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urok.ru/socialniy-proekt-po-grazhdanskopatrioticheskomu-vospitaniyu-molodezhi-ekskursiya-pamyati-2571251.html" TargetMode="External"/><Relationship Id="rId7" Type="http://schemas.openxmlformats.org/officeDocument/2006/relationships/hyperlink" Target="https://www.prodlenka.org/stati-obr/obobschenie-opyta/16668-vospitaniya-grajdanstvennosti-i-patriotizma-sredi-molodeji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oluch.ru/archive/569/124699" TargetMode="External"/><Relationship Id="rId5" Type="http://schemas.openxmlformats.org/officeDocument/2006/relationships/hyperlink" Target="https://www.litres.ru/book/dmitriy-plynov/sovremennyy-patriotizm-osobennosti-formirovaniya-patriotich-70503532/chitat-onlayn/" TargetMode="External"/><Relationship Id="rId4" Type="http://schemas.openxmlformats.org/officeDocument/2006/relationships/hyperlink" Target="https://rospatriotcentr.ru/projects/patriotic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080119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года – 2026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Педагогический </a:t>
            </a:r>
            <a:r>
              <a:rPr lang="ru-RU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форсаж</a:t>
            </a: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«Диалог поколений: ценности, которые объединяют».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301208"/>
            <a:ext cx="7304856" cy="1224136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</a:t>
            </a: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Симонова Елена Анатольевна,</a:t>
            </a:r>
          </a:p>
          <a:p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учитель русского языка</a:t>
            </a:r>
          </a:p>
          <a:p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и литературы МБОУ «СОШ №11» </a:t>
            </a: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Актуальность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289451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патриотизма сейчас затрагивается все чаще и чаще, так как это направление государственной политики в Российской Федерации. Президент В.В.Путин неоднократно говорит о том, что воспитание молодого поколения в духе патриотизма стоит одной из главных задач современного образования.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Современное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общественное развитие России остро ставит задачу духовного возрождения страны. Особую актуальность этот вопрос приобрёл в сфере патриотического воспитания молодёжи. Патриотическое и гражданское воспитание молодёжи всё чаще определяется как одно из приоритетных направлений в современной молодёжной политике. 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Цель проекта</a:t>
            </a:r>
            <a:r>
              <a:rPr lang="ru-RU" sz="2400" dirty="0" smtClean="0"/>
              <a:t>: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52736"/>
            <a:ext cx="8964488" cy="5805264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accent1">
                  <a:lumMod val="50000"/>
                </a:schemeClr>
              </a:buClr>
              <a:buSzPct val="80000"/>
              <a:buFont typeface="Wingdings" pitchFamily="2" charset="2"/>
              <a:buChar char="v"/>
            </a:pP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системы патриотического и духовно-нравственного воспитания обучающихся для формирования социально-активной 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личности. 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условий для разностороннего развития личности на основе усвоения общечеловеческих ценностей; воспитание личности, обладающей чувством национальной гордости и 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гражданской 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ответственности за свое будущее</a:t>
            </a:r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Clr>
                <a:schemeClr val="accent1">
                  <a:lumMod val="50000"/>
                </a:schemeClr>
              </a:buClr>
              <a:buSzPct val="80000"/>
              <a:buFont typeface="Wingdings" pitchFamily="2" charset="2"/>
              <a:buChar char="v"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проекта: </a:t>
            </a:r>
          </a:p>
          <a:p>
            <a:pPr>
              <a:buClr>
                <a:schemeClr val="accent1">
                  <a:lumMod val="50000"/>
                </a:schemeClr>
              </a:buClr>
              <a:buSzPct val="80000"/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утверждение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сознании и чувствах школьников патриотических ценностей, взглядов и убеждений, уважения к историческому прошлому России, к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ее традициям;</a:t>
            </a:r>
          </a:p>
          <a:p>
            <a:pPr>
              <a:buClr>
                <a:schemeClr val="accent1">
                  <a:lumMod val="50000"/>
                </a:schemeClr>
              </a:buClr>
              <a:buSzPct val="80000"/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престижа государственной, особенно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военной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службы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Clr>
                <a:schemeClr val="accent1">
                  <a:lumMod val="50000"/>
                </a:schemeClr>
              </a:buClr>
              <a:buSzPct val="80000"/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ведущих интегративных качеств личности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Clr>
                <a:schemeClr val="accent1">
                  <a:lumMod val="50000"/>
                </a:schemeClr>
              </a:buClr>
              <a:buSzPct val="80000"/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воспитание и развитие национальных начал, уважения и интереса ко всем нациям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Clr>
                <a:schemeClr val="accent1">
                  <a:lumMod val="50000"/>
                </a:schemeClr>
              </a:buClr>
              <a:buSzPct val="80000"/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воспитание гражданской позиции, бережного отношения к памятникам истории, культуры края, сохранение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традиций;</a:t>
            </a:r>
          </a:p>
          <a:p>
            <a:pPr marL="0" indent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34605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Описание проектного решения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24744"/>
            <a:ext cx="8856984" cy="557748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этап 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подготовительный (01.09.2025 – 20.09.2025)</a:t>
            </a:r>
          </a:p>
          <a:p>
            <a:pPr>
              <a:buNone/>
            </a:pP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Определение целей и задач проекта.</a:t>
            </a:r>
          </a:p>
          <a:p>
            <a:pPr>
              <a:buNone/>
            </a:pP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Разработка плана мероприятий.</a:t>
            </a:r>
          </a:p>
          <a:p>
            <a:pPr>
              <a:buNone/>
            </a:pP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3.Определение форм и методов работы.</a:t>
            </a:r>
          </a:p>
          <a:p>
            <a:pPr>
              <a:buNone/>
            </a:pP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Выработка критериев оценки эффективности профилактической деятельности</a:t>
            </a:r>
          </a:p>
          <a:p>
            <a:pPr>
              <a:buNone/>
            </a:pPr>
            <a:r>
              <a:rPr lang="en-US" sz="2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этап 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основной (21.09.2025 – 08.05.2026)</a:t>
            </a:r>
          </a:p>
          <a:p>
            <a:pPr>
              <a:buNone/>
            </a:pP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еализация плана мероприятий.</a:t>
            </a:r>
          </a:p>
          <a:p>
            <a:pPr>
              <a:buNone/>
            </a:pP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Внесение корректив ( при необходимости)</a:t>
            </a:r>
          </a:p>
          <a:p>
            <a:pPr>
              <a:buNone/>
            </a:pPr>
            <a:r>
              <a:rPr lang="en-US" sz="2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этап </a:t>
            </a: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заключительный ( 10.05.2026 – 20.05.2026)</a:t>
            </a:r>
          </a:p>
          <a:p>
            <a:pPr>
              <a:buNone/>
            </a:pP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Подведение итогов работы.</a:t>
            </a:r>
          </a:p>
          <a:p>
            <a:pPr>
              <a:buNone/>
            </a:pPr>
            <a:r>
              <a:rPr lang="ru-RU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Анализ достижения поставленных целей и задач.</a:t>
            </a:r>
          </a:p>
          <a:p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 рассчитан на обучающихся 12-17 лет, родителей и педагогов.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Ожидаемые результаты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472608"/>
          </a:xfrm>
        </p:spPr>
        <p:txBody>
          <a:bodyPr>
            <a:normAutofit fontScale="92500"/>
          </a:bodyPr>
          <a:lstStyle/>
          <a:p>
            <a:pPr>
              <a:buClr>
                <a:schemeClr val="accent1">
                  <a:lumMod val="50000"/>
                </a:schemeClr>
              </a:buClr>
              <a:buSzPct val="90000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повышение интереса подростков к изучению материала о Великой Отечественной войны; уважения к защитникам Отечества; потребности быть достойными их; </a:t>
            </a:r>
          </a:p>
          <a:p>
            <a:pPr>
              <a:buClr>
                <a:schemeClr val="accent1">
                  <a:lumMod val="50000"/>
                </a:schemeClr>
              </a:buClr>
              <a:buSzPct val="90000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сознание ответственности за судьбу страны, формирование гордости за сопричастность к деяниям предыдущих поколений;</a:t>
            </a:r>
          </a:p>
          <a:p>
            <a:pPr>
              <a:buClr>
                <a:schemeClr val="accent1">
                  <a:lumMod val="50000"/>
                </a:schemeClr>
              </a:buClr>
              <a:buSzPct val="90000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ринятие подростками высших ценностей, идеалов, ориентиров, гражданственности и патриотизма, способность руководствоваться ими в практической деятельности;</a:t>
            </a:r>
          </a:p>
          <a:p>
            <a:pPr>
              <a:buClr>
                <a:schemeClr val="accent1">
                  <a:lumMod val="50000"/>
                </a:schemeClr>
              </a:buClr>
              <a:buSzPct val="90000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проявление гражданских качеств подростков, патриотизма через поступки и поведение в целом; </a:t>
            </a:r>
          </a:p>
          <a:p>
            <a:pPr>
              <a:buClr>
                <a:schemeClr val="accent1">
                  <a:lumMod val="50000"/>
                </a:schemeClr>
              </a:buClr>
              <a:buSzPct val="90000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овышение уровня творческой и социальной активности подростков; </a:t>
            </a:r>
          </a:p>
          <a:p>
            <a:pPr>
              <a:buClr>
                <a:schemeClr val="accent1">
                  <a:lumMod val="50000"/>
                </a:schemeClr>
              </a:buClr>
              <a:buSzPct val="90000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формирование проектно- исследовательских компетенций подростков. 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План реализации проекта (направления)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203848" y="3068960"/>
            <a:ext cx="2952328" cy="165618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Ролевое взаимодействие и реализация гражданской патриотической позиции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07504" y="1052736"/>
            <a:ext cx="2843808" cy="172819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Отражение исторических событий в произведениях русских писателей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131840" y="1052736"/>
            <a:ext cx="2880320" cy="165618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Участие в поисковой работе в рамках внеурочной деятельности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07504" y="2924944"/>
            <a:ext cx="2771800" cy="216024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Инициирование и поддержка исследовательской деятельности обучающихся в работе музея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23528" y="5229200"/>
            <a:ext cx="2699792" cy="1628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Участие в городских и региональных мероприятиях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131840" y="5129808"/>
            <a:ext cx="3024336" cy="172819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Формирование исторической памяти и преемственности поколений через встречи с участниками СВО и ветеранами ВОВ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6300192" y="1052736"/>
            <a:ext cx="2592288" cy="18002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Применение интерактивных форм через открытые дискуссионные площадки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6588224" y="2996952"/>
            <a:ext cx="2376264" cy="165618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</a:t>
            </a:r>
            <a:r>
              <a:rPr lang="ru-RU" sz="1600" b="1" dirty="0" smtClean="0">
                <a:solidFill>
                  <a:schemeClr val="tx1"/>
                </a:solidFill>
              </a:rPr>
              <a:t>частие в российском сообществе «Движение Первых»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6228184" y="4797152"/>
            <a:ext cx="2808312" cy="206084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Проекты социальной направленности, ориентированные на преобразование окружающего школу социума</a:t>
            </a:r>
            <a:endParaRPr lang="ru-RU" sz="1400" b="1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 flipH="1">
            <a:off x="2699792" y="4581128"/>
            <a:ext cx="1152128" cy="864096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4644008" y="4725144"/>
            <a:ext cx="8384" cy="432048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5580112" y="4581128"/>
            <a:ext cx="792088" cy="72008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2843808" y="3933056"/>
            <a:ext cx="36004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6156176" y="3861048"/>
            <a:ext cx="432048" cy="36004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H="1" flipV="1">
            <a:off x="2483768" y="2564904"/>
            <a:ext cx="1008112" cy="864096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endCxn id="27" idx="3"/>
          </p:cNvCxnSpPr>
          <p:nvPr/>
        </p:nvCxnSpPr>
        <p:spPr>
          <a:xfrm flipV="1">
            <a:off x="5796136" y="2589303"/>
            <a:ext cx="883688" cy="743291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V="1">
            <a:off x="4716016" y="2708920"/>
            <a:ext cx="0" cy="324036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Реализация проекта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осуществляется через: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8892480" cy="547260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систему уроков литературы соответствующей тематической направленности;</a:t>
            </a: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участие во Всероссийских конкурсах творческих работ: «Без срока давности», «Девушки, носившие шинели», «Ради жизни на земле»;</a:t>
            </a: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организацию сбора материала для музея «Музей боевой славы»;</a:t>
            </a: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организацию встреч с ветеранами Великой Отечественной войны и участниками СВО.</a:t>
            </a: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участие в проектах, реализуемых Движением Первых; </a:t>
            </a: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поисковую и исследовательскую деятельность;</a:t>
            </a: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патриотические акции: «Свеча памяти», «Бессмертный полк», «Вахта памяти», митинги.</a:t>
            </a: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взаимодействие с фондом «Дом ветеранов боевых действий».  </a:t>
            </a: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Ресурсное обеспечение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Содержимое 3" descr="qrcod_btJJ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660232" y="4365104"/>
            <a:ext cx="2293714" cy="2293714"/>
          </a:xfrm>
        </p:spPr>
      </p:pic>
      <p:sp>
        <p:nvSpPr>
          <p:cNvPr id="6" name="Скругленный прямоугольник 5"/>
          <p:cNvSpPr/>
          <p:nvPr/>
        </p:nvSpPr>
        <p:spPr>
          <a:xfrm>
            <a:off x="467544" y="1268760"/>
            <a:ext cx="8208912" cy="28083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1340768"/>
            <a:ext cx="81369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https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://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infourok.ru/socialniy-proekt-po-grazhdanskopatrioticheskomu-vospitaniyu-molodezhi-ekskursiya-pamyati-2571251.html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https://rospatriotcentr.ru/projects/patriotic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/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https://www.litres.ru/book/dmitriy-plynov/sovremennyy-patriotizm-osobennosti-formirovaniya-patriotich-70503532/chitat-onlayn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/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6"/>
              </a:rPr>
              <a:t>https://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6"/>
              </a:rPr>
              <a:t>moluch.ru/archive/569/124699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7"/>
              </a:rPr>
              <a:t>https://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7"/>
              </a:rPr>
              <a:t>www.prodlenka.org/stati-obr/obobschenie-opyta/16668-vospitaniya-grajdanstvennosti-i-patriotizma-sredi-molodeji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335</TotalTime>
  <Words>597</Words>
  <Application>Microsoft Office PowerPoint</Application>
  <PresentationFormat>Экран (4:3)</PresentationFormat>
  <Paragraphs>61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Учитель года – 2026  Педагогический форсаж.  «Диалог поколений: ценности, которые объединяют».</vt:lpstr>
      <vt:lpstr>Актуальность</vt:lpstr>
      <vt:lpstr>Цель проекта:</vt:lpstr>
      <vt:lpstr>Описание проектного решения</vt:lpstr>
      <vt:lpstr>Ожидаемые результаты</vt:lpstr>
      <vt:lpstr>План реализации проекта (направления)</vt:lpstr>
      <vt:lpstr>Реализация проекта осуществляется через:</vt:lpstr>
      <vt:lpstr>Ресурсное обеспечение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Учитель года – 2026 Педагогический форсаж</dc:title>
  <dc:creator>Пользователь</dc:creator>
  <cp:lastModifiedBy>Пользователь</cp:lastModifiedBy>
  <cp:revision>39</cp:revision>
  <dcterms:created xsi:type="dcterms:W3CDTF">2026-02-24T16:12:53Z</dcterms:created>
  <dcterms:modified xsi:type="dcterms:W3CDTF">2026-02-25T12:33:48Z</dcterms:modified>
</cp:coreProperties>
</file>