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</p:sldIdLst>
  <p:sldSz cx="7559675" cy="1069181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1C6CD"/>
    <a:srgbClr val="0BC6CF"/>
    <a:srgbClr val="10CAC1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995" autoAdjust="0"/>
    <p:restoredTop sz="94660"/>
  </p:normalViewPr>
  <p:slideViewPr>
    <p:cSldViewPr snapToGrid="0">
      <p:cViewPr varScale="1">
        <p:scale>
          <a:sx n="50" d="100"/>
          <a:sy n="50" d="100"/>
        </p:scale>
        <p:origin x="2664" y="53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microsoft.com/office/2016/11/relationships/changesInfo" Target="changesInfos/changesInfo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Надежда Горошкова" userId="494c6fbfe914acfd" providerId="LiveId" clId="{C898A22E-D24A-4B7D-81AD-4DCD3B1B0C5B}"/>
    <pc:docChg chg="custSel modSld">
      <pc:chgData name="Надежда Горошкова" userId="494c6fbfe914acfd" providerId="LiveId" clId="{C898A22E-D24A-4B7D-81AD-4DCD3B1B0C5B}" dt="2025-07-22T12:44:20.864" v="5" actId="313"/>
      <pc:docMkLst>
        <pc:docMk/>
      </pc:docMkLst>
      <pc:sldChg chg="modSp mod">
        <pc:chgData name="Надежда Горошкова" userId="494c6fbfe914acfd" providerId="LiveId" clId="{C898A22E-D24A-4B7D-81AD-4DCD3B1B0C5B}" dt="2025-07-22T12:44:20.864" v="5" actId="313"/>
        <pc:sldMkLst>
          <pc:docMk/>
          <pc:sldMk cId="1108054336" sldId="262"/>
        </pc:sldMkLst>
        <pc:spChg chg="mod">
          <ac:chgData name="Надежда Горошкова" userId="494c6fbfe914acfd" providerId="LiveId" clId="{C898A22E-D24A-4B7D-81AD-4DCD3B1B0C5B}" dt="2025-07-22T12:44:20.864" v="5" actId="313"/>
          <ac:spMkLst>
            <pc:docMk/>
            <pc:sldMk cId="1108054336" sldId="262"/>
            <ac:spMk id="5" creationId="{9C61318B-2F49-472F-75A6-D51DCA0DEDB0}"/>
          </ac:spMkLst>
        </pc:sp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66976" y="1749795"/>
            <a:ext cx="6425724" cy="3722335"/>
          </a:xfrm>
        </p:spPr>
        <p:txBody>
          <a:bodyPr anchor="b"/>
          <a:lstStyle>
            <a:lvl1pPr algn="ctr"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944960" y="5615678"/>
            <a:ext cx="5669756" cy="2581379"/>
          </a:xfrm>
        </p:spPr>
        <p:txBody>
          <a:bodyPr/>
          <a:lstStyle>
            <a:lvl1pPr marL="0" indent="0" algn="ctr">
              <a:buNone/>
              <a:defRPr sz="1984"/>
            </a:lvl1pPr>
            <a:lvl2pPr marL="377967" indent="0" algn="ctr">
              <a:buNone/>
              <a:defRPr sz="1653"/>
            </a:lvl2pPr>
            <a:lvl3pPr marL="755934" indent="0" algn="ctr">
              <a:buNone/>
              <a:defRPr sz="1488"/>
            </a:lvl3pPr>
            <a:lvl4pPr marL="1133902" indent="0" algn="ctr">
              <a:buNone/>
              <a:defRPr sz="1323"/>
            </a:lvl4pPr>
            <a:lvl5pPr marL="1511869" indent="0" algn="ctr">
              <a:buNone/>
              <a:defRPr sz="1323"/>
            </a:lvl5pPr>
            <a:lvl6pPr marL="1889836" indent="0" algn="ctr">
              <a:buNone/>
              <a:defRPr sz="1323"/>
            </a:lvl6pPr>
            <a:lvl7pPr marL="2267803" indent="0" algn="ctr">
              <a:buNone/>
              <a:defRPr sz="1323"/>
            </a:lvl7pPr>
            <a:lvl8pPr marL="2645771" indent="0" algn="ctr">
              <a:buNone/>
              <a:defRPr sz="1323"/>
            </a:lvl8pPr>
            <a:lvl9pPr marL="3023738" indent="0" algn="ctr">
              <a:buNone/>
              <a:defRPr sz="1323"/>
            </a:lvl9pPr>
          </a:lstStyle>
          <a:p>
            <a:r>
              <a:rPr lang="ru-RU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343667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498716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15791" y="2665532"/>
            <a:ext cx="6520220" cy="4447496"/>
          </a:xfrm>
        </p:spPr>
        <p:txBody>
          <a:bodyPr anchor="b"/>
          <a:lstStyle>
            <a:lvl1pPr>
              <a:defRPr sz="4960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5791" y="7155103"/>
            <a:ext cx="6520220" cy="2338833"/>
          </a:xfrm>
        </p:spPr>
        <p:txBody>
          <a:bodyPr/>
          <a:lstStyle>
            <a:lvl1pPr marL="0" indent="0">
              <a:buNone/>
              <a:defRPr sz="1984">
                <a:solidFill>
                  <a:schemeClr val="tx1">
                    <a:tint val="82000"/>
                  </a:schemeClr>
                </a:solidFill>
              </a:defRPr>
            </a:lvl1pPr>
            <a:lvl2pPr marL="377967" indent="0">
              <a:buNone/>
              <a:defRPr sz="1653">
                <a:solidFill>
                  <a:schemeClr val="tx1">
                    <a:tint val="82000"/>
                  </a:schemeClr>
                </a:solidFill>
              </a:defRPr>
            </a:lvl2pPr>
            <a:lvl3pPr marL="755934" indent="0">
              <a:buNone/>
              <a:defRPr sz="1488">
                <a:solidFill>
                  <a:schemeClr val="tx1">
                    <a:tint val="82000"/>
                  </a:schemeClr>
                </a:solidFill>
              </a:defRPr>
            </a:lvl3pPr>
            <a:lvl4pPr marL="1133902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4pPr>
            <a:lvl5pPr marL="1511869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5pPr>
            <a:lvl6pPr marL="1889836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6pPr>
            <a:lvl7pPr marL="2267803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7pPr>
            <a:lvl8pPr marL="2645771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8pPr>
            <a:lvl9pPr marL="3023738" indent="0">
              <a:buNone/>
              <a:defRPr sz="1323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554251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519728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27085" y="2846200"/>
            <a:ext cx="3212862" cy="6783857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8714462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569242"/>
            <a:ext cx="6520220" cy="2066590"/>
          </a:xfrm>
        </p:spPr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0713" y="2620980"/>
            <a:ext cx="3198096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20713" y="3905482"/>
            <a:ext cx="3198096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827086" y="2620980"/>
            <a:ext cx="3213847" cy="1284502"/>
          </a:xfrm>
        </p:spPr>
        <p:txBody>
          <a:bodyPr anchor="b"/>
          <a:lstStyle>
            <a:lvl1pPr marL="0" indent="0">
              <a:buNone/>
              <a:defRPr sz="1984" b="1"/>
            </a:lvl1pPr>
            <a:lvl2pPr marL="377967" indent="0">
              <a:buNone/>
              <a:defRPr sz="1653" b="1"/>
            </a:lvl2pPr>
            <a:lvl3pPr marL="755934" indent="0">
              <a:buNone/>
              <a:defRPr sz="1488" b="1"/>
            </a:lvl3pPr>
            <a:lvl4pPr marL="1133902" indent="0">
              <a:buNone/>
              <a:defRPr sz="1323" b="1"/>
            </a:lvl4pPr>
            <a:lvl5pPr marL="1511869" indent="0">
              <a:buNone/>
              <a:defRPr sz="1323" b="1"/>
            </a:lvl5pPr>
            <a:lvl6pPr marL="1889836" indent="0">
              <a:buNone/>
              <a:defRPr sz="1323" b="1"/>
            </a:lvl6pPr>
            <a:lvl7pPr marL="2267803" indent="0">
              <a:buNone/>
              <a:defRPr sz="1323" b="1"/>
            </a:lvl7pPr>
            <a:lvl8pPr marL="2645771" indent="0">
              <a:buNone/>
              <a:defRPr sz="1323" b="1"/>
            </a:lvl8pPr>
            <a:lvl9pPr marL="3023738" indent="0">
              <a:buNone/>
              <a:defRPr sz="1323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827086" y="3905482"/>
            <a:ext cx="3213847" cy="5744375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887353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0187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533861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213847" y="1539425"/>
            <a:ext cx="3827085" cy="7598117"/>
          </a:xfrm>
        </p:spPr>
        <p:txBody>
          <a:bodyPr/>
          <a:lstStyle>
            <a:lvl1pPr>
              <a:defRPr sz="2645"/>
            </a:lvl1pPr>
            <a:lvl2pPr>
              <a:defRPr sz="2315"/>
            </a:lvl2pPr>
            <a:lvl3pPr>
              <a:defRPr sz="1984"/>
            </a:lvl3pPr>
            <a:lvl4pPr>
              <a:defRPr sz="1653"/>
            </a:lvl4pPr>
            <a:lvl5pPr>
              <a:defRPr sz="1653"/>
            </a:lvl5pPr>
            <a:lvl6pPr>
              <a:defRPr sz="1653"/>
            </a:lvl6pPr>
            <a:lvl7pPr>
              <a:defRPr sz="1653"/>
            </a:lvl7pPr>
            <a:lvl8pPr>
              <a:defRPr sz="1653"/>
            </a:lvl8pPr>
            <a:lvl9pPr>
              <a:defRPr sz="1653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5363840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20712" y="712788"/>
            <a:ext cx="2438192" cy="2494756"/>
          </a:xfrm>
        </p:spPr>
        <p:txBody>
          <a:bodyPr anchor="b"/>
          <a:lstStyle>
            <a:lvl1pPr>
              <a:defRPr sz="2645"/>
            </a:lvl1pPr>
          </a:lstStyle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213847" y="1539425"/>
            <a:ext cx="3827085" cy="7598117"/>
          </a:xfrm>
        </p:spPr>
        <p:txBody>
          <a:bodyPr anchor="t"/>
          <a:lstStyle>
            <a:lvl1pPr marL="0" indent="0">
              <a:buNone/>
              <a:defRPr sz="2645"/>
            </a:lvl1pPr>
            <a:lvl2pPr marL="377967" indent="0">
              <a:buNone/>
              <a:defRPr sz="2315"/>
            </a:lvl2pPr>
            <a:lvl3pPr marL="755934" indent="0">
              <a:buNone/>
              <a:defRPr sz="1984"/>
            </a:lvl3pPr>
            <a:lvl4pPr marL="1133902" indent="0">
              <a:buNone/>
              <a:defRPr sz="1653"/>
            </a:lvl4pPr>
            <a:lvl5pPr marL="1511869" indent="0">
              <a:buNone/>
              <a:defRPr sz="1653"/>
            </a:lvl5pPr>
            <a:lvl6pPr marL="1889836" indent="0">
              <a:buNone/>
              <a:defRPr sz="1653"/>
            </a:lvl6pPr>
            <a:lvl7pPr marL="2267803" indent="0">
              <a:buNone/>
              <a:defRPr sz="1653"/>
            </a:lvl7pPr>
            <a:lvl8pPr marL="2645771" indent="0">
              <a:buNone/>
              <a:defRPr sz="1653"/>
            </a:lvl8pPr>
            <a:lvl9pPr marL="3023738" indent="0">
              <a:buNone/>
              <a:defRPr sz="1653"/>
            </a:lvl9pPr>
          </a:lstStyle>
          <a:p>
            <a:r>
              <a:rPr lang="ru-RU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20712" y="3207544"/>
            <a:ext cx="2438192" cy="5942372"/>
          </a:xfrm>
        </p:spPr>
        <p:txBody>
          <a:bodyPr/>
          <a:lstStyle>
            <a:lvl1pPr marL="0" indent="0">
              <a:buNone/>
              <a:defRPr sz="1323"/>
            </a:lvl1pPr>
            <a:lvl2pPr marL="377967" indent="0">
              <a:buNone/>
              <a:defRPr sz="1157"/>
            </a:lvl2pPr>
            <a:lvl3pPr marL="755934" indent="0">
              <a:buNone/>
              <a:defRPr sz="992"/>
            </a:lvl3pPr>
            <a:lvl4pPr marL="1133902" indent="0">
              <a:buNone/>
              <a:defRPr sz="827"/>
            </a:lvl4pPr>
            <a:lvl5pPr marL="1511869" indent="0">
              <a:buNone/>
              <a:defRPr sz="827"/>
            </a:lvl5pPr>
            <a:lvl6pPr marL="1889836" indent="0">
              <a:buNone/>
              <a:defRPr sz="827"/>
            </a:lvl6pPr>
            <a:lvl7pPr marL="2267803" indent="0">
              <a:buNone/>
              <a:defRPr sz="827"/>
            </a:lvl7pPr>
            <a:lvl8pPr marL="2645771" indent="0">
              <a:buNone/>
              <a:defRPr sz="827"/>
            </a:lvl8pPr>
            <a:lvl9pPr marL="3023738" indent="0">
              <a:buNone/>
              <a:defRPr sz="827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9337942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1114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5409893" y="569240"/>
            <a:ext cx="1630055" cy="9060817"/>
          </a:xfrm>
        </p:spPr>
        <p:txBody>
          <a:bodyPr vert="eaVert"/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519728" y="569240"/>
            <a:ext cx="4795669" cy="9060817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741589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54000"/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519728" y="569242"/>
            <a:ext cx="6520220" cy="206659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19728" y="2846200"/>
            <a:ext cx="6520220" cy="678385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19728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D7DE42B-666F-4F78-BC70-7ABC1CE26E93}" type="datetimeFigureOut">
              <a:rPr lang="ru-RU" smtClean="0"/>
              <a:t>22.07.2025</a:t>
            </a:fld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504143" y="9909729"/>
            <a:ext cx="2551390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5339020" y="9909729"/>
            <a:ext cx="1700927" cy="569240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2E7C4C3-F4C3-4703-85CA-2D5BC42C8359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020048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755934" rtl="0" eaLnBrk="1" latinLnBrk="0" hangingPunct="1">
        <a:lnSpc>
          <a:spcPct val="90000"/>
        </a:lnSpc>
        <a:spcBef>
          <a:spcPct val="0"/>
        </a:spcBef>
        <a:buNone/>
        <a:defRPr sz="3637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8984" indent="-188984" algn="l" defTabSz="755934" rtl="0" eaLnBrk="1" latinLnBrk="0" hangingPunct="1">
        <a:lnSpc>
          <a:spcPct val="90000"/>
        </a:lnSpc>
        <a:spcBef>
          <a:spcPts val="827"/>
        </a:spcBef>
        <a:buFont typeface="Arial" panose="020B0604020202020204" pitchFamily="34" charset="0"/>
        <a:buChar char="•"/>
        <a:defRPr sz="2315" kern="1200">
          <a:solidFill>
            <a:schemeClr val="tx1"/>
          </a:solidFill>
          <a:latin typeface="+mn-lt"/>
          <a:ea typeface="+mn-ea"/>
          <a:cs typeface="+mn-cs"/>
        </a:defRPr>
      </a:lvl1pPr>
      <a:lvl2pPr marL="566951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944918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653" kern="1200">
          <a:solidFill>
            <a:schemeClr val="tx1"/>
          </a:solidFill>
          <a:latin typeface="+mn-lt"/>
          <a:ea typeface="+mn-ea"/>
          <a:cs typeface="+mn-cs"/>
        </a:defRPr>
      </a:lvl3pPr>
      <a:lvl4pPr marL="1322885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700853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2078820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456787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834754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212722" indent="-188984" algn="l" defTabSz="755934" rtl="0" eaLnBrk="1" latinLnBrk="0" hangingPunct="1">
        <a:lnSpc>
          <a:spcPct val="90000"/>
        </a:lnSpc>
        <a:spcBef>
          <a:spcPts val="413"/>
        </a:spcBef>
        <a:buFont typeface="Arial" panose="020B0604020202020204" pitchFamily="34" charset="0"/>
        <a:buChar char="•"/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1pPr>
      <a:lvl2pPr marL="377967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2pPr>
      <a:lvl3pPr marL="755934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3pPr>
      <a:lvl4pPr marL="1133902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4pPr>
      <a:lvl5pPr marL="1511869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5pPr>
      <a:lvl6pPr marL="1889836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6pPr>
      <a:lvl7pPr marL="2267803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7pPr>
      <a:lvl8pPr marL="2645771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8pPr>
      <a:lvl9pPr marL="3023738" algn="l" defTabSz="755934" rtl="0" eaLnBrk="1" latinLnBrk="0" hangingPunct="1">
        <a:defRPr sz="1488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AB5C694D-75C1-F920-3938-777AD10E022F}"/>
              </a:ext>
            </a:extLst>
          </p:cNvPr>
          <p:cNvSpPr/>
          <p:nvPr/>
        </p:nvSpPr>
        <p:spPr>
          <a:xfrm>
            <a:off x="295079" y="188259"/>
            <a:ext cx="6969514" cy="1311677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ACF44857-BF94-5015-289F-6E6F184BE3A4}"/>
              </a:ext>
            </a:extLst>
          </p:cNvPr>
          <p:cNvSpPr txBox="1"/>
          <p:nvPr/>
        </p:nvSpPr>
        <p:spPr>
          <a:xfrm>
            <a:off x="771717" y="103956"/>
            <a:ext cx="5971378" cy="20005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400" b="1" dirty="0">
                <a:ln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Кто такой школьный </a:t>
            </a:r>
          </a:p>
          <a:p>
            <a:pPr algn="ctr"/>
            <a:r>
              <a:rPr lang="ru-RU" sz="4400" b="1" dirty="0">
                <a:ln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психолог?</a:t>
            </a:r>
            <a:endParaRPr lang="ru-RU" sz="4400" dirty="0">
              <a:ln>
                <a:solidFill>
                  <a:schemeClr val="bg1"/>
                </a:solidFill>
              </a:ln>
              <a:latin typeface="Franklin Gothic Heavy" panose="020B0903020102020204" pitchFamily="34" charset="0"/>
            </a:endParaRPr>
          </a:p>
          <a:p>
            <a:endParaRPr lang="ru-RU" sz="3600" dirty="0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C7231352-066B-9339-0322-E9479F8D04C5}"/>
              </a:ext>
            </a:extLst>
          </p:cNvPr>
          <p:cNvSpPr txBox="1"/>
          <p:nvPr/>
        </p:nvSpPr>
        <p:spPr>
          <a:xfrm>
            <a:off x="295079" y="1555414"/>
            <a:ext cx="6685473" cy="26468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Школьный психолог – это специалист, который помогает:</a:t>
            </a:r>
          </a:p>
          <a:p>
            <a:r>
              <a:rPr lang="ru-RU" sz="28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</a:t>
            </a:r>
            <a:br>
              <a:rPr lang="ru-RU" dirty="0"/>
            </a:br>
            <a:endParaRPr lang="ru-RU" dirty="0"/>
          </a:p>
        </p:txBody>
      </p:sp>
      <p:sp>
        <p:nvSpPr>
          <p:cNvPr id="8" name="Пузырек для мыслей: облако 7">
            <a:extLst>
              <a:ext uri="{FF2B5EF4-FFF2-40B4-BE49-F238E27FC236}">
                <a16:creationId xmlns:a16="http://schemas.microsoft.com/office/drawing/2014/main" id="{974AAE79-1602-29E3-4C56-F240E24E1852}"/>
              </a:ext>
            </a:extLst>
          </p:cNvPr>
          <p:cNvSpPr/>
          <p:nvPr/>
        </p:nvSpPr>
        <p:spPr>
          <a:xfrm rot="280827">
            <a:off x="266715" y="4874793"/>
            <a:ext cx="3555930" cy="1993667"/>
          </a:xfrm>
          <a:prstGeom prst="cloudCallout">
            <a:avLst>
              <a:gd name="adj1" fmla="val 24719"/>
              <a:gd name="adj2" fmla="val 28925"/>
            </a:avLst>
          </a:prstGeom>
          <a:solidFill>
            <a:srgbClr val="0BC6CF"/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4849A2F4-C17A-28F1-5E79-612A5E745651}"/>
              </a:ext>
            </a:extLst>
          </p:cNvPr>
          <p:cNvSpPr txBox="1"/>
          <p:nvPr/>
        </p:nvSpPr>
        <p:spPr>
          <a:xfrm>
            <a:off x="610391" y="5163149"/>
            <a:ext cx="3147015" cy="203132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Учителям</a:t>
            </a: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– создавать 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комфортную атмосферу 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в классе, работать 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 трудными ситуациями.</a:t>
            </a:r>
          </a:p>
          <a:p>
            <a:br>
              <a:rPr lang="ru-RU" dirty="0"/>
            </a:br>
            <a:endParaRPr lang="ru-RU" dirty="0"/>
          </a:p>
          <a:p>
            <a:endParaRPr lang="ru-RU" dirty="0"/>
          </a:p>
        </p:txBody>
      </p:sp>
      <p:sp>
        <p:nvSpPr>
          <p:cNvPr id="10" name="Пузырек для мыслей: облако 9">
            <a:extLst>
              <a:ext uri="{FF2B5EF4-FFF2-40B4-BE49-F238E27FC236}">
                <a16:creationId xmlns:a16="http://schemas.microsoft.com/office/drawing/2014/main" id="{2686234E-70AA-229B-F255-B0B7675694A6}"/>
              </a:ext>
            </a:extLst>
          </p:cNvPr>
          <p:cNvSpPr/>
          <p:nvPr/>
        </p:nvSpPr>
        <p:spPr>
          <a:xfrm rot="280827">
            <a:off x="2896548" y="3392575"/>
            <a:ext cx="4514412" cy="1993667"/>
          </a:xfrm>
          <a:prstGeom prst="cloudCallout">
            <a:avLst>
              <a:gd name="adj1" fmla="val -21998"/>
              <a:gd name="adj2" fmla="val 44832"/>
            </a:avLst>
          </a:prstGeom>
          <a:solidFill>
            <a:srgbClr val="0BC6CF"/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14D4C7DD-8B4B-562B-FA2B-0C5EC31D7524}"/>
              </a:ext>
            </a:extLst>
          </p:cNvPr>
          <p:cNvSpPr txBox="1"/>
          <p:nvPr/>
        </p:nvSpPr>
        <p:spPr>
          <a:xfrm>
            <a:off x="3358142" y="3779629"/>
            <a:ext cx="3954929" cy="120032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Родителям </a:t>
            </a: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– лучше понимать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своих детей, находить подход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к подросткам, решать 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проблемы поведения.</a:t>
            </a:r>
            <a:endParaRPr lang="ru-RU" dirty="0"/>
          </a:p>
        </p:txBody>
      </p:sp>
      <p:sp>
        <p:nvSpPr>
          <p:cNvPr id="13" name="Пузырек для мыслей: облако 12">
            <a:extLst>
              <a:ext uri="{FF2B5EF4-FFF2-40B4-BE49-F238E27FC236}">
                <a16:creationId xmlns:a16="http://schemas.microsoft.com/office/drawing/2014/main" id="{731924C3-45B9-F3F7-408F-990CF1AB79A1}"/>
              </a:ext>
            </a:extLst>
          </p:cNvPr>
          <p:cNvSpPr/>
          <p:nvPr/>
        </p:nvSpPr>
        <p:spPr>
          <a:xfrm rot="280827">
            <a:off x="3650754" y="5686264"/>
            <a:ext cx="4025596" cy="1993667"/>
          </a:xfrm>
          <a:prstGeom prst="cloudCallout">
            <a:avLst>
              <a:gd name="adj1" fmla="val 11391"/>
              <a:gd name="adj2" fmla="val 41293"/>
            </a:avLst>
          </a:prstGeom>
          <a:solidFill>
            <a:srgbClr val="0BC6CF"/>
          </a:solidFill>
          <a:ln w="53975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dirty="0"/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D9678D-6C05-B4F3-3FA8-75B10EA598D0}"/>
              </a:ext>
            </a:extLst>
          </p:cNvPr>
          <p:cNvSpPr txBox="1"/>
          <p:nvPr/>
        </p:nvSpPr>
        <p:spPr>
          <a:xfrm>
            <a:off x="4052624" y="5996064"/>
            <a:ext cx="3550972" cy="147732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Ученикам</a:t>
            </a: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– справляться с 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тревогой, конфликтами, 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учебной нагрузкой </a:t>
            </a:r>
          </a:p>
          <a:p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и неуверенностью в себе.</a:t>
            </a:r>
            <a:b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</a:br>
            <a:endParaRPr lang="ru-RU" dirty="0"/>
          </a:p>
        </p:txBody>
      </p:sp>
      <p:pic>
        <p:nvPicPr>
          <p:cNvPr id="14" name="Picture 2">
            <a:extLst>
              <a:ext uri="{FF2B5EF4-FFF2-40B4-BE49-F238E27FC236}">
                <a16:creationId xmlns:a16="http://schemas.microsoft.com/office/drawing/2014/main" id="{9794BE52-BF9A-BC88-76D6-3615D1EE1B2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95079" y="5750294"/>
            <a:ext cx="7559675" cy="50355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40581667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>
            <a:extLst>
              <a:ext uri="{FF2B5EF4-FFF2-40B4-BE49-F238E27FC236}">
                <a16:creationId xmlns:a16="http://schemas.microsoft.com/office/drawing/2014/main" id="{32B6B84F-CA86-BEA7-9F14-C884D1C323F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42198" y="6128989"/>
            <a:ext cx="6849990" cy="456282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Блок-схема: альтернативный процесс 1">
            <a:extLst>
              <a:ext uri="{FF2B5EF4-FFF2-40B4-BE49-F238E27FC236}">
                <a16:creationId xmlns:a16="http://schemas.microsoft.com/office/drawing/2014/main" id="{EC3C107E-CBF1-02BD-ED01-8F63BF95FDC9}"/>
              </a:ext>
            </a:extLst>
          </p:cNvPr>
          <p:cNvSpPr/>
          <p:nvPr/>
        </p:nvSpPr>
        <p:spPr>
          <a:xfrm>
            <a:off x="295079" y="317436"/>
            <a:ext cx="6969514" cy="1332754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35B1237D-AAD6-37FB-CEFD-5C160A8EF881}"/>
              </a:ext>
            </a:extLst>
          </p:cNvPr>
          <p:cNvSpPr txBox="1"/>
          <p:nvPr/>
        </p:nvSpPr>
        <p:spPr>
          <a:xfrm>
            <a:off x="283715" y="262279"/>
            <a:ext cx="7244784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4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Чем занимается </a:t>
            </a:r>
          </a:p>
          <a:p>
            <a:pPr algn="ctr"/>
            <a:r>
              <a:rPr lang="ru-RU" sz="44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школьный психолог?</a:t>
            </a:r>
            <a:endParaRPr lang="ru-RU" sz="4400" dirty="0">
              <a:ln w="12700">
                <a:solidFill>
                  <a:schemeClr val="bg1"/>
                </a:solidFill>
              </a:ln>
              <a:latin typeface="Franklin Gothic Heavy" panose="020B0903020102020204" pitchFamily="34" charset="0"/>
            </a:endParaRPr>
          </a:p>
          <a:p>
            <a:endParaRPr lang="ru-RU" sz="3200" dirty="0"/>
          </a:p>
        </p:txBody>
      </p:sp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2FAFA0AF-61CC-4CF2-DA5B-BF5C7F1D1405}"/>
              </a:ext>
            </a:extLst>
          </p:cNvPr>
          <p:cNvSpPr/>
          <p:nvPr/>
        </p:nvSpPr>
        <p:spPr>
          <a:xfrm>
            <a:off x="373810" y="1892614"/>
            <a:ext cx="3649124" cy="835312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rgbClr val="10CA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Блок-схема: альтернативный процесс 4">
            <a:extLst>
              <a:ext uri="{FF2B5EF4-FFF2-40B4-BE49-F238E27FC236}">
                <a16:creationId xmlns:a16="http://schemas.microsoft.com/office/drawing/2014/main" id="{8281F804-5ADC-416A-E79B-E2D1B995B9E9}"/>
              </a:ext>
            </a:extLst>
          </p:cNvPr>
          <p:cNvSpPr/>
          <p:nvPr/>
        </p:nvSpPr>
        <p:spPr>
          <a:xfrm>
            <a:off x="3544319" y="2880202"/>
            <a:ext cx="3649124" cy="835312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rgbClr val="10CA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Блок-схема: альтернативный процесс 5">
            <a:extLst>
              <a:ext uri="{FF2B5EF4-FFF2-40B4-BE49-F238E27FC236}">
                <a16:creationId xmlns:a16="http://schemas.microsoft.com/office/drawing/2014/main" id="{8C3F4C9B-1CFB-33F4-0EA8-D94F2FD1F6DB}"/>
              </a:ext>
            </a:extLst>
          </p:cNvPr>
          <p:cNvSpPr/>
          <p:nvPr/>
        </p:nvSpPr>
        <p:spPr>
          <a:xfrm>
            <a:off x="362447" y="3886189"/>
            <a:ext cx="3649124" cy="835312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rgbClr val="10CA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альтернативный процесс 6">
            <a:extLst>
              <a:ext uri="{FF2B5EF4-FFF2-40B4-BE49-F238E27FC236}">
                <a16:creationId xmlns:a16="http://schemas.microsoft.com/office/drawing/2014/main" id="{3ED00BF8-C9C9-38CE-72CE-CEC0B188311A}"/>
              </a:ext>
            </a:extLst>
          </p:cNvPr>
          <p:cNvSpPr/>
          <p:nvPr/>
        </p:nvSpPr>
        <p:spPr>
          <a:xfrm>
            <a:off x="3615469" y="4893706"/>
            <a:ext cx="3649124" cy="835312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rgbClr val="10CA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альтернативный процесс 7">
            <a:extLst>
              <a:ext uri="{FF2B5EF4-FFF2-40B4-BE49-F238E27FC236}">
                <a16:creationId xmlns:a16="http://schemas.microsoft.com/office/drawing/2014/main" id="{B6411138-25D3-9B42-B871-F121606F0AFF}"/>
              </a:ext>
            </a:extLst>
          </p:cNvPr>
          <p:cNvSpPr/>
          <p:nvPr/>
        </p:nvSpPr>
        <p:spPr>
          <a:xfrm>
            <a:off x="283715" y="5954561"/>
            <a:ext cx="3649124" cy="1179580"/>
          </a:xfrm>
          <a:prstGeom prst="flowChartAlternateProcess">
            <a:avLst/>
          </a:prstGeom>
          <a:solidFill>
            <a:schemeClr val="bg1"/>
          </a:solidFill>
          <a:ln w="76200">
            <a:solidFill>
              <a:srgbClr val="10CAC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FFFDED7-7C41-84FB-ADC3-B277969D61A9}"/>
              </a:ext>
            </a:extLst>
          </p:cNvPr>
          <p:cNvSpPr txBox="1"/>
          <p:nvPr/>
        </p:nvSpPr>
        <p:spPr>
          <a:xfrm>
            <a:off x="452541" y="1927388"/>
            <a:ext cx="3491661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Диагностика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110DFE0-901C-2015-BA7B-D7FA6163D849}"/>
              </a:ext>
            </a:extLst>
          </p:cNvPr>
          <p:cNvSpPr txBox="1"/>
          <p:nvPr/>
        </p:nvSpPr>
        <p:spPr>
          <a:xfrm>
            <a:off x="3473170" y="2934513"/>
            <a:ext cx="37914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Консультации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F9FBF30-8B8E-B513-D0DD-094F195331C9}"/>
              </a:ext>
            </a:extLst>
          </p:cNvPr>
          <p:cNvSpPr txBox="1"/>
          <p:nvPr/>
        </p:nvSpPr>
        <p:spPr>
          <a:xfrm>
            <a:off x="825056" y="3910002"/>
            <a:ext cx="2589170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Тренинги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437A4D74-5182-AA99-6940-1EED94856F7C}"/>
              </a:ext>
            </a:extLst>
          </p:cNvPr>
          <p:cNvSpPr txBox="1"/>
          <p:nvPr/>
        </p:nvSpPr>
        <p:spPr>
          <a:xfrm>
            <a:off x="3544319" y="4947044"/>
            <a:ext cx="3791423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Профилактика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E974A1E-7D33-B94A-0A61-C14F6A0AE3EE}"/>
              </a:ext>
            </a:extLst>
          </p:cNvPr>
          <p:cNvSpPr txBox="1"/>
          <p:nvPr/>
        </p:nvSpPr>
        <p:spPr>
          <a:xfrm>
            <a:off x="441178" y="5872280"/>
            <a:ext cx="3491661" cy="132343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Экстренная </a:t>
            </a:r>
          </a:p>
          <a:p>
            <a:pPr algn="ctr"/>
            <a:r>
              <a:rPr lang="ru-RU" sz="40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помощь</a:t>
            </a:r>
          </a:p>
        </p:txBody>
      </p:sp>
    </p:spTree>
    <p:extLst>
      <p:ext uri="{BB962C8B-B14F-4D97-AF65-F5344CB8AC3E}">
        <p14:creationId xmlns:p14="http://schemas.microsoft.com/office/powerpoint/2010/main" val="113106050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>
            <a:extLst>
              <a:ext uri="{FF2B5EF4-FFF2-40B4-BE49-F238E27FC236}">
                <a16:creationId xmlns:a16="http://schemas.microsoft.com/office/drawing/2014/main" id="{480178EA-98C1-A829-4F2B-FBA9FD81F0A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04108" y="7692363"/>
            <a:ext cx="2698050" cy="321281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Блок-схема: альтернативный процесс 1">
            <a:extLst>
              <a:ext uri="{FF2B5EF4-FFF2-40B4-BE49-F238E27FC236}">
                <a16:creationId xmlns:a16="http://schemas.microsoft.com/office/drawing/2014/main" id="{5DE96494-DB4F-A7E4-A9FD-AEF4242AEBF7}"/>
              </a:ext>
            </a:extLst>
          </p:cNvPr>
          <p:cNvSpPr/>
          <p:nvPr/>
        </p:nvSpPr>
        <p:spPr>
          <a:xfrm>
            <a:off x="295080" y="317436"/>
            <a:ext cx="6969514" cy="1420639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Овал 2">
            <a:extLst>
              <a:ext uri="{FF2B5EF4-FFF2-40B4-BE49-F238E27FC236}">
                <a16:creationId xmlns:a16="http://schemas.microsoft.com/office/drawing/2014/main" id="{BC700457-DC09-B61A-9360-7BB7B5D13EDE}"/>
              </a:ext>
            </a:extLst>
          </p:cNvPr>
          <p:cNvSpPr/>
          <p:nvPr/>
        </p:nvSpPr>
        <p:spPr>
          <a:xfrm>
            <a:off x="393032" y="1976387"/>
            <a:ext cx="3633535" cy="1796716"/>
          </a:xfrm>
          <a:prstGeom prst="ellipse">
            <a:avLst/>
          </a:prstGeom>
          <a:solidFill>
            <a:schemeClr val="bg1"/>
          </a:solidFill>
          <a:ln w="73025">
            <a:solidFill>
              <a:srgbClr val="31C6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Овал 3">
            <a:extLst>
              <a:ext uri="{FF2B5EF4-FFF2-40B4-BE49-F238E27FC236}">
                <a16:creationId xmlns:a16="http://schemas.microsoft.com/office/drawing/2014/main" id="{CE4A2D31-01F7-F574-4B94-9DBB8CFD2B23}"/>
              </a:ext>
            </a:extLst>
          </p:cNvPr>
          <p:cNvSpPr/>
          <p:nvPr/>
        </p:nvSpPr>
        <p:spPr>
          <a:xfrm>
            <a:off x="3631058" y="3083292"/>
            <a:ext cx="3633535" cy="1796716"/>
          </a:xfrm>
          <a:prstGeom prst="ellipse">
            <a:avLst/>
          </a:prstGeom>
          <a:solidFill>
            <a:schemeClr val="bg1"/>
          </a:solidFill>
          <a:ln w="73025">
            <a:solidFill>
              <a:srgbClr val="31C6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Овал 4">
            <a:extLst>
              <a:ext uri="{FF2B5EF4-FFF2-40B4-BE49-F238E27FC236}">
                <a16:creationId xmlns:a16="http://schemas.microsoft.com/office/drawing/2014/main" id="{C5706CFE-E1A2-DEB0-D9DF-57EBB9A0A875}"/>
              </a:ext>
            </a:extLst>
          </p:cNvPr>
          <p:cNvSpPr/>
          <p:nvPr/>
        </p:nvSpPr>
        <p:spPr>
          <a:xfrm>
            <a:off x="393031" y="4409259"/>
            <a:ext cx="3633535" cy="1796716"/>
          </a:xfrm>
          <a:prstGeom prst="ellipse">
            <a:avLst/>
          </a:prstGeom>
          <a:solidFill>
            <a:schemeClr val="bg1"/>
          </a:solidFill>
          <a:ln w="73025">
            <a:solidFill>
              <a:srgbClr val="31C6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Овал 5">
            <a:extLst>
              <a:ext uri="{FF2B5EF4-FFF2-40B4-BE49-F238E27FC236}">
                <a16:creationId xmlns:a16="http://schemas.microsoft.com/office/drawing/2014/main" id="{9C88B2F4-825D-86BD-7FF5-215FF5965696}"/>
              </a:ext>
            </a:extLst>
          </p:cNvPr>
          <p:cNvSpPr/>
          <p:nvPr/>
        </p:nvSpPr>
        <p:spPr>
          <a:xfrm>
            <a:off x="3631057" y="5895647"/>
            <a:ext cx="3633535" cy="1796716"/>
          </a:xfrm>
          <a:prstGeom prst="ellipse">
            <a:avLst/>
          </a:prstGeom>
          <a:solidFill>
            <a:schemeClr val="bg1"/>
          </a:solidFill>
          <a:ln w="73025">
            <a:solidFill>
              <a:srgbClr val="31C6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Овал 6">
            <a:extLst>
              <a:ext uri="{FF2B5EF4-FFF2-40B4-BE49-F238E27FC236}">
                <a16:creationId xmlns:a16="http://schemas.microsoft.com/office/drawing/2014/main" id="{611251F3-CF9B-C2EC-0148-AEFB238521EB}"/>
              </a:ext>
            </a:extLst>
          </p:cNvPr>
          <p:cNvSpPr/>
          <p:nvPr/>
        </p:nvSpPr>
        <p:spPr>
          <a:xfrm>
            <a:off x="295079" y="7002552"/>
            <a:ext cx="3633535" cy="1796716"/>
          </a:xfrm>
          <a:prstGeom prst="ellipse">
            <a:avLst/>
          </a:prstGeom>
          <a:solidFill>
            <a:schemeClr val="bg1"/>
          </a:solidFill>
          <a:ln w="73025">
            <a:solidFill>
              <a:srgbClr val="31C6CD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1F4CE8CD-CD13-E87F-6A15-59B4D9545D48}"/>
              </a:ext>
            </a:extLst>
          </p:cNvPr>
          <p:cNvSpPr txBox="1"/>
          <p:nvPr/>
        </p:nvSpPr>
        <p:spPr>
          <a:xfrm>
            <a:off x="546982" y="357425"/>
            <a:ext cx="6763262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Когда нужно обратиться </a:t>
            </a:r>
          </a:p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к школьному психологу?</a:t>
            </a:r>
            <a:endParaRPr lang="ru-RU" sz="4000" dirty="0">
              <a:ln w="12700">
                <a:solidFill>
                  <a:schemeClr val="bg1"/>
                </a:solidFill>
              </a:ln>
              <a:latin typeface="Franklin Gothic Heavy" panose="020B0903020102020204" pitchFamily="34" charset="0"/>
            </a:endParaRPr>
          </a:p>
          <a:p>
            <a:endParaRPr lang="ru-RU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CEB209B-776A-4ACA-D56E-D832891A2FC6}"/>
              </a:ext>
            </a:extLst>
          </p:cNvPr>
          <p:cNvSpPr txBox="1"/>
          <p:nvPr/>
        </p:nvSpPr>
        <p:spPr>
          <a:xfrm>
            <a:off x="487047" y="2136858"/>
            <a:ext cx="3486852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Ты чувствуешь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тревогу, грусть или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злость, но не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понимаешь почему.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51D37D54-F65A-7177-B1D9-ED651D030AC1}"/>
              </a:ext>
            </a:extLst>
          </p:cNvPr>
          <p:cNvSpPr txBox="1"/>
          <p:nvPr/>
        </p:nvSpPr>
        <p:spPr>
          <a:xfrm>
            <a:off x="3612630" y="3444251"/>
            <a:ext cx="3651962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Постоянно ссоришься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 друзьями или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родителями.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A28D900-9F9D-EC1B-BB92-061DF0C1FB66}"/>
              </a:ext>
            </a:extLst>
          </p:cNvPr>
          <p:cNvSpPr txBox="1"/>
          <p:nvPr/>
        </p:nvSpPr>
        <p:spPr>
          <a:xfrm>
            <a:off x="662965" y="4787651"/>
            <a:ext cx="3321743" cy="110799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Боишься отвечать у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доски или сдавать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экзамены.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EAD0C0F2-DF7F-A251-D419-5FBAAE1F262E}"/>
              </a:ext>
            </a:extLst>
          </p:cNvPr>
          <p:cNvSpPr txBox="1"/>
          <p:nvPr/>
        </p:nvSpPr>
        <p:spPr>
          <a:xfrm>
            <a:off x="3654162" y="6393300"/>
            <a:ext cx="348685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Тебя обижают в школе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или в другом месте.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1140342C-3925-FDAE-BE1A-C7763C344346}"/>
              </a:ext>
            </a:extLst>
          </p:cNvPr>
          <p:cNvSpPr txBox="1"/>
          <p:nvPr/>
        </p:nvSpPr>
        <p:spPr>
          <a:xfrm>
            <a:off x="556941" y="7439245"/>
            <a:ext cx="332174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Просто хочешь </a:t>
            </a:r>
          </a:p>
          <a:p>
            <a:pPr algn="ctr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разобраться в себе!</a:t>
            </a:r>
          </a:p>
        </p:txBody>
      </p:sp>
    </p:spTree>
    <p:extLst>
      <p:ext uri="{BB962C8B-B14F-4D97-AF65-F5344CB8AC3E}">
        <p14:creationId xmlns:p14="http://schemas.microsoft.com/office/powerpoint/2010/main" val="28540188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Блок-схема: альтернативный процесс 1">
            <a:extLst>
              <a:ext uri="{FF2B5EF4-FFF2-40B4-BE49-F238E27FC236}">
                <a16:creationId xmlns:a16="http://schemas.microsoft.com/office/drawing/2014/main" id="{957BF281-9DB6-4DD2-C441-05BAD5EE3C93}"/>
              </a:ext>
            </a:extLst>
          </p:cNvPr>
          <p:cNvSpPr/>
          <p:nvPr/>
        </p:nvSpPr>
        <p:spPr>
          <a:xfrm>
            <a:off x="295080" y="317436"/>
            <a:ext cx="6969514" cy="1420639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Блок-схема: альтернативный процесс 2">
            <a:extLst>
              <a:ext uri="{FF2B5EF4-FFF2-40B4-BE49-F238E27FC236}">
                <a16:creationId xmlns:a16="http://schemas.microsoft.com/office/drawing/2014/main" id="{641D2260-FB46-E4B7-F503-7DBDE4FD2C99}"/>
              </a:ext>
            </a:extLst>
          </p:cNvPr>
          <p:cNvSpPr/>
          <p:nvPr/>
        </p:nvSpPr>
        <p:spPr>
          <a:xfrm>
            <a:off x="295081" y="5204968"/>
            <a:ext cx="6969510" cy="3538896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2050" name="Picture 2">
            <a:extLst>
              <a:ext uri="{FF2B5EF4-FFF2-40B4-BE49-F238E27FC236}">
                <a16:creationId xmlns:a16="http://schemas.microsoft.com/office/drawing/2014/main" id="{DEFFFC45-A6E1-E578-FE75-9C41E461B0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13015" y="7413199"/>
            <a:ext cx="3779838" cy="36472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97C5AC46-9B75-73EC-41EF-ED37D29F5640}"/>
              </a:ext>
            </a:extLst>
          </p:cNvPr>
          <p:cNvSpPr txBox="1"/>
          <p:nvPr/>
        </p:nvSpPr>
        <p:spPr>
          <a:xfrm>
            <a:off x="1097597" y="317436"/>
            <a:ext cx="574061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40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Как проходит встреча </a:t>
            </a:r>
          </a:p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с психологом?</a:t>
            </a:r>
            <a:endParaRPr lang="ru-RU" sz="4000" dirty="0">
              <a:ln w="12700">
                <a:solidFill>
                  <a:schemeClr val="bg1"/>
                </a:solidFill>
              </a:ln>
              <a:latin typeface="Franklin Gothic Heavy" panose="020B0903020102020204" pitchFamily="34" charset="0"/>
            </a:endParaRPr>
          </a:p>
          <a:p>
            <a:endParaRPr lang="ru-RU" dirty="0">
              <a:ln w="12700">
                <a:solidFill>
                  <a:schemeClr val="bg1"/>
                </a:solidFill>
              </a:ln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FC54543-55B5-2FFC-5083-90448D53EB06}"/>
              </a:ext>
            </a:extLst>
          </p:cNvPr>
          <p:cNvSpPr txBox="1"/>
          <p:nvPr/>
        </p:nvSpPr>
        <p:spPr>
          <a:xfrm>
            <a:off x="295080" y="5155913"/>
            <a:ext cx="7142039" cy="403187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Важно знать!</a:t>
            </a:r>
          </a:p>
          <a:p>
            <a:r>
              <a:rPr lang="ru-RU" sz="2200" i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Это не психиатр </a:t>
            </a:r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– он не ставит диагнозы и не выписывает таблетки.</a:t>
            </a:r>
            <a:b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ru-RU" sz="2200" b="1" i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Он не ябеда</a:t>
            </a:r>
            <a:r>
              <a:rPr lang="ru-RU" sz="2200" i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</a:t>
            </a:r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– не будет рассказывать</a:t>
            </a:r>
          </a:p>
          <a:p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учителям или родителям без твоего согласия.</a:t>
            </a:r>
            <a:r>
              <a:rPr lang="ru-RU" sz="2200" i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(Исключение – только если есть угроза жизни или здоровью).</a:t>
            </a:r>
            <a:b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</a:br>
            <a:r>
              <a:rPr lang="ru-RU" sz="2200" b="1" i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Он не решает </a:t>
            </a:r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за тебя проблемы</a:t>
            </a:r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– но поможет найти выход!</a:t>
            </a:r>
            <a:b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</a:br>
            <a:endParaRPr lang="ru-RU" sz="2200" dirty="0">
              <a:ln w="12700">
                <a:solidFill>
                  <a:schemeClr val="bg1"/>
                </a:solidFill>
              </a:ln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endParaRPr lang="ru-RU" dirty="0"/>
          </a:p>
        </p:txBody>
      </p:sp>
      <p:sp>
        <p:nvSpPr>
          <p:cNvPr id="6" name="Блок-схема: задержка 5">
            <a:extLst>
              <a:ext uri="{FF2B5EF4-FFF2-40B4-BE49-F238E27FC236}">
                <a16:creationId xmlns:a16="http://schemas.microsoft.com/office/drawing/2014/main" id="{594ACD1A-96A6-8BEB-B14C-C6F87EBA52FF}"/>
              </a:ext>
            </a:extLst>
          </p:cNvPr>
          <p:cNvSpPr/>
          <p:nvPr/>
        </p:nvSpPr>
        <p:spPr>
          <a:xfrm>
            <a:off x="513606" y="1877020"/>
            <a:ext cx="6750987" cy="985861"/>
          </a:xfrm>
          <a:prstGeom prst="flowChartDelay">
            <a:avLst/>
          </a:prstGeom>
          <a:solidFill>
            <a:schemeClr val="bg1"/>
          </a:solidFill>
          <a:ln>
            <a:solidFill>
              <a:srgbClr val="0BC6C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Блок-схема: задержка 6">
            <a:extLst>
              <a:ext uri="{FF2B5EF4-FFF2-40B4-BE49-F238E27FC236}">
                <a16:creationId xmlns:a16="http://schemas.microsoft.com/office/drawing/2014/main" id="{BE96304D-EE54-8AA4-A5CC-4A3D78CF33F8}"/>
              </a:ext>
            </a:extLst>
          </p:cNvPr>
          <p:cNvSpPr/>
          <p:nvPr/>
        </p:nvSpPr>
        <p:spPr>
          <a:xfrm>
            <a:off x="513606" y="4070485"/>
            <a:ext cx="6750985" cy="985861"/>
          </a:xfrm>
          <a:prstGeom prst="flowChartDelay">
            <a:avLst/>
          </a:prstGeom>
          <a:solidFill>
            <a:schemeClr val="bg1"/>
          </a:solidFill>
          <a:ln>
            <a:solidFill>
              <a:srgbClr val="0BC6C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Блок-схема: задержка 7">
            <a:extLst>
              <a:ext uri="{FF2B5EF4-FFF2-40B4-BE49-F238E27FC236}">
                <a16:creationId xmlns:a16="http://schemas.microsoft.com/office/drawing/2014/main" id="{42C93B91-FFD1-E29C-566D-B5E9A261EAF4}"/>
              </a:ext>
            </a:extLst>
          </p:cNvPr>
          <p:cNvSpPr/>
          <p:nvPr/>
        </p:nvSpPr>
        <p:spPr>
          <a:xfrm>
            <a:off x="513607" y="2979066"/>
            <a:ext cx="6750986" cy="985861"/>
          </a:xfrm>
          <a:prstGeom prst="flowChartDelay">
            <a:avLst/>
          </a:prstGeom>
          <a:solidFill>
            <a:schemeClr val="bg1"/>
          </a:solidFill>
          <a:ln>
            <a:solidFill>
              <a:srgbClr val="0BC6C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47358A1-0640-EDE6-6659-73400CD7F5E4}"/>
              </a:ext>
            </a:extLst>
          </p:cNvPr>
          <p:cNvSpPr txBox="1"/>
          <p:nvPr/>
        </p:nvSpPr>
        <p:spPr>
          <a:xfrm>
            <a:off x="587566" y="1947950"/>
            <a:ext cx="6458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Беседа</a:t>
            </a:r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– можно говорить обо всём, </a:t>
            </a:r>
          </a:p>
          <a:p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это конфиденциально (никто не узнает).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1BEF52B0-B073-99D7-061C-EA9C2FA8681D}"/>
              </a:ext>
            </a:extLst>
          </p:cNvPr>
          <p:cNvSpPr txBox="1"/>
          <p:nvPr/>
        </p:nvSpPr>
        <p:spPr>
          <a:xfrm>
            <a:off x="629921" y="3063450"/>
            <a:ext cx="5468164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Игры и упражнения</a:t>
            </a:r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– если сложно </a:t>
            </a:r>
          </a:p>
          <a:p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выразить мысли словами.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A0F72ACE-D301-2D63-7E57-EF35B25140BD}"/>
              </a:ext>
            </a:extLst>
          </p:cNvPr>
          <p:cNvSpPr txBox="1"/>
          <p:nvPr/>
        </p:nvSpPr>
        <p:spPr>
          <a:xfrm>
            <a:off x="614681" y="4138989"/>
            <a:ext cx="645881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Советы и рекомендации</a:t>
            </a:r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– как улучшить </a:t>
            </a:r>
          </a:p>
          <a:p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настроение, наладить отношения и т. д.</a:t>
            </a:r>
          </a:p>
        </p:txBody>
      </p:sp>
    </p:spTree>
    <p:extLst>
      <p:ext uri="{BB962C8B-B14F-4D97-AF65-F5344CB8AC3E}">
        <p14:creationId xmlns:p14="http://schemas.microsoft.com/office/powerpoint/2010/main" val="139329739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Изображение выглядит как обувь, искусство, одежда, женщина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E462ED6E-4631-5F8B-4F0C-18C27979C16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13777" y="7003489"/>
            <a:ext cx="5532120" cy="3223846"/>
          </a:xfrm>
          <a:prstGeom prst="rect">
            <a:avLst/>
          </a:prstGeom>
        </p:spPr>
      </p:pic>
      <p:sp>
        <p:nvSpPr>
          <p:cNvPr id="8" name="Блок-схема: подготовка 7">
            <a:extLst>
              <a:ext uri="{FF2B5EF4-FFF2-40B4-BE49-F238E27FC236}">
                <a16:creationId xmlns:a16="http://schemas.microsoft.com/office/drawing/2014/main" id="{E4AD3502-0D0F-0680-F07B-FD25A99EBB66}"/>
              </a:ext>
            </a:extLst>
          </p:cNvPr>
          <p:cNvSpPr/>
          <p:nvPr/>
        </p:nvSpPr>
        <p:spPr>
          <a:xfrm>
            <a:off x="184085" y="2286243"/>
            <a:ext cx="7080509" cy="4785360"/>
          </a:xfrm>
          <a:prstGeom prst="flowChartPreparation">
            <a:avLst/>
          </a:prstGeom>
          <a:solidFill>
            <a:schemeClr val="bg1"/>
          </a:solidFill>
          <a:ln w="66675">
            <a:solidFill>
              <a:srgbClr val="0BC6CF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03953885-3B35-A02F-3508-AE97CB953AB6}"/>
              </a:ext>
            </a:extLst>
          </p:cNvPr>
          <p:cNvSpPr txBox="1"/>
          <p:nvPr/>
        </p:nvSpPr>
        <p:spPr>
          <a:xfrm>
            <a:off x="-1360395" y="2626306"/>
            <a:ext cx="10280461" cy="41549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Цель школьного психолога</a:t>
            </a:r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 —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создать благоприятную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психологическую среду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для гармоничного развития учащихся. </a:t>
            </a:r>
          </a:p>
          <a:p>
            <a:pPr algn="ctr"/>
            <a:r>
              <a:rPr lang="ru-RU" sz="24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Главный принцип </a:t>
            </a:r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— помочь каждому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ребенку раскрыть потенциал,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сохраняя эмоциональное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благополучие.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Деятельность основана на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конфиденциальности и </a:t>
            </a:r>
          </a:p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индивидуальном подходе. </a:t>
            </a:r>
          </a:p>
        </p:txBody>
      </p:sp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9967EAAB-2A80-4015-6025-023AC98F2A38}"/>
              </a:ext>
            </a:extLst>
          </p:cNvPr>
          <p:cNvSpPr/>
          <p:nvPr/>
        </p:nvSpPr>
        <p:spPr>
          <a:xfrm>
            <a:off x="295080" y="317436"/>
            <a:ext cx="6969514" cy="1380847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80A4773-BA08-73C8-BE1B-AB4490171804}"/>
              </a:ext>
            </a:extLst>
          </p:cNvPr>
          <p:cNvSpPr txBox="1"/>
          <p:nvPr/>
        </p:nvSpPr>
        <p:spPr>
          <a:xfrm>
            <a:off x="353984" y="320044"/>
            <a:ext cx="6910610" cy="160043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Цель работы школьного </a:t>
            </a:r>
          </a:p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latin typeface="Franklin Gothic Heavy" panose="020B0903020102020204" pitchFamily="34" charset="0"/>
              </a:rPr>
              <a:t>психолога</a:t>
            </a:r>
            <a:endParaRPr lang="ru-RU" sz="4000" dirty="0">
              <a:ln w="12700">
                <a:solidFill>
                  <a:schemeClr val="bg1"/>
                </a:solidFill>
              </a:ln>
              <a:latin typeface="Franklin Gothic Heavy" panose="020B0903020102020204" pitchFamily="34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3311468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>
            <a:extLst>
              <a:ext uri="{FF2B5EF4-FFF2-40B4-BE49-F238E27FC236}">
                <a16:creationId xmlns:a16="http://schemas.microsoft.com/office/drawing/2014/main" id="{7257C326-62C5-A6F6-E8F8-A7CEC5A2166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58797" y="7939723"/>
            <a:ext cx="3932555" cy="2752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0D8855A3-3CED-4C46-6B06-C70CD2DAA91D}"/>
              </a:ext>
            </a:extLst>
          </p:cNvPr>
          <p:cNvSpPr/>
          <p:nvPr/>
        </p:nvSpPr>
        <p:spPr>
          <a:xfrm>
            <a:off x="295079" y="317436"/>
            <a:ext cx="6969514" cy="1323438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6BF01574-515F-A9C5-F304-DD967BAE4B1E}"/>
              </a:ext>
            </a:extLst>
          </p:cNvPr>
          <p:cNvSpPr txBox="1"/>
          <p:nvPr/>
        </p:nvSpPr>
        <p:spPr>
          <a:xfrm>
            <a:off x="137160" y="317435"/>
            <a:ext cx="72853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solidFill>
                  <a:srgbClr val="404040"/>
                </a:solidFill>
                <a:latin typeface="Franklin Gothic Heavy" panose="020B0903020102020204" pitchFamily="34" charset="0"/>
              </a:rPr>
              <a:t>Н</a:t>
            </a:r>
            <a:r>
              <a:rPr lang="ru-RU" sz="4000" b="1" i="0" dirty="0">
                <a:ln w="12700">
                  <a:solidFill>
                    <a:schemeClr val="bg1"/>
                  </a:solidFill>
                </a:ln>
                <a:solidFill>
                  <a:srgbClr val="404040"/>
                </a:solidFill>
                <a:effectLst/>
                <a:latin typeface="Franklin Gothic Heavy" panose="020B0903020102020204" pitchFamily="34" charset="0"/>
              </a:rPr>
              <a:t>аправления работы школьного </a:t>
            </a:r>
            <a:r>
              <a:rPr lang="ru-RU" sz="4000" b="1" i="0" dirty="0">
                <a:ln w="19050">
                  <a:solidFill>
                    <a:schemeClr val="bg1"/>
                  </a:solidFill>
                </a:ln>
                <a:solidFill>
                  <a:srgbClr val="404040"/>
                </a:solidFill>
                <a:effectLst/>
                <a:latin typeface="Franklin Gothic Heavy" panose="020B0903020102020204" pitchFamily="34" charset="0"/>
              </a:rPr>
              <a:t>психолога</a:t>
            </a:r>
            <a:endParaRPr lang="ru-RU" sz="4000" dirty="0">
              <a:ln w="19050">
                <a:solidFill>
                  <a:schemeClr val="bg1"/>
                </a:solidFill>
              </a:ln>
              <a:latin typeface="Franklin Gothic Heavy" panose="020B090302010202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C61318B-2F49-472F-75A6-D51DCA0DEDB0}"/>
              </a:ext>
            </a:extLst>
          </p:cNvPr>
          <p:cNvSpPr txBox="1"/>
          <p:nvPr/>
        </p:nvSpPr>
        <p:spPr>
          <a:xfrm>
            <a:off x="295080" y="1833572"/>
            <a:ext cx="7127434" cy="784830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Диагностическое:</a:t>
            </a:r>
            <a:endParaRPr lang="ru-RU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Изучение особенностей развития учащихся.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Выявление трудностей в обучении и адаптации.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Мониторинг психологического климата в классах.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Коррекционно-развивающее:</a:t>
            </a:r>
            <a:endParaRPr lang="ru-RU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Индивидуальные и групповые занятия.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Развитие познавательных процессов (память, внимание).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Коррекция эмоциональных и поведенческих проблем.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Консультативное:</a:t>
            </a:r>
            <a:endParaRPr lang="ru-RU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Помощь учащимся, родителям и педагогам.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Решение конфликтных ситуаций.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Профориентационные консультации.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Просветительское:</a:t>
            </a:r>
            <a:endParaRPr lang="ru-RU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Проведение тематических классных часов.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Родительские собрания и тренинги.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Оформление информационных стендов.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Профилактическое:</a:t>
            </a:r>
            <a:endParaRPr lang="ru-RU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Предупреждение девиантного поведения.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Профилактика </a:t>
            </a:r>
            <a:r>
              <a:rPr lang="ru-RU" dirty="0" err="1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буллинга</a:t>
            </a: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 и зависимостей.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Работа </a:t>
            </a:r>
            <a:r>
              <a:rPr lang="ru-RU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 «группами риска».</a:t>
            </a:r>
            <a:endParaRPr lang="ru-RU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ru-RU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Организационно-методическое:</a:t>
            </a:r>
            <a:endParaRPr lang="ru-RU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Ведение документации.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Участие в педсоветах и ПМПК.</a:t>
            </a:r>
          </a:p>
          <a:p>
            <a:pPr marL="742950" lvl="1" indent="-285750">
              <a:buFont typeface="Wingdings" panose="05000000000000000000" pitchFamily="2" charset="2"/>
              <a:buChar char="v"/>
            </a:pPr>
            <a:r>
              <a:rPr lang="ru-RU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Повышение квалификации.</a:t>
            </a:r>
          </a:p>
          <a:p>
            <a:br>
              <a:rPr lang="ru-RU" dirty="0"/>
            </a:b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80543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Блок-схема: альтернативный процесс 3">
            <a:extLst>
              <a:ext uri="{FF2B5EF4-FFF2-40B4-BE49-F238E27FC236}">
                <a16:creationId xmlns:a16="http://schemas.microsoft.com/office/drawing/2014/main" id="{4874E7FB-14E7-C0ED-D3AE-2C7652AD2235}"/>
              </a:ext>
            </a:extLst>
          </p:cNvPr>
          <p:cNvSpPr/>
          <p:nvPr/>
        </p:nvSpPr>
        <p:spPr>
          <a:xfrm>
            <a:off x="295080" y="317436"/>
            <a:ext cx="6969514" cy="1420639"/>
          </a:xfrm>
          <a:prstGeom prst="flowChartAlternateProcess">
            <a:avLst/>
          </a:prstGeom>
          <a:solidFill>
            <a:srgbClr val="0BC6CF"/>
          </a:solidFill>
          <a:ln w="76200">
            <a:solidFill>
              <a:schemeClr val="bg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D37C6AC7-7312-04CF-6A6F-90B01AB1BF17}"/>
              </a:ext>
            </a:extLst>
          </p:cNvPr>
          <p:cNvSpPr txBox="1"/>
          <p:nvPr/>
        </p:nvSpPr>
        <p:spPr>
          <a:xfrm>
            <a:off x="137160" y="317435"/>
            <a:ext cx="7285354" cy="132343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ru-RU" sz="4000" b="1" dirty="0">
                <a:ln w="12700">
                  <a:solidFill>
                    <a:schemeClr val="bg1"/>
                  </a:solidFill>
                </a:ln>
                <a:solidFill>
                  <a:srgbClr val="404040"/>
                </a:solidFill>
                <a:latin typeface="Franklin Gothic Heavy" panose="020B0903020102020204" pitchFamily="34" charset="0"/>
              </a:rPr>
              <a:t>Советы </a:t>
            </a:r>
            <a:r>
              <a:rPr lang="ru-RU" sz="4000" b="1" i="0" dirty="0">
                <a:ln w="12700">
                  <a:solidFill>
                    <a:schemeClr val="bg1"/>
                  </a:solidFill>
                </a:ln>
                <a:solidFill>
                  <a:srgbClr val="404040"/>
                </a:solidFill>
                <a:effectLst/>
                <a:latin typeface="Franklin Gothic Heavy" panose="020B0903020102020204" pitchFamily="34" charset="0"/>
              </a:rPr>
              <a:t>школьного </a:t>
            </a:r>
            <a:r>
              <a:rPr lang="ru-RU" sz="4000" b="1" i="0" dirty="0">
                <a:ln w="19050">
                  <a:solidFill>
                    <a:schemeClr val="bg1"/>
                  </a:solidFill>
                </a:ln>
                <a:solidFill>
                  <a:srgbClr val="404040"/>
                </a:solidFill>
                <a:effectLst/>
                <a:latin typeface="Franklin Gothic Heavy" panose="020B0903020102020204" pitchFamily="34" charset="0"/>
              </a:rPr>
              <a:t>психолога</a:t>
            </a:r>
            <a:endParaRPr lang="ru-RU" sz="4000" dirty="0">
              <a:ln w="19050">
                <a:solidFill>
                  <a:schemeClr val="bg1"/>
                </a:solidFill>
              </a:ln>
              <a:latin typeface="Franklin Gothic Heavy" panose="020B0903020102020204" pitchFamily="34" charset="0"/>
            </a:endParaRPr>
          </a:p>
        </p:txBody>
      </p:sp>
      <p:sp>
        <p:nvSpPr>
          <p:cNvPr id="7" name="Блок-схема: ссылка на другую страницу 6">
            <a:extLst>
              <a:ext uri="{FF2B5EF4-FFF2-40B4-BE49-F238E27FC236}">
                <a16:creationId xmlns:a16="http://schemas.microsoft.com/office/drawing/2014/main" id="{5B48B152-71D7-8CAF-A34B-B854192AEB1A}"/>
              </a:ext>
            </a:extLst>
          </p:cNvPr>
          <p:cNvSpPr/>
          <p:nvPr/>
        </p:nvSpPr>
        <p:spPr>
          <a:xfrm>
            <a:off x="295080" y="2026920"/>
            <a:ext cx="6969513" cy="7269480"/>
          </a:xfrm>
          <a:prstGeom prst="flowChartOffpageConnector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pic>
        <p:nvPicPr>
          <p:cNvPr id="3" name="Рисунок 2" descr="Изображение выглядит как одежда, человек, женщина, Человеческое лицо&#10;&#10;Содержимое, созданное искусственным интеллектом, может быть неверным.">
            <a:extLst>
              <a:ext uri="{FF2B5EF4-FFF2-40B4-BE49-F238E27FC236}">
                <a16:creationId xmlns:a16="http://schemas.microsoft.com/office/drawing/2014/main" id="{52E39260-9FB6-D16C-B2C8-AE1DA79489D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12520" y="5777540"/>
            <a:ext cx="6584315" cy="5486929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49AF00B7-4681-73F1-0DA6-2B2F2B897DAA}"/>
              </a:ext>
            </a:extLst>
          </p:cNvPr>
          <p:cNvSpPr txBox="1"/>
          <p:nvPr/>
        </p:nvSpPr>
        <p:spPr>
          <a:xfrm>
            <a:off x="441958" y="2170808"/>
            <a:ext cx="6980555" cy="61555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24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«ЭКЗАМЕН БЕЗ ПАНИКИ»</a:t>
            </a:r>
          </a:p>
          <a:p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За неделю до:</a:t>
            </a:r>
            <a:endParaRPr lang="ru-RU" sz="2200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Составь план подготовки.</a:t>
            </a: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Повторяй по 45 мин. + 15 мин. перерыв.</a:t>
            </a: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Отмечай пройденное маркером.</a:t>
            </a:r>
          </a:p>
          <a:p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Накануне:</a:t>
            </a:r>
            <a:endParaRPr lang="ru-RU" sz="2200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Собери документы вечером.</a:t>
            </a: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Ложись спать до 23:00.</a:t>
            </a: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Положи одежду/бутылку воды.</a:t>
            </a:r>
          </a:p>
          <a:p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Утром:</a:t>
            </a:r>
            <a:endParaRPr lang="ru-RU" sz="2200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Легкий завтрак. </a:t>
            </a: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Дыхание "шариком" (представь шарик в животе).</a:t>
            </a:r>
          </a:p>
          <a:p>
            <a:r>
              <a:rPr lang="ru-RU" sz="2200" b="1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Во время:</a:t>
            </a:r>
            <a:endParaRPr lang="ru-RU" sz="2200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Прочитай ВСЕ задания сначала.</a:t>
            </a: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Начни с легкого.</a:t>
            </a:r>
          </a:p>
          <a:p>
            <a:pPr lvl="1"/>
            <a:r>
              <a:rPr lang="ru-RU" sz="2200" dirty="0">
                <a:latin typeface="Cascadia Mono SemiBold" panose="020B0609020000020004" pitchFamily="49" charset="0"/>
                <a:ea typeface="Cascadia Mono SemiBold" panose="020B0609020000020004" pitchFamily="49" charset="0"/>
                <a:cs typeface="Cascadia Mono SemiBold" panose="020B0609020000020004" pitchFamily="49" charset="0"/>
              </a:rPr>
              <a:t>Следи за временем.</a:t>
            </a:r>
            <a:endParaRPr lang="ru-RU" sz="2400" dirty="0">
              <a:latin typeface="Cascadia Mono SemiBold" panose="020B0609020000020004" pitchFamily="49" charset="0"/>
              <a:ea typeface="Cascadia Mono SemiBold" panose="020B0609020000020004" pitchFamily="49" charset="0"/>
              <a:cs typeface="Cascadia Mono SemiBold" panose="020B0609020000020004" pitchFamily="49" charset="0"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147494034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Тема 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Тема 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Тема 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719</TotalTime>
  <Words>452</Words>
  <Application>Microsoft Office PowerPoint</Application>
  <PresentationFormat>Произвольный</PresentationFormat>
  <Paragraphs>108</Paragraphs>
  <Slides>7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6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7</vt:i4>
      </vt:variant>
    </vt:vector>
  </HeadingPairs>
  <TitlesOfParts>
    <vt:vector size="14" baseType="lpstr">
      <vt:lpstr>Aptos</vt:lpstr>
      <vt:lpstr>Aptos Display</vt:lpstr>
      <vt:lpstr>Arial</vt:lpstr>
      <vt:lpstr>Cascadia Mono SemiBold</vt:lpstr>
      <vt:lpstr>Franklin Gothic Heavy</vt:lpstr>
      <vt:lpstr>Wingdings</vt:lpstr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Надежда Горошкова</dc:creator>
  <cp:lastModifiedBy>Надежда Горошкова</cp:lastModifiedBy>
  <cp:revision>1</cp:revision>
  <dcterms:created xsi:type="dcterms:W3CDTF">2025-07-21T18:05:32Z</dcterms:created>
  <dcterms:modified xsi:type="dcterms:W3CDTF">2025-07-22T12:44:23Z</dcterms:modified>
</cp:coreProperties>
</file>