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9.12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8" r:id="rId6"/>
    <p:sldId id="269" r:id="rId7"/>
    <p:sldId id="270" r:id="rId8"/>
    <p:sldId id="271" r:id="rId9"/>
    <p:sldId id="272" r:id="rId10"/>
    <p:sldId id="273" r:id="rId11"/>
    <p:sldId id="274" r:id="rId12"/>
    <p:sldId id="275" r:id="rId13"/>
    <p:sldId id="276" r:id="rId14"/>
    <p:sldId id="277" r:id="rId15"/>
    <p:sldId id="278" r:id="rId16"/>
    <p:sldId id="279" r:id="rId17"/>
    <p:sldId id="280" r:id="rId18"/>
    <p:sldId id="281" r:id="rId19"/>
    <p:sldId id="282" r:id="rId20"/>
    <p:sldId id="283" r:id="rId21"/>
    <p:sldId id="284" r:id="rId22"/>
    <p:sldId id="285" r:id="rId23"/>
    <p:sldId id="286" r:id="rId24"/>
    <p:sldId id="287" r:id="rId25"/>
    <p:sldId id="288" r:id="rId26"/>
    <p:sldId id="289" r:id="rId27"/>
    <p:sldId id="290" r:id="rId28"/>
    <p:sldId id="291" r:id="rId29"/>
    <p:sldId id="292" r:id="rId30"/>
    <p:sldId id="293" r:id="rId31"/>
    <p:sldId id="294" r:id="rId32"/>
    <p:sldId id="295" r:id="rId33"/>
    <p:sldId id="296" r:id="rId34"/>
    <p:sldId id="297" r:id="rId35"/>
    <p:sldId id="298" r:id="rId36"/>
    <p:sldId id="299" r:id="rId37"/>
    <p:sldId id="300" r:id="rId38"/>
    <p:sldId id="301" r:id="rId39"/>
    <p:sldId id="302" r:id="rId40"/>
    <p:sldId id="303" r:id="rId41"/>
    <p:sldId id="304" r:id="rId42"/>
    <p:sldId id="305" r:id="rId43"/>
    <p:sldId id="306" r:id="rId44"/>
    <p:sldId id="307" r:id="rId45"/>
    <p:sldId id="308" r:id="rId46"/>
    <p:sldId id="309" r:id="rId47"/>
    <p:sldId id="310" r:id="rId48"/>
    <p:sldId id="311" r:id="rId49"/>
    <p:sldId id="312" r:id="rId50"/>
    <p:sldId id="313" r:id="rId51"/>
    <p:sldId id="314" r:id="rId52"/>
    <p:sldId id="315" r:id="rId53"/>
    <p:sldId id="316" r:id="rId54"/>
    <p:sldId id="317" r:id="rId55"/>
    <p:sldId id="318" r:id="rId56"/>
    <p:sldId id="319" r:id="rId57"/>
    <p:sldId id="320" r:id="rId58"/>
    <p:sldId id="321" r:id="rId59"/>
    <p:sldId id="322" r:id="rId60"/>
    <p:sldId id="323" r:id="rId61"/>
    <p:sldId id="324" r:id="rId62"/>
    <p:sldId id="325" r:id="rId63"/>
    <p:sldId id="326" r:id="rId64"/>
    <p:sldId id="327" r:id="rId65"/>
    <p:sldId id="328" r:id="rId66"/>
    <p:sldId id="329" r:id="rId67"/>
    <p:sldId id="330" r:id="rId68"/>
    <p:sldId id="331" r:id="rId69"/>
    <p:sldId id="332" r:id="rId70"/>
    <p:sldId id="333" r:id="rId71"/>
    <p:sldId id="334" r:id="rId72"/>
    <p:sldId id="335" r:id="rId73"/>
    <p:sldId id="336" r:id="rId74"/>
  </p:sldIdLst>
  <p:sldSz cx="9144000" cy="5143500" type="screen16x9"/>
  <p:notesSz cx="9144000" cy="5143500"/>
  <p:custDataLst>
    <p:tags r:id="rId75"/>
  </p:custDataLst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6" d="100"/>
          <a:sy n="116" d="100"/>
        </p:scale>
        <p:origin x="-222" y="-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8028800" cy="78028800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slide" Target="slides/slide12.xml" /><Relationship Id="rId14" Type="http://schemas.openxmlformats.org/officeDocument/2006/relationships/slide" Target="slides/slide13.xml" /><Relationship Id="rId15" Type="http://schemas.openxmlformats.org/officeDocument/2006/relationships/slide" Target="slides/slide14.xml" /><Relationship Id="rId16" Type="http://schemas.openxmlformats.org/officeDocument/2006/relationships/slide" Target="slides/slide15.xml" /><Relationship Id="rId17" Type="http://schemas.openxmlformats.org/officeDocument/2006/relationships/slide" Target="slides/slide16.xml" /><Relationship Id="rId18" Type="http://schemas.openxmlformats.org/officeDocument/2006/relationships/slide" Target="slides/slide17.xml" /><Relationship Id="rId19" Type="http://schemas.openxmlformats.org/officeDocument/2006/relationships/slide" Target="slides/slide18.xml" /><Relationship Id="rId2" Type="http://schemas.openxmlformats.org/officeDocument/2006/relationships/slide" Target="slides/slide1.xml" /><Relationship Id="rId20" Type="http://schemas.openxmlformats.org/officeDocument/2006/relationships/slide" Target="slides/slide19.xml" /><Relationship Id="rId21" Type="http://schemas.openxmlformats.org/officeDocument/2006/relationships/slide" Target="slides/slide20.xml" /><Relationship Id="rId22" Type="http://schemas.openxmlformats.org/officeDocument/2006/relationships/slide" Target="slides/slide21.xml" /><Relationship Id="rId23" Type="http://schemas.openxmlformats.org/officeDocument/2006/relationships/slide" Target="slides/slide22.xml" /><Relationship Id="rId24" Type="http://schemas.openxmlformats.org/officeDocument/2006/relationships/slide" Target="slides/slide23.xml" /><Relationship Id="rId25" Type="http://schemas.openxmlformats.org/officeDocument/2006/relationships/slide" Target="slides/slide24.xml" /><Relationship Id="rId26" Type="http://schemas.openxmlformats.org/officeDocument/2006/relationships/slide" Target="slides/slide25.xml" /><Relationship Id="rId27" Type="http://schemas.openxmlformats.org/officeDocument/2006/relationships/slide" Target="slides/slide26.xml" /><Relationship Id="rId28" Type="http://schemas.openxmlformats.org/officeDocument/2006/relationships/slide" Target="slides/slide27.xml" /><Relationship Id="rId29" Type="http://schemas.openxmlformats.org/officeDocument/2006/relationships/slide" Target="slides/slide28.xml" /><Relationship Id="rId3" Type="http://schemas.openxmlformats.org/officeDocument/2006/relationships/slide" Target="slides/slide2.xml" /><Relationship Id="rId30" Type="http://schemas.openxmlformats.org/officeDocument/2006/relationships/slide" Target="slides/slide29.xml" /><Relationship Id="rId31" Type="http://schemas.openxmlformats.org/officeDocument/2006/relationships/slide" Target="slides/slide30.xml" /><Relationship Id="rId32" Type="http://schemas.openxmlformats.org/officeDocument/2006/relationships/slide" Target="slides/slide31.xml" /><Relationship Id="rId33" Type="http://schemas.openxmlformats.org/officeDocument/2006/relationships/slide" Target="slides/slide32.xml" /><Relationship Id="rId34" Type="http://schemas.openxmlformats.org/officeDocument/2006/relationships/slide" Target="slides/slide33.xml" /><Relationship Id="rId35" Type="http://schemas.openxmlformats.org/officeDocument/2006/relationships/slide" Target="slides/slide34.xml" /><Relationship Id="rId36" Type="http://schemas.openxmlformats.org/officeDocument/2006/relationships/slide" Target="slides/slide35.xml" /><Relationship Id="rId37" Type="http://schemas.openxmlformats.org/officeDocument/2006/relationships/slide" Target="slides/slide36.xml" /><Relationship Id="rId38" Type="http://schemas.openxmlformats.org/officeDocument/2006/relationships/slide" Target="slides/slide37.xml" /><Relationship Id="rId39" Type="http://schemas.openxmlformats.org/officeDocument/2006/relationships/slide" Target="slides/slide38.xml" /><Relationship Id="rId4" Type="http://schemas.openxmlformats.org/officeDocument/2006/relationships/slide" Target="slides/slide3.xml" /><Relationship Id="rId40" Type="http://schemas.openxmlformats.org/officeDocument/2006/relationships/slide" Target="slides/slide39.xml" /><Relationship Id="rId41" Type="http://schemas.openxmlformats.org/officeDocument/2006/relationships/slide" Target="slides/slide40.xml" /><Relationship Id="rId42" Type="http://schemas.openxmlformats.org/officeDocument/2006/relationships/slide" Target="slides/slide41.xml" /><Relationship Id="rId43" Type="http://schemas.openxmlformats.org/officeDocument/2006/relationships/slide" Target="slides/slide42.xml" /><Relationship Id="rId44" Type="http://schemas.openxmlformats.org/officeDocument/2006/relationships/slide" Target="slides/slide43.xml" /><Relationship Id="rId45" Type="http://schemas.openxmlformats.org/officeDocument/2006/relationships/slide" Target="slides/slide44.xml" /><Relationship Id="rId46" Type="http://schemas.openxmlformats.org/officeDocument/2006/relationships/slide" Target="slides/slide45.xml" /><Relationship Id="rId47" Type="http://schemas.openxmlformats.org/officeDocument/2006/relationships/slide" Target="slides/slide46.xml" /><Relationship Id="rId48" Type="http://schemas.openxmlformats.org/officeDocument/2006/relationships/slide" Target="slides/slide47.xml" /><Relationship Id="rId49" Type="http://schemas.openxmlformats.org/officeDocument/2006/relationships/slide" Target="slides/slide48.xml" /><Relationship Id="rId5" Type="http://schemas.openxmlformats.org/officeDocument/2006/relationships/slide" Target="slides/slide4.xml" /><Relationship Id="rId50" Type="http://schemas.openxmlformats.org/officeDocument/2006/relationships/slide" Target="slides/slide49.xml" /><Relationship Id="rId51" Type="http://schemas.openxmlformats.org/officeDocument/2006/relationships/slide" Target="slides/slide50.xml" /><Relationship Id="rId52" Type="http://schemas.openxmlformats.org/officeDocument/2006/relationships/slide" Target="slides/slide51.xml" /><Relationship Id="rId53" Type="http://schemas.openxmlformats.org/officeDocument/2006/relationships/slide" Target="slides/slide52.xml" /><Relationship Id="rId54" Type="http://schemas.openxmlformats.org/officeDocument/2006/relationships/slide" Target="slides/slide53.xml" /><Relationship Id="rId55" Type="http://schemas.openxmlformats.org/officeDocument/2006/relationships/slide" Target="slides/slide54.xml" /><Relationship Id="rId56" Type="http://schemas.openxmlformats.org/officeDocument/2006/relationships/slide" Target="slides/slide55.xml" /><Relationship Id="rId57" Type="http://schemas.openxmlformats.org/officeDocument/2006/relationships/slide" Target="slides/slide56.xml" /><Relationship Id="rId58" Type="http://schemas.openxmlformats.org/officeDocument/2006/relationships/slide" Target="slides/slide57.xml" /><Relationship Id="rId59" Type="http://schemas.openxmlformats.org/officeDocument/2006/relationships/slide" Target="slides/slide58.xml" /><Relationship Id="rId6" Type="http://schemas.openxmlformats.org/officeDocument/2006/relationships/slide" Target="slides/slide5.xml" /><Relationship Id="rId60" Type="http://schemas.openxmlformats.org/officeDocument/2006/relationships/slide" Target="slides/slide59.xml" /><Relationship Id="rId61" Type="http://schemas.openxmlformats.org/officeDocument/2006/relationships/slide" Target="slides/slide60.xml" /><Relationship Id="rId62" Type="http://schemas.openxmlformats.org/officeDocument/2006/relationships/slide" Target="slides/slide61.xml" /><Relationship Id="rId63" Type="http://schemas.openxmlformats.org/officeDocument/2006/relationships/slide" Target="slides/slide62.xml" /><Relationship Id="rId64" Type="http://schemas.openxmlformats.org/officeDocument/2006/relationships/slide" Target="slides/slide63.xml" /><Relationship Id="rId65" Type="http://schemas.openxmlformats.org/officeDocument/2006/relationships/slide" Target="slides/slide64.xml" /><Relationship Id="rId66" Type="http://schemas.openxmlformats.org/officeDocument/2006/relationships/slide" Target="slides/slide65.xml" /><Relationship Id="rId67" Type="http://schemas.openxmlformats.org/officeDocument/2006/relationships/slide" Target="slides/slide66.xml" /><Relationship Id="rId68" Type="http://schemas.openxmlformats.org/officeDocument/2006/relationships/slide" Target="slides/slide67.xml" /><Relationship Id="rId69" Type="http://schemas.openxmlformats.org/officeDocument/2006/relationships/slide" Target="slides/slide68.xml" /><Relationship Id="rId7" Type="http://schemas.openxmlformats.org/officeDocument/2006/relationships/slide" Target="slides/slide6.xml" /><Relationship Id="rId70" Type="http://schemas.openxmlformats.org/officeDocument/2006/relationships/slide" Target="slides/slide69.xml" /><Relationship Id="rId71" Type="http://schemas.openxmlformats.org/officeDocument/2006/relationships/slide" Target="slides/slide70.xml" /><Relationship Id="rId72" Type="http://schemas.openxmlformats.org/officeDocument/2006/relationships/slide" Target="slides/slide71.xml" /><Relationship Id="rId73" Type="http://schemas.openxmlformats.org/officeDocument/2006/relationships/slide" Target="slides/slide72.xml" /><Relationship Id="rId74" Type="http://schemas.openxmlformats.org/officeDocument/2006/relationships/slide" Target="slides/slide73.xml" /><Relationship Id="rId75" Type="http://schemas.openxmlformats.org/officeDocument/2006/relationships/tags" Target="tags/tag1.xml" /><Relationship Id="rId76" Type="http://schemas.openxmlformats.org/officeDocument/2006/relationships/presProps" Target="presProps.xml" /><Relationship Id="rId77" Type="http://schemas.openxmlformats.org/officeDocument/2006/relationships/viewProps" Target="viewProps.xml" /><Relationship Id="rId78" Type="http://schemas.openxmlformats.org/officeDocument/2006/relationships/theme" Target="theme/theme1.xml" /><Relationship Id="rId79" Type="http://schemas.openxmlformats.org/officeDocument/2006/relationships/tableStyles" Target="tableStyles.xml" /><Relationship Id="rId8" Type="http://schemas.openxmlformats.org/officeDocument/2006/relationships/slide" Target="slides/slide7.xml" /><Relationship Id="rId9" Type="http://schemas.openxmlformats.org/officeDocument/2006/relationships/slide" Target="slides/slide8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FF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87527" y="170180"/>
            <a:ext cx="7803515" cy="636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FF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93611" y="1555622"/>
            <a:ext cx="8637270" cy="31388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5" r:id="rId2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Relationship Id="rId5" Type="http://schemas.openxmlformats.org/officeDocument/2006/relationships/image" Target="../media/image4.png" /><Relationship Id="rId6" Type="http://schemas.openxmlformats.org/officeDocument/2006/relationships/image" Target="../media/image5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6.png" /><Relationship Id="rId3" Type="http://schemas.openxmlformats.org/officeDocument/2006/relationships/image" Target="../media/image7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8.png" /><Relationship Id="rId3" Type="http://schemas.openxmlformats.org/officeDocument/2006/relationships/image" Target="../media/image9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8.png" /><Relationship Id="rId3" Type="http://schemas.openxmlformats.org/officeDocument/2006/relationships/image" Target="../media/image9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8.png" /><Relationship Id="rId3" Type="http://schemas.openxmlformats.org/officeDocument/2006/relationships/image" Target="../media/image9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8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8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0.png" /><Relationship Id="rId3" Type="http://schemas.openxmlformats.org/officeDocument/2006/relationships/image" Target="../media/image11.png" /><Relationship Id="rId4" Type="http://schemas.openxmlformats.org/officeDocument/2006/relationships/image" Target="../media/image12.png" /><Relationship Id="rId5" Type="http://schemas.openxmlformats.org/officeDocument/2006/relationships/image" Target="../media/image13.png" /><Relationship Id="rId6" Type="http://schemas.openxmlformats.org/officeDocument/2006/relationships/image" Target="../media/image14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5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6.jpeg" /><Relationship Id="rId3" Type="http://schemas.openxmlformats.org/officeDocument/2006/relationships/image" Target="../media/image19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0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1.jpe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2.jpeg" /><Relationship Id="rId3" Type="http://schemas.openxmlformats.org/officeDocument/2006/relationships/image" Target="../media/image23.jpe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4.jpe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5.jpe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3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6.jpeg" /></Relationships>
</file>

<file path=ppt/slides/_rels/slide3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7.png" /></Relationships>
</file>

<file path=ppt/slides/_rels/slide3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7.png" /></Relationships>
</file>

<file path=ppt/slides/_rels/slide3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8.jpeg" /></Relationships>
</file>

<file path=ppt/slides/_rels/slide3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9.jpeg" /><Relationship Id="rId3" Type="http://schemas.openxmlformats.org/officeDocument/2006/relationships/image" Target="../media/image30.jpeg" /></Relationships>
</file>

<file path=ppt/slides/_rels/slide3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3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31.jpeg" /></Relationships>
</file>

<file path=ppt/slides/_rels/slide3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8.png" /></Relationships>
</file>

<file path=ppt/slides/_rels/slide4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8.png" /></Relationships>
</file>

<file path=ppt/slides/_rels/slide4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8.png" /></Relationships>
</file>

<file path=ppt/slides/_rels/slide4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8.png" /></Relationships>
</file>

<file path=ppt/slides/_rels/slide4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8.png" /></Relationships>
</file>

<file path=ppt/slides/_rels/slide4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8.png" /></Relationships>
</file>

<file path=ppt/slides/_rels/slide4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8.png" /></Relationships>
</file>

<file path=ppt/slides/_rels/slide4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8.png" /></Relationships>
</file>

<file path=ppt/slides/_rels/slide4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8.png" /></Relationships>
</file>

<file path=ppt/slides/_rels/slide4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8.png" /></Relationships>
</file>

<file path=ppt/slides/_rels/slide4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8.png" /></Relationships>
</file>

<file path=ppt/slides/_rels/slide5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8.png" /></Relationships>
</file>

<file path=ppt/slides/_rels/slide5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8.png" /></Relationships>
</file>

<file path=ppt/slides/_rels/slide5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8.png" /></Relationships>
</file>

<file path=ppt/slides/_rels/slide5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8.png" /></Relationships>
</file>

<file path=ppt/slides/_rels/slide5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8.png" /></Relationships>
</file>

<file path=ppt/slides/_rels/slide5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8.png" /></Relationships>
</file>

<file path=ppt/slides/_rels/slide5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8.png" /></Relationships>
</file>

<file path=ppt/slides/_rels/slide5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8.png" /></Relationships>
</file>

<file path=ppt/slides/_rels/slide5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2.jpeg" /></Relationships>
</file>

<file path=ppt/slides/_rels/slide5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3.jpeg" /></Relationships>
</file>

<file path=ppt/slides/_rels/slide6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4.jpeg" /></Relationships>
</file>

<file path=ppt/slides/_rels/slide6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5.jpeg" /></Relationships>
</file>

<file path=ppt/slides/_rels/slide6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36.jpeg" /></Relationships>
</file>

<file path=ppt/slides/_rels/slide6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8.png" /></Relationships>
</file>

<file path=ppt/slides/_rels/slide6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8.png" /></Relationships>
</file>

<file path=ppt/slides/_rels/slide6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8.png" /></Relationships>
</file>

<file path=ppt/slides/_rels/slide6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7.jpeg" /><Relationship Id="rId3" Type="http://schemas.openxmlformats.org/officeDocument/2006/relationships/image" Target="../media/image38.jpeg" /><Relationship Id="rId4" Type="http://schemas.openxmlformats.org/officeDocument/2006/relationships/image" Target="../media/image39.jpeg" /></Relationships>
</file>

<file path=ppt/slides/_rels/slide6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hyperlink" Target="http://www.psychologmgppu.ru/" TargetMode="External" /></Relationships>
</file>

<file path=ppt/slides/_rels/slide6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0.jpeg" /><Relationship Id="rId3" Type="http://schemas.openxmlformats.org/officeDocument/2006/relationships/image" Target="../media/image41.jpeg" /><Relationship Id="rId4" Type="http://schemas.openxmlformats.org/officeDocument/2006/relationships/image" Target="../media/image42.jpeg" /></Relationships>
</file>

<file path=ppt/slides/_rels/slide6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3.jpeg" /></Relationships>
</file>

<file path=ppt/slides/_rels/slide7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7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7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hyperlink" Target="https://vk.com/psy_myvmeste" TargetMode="Externa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4"/>
          <p:cNvSpPr txBox="1"/>
          <p:nvPr/>
        </p:nvSpPr>
        <p:spPr>
          <a:xfrm>
            <a:off x="685800" y="1303985"/>
            <a:ext cx="8077200" cy="16748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50000"/>
              </a:lnSpc>
              <a:spcBef>
                <a:spcPts val="100"/>
              </a:spcBef>
            </a:pPr>
            <a:r>
              <a:rPr lang="ru-RU" b="1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Оказание экстренной психологической помощи,</a:t>
            </a:r>
            <a:r>
              <a:rPr b="1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психологической коррекции и поддержки детям </a:t>
            </a:r>
            <a:r>
              <a:rPr b="1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ветеранов</a:t>
            </a:r>
            <a:r>
              <a:rPr lang="ru-RU" b="1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b="1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</a:t>
            </a:r>
            <a:r>
              <a:rPr b="1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участников) СВО и членам их семей</a:t>
            </a:r>
            <a:r>
              <a:rPr lang="ru-RU" b="1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endParaRPr b="1">
              <a:solidFill>
                <a:schemeClr val="tx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>
              <a:lnSpc>
                <a:spcPct val="150000"/>
              </a:lnSpc>
            </a:pPr>
            <a:r>
              <a:rPr b="1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в очном и дистанционном режиме</a:t>
            </a:r>
            <a:endParaRPr b="1">
              <a:solidFill>
                <a:schemeClr val="tx2">
                  <a:lumMod val="7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7527" y="170180"/>
            <a:ext cx="7803515" cy="275024"/>
          </a:xfrm>
          <a:prstGeom prst="rect">
            <a:avLst/>
          </a:prstGeom>
        </p:spPr>
        <p:txBody>
          <a:bodyPr vert="horz" wrap="square" lIns="0" tIns="59004" rIns="0" bIns="0" rtlCol="0">
            <a:spAutoFit/>
          </a:bodyPr>
          <a:lstStyle/>
          <a:p>
            <a:pPr marL="136525" algn="ctr">
              <a:lnSpc>
                <a:spcPct val="100000"/>
              </a:lnSpc>
              <a:spcBef>
                <a:spcPts val="105"/>
              </a:spcBef>
            </a:pPr>
            <a:r>
              <a:rPr sz="1400" spc="-10">
                <a:solidFill>
                  <a:schemeClr val="tx2">
                    <a:lumMod val="75000"/>
                  </a:schemeClr>
                </a:solidFill>
              </a:rPr>
              <a:t>Направления</a:t>
            </a:r>
            <a:r>
              <a:rPr sz="1400" spc="-5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sz="1400">
                <a:solidFill>
                  <a:schemeClr val="tx2">
                    <a:lumMod val="75000"/>
                  </a:schemeClr>
                </a:solidFill>
              </a:rPr>
              <a:t>организации</a:t>
            </a:r>
            <a:r>
              <a:rPr sz="1400" spc="-5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sz="1400" spc="-25" smtClean="0">
                <a:solidFill>
                  <a:schemeClr val="tx2">
                    <a:lumMod val="75000"/>
                  </a:schemeClr>
                </a:solidFill>
              </a:rPr>
              <a:t>психолого-</a:t>
            </a:r>
            <a:r>
              <a:rPr sz="1400" spc="-10" smtClean="0">
                <a:solidFill>
                  <a:schemeClr val="tx2">
                    <a:lumMod val="75000"/>
                  </a:schemeClr>
                </a:solidFill>
              </a:rPr>
              <a:t>педагогического</a:t>
            </a:r>
            <a:r>
              <a:rPr lang="ru-RU" sz="1400" spc="-1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sz="1400" spc="-10" smtClean="0">
                <a:solidFill>
                  <a:schemeClr val="tx2">
                    <a:lumMod val="75000"/>
                  </a:schemeClr>
                </a:solidFill>
              </a:rPr>
              <a:t>сопровождения</a:t>
            </a:r>
            <a:r>
              <a:rPr sz="1400" spc="-15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sz="1400" spc="-10">
                <a:solidFill>
                  <a:schemeClr val="tx2">
                    <a:lumMod val="75000"/>
                  </a:schemeClr>
                </a:solidFill>
              </a:rPr>
              <a:t>детей</a:t>
            </a:r>
            <a:endParaRPr sz="140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object 3"/>
          <p:cNvSpPr/>
          <p:nvPr/>
        </p:nvSpPr>
        <p:spPr>
          <a:xfrm>
            <a:off x="359994" y="700912"/>
            <a:ext cx="6445250" cy="635"/>
          </a:xfrm>
          <a:custGeom>
            <a:rect l="l" t="t" r="r" b="b"/>
            <a:pathLst>
              <a:path w="6445250" h="634">
                <a:moveTo>
                  <a:pt x="0" y="0"/>
                </a:moveTo>
                <a:lnTo>
                  <a:pt x="6445046" y="381"/>
                </a:lnTo>
              </a:path>
            </a:pathLst>
          </a:custGeom>
          <a:ln w="19049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5317997" y="861449"/>
            <a:ext cx="3683000" cy="1741379"/>
            <a:chOff x="5317997" y="812418"/>
            <a:chExt cx="3683000" cy="1790064"/>
          </a:xfrm>
        </p:grpSpPr>
        <p:sp>
          <p:nvSpPr>
            <p:cNvPr id="6" name="object 6"/>
            <p:cNvSpPr/>
            <p:nvPr/>
          </p:nvSpPr>
          <p:spPr>
            <a:xfrm>
              <a:off x="5317997" y="812418"/>
              <a:ext cx="3683000" cy="1790064"/>
            </a:xfrm>
            <a:custGeom>
              <a:rect l="l" t="t" r="r" b="b"/>
              <a:pathLst>
                <a:path w="3683000" h="1790064">
                  <a:moveTo>
                    <a:pt x="3682492" y="0"/>
                  </a:moveTo>
                  <a:lnTo>
                    <a:pt x="0" y="0"/>
                  </a:lnTo>
                  <a:lnTo>
                    <a:pt x="0" y="1789810"/>
                  </a:lnTo>
                  <a:lnTo>
                    <a:pt x="3682492" y="1789810"/>
                  </a:lnTo>
                  <a:lnTo>
                    <a:pt x="3682492" y="0"/>
                  </a:lnTo>
                  <a:close/>
                </a:path>
              </a:pathLst>
            </a:cu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317997" y="812418"/>
              <a:ext cx="3683000" cy="1790064"/>
            </a:xfrm>
            <a:custGeom>
              <a:rect l="l" t="t" r="r" b="b"/>
              <a:pathLst>
                <a:path w="3683000" h="1790064">
                  <a:moveTo>
                    <a:pt x="0" y="1789810"/>
                  </a:moveTo>
                  <a:lnTo>
                    <a:pt x="3682492" y="1789810"/>
                  </a:lnTo>
                  <a:lnTo>
                    <a:pt x="3682492" y="0"/>
                  </a:lnTo>
                  <a:lnTo>
                    <a:pt x="0" y="0"/>
                  </a:lnTo>
                  <a:lnTo>
                    <a:pt x="0" y="178981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76212" y="812419"/>
            <a:ext cx="2281555" cy="182812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80"/>
              </a:spcBef>
            </a:pPr>
            <a:endParaRPr sz="12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200" b="1" spc="-10">
                <a:solidFill>
                  <a:schemeClr val="tx1"/>
                </a:solidFill>
                <a:latin typeface="Arial"/>
                <a:cs typeface="Arial"/>
              </a:rPr>
              <a:t>Проведение</a:t>
            </a:r>
            <a:endParaRPr sz="1200">
              <a:solidFill>
                <a:schemeClr val="tx1"/>
              </a:solidFill>
              <a:latin typeface="Arial"/>
              <a:cs typeface="Arial"/>
            </a:endParaRPr>
          </a:p>
          <a:p>
            <a:pPr marL="435609" marR="429259" algn="ctr">
              <a:lnSpc>
                <a:spcPct val="86300"/>
              </a:lnSpc>
              <a:spcBef>
                <a:spcPts val="484"/>
              </a:spcBef>
            </a:pPr>
            <a:r>
              <a:rPr sz="1200" b="1" i="1" spc="-10">
                <a:solidFill>
                  <a:schemeClr val="tx1"/>
                </a:solidFill>
                <a:latin typeface="Arial"/>
                <a:cs typeface="Arial"/>
              </a:rPr>
              <a:t>мониторинга психологического </a:t>
            </a:r>
            <a:r>
              <a:rPr sz="1200" b="1" i="1">
                <a:solidFill>
                  <a:schemeClr val="tx1"/>
                </a:solidFill>
                <a:latin typeface="Arial"/>
                <a:cs typeface="Arial"/>
              </a:rPr>
              <a:t>состояния</a:t>
            </a:r>
            <a:r>
              <a:rPr sz="1200" b="1" i="1" spc="-75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i="1" spc="-20">
                <a:solidFill>
                  <a:schemeClr val="tx1"/>
                </a:solidFill>
                <a:latin typeface="Arial"/>
                <a:cs typeface="Arial"/>
              </a:rPr>
              <a:t>детей</a:t>
            </a:r>
            <a:endParaRPr sz="1200">
              <a:solidFill>
                <a:schemeClr val="tx1"/>
              </a:solidFill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285"/>
              </a:spcBef>
            </a:pPr>
            <a:r>
              <a:rPr sz="1200" b="1" spc="-10">
                <a:solidFill>
                  <a:schemeClr val="tx1"/>
                </a:solidFill>
                <a:latin typeface="Arial"/>
                <a:cs typeface="Arial"/>
              </a:rPr>
              <a:t>ветеранов</a:t>
            </a:r>
            <a:r>
              <a:rPr sz="1200" b="1" spc="-65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chemeClr val="tx1"/>
                </a:solidFill>
                <a:latin typeface="Arial"/>
                <a:cs typeface="Arial"/>
              </a:rPr>
              <a:t>(участников)</a:t>
            </a:r>
            <a:r>
              <a:rPr sz="1200" b="1" spc="-5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25" smtClean="0">
                <a:solidFill>
                  <a:schemeClr val="tx1"/>
                </a:solidFill>
                <a:latin typeface="Arial"/>
                <a:cs typeface="Arial"/>
              </a:rPr>
              <a:t>СВО</a:t>
            </a:r>
            <a:endParaRPr lang="ru-RU" sz="1200" b="1" spc="-25" smtClean="0">
              <a:solidFill>
                <a:schemeClr val="tx1"/>
              </a:solidFill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285"/>
              </a:spcBef>
            </a:pPr>
            <a:endParaRPr lang="ru-RU" sz="1200" b="1" spc="-25">
              <a:solidFill>
                <a:schemeClr val="tx1"/>
              </a:solidFill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285"/>
              </a:spcBef>
            </a:pPr>
            <a:endParaRPr sz="120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756026" y="812419"/>
            <a:ext cx="2263775" cy="192815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0" tIns="1574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40"/>
              </a:spcBef>
            </a:pPr>
            <a:endParaRPr sz="1200">
              <a:latin typeface="Times New Roman"/>
              <a:cs typeface="Times New Roman"/>
            </a:endParaRPr>
          </a:p>
          <a:p>
            <a:pPr marL="635" algn="ctr">
              <a:lnSpc>
                <a:spcPct val="100000"/>
              </a:lnSpc>
            </a:pPr>
            <a:r>
              <a:rPr sz="1200" b="1" spc="-10">
                <a:solidFill>
                  <a:schemeClr val="tx1"/>
                </a:solidFill>
                <a:latin typeface="Arial"/>
                <a:cs typeface="Arial"/>
              </a:rPr>
              <a:t>Реализация</a:t>
            </a:r>
            <a:endParaRPr sz="1200">
              <a:solidFill>
                <a:schemeClr val="tx1"/>
              </a:solidFill>
              <a:latin typeface="Arial"/>
              <a:cs typeface="Arial"/>
            </a:endParaRPr>
          </a:p>
          <a:p>
            <a:pPr marL="52069" marR="44450" algn="ctr">
              <a:lnSpc>
                <a:spcPct val="86200"/>
              </a:lnSpc>
              <a:spcBef>
                <a:spcPts val="490"/>
              </a:spcBef>
            </a:pPr>
            <a:r>
              <a:rPr sz="1200" b="1" i="1">
                <a:solidFill>
                  <a:schemeClr val="tx1"/>
                </a:solidFill>
                <a:latin typeface="Arial"/>
                <a:cs typeface="Arial"/>
              </a:rPr>
              <a:t>основных</a:t>
            </a:r>
            <a:r>
              <a:rPr sz="1200" b="1" i="1" spc="-4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i="1" spc="-10">
                <a:solidFill>
                  <a:schemeClr val="tx1"/>
                </a:solidFill>
                <a:latin typeface="Arial"/>
                <a:cs typeface="Arial"/>
              </a:rPr>
              <a:t>направлений </a:t>
            </a:r>
            <a:r>
              <a:rPr sz="1200" b="1" i="1" spc="-20">
                <a:solidFill>
                  <a:schemeClr val="tx1"/>
                </a:solidFill>
                <a:latin typeface="Arial"/>
                <a:cs typeface="Arial"/>
              </a:rPr>
              <a:t>психолого-</a:t>
            </a:r>
            <a:r>
              <a:rPr sz="1200" b="1" i="1" spc="-10">
                <a:solidFill>
                  <a:schemeClr val="tx1"/>
                </a:solidFill>
                <a:latin typeface="Arial"/>
                <a:cs typeface="Arial"/>
              </a:rPr>
              <a:t>педагогического сопровождения детей</a:t>
            </a:r>
            <a:endParaRPr sz="1200">
              <a:solidFill>
                <a:schemeClr val="tx1"/>
              </a:solidFill>
              <a:latin typeface="Arial"/>
              <a:cs typeface="Arial"/>
            </a:endParaRPr>
          </a:p>
          <a:p>
            <a:pPr marL="221615" marR="207010" indent="36195" algn="ctr">
              <a:lnSpc>
                <a:spcPts val="1250"/>
              </a:lnSpc>
              <a:spcBef>
                <a:spcPts val="489"/>
              </a:spcBef>
            </a:pPr>
            <a:r>
              <a:rPr sz="1200" b="1" spc="-10">
                <a:solidFill>
                  <a:schemeClr val="tx1"/>
                </a:solidFill>
                <a:latin typeface="Arial"/>
                <a:cs typeface="Arial"/>
              </a:rPr>
              <a:t>ветеранов</a:t>
            </a:r>
            <a:r>
              <a:rPr sz="1200" b="1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chemeClr val="tx1"/>
                </a:solidFill>
                <a:latin typeface="Arial"/>
                <a:cs typeface="Arial"/>
              </a:rPr>
              <a:t>(участников) </a:t>
            </a:r>
            <a:r>
              <a:rPr sz="1200" b="1">
                <a:solidFill>
                  <a:schemeClr val="tx1"/>
                </a:solidFill>
                <a:latin typeface="Arial"/>
                <a:cs typeface="Arial"/>
              </a:rPr>
              <a:t>СВО</a:t>
            </a:r>
            <a:r>
              <a:rPr sz="1200" b="1" spc="-5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chemeClr val="tx1"/>
                </a:solidFill>
                <a:latin typeface="Arial"/>
                <a:cs typeface="Arial"/>
              </a:rPr>
              <a:t>в</a:t>
            </a:r>
            <a:r>
              <a:rPr sz="1200" b="1" spc="-3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chemeClr val="tx1"/>
                </a:solidFill>
                <a:latin typeface="Arial"/>
                <a:cs typeface="Arial"/>
              </a:rPr>
              <a:t>период</a:t>
            </a:r>
            <a:r>
              <a:rPr sz="1200" b="1" spc="-5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10" smtClean="0">
                <a:solidFill>
                  <a:schemeClr val="tx1"/>
                </a:solidFill>
                <a:latin typeface="Arial"/>
                <a:cs typeface="Arial"/>
              </a:rPr>
              <a:t>обучения</a:t>
            </a:r>
            <a:endParaRPr lang="ru-RU" sz="1200" b="1" spc="-10" smtClean="0">
              <a:solidFill>
                <a:schemeClr val="tx1"/>
              </a:solidFill>
              <a:latin typeface="Arial"/>
              <a:cs typeface="Arial"/>
            </a:endParaRPr>
          </a:p>
          <a:p>
            <a:pPr marL="221615" marR="207010" indent="36195" algn="ctr">
              <a:lnSpc>
                <a:spcPts val="1250"/>
              </a:lnSpc>
              <a:spcBef>
                <a:spcPts val="489"/>
              </a:spcBef>
            </a:pPr>
            <a:endParaRPr lang="ru-RU" sz="1200" b="1" spc="-10">
              <a:solidFill>
                <a:schemeClr val="tx1"/>
              </a:solidFill>
              <a:latin typeface="Arial"/>
              <a:cs typeface="Arial"/>
            </a:endParaRPr>
          </a:p>
          <a:p>
            <a:pPr marL="221615" marR="207010" indent="36195" algn="ctr">
              <a:lnSpc>
                <a:spcPts val="1250"/>
              </a:lnSpc>
              <a:spcBef>
                <a:spcPts val="489"/>
              </a:spcBef>
            </a:pPr>
            <a:endParaRPr sz="120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317997" y="812419"/>
            <a:ext cx="3683000" cy="1640257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95"/>
              </a:spcBef>
            </a:pPr>
            <a:endParaRPr sz="1200">
              <a:latin typeface="Times New Roman"/>
              <a:cs typeface="Times New Roman"/>
            </a:endParaRPr>
          </a:p>
          <a:p>
            <a:pPr marL="262890" marR="255270" algn="ctr">
              <a:lnSpc>
                <a:spcPct val="86300"/>
              </a:lnSpc>
              <a:tabLst>
                <a:tab pos="1767839"/>
              </a:tabLst>
            </a:pPr>
            <a:r>
              <a:rPr sz="1200" b="1" spc="-10">
                <a:solidFill>
                  <a:schemeClr val="tx1"/>
                </a:solidFill>
                <a:latin typeface="Arial"/>
                <a:cs typeface="Arial"/>
              </a:rPr>
              <a:t>Организация</a:t>
            </a:r>
            <a:r>
              <a:rPr sz="1200" b="1" spc="-3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chemeClr val="tx1"/>
                </a:solidFill>
                <a:latin typeface="Arial"/>
                <a:cs typeface="Arial"/>
              </a:rPr>
              <a:t>и</a:t>
            </a:r>
            <a:r>
              <a:rPr sz="1200" b="1" spc="-25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chemeClr val="tx1"/>
                </a:solidFill>
                <a:latin typeface="Arial"/>
                <a:cs typeface="Arial"/>
              </a:rPr>
              <a:t>проведение</a:t>
            </a:r>
            <a:r>
              <a:rPr sz="1200" b="1" spc="-5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chemeClr val="tx1"/>
                </a:solidFill>
                <a:latin typeface="Arial"/>
                <a:cs typeface="Arial"/>
              </a:rPr>
              <a:t>мероприятий, </a:t>
            </a:r>
            <a:r>
              <a:rPr sz="1200" b="1">
                <a:solidFill>
                  <a:schemeClr val="tx1"/>
                </a:solidFill>
                <a:latin typeface="Arial"/>
                <a:cs typeface="Arial"/>
              </a:rPr>
              <a:t>направленных</a:t>
            </a:r>
            <a:r>
              <a:rPr sz="1200" b="1" spc="-4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chemeClr val="tx1"/>
                </a:solidFill>
                <a:latin typeface="Arial"/>
                <a:cs typeface="Arial"/>
              </a:rPr>
              <a:t>на</a:t>
            </a:r>
            <a:r>
              <a:rPr sz="1200" b="1" spc="-35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chemeClr val="tx1"/>
                </a:solidFill>
                <a:latin typeface="Arial"/>
                <a:cs typeface="Arial"/>
              </a:rPr>
              <a:t>формирование </a:t>
            </a:r>
            <a:r>
              <a:rPr sz="1200" b="1" spc="-50">
                <a:solidFill>
                  <a:schemeClr val="tx1"/>
                </a:solidFill>
                <a:latin typeface="Arial"/>
                <a:cs typeface="Arial"/>
              </a:rPr>
              <a:t>в </a:t>
            </a:r>
            <a:r>
              <a:rPr sz="1200" b="1" spc="-10">
                <a:solidFill>
                  <a:schemeClr val="tx1"/>
                </a:solidFill>
                <a:latin typeface="Arial"/>
                <a:cs typeface="Arial"/>
              </a:rPr>
              <a:t>образовательной</a:t>
            </a:r>
            <a:r>
              <a:rPr sz="1200" b="1">
                <a:solidFill>
                  <a:schemeClr val="tx1"/>
                </a:solidFill>
                <a:latin typeface="Arial"/>
                <a:cs typeface="Arial"/>
              </a:rPr>
              <a:t>	</a:t>
            </a:r>
            <a:r>
              <a:rPr sz="1200" b="1" spc="-10">
                <a:solidFill>
                  <a:schemeClr val="tx1"/>
                </a:solidFill>
                <a:latin typeface="Arial"/>
                <a:cs typeface="Arial"/>
              </a:rPr>
              <a:t>организации</a:t>
            </a:r>
            <a:endParaRPr sz="1200">
              <a:solidFill>
                <a:schemeClr val="tx1"/>
              </a:solidFill>
              <a:latin typeface="Arial"/>
              <a:cs typeface="Arial"/>
            </a:endParaRPr>
          </a:p>
          <a:p>
            <a:pPr marL="139700" marR="132080" algn="ctr">
              <a:lnSpc>
                <a:spcPts val="1250"/>
              </a:lnSpc>
              <a:spcBef>
                <a:spcPts val="10"/>
              </a:spcBef>
              <a:tabLst>
                <a:tab pos="1388745"/>
                <a:tab pos="2921635"/>
              </a:tabLst>
            </a:pPr>
            <a:r>
              <a:rPr sz="1200" b="1" spc="-10">
                <a:solidFill>
                  <a:schemeClr val="tx1"/>
                </a:solidFill>
                <a:latin typeface="Arial"/>
                <a:cs typeface="Arial"/>
              </a:rPr>
              <a:t>необходимого</a:t>
            </a:r>
            <a:r>
              <a:rPr sz="1200" b="1">
                <a:solidFill>
                  <a:schemeClr val="tx1"/>
                </a:solidFill>
                <a:latin typeface="Arial"/>
                <a:cs typeface="Arial"/>
              </a:rPr>
              <a:t>	</a:t>
            </a:r>
            <a:r>
              <a:rPr sz="1200" b="1" spc="-10">
                <a:solidFill>
                  <a:schemeClr val="tx1"/>
                </a:solidFill>
                <a:latin typeface="Arial"/>
                <a:cs typeface="Arial"/>
              </a:rPr>
              <a:t>психологического</a:t>
            </a:r>
            <a:r>
              <a:rPr sz="1200" b="1">
                <a:solidFill>
                  <a:schemeClr val="tx1"/>
                </a:solidFill>
                <a:latin typeface="Arial"/>
                <a:cs typeface="Arial"/>
              </a:rPr>
              <a:t>	</a:t>
            </a:r>
            <a:r>
              <a:rPr sz="1200" b="1" spc="-10">
                <a:solidFill>
                  <a:schemeClr val="tx1"/>
                </a:solidFill>
                <a:latin typeface="Arial"/>
                <a:cs typeface="Arial"/>
              </a:rPr>
              <a:t>климата </a:t>
            </a:r>
            <a:r>
              <a:rPr sz="1200" b="1" spc="-25">
                <a:solidFill>
                  <a:schemeClr val="tx1"/>
                </a:solidFill>
                <a:latin typeface="Arial"/>
                <a:cs typeface="Arial"/>
              </a:rPr>
              <a:t>для</a:t>
            </a:r>
            <a:endParaRPr sz="1200">
              <a:solidFill>
                <a:schemeClr val="tx1"/>
              </a:solidFill>
              <a:latin typeface="Arial"/>
              <a:cs typeface="Arial"/>
            </a:endParaRPr>
          </a:p>
          <a:p>
            <a:pPr marL="445770" marR="438150" algn="ctr">
              <a:lnSpc>
                <a:spcPts val="1250"/>
              </a:lnSpc>
              <a:spcBef>
                <a:spcPts val="459"/>
              </a:spcBef>
            </a:pPr>
            <a:r>
              <a:rPr sz="1200" b="1" i="1" spc="-10">
                <a:solidFill>
                  <a:schemeClr val="tx1"/>
                </a:solidFill>
                <a:latin typeface="Arial"/>
                <a:cs typeface="Arial"/>
              </a:rPr>
              <a:t>сохранения</a:t>
            </a:r>
            <a:r>
              <a:rPr sz="1200" b="1" i="1" spc="-25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i="1">
                <a:solidFill>
                  <a:schemeClr val="tx1"/>
                </a:solidFill>
                <a:latin typeface="Arial"/>
                <a:cs typeface="Arial"/>
              </a:rPr>
              <a:t>и</a:t>
            </a:r>
            <a:r>
              <a:rPr sz="1200" b="1" i="1" spc="-1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i="1">
                <a:solidFill>
                  <a:schemeClr val="tx1"/>
                </a:solidFill>
                <a:latin typeface="Arial"/>
                <a:cs typeface="Arial"/>
              </a:rPr>
              <a:t>(или)</a:t>
            </a:r>
            <a:r>
              <a:rPr sz="1200" b="1" i="1" spc="-15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i="1" spc="-10">
                <a:solidFill>
                  <a:schemeClr val="tx1"/>
                </a:solidFill>
                <a:latin typeface="Arial"/>
                <a:cs typeface="Arial"/>
              </a:rPr>
              <a:t>восстановления психологического</a:t>
            </a:r>
            <a:r>
              <a:rPr sz="1200" b="1" i="1" spc="-55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i="1">
                <a:solidFill>
                  <a:schemeClr val="tx1"/>
                </a:solidFill>
                <a:latin typeface="Arial"/>
                <a:cs typeface="Arial"/>
              </a:rPr>
              <a:t>здоровья</a:t>
            </a:r>
            <a:r>
              <a:rPr sz="1200" b="1" i="1" spc="-45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i="1" spc="-20">
                <a:solidFill>
                  <a:schemeClr val="tx1"/>
                </a:solidFill>
                <a:latin typeface="Arial"/>
                <a:cs typeface="Arial"/>
              </a:rPr>
              <a:t>детей</a:t>
            </a:r>
            <a:endParaRPr sz="1200">
              <a:solidFill>
                <a:schemeClr val="tx1"/>
              </a:solidFill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280"/>
              </a:spcBef>
            </a:pPr>
            <a:r>
              <a:rPr sz="1200" b="1" spc="-10">
                <a:solidFill>
                  <a:schemeClr val="tx1"/>
                </a:solidFill>
                <a:latin typeface="Arial"/>
                <a:cs typeface="Arial"/>
              </a:rPr>
              <a:t>ветеранов</a:t>
            </a:r>
            <a:r>
              <a:rPr sz="1200" b="1" spc="-65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chemeClr val="tx1"/>
                </a:solidFill>
                <a:latin typeface="Arial"/>
                <a:cs typeface="Arial"/>
              </a:rPr>
              <a:t>(участников)</a:t>
            </a:r>
            <a:r>
              <a:rPr sz="1200" b="1" spc="-5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25">
                <a:solidFill>
                  <a:schemeClr val="tx1"/>
                </a:solidFill>
                <a:latin typeface="Arial"/>
                <a:cs typeface="Arial"/>
              </a:rPr>
              <a:t>СВО</a:t>
            </a:r>
            <a:endParaRPr sz="120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86855" y="2900502"/>
            <a:ext cx="2222500" cy="179006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0" tIns="153035" rIns="0" bIns="0" rtlCol="0">
            <a:spAutoFit/>
          </a:bodyPr>
          <a:lstStyle/>
          <a:p>
            <a:pPr marL="89535" marR="83185" indent="-1905" algn="ctr">
              <a:lnSpc>
                <a:spcPct val="86200"/>
              </a:lnSpc>
              <a:spcBef>
                <a:spcPts val="1205"/>
              </a:spcBef>
            </a:pPr>
            <a:r>
              <a:rPr sz="1200" b="1" i="1">
                <a:solidFill>
                  <a:srgbClr val="FF0000"/>
                </a:solidFill>
                <a:latin typeface="Arial"/>
                <a:cs typeface="Arial"/>
              </a:rPr>
              <a:t>Оказание</a:t>
            </a:r>
            <a:r>
              <a:rPr sz="1200" b="1" i="1" spc="30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b="1" i="1" spc="-10">
                <a:solidFill>
                  <a:srgbClr val="FF0000"/>
                </a:solidFill>
                <a:latin typeface="Arial"/>
                <a:cs typeface="Arial"/>
              </a:rPr>
              <a:t>экстренной психологической</a:t>
            </a:r>
            <a:r>
              <a:rPr sz="1200" b="1" i="1" spc="15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b="1" i="1" spc="-10">
                <a:solidFill>
                  <a:srgbClr val="FF0000"/>
                </a:solidFill>
                <a:latin typeface="Arial"/>
                <a:cs typeface="Arial"/>
              </a:rPr>
              <a:t>помощи, психологической</a:t>
            </a:r>
            <a:endParaRPr sz="1200">
              <a:latin typeface="Arial"/>
              <a:cs typeface="Arial"/>
            </a:endParaRPr>
          </a:p>
          <a:p>
            <a:pPr algn="ctr">
              <a:lnSpc>
                <a:spcPts val="1155"/>
              </a:lnSpc>
            </a:pPr>
            <a:r>
              <a:rPr sz="1200" b="1" i="1" spc="-10">
                <a:solidFill>
                  <a:srgbClr val="FF0000"/>
                </a:solidFill>
                <a:latin typeface="Arial"/>
                <a:cs typeface="Arial"/>
              </a:rPr>
              <a:t>коррекции</a:t>
            </a:r>
            <a:r>
              <a:rPr sz="1200" b="1" i="1" spc="-15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b="1" i="1">
                <a:solidFill>
                  <a:srgbClr val="FF0000"/>
                </a:solidFill>
                <a:latin typeface="Arial"/>
                <a:cs typeface="Arial"/>
              </a:rPr>
              <a:t>и </a:t>
            </a:r>
            <a:r>
              <a:rPr sz="1200" b="1" i="1" spc="-10">
                <a:solidFill>
                  <a:srgbClr val="FF0000"/>
                </a:solidFill>
                <a:latin typeface="Arial"/>
                <a:cs typeface="Arial"/>
              </a:rPr>
              <a:t>поддержки</a:t>
            </a:r>
            <a:endParaRPr sz="1200">
              <a:latin typeface="Arial"/>
              <a:cs typeface="Arial"/>
            </a:endParaRPr>
          </a:p>
          <a:p>
            <a:pPr algn="ctr">
              <a:lnSpc>
                <a:spcPts val="1345"/>
              </a:lnSpc>
            </a:pPr>
            <a:r>
              <a:rPr sz="1200" b="1" i="1" spc="-10">
                <a:solidFill>
                  <a:srgbClr val="FF0000"/>
                </a:solidFill>
                <a:latin typeface="Arial"/>
                <a:cs typeface="Arial"/>
              </a:rPr>
              <a:t>детям</a:t>
            </a:r>
            <a:endParaRPr sz="1200">
              <a:latin typeface="Arial"/>
              <a:cs typeface="Arial"/>
            </a:endParaRPr>
          </a:p>
          <a:p>
            <a:pPr marL="146050" marR="140335" algn="ctr">
              <a:lnSpc>
                <a:spcPct val="86400"/>
              </a:lnSpc>
              <a:spcBef>
                <a:spcPts val="470"/>
              </a:spcBef>
            </a:pPr>
            <a:r>
              <a:rPr sz="1200" b="1" spc="-10">
                <a:solidFill>
                  <a:srgbClr val="FF0000"/>
                </a:solidFill>
                <a:latin typeface="Arial"/>
                <a:cs typeface="Arial"/>
              </a:rPr>
              <a:t>ветеранов</a:t>
            </a:r>
            <a:r>
              <a:rPr sz="120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rgbClr val="FF0000"/>
                </a:solidFill>
                <a:latin typeface="Arial"/>
                <a:cs typeface="Arial"/>
              </a:rPr>
              <a:t>(участников) </a:t>
            </a:r>
            <a:r>
              <a:rPr sz="1200" b="1">
                <a:solidFill>
                  <a:srgbClr val="FF0000"/>
                </a:solidFill>
                <a:latin typeface="Arial"/>
                <a:cs typeface="Arial"/>
              </a:rPr>
              <a:t>СВО</a:t>
            </a:r>
            <a:r>
              <a:rPr sz="1200" b="1" spc="-35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FF0000"/>
                </a:solidFill>
                <a:latin typeface="Arial"/>
                <a:cs typeface="Arial"/>
              </a:rPr>
              <a:t>и</a:t>
            </a:r>
            <a:r>
              <a:rPr sz="1200" b="1" spc="-2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FF0000"/>
                </a:solidFill>
                <a:latin typeface="Arial"/>
                <a:cs typeface="Arial"/>
              </a:rPr>
              <a:t>членам</a:t>
            </a:r>
            <a:r>
              <a:rPr sz="1200" b="1" spc="-45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FF0000"/>
                </a:solidFill>
                <a:latin typeface="Arial"/>
                <a:cs typeface="Arial"/>
              </a:rPr>
              <a:t>их</a:t>
            </a:r>
            <a:r>
              <a:rPr sz="1200" b="1" spc="-25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FF0000"/>
                </a:solidFill>
                <a:latin typeface="Arial"/>
                <a:cs typeface="Arial"/>
              </a:rPr>
              <a:t>семей</a:t>
            </a:r>
            <a:r>
              <a:rPr sz="1200" b="1" spc="-35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b="1" spc="-50">
                <a:solidFill>
                  <a:srgbClr val="FF0000"/>
                </a:solidFill>
                <a:latin typeface="Arial"/>
                <a:cs typeface="Arial"/>
              </a:rPr>
              <a:t>в </a:t>
            </a:r>
            <a:r>
              <a:rPr sz="1200" b="1">
                <a:solidFill>
                  <a:srgbClr val="FF0000"/>
                </a:solidFill>
                <a:latin typeface="Arial"/>
                <a:cs typeface="Arial"/>
              </a:rPr>
              <a:t>очном</a:t>
            </a:r>
            <a:r>
              <a:rPr sz="1200" b="1" spc="-45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FF0000"/>
                </a:solidFill>
                <a:latin typeface="Arial"/>
                <a:cs typeface="Arial"/>
              </a:rPr>
              <a:t>и</a:t>
            </a:r>
            <a:r>
              <a:rPr sz="1200" b="1" spc="-45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rgbClr val="FF0000"/>
                </a:solidFill>
                <a:latin typeface="Arial"/>
                <a:cs typeface="Arial"/>
              </a:rPr>
              <a:t>дистанционном режиме</a:t>
            </a:r>
            <a:endParaRPr sz="12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707258" y="2900502"/>
            <a:ext cx="2361565" cy="175362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0" tIns="793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25"/>
              </a:spcBef>
            </a:pPr>
            <a:endParaRPr sz="1200">
              <a:latin typeface="Times New Roman"/>
              <a:cs typeface="Times New Roman"/>
            </a:endParaRPr>
          </a:p>
          <a:p>
            <a:pPr marL="1270" algn="ctr">
              <a:lnSpc>
                <a:spcPct val="100000"/>
              </a:lnSpc>
            </a:pPr>
            <a:r>
              <a:rPr sz="1200" b="1" spc="-10">
                <a:solidFill>
                  <a:schemeClr val="tx1"/>
                </a:solidFill>
                <a:latin typeface="Arial"/>
                <a:cs typeface="Arial"/>
              </a:rPr>
              <a:t>Организация</a:t>
            </a:r>
            <a:endParaRPr sz="1200">
              <a:solidFill>
                <a:schemeClr val="tx1"/>
              </a:solidFill>
              <a:latin typeface="Arial"/>
              <a:cs typeface="Arial"/>
            </a:endParaRPr>
          </a:p>
          <a:p>
            <a:pPr marL="367665" marR="359410" indent="-1270" algn="ctr">
              <a:lnSpc>
                <a:spcPct val="86300"/>
              </a:lnSpc>
              <a:spcBef>
                <a:spcPts val="484"/>
              </a:spcBef>
            </a:pPr>
            <a:r>
              <a:rPr sz="1200" b="1" i="1" spc="-10">
                <a:solidFill>
                  <a:schemeClr val="tx1"/>
                </a:solidFill>
                <a:latin typeface="Arial"/>
                <a:cs typeface="Arial"/>
              </a:rPr>
              <a:t>сетевого</a:t>
            </a:r>
            <a:r>
              <a:rPr sz="1200" b="1" i="1" spc="-50">
                <a:solidFill>
                  <a:schemeClr val="tx1"/>
                </a:solidFill>
                <a:latin typeface="Arial"/>
                <a:cs typeface="Arial"/>
              </a:rPr>
              <a:t> и </a:t>
            </a:r>
            <a:r>
              <a:rPr sz="1200" b="1" i="1" spc="-10">
                <a:solidFill>
                  <a:schemeClr val="tx1"/>
                </a:solidFill>
                <a:latin typeface="Arial"/>
                <a:cs typeface="Arial"/>
              </a:rPr>
              <a:t>межведомственного взаимодействия</a:t>
            </a:r>
            <a:endParaRPr sz="1200">
              <a:solidFill>
                <a:schemeClr val="tx1"/>
              </a:solidFill>
              <a:latin typeface="Arial"/>
              <a:cs typeface="Arial"/>
            </a:endParaRPr>
          </a:p>
          <a:p>
            <a:pPr marL="92075" marR="85725" indent="50165" algn="just">
              <a:lnSpc>
                <a:spcPct val="86300"/>
              </a:lnSpc>
              <a:spcBef>
                <a:spcPts val="484"/>
              </a:spcBef>
            </a:pPr>
            <a:r>
              <a:rPr sz="1200" b="1">
                <a:solidFill>
                  <a:schemeClr val="tx1"/>
                </a:solidFill>
                <a:latin typeface="Arial"/>
                <a:cs typeface="Arial"/>
              </a:rPr>
              <a:t>для</a:t>
            </a:r>
            <a:r>
              <a:rPr sz="1200" b="1" spc="-35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chemeClr val="tx1"/>
                </a:solidFill>
                <a:latin typeface="Arial"/>
                <a:cs typeface="Arial"/>
              </a:rPr>
              <a:t>оказания</a:t>
            </a:r>
            <a:r>
              <a:rPr sz="1200" b="1" spc="-35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chemeClr val="tx1"/>
                </a:solidFill>
                <a:latin typeface="Arial"/>
                <a:cs typeface="Arial"/>
              </a:rPr>
              <a:t>необходимой </a:t>
            </a:r>
            <a:r>
              <a:rPr sz="1200" b="1">
                <a:solidFill>
                  <a:schemeClr val="tx1"/>
                </a:solidFill>
                <a:latin typeface="Arial"/>
                <a:cs typeface="Arial"/>
              </a:rPr>
              <a:t>помощи</a:t>
            </a:r>
            <a:r>
              <a:rPr sz="1200" b="1" spc="-2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chemeClr val="tx1"/>
                </a:solidFill>
                <a:latin typeface="Arial"/>
                <a:cs typeface="Arial"/>
              </a:rPr>
              <a:t>и</a:t>
            </a:r>
            <a:r>
              <a:rPr sz="1200" b="1" spc="-25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chemeClr val="tx1"/>
                </a:solidFill>
                <a:latin typeface="Arial"/>
                <a:cs typeface="Arial"/>
              </a:rPr>
              <a:t>поддержки</a:t>
            </a:r>
            <a:r>
              <a:rPr sz="1200" b="1" spc="-45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20">
                <a:solidFill>
                  <a:schemeClr val="tx1"/>
                </a:solidFill>
                <a:latin typeface="Arial"/>
                <a:cs typeface="Arial"/>
              </a:rPr>
              <a:t>детей </a:t>
            </a:r>
            <a:r>
              <a:rPr sz="1200" b="1" spc="-10">
                <a:solidFill>
                  <a:schemeClr val="tx1"/>
                </a:solidFill>
                <a:latin typeface="Arial"/>
                <a:cs typeface="Arial"/>
              </a:rPr>
              <a:t>ветеранов</a:t>
            </a:r>
            <a:r>
              <a:rPr sz="1200" b="1" spc="-65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chemeClr val="tx1"/>
                </a:solidFill>
                <a:latin typeface="Arial"/>
                <a:cs typeface="Arial"/>
              </a:rPr>
              <a:t>(участников)</a:t>
            </a:r>
            <a:r>
              <a:rPr sz="1200" b="1" spc="-5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25" smtClean="0">
                <a:solidFill>
                  <a:schemeClr val="tx1"/>
                </a:solidFill>
                <a:latin typeface="Arial"/>
                <a:cs typeface="Arial"/>
              </a:rPr>
              <a:t>СВО</a:t>
            </a:r>
            <a:endParaRPr lang="ru-RU" sz="1200" b="1" spc="-25" smtClean="0">
              <a:solidFill>
                <a:schemeClr val="tx1"/>
              </a:solidFill>
              <a:latin typeface="Arial"/>
              <a:cs typeface="Arial"/>
            </a:endParaRPr>
          </a:p>
          <a:p>
            <a:pPr marL="92075" marR="85725" indent="50165" algn="just">
              <a:lnSpc>
                <a:spcPct val="86300"/>
              </a:lnSpc>
              <a:spcBef>
                <a:spcPts val="484"/>
              </a:spcBef>
            </a:pPr>
            <a:endParaRPr sz="120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366639" y="2900502"/>
            <a:ext cx="3623310" cy="1759456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 marL="1905" algn="ctr">
              <a:lnSpc>
                <a:spcPct val="100000"/>
              </a:lnSpc>
              <a:spcBef>
                <a:spcPts val="5"/>
              </a:spcBef>
            </a:pPr>
            <a:r>
              <a:rPr sz="1200" b="1" spc="-10">
                <a:solidFill>
                  <a:schemeClr val="tx1"/>
                </a:solidFill>
                <a:latin typeface="Arial"/>
                <a:cs typeface="Arial"/>
              </a:rPr>
              <a:t>Обеспечение</a:t>
            </a:r>
            <a:endParaRPr sz="1200">
              <a:solidFill>
                <a:schemeClr val="tx1"/>
              </a:solidFill>
              <a:latin typeface="Arial"/>
              <a:cs typeface="Arial"/>
            </a:endParaRPr>
          </a:p>
          <a:p>
            <a:pPr marL="2540" algn="ctr">
              <a:lnSpc>
                <a:spcPct val="100000"/>
              </a:lnSpc>
              <a:spcBef>
                <a:spcPts val="285"/>
              </a:spcBef>
            </a:pPr>
            <a:r>
              <a:rPr sz="1200" b="1" i="1" spc="-10">
                <a:solidFill>
                  <a:schemeClr val="tx1"/>
                </a:solidFill>
                <a:latin typeface="Arial"/>
                <a:cs typeface="Arial"/>
              </a:rPr>
              <a:t>информирования</a:t>
            </a:r>
            <a:r>
              <a:rPr sz="1200" b="1" i="1" spc="-15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i="1" spc="-20">
                <a:solidFill>
                  <a:schemeClr val="tx1"/>
                </a:solidFill>
                <a:latin typeface="Arial"/>
                <a:cs typeface="Arial"/>
              </a:rPr>
              <a:t>детей</a:t>
            </a:r>
            <a:endParaRPr sz="1200">
              <a:solidFill>
                <a:schemeClr val="tx1"/>
              </a:solidFill>
              <a:latin typeface="Arial"/>
              <a:cs typeface="Arial"/>
            </a:endParaRPr>
          </a:p>
          <a:p>
            <a:pPr marL="42545" algn="ctr">
              <a:lnSpc>
                <a:spcPts val="1340"/>
              </a:lnSpc>
              <a:spcBef>
                <a:spcPts val="290"/>
              </a:spcBef>
            </a:pPr>
            <a:r>
              <a:rPr sz="1200" b="1" spc="-10">
                <a:solidFill>
                  <a:schemeClr val="tx1"/>
                </a:solidFill>
                <a:latin typeface="Arial"/>
                <a:cs typeface="Arial"/>
              </a:rPr>
              <a:t>ветеранов</a:t>
            </a:r>
            <a:r>
              <a:rPr sz="1200" b="1" spc="-6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chemeClr val="tx1"/>
                </a:solidFill>
                <a:latin typeface="Arial"/>
                <a:cs typeface="Arial"/>
              </a:rPr>
              <a:t>(участников)</a:t>
            </a:r>
            <a:r>
              <a:rPr sz="1200" b="1" spc="-5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chemeClr val="tx1"/>
                </a:solidFill>
                <a:latin typeface="Arial"/>
                <a:cs typeface="Arial"/>
              </a:rPr>
              <a:t>СВО,</a:t>
            </a:r>
            <a:r>
              <a:rPr sz="1200" b="1" spc="-6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chemeClr val="tx1"/>
                </a:solidFill>
                <a:latin typeface="Arial"/>
                <a:cs typeface="Arial"/>
              </a:rPr>
              <a:t>членов</a:t>
            </a:r>
            <a:r>
              <a:rPr sz="1200" b="1" spc="-6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25">
                <a:solidFill>
                  <a:schemeClr val="tx1"/>
                </a:solidFill>
                <a:latin typeface="Arial"/>
                <a:cs typeface="Arial"/>
              </a:rPr>
              <a:t>их</a:t>
            </a:r>
            <a:endParaRPr sz="1200">
              <a:solidFill>
                <a:schemeClr val="tx1"/>
              </a:solidFill>
              <a:latin typeface="Arial"/>
              <a:cs typeface="Arial"/>
            </a:endParaRPr>
          </a:p>
          <a:p>
            <a:pPr marL="52705" marR="44450" indent="435609">
              <a:lnSpc>
                <a:spcPts val="1250"/>
              </a:lnSpc>
              <a:spcBef>
                <a:spcPts val="100"/>
              </a:spcBef>
            </a:pPr>
            <a:r>
              <a:rPr sz="1200" b="1">
                <a:solidFill>
                  <a:schemeClr val="tx1"/>
                </a:solidFill>
                <a:latin typeface="Arial"/>
                <a:cs typeface="Arial"/>
              </a:rPr>
              <a:t>семей, </a:t>
            </a:r>
            <a:r>
              <a:rPr sz="1200" b="1" spc="-10">
                <a:solidFill>
                  <a:schemeClr val="tx1"/>
                </a:solidFill>
                <a:latin typeface="Arial"/>
                <a:cs typeface="Arial"/>
              </a:rPr>
              <a:t>педагогических</a:t>
            </a:r>
            <a:r>
              <a:rPr sz="1200" b="1" spc="-2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chemeClr val="tx1"/>
                </a:solidFill>
                <a:latin typeface="Arial"/>
                <a:cs typeface="Arial"/>
              </a:rPr>
              <a:t>работников образовательной организации</a:t>
            </a:r>
            <a:r>
              <a:rPr sz="1200" b="1" spc="5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chemeClr val="tx1"/>
                </a:solidFill>
                <a:latin typeface="Arial"/>
                <a:cs typeface="Arial"/>
              </a:rPr>
              <a:t>о </a:t>
            </a:r>
            <a:r>
              <a:rPr sz="1200" b="1" spc="-10">
                <a:solidFill>
                  <a:schemeClr val="tx1"/>
                </a:solidFill>
                <a:latin typeface="Arial"/>
                <a:cs typeface="Arial"/>
              </a:rPr>
              <a:t>возможности</a:t>
            </a:r>
            <a:endParaRPr sz="1200">
              <a:solidFill>
                <a:schemeClr val="tx1"/>
              </a:solidFill>
              <a:latin typeface="Arial"/>
              <a:cs typeface="Arial"/>
            </a:endParaRPr>
          </a:p>
          <a:p>
            <a:pPr marL="297815" marR="289560" algn="ctr">
              <a:lnSpc>
                <a:spcPts val="1240"/>
              </a:lnSpc>
              <a:spcBef>
                <a:spcPts val="5"/>
              </a:spcBef>
            </a:pPr>
            <a:r>
              <a:rPr sz="1200" b="1">
                <a:solidFill>
                  <a:schemeClr val="tx1"/>
                </a:solidFill>
                <a:latin typeface="Arial"/>
                <a:cs typeface="Arial"/>
              </a:rPr>
              <a:t>и</a:t>
            </a:r>
            <a:r>
              <a:rPr sz="1200" b="1" spc="-4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chemeClr val="tx1"/>
                </a:solidFill>
                <a:latin typeface="Arial"/>
                <a:cs typeface="Arial"/>
              </a:rPr>
              <a:t>ресурсах</a:t>
            </a:r>
            <a:r>
              <a:rPr sz="1200" b="1" spc="-3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chemeClr val="tx1"/>
                </a:solidFill>
                <a:latin typeface="Arial"/>
                <a:cs typeface="Arial"/>
              </a:rPr>
              <a:t>получения</a:t>
            </a:r>
            <a:r>
              <a:rPr sz="1200" b="1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chemeClr val="tx1"/>
                </a:solidFill>
                <a:latin typeface="Arial"/>
                <a:cs typeface="Arial"/>
              </a:rPr>
              <a:t>психологической помощи,</a:t>
            </a:r>
            <a:r>
              <a:rPr sz="1200" b="1" spc="5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20">
                <a:solidFill>
                  <a:schemeClr val="tx1"/>
                </a:solidFill>
                <a:latin typeface="Arial"/>
                <a:cs typeface="Arial"/>
              </a:rPr>
              <a:t>психолого-</a:t>
            </a:r>
            <a:r>
              <a:rPr sz="1200" b="1" spc="-10">
                <a:solidFill>
                  <a:schemeClr val="tx1"/>
                </a:solidFill>
                <a:latin typeface="Arial"/>
                <a:cs typeface="Arial"/>
              </a:rPr>
              <a:t>педагогической</a:t>
            </a:r>
            <a:endParaRPr sz="1200">
              <a:solidFill>
                <a:schemeClr val="tx1"/>
              </a:solidFill>
              <a:latin typeface="Arial"/>
              <a:cs typeface="Arial"/>
            </a:endParaRPr>
          </a:p>
          <a:p>
            <a:pPr marL="1905" algn="ctr">
              <a:lnSpc>
                <a:spcPts val="1235"/>
              </a:lnSpc>
            </a:pPr>
            <a:r>
              <a:rPr lang="ru-RU" sz="1200" b="1" spc="-10" smtClean="0">
                <a:solidFill>
                  <a:schemeClr val="tx1"/>
                </a:solidFill>
                <a:latin typeface="Arial"/>
                <a:cs typeface="Arial"/>
              </a:rPr>
              <a:t>П</a:t>
            </a:r>
            <a:r>
              <a:rPr sz="1200" b="1" spc="-10" smtClean="0">
                <a:solidFill>
                  <a:schemeClr val="tx1"/>
                </a:solidFill>
                <a:latin typeface="Arial"/>
                <a:cs typeface="Arial"/>
              </a:rPr>
              <a:t>оддержки</a:t>
            </a:r>
            <a:endParaRPr lang="ru-RU" sz="1200" b="1" spc="-10" smtClean="0">
              <a:solidFill>
                <a:schemeClr val="tx1"/>
              </a:solidFill>
              <a:latin typeface="Arial"/>
              <a:cs typeface="Arial"/>
            </a:endParaRPr>
          </a:p>
          <a:p>
            <a:pPr marL="1905" algn="ctr">
              <a:lnSpc>
                <a:spcPts val="1235"/>
              </a:lnSpc>
            </a:pPr>
            <a:endParaRPr sz="120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8600" y="133350"/>
            <a:ext cx="8077200" cy="8752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ctr">
              <a:spcBef>
                <a:spcPts val="105"/>
              </a:spcBef>
              <a:tabLst>
                <a:tab pos="1039494"/>
                <a:tab pos="2248535"/>
              </a:tabLst>
            </a:pPr>
            <a:r>
              <a:rPr sz="1400" spc="-10" smtClean="0">
                <a:solidFill>
                  <a:srgbClr val="000000"/>
                </a:solidFill>
              </a:rPr>
              <a:t>Оказание</a:t>
            </a:r>
            <a:r>
              <a:rPr sz="1400" smtClean="0">
                <a:solidFill>
                  <a:srgbClr val="000000"/>
                </a:solidFill>
              </a:rPr>
              <a:t>	</a:t>
            </a:r>
            <a:r>
              <a:rPr sz="1400" spc="-10" smtClean="0">
                <a:solidFill>
                  <a:srgbClr val="000000"/>
                </a:solidFill>
              </a:rPr>
              <a:t>экстренной</a:t>
            </a:r>
            <a:r>
              <a:rPr sz="1400" smtClean="0">
                <a:solidFill>
                  <a:srgbClr val="000000"/>
                </a:solidFill>
              </a:rPr>
              <a:t>	</a:t>
            </a:r>
            <a:r>
              <a:rPr sz="1400" spc="-10" smtClean="0">
                <a:solidFill>
                  <a:srgbClr val="000000"/>
                </a:solidFill>
              </a:rPr>
              <a:t>психологической</a:t>
            </a:r>
            <a:r>
              <a:rPr lang="ru-RU" sz="1400" spc="-10" smtClean="0">
                <a:solidFill>
                  <a:srgbClr val="000000"/>
                </a:solidFill>
              </a:rPr>
              <a:t> </a:t>
            </a:r>
            <a:r>
              <a:rPr lang="ru-RU" sz="1400" spc="-10" smtClean="0">
                <a:solidFill>
                  <a:schemeClr val="tx1"/>
                </a:solidFill>
              </a:rPr>
              <a:t>помощи,</a:t>
            </a:r>
            <a:r>
              <a:rPr lang="ru-RU" sz="1400" smtClean="0">
                <a:solidFill>
                  <a:schemeClr val="tx1"/>
                </a:solidFill>
              </a:rPr>
              <a:t> </a:t>
            </a:r>
            <a:r>
              <a:rPr lang="ru-RU" sz="1400" spc="-10" smtClean="0">
                <a:solidFill>
                  <a:schemeClr val="tx1"/>
                </a:solidFill>
              </a:rPr>
              <a:t>психологической коррекции и поддержки  детям ветеранов (участников) СВО и членам их семей в очном и дистанционном режиме</a:t>
            </a:r>
            <a:br>
              <a:rPr lang="ru-RU" sz="1400" smtClean="0"/>
            </a:br>
            <a:endParaRPr sz="1400"/>
          </a:p>
        </p:txBody>
      </p:sp>
      <p:sp>
        <p:nvSpPr>
          <p:cNvPr id="10" name="object 10"/>
          <p:cNvSpPr/>
          <p:nvPr/>
        </p:nvSpPr>
        <p:spPr>
          <a:xfrm>
            <a:off x="262763" y="997458"/>
            <a:ext cx="6445250" cy="635"/>
          </a:xfrm>
          <a:custGeom>
            <a:rect l="l" t="t" r="r" b="b"/>
            <a:pathLst>
              <a:path w="6445250" h="634">
                <a:moveTo>
                  <a:pt x="0" y="0"/>
                </a:moveTo>
                <a:lnTo>
                  <a:pt x="6445122" y="380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" name="object 12"/>
          <p:cNvPicPr/>
          <p:nvPr/>
        </p:nvPicPr>
        <p:blipFill>
          <a:blip r:embed="rId2"/>
          <a:stretch>
            <a:fillRect/>
          </a:stretch>
        </p:blipFill>
        <p:spPr>
          <a:xfrm>
            <a:off x="7895843" y="1590049"/>
            <a:ext cx="882396" cy="192595"/>
          </a:xfrm>
          <a:prstGeom prst="rect">
            <a:avLst/>
          </a:prstGeom>
        </p:spPr>
      </p:pic>
      <p:grpSp>
        <p:nvGrpSpPr>
          <p:cNvPr id="13" name="object 13"/>
          <p:cNvGrpSpPr/>
          <p:nvPr/>
        </p:nvGrpSpPr>
        <p:grpSpPr>
          <a:xfrm>
            <a:off x="4366086" y="1690116"/>
            <a:ext cx="2421890" cy="513715"/>
            <a:chOff x="4366086" y="1690116"/>
            <a:chExt cx="2421890" cy="513715"/>
          </a:xfrm>
        </p:grpSpPr>
        <p:pic>
          <p:nvPicPr>
            <p:cNvPr id="14" name="object 14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4366086" y="1864369"/>
              <a:ext cx="958943" cy="19259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5222747" y="1690116"/>
              <a:ext cx="573024" cy="51358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5551931" y="1690116"/>
              <a:ext cx="1159764" cy="513587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6403847" y="1690116"/>
              <a:ext cx="384048" cy="513587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5241416" y="1107389"/>
            <a:ext cx="352742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38455"/>
                <a:tab pos="1824989"/>
                <a:tab pos="2901950"/>
              </a:tabLst>
            </a:pPr>
            <a:r>
              <a:rPr sz="1200" b="1" i="1" spc="-50">
                <a:latin typeface="Arial"/>
                <a:cs typeface="Arial"/>
              </a:rPr>
              <a:t>в</a:t>
            </a:r>
            <a:r>
              <a:rPr sz="1200" b="1" i="1">
                <a:latin typeface="Arial"/>
                <a:cs typeface="Arial"/>
              </a:rPr>
              <a:t>	</a:t>
            </a:r>
            <a:r>
              <a:rPr sz="1200" b="1" i="1" spc="-10">
                <a:latin typeface="Arial"/>
                <a:cs typeface="Arial"/>
              </a:rPr>
              <a:t>экстремальную</a:t>
            </a:r>
            <a:r>
              <a:rPr sz="1200" b="1" i="1">
                <a:latin typeface="Arial"/>
                <a:cs typeface="Arial"/>
              </a:rPr>
              <a:t>	</a:t>
            </a:r>
            <a:r>
              <a:rPr sz="1200" b="1" i="1" spc="-10">
                <a:latin typeface="Arial"/>
                <a:cs typeface="Arial"/>
              </a:rPr>
              <a:t>ситуацию,</a:t>
            </a:r>
            <a:r>
              <a:rPr sz="1200" b="1" i="1">
                <a:latin typeface="Arial"/>
                <a:cs typeface="Arial"/>
              </a:rPr>
              <a:t>	</a:t>
            </a:r>
            <a:r>
              <a:rPr sz="1200" b="1" i="1" spc="-10">
                <a:latin typeface="Arial"/>
                <a:cs typeface="Arial"/>
              </a:rPr>
              <a:t>человек</a:t>
            </a:r>
            <a:endParaRPr sz="12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358765" y="1290573"/>
            <a:ext cx="340867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60985"/>
                <a:tab pos="989330"/>
                <a:tab pos="2495550"/>
              </a:tabLst>
            </a:pPr>
            <a:r>
              <a:rPr sz="1200" b="1" i="1" spc="-50">
                <a:latin typeface="Arial"/>
                <a:cs typeface="Arial"/>
              </a:rPr>
              <a:t>в</a:t>
            </a:r>
            <a:r>
              <a:rPr sz="1200" b="1" i="1">
                <a:latin typeface="Arial"/>
                <a:cs typeface="Arial"/>
              </a:rPr>
              <a:t>	</a:t>
            </a:r>
            <a:r>
              <a:rPr sz="1200" b="1" i="1" spc="-10">
                <a:latin typeface="Arial"/>
                <a:cs typeface="Arial"/>
              </a:rPr>
              <a:t>особом</a:t>
            </a:r>
            <a:r>
              <a:rPr sz="1200" b="1" i="1">
                <a:latin typeface="Arial"/>
                <a:cs typeface="Arial"/>
              </a:rPr>
              <a:t>	</a:t>
            </a:r>
            <a:r>
              <a:rPr sz="1200" b="1" i="1" spc="-10">
                <a:latin typeface="Arial"/>
                <a:cs typeface="Arial"/>
              </a:rPr>
              <a:t>психологическом</a:t>
            </a:r>
            <a:r>
              <a:rPr sz="1200" b="1" i="1">
                <a:latin typeface="Arial"/>
                <a:cs typeface="Arial"/>
              </a:rPr>
              <a:t>	</a:t>
            </a:r>
            <a:r>
              <a:rPr sz="1200" b="1" i="1" spc="-10">
                <a:latin typeface="Arial"/>
                <a:cs typeface="Arial"/>
              </a:rPr>
              <a:t>состоянии,</a:t>
            </a:r>
            <a:endParaRPr sz="12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355719" y="1107389"/>
            <a:ext cx="871219" cy="6496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i="1" spc="-10">
                <a:latin typeface="Arial"/>
                <a:cs typeface="Arial"/>
              </a:rPr>
              <a:t>Попадая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200" b="1" i="1" spc="-10">
                <a:latin typeface="Arial"/>
                <a:cs typeface="Arial"/>
              </a:rPr>
              <a:t>находится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90"/>
              </a:spcBef>
            </a:pPr>
            <a:r>
              <a:rPr sz="1200" b="1" i="1" spc="-10">
                <a:latin typeface="Arial"/>
                <a:cs typeface="Arial"/>
              </a:rPr>
              <a:t>которое</a:t>
            </a:r>
            <a:endParaRPr sz="12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340477" y="1471929"/>
            <a:ext cx="342772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05890"/>
                <a:tab pos="2543810"/>
              </a:tabLst>
            </a:pPr>
            <a:r>
              <a:rPr sz="1200" b="1" i="1" spc="-10">
                <a:latin typeface="Arial"/>
                <a:cs typeface="Arial"/>
              </a:rPr>
              <a:t>специалисты</a:t>
            </a:r>
            <a:r>
              <a:rPr sz="1200" b="1" i="1">
                <a:latin typeface="Arial"/>
                <a:cs typeface="Arial"/>
              </a:rPr>
              <a:t>	</a:t>
            </a:r>
            <a:r>
              <a:rPr sz="1200" b="1" i="1" spc="-10">
                <a:latin typeface="Arial"/>
                <a:cs typeface="Arial"/>
              </a:rPr>
              <a:t>называют</a:t>
            </a:r>
            <a:r>
              <a:rPr sz="1200" b="1" i="1">
                <a:latin typeface="Arial"/>
                <a:cs typeface="Arial"/>
              </a:rPr>
              <a:t>	</a:t>
            </a:r>
            <a:r>
              <a:rPr sz="1800" b="1" i="1" spc="-10">
                <a:solidFill>
                  <a:srgbClr val="FF0000"/>
                </a:solidFill>
                <a:latin typeface="Arial"/>
                <a:cs typeface="Arial"/>
              </a:rPr>
              <a:t>острая</a:t>
            </a:r>
            <a:endParaRPr sz="18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355719" y="1746250"/>
            <a:ext cx="22815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>
                <a:solidFill>
                  <a:srgbClr val="FF0000"/>
                </a:solidFill>
                <a:latin typeface="Arial"/>
                <a:cs typeface="Arial"/>
              </a:rPr>
              <a:t>реакция</a:t>
            </a:r>
            <a:r>
              <a:rPr sz="1800" b="1" i="1" spc="-1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i="1">
                <a:solidFill>
                  <a:srgbClr val="FF0000"/>
                </a:solidFill>
                <a:latin typeface="Arial"/>
                <a:cs typeface="Arial"/>
              </a:rPr>
              <a:t>на</a:t>
            </a:r>
            <a:r>
              <a:rPr sz="1800" b="1" i="1" spc="-2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i="1" spc="-10">
                <a:solidFill>
                  <a:srgbClr val="FF0000"/>
                </a:solidFill>
                <a:latin typeface="Arial"/>
                <a:cs typeface="Arial"/>
              </a:rPr>
              <a:t>стресс:</a:t>
            </a:r>
            <a:endParaRPr sz="18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355719" y="2205050"/>
            <a:ext cx="4415155" cy="2558393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 indent="334645" algn="just">
              <a:lnSpc>
                <a:spcPct val="100000"/>
              </a:lnSpc>
              <a:spcBef>
                <a:spcPts val="50"/>
              </a:spcBef>
              <a:buSzPct val="104166"/>
              <a:buFont typeface="Cambria Math"/>
              <a:buChar char="⎯"/>
              <a:tabLst>
                <a:tab pos="347345"/>
              </a:tabLst>
            </a:pPr>
            <a:r>
              <a:rPr sz="1300" b="1" i="1">
                <a:latin typeface="Arial"/>
                <a:cs typeface="Arial"/>
              </a:rPr>
              <a:t>человек</a:t>
            </a:r>
            <a:r>
              <a:rPr sz="1300" b="1" i="1" spc="320">
                <a:latin typeface="Arial"/>
                <a:cs typeface="Arial"/>
              </a:rPr>
              <a:t>   </a:t>
            </a:r>
            <a:r>
              <a:rPr sz="1300" b="1" i="1">
                <a:latin typeface="Arial"/>
                <a:cs typeface="Arial"/>
              </a:rPr>
              <a:t>может</a:t>
            </a:r>
            <a:r>
              <a:rPr sz="1300" b="1" i="1" spc="320">
                <a:latin typeface="Arial"/>
                <a:cs typeface="Arial"/>
              </a:rPr>
              <a:t>   </a:t>
            </a:r>
            <a:r>
              <a:rPr sz="1300" b="1" i="1">
                <a:latin typeface="Arial"/>
                <a:cs typeface="Arial"/>
              </a:rPr>
              <a:t>находиться</a:t>
            </a:r>
            <a:r>
              <a:rPr sz="1300" b="1" i="1" spc="315">
                <a:latin typeface="Arial"/>
                <a:cs typeface="Arial"/>
              </a:rPr>
              <a:t>   </a:t>
            </a:r>
            <a:r>
              <a:rPr sz="1300" b="1" i="1">
                <a:latin typeface="Arial"/>
                <a:cs typeface="Arial"/>
              </a:rPr>
              <a:t>в</a:t>
            </a:r>
            <a:r>
              <a:rPr sz="1300" b="1" i="1" spc="315">
                <a:latin typeface="Arial"/>
                <a:cs typeface="Arial"/>
              </a:rPr>
              <a:t>   </a:t>
            </a:r>
            <a:r>
              <a:rPr sz="1300" b="1" i="1" spc="-10">
                <a:latin typeface="Arial"/>
                <a:cs typeface="Arial"/>
              </a:rPr>
              <a:t>состоянии </a:t>
            </a:r>
            <a:r>
              <a:rPr sz="1300" b="1" i="1">
                <a:latin typeface="Arial"/>
                <a:cs typeface="Arial"/>
              </a:rPr>
              <a:t>оглушенности,</a:t>
            </a:r>
            <a:r>
              <a:rPr sz="1300" b="1" i="1" spc="155">
                <a:latin typeface="Arial"/>
                <a:cs typeface="Arial"/>
              </a:rPr>
              <a:t>  </a:t>
            </a:r>
            <a:r>
              <a:rPr sz="1300" b="1" i="1">
                <a:latin typeface="Arial"/>
                <a:cs typeface="Arial"/>
              </a:rPr>
              <a:t>могут</a:t>
            </a:r>
            <a:r>
              <a:rPr sz="1300" b="1" i="1" spc="160">
                <a:latin typeface="Arial"/>
                <a:cs typeface="Arial"/>
              </a:rPr>
              <a:t>  </a:t>
            </a:r>
            <a:r>
              <a:rPr sz="1300" b="1" i="1">
                <a:latin typeface="Arial"/>
                <a:cs typeface="Arial"/>
              </a:rPr>
              <a:t>также</a:t>
            </a:r>
            <a:r>
              <a:rPr sz="1300" b="1" i="1" spc="160">
                <a:latin typeface="Arial"/>
                <a:cs typeface="Arial"/>
              </a:rPr>
              <a:t>  </a:t>
            </a:r>
            <a:r>
              <a:rPr sz="1300" b="1" i="1">
                <a:latin typeface="Arial"/>
                <a:cs typeface="Arial"/>
              </a:rPr>
              <a:t>наблюдаться</a:t>
            </a:r>
            <a:r>
              <a:rPr sz="1300" b="1" i="1" spc="160">
                <a:latin typeface="Arial"/>
                <a:cs typeface="Arial"/>
              </a:rPr>
              <a:t>  </a:t>
            </a:r>
            <a:r>
              <a:rPr sz="1300" spc="-10">
                <a:solidFill>
                  <a:srgbClr val="C00000"/>
                </a:solidFill>
                <a:latin typeface="Microsoft Sans Serif"/>
                <a:cs typeface="Microsoft Sans Serif"/>
              </a:rPr>
              <a:t>тревога, </a:t>
            </a:r>
            <a:r>
              <a:rPr sz="1300">
                <a:solidFill>
                  <a:srgbClr val="C00000"/>
                </a:solidFill>
                <a:latin typeface="Microsoft Sans Serif"/>
                <a:cs typeface="Microsoft Sans Serif"/>
              </a:rPr>
              <a:t>гнев,</a:t>
            </a:r>
            <a:r>
              <a:rPr sz="1300" spc="365">
                <a:solidFill>
                  <a:srgbClr val="C00000"/>
                </a:solidFill>
                <a:latin typeface="Microsoft Sans Serif"/>
                <a:cs typeface="Microsoft Sans Serif"/>
              </a:rPr>
              <a:t>  </a:t>
            </a:r>
            <a:r>
              <a:rPr sz="1300">
                <a:solidFill>
                  <a:srgbClr val="C00000"/>
                </a:solidFill>
                <a:latin typeface="Microsoft Sans Serif"/>
                <a:cs typeface="Microsoft Sans Serif"/>
              </a:rPr>
              <a:t>страх,</a:t>
            </a:r>
            <a:r>
              <a:rPr sz="1300" spc="365">
                <a:solidFill>
                  <a:srgbClr val="C00000"/>
                </a:solidFill>
                <a:latin typeface="Microsoft Sans Serif"/>
                <a:cs typeface="Microsoft Sans Serif"/>
              </a:rPr>
              <a:t>  </a:t>
            </a:r>
            <a:r>
              <a:rPr sz="1300">
                <a:solidFill>
                  <a:srgbClr val="C00000"/>
                </a:solidFill>
                <a:latin typeface="Microsoft Sans Serif"/>
                <a:cs typeface="Microsoft Sans Serif"/>
              </a:rPr>
              <a:t>отчаяние,</a:t>
            </a:r>
            <a:r>
              <a:rPr sz="1300" spc="370">
                <a:solidFill>
                  <a:srgbClr val="C00000"/>
                </a:solidFill>
                <a:latin typeface="Microsoft Sans Serif"/>
                <a:cs typeface="Microsoft Sans Serif"/>
              </a:rPr>
              <a:t>  </a:t>
            </a:r>
            <a:r>
              <a:rPr sz="1300">
                <a:solidFill>
                  <a:srgbClr val="C00000"/>
                </a:solidFill>
                <a:latin typeface="Microsoft Sans Serif"/>
                <a:cs typeface="Microsoft Sans Serif"/>
              </a:rPr>
              <a:t>гиперактивность</a:t>
            </a:r>
            <a:r>
              <a:rPr sz="1300" spc="370">
                <a:solidFill>
                  <a:srgbClr val="C00000"/>
                </a:solidFill>
                <a:latin typeface="Microsoft Sans Serif"/>
                <a:cs typeface="Microsoft Sans Serif"/>
              </a:rPr>
              <a:t>  </a:t>
            </a:r>
            <a:r>
              <a:rPr sz="1300" spc="-10">
                <a:solidFill>
                  <a:srgbClr val="C00000"/>
                </a:solidFill>
                <a:latin typeface="Microsoft Sans Serif"/>
                <a:cs typeface="Microsoft Sans Serif"/>
              </a:rPr>
              <a:t>(двигательное возбуждение),</a:t>
            </a:r>
            <a:r>
              <a:rPr sz="1300" spc="1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300">
                <a:solidFill>
                  <a:srgbClr val="C00000"/>
                </a:solidFill>
                <a:latin typeface="Microsoft Sans Serif"/>
                <a:cs typeface="Microsoft Sans Serif"/>
              </a:rPr>
              <a:t>апатия</a:t>
            </a:r>
            <a:r>
              <a:rPr sz="1300" spc="25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300" b="1" i="1">
                <a:latin typeface="Arial"/>
                <a:cs typeface="Arial"/>
              </a:rPr>
              <a:t>и</a:t>
            </a:r>
            <a:r>
              <a:rPr sz="1300" b="1" i="1" spc="5">
                <a:latin typeface="Arial"/>
                <a:cs typeface="Arial"/>
              </a:rPr>
              <a:t> </a:t>
            </a:r>
            <a:r>
              <a:rPr sz="1300" b="1" i="1">
                <a:latin typeface="Arial"/>
                <a:cs typeface="Arial"/>
              </a:rPr>
              <a:t>т.д.,</a:t>
            </a:r>
            <a:r>
              <a:rPr sz="1300" b="1" i="1" spc="5">
                <a:latin typeface="Arial"/>
                <a:cs typeface="Arial"/>
              </a:rPr>
              <a:t> </a:t>
            </a:r>
            <a:r>
              <a:rPr sz="1300" b="1" i="1">
                <a:latin typeface="Arial"/>
                <a:cs typeface="Arial"/>
              </a:rPr>
              <a:t>но</a:t>
            </a:r>
            <a:r>
              <a:rPr sz="1300" b="1" i="1" spc="10">
                <a:latin typeface="Arial"/>
                <a:cs typeface="Arial"/>
              </a:rPr>
              <a:t> </a:t>
            </a:r>
            <a:r>
              <a:rPr sz="1300" b="1" i="1">
                <a:latin typeface="Arial"/>
                <a:cs typeface="Arial"/>
              </a:rPr>
              <a:t>ни</a:t>
            </a:r>
            <a:r>
              <a:rPr sz="1300" b="1" i="1" spc="5">
                <a:latin typeface="Arial"/>
                <a:cs typeface="Arial"/>
              </a:rPr>
              <a:t> </a:t>
            </a:r>
            <a:r>
              <a:rPr sz="1300" b="1" i="1">
                <a:latin typeface="Arial"/>
                <a:cs typeface="Arial"/>
              </a:rPr>
              <a:t>один</a:t>
            </a:r>
            <a:r>
              <a:rPr sz="1300" b="1" i="1" spc="10">
                <a:latin typeface="Arial"/>
                <a:cs typeface="Arial"/>
              </a:rPr>
              <a:t> </a:t>
            </a:r>
            <a:r>
              <a:rPr sz="1300" b="1" i="1">
                <a:latin typeface="Arial"/>
                <a:cs typeface="Arial"/>
              </a:rPr>
              <a:t>из</a:t>
            </a:r>
            <a:r>
              <a:rPr sz="1300" b="1" i="1" spc="10">
                <a:latin typeface="Arial"/>
                <a:cs typeface="Arial"/>
              </a:rPr>
              <a:t> </a:t>
            </a:r>
            <a:r>
              <a:rPr sz="1300" b="1" i="1">
                <a:latin typeface="Arial"/>
                <a:cs typeface="Arial"/>
              </a:rPr>
              <a:t>симптомов</a:t>
            </a:r>
            <a:r>
              <a:rPr sz="1300" b="1" i="1" spc="5">
                <a:latin typeface="Arial"/>
                <a:cs typeface="Arial"/>
              </a:rPr>
              <a:t> </a:t>
            </a:r>
            <a:r>
              <a:rPr sz="1300" b="1" i="1" spc="-25">
                <a:latin typeface="Arial"/>
                <a:cs typeface="Arial"/>
              </a:rPr>
              <a:t>не </a:t>
            </a:r>
            <a:r>
              <a:rPr sz="1300" b="1" i="1">
                <a:latin typeface="Arial"/>
                <a:cs typeface="Arial"/>
              </a:rPr>
              <a:t>преобладает</a:t>
            </a:r>
            <a:r>
              <a:rPr sz="1300" b="1" i="1" spc="-80">
                <a:latin typeface="Arial"/>
                <a:cs typeface="Arial"/>
              </a:rPr>
              <a:t> </a:t>
            </a:r>
            <a:r>
              <a:rPr sz="1300" b="1" i="1" spc="-10">
                <a:latin typeface="Arial"/>
                <a:cs typeface="Arial"/>
              </a:rPr>
              <a:t>длительно;</a:t>
            </a: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buFont typeface="Cambria Math"/>
              <a:buChar char="⎯"/>
            </a:pPr>
            <a:endParaRPr sz="1300">
              <a:latin typeface="Arial"/>
              <a:cs typeface="Arial"/>
            </a:endParaRPr>
          </a:p>
          <a:p>
            <a:pPr marL="12700" marR="5080" indent="154940">
              <a:lnSpc>
                <a:spcPts val="1440"/>
              </a:lnSpc>
              <a:buSzPct val="104166"/>
              <a:buFont typeface="Cambria Math"/>
              <a:buChar char="⎯"/>
              <a:tabLst>
                <a:tab pos="167640"/>
              </a:tabLst>
            </a:pPr>
            <a:r>
              <a:rPr sz="1300" b="1" i="1">
                <a:latin typeface="Arial"/>
                <a:cs typeface="Arial"/>
              </a:rPr>
              <a:t>симптомы</a:t>
            </a:r>
            <a:r>
              <a:rPr sz="1300" b="1" i="1" spc="200">
                <a:latin typeface="Arial"/>
                <a:cs typeface="Arial"/>
              </a:rPr>
              <a:t> </a:t>
            </a:r>
            <a:r>
              <a:rPr sz="1300" b="1" i="1">
                <a:latin typeface="Arial"/>
                <a:cs typeface="Arial"/>
              </a:rPr>
              <a:t>проходят</a:t>
            </a:r>
            <a:r>
              <a:rPr sz="1300" b="1" i="1" spc="204">
                <a:latin typeface="Arial"/>
                <a:cs typeface="Arial"/>
              </a:rPr>
              <a:t> </a:t>
            </a:r>
            <a:r>
              <a:rPr sz="1300" b="1" i="1">
                <a:latin typeface="Arial"/>
                <a:cs typeface="Arial"/>
              </a:rPr>
              <a:t>быстро</a:t>
            </a:r>
            <a:r>
              <a:rPr sz="1300" b="1" i="1" spc="204">
                <a:latin typeface="Arial"/>
                <a:cs typeface="Arial"/>
              </a:rPr>
              <a:t> </a:t>
            </a:r>
            <a:r>
              <a:rPr sz="1300" b="1" i="1">
                <a:latin typeface="Arial"/>
                <a:cs typeface="Arial"/>
              </a:rPr>
              <a:t>(от</a:t>
            </a:r>
            <a:r>
              <a:rPr sz="1300" b="1" i="1" spc="200">
                <a:latin typeface="Arial"/>
                <a:cs typeface="Arial"/>
              </a:rPr>
              <a:t> </a:t>
            </a:r>
            <a:r>
              <a:rPr sz="1300" b="1" i="1">
                <a:latin typeface="Arial"/>
                <a:cs typeface="Arial"/>
              </a:rPr>
              <a:t>нескольких</a:t>
            </a:r>
            <a:r>
              <a:rPr sz="1300" b="1" i="1" spc="215">
                <a:latin typeface="Arial"/>
                <a:cs typeface="Arial"/>
              </a:rPr>
              <a:t> </a:t>
            </a:r>
            <a:r>
              <a:rPr sz="1300" b="1" i="1" spc="-10">
                <a:latin typeface="Arial"/>
                <a:cs typeface="Arial"/>
              </a:rPr>
              <a:t>часов </a:t>
            </a:r>
            <a:r>
              <a:rPr sz="1300" b="1" i="1">
                <a:latin typeface="Arial"/>
                <a:cs typeface="Arial"/>
              </a:rPr>
              <a:t>до</a:t>
            </a:r>
            <a:r>
              <a:rPr sz="1300" b="1" i="1" spc="-40">
                <a:latin typeface="Arial"/>
                <a:cs typeface="Arial"/>
              </a:rPr>
              <a:t> </a:t>
            </a:r>
            <a:r>
              <a:rPr sz="1300" b="1" i="1">
                <a:latin typeface="Arial"/>
                <a:cs typeface="Arial"/>
              </a:rPr>
              <a:t>нескольких</a:t>
            </a:r>
            <a:r>
              <a:rPr sz="1300" b="1" i="1" spc="-30">
                <a:latin typeface="Arial"/>
                <a:cs typeface="Arial"/>
              </a:rPr>
              <a:t> </a:t>
            </a:r>
            <a:r>
              <a:rPr sz="1300" b="1" i="1" spc="-10">
                <a:latin typeface="Arial"/>
                <a:cs typeface="Arial"/>
              </a:rPr>
              <a:t>суток);</a:t>
            </a:r>
            <a:endParaRPr sz="1300">
              <a:latin typeface="Arial"/>
              <a:cs typeface="Arial"/>
            </a:endParaRPr>
          </a:p>
          <a:p>
            <a:pPr marL="12700" marR="5715" indent="193040" algn="just">
              <a:lnSpc>
                <a:spcPct val="99700"/>
              </a:lnSpc>
              <a:spcBef>
                <a:spcPts val="1350"/>
              </a:spcBef>
              <a:buSzPct val="104166"/>
              <a:buFont typeface="Cambria Math"/>
              <a:buChar char="⎯"/>
              <a:tabLst>
                <a:tab pos="205740"/>
              </a:tabLst>
            </a:pPr>
            <a:r>
              <a:rPr sz="1300" b="1" i="1">
                <a:latin typeface="Arial"/>
                <a:cs typeface="Arial"/>
              </a:rPr>
              <a:t>есть</a:t>
            </a:r>
            <a:r>
              <a:rPr sz="1300" b="1" i="1" spc="95">
                <a:latin typeface="Arial"/>
                <a:cs typeface="Arial"/>
              </a:rPr>
              <a:t>  </a:t>
            </a:r>
            <a:r>
              <a:rPr sz="1300" b="1" i="1">
                <a:latin typeface="Arial"/>
                <a:cs typeface="Arial"/>
              </a:rPr>
              <a:t>четкая</a:t>
            </a:r>
            <a:r>
              <a:rPr sz="1300" b="1" i="1" spc="95">
                <a:latin typeface="Arial"/>
                <a:cs typeface="Arial"/>
              </a:rPr>
              <a:t>  </a:t>
            </a:r>
            <a:r>
              <a:rPr sz="1300" b="1" i="1">
                <a:latin typeface="Arial"/>
                <a:cs typeface="Arial"/>
              </a:rPr>
              <a:t>временная</a:t>
            </a:r>
            <a:r>
              <a:rPr sz="1300" b="1" i="1" spc="105">
                <a:latin typeface="Arial"/>
                <a:cs typeface="Arial"/>
              </a:rPr>
              <a:t>  </a:t>
            </a:r>
            <a:r>
              <a:rPr sz="1300" b="1" i="1">
                <a:latin typeface="Arial"/>
                <a:cs typeface="Arial"/>
              </a:rPr>
              <a:t>связь</a:t>
            </a:r>
            <a:r>
              <a:rPr sz="1300" b="1" i="1" spc="95">
                <a:latin typeface="Arial"/>
                <a:cs typeface="Arial"/>
              </a:rPr>
              <a:t>  </a:t>
            </a:r>
            <a:r>
              <a:rPr sz="1300" b="1" i="1">
                <a:latin typeface="Arial"/>
                <a:cs typeface="Arial"/>
              </a:rPr>
              <a:t>(несколько</a:t>
            </a:r>
            <a:r>
              <a:rPr sz="1300" b="1" i="1" spc="95">
                <a:latin typeface="Arial"/>
                <a:cs typeface="Arial"/>
              </a:rPr>
              <a:t>  </a:t>
            </a:r>
            <a:r>
              <a:rPr sz="1300" b="1" i="1" spc="-10">
                <a:latin typeface="Arial"/>
                <a:cs typeface="Arial"/>
              </a:rPr>
              <a:t>минут) </a:t>
            </a:r>
            <a:r>
              <a:rPr sz="1300" b="1" i="1">
                <a:latin typeface="Arial"/>
                <a:cs typeface="Arial"/>
              </a:rPr>
              <a:t>между</a:t>
            </a:r>
            <a:r>
              <a:rPr sz="1300" b="1" i="1" spc="350">
                <a:latin typeface="Arial"/>
                <a:cs typeface="Arial"/>
              </a:rPr>
              <a:t>   </a:t>
            </a:r>
            <a:r>
              <a:rPr sz="1300" b="1" i="1">
                <a:latin typeface="Arial"/>
                <a:cs typeface="Arial"/>
              </a:rPr>
              <a:t>стрессовым</a:t>
            </a:r>
            <a:r>
              <a:rPr sz="1300" b="1" i="1" spc="350">
                <a:latin typeface="Arial"/>
                <a:cs typeface="Arial"/>
              </a:rPr>
              <a:t>   </a:t>
            </a:r>
            <a:r>
              <a:rPr sz="1300" b="1" i="1">
                <a:latin typeface="Arial"/>
                <a:cs typeface="Arial"/>
              </a:rPr>
              <a:t>событием</a:t>
            </a:r>
            <a:r>
              <a:rPr sz="1300" b="1" i="1" spc="350">
                <a:latin typeface="Arial"/>
                <a:cs typeface="Arial"/>
              </a:rPr>
              <a:t>   </a:t>
            </a:r>
            <a:r>
              <a:rPr sz="1300" b="1" i="1">
                <a:latin typeface="Arial"/>
                <a:cs typeface="Arial"/>
              </a:rPr>
              <a:t>и</a:t>
            </a:r>
            <a:r>
              <a:rPr sz="1300" b="1" i="1" spc="350">
                <a:latin typeface="Arial"/>
                <a:cs typeface="Arial"/>
              </a:rPr>
              <a:t>   </a:t>
            </a:r>
            <a:r>
              <a:rPr sz="1300" b="1" i="1" spc="-10">
                <a:latin typeface="Arial"/>
                <a:cs typeface="Arial"/>
              </a:rPr>
              <a:t>появлением симптоматики</a:t>
            </a:r>
            <a:endParaRPr sz="13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45465" y="1194942"/>
            <a:ext cx="3869335" cy="200824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  <a:tabLst>
                <a:tab pos="2766695"/>
              </a:tabLst>
            </a:pPr>
            <a:r>
              <a:rPr sz="1600" b="1" i="1" u="sng">
                <a:solidFill>
                  <a:srgbClr val="C0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Цель</a:t>
            </a:r>
            <a:r>
              <a:rPr sz="1600" b="1" i="1" u="sng" spc="114">
                <a:solidFill>
                  <a:srgbClr val="C0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 </a:t>
            </a:r>
            <a:r>
              <a:rPr sz="1600" b="1" i="1" u="sng">
                <a:solidFill>
                  <a:srgbClr val="C0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экстренной</a:t>
            </a:r>
            <a:r>
              <a:rPr sz="1600" b="1" i="1" u="sng" spc="120">
                <a:solidFill>
                  <a:srgbClr val="C0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 </a:t>
            </a:r>
            <a:r>
              <a:rPr sz="1600" b="1" i="1" u="sng">
                <a:solidFill>
                  <a:srgbClr val="C0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психологической</a:t>
            </a:r>
            <a:r>
              <a:rPr sz="1600" b="1" i="1" u="sng" spc="125">
                <a:solidFill>
                  <a:srgbClr val="C0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 </a:t>
            </a:r>
            <a:r>
              <a:rPr sz="1600" b="1" i="1" u="sng">
                <a:solidFill>
                  <a:srgbClr val="C0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помощи</a:t>
            </a:r>
            <a:r>
              <a:rPr sz="1600" b="1" i="1" u="sng" spc="114">
                <a:solidFill>
                  <a:srgbClr val="C0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 </a:t>
            </a:r>
            <a:r>
              <a:rPr sz="1600" b="1" spc="-50" smtClean="0">
                <a:solidFill>
                  <a:srgbClr val="C00000"/>
                </a:solidFill>
                <a:latin typeface="Arial"/>
                <a:cs typeface="Arial"/>
              </a:rPr>
              <a:t>-</a:t>
            </a:r>
            <a:endParaRPr lang="ru-RU" sz="1600" b="1" spc="-50" smtClean="0">
              <a:solidFill>
                <a:srgbClr val="C00000"/>
              </a:solidFill>
              <a:latin typeface="Arial"/>
              <a:cs typeface="Arial"/>
            </a:endParaRPr>
          </a:p>
          <a:p>
            <a:pPr marL="12700" marR="5080" algn="just">
              <a:lnSpc>
                <a:spcPct val="100000"/>
              </a:lnSpc>
              <a:spcBef>
                <a:spcPts val="100"/>
              </a:spcBef>
              <a:tabLst>
                <a:tab pos="2766695"/>
              </a:tabLst>
            </a:pPr>
            <a:endParaRPr lang="ru-RU" sz="1600" b="1" spc="-50">
              <a:solidFill>
                <a:srgbClr val="C00000"/>
              </a:solidFill>
              <a:latin typeface="Arial"/>
              <a:cs typeface="Arial"/>
            </a:endParaRPr>
          </a:p>
          <a:p>
            <a:pPr marL="12700" marR="5080" algn="just">
              <a:lnSpc>
                <a:spcPct val="100000"/>
              </a:lnSpc>
              <a:spcBef>
                <a:spcPts val="100"/>
              </a:spcBef>
              <a:tabLst>
                <a:tab pos="2766695"/>
              </a:tabLst>
            </a:pPr>
            <a:r>
              <a:rPr sz="1600" b="1" smtClean="0">
                <a:solidFill>
                  <a:srgbClr val="C00000"/>
                </a:solidFill>
                <a:latin typeface="Arial"/>
                <a:cs typeface="Arial"/>
              </a:rPr>
              <a:t>стабилизация</a:t>
            </a:r>
            <a:r>
              <a:rPr sz="1600" b="1" spc="390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>
                <a:solidFill>
                  <a:srgbClr val="C00000"/>
                </a:solidFill>
                <a:latin typeface="Arial"/>
                <a:cs typeface="Arial"/>
              </a:rPr>
              <a:t>состояния</a:t>
            </a:r>
            <a:r>
              <a:rPr sz="1600" b="1" spc="38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>
                <a:solidFill>
                  <a:srgbClr val="C00000"/>
                </a:solidFill>
                <a:latin typeface="Arial"/>
                <a:cs typeface="Arial"/>
              </a:rPr>
              <a:t>пострадавших,</a:t>
            </a:r>
            <a:r>
              <a:rPr sz="1600" b="1" spc="40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10">
                <a:solidFill>
                  <a:srgbClr val="C00000"/>
                </a:solidFill>
                <a:latin typeface="Arial"/>
                <a:cs typeface="Arial"/>
              </a:rPr>
              <a:t>снятие </a:t>
            </a:r>
            <a:r>
              <a:rPr sz="1600" b="1">
                <a:solidFill>
                  <a:srgbClr val="C00000"/>
                </a:solidFill>
                <a:latin typeface="Arial"/>
                <a:cs typeface="Arial"/>
              </a:rPr>
              <a:t>или</a:t>
            </a:r>
            <a:r>
              <a:rPr sz="1600" b="1" spc="8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>
                <a:solidFill>
                  <a:srgbClr val="C00000"/>
                </a:solidFill>
                <a:latin typeface="Arial"/>
                <a:cs typeface="Arial"/>
              </a:rPr>
              <a:t>уменьшение</a:t>
            </a:r>
            <a:r>
              <a:rPr sz="1600" b="1" spc="9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>
                <a:solidFill>
                  <a:srgbClr val="C00000"/>
                </a:solidFill>
                <a:latin typeface="Arial"/>
                <a:cs typeface="Arial"/>
              </a:rPr>
              <a:t>острых</a:t>
            </a:r>
            <a:r>
              <a:rPr sz="1600" b="1" spc="8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>
                <a:solidFill>
                  <a:srgbClr val="C00000"/>
                </a:solidFill>
                <a:latin typeface="Arial"/>
                <a:cs typeface="Arial"/>
              </a:rPr>
              <a:t>симптомов</a:t>
            </a:r>
            <a:r>
              <a:rPr sz="1600" b="1" spc="9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>
                <a:solidFill>
                  <a:srgbClr val="C00000"/>
                </a:solidFill>
                <a:latin typeface="Arial"/>
                <a:cs typeface="Arial"/>
              </a:rPr>
              <a:t>дистресса</a:t>
            </a:r>
            <a:r>
              <a:rPr sz="1600" b="1" spc="9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50">
                <a:solidFill>
                  <a:srgbClr val="C00000"/>
                </a:solidFill>
                <a:latin typeface="Arial"/>
                <a:cs typeface="Arial"/>
              </a:rPr>
              <a:t>и </a:t>
            </a:r>
            <a:r>
              <a:rPr sz="1600" b="1" spc="-10" smtClean="0">
                <a:solidFill>
                  <a:srgbClr val="C00000"/>
                </a:solidFill>
                <a:latin typeface="Arial"/>
                <a:cs typeface="Arial"/>
              </a:rPr>
              <a:t>восстановление</a:t>
            </a:r>
            <a:r>
              <a:rPr lang="ru-RU" sz="1600" b="1" spc="-10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10" smtClean="0">
                <a:solidFill>
                  <a:srgbClr val="C00000"/>
                </a:solidFill>
                <a:latin typeface="Arial"/>
                <a:cs typeface="Arial"/>
              </a:rPr>
              <a:t>независимого </a:t>
            </a:r>
            <a:r>
              <a:rPr sz="1600" b="1" spc="-10">
                <a:solidFill>
                  <a:srgbClr val="C00000"/>
                </a:solidFill>
                <a:latin typeface="Arial"/>
                <a:cs typeface="Arial"/>
              </a:rPr>
              <a:t>функционирования</a:t>
            </a:r>
            <a:endParaRPr sz="1600">
              <a:solidFill>
                <a:srgbClr val="C00000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/>
          <p:nvPr/>
        </p:nvSpPr>
        <p:spPr>
          <a:xfrm>
            <a:off x="311759" y="539241"/>
            <a:ext cx="6445250" cy="635"/>
          </a:xfrm>
          <a:custGeom>
            <a:rect l="l" t="t" r="r" b="b"/>
            <a:pathLst>
              <a:path w="6445250" h="634">
                <a:moveTo>
                  <a:pt x="0" y="0"/>
                </a:moveTo>
                <a:lnTo>
                  <a:pt x="6445021" y="254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25272" y="761746"/>
            <a:ext cx="826643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i="1">
                <a:solidFill>
                  <a:srgbClr val="000000"/>
                </a:solidFill>
                <a:latin typeface="Arial"/>
                <a:cs typeface="Arial"/>
              </a:rPr>
              <a:t>Семья</a:t>
            </a:r>
            <a:r>
              <a:rPr sz="1600" i="1" spc="-65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600" i="1" spc="-10">
                <a:solidFill>
                  <a:srgbClr val="000000"/>
                </a:solidFill>
                <a:latin typeface="Arial"/>
                <a:cs typeface="Arial"/>
              </a:rPr>
              <a:t>находится</a:t>
            </a:r>
            <a:r>
              <a:rPr sz="1600" i="1" spc="-5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600" i="1">
                <a:solidFill>
                  <a:srgbClr val="000000"/>
                </a:solidFill>
                <a:latin typeface="Arial"/>
                <a:cs typeface="Arial"/>
              </a:rPr>
              <a:t>в</a:t>
            </a:r>
            <a:r>
              <a:rPr sz="1600" i="1" spc="-5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600" i="1">
                <a:solidFill>
                  <a:srgbClr val="000000"/>
                </a:solidFill>
                <a:latin typeface="Arial"/>
                <a:cs typeface="Arial"/>
              </a:rPr>
              <a:t>состоянии</a:t>
            </a:r>
            <a:r>
              <a:rPr sz="1600" i="1" spc="-3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600" i="1">
                <a:solidFill>
                  <a:srgbClr val="000000"/>
                </a:solidFill>
                <a:latin typeface="Arial"/>
                <a:cs typeface="Arial"/>
              </a:rPr>
              <a:t>дистресса</a:t>
            </a:r>
            <a:r>
              <a:rPr sz="1600" i="1" spc="-55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600" i="1" spc="-10">
                <a:solidFill>
                  <a:srgbClr val="000000"/>
                </a:solidFill>
                <a:latin typeface="Arial"/>
                <a:cs typeface="Arial"/>
              </a:rPr>
              <a:t>(длительного</a:t>
            </a:r>
            <a:r>
              <a:rPr sz="1600" i="1" spc="-3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600" i="1">
                <a:solidFill>
                  <a:srgbClr val="000000"/>
                </a:solidFill>
                <a:latin typeface="Arial"/>
                <a:cs typeface="Arial"/>
              </a:rPr>
              <a:t>стресса)</a:t>
            </a:r>
            <a:r>
              <a:rPr sz="1600" i="1" spc="-45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600" i="1" spc="-10">
                <a:solidFill>
                  <a:srgbClr val="000000"/>
                </a:solidFill>
                <a:latin typeface="Arial"/>
                <a:cs typeface="Arial"/>
              </a:rPr>
              <a:t>вызванного:</a:t>
            </a:r>
            <a:endParaRPr sz="16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4375" y="1228090"/>
            <a:ext cx="8707755" cy="308020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2425" indent="-192405">
              <a:lnSpc>
                <a:spcPct val="100000"/>
              </a:lnSpc>
              <a:spcBef>
                <a:spcPts val="95"/>
              </a:spcBef>
              <a:buAutoNum type="arabicParenR"/>
              <a:tabLst>
                <a:tab pos="352425"/>
              </a:tabLst>
            </a:pPr>
            <a:r>
              <a:rPr sz="1600" i="1" spc="-10">
                <a:latin typeface="Arial"/>
                <a:cs typeface="Arial"/>
              </a:rPr>
              <a:t>Неопределенностью</a:t>
            </a:r>
            <a:r>
              <a:rPr sz="1600" i="1" spc="10">
                <a:latin typeface="Arial"/>
                <a:cs typeface="Arial"/>
              </a:rPr>
              <a:t> </a:t>
            </a:r>
            <a:r>
              <a:rPr sz="1600" i="1">
                <a:latin typeface="Arial"/>
                <a:cs typeface="Arial"/>
              </a:rPr>
              <a:t>–</a:t>
            </a:r>
            <a:r>
              <a:rPr sz="1600" i="1" spc="-35">
                <a:latin typeface="Arial"/>
                <a:cs typeface="Arial"/>
              </a:rPr>
              <a:t> </a:t>
            </a:r>
            <a:r>
              <a:rPr sz="1600" i="1" spc="-10">
                <a:latin typeface="Arial"/>
                <a:cs typeface="Arial"/>
              </a:rPr>
              <a:t>отсутствием</a:t>
            </a:r>
            <a:r>
              <a:rPr sz="1600" i="1" spc="15">
                <a:latin typeface="Arial"/>
                <a:cs typeface="Arial"/>
              </a:rPr>
              <a:t> </a:t>
            </a:r>
            <a:r>
              <a:rPr sz="1600" i="1" spc="-10">
                <a:latin typeface="Arial"/>
                <a:cs typeface="Arial"/>
              </a:rPr>
              <a:t>информации</a:t>
            </a:r>
            <a:r>
              <a:rPr sz="1600" i="1" spc="-25">
                <a:latin typeface="Arial"/>
                <a:cs typeface="Arial"/>
              </a:rPr>
              <a:t> </a:t>
            </a:r>
            <a:r>
              <a:rPr sz="1600" i="1">
                <a:latin typeface="Arial"/>
                <a:cs typeface="Arial"/>
              </a:rPr>
              <a:t>о</a:t>
            </a:r>
            <a:r>
              <a:rPr sz="1600" i="1" spc="-45">
                <a:latin typeface="Arial"/>
                <a:cs typeface="Arial"/>
              </a:rPr>
              <a:t> </a:t>
            </a:r>
            <a:r>
              <a:rPr sz="1600" i="1" spc="-10">
                <a:latin typeface="Arial"/>
                <a:cs typeface="Arial"/>
              </a:rPr>
              <a:t>военнослужащем</a:t>
            </a:r>
            <a:r>
              <a:rPr sz="1600" i="1" spc="5">
                <a:latin typeface="Arial"/>
                <a:cs typeface="Arial"/>
              </a:rPr>
              <a:t> </a:t>
            </a:r>
            <a:r>
              <a:rPr sz="1600" i="1">
                <a:latin typeface="Arial"/>
                <a:cs typeface="Arial"/>
              </a:rPr>
              <a:t>(отце,</a:t>
            </a:r>
            <a:r>
              <a:rPr sz="1600" i="1" spc="-10">
                <a:latin typeface="Arial"/>
                <a:cs typeface="Arial"/>
              </a:rPr>
              <a:t> </a:t>
            </a:r>
            <a:r>
              <a:rPr sz="1600" i="1">
                <a:latin typeface="Arial"/>
                <a:cs typeface="Arial"/>
              </a:rPr>
              <a:t>муже,</a:t>
            </a:r>
            <a:r>
              <a:rPr sz="1600" i="1" spc="-35">
                <a:latin typeface="Arial"/>
                <a:cs typeface="Arial"/>
              </a:rPr>
              <a:t> </a:t>
            </a:r>
            <a:r>
              <a:rPr sz="1600" i="1">
                <a:latin typeface="Arial"/>
                <a:cs typeface="Arial"/>
              </a:rPr>
              <a:t>брате,</a:t>
            </a:r>
            <a:r>
              <a:rPr sz="1600" i="1" spc="-15">
                <a:latin typeface="Arial"/>
                <a:cs typeface="Arial"/>
              </a:rPr>
              <a:t> </a:t>
            </a:r>
            <a:r>
              <a:rPr sz="1600" i="1">
                <a:latin typeface="Arial"/>
                <a:cs typeface="Arial"/>
              </a:rPr>
              <a:t>сыне,</a:t>
            </a:r>
            <a:r>
              <a:rPr sz="1600" i="1" spc="-25">
                <a:latin typeface="Arial"/>
                <a:cs typeface="Arial"/>
              </a:rPr>
              <a:t> </a:t>
            </a:r>
            <a:r>
              <a:rPr sz="1600" i="1" spc="-10">
                <a:latin typeface="Arial"/>
                <a:cs typeface="Arial"/>
              </a:rPr>
              <a:t>внуке)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25"/>
              </a:spcBef>
              <a:buFont typeface="Arial"/>
              <a:buAutoNum type="arabicParenR"/>
            </a:pPr>
            <a:endParaRPr sz="1600">
              <a:latin typeface="Arial"/>
              <a:cs typeface="Arial"/>
            </a:endParaRPr>
          </a:p>
          <a:p>
            <a:pPr marL="353060" indent="-193040">
              <a:lnSpc>
                <a:spcPct val="100000"/>
              </a:lnSpc>
              <a:buAutoNum type="arabicParenR"/>
              <a:tabLst>
                <a:tab pos="353060"/>
              </a:tabLst>
            </a:pPr>
            <a:r>
              <a:rPr sz="1600" i="1" spc="-10">
                <a:latin typeface="Arial"/>
                <a:cs typeface="Arial"/>
              </a:rPr>
              <a:t>Страхом</a:t>
            </a:r>
            <a:r>
              <a:rPr sz="1600" i="1" spc="-50">
                <a:latin typeface="Arial"/>
                <a:cs typeface="Arial"/>
              </a:rPr>
              <a:t> </a:t>
            </a:r>
            <a:r>
              <a:rPr sz="1600" i="1">
                <a:latin typeface="Arial"/>
                <a:cs typeface="Arial"/>
              </a:rPr>
              <a:t>за</a:t>
            </a:r>
            <a:r>
              <a:rPr sz="1600" i="1" spc="-65">
                <a:latin typeface="Arial"/>
                <a:cs typeface="Arial"/>
              </a:rPr>
              <a:t> </a:t>
            </a:r>
            <a:r>
              <a:rPr sz="1600" i="1">
                <a:latin typeface="Arial"/>
                <a:cs typeface="Arial"/>
              </a:rPr>
              <a:t>близкого</a:t>
            </a:r>
            <a:r>
              <a:rPr sz="1600" i="1" spc="-50">
                <a:latin typeface="Arial"/>
                <a:cs typeface="Arial"/>
              </a:rPr>
              <a:t> </a:t>
            </a:r>
            <a:r>
              <a:rPr sz="1600" i="1" spc="-10">
                <a:latin typeface="Arial"/>
                <a:cs typeface="Arial"/>
              </a:rPr>
              <a:t>человека</a:t>
            </a:r>
            <a:r>
              <a:rPr sz="1600" i="1" spc="-40">
                <a:latin typeface="Arial"/>
                <a:cs typeface="Arial"/>
              </a:rPr>
              <a:t> </a:t>
            </a:r>
            <a:r>
              <a:rPr sz="1600" i="1">
                <a:latin typeface="Arial"/>
                <a:cs typeface="Arial"/>
              </a:rPr>
              <a:t>(риск</a:t>
            </a:r>
            <a:r>
              <a:rPr sz="1600" i="1" spc="-50">
                <a:latin typeface="Arial"/>
                <a:cs typeface="Arial"/>
              </a:rPr>
              <a:t> </a:t>
            </a:r>
            <a:r>
              <a:rPr sz="1600" i="1">
                <a:latin typeface="Arial"/>
                <a:cs typeface="Arial"/>
              </a:rPr>
              <a:t>потери</a:t>
            </a:r>
            <a:r>
              <a:rPr sz="1600" i="1" spc="-40">
                <a:latin typeface="Arial"/>
                <a:cs typeface="Arial"/>
              </a:rPr>
              <a:t> </a:t>
            </a:r>
            <a:r>
              <a:rPr sz="1600" i="1" spc="-10">
                <a:latin typeface="Arial"/>
                <a:cs typeface="Arial"/>
              </a:rPr>
              <a:t>близкого</a:t>
            </a:r>
            <a:r>
              <a:rPr sz="1600" i="1" spc="-55">
                <a:latin typeface="Arial"/>
                <a:cs typeface="Arial"/>
              </a:rPr>
              <a:t> </a:t>
            </a:r>
            <a:r>
              <a:rPr sz="1600" i="1" spc="-10">
                <a:latin typeface="Arial"/>
                <a:cs typeface="Arial"/>
              </a:rPr>
              <a:t>человека,</a:t>
            </a:r>
            <a:r>
              <a:rPr sz="1600" i="1" spc="-30">
                <a:latin typeface="Arial"/>
                <a:cs typeface="Arial"/>
              </a:rPr>
              <a:t> </a:t>
            </a:r>
            <a:r>
              <a:rPr sz="1600" i="1">
                <a:latin typeface="Arial"/>
                <a:cs typeface="Arial"/>
              </a:rPr>
              <a:t>ранения,</a:t>
            </a:r>
            <a:r>
              <a:rPr sz="1600" i="1" spc="-45">
                <a:latin typeface="Arial"/>
                <a:cs typeface="Arial"/>
              </a:rPr>
              <a:t> </a:t>
            </a:r>
            <a:r>
              <a:rPr sz="1600" i="1" spc="-10">
                <a:latin typeface="Arial"/>
                <a:cs typeface="Arial"/>
              </a:rPr>
              <a:t>увечья)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40"/>
              </a:spcBef>
              <a:buFont typeface="Arial"/>
              <a:buAutoNum type="arabicParenR"/>
            </a:pPr>
            <a:endParaRPr sz="1600">
              <a:latin typeface="Arial"/>
              <a:cs typeface="Arial"/>
            </a:endParaRPr>
          </a:p>
          <a:p>
            <a:pPr marL="12700" marR="5080" indent="376555" algn="just">
              <a:lnSpc>
                <a:spcPct val="105000"/>
              </a:lnSpc>
              <a:buAutoNum type="arabicParenR"/>
              <a:tabLst>
                <a:tab pos="389255"/>
              </a:tabLst>
            </a:pPr>
            <a:r>
              <a:rPr sz="1600" i="1">
                <a:latin typeface="Arial"/>
                <a:cs typeface="Arial"/>
              </a:rPr>
              <a:t>Дефицитом</a:t>
            </a:r>
            <a:r>
              <a:rPr sz="1600" i="1" spc="225">
                <a:latin typeface="Arial"/>
                <a:cs typeface="Arial"/>
              </a:rPr>
              <a:t> </a:t>
            </a:r>
            <a:r>
              <a:rPr sz="1600" i="1">
                <a:latin typeface="Arial"/>
                <a:cs typeface="Arial"/>
              </a:rPr>
              <a:t>личного</a:t>
            </a:r>
            <a:r>
              <a:rPr sz="1600" i="1" spc="229">
                <a:latin typeface="Arial"/>
                <a:cs typeface="Arial"/>
              </a:rPr>
              <a:t> </a:t>
            </a:r>
            <a:r>
              <a:rPr sz="1600" i="1">
                <a:latin typeface="Arial"/>
                <a:cs typeface="Arial"/>
              </a:rPr>
              <a:t>общения</a:t>
            </a:r>
            <a:r>
              <a:rPr sz="1600" i="1" spc="225">
                <a:latin typeface="Arial"/>
                <a:cs typeface="Arial"/>
              </a:rPr>
              <a:t> </a:t>
            </a:r>
            <a:r>
              <a:rPr sz="1600" i="1">
                <a:latin typeface="Arial"/>
                <a:cs typeface="Arial"/>
              </a:rPr>
              <a:t>для</a:t>
            </a:r>
            <a:r>
              <a:rPr sz="1600" i="1" spc="235">
                <a:latin typeface="Arial"/>
                <a:cs typeface="Arial"/>
              </a:rPr>
              <a:t> </a:t>
            </a:r>
            <a:r>
              <a:rPr sz="1600" i="1">
                <a:latin typeface="Arial"/>
                <a:cs typeface="Arial"/>
              </a:rPr>
              <a:t>членов</a:t>
            </a:r>
            <a:r>
              <a:rPr sz="1600" i="1" spc="225">
                <a:latin typeface="Arial"/>
                <a:cs typeface="Arial"/>
              </a:rPr>
              <a:t> </a:t>
            </a:r>
            <a:r>
              <a:rPr sz="1600" i="1">
                <a:latin typeface="Arial"/>
                <a:cs typeface="Arial"/>
              </a:rPr>
              <a:t>семьи</a:t>
            </a:r>
            <a:r>
              <a:rPr sz="1600" i="1" spc="229">
                <a:latin typeface="Arial"/>
                <a:cs typeface="Arial"/>
              </a:rPr>
              <a:t> </a:t>
            </a:r>
            <a:r>
              <a:rPr sz="1600" i="1">
                <a:latin typeface="Arial"/>
                <a:cs typeface="Arial"/>
              </a:rPr>
              <a:t>–</a:t>
            </a:r>
            <a:r>
              <a:rPr sz="1600" i="1" spc="229">
                <a:latin typeface="Arial"/>
                <a:cs typeface="Arial"/>
              </a:rPr>
              <a:t> </a:t>
            </a:r>
            <a:r>
              <a:rPr sz="1600" i="1">
                <a:latin typeface="Arial"/>
                <a:cs typeface="Arial"/>
              </a:rPr>
              <a:t>нарушена</a:t>
            </a:r>
            <a:r>
              <a:rPr sz="1600" i="1" spc="220">
                <a:latin typeface="Arial"/>
                <a:cs typeface="Arial"/>
              </a:rPr>
              <a:t> </a:t>
            </a:r>
            <a:r>
              <a:rPr sz="1600" i="1">
                <a:latin typeface="Arial"/>
                <a:cs typeface="Arial"/>
              </a:rPr>
              <a:t>возможность</a:t>
            </a:r>
            <a:r>
              <a:rPr sz="1600" i="1" spc="240">
                <a:latin typeface="Arial"/>
                <a:cs typeface="Arial"/>
              </a:rPr>
              <a:t> </a:t>
            </a:r>
            <a:r>
              <a:rPr sz="1600" i="1">
                <a:latin typeface="Arial"/>
                <a:cs typeface="Arial"/>
              </a:rPr>
              <a:t>личностного</a:t>
            </a:r>
            <a:r>
              <a:rPr sz="1600" i="1" spc="245">
                <a:latin typeface="Arial"/>
                <a:cs typeface="Arial"/>
              </a:rPr>
              <a:t> </a:t>
            </a:r>
            <a:r>
              <a:rPr sz="1600" i="1">
                <a:latin typeface="Arial"/>
                <a:cs typeface="Arial"/>
              </a:rPr>
              <a:t>контакта</a:t>
            </a:r>
            <a:r>
              <a:rPr sz="1600" i="1" spc="229">
                <a:latin typeface="Arial"/>
                <a:cs typeface="Arial"/>
              </a:rPr>
              <a:t> </a:t>
            </a:r>
            <a:r>
              <a:rPr sz="1600" i="1" spc="-50">
                <a:latin typeface="Arial"/>
                <a:cs typeface="Arial"/>
              </a:rPr>
              <a:t>и </a:t>
            </a:r>
            <a:r>
              <a:rPr sz="1600" i="1">
                <a:latin typeface="Arial"/>
                <a:cs typeface="Arial"/>
              </a:rPr>
              <a:t>эмоциональной</a:t>
            </a:r>
            <a:r>
              <a:rPr sz="1600" i="1" spc="490">
                <a:latin typeface="Arial"/>
                <a:cs typeface="Arial"/>
              </a:rPr>
              <a:t> </a:t>
            </a:r>
            <a:r>
              <a:rPr sz="1600" i="1">
                <a:latin typeface="Arial"/>
                <a:cs typeface="Arial"/>
              </a:rPr>
              <a:t>поддержки,</a:t>
            </a:r>
            <a:r>
              <a:rPr sz="1600" i="1" spc="495">
                <a:latin typeface="Arial"/>
                <a:cs typeface="Arial"/>
              </a:rPr>
              <a:t> </a:t>
            </a:r>
            <a:r>
              <a:rPr sz="1600" i="1">
                <a:latin typeface="Arial"/>
                <a:cs typeface="Arial"/>
              </a:rPr>
              <a:t>нарушаются</a:t>
            </a:r>
            <a:r>
              <a:rPr sz="1600" i="1" spc="495">
                <a:latin typeface="Arial"/>
                <a:cs typeface="Arial"/>
              </a:rPr>
              <a:t> </a:t>
            </a:r>
            <a:r>
              <a:rPr sz="1600" i="1">
                <a:latin typeface="Arial"/>
                <a:cs typeface="Arial"/>
              </a:rPr>
              <a:t>привычные</a:t>
            </a:r>
            <a:r>
              <a:rPr sz="1600" i="1" spc="495">
                <a:latin typeface="Arial"/>
                <a:cs typeface="Arial"/>
              </a:rPr>
              <a:t> </a:t>
            </a:r>
            <a:r>
              <a:rPr sz="1600" i="1">
                <a:latin typeface="Arial"/>
                <a:cs typeface="Arial"/>
              </a:rPr>
              <a:t>способы</a:t>
            </a:r>
            <a:r>
              <a:rPr sz="1600" i="1" spc="490">
                <a:latin typeface="Arial"/>
                <a:cs typeface="Arial"/>
              </a:rPr>
              <a:t> </a:t>
            </a:r>
            <a:r>
              <a:rPr sz="1600" i="1">
                <a:latin typeface="Arial"/>
                <a:cs typeface="Arial"/>
              </a:rPr>
              <a:t>взаимодействия</a:t>
            </a:r>
            <a:r>
              <a:rPr sz="1600" i="1" spc="490">
                <a:latin typeface="Arial"/>
                <a:cs typeface="Arial"/>
              </a:rPr>
              <a:t> </a:t>
            </a:r>
            <a:r>
              <a:rPr sz="1600" i="1">
                <a:latin typeface="Arial"/>
                <a:cs typeface="Arial"/>
              </a:rPr>
              <a:t>в</a:t>
            </a:r>
            <a:r>
              <a:rPr sz="1600" i="1" spc="490">
                <a:latin typeface="Arial"/>
                <a:cs typeface="Arial"/>
              </a:rPr>
              <a:t> </a:t>
            </a:r>
            <a:r>
              <a:rPr sz="1600" i="1">
                <a:latin typeface="Arial"/>
                <a:cs typeface="Arial"/>
              </a:rPr>
              <a:t>семье</a:t>
            </a:r>
            <a:r>
              <a:rPr sz="1600" i="1" spc="490">
                <a:latin typeface="Arial"/>
                <a:cs typeface="Arial"/>
              </a:rPr>
              <a:t> </a:t>
            </a:r>
            <a:r>
              <a:rPr sz="1600" i="1">
                <a:latin typeface="Arial"/>
                <a:cs typeface="Arial"/>
              </a:rPr>
              <a:t>и</a:t>
            </a:r>
            <a:r>
              <a:rPr sz="1600" i="1" spc="65">
                <a:latin typeface="Arial"/>
                <a:cs typeface="Arial"/>
              </a:rPr>
              <a:t>  </a:t>
            </a:r>
            <a:r>
              <a:rPr sz="1600" i="1" spc="-10">
                <a:latin typeface="Arial"/>
                <a:cs typeface="Arial"/>
              </a:rPr>
              <a:t>повседневное ролевое</a:t>
            </a:r>
            <a:r>
              <a:rPr sz="1600" i="1" spc="-40">
                <a:latin typeface="Arial"/>
                <a:cs typeface="Arial"/>
              </a:rPr>
              <a:t> </a:t>
            </a:r>
            <a:r>
              <a:rPr sz="1600" i="1" spc="-10">
                <a:latin typeface="Arial"/>
                <a:cs typeface="Arial"/>
              </a:rPr>
              <a:t>взаимодействие,</a:t>
            </a:r>
            <a:r>
              <a:rPr sz="1600" i="1" spc="-25">
                <a:latin typeface="Arial"/>
                <a:cs typeface="Arial"/>
              </a:rPr>
              <a:t> </a:t>
            </a:r>
            <a:r>
              <a:rPr sz="1600" i="1">
                <a:latin typeface="Arial"/>
                <a:cs typeface="Arial"/>
              </a:rPr>
              <a:t>бытовые</a:t>
            </a:r>
            <a:r>
              <a:rPr sz="1600" i="1" spc="-5">
                <a:latin typeface="Arial"/>
                <a:cs typeface="Arial"/>
              </a:rPr>
              <a:t> </a:t>
            </a:r>
            <a:r>
              <a:rPr sz="1600" i="1" spc="-10">
                <a:latin typeface="Arial"/>
                <a:cs typeface="Arial"/>
              </a:rPr>
              <a:t>рутинные</a:t>
            </a:r>
            <a:r>
              <a:rPr sz="1600" i="1" spc="-15">
                <a:latin typeface="Arial"/>
                <a:cs typeface="Arial"/>
              </a:rPr>
              <a:t> </a:t>
            </a:r>
            <a:r>
              <a:rPr sz="1600" i="1" spc="-10">
                <a:latin typeface="Arial"/>
                <a:cs typeface="Arial"/>
              </a:rPr>
              <a:t>нагрузки</a:t>
            </a:r>
            <a:r>
              <a:rPr sz="1600" i="1" spc="-35">
                <a:latin typeface="Arial"/>
                <a:cs typeface="Arial"/>
              </a:rPr>
              <a:t> </a:t>
            </a:r>
            <a:r>
              <a:rPr sz="1600" i="1" spc="-10">
                <a:latin typeface="Arial"/>
                <a:cs typeface="Arial"/>
              </a:rPr>
              <a:t>возрастают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25"/>
              </a:spcBef>
              <a:buFont typeface="Arial"/>
              <a:buAutoNum type="arabicParenR"/>
            </a:pPr>
            <a:endParaRPr sz="1600">
              <a:latin typeface="Arial"/>
              <a:cs typeface="Arial"/>
            </a:endParaRPr>
          </a:p>
          <a:p>
            <a:pPr marL="352425" indent="-192405">
              <a:lnSpc>
                <a:spcPct val="100000"/>
              </a:lnSpc>
              <a:buAutoNum type="arabicParenR"/>
              <a:tabLst>
                <a:tab pos="352425"/>
              </a:tabLst>
            </a:pPr>
            <a:r>
              <a:rPr sz="1600" i="1" spc="-10">
                <a:latin typeface="Arial"/>
                <a:cs typeface="Arial"/>
              </a:rPr>
              <a:t>Возможно</a:t>
            </a:r>
            <a:r>
              <a:rPr sz="1600" i="1" spc="-65">
                <a:latin typeface="Arial"/>
                <a:cs typeface="Arial"/>
              </a:rPr>
              <a:t> </a:t>
            </a:r>
            <a:r>
              <a:rPr sz="1600" i="1">
                <a:latin typeface="Arial"/>
                <a:cs typeface="Arial"/>
              </a:rPr>
              <a:t>обострение</a:t>
            </a:r>
            <a:r>
              <a:rPr sz="1600" i="1" spc="-30">
                <a:latin typeface="Arial"/>
                <a:cs typeface="Arial"/>
              </a:rPr>
              <a:t> </a:t>
            </a:r>
            <a:r>
              <a:rPr sz="1600" i="1" spc="-10">
                <a:latin typeface="Arial"/>
                <a:cs typeface="Arial"/>
              </a:rPr>
              <a:t>ситуативных</a:t>
            </a:r>
            <a:r>
              <a:rPr sz="1600" i="1" spc="-25">
                <a:latin typeface="Arial"/>
                <a:cs typeface="Arial"/>
              </a:rPr>
              <a:t> </a:t>
            </a:r>
            <a:r>
              <a:rPr sz="1600" i="1">
                <a:latin typeface="Arial"/>
                <a:cs typeface="Arial"/>
              </a:rPr>
              <a:t>личностных</a:t>
            </a:r>
            <a:r>
              <a:rPr sz="1600" i="1" spc="-20">
                <a:latin typeface="Arial"/>
                <a:cs typeface="Arial"/>
              </a:rPr>
              <a:t> </a:t>
            </a:r>
            <a:r>
              <a:rPr sz="1600" i="1" spc="-10">
                <a:latin typeface="Arial"/>
                <a:cs typeface="Arial"/>
              </a:rPr>
              <a:t>психологических</a:t>
            </a:r>
            <a:r>
              <a:rPr sz="1600" i="1" spc="-50">
                <a:latin typeface="Arial"/>
                <a:cs typeface="Arial"/>
              </a:rPr>
              <a:t> </a:t>
            </a:r>
            <a:r>
              <a:rPr sz="1600" i="1">
                <a:latin typeface="Arial"/>
                <a:cs typeface="Arial"/>
              </a:rPr>
              <a:t>проблем</a:t>
            </a:r>
            <a:r>
              <a:rPr sz="1600" i="1" spc="-55">
                <a:latin typeface="Arial"/>
                <a:cs typeface="Arial"/>
              </a:rPr>
              <a:t> </a:t>
            </a:r>
            <a:r>
              <a:rPr sz="1600" i="1">
                <a:latin typeface="Arial"/>
                <a:cs typeface="Arial"/>
              </a:rPr>
              <a:t>и</a:t>
            </a:r>
            <a:r>
              <a:rPr sz="1600" i="1" spc="-65">
                <a:latin typeface="Arial"/>
                <a:cs typeface="Arial"/>
              </a:rPr>
              <a:t> </a:t>
            </a:r>
            <a:r>
              <a:rPr sz="1600" i="1">
                <a:latin typeface="Arial"/>
                <a:cs typeface="Arial"/>
              </a:rPr>
              <a:t>латентных</a:t>
            </a:r>
            <a:r>
              <a:rPr sz="1600" i="1" spc="-25">
                <a:latin typeface="Arial"/>
                <a:cs typeface="Arial"/>
              </a:rPr>
              <a:t> </a:t>
            </a:r>
            <a:r>
              <a:rPr sz="1600" i="1" spc="-10">
                <a:latin typeface="Arial"/>
                <a:cs typeface="Arial"/>
              </a:rPr>
              <a:t>расстройств</a:t>
            </a:r>
            <a:endParaRPr sz="16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99110" y="180594"/>
            <a:ext cx="8159090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-10">
                <a:solidFill>
                  <a:srgbClr val="006FC0"/>
                </a:solidFill>
                <a:latin typeface="Times New Roman"/>
                <a:cs typeface="Times New Roman"/>
              </a:rPr>
              <a:t>Психологические</a:t>
            </a:r>
            <a:r>
              <a:rPr b="1" spc="2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b="1" spc="-10">
                <a:solidFill>
                  <a:srgbClr val="006FC0"/>
                </a:solidFill>
                <a:latin typeface="Times New Roman"/>
                <a:cs typeface="Times New Roman"/>
              </a:rPr>
              <a:t>техники</a:t>
            </a:r>
            <a:r>
              <a:rPr b="1" spc="-3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b="1" spc="-10">
                <a:solidFill>
                  <a:srgbClr val="006FC0"/>
                </a:solidFill>
                <a:latin typeface="Times New Roman"/>
                <a:cs typeface="Times New Roman"/>
              </a:rPr>
              <a:t>оказания</a:t>
            </a:r>
            <a:r>
              <a:rPr b="1" spc="-3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b="1" spc="-10">
                <a:solidFill>
                  <a:srgbClr val="006FC0"/>
                </a:solidFill>
                <a:latin typeface="Times New Roman"/>
                <a:cs typeface="Times New Roman"/>
              </a:rPr>
              <a:t>поддержки</a:t>
            </a:r>
            <a:r>
              <a:rPr b="1" spc="1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b="1">
                <a:solidFill>
                  <a:srgbClr val="006FC0"/>
                </a:solidFill>
                <a:latin typeface="Times New Roman"/>
                <a:cs typeface="Times New Roman"/>
              </a:rPr>
              <a:t>семьям</a:t>
            </a:r>
            <a:r>
              <a:rPr b="1" spc="2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b="1" spc="-10">
                <a:solidFill>
                  <a:srgbClr val="006FC0"/>
                </a:solidFill>
                <a:latin typeface="Times New Roman"/>
                <a:cs typeface="Times New Roman"/>
              </a:rPr>
              <a:t>участников</a:t>
            </a:r>
            <a:r>
              <a:rPr b="1" spc="-25">
                <a:solidFill>
                  <a:srgbClr val="006FC0"/>
                </a:solidFill>
                <a:latin typeface="Times New Roman"/>
                <a:cs typeface="Times New Roman"/>
              </a:rPr>
              <a:t> СВО</a:t>
            </a:r>
            <a:endParaRPr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/>
          <p:nvPr/>
        </p:nvSpPr>
        <p:spPr>
          <a:xfrm>
            <a:off x="311759" y="539241"/>
            <a:ext cx="6445250" cy="635"/>
          </a:xfrm>
          <a:custGeom>
            <a:rect l="l" t="t" r="r" b="b"/>
            <a:pathLst>
              <a:path w="6445250" h="634">
                <a:moveTo>
                  <a:pt x="0" y="0"/>
                </a:moveTo>
                <a:lnTo>
                  <a:pt x="6445021" y="254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99110" y="180594"/>
            <a:ext cx="7244690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10">
                <a:solidFill>
                  <a:srgbClr val="006FC0"/>
                </a:solidFill>
                <a:latin typeface="Times New Roman"/>
                <a:cs typeface="Times New Roman"/>
              </a:rPr>
              <a:t>Психологические</a:t>
            </a:r>
            <a:r>
              <a:rPr sz="1600" b="1" spc="2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600" b="1" spc="-10">
                <a:solidFill>
                  <a:srgbClr val="006FC0"/>
                </a:solidFill>
                <a:latin typeface="Times New Roman"/>
                <a:cs typeface="Times New Roman"/>
              </a:rPr>
              <a:t>техники</a:t>
            </a:r>
            <a:r>
              <a:rPr sz="1600" b="1" spc="-3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600" b="1" spc="-10">
                <a:solidFill>
                  <a:srgbClr val="006FC0"/>
                </a:solidFill>
                <a:latin typeface="Times New Roman"/>
                <a:cs typeface="Times New Roman"/>
              </a:rPr>
              <a:t>оказания</a:t>
            </a:r>
            <a:r>
              <a:rPr sz="1600" b="1" spc="-3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600" b="1" spc="-10">
                <a:solidFill>
                  <a:srgbClr val="006FC0"/>
                </a:solidFill>
                <a:latin typeface="Times New Roman"/>
                <a:cs typeface="Times New Roman"/>
              </a:rPr>
              <a:t>поддержки</a:t>
            </a:r>
            <a:r>
              <a:rPr sz="1600" b="1" spc="1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600" b="1">
                <a:solidFill>
                  <a:srgbClr val="006FC0"/>
                </a:solidFill>
                <a:latin typeface="Times New Roman"/>
                <a:cs typeface="Times New Roman"/>
              </a:rPr>
              <a:t>семьям</a:t>
            </a:r>
            <a:r>
              <a:rPr sz="1600" b="1" spc="2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600" b="1" spc="-10">
                <a:solidFill>
                  <a:srgbClr val="006FC0"/>
                </a:solidFill>
                <a:latin typeface="Times New Roman"/>
                <a:cs typeface="Times New Roman"/>
              </a:rPr>
              <a:t>участников</a:t>
            </a:r>
            <a:r>
              <a:rPr sz="1600" b="1" spc="-25">
                <a:solidFill>
                  <a:srgbClr val="006FC0"/>
                </a:solidFill>
                <a:latin typeface="Times New Roman"/>
                <a:cs typeface="Times New Roman"/>
              </a:rPr>
              <a:t> СВО</a:t>
            </a:r>
            <a:endParaRPr sz="1600">
              <a:latin typeface="Times New Roman"/>
              <a:cs typeface="Times New Roman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146050" y="619505"/>
          <a:ext cx="8832849" cy="447547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08020"/>
                <a:gridCol w="2910839"/>
                <a:gridCol w="2713990"/>
              </a:tblGrid>
              <a:tr h="518159">
                <a:tc gridSpan="2">
                  <a:txBody>
                    <a:bodyPr vert="horz" wrap="square"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Навыки,</a:t>
                      </a:r>
                      <a:r>
                        <a:rPr sz="1400" b="1" spc="-5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2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необходимые</a:t>
                      </a:r>
                      <a:r>
                        <a:rPr sz="1400" b="1" spc="-4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для</a:t>
                      </a:r>
                      <a:r>
                        <a:rPr sz="1400" b="1" spc="5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1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выживания.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R="913765" algn="ctr">
                        <a:lnSpc>
                          <a:spcPct val="100000"/>
                        </a:lnSpc>
                      </a:pPr>
                      <a:r>
                        <a:rPr sz="1400" b="1" spc="-2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Результаты </a:t>
                      </a:r>
                      <a:r>
                        <a:rPr sz="1400" b="1" spc="-1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адаптации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/>
                </a:tc>
                <a:tc rowSpan="2">
                  <a:txBody>
                    <a:bodyPr vert="horz" wrap="square"/>
                    <a:lstStyle/>
                    <a:p>
                      <a:pPr marL="44323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1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Симптомы </a:t>
                      </a:r>
                      <a:r>
                        <a:rPr sz="1400" b="1" spc="-2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ПТСР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74320">
                <a:tc>
                  <a:txBody>
                    <a:bodyPr vert="horz" wrap="square"/>
                    <a:lstStyle/>
                    <a:p>
                      <a:pPr marL="17716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b="1" i="1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200" b="1" i="1" spc="-1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территории</a:t>
                      </a:r>
                      <a:r>
                        <a:rPr sz="1200" b="1" i="1" spc="-5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1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ведения</a:t>
                      </a:r>
                      <a:r>
                        <a:rPr sz="1200" b="1" i="1" spc="-25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боевых</a:t>
                      </a:r>
                      <a:r>
                        <a:rPr sz="1200" b="1" i="1" spc="5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1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действий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b="1" i="1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200" b="1" i="1" spc="-1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2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тылу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92430">
                <a:tc>
                  <a:txBody>
                    <a:bodyPr vert="horz" wrap="square"/>
                    <a:lstStyle/>
                    <a:p>
                      <a:pPr marL="90805" marR="81915">
                        <a:lnSpc>
                          <a:spcPct val="100000"/>
                        </a:lnSpc>
                        <a:spcBef>
                          <a:spcPts val="325"/>
                        </a:spcBef>
                        <a:tabLst>
                          <a:tab pos="1071245"/>
                          <a:tab pos="1649095"/>
                          <a:tab pos="2804160"/>
                        </a:tabLst>
                      </a:pPr>
                      <a:r>
                        <a:rPr sz="900" b="1" spc="-1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Бдительность,</a:t>
                      </a:r>
                      <a:r>
                        <a:rPr sz="900" b="1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900" b="1" spc="-1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боевая</a:t>
                      </a:r>
                      <a:r>
                        <a:rPr sz="900" b="1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900" b="1" spc="-1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настороженность,</a:t>
                      </a:r>
                      <a:r>
                        <a:rPr sz="900" b="1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900" b="1" spc="-1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страх, </a:t>
                      </a:r>
                      <a:r>
                        <a:rPr sz="900" b="1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гиперактивации</a:t>
                      </a:r>
                      <a:r>
                        <a:rPr sz="900" b="1" spc="-6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внимания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92075" marR="8318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900" b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Бдительность,</a:t>
                      </a:r>
                      <a:r>
                        <a:rPr sz="900" b="1" spc="434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страх,</a:t>
                      </a:r>
                      <a:r>
                        <a:rPr sz="900" b="1" spc="43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гиперактивации</a:t>
                      </a:r>
                      <a:r>
                        <a:rPr sz="900" b="1" spc="434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внимания, </a:t>
                      </a:r>
                      <a:r>
                        <a:rPr sz="900" b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активация</a:t>
                      </a:r>
                      <a:r>
                        <a:rPr sz="900" b="1" spc="-5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ресурсов</a:t>
                      </a:r>
                      <a:r>
                        <a:rPr sz="900" b="1" spc="-2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(«наготове»)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900" b="1">
                          <a:latin typeface="Times New Roman"/>
                          <a:cs typeface="Times New Roman"/>
                        </a:rPr>
                        <a:t>Бессонница,</a:t>
                      </a:r>
                      <a:r>
                        <a:rPr sz="900" b="1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>
                          <a:latin typeface="Times New Roman"/>
                          <a:cs typeface="Times New Roman"/>
                        </a:rPr>
                        <a:t>гипербдительность,</a:t>
                      </a:r>
                      <a:r>
                        <a:rPr sz="900" b="1" spc="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>
                          <a:latin typeface="Times New Roman"/>
                          <a:cs typeface="Times New Roman"/>
                        </a:rPr>
                        <a:t>вздрагивание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914400">
                <a:tc>
                  <a:txBody>
                    <a:bodyPr vert="horz" wrap="square"/>
                    <a:lstStyle/>
                    <a:p>
                      <a:pPr marL="90805" marR="83820" algn="just">
                        <a:lnSpc>
                          <a:spcPct val="100000"/>
                        </a:lnSpc>
                        <a:spcBef>
                          <a:spcPts val="330"/>
                        </a:spcBef>
                        <a:tabLst>
                          <a:tab pos="1003935"/>
                          <a:tab pos="1390015"/>
                          <a:tab pos="2534920"/>
                        </a:tabLst>
                      </a:pPr>
                      <a:r>
                        <a:rPr sz="900" b="1" spc="-1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Готовность</a:t>
                      </a:r>
                      <a:r>
                        <a:rPr sz="900" b="1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900" b="1" spc="-5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900" b="1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900" b="1" spc="-1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импульсивному</a:t>
                      </a:r>
                      <a:r>
                        <a:rPr sz="900" b="1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900" b="1" spc="-1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(быстрому) </a:t>
                      </a:r>
                      <a:r>
                        <a:rPr sz="900" b="1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отреагированию</a:t>
                      </a:r>
                      <a:r>
                        <a:rPr sz="900" b="1" spc="35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900" b="1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900" b="1" spc="35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900" b="1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форме</a:t>
                      </a:r>
                      <a:r>
                        <a:rPr sz="900" b="1" spc="355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900" b="1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агрессии,</a:t>
                      </a:r>
                      <a:r>
                        <a:rPr sz="900" b="1" spc="35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900" b="1" spc="-1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уничтожения </a:t>
                      </a:r>
                      <a:r>
                        <a:rPr sz="900" b="1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источника</a:t>
                      </a:r>
                      <a:r>
                        <a:rPr sz="900" b="1" spc="-4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опасности,</a:t>
                      </a:r>
                      <a:r>
                        <a:rPr sz="900" b="1" spc="-4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бегства,</a:t>
                      </a:r>
                      <a:r>
                        <a:rPr sz="900" b="1" spc="-3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укрытия;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90805" marR="82550" algn="just">
                        <a:lnSpc>
                          <a:spcPct val="100000"/>
                        </a:lnSpc>
                      </a:pPr>
                      <a:r>
                        <a:rPr sz="900" b="1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способность</a:t>
                      </a:r>
                      <a:r>
                        <a:rPr sz="900" b="1" spc="14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900" b="1" spc="135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моментальной</a:t>
                      </a:r>
                      <a:r>
                        <a:rPr sz="900" b="1" spc="135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полной</a:t>
                      </a:r>
                      <a:r>
                        <a:rPr sz="900" b="1" spc="135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мобилизации</a:t>
                      </a:r>
                      <a:r>
                        <a:rPr sz="900" b="1" spc="14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сил</a:t>
                      </a:r>
                      <a:r>
                        <a:rPr sz="900" b="1" spc="135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5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900" b="1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последующей</a:t>
                      </a:r>
                      <a:r>
                        <a:rPr sz="900" b="1" spc="-35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быстрой</a:t>
                      </a:r>
                      <a:r>
                        <a:rPr sz="900" b="1" spc="-35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релаксацией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92075" marR="84455" algn="just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900" b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Готовность</a:t>
                      </a:r>
                      <a:r>
                        <a:rPr sz="900" b="1" spc="34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  </a:t>
                      </a:r>
                      <a:r>
                        <a:rPr sz="900" b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900" b="1" spc="34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  </a:t>
                      </a:r>
                      <a:r>
                        <a:rPr sz="900" b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импульсивному</a:t>
                      </a:r>
                      <a:r>
                        <a:rPr sz="900" b="1" spc="34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  </a:t>
                      </a:r>
                      <a:r>
                        <a:rPr sz="900" b="1" spc="-1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(быстрому) </a:t>
                      </a:r>
                      <a:r>
                        <a:rPr sz="900" b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реализации</a:t>
                      </a:r>
                      <a:r>
                        <a:rPr sz="900" b="1" spc="27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алгоритма\порядка</a:t>
                      </a:r>
                      <a:r>
                        <a:rPr sz="900" b="1" spc="27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действий,</a:t>
                      </a:r>
                      <a:r>
                        <a:rPr sz="900" b="1" spc="28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бегства, укрытия;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92075" marR="81280" algn="just">
                        <a:lnSpc>
                          <a:spcPct val="100000"/>
                        </a:lnSpc>
                      </a:pPr>
                      <a:r>
                        <a:rPr sz="900" b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способность</a:t>
                      </a:r>
                      <a:r>
                        <a:rPr sz="900" b="1" spc="19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900" b="1" spc="19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моментальной</a:t>
                      </a:r>
                      <a:r>
                        <a:rPr sz="900" b="1" spc="19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полной</a:t>
                      </a:r>
                      <a:r>
                        <a:rPr sz="900" b="1" spc="19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мобилизации </a:t>
                      </a:r>
                      <a:r>
                        <a:rPr sz="900" b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сил</a:t>
                      </a:r>
                      <a:r>
                        <a:rPr sz="900" b="1" spc="-3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900" b="1" spc="-1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последующей</a:t>
                      </a:r>
                      <a:r>
                        <a:rPr sz="900" b="1" spc="-1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релаксацией;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92075" algn="just">
                        <a:lnSpc>
                          <a:spcPct val="100000"/>
                        </a:lnSpc>
                      </a:pPr>
                      <a:r>
                        <a:rPr sz="900" b="1" spc="-1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ответственность</a:t>
                      </a:r>
                      <a:r>
                        <a:rPr sz="900" b="1" spc="5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за</a:t>
                      </a:r>
                      <a:r>
                        <a:rPr sz="900" b="1" spc="2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других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900" b="1" spc="-10">
                          <a:latin typeface="Times New Roman"/>
                          <a:cs typeface="Times New Roman"/>
                        </a:rPr>
                        <a:t>Гипермобилизованность,</a:t>
                      </a:r>
                      <a:r>
                        <a:rPr sz="900" b="1" spc="1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>
                          <a:latin typeface="Times New Roman"/>
                          <a:cs typeface="Times New Roman"/>
                        </a:rPr>
                        <a:t>агрессивность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02284">
                <a:tc>
                  <a:txBody>
                    <a:bodyPr vert="horz" wrap="square"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900" b="1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Проигрывание</a:t>
                      </a:r>
                      <a:r>
                        <a:rPr sz="900" b="1" spc="215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900" b="1" spc="204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уме</a:t>
                      </a:r>
                      <a:r>
                        <a:rPr sz="900" b="1" spc="204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алгоритмов</a:t>
                      </a:r>
                      <a:r>
                        <a:rPr sz="900" b="1" spc="22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реагирования</a:t>
                      </a:r>
                      <a:r>
                        <a:rPr sz="900" b="1" spc="21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боевых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90805">
                        <a:lnSpc>
                          <a:spcPct val="100000"/>
                        </a:lnSpc>
                      </a:pPr>
                      <a:r>
                        <a:rPr sz="900" b="1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эпизодов,</a:t>
                      </a:r>
                      <a:r>
                        <a:rPr sz="900" b="1" spc="-4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собственных</a:t>
                      </a:r>
                      <a:r>
                        <a:rPr sz="900" b="1" spc="-35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действий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92075" marR="83185" algn="just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900" b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Проигрывание</a:t>
                      </a:r>
                      <a:r>
                        <a:rPr sz="900" b="1" spc="22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900" b="1" spc="22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уме</a:t>
                      </a:r>
                      <a:r>
                        <a:rPr sz="900" b="1" spc="22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алгоритмов</a:t>
                      </a:r>
                      <a:r>
                        <a:rPr sz="900" b="1" spc="229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реагирования</a:t>
                      </a:r>
                      <a:r>
                        <a:rPr sz="900" b="1" spc="229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5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900" b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кризисной</a:t>
                      </a:r>
                      <a:r>
                        <a:rPr sz="900" b="1" spc="35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  </a:t>
                      </a:r>
                      <a:r>
                        <a:rPr sz="900" b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ситуации,</a:t>
                      </a:r>
                      <a:r>
                        <a:rPr sz="900" b="1" spc="35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  </a:t>
                      </a:r>
                      <a:r>
                        <a:rPr sz="900" b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эпизодов,</a:t>
                      </a:r>
                      <a:r>
                        <a:rPr sz="900" b="1" spc="35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  </a:t>
                      </a:r>
                      <a:r>
                        <a:rPr sz="900" b="1" spc="-1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ситуаций, </a:t>
                      </a:r>
                      <a:r>
                        <a:rPr sz="900" b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собственных</a:t>
                      </a:r>
                      <a:r>
                        <a:rPr sz="900" b="1" spc="-4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действий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900" b="1">
                          <a:latin typeface="Times New Roman"/>
                          <a:cs typeface="Times New Roman"/>
                        </a:rPr>
                        <a:t>Повторяющиеся</a:t>
                      </a:r>
                      <a:r>
                        <a:rPr sz="900" b="1" spc="1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>
                          <a:latin typeface="Times New Roman"/>
                          <a:cs typeface="Times New Roman"/>
                        </a:rPr>
                        <a:t>воспоминания,</a:t>
                      </a:r>
                      <a:r>
                        <a:rPr sz="900" b="1" spc="114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>
                          <a:latin typeface="Times New Roman"/>
                          <a:cs typeface="Times New Roman"/>
                        </a:rPr>
                        <a:t>образы,</a:t>
                      </a:r>
                      <a:r>
                        <a:rPr sz="900" b="1" spc="1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20">
                          <a:latin typeface="Times New Roman"/>
                          <a:cs typeface="Times New Roman"/>
                        </a:rPr>
                        <a:t>мысли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900" b="1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900" b="1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>
                          <a:latin typeface="Times New Roman"/>
                          <a:cs typeface="Times New Roman"/>
                        </a:rPr>
                        <a:t>событии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65760">
                <a:tc>
                  <a:txBody>
                    <a:bodyPr vert="horz" wrap="square"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900" b="1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Избегание</a:t>
                      </a:r>
                      <a:r>
                        <a:rPr sz="900" b="1" spc="-15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мыслей</a:t>
                      </a:r>
                      <a:r>
                        <a:rPr sz="900" b="1" spc="-2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900" b="1" spc="-25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потерях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900" b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Избегание</a:t>
                      </a:r>
                      <a:r>
                        <a:rPr sz="900" b="1" spc="-1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мыслей</a:t>
                      </a:r>
                      <a:r>
                        <a:rPr sz="900" b="1" spc="-2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900" b="1" spc="-2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потерях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92075" marR="8255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900" b="1">
                          <a:latin typeface="Times New Roman"/>
                          <a:cs typeface="Times New Roman"/>
                        </a:rPr>
                        <a:t>Избегание</a:t>
                      </a:r>
                      <a:r>
                        <a:rPr sz="900" b="1" spc="8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>
                          <a:latin typeface="Times New Roman"/>
                          <a:cs typeface="Times New Roman"/>
                        </a:rPr>
                        <a:t>символов,</a:t>
                      </a:r>
                      <a:r>
                        <a:rPr sz="900" b="1" spc="9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>
                          <a:latin typeface="Times New Roman"/>
                          <a:cs typeface="Times New Roman"/>
                        </a:rPr>
                        <a:t>ассоциируемых</a:t>
                      </a:r>
                      <a:r>
                        <a:rPr sz="900" b="1" spc="1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>
                          <a:latin typeface="Times New Roman"/>
                          <a:cs typeface="Times New Roman"/>
                        </a:rPr>
                        <a:t>событием, диссоциация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02920">
                <a:tc>
                  <a:txBody>
                    <a:bodyPr vert="horz" wrap="square"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30"/>
                        </a:spcBef>
                        <a:tabLst>
                          <a:tab pos="1647189"/>
                          <a:tab pos="2329180"/>
                        </a:tabLst>
                      </a:pPr>
                      <a:r>
                        <a:rPr sz="900" b="1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Сужение</a:t>
                      </a:r>
                      <a:r>
                        <a:rPr sz="900" b="1" spc="254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900" b="1" spc="-1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эмоционального</a:t>
                      </a:r>
                      <a:r>
                        <a:rPr sz="900" b="1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900" b="1" spc="-1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диапазона,</a:t>
                      </a:r>
                      <a:r>
                        <a:rPr sz="900" b="1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	стремление</a:t>
                      </a:r>
                      <a:r>
                        <a:rPr sz="900" b="1" spc="25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900" b="1" spc="-5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к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90805">
                        <a:lnSpc>
                          <a:spcPct val="100000"/>
                        </a:lnSpc>
                      </a:pPr>
                      <a:r>
                        <a:rPr sz="900" b="1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«уходу»</a:t>
                      </a:r>
                      <a:r>
                        <a:rPr sz="900" b="1" spc="43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900" b="1" spc="415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реальности</a:t>
                      </a:r>
                      <a:r>
                        <a:rPr sz="900" b="1" spc="425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900" b="1" spc="409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оценки</a:t>
                      </a:r>
                      <a:r>
                        <a:rPr sz="900" b="1" spc="42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ряда</a:t>
                      </a:r>
                      <a:r>
                        <a:rPr sz="900" b="1" spc="415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нравственных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9080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00" b="1" spc="-1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проблем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92075" marR="83820" algn="just">
                        <a:lnSpc>
                          <a:spcPct val="100000"/>
                        </a:lnSpc>
                        <a:spcBef>
                          <a:spcPts val="330"/>
                        </a:spcBef>
                        <a:tabLst>
                          <a:tab pos="1151255"/>
                          <a:tab pos="2532380"/>
                        </a:tabLst>
                      </a:pPr>
                      <a:r>
                        <a:rPr sz="900" b="1" spc="-1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Снижение</a:t>
                      </a:r>
                      <a:r>
                        <a:rPr sz="900" b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900" b="1" spc="-1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эмоционального</a:t>
                      </a:r>
                      <a:r>
                        <a:rPr sz="900" b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900" b="1" spc="-2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фона, </a:t>
                      </a:r>
                      <a:r>
                        <a:rPr sz="900" b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гиперответственность</a:t>
                      </a:r>
                      <a:r>
                        <a:rPr sz="900" b="1" spc="7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900" b="1" spc="5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оценки</a:t>
                      </a:r>
                      <a:r>
                        <a:rPr sz="900" b="1" spc="6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ряда</a:t>
                      </a:r>
                      <a:r>
                        <a:rPr sz="900" b="1" spc="6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нравственных проблем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900" b="1">
                          <a:latin typeface="Times New Roman"/>
                          <a:cs typeface="Times New Roman"/>
                        </a:rPr>
                        <a:t>Оскуднение</a:t>
                      </a:r>
                      <a:r>
                        <a:rPr sz="900" b="1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>
                          <a:latin typeface="Times New Roman"/>
                          <a:cs typeface="Times New Roman"/>
                        </a:rPr>
                        <a:t>чувств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02284">
                <a:tc>
                  <a:txBody>
                    <a:bodyPr vert="horz" wrap="square"/>
                    <a:lstStyle/>
                    <a:p>
                      <a:pPr marL="90805" marR="85090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900" b="1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Горевание</a:t>
                      </a:r>
                      <a:r>
                        <a:rPr sz="900" b="1" spc="32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900" b="1" spc="32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недавно</a:t>
                      </a:r>
                      <a:r>
                        <a:rPr sz="900" b="1" spc="315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погибшем</a:t>
                      </a:r>
                      <a:r>
                        <a:rPr sz="900" b="1" spc="32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товарище;</a:t>
                      </a:r>
                      <a:r>
                        <a:rPr sz="900" b="1" spc="335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отношения ответственной</a:t>
                      </a:r>
                      <a:r>
                        <a:rPr sz="900" b="1" spc="7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зависимости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4254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92075" marR="81280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900" b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Горевание</a:t>
                      </a:r>
                      <a:r>
                        <a:rPr sz="900" b="1" spc="24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900" b="1" spc="24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погибших</a:t>
                      </a:r>
                      <a:r>
                        <a:rPr sz="900" b="1" spc="26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родственниках,</a:t>
                      </a:r>
                      <a:r>
                        <a:rPr sz="900" b="1" spc="254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знакомых; </a:t>
                      </a:r>
                      <a:r>
                        <a:rPr sz="900" b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отношения</a:t>
                      </a:r>
                      <a:r>
                        <a:rPr sz="900" b="1" spc="2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ответственной</a:t>
                      </a:r>
                      <a:r>
                        <a:rPr sz="900" b="1" spc="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зависимости;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900" b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страх</a:t>
                      </a:r>
                      <a:r>
                        <a:rPr sz="900" b="1" spc="-1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(радость)</a:t>
                      </a:r>
                      <a:r>
                        <a:rPr sz="900" b="1" spc="-2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за</a:t>
                      </a:r>
                      <a:r>
                        <a:rPr sz="900" b="1" spc="-3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близкого</a:t>
                      </a:r>
                      <a:r>
                        <a:rPr sz="900" b="1" spc="-3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родственника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4254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900" b="1">
                          <a:latin typeface="Times New Roman"/>
                          <a:cs typeface="Times New Roman"/>
                        </a:rPr>
                        <a:t>Чувство</a:t>
                      </a:r>
                      <a:r>
                        <a:rPr sz="900" b="1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>
                          <a:latin typeface="Times New Roman"/>
                          <a:cs typeface="Times New Roman"/>
                        </a:rPr>
                        <a:t>вины</a:t>
                      </a:r>
                      <a:r>
                        <a:rPr sz="900" b="1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>
                          <a:latin typeface="Times New Roman"/>
                          <a:cs typeface="Times New Roman"/>
                        </a:rPr>
                        <a:t>выжившего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4254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02920">
                <a:tc>
                  <a:txBody>
                    <a:bodyPr vert="horz" wrap="square"/>
                    <a:lstStyle/>
                    <a:p>
                      <a:pPr marL="90805" marR="83185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900" b="1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Адаптация</a:t>
                      </a:r>
                      <a:r>
                        <a:rPr sz="900" b="1" spc="225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900" b="1" spc="225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ритму</a:t>
                      </a:r>
                      <a:r>
                        <a:rPr sz="900" b="1" spc="225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боевой</a:t>
                      </a:r>
                      <a:r>
                        <a:rPr sz="900" b="1" spc="229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жизни,</a:t>
                      </a:r>
                      <a:r>
                        <a:rPr sz="900" b="1" spc="225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принятию</a:t>
                      </a:r>
                      <a:r>
                        <a:rPr sz="900" b="1" spc="22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решений, </a:t>
                      </a:r>
                      <a:r>
                        <a:rPr sz="900" b="1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бесхитростному</a:t>
                      </a:r>
                      <a:r>
                        <a:rPr sz="900" b="1" spc="-45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общению,</a:t>
                      </a:r>
                      <a:r>
                        <a:rPr sz="900" b="1" spc="-35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коллективная</a:t>
                      </a:r>
                      <a:r>
                        <a:rPr sz="900" b="1" spc="-5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индукция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4254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92075" marR="83185" algn="just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900" b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Адаптация</a:t>
                      </a:r>
                      <a:r>
                        <a:rPr sz="900" b="1" spc="40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900" b="1" spc="39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ритму</a:t>
                      </a:r>
                      <a:r>
                        <a:rPr sz="900" b="1" spc="409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жизни,</a:t>
                      </a:r>
                      <a:r>
                        <a:rPr sz="900" b="1" spc="38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принятию</a:t>
                      </a:r>
                      <a:r>
                        <a:rPr sz="900" b="1" spc="39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решений, </a:t>
                      </a:r>
                      <a:r>
                        <a:rPr sz="900" b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изменившемуся</a:t>
                      </a:r>
                      <a:r>
                        <a:rPr sz="900" b="1" spc="15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общению,</a:t>
                      </a:r>
                      <a:r>
                        <a:rPr sz="900" b="1" spc="15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коллективная</a:t>
                      </a:r>
                      <a:r>
                        <a:rPr sz="900" b="1" spc="15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индукция </a:t>
                      </a:r>
                      <a:r>
                        <a:rPr sz="900" b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900" b="1" spc="-3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семьями</a:t>
                      </a:r>
                      <a:r>
                        <a:rPr sz="900" b="1" spc="-3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имеющих</a:t>
                      </a:r>
                      <a:r>
                        <a:rPr sz="900" b="1" spc="-1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такой</a:t>
                      </a:r>
                      <a:r>
                        <a:rPr sz="900" b="1" spc="-1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же</a:t>
                      </a:r>
                      <a:r>
                        <a:rPr sz="900" b="1" spc="-2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2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опыт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4254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92075" marR="83820" algn="just">
                        <a:lnSpc>
                          <a:spcPct val="100000"/>
                        </a:lnSpc>
                        <a:spcBef>
                          <a:spcPts val="334"/>
                        </a:spcBef>
                        <a:tabLst>
                          <a:tab pos="1583055"/>
                        </a:tabLst>
                      </a:pPr>
                      <a:r>
                        <a:rPr sz="900" b="1">
                          <a:latin typeface="Times New Roman"/>
                          <a:cs typeface="Times New Roman"/>
                        </a:rPr>
                        <a:t>Повышенное</a:t>
                      </a:r>
                      <a:r>
                        <a:rPr sz="900" b="1" spc="340">
                          <a:latin typeface="Times New Roman"/>
                          <a:cs typeface="Times New Roman"/>
                        </a:rPr>
                        <a:t>    </a:t>
                      </a:r>
                      <a:r>
                        <a:rPr sz="900" b="1">
                          <a:latin typeface="Times New Roman"/>
                          <a:cs typeface="Times New Roman"/>
                        </a:rPr>
                        <a:t>чувство</a:t>
                      </a:r>
                      <a:r>
                        <a:rPr sz="900" b="1" spc="340">
                          <a:latin typeface="Times New Roman"/>
                          <a:cs typeface="Times New Roman"/>
                        </a:rPr>
                        <a:t>    </a:t>
                      </a:r>
                      <a:r>
                        <a:rPr sz="900" b="1" spc="-10">
                          <a:latin typeface="Times New Roman"/>
                          <a:cs typeface="Times New Roman"/>
                        </a:rPr>
                        <a:t>справедливости, конфликтность,</a:t>
                      </a:r>
                      <a:r>
                        <a:rPr sz="900" b="1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900" b="1" spc="-10">
                          <a:latin typeface="Times New Roman"/>
                          <a:cs typeface="Times New Roman"/>
                        </a:rPr>
                        <a:t>раздражительность, дезадаптированность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4254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/>
          <p:nvPr/>
        </p:nvSpPr>
        <p:spPr>
          <a:xfrm>
            <a:off x="311759" y="539241"/>
            <a:ext cx="6445250" cy="635"/>
          </a:xfrm>
          <a:custGeom>
            <a:rect l="l" t="t" r="r" b="b"/>
            <a:pathLst>
              <a:path w="6445250" h="634">
                <a:moveTo>
                  <a:pt x="0" y="0"/>
                </a:moveTo>
                <a:lnTo>
                  <a:pt x="6445021" y="254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99110" y="180594"/>
            <a:ext cx="6863690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10">
                <a:solidFill>
                  <a:srgbClr val="006FC0"/>
                </a:solidFill>
                <a:latin typeface="Times New Roman"/>
                <a:cs typeface="Times New Roman"/>
              </a:rPr>
              <a:t>Психологические</a:t>
            </a:r>
            <a:r>
              <a:rPr sz="1600" b="1" spc="2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600" b="1" spc="-10">
                <a:solidFill>
                  <a:srgbClr val="006FC0"/>
                </a:solidFill>
                <a:latin typeface="Times New Roman"/>
                <a:cs typeface="Times New Roman"/>
              </a:rPr>
              <a:t>техники</a:t>
            </a:r>
            <a:r>
              <a:rPr sz="1600" b="1" spc="-3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600" b="1" spc="-10">
                <a:solidFill>
                  <a:srgbClr val="006FC0"/>
                </a:solidFill>
                <a:latin typeface="Times New Roman"/>
                <a:cs typeface="Times New Roman"/>
              </a:rPr>
              <a:t>оказания</a:t>
            </a:r>
            <a:r>
              <a:rPr sz="1600" b="1" spc="-3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600" b="1" spc="-10">
                <a:solidFill>
                  <a:srgbClr val="006FC0"/>
                </a:solidFill>
                <a:latin typeface="Times New Roman"/>
                <a:cs typeface="Times New Roman"/>
              </a:rPr>
              <a:t>поддержки</a:t>
            </a:r>
            <a:r>
              <a:rPr sz="1600" b="1" spc="1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600" b="1">
                <a:solidFill>
                  <a:srgbClr val="006FC0"/>
                </a:solidFill>
                <a:latin typeface="Times New Roman"/>
                <a:cs typeface="Times New Roman"/>
              </a:rPr>
              <a:t>семьям</a:t>
            </a:r>
            <a:r>
              <a:rPr sz="1600" b="1" spc="2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600" b="1" spc="-10">
                <a:solidFill>
                  <a:srgbClr val="006FC0"/>
                </a:solidFill>
                <a:latin typeface="Times New Roman"/>
                <a:cs typeface="Times New Roman"/>
              </a:rPr>
              <a:t>участников</a:t>
            </a:r>
            <a:r>
              <a:rPr sz="1600" b="1" spc="-25">
                <a:solidFill>
                  <a:srgbClr val="006FC0"/>
                </a:solidFill>
                <a:latin typeface="Times New Roman"/>
                <a:cs typeface="Times New Roman"/>
              </a:rPr>
              <a:t> СВО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543800" y="209550"/>
            <a:ext cx="10864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30">
                <a:solidFill>
                  <a:srgbClr val="C00000"/>
                </a:solidFill>
                <a:latin typeface="Times New Roman"/>
                <a:cs typeface="Times New Roman"/>
              </a:rPr>
              <a:t>ТРЕВОГА</a:t>
            </a:r>
            <a:endParaRPr sz="1800">
              <a:solidFill>
                <a:srgbClr val="C00000"/>
              </a:solidFill>
              <a:latin typeface="Times New Roman"/>
              <a:cs typeface="Times New Roman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3294888" y="647573"/>
            <a:ext cx="5658485" cy="1074420"/>
            <a:chOff x="3294888" y="647573"/>
            <a:chExt cx="5658485" cy="1074420"/>
          </a:xfrm>
        </p:grpSpPr>
        <p:sp>
          <p:nvSpPr>
            <p:cNvPr id="7" name="object 7"/>
            <p:cNvSpPr/>
            <p:nvPr/>
          </p:nvSpPr>
          <p:spPr>
            <a:xfrm>
              <a:off x="3307588" y="660273"/>
              <a:ext cx="5633085" cy="1049020"/>
            </a:xfrm>
            <a:custGeom>
              <a:rect l="l" t="t" r="r" b="b"/>
              <a:pathLst>
                <a:path w="5633084" h="1049020">
                  <a:moveTo>
                    <a:pt x="5108194" y="0"/>
                  </a:moveTo>
                  <a:lnTo>
                    <a:pt x="5108194" y="131063"/>
                  </a:lnTo>
                  <a:lnTo>
                    <a:pt x="0" y="131063"/>
                  </a:lnTo>
                  <a:lnTo>
                    <a:pt x="0" y="917448"/>
                  </a:lnTo>
                  <a:lnTo>
                    <a:pt x="5108194" y="917448"/>
                  </a:lnTo>
                  <a:lnTo>
                    <a:pt x="5108194" y="1048512"/>
                  </a:lnTo>
                  <a:lnTo>
                    <a:pt x="5632577" y="524255"/>
                  </a:lnTo>
                  <a:lnTo>
                    <a:pt x="5108194" y="0"/>
                  </a:lnTo>
                  <a:close/>
                </a:path>
              </a:pathLst>
            </a:custGeom>
            <a:solidFill>
              <a:srgbClr val="006FC0">
                <a:alpha val="90194"/>
              </a:srgbClr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307588" y="660273"/>
              <a:ext cx="5633085" cy="1049020"/>
            </a:xfrm>
            <a:custGeom>
              <a:rect l="l" t="t" r="r" b="b"/>
              <a:pathLst>
                <a:path w="5633084" h="1049020">
                  <a:moveTo>
                    <a:pt x="0" y="131063"/>
                  </a:moveTo>
                  <a:lnTo>
                    <a:pt x="5108194" y="131063"/>
                  </a:lnTo>
                  <a:lnTo>
                    <a:pt x="5108194" y="0"/>
                  </a:lnTo>
                  <a:lnTo>
                    <a:pt x="5632577" y="524255"/>
                  </a:lnTo>
                  <a:lnTo>
                    <a:pt x="5108194" y="1048512"/>
                  </a:lnTo>
                  <a:lnTo>
                    <a:pt x="5108194" y="917448"/>
                  </a:lnTo>
                  <a:lnTo>
                    <a:pt x="0" y="917448"/>
                  </a:lnTo>
                  <a:lnTo>
                    <a:pt x="0" y="131063"/>
                  </a:lnTo>
                  <a:close/>
                </a:path>
              </a:pathLst>
            </a:custGeom>
            <a:ln w="25400">
              <a:solidFill>
                <a:srgbClr val="789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3417570" y="775842"/>
            <a:ext cx="1370330" cy="7346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5405" indent="-62230">
              <a:lnSpc>
                <a:spcPts val="1410"/>
              </a:lnSpc>
              <a:spcBef>
                <a:spcPts val="100"/>
              </a:spcBef>
              <a:buSzPct val="91666"/>
              <a:buFont typeface="Times New Roman"/>
              <a:buChar char="•"/>
              <a:tabLst>
                <a:tab pos="65405"/>
              </a:tabLst>
            </a:pPr>
            <a:r>
              <a:rPr sz="1200" i="1" spc="-10">
                <a:solidFill>
                  <a:srgbClr val="FFFFFF"/>
                </a:solidFill>
                <a:latin typeface="Times New Roman"/>
                <a:cs typeface="Times New Roman"/>
              </a:rPr>
              <a:t>Неоднозначность</a:t>
            </a:r>
            <a:endParaRPr sz="1200">
              <a:latin typeface="Times New Roman"/>
              <a:cs typeface="Times New Roman"/>
            </a:endParaRPr>
          </a:p>
          <a:p>
            <a:pPr marL="65405" indent="-62230">
              <a:lnSpc>
                <a:spcPts val="1380"/>
              </a:lnSpc>
              <a:buSzPct val="91666"/>
              <a:buFont typeface="Times New Roman"/>
              <a:buChar char="•"/>
              <a:tabLst>
                <a:tab pos="65405"/>
              </a:tabLst>
            </a:pPr>
            <a:r>
              <a:rPr sz="1200" i="1" spc="-10">
                <a:solidFill>
                  <a:srgbClr val="FFFFFF"/>
                </a:solidFill>
                <a:latin typeface="Times New Roman"/>
                <a:cs typeface="Times New Roman"/>
              </a:rPr>
              <a:t>Неопределенность</a:t>
            </a:r>
            <a:endParaRPr sz="1200">
              <a:latin typeface="Times New Roman"/>
              <a:cs typeface="Times New Roman"/>
            </a:endParaRPr>
          </a:p>
          <a:p>
            <a:pPr marL="65405" indent="-62230">
              <a:lnSpc>
                <a:spcPts val="1380"/>
              </a:lnSpc>
              <a:buSzPct val="91666"/>
              <a:buFont typeface="Times New Roman"/>
              <a:buChar char="•"/>
              <a:tabLst>
                <a:tab pos="65405"/>
              </a:tabLst>
            </a:pPr>
            <a:r>
              <a:rPr sz="1200" i="1" spc="-10">
                <a:solidFill>
                  <a:srgbClr val="FFFFFF"/>
                </a:solidFill>
                <a:latin typeface="Times New Roman"/>
                <a:cs typeface="Times New Roman"/>
              </a:rPr>
              <a:t>Новизна</a:t>
            </a:r>
            <a:endParaRPr sz="1200">
              <a:latin typeface="Times New Roman"/>
              <a:cs typeface="Times New Roman"/>
            </a:endParaRPr>
          </a:p>
          <a:p>
            <a:pPr marL="65405" indent="-62230">
              <a:lnSpc>
                <a:spcPts val="1410"/>
              </a:lnSpc>
              <a:buSzPct val="91666"/>
              <a:buFont typeface="Times New Roman"/>
              <a:buChar char="•"/>
              <a:tabLst>
                <a:tab pos="65405"/>
              </a:tabLst>
            </a:pPr>
            <a:r>
              <a:rPr sz="1200" i="1" spc="-10">
                <a:solidFill>
                  <a:srgbClr val="FFFFFF"/>
                </a:solidFill>
                <a:latin typeface="Times New Roman"/>
                <a:cs typeface="Times New Roman"/>
              </a:rPr>
              <a:t>Непредсказуемость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299059" y="890016"/>
            <a:ext cx="3009900" cy="649605"/>
            <a:chOff x="299059" y="890016"/>
            <a:chExt cx="3009900" cy="649605"/>
          </a:xfrm>
        </p:grpSpPr>
        <p:sp>
          <p:nvSpPr>
            <p:cNvPr id="11" name="object 11"/>
            <p:cNvSpPr/>
            <p:nvPr/>
          </p:nvSpPr>
          <p:spPr>
            <a:xfrm>
              <a:off x="311759" y="942721"/>
              <a:ext cx="2984500" cy="466090"/>
            </a:xfrm>
            <a:custGeom>
              <a:rect l="l" t="t" r="r" b="b"/>
              <a:pathLst>
                <a:path w="2984500" h="466090">
                  <a:moveTo>
                    <a:pt x="0" y="77724"/>
                  </a:moveTo>
                  <a:lnTo>
                    <a:pt x="6103" y="47470"/>
                  </a:lnTo>
                  <a:lnTo>
                    <a:pt x="22748" y="22764"/>
                  </a:lnTo>
                  <a:lnTo>
                    <a:pt x="47438" y="6107"/>
                  </a:lnTo>
                  <a:lnTo>
                    <a:pt x="77673" y="0"/>
                  </a:lnTo>
                  <a:lnTo>
                    <a:pt x="2906293" y="0"/>
                  </a:lnTo>
                  <a:lnTo>
                    <a:pt x="2936473" y="6107"/>
                  </a:lnTo>
                  <a:lnTo>
                    <a:pt x="2961141" y="22764"/>
                  </a:lnTo>
                  <a:lnTo>
                    <a:pt x="2977784" y="47470"/>
                  </a:lnTo>
                  <a:lnTo>
                    <a:pt x="2983890" y="77724"/>
                  </a:lnTo>
                  <a:lnTo>
                    <a:pt x="2983890" y="388365"/>
                  </a:lnTo>
                  <a:lnTo>
                    <a:pt x="2977784" y="418619"/>
                  </a:lnTo>
                  <a:lnTo>
                    <a:pt x="2961141" y="443325"/>
                  </a:lnTo>
                  <a:lnTo>
                    <a:pt x="2936473" y="459982"/>
                  </a:lnTo>
                  <a:lnTo>
                    <a:pt x="2906293" y="466089"/>
                  </a:lnTo>
                  <a:lnTo>
                    <a:pt x="77673" y="466089"/>
                  </a:lnTo>
                  <a:lnTo>
                    <a:pt x="47438" y="459982"/>
                  </a:lnTo>
                  <a:lnTo>
                    <a:pt x="22748" y="443325"/>
                  </a:lnTo>
                  <a:lnTo>
                    <a:pt x="6103" y="418619"/>
                  </a:lnTo>
                  <a:lnTo>
                    <a:pt x="0" y="388365"/>
                  </a:lnTo>
                  <a:lnTo>
                    <a:pt x="0" y="77724"/>
                  </a:lnTo>
                  <a:close/>
                </a:path>
              </a:pathLst>
            </a:custGeom>
            <a:ln w="25400">
              <a:solidFill>
                <a:srgbClr val="6C828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900684" y="890016"/>
              <a:ext cx="1833372" cy="649224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1069035" y="950721"/>
            <a:ext cx="14706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0">
                <a:latin typeface="Times New Roman"/>
                <a:cs typeface="Times New Roman"/>
              </a:rPr>
              <a:t>Причины: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3294888" y="1742694"/>
            <a:ext cx="5658485" cy="1554480"/>
            <a:chOff x="3294888" y="1742694"/>
            <a:chExt cx="5658485" cy="1554480"/>
          </a:xfrm>
        </p:grpSpPr>
        <p:sp>
          <p:nvSpPr>
            <p:cNvPr id="15" name="object 15"/>
            <p:cNvSpPr/>
            <p:nvPr/>
          </p:nvSpPr>
          <p:spPr>
            <a:xfrm>
              <a:off x="3307588" y="1755394"/>
              <a:ext cx="5633085" cy="1529080"/>
            </a:xfrm>
            <a:custGeom>
              <a:rect l="l" t="t" r="r" b="b"/>
              <a:pathLst>
                <a:path w="5633084" h="1529079">
                  <a:moveTo>
                    <a:pt x="4868037" y="0"/>
                  </a:moveTo>
                  <a:lnTo>
                    <a:pt x="4868037" y="191134"/>
                  </a:lnTo>
                  <a:lnTo>
                    <a:pt x="0" y="191134"/>
                  </a:lnTo>
                  <a:lnTo>
                    <a:pt x="0" y="1337817"/>
                  </a:lnTo>
                  <a:lnTo>
                    <a:pt x="4868037" y="1337817"/>
                  </a:lnTo>
                  <a:lnTo>
                    <a:pt x="4868037" y="1528952"/>
                  </a:lnTo>
                  <a:lnTo>
                    <a:pt x="5632577" y="764412"/>
                  </a:lnTo>
                  <a:lnTo>
                    <a:pt x="4868037" y="0"/>
                  </a:lnTo>
                  <a:close/>
                </a:path>
              </a:pathLst>
            </a:custGeom>
            <a:solidFill>
              <a:srgbClr val="006FC0">
                <a:alpha val="90194"/>
              </a:srgbClr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307588" y="1755394"/>
              <a:ext cx="5633085" cy="1529080"/>
            </a:xfrm>
            <a:custGeom>
              <a:rect l="l" t="t" r="r" b="b"/>
              <a:pathLst>
                <a:path w="5633084" h="1529079">
                  <a:moveTo>
                    <a:pt x="0" y="191134"/>
                  </a:moveTo>
                  <a:lnTo>
                    <a:pt x="4868037" y="191134"/>
                  </a:lnTo>
                  <a:lnTo>
                    <a:pt x="4868037" y="0"/>
                  </a:lnTo>
                  <a:lnTo>
                    <a:pt x="5632577" y="764412"/>
                  </a:lnTo>
                  <a:lnTo>
                    <a:pt x="4868037" y="1528952"/>
                  </a:lnTo>
                  <a:lnTo>
                    <a:pt x="4868037" y="1337817"/>
                  </a:lnTo>
                  <a:lnTo>
                    <a:pt x="0" y="1337817"/>
                  </a:lnTo>
                  <a:lnTo>
                    <a:pt x="0" y="191134"/>
                  </a:lnTo>
                  <a:close/>
                </a:path>
              </a:pathLst>
            </a:custGeom>
            <a:ln w="25400">
              <a:solidFill>
                <a:srgbClr val="789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3303270" y="1914525"/>
            <a:ext cx="4608830" cy="11296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6364" indent="-113664">
              <a:lnSpc>
                <a:spcPct val="100000"/>
              </a:lnSpc>
              <a:spcBef>
                <a:spcPts val="100"/>
              </a:spcBef>
              <a:buFont typeface="Times New Roman"/>
              <a:buChar char="•"/>
              <a:tabLst>
                <a:tab pos="126364"/>
              </a:tabLst>
            </a:pPr>
            <a:r>
              <a:rPr sz="1200" i="1" spc="-10">
                <a:solidFill>
                  <a:srgbClr val="FFFFFF"/>
                </a:solidFill>
                <a:latin typeface="Times New Roman"/>
                <a:cs typeface="Times New Roman"/>
              </a:rPr>
              <a:t>Невозможность</a:t>
            </a:r>
            <a:r>
              <a:rPr sz="1200" i="1" spc="-6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i="1">
                <a:solidFill>
                  <a:srgbClr val="FFFFFF"/>
                </a:solidFill>
                <a:latin typeface="Times New Roman"/>
                <a:cs typeface="Times New Roman"/>
              </a:rPr>
              <a:t>расслабиться,</a:t>
            </a:r>
            <a:r>
              <a:rPr sz="1200" i="1" spc="-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i="1">
                <a:solidFill>
                  <a:srgbClr val="FFFFFF"/>
                </a:solidFill>
                <a:latin typeface="Times New Roman"/>
                <a:cs typeface="Times New Roman"/>
              </a:rPr>
              <a:t>мышечное</a:t>
            </a:r>
            <a:r>
              <a:rPr sz="1200" i="1" spc="-5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i="1" spc="-10">
                <a:solidFill>
                  <a:srgbClr val="FFFFFF"/>
                </a:solidFill>
                <a:latin typeface="Times New Roman"/>
                <a:cs typeface="Times New Roman"/>
              </a:rPr>
              <a:t>напряжение</a:t>
            </a:r>
            <a:endParaRPr sz="1200">
              <a:latin typeface="Times New Roman"/>
              <a:cs typeface="Times New Roman"/>
            </a:endParaRPr>
          </a:p>
          <a:p>
            <a:pPr marL="126364" indent="-113664">
              <a:lnSpc>
                <a:spcPct val="100000"/>
              </a:lnSpc>
              <a:spcBef>
                <a:spcPts val="10"/>
              </a:spcBef>
              <a:buFont typeface="Times New Roman"/>
              <a:buChar char="•"/>
              <a:tabLst>
                <a:tab pos="126364"/>
              </a:tabLst>
            </a:pPr>
            <a:r>
              <a:rPr sz="1200" i="1" spc="-10">
                <a:solidFill>
                  <a:srgbClr val="FFFFFF"/>
                </a:solidFill>
                <a:latin typeface="Times New Roman"/>
                <a:cs typeface="Times New Roman"/>
              </a:rPr>
              <a:t>Суетливость,</a:t>
            </a:r>
            <a:r>
              <a:rPr sz="1200" i="1" spc="1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i="1" spc="-10">
                <a:solidFill>
                  <a:srgbClr val="FFFFFF"/>
                </a:solidFill>
                <a:latin typeface="Times New Roman"/>
                <a:cs typeface="Times New Roman"/>
              </a:rPr>
              <a:t>неусидчивость</a:t>
            </a:r>
            <a:endParaRPr sz="1200">
              <a:latin typeface="Times New Roman"/>
              <a:cs typeface="Times New Roman"/>
            </a:endParaRPr>
          </a:p>
          <a:p>
            <a:pPr marL="126364" indent="-113664">
              <a:lnSpc>
                <a:spcPct val="100000"/>
              </a:lnSpc>
              <a:spcBef>
                <a:spcPts val="5"/>
              </a:spcBef>
              <a:buFont typeface="Times New Roman"/>
              <a:buChar char="•"/>
              <a:tabLst>
                <a:tab pos="126364"/>
              </a:tabLst>
            </a:pPr>
            <a:r>
              <a:rPr sz="1200" i="1">
                <a:solidFill>
                  <a:srgbClr val="FFFFFF"/>
                </a:solidFill>
                <a:latin typeface="Times New Roman"/>
                <a:cs typeface="Times New Roman"/>
              </a:rPr>
              <a:t>Сложно</a:t>
            </a:r>
            <a:r>
              <a:rPr sz="1200" i="1" spc="-3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i="1" spc="-10">
                <a:solidFill>
                  <a:srgbClr val="FFFFFF"/>
                </a:solidFill>
                <a:latin typeface="Times New Roman"/>
                <a:cs typeface="Times New Roman"/>
              </a:rPr>
              <a:t>сосредоточиться</a:t>
            </a:r>
            <a:endParaRPr sz="1200">
              <a:latin typeface="Times New Roman"/>
              <a:cs typeface="Times New Roman"/>
            </a:endParaRPr>
          </a:p>
          <a:p>
            <a:pPr marL="126364" indent="-113664">
              <a:lnSpc>
                <a:spcPct val="100000"/>
              </a:lnSpc>
              <a:spcBef>
                <a:spcPts val="10"/>
              </a:spcBef>
              <a:buFont typeface="Times New Roman"/>
              <a:buChar char="•"/>
              <a:tabLst>
                <a:tab pos="126364"/>
              </a:tabLst>
            </a:pPr>
            <a:r>
              <a:rPr sz="1200" i="1" spc="-10">
                <a:solidFill>
                  <a:srgbClr val="FFFFFF"/>
                </a:solidFill>
                <a:latin typeface="Times New Roman"/>
                <a:cs typeface="Times New Roman"/>
              </a:rPr>
              <a:t>Трудности</a:t>
            </a:r>
            <a:r>
              <a:rPr sz="1200" i="1" spc="-2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i="1">
                <a:solidFill>
                  <a:srgbClr val="FFFFFF"/>
                </a:solidFill>
                <a:latin typeface="Times New Roman"/>
                <a:cs typeface="Times New Roman"/>
              </a:rPr>
              <a:t>со</a:t>
            </a:r>
            <a:r>
              <a:rPr sz="1200" i="1" spc="-1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i="1" spc="-20">
                <a:solidFill>
                  <a:srgbClr val="FFFFFF"/>
                </a:solidFill>
                <a:latin typeface="Times New Roman"/>
                <a:cs typeface="Times New Roman"/>
              </a:rPr>
              <a:t>сном</a:t>
            </a:r>
            <a:endParaRPr sz="1200">
              <a:latin typeface="Times New Roman"/>
              <a:cs typeface="Times New Roman"/>
            </a:endParaRPr>
          </a:p>
          <a:p>
            <a:pPr marL="126364" indent="-113664">
              <a:lnSpc>
                <a:spcPct val="100000"/>
              </a:lnSpc>
              <a:spcBef>
                <a:spcPts val="15"/>
              </a:spcBef>
              <a:buFont typeface="Times New Roman"/>
              <a:buChar char="•"/>
              <a:tabLst>
                <a:tab pos="126364"/>
              </a:tabLst>
            </a:pPr>
            <a:r>
              <a:rPr sz="1200" i="1">
                <a:solidFill>
                  <a:srgbClr val="FFFFFF"/>
                </a:solidFill>
                <a:latin typeface="Times New Roman"/>
                <a:cs typeface="Times New Roman"/>
              </a:rPr>
              <a:t>Быстрая</a:t>
            </a:r>
            <a:r>
              <a:rPr sz="1200" i="1" spc="-6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i="1" spc="-10">
                <a:solidFill>
                  <a:srgbClr val="FFFFFF"/>
                </a:solidFill>
                <a:latin typeface="Times New Roman"/>
                <a:cs typeface="Times New Roman"/>
              </a:rPr>
              <a:t>утомляемость</a:t>
            </a:r>
            <a:endParaRPr sz="1200">
              <a:latin typeface="Times New Roman"/>
              <a:cs typeface="Times New Roman"/>
            </a:endParaRPr>
          </a:p>
          <a:p>
            <a:pPr marL="126364" indent="-113664">
              <a:lnSpc>
                <a:spcPct val="100000"/>
              </a:lnSpc>
              <a:spcBef>
                <a:spcPts val="10"/>
              </a:spcBef>
              <a:buFont typeface="Times New Roman"/>
              <a:buChar char="•"/>
              <a:tabLst>
                <a:tab pos="126364"/>
              </a:tabLst>
            </a:pPr>
            <a:r>
              <a:rPr sz="1200" i="1" spc="-10">
                <a:solidFill>
                  <a:srgbClr val="FFFFFF"/>
                </a:solidFill>
                <a:latin typeface="Times New Roman"/>
                <a:cs typeface="Times New Roman"/>
              </a:rPr>
              <a:t>Трудно</a:t>
            </a:r>
            <a:r>
              <a:rPr sz="1200" i="1" spc="-5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i="1" spc="-10">
                <a:solidFill>
                  <a:srgbClr val="FFFFFF"/>
                </a:solidFill>
                <a:latin typeface="Times New Roman"/>
                <a:cs typeface="Times New Roman"/>
              </a:rPr>
              <a:t>контролируемые,</a:t>
            </a:r>
            <a:r>
              <a:rPr sz="1200" i="1" spc="-4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i="1">
                <a:solidFill>
                  <a:srgbClr val="FFFFFF"/>
                </a:solidFill>
                <a:latin typeface="Times New Roman"/>
                <a:cs typeface="Times New Roman"/>
              </a:rPr>
              <a:t>цепляющиеся</a:t>
            </a:r>
            <a:r>
              <a:rPr sz="1200" i="1" spc="-1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i="1">
                <a:solidFill>
                  <a:srgbClr val="FFFFFF"/>
                </a:solidFill>
                <a:latin typeface="Times New Roman"/>
                <a:cs typeface="Times New Roman"/>
              </a:rPr>
              <a:t>друг</a:t>
            </a:r>
            <a:r>
              <a:rPr sz="1200" i="1" spc="-4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i="1">
                <a:solidFill>
                  <a:srgbClr val="FFFFFF"/>
                </a:solidFill>
                <a:latin typeface="Times New Roman"/>
                <a:cs typeface="Times New Roman"/>
              </a:rPr>
              <a:t>за</a:t>
            </a:r>
            <a:r>
              <a:rPr sz="1200" i="1" spc="-2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i="1">
                <a:solidFill>
                  <a:srgbClr val="FFFFFF"/>
                </a:solidFill>
                <a:latin typeface="Times New Roman"/>
                <a:cs typeface="Times New Roman"/>
              </a:rPr>
              <a:t>друга</a:t>
            </a:r>
            <a:r>
              <a:rPr sz="1200" i="1" spc="-2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i="1">
                <a:solidFill>
                  <a:srgbClr val="FFFFFF"/>
                </a:solidFill>
                <a:latin typeface="Times New Roman"/>
                <a:cs typeface="Times New Roman"/>
              </a:rPr>
              <a:t>мысли</a:t>
            </a:r>
            <a:r>
              <a:rPr sz="1200" i="1" spc="-3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i="1">
                <a:solidFill>
                  <a:srgbClr val="FFFFFF"/>
                </a:solidFill>
                <a:latin typeface="Times New Roman"/>
                <a:cs typeface="Times New Roman"/>
              </a:rPr>
              <a:t>и</a:t>
            </a:r>
            <a:r>
              <a:rPr sz="1200" i="1" spc="-2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i="1" spc="-10">
                <a:solidFill>
                  <a:srgbClr val="FFFFFF"/>
                </a:solidFill>
                <a:latin typeface="Times New Roman"/>
                <a:cs typeface="Times New Roman"/>
              </a:rPr>
              <a:t>образы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299059" y="2243327"/>
            <a:ext cx="3009900" cy="649605"/>
            <a:chOff x="299059" y="2243327"/>
            <a:chExt cx="3009900" cy="649605"/>
          </a:xfrm>
        </p:grpSpPr>
        <p:sp>
          <p:nvSpPr>
            <p:cNvPr id="19" name="object 19"/>
            <p:cNvSpPr/>
            <p:nvPr/>
          </p:nvSpPr>
          <p:spPr>
            <a:xfrm>
              <a:off x="311759" y="2295651"/>
              <a:ext cx="2984500" cy="466090"/>
            </a:xfrm>
            <a:custGeom>
              <a:rect l="l" t="t" r="r" b="b"/>
              <a:pathLst>
                <a:path w="2984500" h="466089">
                  <a:moveTo>
                    <a:pt x="0" y="77597"/>
                  </a:moveTo>
                  <a:lnTo>
                    <a:pt x="6103" y="47416"/>
                  </a:lnTo>
                  <a:lnTo>
                    <a:pt x="22748" y="22748"/>
                  </a:lnTo>
                  <a:lnTo>
                    <a:pt x="47438" y="6105"/>
                  </a:lnTo>
                  <a:lnTo>
                    <a:pt x="77673" y="0"/>
                  </a:lnTo>
                  <a:lnTo>
                    <a:pt x="2906293" y="0"/>
                  </a:lnTo>
                  <a:lnTo>
                    <a:pt x="2936473" y="6105"/>
                  </a:lnTo>
                  <a:lnTo>
                    <a:pt x="2961141" y="22748"/>
                  </a:lnTo>
                  <a:lnTo>
                    <a:pt x="2977784" y="47416"/>
                  </a:lnTo>
                  <a:lnTo>
                    <a:pt x="2983890" y="77597"/>
                  </a:lnTo>
                  <a:lnTo>
                    <a:pt x="2983890" y="388366"/>
                  </a:lnTo>
                  <a:lnTo>
                    <a:pt x="2977784" y="418546"/>
                  </a:lnTo>
                  <a:lnTo>
                    <a:pt x="2961141" y="443214"/>
                  </a:lnTo>
                  <a:lnTo>
                    <a:pt x="2936473" y="459857"/>
                  </a:lnTo>
                  <a:lnTo>
                    <a:pt x="2906293" y="465963"/>
                  </a:lnTo>
                  <a:lnTo>
                    <a:pt x="77673" y="465963"/>
                  </a:lnTo>
                  <a:lnTo>
                    <a:pt x="47438" y="459857"/>
                  </a:lnTo>
                  <a:lnTo>
                    <a:pt x="22748" y="443214"/>
                  </a:lnTo>
                  <a:lnTo>
                    <a:pt x="6103" y="418546"/>
                  </a:lnTo>
                  <a:lnTo>
                    <a:pt x="0" y="388366"/>
                  </a:lnTo>
                  <a:lnTo>
                    <a:pt x="0" y="77597"/>
                  </a:lnTo>
                  <a:close/>
                </a:path>
              </a:pathLst>
            </a:custGeom>
            <a:ln w="25400">
              <a:solidFill>
                <a:srgbClr val="6C828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722376" y="2243327"/>
              <a:ext cx="2189988" cy="649224"/>
            </a:xfrm>
            <a:prstGeom prst="rect">
              <a:avLst/>
            </a:prstGeom>
          </p:spPr>
        </p:pic>
      </p:grpSp>
      <p:sp>
        <p:nvSpPr>
          <p:cNvPr id="21" name="object 21"/>
          <p:cNvSpPr txBox="1"/>
          <p:nvPr/>
        </p:nvSpPr>
        <p:spPr>
          <a:xfrm>
            <a:off x="890727" y="2304033"/>
            <a:ext cx="18262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0">
                <a:latin typeface="Times New Roman"/>
                <a:cs typeface="Times New Roman"/>
              </a:rPr>
              <a:t>Проявления: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13791" y="3826941"/>
            <a:ext cx="1412875" cy="110426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25"/>
              </a:spcBef>
            </a:pPr>
            <a:endParaRPr sz="900">
              <a:latin typeface="Times New Roman"/>
              <a:cs typeface="Times New Roman"/>
            </a:endParaRPr>
          </a:p>
          <a:p>
            <a:pPr marL="203200" marR="196850" indent="188595">
              <a:lnSpc>
                <a:spcPts val="919"/>
              </a:lnSpc>
              <a:spcBef>
                <a:spcPts val="5"/>
              </a:spcBef>
            </a:pPr>
            <a:r>
              <a:rPr sz="900" spc="-10">
                <a:latin typeface="Microsoft Sans Serif"/>
                <a:cs typeface="Microsoft Sans Serif"/>
              </a:rPr>
              <a:t>Устранение неопределенности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910460" y="3826941"/>
            <a:ext cx="1473835" cy="110426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0" tIns="1257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90"/>
              </a:spcBef>
            </a:pPr>
            <a:endParaRPr sz="900">
              <a:latin typeface="Times New Roman"/>
              <a:cs typeface="Times New Roman"/>
            </a:endParaRPr>
          </a:p>
          <a:p>
            <a:pPr marL="53975" marR="45085" indent="-2540" algn="ctr">
              <a:lnSpc>
                <a:spcPct val="85900"/>
              </a:lnSpc>
            </a:pPr>
            <a:r>
              <a:rPr sz="900" spc="-10">
                <a:latin typeface="Microsoft Sans Serif"/>
                <a:cs typeface="Microsoft Sans Serif"/>
              </a:rPr>
              <a:t>Снижение</a:t>
            </a:r>
            <a:r>
              <a:rPr sz="900" spc="-25">
                <a:latin typeface="Microsoft Sans Serif"/>
                <a:cs typeface="Microsoft Sans Serif"/>
              </a:rPr>
              <a:t> </a:t>
            </a:r>
            <a:r>
              <a:rPr sz="900" spc="-10">
                <a:latin typeface="Microsoft Sans Serif"/>
                <a:cs typeface="Microsoft Sans Serif"/>
              </a:rPr>
              <a:t>тревожности через</a:t>
            </a:r>
            <a:r>
              <a:rPr sz="900" spc="-20">
                <a:latin typeface="Microsoft Sans Serif"/>
                <a:cs typeface="Microsoft Sans Serif"/>
              </a:rPr>
              <a:t> </a:t>
            </a:r>
            <a:r>
              <a:rPr sz="900" spc="-10">
                <a:latin typeface="Microsoft Sans Serif"/>
                <a:cs typeface="Microsoft Sans Serif"/>
              </a:rPr>
              <a:t>проработку </a:t>
            </a:r>
            <a:r>
              <a:rPr sz="900">
                <a:latin typeface="Microsoft Sans Serif"/>
                <a:cs typeface="Microsoft Sans Serif"/>
              </a:rPr>
              <a:t>страхов,</a:t>
            </a:r>
            <a:r>
              <a:rPr sz="900" spc="-15">
                <a:latin typeface="Microsoft Sans Serif"/>
                <a:cs typeface="Microsoft Sans Serif"/>
              </a:rPr>
              <a:t> </a:t>
            </a:r>
            <a:r>
              <a:rPr sz="900">
                <a:latin typeface="Microsoft Sans Serif"/>
                <a:cs typeface="Microsoft Sans Serif"/>
              </a:rPr>
              <a:t>тревоги</a:t>
            </a:r>
            <a:r>
              <a:rPr sz="900" spc="-25">
                <a:latin typeface="Microsoft Sans Serif"/>
                <a:cs typeface="Microsoft Sans Serif"/>
              </a:rPr>
              <a:t> </a:t>
            </a:r>
            <a:r>
              <a:rPr sz="900">
                <a:latin typeface="Microsoft Sans Serif"/>
                <a:cs typeface="Microsoft Sans Serif"/>
              </a:rPr>
              <a:t>и</a:t>
            </a:r>
            <a:r>
              <a:rPr sz="900" spc="-10">
                <a:latin typeface="Microsoft Sans Serif"/>
                <a:cs typeface="Microsoft Sans Serif"/>
              </a:rPr>
              <a:t> других </a:t>
            </a:r>
            <a:r>
              <a:rPr sz="900">
                <a:latin typeface="Microsoft Sans Serif"/>
                <a:cs typeface="Microsoft Sans Serif"/>
              </a:rPr>
              <a:t>острых</a:t>
            </a:r>
            <a:r>
              <a:rPr sz="900" spc="-50">
                <a:latin typeface="Microsoft Sans Serif"/>
                <a:cs typeface="Microsoft Sans Serif"/>
              </a:rPr>
              <a:t> </a:t>
            </a:r>
            <a:r>
              <a:rPr sz="900">
                <a:latin typeface="Microsoft Sans Serif"/>
                <a:cs typeface="Microsoft Sans Serif"/>
              </a:rPr>
              <a:t>реакций</a:t>
            </a:r>
            <a:r>
              <a:rPr sz="900" spc="-35">
                <a:latin typeface="Microsoft Sans Serif"/>
                <a:cs typeface="Microsoft Sans Serif"/>
              </a:rPr>
              <a:t> </a:t>
            </a:r>
            <a:r>
              <a:rPr sz="900" spc="-25">
                <a:latin typeface="Microsoft Sans Serif"/>
                <a:cs typeface="Microsoft Sans Serif"/>
              </a:rPr>
              <a:t>на</a:t>
            </a:r>
            <a:endParaRPr sz="900">
              <a:latin typeface="Microsoft Sans Serif"/>
              <a:cs typeface="Microsoft Sans Serif"/>
            </a:endParaRPr>
          </a:p>
          <a:p>
            <a:pPr algn="ctr">
              <a:lnSpc>
                <a:spcPts val="940"/>
              </a:lnSpc>
            </a:pPr>
            <a:r>
              <a:rPr sz="900" spc="-10">
                <a:latin typeface="Microsoft Sans Serif"/>
                <a:cs typeface="Microsoft Sans Serif"/>
              </a:rPr>
              <a:t>стрпесс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568065" y="3826941"/>
            <a:ext cx="1367155" cy="110426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30"/>
              </a:spcBef>
            </a:pPr>
            <a:endParaRPr sz="900">
              <a:latin typeface="Times New Roman"/>
              <a:cs typeface="Times New Roman"/>
            </a:endParaRPr>
          </a:p>
          <a:p>
            <a:pPr marL="48260" marR="42545" indent="286385">
              <a:lnSpc>
                <a:spcPts val="919"/>
              </a:lnSpc>
            </a:pPr>
            <a:r>
              <a:rPr sz="900" spc="-10">
                <a:latin typeface="Microsoft Sans Serif"/>
                <a:cs typeface="Microsoft Sans Serif"/>
              </a:rPr>
              <a:t>Ограничение источников</a:t>
            </a:r>
            <a:r>
              <a:rPr sz="900" spc="10">
                <a:latin typeface="Microsoft Sans Serif"/>
                <a:cs typeface="Microsoft Sans Serif"/>
              </a:rPr>
              <a:t> </a:t>
            </a:r>
            <a:r>
              <a:rPr sz="900" spc="-10">
                <a:latin typeface="Microsoft Sans Serif"/>
                <a:cs typeface="Microsoft Sans Serif"/>
              </a:rPr>
              <a:t>негативного</a:t>
            </a:r>
            <a:endParaRPr sz="900">
              <a:latin typeface="Microsoft Sans Serif"/>
              <a:cs typeface="Microsoft Sans Serif"/>
            </a:endParaRPr>
          </a:p>
          <a:p>
            <a:pPr algn="ctr">
              <a:lnSpc>
                <a:spcPts val="860"/>
              </a:lnSpc>
            </a:pPr>
            <a:r>
              <a:rPr sz="900" spc="-10">
                <a:latin typeface="Microsoft Sans Serif"/>
                <a:cs typeface="Microsoft Sans Serif"/>
              </a:rPr>
              <a:t>информационного</a:t>
            </a:r>
            <a:endParaRPr sz="900">
              <a:latin typeface="Microsoft Sans Serif"/>
              <a:cs typeface="Microsoft Sans Serif"/>
            </a:endParaRPr>
          </a:p>
          <a:p>
            <a:pPr algn="ctr">
              <a:lnSpc>
                <a:spcPts val="1000"/>
              </a:lnSpc>
            </a:pPr>
            <a:r>
              <a:rPr sz="900" spc="-10">
                <a:latin typeface="Microsoft Sans Serif"/>
                <a:cs typeface="Microsoft Sans Serif"/>
              </a:rPr>
              <a:t>влияния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119242" y="3826941"/>
            <a:ext cx="1840864" cy="110426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0" tIns="79375" rIns="0" bIns="0" rtlCol="0">
            <a:spAutoFit/>
          </a:bodyPr>
          <a:lstStyle/>
          <a:p>
            <a:pPr marL="57785" marR="44450" algn="ctr">
              <a:lnSpc>
                <a:spcPct val="86100"/>
              </a:lnSpc>
              <a:spcBef>
                <a:spcPts val="625"/>
              </a:spcBef>
            </a:pPr>
            <a:r>
              <a:rPr sz="900">
                <a:latin typeface="Microsoft Sans Serif"/>
                <a:cs typeface="Microsoft Sans Serif"/>
              </a:rPr>
              <a:t>Восполнение</a:t>
            </a:r>
            <a:r>
              <a:rPr sz="900" spc="-15">
                <a:latin typeface="Microsoft Sans Serif"/>
                <a:cs typeface="Microsoft Sans Serif"/>
              </a:rPr>
              <a:t> </a:t>
            </a:r>
            <a:r>
              <a:rPr sz="900">
                <a:latin typeface="Microsoft Sans Serif"/>
                <a:cs typeface="Microsoft Sans Serif"/>
              </a:rPr>
              <a:t>дефицита</a:t>
            </a:r>
            <a:r>
              <a:rPr sz="900" spc="-5">
                <a:latin typeface="Microsoft Sans Serif"/>
                <a:cs typeface="Microsoft Sans Serif"/>
              </a:rPr>
              <a:t> </a:t>
            </a:r>
            <a:r>
              <a:rPr sz="900" spc="-10">
                <a:latin typeface="Microsoft Sans Serif"/>
                <a:cs typeface="Microsoft Sans Serif"/>
              </a:rPr>
              <a:t>личного </a:t>
            </a:r>
            <a:r>
              <a:rPr sz="900">
                <a:latin typeface="Microsoft Sans Serif"/>
                <a:cs typeface="Microsoft Sans Serif"/>
              </a:rPr>
              <a:t>общения для членов</a:t>
            </a:r>
            <a:r>
              <a:rPr sz="900" spc="-5">
                <a:latin typeface="Microsoft Sans Serif"/>
                <a:cs typeface="Microsoft Sans Serif"/>
              </a:rPr>
              <a:t> </a:t>
            </a:r>
            <a:r>
              <a:rPr sz="900">
                <a:latin typeface="Microsoft Sans Serif"/>
                <a:cs typeface="Microsoft Sans Serif"/>
              </a:rPr>
              <a:t>семьи</a:t>
            </a:r>
            <a:r>
              <a:rPr sz="900" spc="-40">
                <a:latin typeface="Microsoft Sans Serif"/>
                <a:cs typeface="Microsoft Sans Serif"/>
              </a:rPr>
              <a:t> </a:t>
            </a:r>
            <a:r>
              <a:rPr sz="900" spc="185">
                <a:latin typeface="Microsoft Sans Serif"/>
                <a:cs typeface="Microsoft Sans Serif"/>
              </a:rPr>
              <a:t>– </a:t>
            </a:r>
            <a:r>
              <a:rPr sz="900">
                <a:latin typeface="Microsoft Sans Serif"/>
                <a:cs typeface="Microsoft Sans Serif"/>
              </a:rPr>
              <a:t>подбор</a:t>
            </a:r>
            <a:r>
              <a:rPr sz="900" spc="-15">
                <a:latin typeface="Microsoft Sans Serif"/>
                <a:cs typeface="Microsoft Sans Serif"/>
              </a:rPr>
              <a:t> </a:t>
            </a:r>
            <a:r>
              <a:rPr sz="900" spc="-10">
                <a:latin typeface="Microsoft Sans Serif"/>
                <a:cs typeface="Microsoft Sans Serif"/>
              </a:rPr>
              <a:t>источников</a:t>
            </a:r>
            <a:endParaRPr sz="900">
              <a:latin typeface="Microsoft Sans Serif"/>
              <a:cs typeface="Microsoft Sans Serif"/>
            </a:endParaRPr>
          </a:p>
          <a:p>
            <a:pPr marL="6985" algn="ctr">
              <a:lnSpc>
                <a:spcPts val="850"/>
              </a:lnSpc>
            </a:pPr>
            <a:r>
              <a:rPr sz="900">
                <a:latin typeface="Microsoft Sans Serif"/>
                <a:cs typeface="Microsoft Sans Serif"/>
              </a:rPr>
              <a:t>эмоциональной</a:t>
            </a:r>
            <a:r>
              <a:rPr sz="900" spc="-10">
                <a:latin typeface="Microsoft Sans Serif"/>
                <a:cs typeface="Microsoft Sans Serif"/>
              </a:rPr>
              <a:t> </a:t>
            </a:r>
            <a:r>
              <a:rPr sz="900">
                <a:latin typeface="Microsoft Sans Serif"/>
                <a:cs typeface="Microsoft Sans Serif"/>
              </a:rPr>
              <a:t>и</a:t>
            </a:r>
            <a:r>
              <a:rPr sz="900" spc="-5">
                <a:latin typeface="Microsoft Sans Serif"/>
                <a:cs typeface="Microsoft Sans Serif"/>
              </a:rPr>
              <a:t> </a:t>
            </a:r>
            <a:r>
              <a:rPr sz="900" spc="-10">
                <a:latin typeface="Microsoft Sans Serif"/>
                <a:cs typeface="Microsoft Sans Serif"/>
              </a:rPr>
              <a:t>личностной</a:t>
            </a:r>
            <a:endParaRPr sz="900">
              <a:latin typeface="Microsoft Sans Serif"/>
              <a:cs typeface="Microsoft Sans Serif"/>
            </a:endParaRPr>
          </a:p>
          <a:p>
            <a:pPr marL="204470" marR="186055" indent="-6350" algn="ctr">
              <a:lnSpc>
                <a:spcPct val="86400"/>
              </a:lnSpc>
              <a:spcBef>
                <a:spcPts val="75"/>
              </a:spcBef>
            </a:pPr>
            <a:r>
              <a:rPr sz="900" spc="-10">
                <a:latin typeface="Microsoft Sans Serif"/>
                <a:cs typeface="Microsoft Sans Serif"/>
              </a:rPr>
              <a:t>поддержки,</a:t>
            </a:r>
            <a:r>
              <a:rPr sz="900" spc="-15">
                <a:latin typeface="Microsoft Sans Serif"/>
                <a:cs typeface="Microsoft Sans Serif"/>
              </a:rPr>
              <a:t> </a:t>
            </a:r>
            <a:r>
              <a:rPr sz="900" spc="-10">
                <a:latin typeface="Microsoft Sans Serif"/>
                <a:cs typeface="Microsoft Sans Serif"/>
              </a:rPr>
              <a:t>перестройка повседневного</a:t>
            </a:r>
            <a:r>
              <a:rPr sz="900" spc="65">
                <a:latin typeface="Microsoft Sans Serif"/>
                <a:cs typeface="Microsoft Sans Serif"/>
              </a:rPr>
              <a:t> </a:t>
            </a:r>
            <a:r>
              <a:rPr sz="900" spc="-10">
                <a:latin typeface="Microsoft Sans Serif"/>
                <a:cs typeface="Microsoft Sans Serif"/>
              </a:rPr>
              <a:t>ролевого взаимодействия,</a:t>
            </a:r>
            <a:r>
              <a:rPr sz="900" spc="85">
                <a:latin typeface="Microsoft Sans Serif"/>
                <a:cs typeface="Microsoft Sans Serif"/>
              </a:rPr>
              <a:t> </a:t>
            </a:r>
            <a:r>
              <a:rPr sz="900" spc="-10">
                <a:latin typeface="Microsoft Sans Serif"/>
                <a:cs typeface="Microsoft Sans Serif"/>
              </a:rPr>
              <a:t>рутинных </a:t>
            </a:r>
            <a:r>
              <a:rPr sz="900" spc="-20">
                <a:latin typeface="Microsoft Sans Serif"/>
                <a:cs typeface="Microsoft Sans Serif"/>
              </a:rPr>
              <a:t>нагрузок</a:t>
            </a:r>
            <a:r>
              <a:rPr sz="900" spc="5">
                <a:latin typeface="Microsoft Sans Serif"/>
                <a:cs typeface="Microsoft Sans Serif"/>
              </a:rPr>
              <a:t> </a:t>
            </a:r>
            <a:r>
              <a:rPr sz="900">
                <a:latin typeface="Microsoft Sans Serif"/>
                <a:cs typeface="Microsoft Sans Serif"/>
              </a:rPr>
              <a:t>на</a:t>
            </a:r>
            <a:r>
              <a:rPr sz="900" spc="5">
                <a:latin typeface="Microsoft Sans Serif"/>
                <a:cs typeface="Microsoft Sans Serif"/>
              </a:rPr>
              <a:t> </a:t>
            </a:r>
            <a:r>
              <a:rPr sz="900">
                <a:latin typeface="Microsoft Sans Serif"/>
                <a:cs typeface="Microsoft Sans Serif"/>
              </a:rPr>
              <a:t>членов</a:t>
            </a:r>
            <a:r>
              <a:rPr sz="900" spc="5">
                <a:latin typeface="Microsoft Sans Serif"/>
                <a:cs typeface="Microsoft Sans Serif"/>
              </a:rPr>
              <a:t> </a:t>
            </a:r>
            <a:r>
              <a:rPr sz="900" spc="-20">
                <a:latin typeface="Microsoft Sans Serif"/>
                <a:cs typeface="Microsoft Sans Serif"/>
              </a:rPr>
              <a:t>семьи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143622" y="3826941"/>
            <a:ext cx="1840864" cy="110426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0" tIns="12509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85"/>
              </a:spcBef>
            </a:pPr>
            <a:endParaRPr sz="900">
              <a:latin typeface="Times New Roman"/>
              <a:cs typeface="Times New Roman"/>
            </a:endParaRPr>
          </a:p>
          <a:p>
            <a:pPr marL="60960" marR="52705" indent="1905" algn="ctr">
              <a:lnSpc>
                <a:spcPct val="86200"/>
              </a:lnSpc>
            </a:pPr>
            <a:r>
              <a:rPr sz="900">
                <a:latin typeface="Microsoft Sans Serif"/>
                <a:cs typeface="Microsoft Sans Serif"/>
              </a:rPr>
              <a:t>В</a:t>
            </a:r>
            <a:r>
              <a:rPr sz="900" spc="-15">
                <a:latin typeface="Microsoft Sans Serif"/>
                <a:cs typeface="Microsoft Sans Serif"/>
              </a:rPr>
              <a:t> </a:t>
            </a:r>
            <a:r>
              <a:rPr sz="900">
                <a:latin typeface="Microsoft Sans Serif"/>
                <a:cs typeface="Microsoft Sans Serif"/>
              </a:rPr>
              <a:t>случае</a:t>
            </a:r>
            <a:r>
              <a:rPr sz="900" spc="-20">
                <a:latin typeface="Microsoft Sans Serif"/>
                <a:cs typeface="Microsoft Sans Serif"/>
              </a:rPr>
              <a:t> </a:t>
            </a:r>
            <a:r>
              <a:rPr sz="900">
                <a:latin typeface="Microsoft Sans Serif"/>
                <a:cs typeface="Microsoft Sans Serif"/>
              </a:rPr>
              <a:t>необходимости</a:t>
            </a:r>
            <a:r>
              <a:rPr sz="900" spc="-15">
                <a:latin typeface="Microsoft Sans Serif"/>
                <a:cs typeface="Microsoft Sans Serif"/>
              </a:rPr>
              <a:t> </a:t>
            </a:r>
            <a:r>
              <a:rPr sz="900" spc="185">
                <a:latin typeface="Microsoft Sans Serif"/>
                <a:cs typeface="Microsoft Sans Serif"/>
              </a:rPr>
              <a:t>– </a:t>
            </a:r>
            <a:r>
              <a:rPr sz="900">
                <a:latin typeface="Microsoft Sans Serif"/>
                <a:cs typeface="Microsoft Sans Serif"/>
              </a:rPr>
              <a:t>обращение</a:t>
            </a:r>
            <a:r>
              <a:rPr sz="900" spc="-40">
                <a:latin typeface="Microsoft Sans Serif"/>
                <a:cs typeface="Microsoft Sans Serif"/>
              </a:rPr>
              <a:t> </a:t>
            </a:r>
            <a:r>
              <a:rPr sz="900">
                <a:latin typeface="Microsoft Sans Serif"/>
                <a:cs typeface="Microsoft Sans Serif"/>
              </a:rPr>
              <a:t>за</a:t>
            </a:r>
            <a:r>
              <a:rPr sz="900" spc="-20">
                <a:latin typeface="Microsoft Sans Serif"/>
                <a:cs typeface="Microsoft Sans Serif"/>
              </a:rPr>
              <a:t> </a:t>
            </a:r>
            <a:r>
              <a:rPr sz="900">
                <a:latin typeface="Microsoft Sans Serif"/>
                <a:cs typeface="Microsoft Sans Serif"/>
              </a:rPr>
              <a:t>очной</a:t>
            </a:r>
            <a:r>
              <a:rPr sz="900" spc="-25">
                <a:latin typeface="Microsoft Sans Serif"/>
                <a:cs typeface="Microsoft Sans Serif"/>
              </a:rPr>
              <a:t> </a:t>
            </a:r>
            <a:r>
              <a:rPr sz="900" spc="-50">
                <a:latin typeface="Microsoft Sans Serif"/>
                <a:cs typeface="Microsoft Sans Serif"/>
              </a:rPr>
              <a:t>и</a:t>
            </a:r>
            <a:r>
              <a:rPr sz="900" spc="-10">
                <a:latin typeface="Microsoft Sans Serif"/>
                <a:cs typeface="Microsoft Sans Serif"/>
              </a:rPr>
              <a:t> медицинской</a:t>
            </a:r>
            <a:r>
              <a:rPr sz="900" spc="-5">
                <a:latin typeface="Microsoft Sans Serif"/>
                <a:cs typeface="Microsoft Sans Serif"/>
              </a:rPr>
              <a:t> </a:t>
            </a:r>
            <a:r>
              <a:rPr sz="900" spc="-10">
                <a:latin typeface="Microsoft Sans Serif"/>
                <a:cs typeface="Microsoft Sans Serif"/>
              </a:rPr>
              <a:t>(неврологической </a:t>
            </a:r>
            <a:r>
              <a:rPr sz="900">
                <a:latin typeface="Microsoft Sans Serif"/>
                <a:cs typeface="Microsoft Sans Serif"/>
              </a:rPr>
              <a:t>и </a:t>
            </a:r>
            <a:r>
              <a:rPr sz="900" spc="-10">
                <a:latin typeface="Microsoft Sans Serif"/>
                <a:cs typeface="Microsoft Sans Serif"/>
              </a:rPr>
              <a:t>психиатрической</a:t>
            </a:r>
            <a:r>
              <a:rPr sz="900" spc="-20">
                <a:latin typeface="Microsoft Sans Serif"/>
                <a:cs typeface="Microsoft Sans Serif"/>
              </a:rPr>
              <a:t> </a:t>
            </a:r>
            <a:r>
              <a:rPr sz="900">
                <a:latin typeface="Microsoft Sans Serif"/>
                <a:cs typeface="Microsoft Sans Serif"/>
              </a:rPr>
              <a:t>помощью</a:t>
            </a:r>
            <a:r>
              <a:rPr sz="900" spc="-15">
                <a:latin typeface="Microsoft Sans Serif"/>
                <a:cs typeface="Microsoft Sans Serif"/>
              </a:rPr>
              <a:t> </a:t>
            </a:r>
            <a:r>
              <a:rPr sz="900" spc="-60">
                <a:latin typeface="Microsoft Sans Serif"/>
                <a:cs typeface="Microsoft Sans Serif"/>
              </a:rPr>
              <a:t>в</a:t>
            </a:r>
            <a:r>
              <a:rPr sz="900">
                <a:latin typeface="Microsoft Sans Serif"/>
                <a:cs typeface="Microsoft Sans Serif"/>
              </a:rPr>
              <a:t> связи</a:t>
            </a:r>
            <a:r>
              <a:rPr sz="900" spc="-25">
                <a:latin typeface="Microsoft Sans Serif"/>
                <a:cs typeface="Microsoft Sans Serif"/>
              </a:rPr>
              <a:t> </a:t>
            </a:r>
            <a:r>
              <a:rPr sz="900">
                <a:latin typeface="Microsoft Sans Serif"/>
                <a:cs typeface="Microsoft Sans Serif"/>
              </a:rPr>
              <a:t>с</a:t>
            </a:r>
            <a:r>
              <a:rPr sz="900" spc="-20">
                <a:latin typeface="Microsoft Sans Serif"/>
                <a:cs typeface="Microsoft Sans Serif"/>
              </a:rPr>
              <a:t> </a:t>
            </a:r>
            <a:r>
              <a:rPr sz="900" spc="-10">
                <a:latin typeface="Microsoft Sans Serif"/>
                <a:cs typeface="Microsoft Sans Serif"/>
              </a:rPr>
              <a:t>тревожным</a:t>
            </a:r>
            <a:r>
              <a:rPr sz="900" spc="-5">
                <a:latin typeface="Microsoft Sans Serif"/>
                <a:cs typeface="Microsoft Sans Serif"/>
              </a:rPr>
              <a:t> </a:t>
            </a:r>
            <a:r>
              <a:rPr sz="900" spc="-10">
                <a:latin typeface="Microsoft Sans Serif"/>
                <a:cs typeface="Microsoft Sans Serif"/>
              </a:rPr>
              <a:t>состоянием)</a:t>
            </a:r>
            <a:endParaRPr sz="900">
              <a:latin typeface="Microsoft Sans Serif"/>
              <a:cs typeface="Microsoft Sans Serif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533400" y="3028950"/>
            <a:ext cx="2625725" cy="734060"/>
            <a:chOff x="395109" y="2957702"/>
            <a:chExt cx="2625725" cy="734060"/>
          </a:xfrm>
        </p:grpSpPr>
        <p:sp>
          <p:nvSpPr>
            <p:cNvPr id="28" name="object 28"/>
            <p:cNvSpPr/>
            <p:nvPr/>
          </p:nvSpPr>
          <p:spPr>
            <a:xfrm>
              <a:off x="395109" y="2957702"/>
              <a:ext cx="2625725" cy="734060"/>
            </a:xfrm>
            <a:custGeom>
              <a:rect l="l" t="t" r="r" b="b"/>
              <a:pathLst>
                <a:path w="2625725" h="734060">
                  <a:moveTo>
                    <a:pt x="1968995" y="0"/>
                  </a:moveTo>
                  <a:lnTo>
                    <a:pt x="656335" y="0"/>
                  </a:lnTo>
                  <a:lnTo>
                    <a:pt x="656335" y="366903"/>
                  </a:lnTo>
                  <a:lnTo>
                    <a:pt x="0" y="366903"/>
                  </a:lnTo>
                  <a:lnTo>
                    <a:pt x="1312659" y="733806"/>
                  </a:lnTo>
                  <a:lnTo>
                    <a:pt x="2625331" y="366903"/>
                  </a:lnTo>
                  <a:lnTo>
                    <a:pt x="1968995" y="366903"/>
                  </a:lnTo>
                  <a:lnTo>
                    <a:pt x="1968995" y="0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95109" y="2957702"/>
              <a:ext cx="2625725" cy="734060"/>
            </a:xfrm>
            <a:custGeom>
              <a:rect l="l" t="t" r="r" b="b"/>
              <a:pathLst>
                <a:path w="2625725" h="734060">
                  <a:moveTo>
                    <a:pt x="0" y="366903"/>
                  </a:moveTo>
                  <a:lnTo>
                    <a:pt x="656335" y="366903"/>
                  </a:lnTo>
                  <a:lnTo>
                    <a:pt x="656335" y="0"/>
                  </a:lnTo>
                  <a:lnTo>
                    <a:pt x="1968995" y="0"/>
                  </a:lnTo>
                  <a:lnTo>
                    <a:pt x="1968995" y="366903"/>
                  </a:lnTo>
                  <a:lnTo>
                    <a:pt x="2625331" y="366903"/>
                  </a:lnTo>
                  <a:lnTo>
                    <a:pt x="1312659" y="733806"/>
                  </a:lnTo>
                  <a:lnTo>
                    <a:pt x="0" y="366903"/>
                  </a:lnTo>
                  <a:close/>
                </a:path>
              </a:pathLst>
            </a:custGeom>
            <a:ln w="25399">
              <a:solidFill>
                <a:srgbClr val="7C7C7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3048000" y="3333750"/>
            <a:ext cx="56089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30">
                <a:solidFill>
                  <a:srgbClr val="006FC0"/>
                </a:solidFill>
                <a:latin typeface="Times New Roman"/>
                <a:cs typeface="Times New Roman"/>
              </a:rPr>
              <a:t>НАПРАВЛЕНИЯ</a:t>
            </a:r>
            <a:r>
              <a:rPr sz="1800" b="1" spc="-1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800" b="1" spc="-25">
                <a:solidFill>
                  <a:srgbClr val="006FC0"/>
                </a:solidFill>
                <a:latin typeface="Times New Roman"/>
                <a:cs typeface="Times New Roman"/>
              </a:rPr>
              <a:t>ПСИХОЛОГИЧЕСКОЙ</a:t>
            </a:r>
            <a:r>
              <a:rPr sz="1800" b="1" spc="-2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800" b="1" spc="-10">
                <a:solidFill>
                  <a:srgbClr val="006FC0"/>
                </a:solidFill>
                <a:latin typeface="Times New Roman"/>
                <a:cs typeface="Times New Roman"/>
              </a:rPr>
              <a:t>ПОМОЩИ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2400" y="133350"/>
            <a:ext cx="6440323" cy="65979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5"/>
              </a:spcBef>
              <a:tabLst>
                <a:tab pos="1039494"/>
                <a:tab pos="2248535"/>
              </a:tabLst>
            </a:pPr>
            <a:r>
              <a:rPr lang="ru-RU" sz="1400" spc="-10" smtClean="0">
                <a:solidFill>
                  <a:srgbClr val="000000"/>
                </a:solidFill>
              </a:rPr>
              <a:t>Оказание</a:t>
            </a:r>
            <a:r>
              <a:rPr lang="ru-RU" sz="1400" smtClean="0">
                <a:solidFill>
                  <a:srgbClr val="000000"/>
                </a:solidFill>
              </a:rPr>
              <a:t>	</a:t>
            </a:r>
            <a:r>
              <a:rPr lang="ru-RU" sz="1400" spc="-10" smtClean="0">
                <a:solidFill>
                  <a:srgbClr val="000000"/>
                </a:solidFill>
              </a:rPr>
              <a:t>экстренной</a:t>
            </a:r>
            <a:r>
              <a:rPr lang="ru-RU" sz="1400" smtClean="0">
                <a:solidFill>
                  <a:srgbClr val="000000"/>
                </a:solidFill>
              </a:rPr>
              <a:t>	</a:t>
            </a:r>
            <a:r>
              <a:rPr lang="ru-RU" sz="1400" spc="-10" smtClean="0">
                <a:solidFill>
                  <a:srgbClr val="000000"/>
                </a:solidFill>
              </a:rPr>
              <a:t>психологической </a:t>
            </a:r>
            <a:r>
              <a:rPr lang="ru-RU" sz="1400" spc="-10" smtClean="0">
                <a:solidFill>
                  <a:schemeClr val="tx1"/>
                </a:solidFill>
              </a:rPr>
              <a:t>помощи,</a:t>
            </a:r>
            <a:r>
              <a:rPr lang="ru-RU" sz="1400" smtClean="0">
                <a:solidFill>
                  <a:schemeClr val="tx1"/>
                </a:solidFill>
              </a:rPr>
              <a:t> </a:t>
            </a:r>
            <a:r>
              <a:rPr lang="ru-RU" sz="1400" spc="-10" smtClean="0">
                <a:solidFill>
                  <a:schemeClr val="tx1"/>
                </a:solidFill>
              </a:rPr>
              <a:t>психологической коррекции и поддержки  детям ветеранов (участников) СВО и членам их семей в очном и дистанционном режиме</a:t>
            </a:r>
            <a:endParaRPr sz="1400"/>
          </a:p>
        </p:txBody>
      </p:sp>
      <p:sp>
        <p:nvSpPr>
          <p:cNvPr id="8" name="object 8"/>
          <p:cNvSpPr/>
          <p:nvPr/>
        </p:nvSpPr>
        <p:spPr>
          <a:xfrm>
            <a:off x="262763" y="997458"/>
            <a:ext cx="6445250" cy="635"/>
          </a:xfrm>
          <a:custGeom>
            <a:rect l="l" t="t" r="r" b="b"/>
            <a:pathLst>
              <a:path w="6445250" h="634">
                <a:moveTo>
                  <a:pt x="0" y="0"/>
                </a:moveTo>
                <a:lnTo>
                  <a:pt x="6445122" y="380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object 9"/>
          <p:cNvPicPr/>
          <p:nvPr/>
        </p:nvPicPr>
        <p:blipFill>
          <a:blip r:embed="rId2"/>
          <a:stretch>
            <a:fillRect/>
          </a:stretch>
        </p:blipFill>
        <p:spPr>
          <a:xfrm>
            <a:off x="7577581" y="220624"/>
            <a:ext cx="1020965" cy="945362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6781800" y="133350"/>
            <a:ext cx="2213356" cy="85856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indent="-635" algn="ctr">
              <a:lnSpc>
                <a:spcPct val="100000"/>
              </a:lnSpc>
              <a:spcBef>
                <a:spcPts val="95"/>
              </a:spcBef>
            </a:pPr>
            <a:r>
              <a:rPr sz="1100" b="1" i="1">
                <a:solidFill>
                  <a:srgbClr val="FF0000"/>
                </a:solidFill>
                <a:latin typeface="Arial"/>
                <a:cs typeface="Arial"/>
              </a:rPr>
              <a:t>В</a:t>
            </a:r>
            <a:r>
              <a:rPr sz="1100" b="1" i="1" spc="-4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100" b="1" i="1">
                <a:solidFill>
                  <a:srgbClr val="FF0000"/>
                </a:solidFill>
                <a:latin typeface="Arial"/>
                <a:cs typeface="Arial"/>
              </a:rPr>
              <a:t>случае</a:t>
            </a:r>
            <a:r>
              <a:rPr sz="1100" b="1" i="1" spc="-35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100" b="1" i="1">
                <a:solidFill>
                  <a:srgbClr val="FF0000"/>
                </a:solidFill>
                <a:latin typeface="Arial"/>
                <a:cs typeface="Arial"/>
              </a:rPr>
              <a:t>гибели</a:t>
            </a:r>
            <a:r>
              <a:rPr sz="1100" b="1" i="1" spc="-25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100" b="1" i="1" spc="-10">
                <a:solidFill>
                  <a:srgbClr val="FF0000"/>
                </a:solidFill>
                <a:latin typeface="Arial"/>
                <a:cs typeface="Arial"/>
              </a:rPr>
              <a:t>ветерана (участника)</a:t>
            </a:r>
            <a:r>
              <a:rPr sz="1100" b="1" i="1">
                <a:solidFill>
                  <a:srgbClr val="FF0000"/>
                </a:solidFill>
                <a:latin typeface="Arial"/>
                <a:cs typeface="Arial"/>
              </a:rPr>
              <a:t> СВО</a:t>
            </a:r>
            <a:r>
              <a:rPr sz="1100" b="1" i="1" spc="-15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100" b="1" i="1" spc="-10">
                <a:solidFill>
                  <a:srgbClr val="FF0000"/>
                </a:solidFill>
                <a:latin typeface="Arial"/>
                <a:cs typeface="Arial"/>
              </a:rPr>
              <a:t>возможен </a:t>
            </a:r>
            <a:r>
              <a:rPr sz="1100" b="1" i="1">
                <a:solidFill>
                  <a:srgbClr val="FF0000"/>
                </a:solidFill>
                <a:latin typeface="Arial"/>
                <a:cs typeface="Arial"/>
              </a:rPr>
              <a:t>следующий</a:t>
            </a:r>
            <a:r>
              <a:rPr sz="1100" b="1" i="1" spc="-6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100" b="1" i="1" spc="-10">
                <a:solidFill>
                  <a:srgbClr val="FF0000"/>
                </a:solidFill>
                <a:latin typeface="Arial"/>
                <a:cs typeface="Arial"/>
              </a:rPr>
              <a:t>алгоритм</a:t>
            </a:r>
            <a:endParaRPr sz="1100">
              <a:latin typeface="Arial"/>
              <a:cs typeface="Arial"/>
            </a:endParaRPr>
          </a:p>
          <a:p>
            <a:pPr marL="386080" marR="379095" algn="ctr">
              <a:lnSpc>
                <a:spcPct val="100000"/>
              </a:lnSpc>
            </a:pPr>
            <a:r>
              <a:rPr sz="1100" b="1" i="1" spc="-10">
                <a:solidFill>
                  <a:srgbClr val="FF0000"/>
                </a:solidFill>
                <a:latin typeface="Arial"/>
                <a:cs typeface="Arial"/>
              </a:rPr>
              <a:t>сопровождения обучающегося</a:t>
            </a:r>
            <a:endParaRPr sz="1100">
              <a:latin typeface="Arial"/>
              <a:cs typeface="Arial"/>
            </a:endParaRPr>
          </a:p>
        </p:txBody>
      </p:sp>
      <p:pic>
        <p:nvPicPr>
          <p:cNvPr id="11" name="object 11"/>
          <p:cNvPicPr/>
          <p:nvPr/>
        </p:nvPicPr>
        <p:blipFill>
          <a:blip r:embed="rId3"/>
          <a:stretch>
            <a:fillRect/>
          </a:stretch>
        </p:blipFill>
        <p:spPr>
          <a:xfrm>
            <a:off x="4431791" y="1809157"/>
            <a:ext cx="59435" cy="37930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152400" y="1200150"/>
            <a:ext cx="8915400" cy="36690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Об</a:t>
            </a:r>
            <a:r>
              <a:rPr sz="12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rgbClr val="C00000"/>
                </a:solidFill>
                <a:latin typeface="Arial"/>
                <a:cs typeface="Arial"/>
              </a:rPr>
              <a:t>особенностях</a:t>
            </a:r>
            <a:r>
              <a:rPr sz="12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rgbClr val="C00000"/>
                </a:solidFill>
                <a:latin typeface="Arial"/>
                <a:cs typeface="Arial"/>
              </a:rPr>
              <a:t>взаимодействия</a:t>
            </a:r>
            <a:r>
              <a:rPr sz="12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sz="12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детьми</a:t>
            </a:r>
            <a:r>
              <a:rPr sz="12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rgbClr val="C00000"/>
                </a:solidFill>
                <a:latin typeface="Arial"/>
                <a:cs typeface="Arial"/>
              </a:rPr>
              <a:t>ветеранов</a:t>
            </a:r>
            <a:r>
              <a:rPr sz="12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rgbClr val="C00000"/>
                </a:solidFill>
                <a:latin typeface="Arial"/>
                <a:cs typeface="Arial"/>
              </a:rPr>
              <a:t>(участников)</a:t>
            </a:r>
            <a:r>
              <a:rPr sz="1200" b="1" spc="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СВО</a:t>
            </a:r>
            <a:r>
              <a:rPr sz="12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при</a:t>
            </a:r>
            <a:r>
              <a:rPr sz="12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пережитой</a:t>
            </a:r>
            <a:r>
              <a:rPr sz="12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ими</a:t>
            </a:r>
            <a:r>
              <a:rPr sz="12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острой</a:t>
            </a:r>
            <a:r>
              <a:rPr sz="12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20">
                <a:solidFill>
                  <a:srgbClr val="C00000"/>
                </a:solidFill>
                <a:latin typeface="Arial"/>
                <a:cs typeface="Arial"/>
              </a:rPr>
              <a:t>фазе</a:t>
            </a:r>
            <a:endParaRPr sz="12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утраты</a:t>
            </a:r>
            <a:r>
              <a:rPr sz="1200" b="1" spc="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r>
              <a:rPr sz="1200" b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разных</a:t>
            </a:r>
            <a:r>
              <a:rPr sz="12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возрастных этапах</a:t>
            </a:r>
            <a:r>
              <a:rPr sz="1200" b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rgbClr val="C00000"/>
                </a:solidFill>
                <a:latin typeface="Arial"/>
                <a:cs typeface="Arial"/>
              </a:rPr>
              <a:t>(</a:t>
            </a:r>
            <a:r>
              <a:rPr sz="1200" i="1" spc="-10">
                <a:solidFill>
                  <a:srgbClr val="C00000"/>
                </a:solidFill>
                <a:latin typeface="Arial"/>
                <a:cs typeface="Arial"/>
              </a:rPr>
              <a:t>рекомендации</a:t>
            </a:r>
            <a:r>
              <a:rPr sz="1200" i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spc="-10">
                <a:solidFill>
                  <a:srgbClr val="C00000"/>
                </a:solidFill>
                <a:latin typeface="Arial"/>
                <a:cs typeface="Arial"/>
              </a:rPr>
              <a:t>педагогическим</a:t>
            </a:r>
            <a:r>
              <a:rPr sz="1200" i="1" spc="-5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spc="-10">
                <a:solidFill>
                  <a:srgbClr val="C00000"/>
                </a:solidFill>
                <a:latin typeface="Arial"/>
                <a:cs typeface="Arial"/>
              </a:rPr>
              <a:t>работникам</a:t>
            </a:r>
            <a:r>
              <a:rPr sz="1200" b="1" spc="-10">
                <a:solidFill>
                  <a:srgbClr val="C00000"/>
                </a:solidFill>
                <a:latin typeface="Arial"/>
                <a:cs typeface="Arial"/>
              </a:rPr>
              <a:t>)</a:t>
            </a:r>
            <a:endParaRPr sz="1200"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  <a:spcBef>
                <a:spcPts val="1200"/>
              </a:spcBef>
            </a:pPr>
            <a:r>
              <a:rPr sz="1200" i="1">
                <a:latin typeface="Arial"/>
                <a:cs typeface="Arial"/>
              </a:rPr>
              <a:t>При</a:t>
            </a:r>
            <a:r>
              <a:rPr sz="1200" i="1" spc="-35">
                <a:latin typeface="Arial"/>
                <a:cs typeface="Arial"/>
              </a:rPr>
              <a:t> </a:t>
            </a:r>
            <a:r>
              <a:rPr sz="1200" i="1" spc="-10">
                <a:latin typeface="Arial"/>
                <a:cs typeface="Arial"/>
              </a:rPr>
              <a:t>взаимодействии</a:t>
            </a:r>
            <a:r>
              <a:rPr sz="1200" i="1" spc="-45">
                <a:latin typeface="Arial"/>
                <a:cs typeface="Arial"/>
              </a:rPr>
              <a:t> </a:t>
            </a:r>
            <a:r>
              <a:rPr sz="1200" b="1" i="1" u="sng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с</a:t>
            </a:r>
            <a:r>
              <a:rPr sz="1200" b="1" i="1" u="sng" spc="-3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детьми</a:t>
            </a:r>
            <a:r>
              <a:rPr sz="1200" b="1" i="1" u="sng" spc="-25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дошкольного</a:t>
            </a:r>
            <a:r>
              <a:rPr sz="1200" b="1" i="1" u="sng" spc="-15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возраста</a:t>
            </a:r>
            <a:r>
              <a:rPr sz="1200" b="1" i="1" u="sng" spc="-35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важно</a:t>
            </a:r>
            <a:r>
              <a:rPr sz="1200" i="1" spc="-40">
                <a:latin typeface="Arial"/>
                <a:cs typeface="Arial"/>
              </a:rPr>
              <a:t> </a:t>
            </a:r>
            <a:r>
              <a:rPr sz="1200" i="1" spc="-10">
                <a:latin typeface="Arial"/>
                <a:cs typeface="Arial"/>
              </a:rPr>
              <a:t>учитывать</a:t>
            </a:r>
            <a:r>
              <a:rPr sz="1200" i="1" spc="-20">
                <a:latin typeface="Arial"/>
                <a:cs typeface="Arial"/>
              </a:rPr>
              <a:t> </a:t>
            </a:r>
            <a:r>
              <a:rPr sz="1200" i="1" spc="-10">
                <a:latin typeface="Arial"/>
                <a:cs typeface="Arial"/>
              </a:rPr>
              <a:t>следующее:</a:t>
            </a:r>
            <a:endParaRPr sz="1200">
              <a:latin typeface="Arial"/>
              <a:cs typeface="Arial"/>
            </a:endParaRPr>
          </a:p>
          <a:p>
            <a:pPr marL="12700" marR="5080" indent="247015" algn="just">
              <a:lnSpc>
                <a:spcPct val="100000"/>
              </a:lnSpc>
              <a:spcBef>
                <a:spcPts val="600"/>
              </a:spcBef>
              <a:buAutoNum type="arabicPeriod"/>
              <a:tabLst>
                <a:tab pos="259715"/>
              </a:tabLst>
            </a:pPr>
            <a:r>
              <a:rPr sz="1200" i="1">
                <a:latin typeface="Arial"/>
                <a:cs typeface="Arial"/>
              </a:rPr>
              <a:t>У</a:t>
            </a:r>
            <a:r>
              <a:rPr sz="1200" i="1" spc="100">
                <a:latin typeface="Arial"/>
                <a:cs typeface="Arial"/>
              </a:rPr>
              <a:t>  </a:t>
            </a:r>
            <a:r>
              <a:rPr sz="1200" i="1">
                <a:latin typeface="Arial"/>
                <a:cs typeface="Arial"/>
              </a:rPr>
              <a:t>детей</a:t>
            </a:r>
            <a:r>
              <a:rPr sz="1200" i="1" spc="110">
                <a:latin typeface="Arial"/>
                <a:cs typeface="Arial"/>
              </a:rPr>
              <a:t>  </a:t>
            </a:r>
            <a:r>
              <a:rPr sz="1200" i="1">
                <a:latin typeface="Arial"/>
                <a:cs typeface="Arial"/>
              </a:rPr>
              <a:t>дошкольного</a:t>
            </a:r>
            <a:r>
              <a:rPr sz="1200" i="1" spc="105">
                <a:latin typeface="Arial"/>
                <a:cs typeface="Arial"/>
              </a:rPr>
              <a:t>  </a:t>
            </a:r>
            <a:r>
              <a:rPr sz="1200" i="1">
                <a:latin typeface="Arial"/>
                <a:cs typeface="Arial"/>
              </a:rPr>
              <a:t>возраста</a:t>
            </a:r>
            <a:r>
              <a:rPr sz="1200" i="1" spc="105">
                <a:latin typeface="Arial"/>
                <a:cs typeface="Arial"/>
              </a:rPr>
              <a:t>  </a:t>
            </a:r>
            <a:r>
              <a:rPr sz="1200" i="1">
                <a:latin typeface="Arial"/>
                <a:cs typeface="Arial"/>
              </a:rPr>
              <a:t>еще</a:t>
            </a:r>
            <a:r>
              <a:rPr sz="1200" i="1" spc="105">
                <a:latin typeface="Arial"/>
                <a:cs typeface="Arial"/>
              </a:rPr>
              <a:t>  </a:t>
            </a:r>
            <a:r>
              <a:rPr sz="1200" i="1">
                <a:latin typeface="Arial"/>
                <a:cs typeface="Arial"/>
              </a:rPr>
              <a:t>нет</a:t>
            </a:r>
            <a:r>
              <a:rPr sz="1200" i="1" spc="100">
                <a:latin typeface="Arial"/>
                <a:cs typeface="Arial"/>
              </a:rPr>
              <a:t>  </a:t>
            </a:r>
            <a:r>
              <a:rPr sz="1200" i="1">
                <a:latin typeface="Arial"/>
                <a:cs typeface="Arial"/>
              </a:rPr>
              <a:t>собственных</a:t>
            </a:r>
            <a:r>
              <a:rPr sz="1200" i="1" spc="110">
                <a:latin typeface="Arial"/>
                <a:cs typeface="Arial"/>
              </a:rPr>
              <a:t>  </a:t>
            </a:r>
            <a:r>
              <a:rPr sz="1200" i="1">
                <a:latin typeface="Arial"/>
                <a:cs typeface="Arial"/>
              </a:rPr>
              <a:t>навыков</a:t>
            </a:r>
            <a:r>
              <a:rPr sz="1200" i="1" spc="105">
                <a:latin typeface="Arial"/>
                <a:cs typeface="Arial"/>
              </a:rPr>
              <a:t>  </a:t>
            </a:r>
            <a:r>
              <a:rPr sz="1200" i="1">
                <a:latin typeface="Arial"/>
                <a:cs typeface="Arial"/>
              </a:rPr>
              <a:t>совладания</a:t>
            </a:r>
            <a:r>
              <a:rPr sz="1200" i="1" spc="105">
                <a:latin typeface="Arial"/>
                <a:cs typeface="Arial"/>
              </a:rPr>
              <a:t>  </a:t>
            </a:r>
            <a:r>
              <a:rPr sz="1200" i="1">
                <a:latin typeface="Arial"/>
                <a:cs typeface="Arial"/>
              </a:rPr>
              <a:t>с</a:t>
            </a:r>
            <a:r>
              <a:rPr sz="1200" i="1" spc="105">
                <a:latin typeface="Arial"/>
                <a:cs typeface="Arial"/>
              </a:rPr>
              <a:t>  </a:t>
            </a:r>
            <a:r>
              <a:rPr sz="1200" i="1">
                <a:latin typeface="Arial"/>
                <a:cs typeface="Arial"/>
              </a:rPr>
              <a:t>ситуацией,</a:t>
            </a:r>
            <a:r>
              <a:rPr sz="1200" i="1" spc="105">
                <a:latin typeface="Arial"/>
                <a:cs typeface="Arial"/>
              </a:rPr>
              <a:t>  </a:t>
            </a:r>
            <a:r>
              <a:rPr sz="1200" i="1">
                <a:latin typeface="Arial"/>
                <a:cs typeface="Arial"/>
              </a:rPr>
              <a:t>поэтому</a:t>
            </a:r>
            <a:r>
              <a:rPr sz="1200" i="1" spc="105">
                <a:latin typeface="Arial"/>
                <a:cs typeface="Arial"/>
              </a:rPr>
              <a:t>  </a:t>
            </a:r>
            <a:r>
              <a:rPr sz="1200" i="1" spc="-25">
                <a:latin typeface="Arial"/>
                <a:cs typeface="Arial"/>
              </a:rPr>
              <a:t>они </a:t>
            </a:r>
            <a:r>
              <a:rPr sz="1200" i="1">
                <a:latin typeface="Arial"/>
                <a:cs typeface="Arial"/>
              </a:rPr>
              <a:t>практически</a:t>
            </a:r>
            <a:r>
              <a:rPr sz="1200" i="1" spc="300">
                <a:latin typeface="Arial"/>
                <a:cs typeface="Arial"/>
              </a:rPr>
              <a:t>   </a:t>
            </a:r>
            <a:r>
              <a:rPr sz="1200" i="1">
                <a:latin typeface="Arial"/>
                <a:cs typeface="Arial"/>
              </a:rPr>
              <a:t>полностью</a:t>
            </a:r>
            <a:r>
              <a:rPr sz="1200" i="1" spc="295">
                <a:latin typeface="Arial"/>
                <a:cs typeface="Arial"/>
              </a:rPr>
              <a:t>   </a:t>
            </a:r>
            <a:r>
              <a:rPr sz="1200" i="1">
                <a:latin typeface="Arial"/>
                <a:cs typeface="Arial"/>
              </a:rPr>
              <a:t>зависят</a:t>
            </a:r>
            <a:r>
              <a:rPr sz="1200" i="1" spc="300">
                <a:latin typeface="Arial"/>
                <a:cs typeface="Arial"/>
              </a:rPr>
              <a:t>   </a:t>
            </a:r>
            <a:r>
              <a:rPr sz="1200" i="1">
                <a:latin typeface="Arial"/>
                <a:cs typeface="Arial"/>
              </a:rPr>
              <a:t>от</a:t>
            </a:r>
            <a:r>
              <a:rPr sz="1200" i="1" spc="290">
                <a:latin typeface="Arial"/>
                <a:cs typeface="Arial"/>
              </a:rPr>
              <a:t>   </a:t>
            </a:r>
            <a:r>
              <a:rPr sz="1200" i="1">
                <a:latin typeface="Arial"/>
                <a:cs typeface="Arial"/>
              </a:rPr>
              <a:t>взрослого.</a:t>
            </a:r>
            <a:r>
              <a:rPr sz="1200" i="1" spc="310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После</a:t>
            </a:r>
            <a:r>
              <a:rPr sz="1200" i="1" spc="300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травматического</a:t>
            </a:r>
            <a:r>
              <a:rPr sz="1200" i="1" spc="300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события</a:t>
            </a:r>
            <a:r>
              <a:rPr sz="1200" i="1" spc="295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могут</a:t>
            </a:r>
            <a:r>
              <a:rPr sz="1200" i="1" spc="290">
                <a:latin typeface="Arial"/>
                <a:cs typeface="Arial"/>
              </a:rPr>
              <a:t> </a:t>
            </a:r>
            <a:r>
              <a:rPr sz="1200" i="1" spc="-10">
                <a:latin typeface="Arial"/>
                <a:cs typeface="Arial"/>
              </a:rPr>
              <a:t>наблюдаться </a:t>
            </a:r>
            <a:r>
              <a:rPr sz="1200" b="1" i="1">
                <a:latin typeface="Arial"/>
                <a:cs typeface="Arial"/>
              </a:rPr>
              <a:t>регрессия</a:t>
            </a:r>
            <a:r>
              <a:rPr sz="1200" b="1" i="1" spc="160">
                <a:latin typeface="Arial"/>
                <a:cs typeface="Arial"/>
              </a:rPr>
              <a:t> </a:t>
            </a:r>
            <a:r>
              <a:rPr sz="1200" b="1" i="1">
                <a:latin typeface="Arial"/>
                <a:cs typeface="Arial"/>
              </a:rPr>
              <a:t>на</a:t>
            </a:r>
            <a:r>
              <a:rPr sz="1200" b="1" i="1" spc="165">
                <a:latin typeface="Arial"/>
                <a:cs typeface="Arial"/>
              </a:rPr>
              <a:t> </a:t>
            </a:r>
            <a:r>
              <a:rPr sz="1200" b="1" i="1">
                <a:latin typeface="Arial"/>
                <a:cs typeface="Arial"/>
              </a:rPr>
              <a:t>более</a:t>
            </a:r>
            <a:r>
              <a:rPr sz="1200" b="1" i="1" spc="155">
                <a:latin typeface="Arial"/>
                <a:cs typeface="Arial"/>
              </a:rPr>
              <a:t> </a:t>
            </a:r>
            <a:r>
              <a:rPr sz="1200" b="1" i="1">
                <a:latin typeface="Arial"/>
                <a:cs typeface="Arial"/>
              </a:rPr>
              <a:t>ранние</a:t>
            </a:r>
            <a:r>
              <a:rPr sz="1200" b="1" i="1" spc="175">
                <a:latin typeface="Arial"/>
                <a:cs typeface="Arial"/>
              </a:rPr>
              <a:t> </a:t>
            </a:r>
            <a:r>
              <a:rPr sz="1200" b="1" i="1">
                <a:latin typeface="Arial"/>
                <a:cs typeface="Arial"/>
              </a:rPr>
              <a:t>поведенческие</a:t>
            </a:r>
            <a:r>
              <a:rPr sz="1200" b="1" i="1" spc="170">
                <a:latin typeface="Arial"/>
                <a:cs typeface="Arial"/>
              </a:rPr>
              <a:t> </a:t>
            </a:r>
            <a:r>
              <a:rPr sz="1200" b="1" i="1">
                <a:latin typeface="Arial"/>
                <a:cs typeface="Arial"/>
              </a:rPr>
              <a:t>стадии</a:t>
            </a:r>
            <a:r>
              <a:rPr sz="1200" i="1">
                <a:latin typeface="Arial"/>
                <a:cs typeface="Arial"/>
              </a:rPr>
              <a:t>,</a:t>
            </a:r>
            <a:r>
              <a:rPr sz="1200" i="1" spc="160">
                <a:latin typeface="Arial"/>
                <a:cs typeface="Arial"/>
              </a:rPr>
              <a:t> </a:t>
            </a:r>
            <a:r>
              <a:rPr sz="1200" b="1" i="1">
                <a:latin typeface="Arial"/>
                <a:cs typeface="Arial"/>
              </a:rPr>
              <a:t>изменения</a:t>
            </a:r>
            <a:r>
              <a:rPr sz="1200" b="1" i="1" spc="175">
                <a:latin typeface="Arial"/>
                <a:cs typeface="Arial"/>
              </a:rPr>
              <a:t> </a:t>
            </a:r>
            <a:r>
              <a:rPr sz="1200" b="1" i="1">
                <a:latin typeface="Arial"/>
                <a:cs typeface="Arial"/>
              </a:rPr>
              <a:t>режима</a:t>
            </a:r>
            <a:r>
              <a:rPr sz="1200" b="1" i="1" spc="160">
                <a:latin typeface="Arial"/>
                <a:cs typeface="Arial"/>
              </a:rPr>
              <a:t> </a:t>
            </a:r>
            <a:r>
              <a:rPr sz="1200" b="1" i="1">
                <a:latin typeface="Arial"/>
                <a:cs typeface="Arial"/>
              </a:rPr>
              <a:t>питания</a:t>
            </a:r>
            <a:r>
              <a:rPr sz="1200" b="1" i="1" spc="160">
                <a:latin typeface="Arial"/>
                <a:cs typeface="Arial"/>
              </a:rPr>
              <a:t> </a:t>
            </a:r>
            <a:r>
              <a:rPr sz="1200" b="1" i="1">
                <a:latin typeface="Arial"/>
                <a:cs typeface="Arial"/>
              </a:rPr>
              <a:t>и</a:t>
            </a:r>
            <a:r>
              <a:rPr sz="1200" b="1" i="1" spc="165">
                <a:latin typeface="Arial"/>
                <a:cs typeface="Arial"/>
              </a:rPr>
              <a:t> </a:t>
            </a:r>
            <a:r>
              <a:rPr sz="1200" b="1" i="1">
                <a:latin typeface="Arial"/>
                <a:cs typeface="Arial"/>
              </a:rPr>
              <a:t>сна</a:t>
            </a:r>
            <a:r>
              <a:rPr sz="1200" i="1">
                <a:latin typeface="Arial"/>
                <a:cs typeface="Arial"/>
              </a:rPr>
              <a:t>,</a:t>
            </a:r>
            <a:r>
              <a:rPr sz="1200" i="1" spc="160">
                <a:latin typeface="Arial"/>
                <a:cs typeface="Arial"/>
              </a:rPr>
              <a:t> </a:t>
            </a:r>
            <a:r>
              <a:rPr sz="1200" b="1" i="1">
                <a:latin typeface="Arial"/>
                <a:cs typeface="Arial"/>
              </a:rPr>
              <a:t>необъяснимые</a:t>
            </a:r>
            <a:r>
              <a:rPr sz="1200" b="1" i="1" spc="175">
                <a:latin typeface="Arial"/>
                <a:cs typeface="Arial"/>
              </a:rPr>
              <a:t> </a:t>
            </a:r>
            <a:r>
              <a:rPr sz="1200" b="1" i="1" spc="-10">
                <a:latin typeface="Arial"/>
                <a:cs typeface="Arial"/>
              </a:rPr>
              <a:t>боли, </a:t>
            </a:r>
            <a:r>
              <a:rPr sz="1200" b="1" i="1">
                <a:latin typeface="Arial"/>
                <a:cs typeface="Arial"/>
              </a:rPr>
              <a:t>непослушание,</a:t>
            </a:r>
            <a:r>
              <a:rPr sz="1200" b="1" i="1" spc="-25">
                <a:latin typeface="Arial"/>
                <a:cs typeface="Arial"/>
              </a:rPr>
              <a:t> </a:t>
            </a:r>
            <a:r>
              <a:rPr sz="1200" b="1" i="1">
                <a:latin typeface="Arial"/>
                <a:cs typeface="Arial"/>
              </a:rPr>
              <a:t>гиперактивность,</a:t>
            </a:r>
            <a:r>
              <a:rPr sz="1200" b="1" i="1" spc="-30">
                <a:latin typeface="Arial"/>
                <a:cs typeface="Arial"/>
              </a:rPr>
              <a:t> </a:t>
            </a:r>
            <a:r>
              <a:rPr sz="1200" b="1" i="1">
                <a:latin typeface="Arial"/>
                <a:cs typeface="Arial"/>
              </a:rPr>
              <a:t>речевые</a:t>
            </a:r>
            <a:r>
              <a:rPr sz="1200" b="1" i="1" spc="-30">
                <a:latin typeface="Arial"/>
                <a:cs typeface="Arial"/>
              </a:rPr>
              <a:t> </a:t>
            </a:r>
            <a:r>
              <a:rPr sz="1200" b="1" i="1">
                <a:latin typeface="Arial"/>
                <a:cs typeface="Arial"/>
              </a:rPr>
              <a:t>нарушения,</a:t>
            </a:r>
            <a:r>
              <a:rPr sz="1200" b="1" i="1" spc="-25">
                <a:latin typeface="Arial"/>
                <a:cs typeface="Arial"/>
              </a:rPr>
              <a:t> </a:t>
            </a:r>
            <a:r>
              <a:rPr sz="1200" b="1" i="1">
                <a:latin typeface="Arial"/>
                <a:cs typeface="Arial"/>
              </a:rPr>
              <a:t>агрессия,</a:t>
            </a:r>
            <a:r>
              <a:rPr sz="1200" b="1" i="1" spc="-25">
                <a:latin typeface="Arial"/>
                <a:cs typeface="Arial"/>
              </a:rPr>
              <a:t> </a:t>
            </a:r>
            <a:r>
              <a:rPr sz="1200" b="1" i="1">
                <a:latin typeface="Arial"/>
                <a:cs typeface="Arial"/>
              </a:rPr>
              <a:t>отстранение</a:t>
            </a:r>
            <a:r>
              <a:rPr sz="1200" i="1">
                <a:latin typeface="Arial"/>
                <a:cs typeface="Arial"/>
              </a:rPr>
              <a:t>.</a:t>
            </a:r>
            <a:r>
              <a:rPr sz="1200" i="1" spc="-25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Ребенок</a:t>
            </a:r>
            <a:r>
              <a:rPr sz="1200" i="1" spc="-35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может</a:t>
            </a:r>
            <a:r>
              <a:rPr sz="1200" i="1" spc="-45">
                <a:latin typeface="Arial"/>
                <a:cs typeface="Arial"/>
              </a:rPr>
              <a:t> </a:t>
            </a:r>
            <a:r>
              <a:rPr sz="1200" b="1" i="1">
                <a:latin typeface="Arial"/>
                <a:cs typeface="Arial"/>
              </a:rPr>
              <a:t>снова</a:t>
            </a:r>
            <a:r>
              <a:rPr sz="1200" b="1" i="1" spc="-25">
                <a:latin typeface="Arial"/>
                <a:cs typeface="Arial"/>
              </a:rPr>
              <a:t> </a:t>
            </a:r>
            <a:r>
              <a:rPr sz="1200" b="1" i="1">
                <a:latin typeface="Arial"/>
                <a:cs typeface="Arial"/>
              </a:rPr>
              <a:t>и</a:t>
            </a:r>
            <a:r>
              <a:rPr sz="1200" b="1" i="1" spc="-30">
                <a:latin typeface="Arial"/>
                <a:cs typeface="Arial"/>
              </a:rPr>
              <a:t> </a:t>
            </a:r>
            <a:r>
              <a:rPr sz="1200" b="1" i="1" spc="-10">
                <a:latin typeface="Arial"/>
                <a:cs typeface="Arial"/>
              </a:rPr>
              <a:t>снова, преувеличивая,</a:t>
            </a:r>
            <a:r>
              <a:rPr sz="1200" b="1" i="1" spc="5">
                <a:latin typeface="Arial"/>
                <a:cs typeface="Arial"/>
              </a:rPr>
              <a:t> </a:t>
            </a:r>
            <a:r>
              <a:rPr sz="1200" b="1" i="1">
                <a:latin typeface="Arial"/>
                <a:cs typeface="Arial"/>
              </a:rPr>
              <a:t>рассказывать</a:t>
            </a:r>
            <a:r>
              <a:rPr sz="1200" b="1" i="1" spc="-30">
                <a:latin typeface="Arial"/>
                <a:cs typeface="Arial"/>
              </a:rPr>
              <a:t> </a:t>
            </a:r>
            <a:r>
              <a:rPr sz="1200" b="1" i="1">
                <a:latin typeface="Arial"/>
                <a:cs typeface="Arial"/>
              </a:rPr>
              <a:t>о</a:t>
            </a:r>
            <a:r>
              <a:rPr sz="1200" b="1" i="1" spc="5">
                <a:latin typeface="Arial"/>
                <a:cs typeface="Arial"/>
              </a:rPr>
              <a:t> </a:t>
            </a:r>
            <a:r>
              <a:rPr sz="1200" b="1" i="1" spc="-10">
                <a:latin typeface="Arial"/>
                <a:cs typeface="Arial"/>
              </a:rPr>
              <a:t>травматическом</a:t>
            </a:r>
            <a:r>
              <a:rPr sz="1200" b="1" i="1" spc="-15">
                <a:latin typeface="Arial"/>
                <a:cs typeface="Arial"/>
              </a:rPr>
              <a:t> </a:t>
            </a:r>
            <a:r>
              <a:rPr sz="1200" b="1" i="1" spc="-10">
                <a:latin typeface="Arial"/>
                <a:cs typeface="Arial"/>
              </a:rPr>
              <a:t>событии.</a:t>
            </a:r>
            <a:endParaRPr sz="1200">
              <a:latin typeface="Arial"/>
              <a:cs typeface="Arial"/>
            </a:endParaRPr>
          </a:p>
          <a:p>
            <a:pPr marL="12700" marR="5715" indent="177800" algn="just">
              <a:lnSpc>
                <a:spcPct val="100000"/>
              </a:lnSpc>
              <a:spcBef>
                <a:spcPts val="605"/>
              </a:spcBef>
              <a:buAutoNum type="arabicPeriod"/>
              <a:tabLst>
                <a:tab pos="190500"/>
              </a:tabLst>
            </a:pPr>
            <a:r>
              <a:rPr sz="1200" i="1">
                <a:latin typeface="Arial"/>
                <a:cs typeface="Arial"/>
              </a:rPr>
              <a:t>Печаль</a:t>
            </a:r>
            <a:r>
              <a:rPr sz="1200" i="1" spc="10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– это</a:t>
            </a:r>
            <a:r>
              <a:rPr sz="1200" i="1" spc="10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одна</a:t>
            </a:r>
            <a:r>
              <a:rPr sz="1200" i="1" spc="-5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из</a:t>
            </a:r>
            <a:r>
              <a:rPr sz="1200" i="1" spc="5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естественных</a:t>
            </a:r>
            <a:r>
              <a:rPr sz="1200" i="1" spc="10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эмоций.</a:t>
            </a:r>
            <a:r>
              <a:rPr sz="1200" i="1" spc="-5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Если</a:t>
            </a:r>
            <a:r>
              <a:rPr sz="1200" i="1" spc="5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обучающийся</a:t>
            </a:r>
            <a:r>
              <a:rPr sz="1200" i="1" spc="-5">
                <a:latin typeface="Arial"/>
                <a:cs typeface="Arial"/>
              </a:rPr>
              <a:t> </a:t>
            </a:r>
            <a:r>
              <a:rPr sz="1200" b="1" i="1">
                <a:latin typeface="Arial"/>
                <a:cs typeface="Arial"/>
              </a:rPr>
              <a:t>хочет</a:t>
            </a:r>
            <a:r>
              <a:rPr sz="1200" b="1" i="1" spc="5">
                <a:latin typeface="Arial"/>
                <a:cs typeface="Arial"/>
              </a:rPr>
              <a:t> </a:t>
            </a:r>
            <a:r>
              <a:rPr sz="1200" b="1" i="1">
                <a:latin typeface="Arial"/>
                <a:cs typeface="Arial"/>
              </a:rPr>
              <a:t>и</a:t>
            </a:r>
            <a:r>
              <a:rPr sz="1200" b="1" i="1" spc="10">
                <a:latin typeface="Arial"/>
                <a:cs typeface="Arial"/>
              </a:rPr>
              <a:t> </a:t>
            </a:r>
            <a:r>
              <a:rPr sz="1200" b="1" i="1">
                <a:latin typeface="Arial"/>
                <a:cs typeface="Arial"/>
              </a:rPr>
              <a:t>готов поговорить</a:t>
            </a:r>
            <a:r>
              <a:rPr sz="1200" b="1" i="1" spc="15">
                <a:latin typeface="Arial"/>
                <a:cs typeface="Arial"/>
              </a:rPr>
              <a:t> </a:t>
            </a:r>
            <a:r>
              <a:rPr sz="1200" b="1" i="1">
                <a:latin typeface="Arial"/>
                <a:cs typeface="Arial"/>
              </a:rPr>
              <a:t>о</a:t>
            </a:r>
            <a:r>
              <a:rPr sz="1200" b="1" i="1" spc="5">
                <a:latin typeface="Arial"/>
                <a:cs typeface="Arial"/>
              </a:rPr>
              <a:t> </a:t>
            </a:r>
            <a:r>
              <a:rPr sz="1200" b="1" i="1">
                <a:latin typeface="Arial"/>
                <a:cs typeface="Arial"/>
              </a:rPr>
              <a:t>своих</a:t>
            </a:r>
            <a:r>
              <a:rPr sz="1200" b="1" i="1" spc="10">
                <a:latin typeface="Arial"/>
                <a:cs typeface="Arial"/>
              </a:rPr>
              <a:t> </a:t>
            </a:r>
            <a:r>
              <a:rPr sz="1200" b="1" i="1" spc="-10">
                <a:latin typeface="Arial"/>
                <a:cs typeface="Arial"/>
              </a:rPr>
              <a:t>чувствах</a:t>
            </a:r>
            <a:r>
              <a:rPr sz="1200" i="1" spc="-10">
                <a:latin typeface="Arial"/>
                <a:cs typeface="Arial"/>
              </a:rPr>
              <a:t>, </a:t>
            </a:r>
            <a:r>
              <a:rPr sz="1200" i="1">
                <a:latin typeface="Arial"/>
                <a:cs typeface="Arial"/>
              </a:rPr>
              <a:t>не</a:t>
            </a:r>
            <a:r>
              <a:rPr sz="1200" i="1" spc="85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препятствуйте,</a:t>
            </a:r>
            <a:r>
              <a:rPr sz="1200" i="1" spc="95">
                <a:latin typeface="Arial"/>
                <a:cs typeface="Arial"/>
              </a:rPr>
              <a:t> </a:t>
            </a:r>
            <a:r>
              <a:rPr sz="1200" b="1" i="1">
                <a:latin typeface="Arial"/>
                <a:cs typeface="Arial"/>
              </a:rPr>
              <a:t>поддержите</a:t>
            </a:r>
            <a:r>
              <a:rPr sz="1200" b="1" i="1" spc="75">
                <a:latin typeface="Arial"/>
                <a:cs typeface="Arial"/>
              </a:rPr>
              <a:t> </a:t>
            </a:r>
            <a:r>
              <a:rPr sz="1200" b="1" i="1">
                <a:latin typeface="Arial"/>
                <a:cs typeface="Arial"/>
              </a:rPr>
              <a:t>его</a:t>
            </a:r>
            <a:r>
              <a:rPr sz="1200" b="1" i="1" spc="80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в</a:t>
            </a:r>
            <a:r>
              <a:rPr sz="1200" i="1" spc="80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этом</a:t>
            </a:r>
            <a:r>
              <a:rPr sz="1200" i="1" spc="85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начинании.</a:t>
            </a:r>
            <a:r>
              <a:rPr sz="1200" i="1" spc="85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Обучающемуся</a:t>
            </a:r>
            <a:r>
              <a:rPr sz="1200" i="1" spc="75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важно</a:t>
            </a:r>
            <a:r>
              <a:rPr sz="1200" i="1" spc="85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услышать,</a:t>
            </a:r>
            <a:r>
              <a:rPr sz="1200" i="1" spc="85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что</a:t>
            </a:r>
            <a:r>
              <a:rPr sz="1200" i="1" spc="85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вы</a:t>
            </a:r>
            <a:r>
              <a:rPr sz="1200" i="1" spc="85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готовы</a:t>
            </a:r>
            <a:r>
              <a:rPr sz="1200" i="1" spc="85">
                <a:latin typeface="Arial"/>
                <a:cs typeface="Arial"/>
              </a:rPr>
              <a:t> </a:t>
            </a:r>
            <a:r>
              <a:rPr sz="1200" i="1" spc="-10">
                <a:latin typeface="Arial"/>
                <a:cs typeface="Arial"/>
              </a:rPr>
              <a:t>понять </a:t>
            </a:r>
            <a:r>
              <a:rPr sz="1200" i="1">
                <a:latin typeface="Arial"/>
                <a:cs typeface="Arial"/>
              </a:rPr>
              <a:t>его</a:t>
            </a:r>
            <a:r>
              <a:rPr sz="1200" i="1" spc="-40">
                <a:latin typeface="Arial"/>
                <a:cs typeface="Arial"/>
              </a:rPr>
              <a:t> </a:t>
            </a:r>
            <a:r>
              <a:rPr sz="1200" i="1" spc="-10">
                <a:latin typeface="Arial"/>
                <a:cs typeface="Arial"/>
              </a:rPr>
              <a:t>состояние.</a:t>
            </a:r>
            <a:endParaRPr sz="1200">
              <a:latin typeface="Arial"/>
              <a:cs typeface="Arial"/>
            </a:endParaRPr>
          </a:p>
          <a:p>
            <a:pPr marL="12700" marR="6350" indent="205740" algn="just">
              <a:lnSpc>
                <a:spcPct val="100000"/>
              </a:lnSpc>
              <a:spcBef>
                <a:spcPts val="600"/>
              </a:spcBef>
              <a:buAutoNum type="arabicPeriod"/>
              <a:tabLst>
                <a:tab pos="218440"/>
              </a:tabLst>
            </a:pPr>
            <a:r>
              <a:rPr sz="1200" i="1">
                <a:latin typeface="Arial"/>
                <a:cs typeface="Arial"/>
              </a:rPr>
              <a:t>Если</a:t>
            </a:r>
            <a:r>
              <a:rPr sz="1200" i="1" spc="215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обучающийся</a:t>
            </a:r>
            <a:r>
              <a:rPr sz="1200" i="1" spc="225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хочет</a:t>
            </a:r>
            <a:r>
              <a:rPr sz="1200" i="1" spc="204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поговорить</a:t>
            </a:r>
            <a:r>
              <a:rPr sz="1200" i="1" spc="225">
                <a:latin typeface="Arial"/>
                <a:cs typeface="Arial"/>
              </a:rPr>
              <a:t> </a:t>
            </a:r>
            <a:r>
              <a:rPr sz="1200" b="1" i="1">
                <a:latin typeface="Arial"/>
                <a:cs typeface="Arial"/>
              </a:rPr>
              <a:t>о</a:t>
            </a:r>
            <a:r>
              <a:rPr sz="1200" b="1" i="1" spc="220">
                <a:latin typeface="Arial"/>
                <a:cs typeface="Arial"/>
              </a:rPr>
              <a:t> </a:t>
            </a:r>
            <a:r>
              <a:rPr sz="1200" b="1" i="1">
                <a:latin typeface="Arial"/>
                <a:cs typeface="Arial"/>
              </a:rPr>
              <a:t>самом</a:t>
            </a:r>
            <a:r>
              <a:rPr sz="1200" b="1" i="1" spc="225">
                <a:latin typeface="Arial"/>
                <a:cs typeface="Arial"/>
              </a:rPr>
              <a:t> </a:t>
            </a:r>
            <a:r>
              <a:rPr sz="1200" b="1" i="1">
                <a:latin typeface="Arial"/>
                <a:cs typeface="Arial"/>
              </a:rPr>
              <a:t>факте</a:t>
            </a:r>
            <a:r>
              <a:rPr sz="1200" b="1" i="1" spc="229">
                <a:latin typeface="Arial"/>
                <a:cs typeface="Arial"/>
              </a:rPr>
              <a:t> </a:t>
            </a:r>
            <a:r>
              <a:rPr sz="1200" b="1" i="1">
                <a:latin typeface="Arial"/>
                <a:cs typeface="Arial"/>
              </a:rPr>
              <a:t>смерти,</a:t>
            </a:r>
            <a:r>
              <a:rPr sz="1200" b="1" i="1" spc="225">
                <a:latin typeface="Arial"/>
                <a:cs typeface="Arial"/>
              </a:rPr>
              <a:t> </a:t>
            </a:r>
            <a:r>
              <a:rPr sz="1200" b="1" i="1">
                <a:latin typeface="Arial"/>
                <a:cs typeface="Arial"/>
              </a:rPr>
              <a:t>используйте</a:t>
            </a:r>
            <a:r>
              <a:rPr sz="1200" b="1" i="1" spc="235">
                <a:latin typeface="Arial"/>
                <a:cs typeface="Arial"/>
              </a:rPr>
              <a:t> </a:t>
            </a:r>
            <a:r>
              <a:rPr sz="1200" b="1" i="1">
                <a:latin typeface="Arial"/>
                <a:cs typeface="Arial"/>
              </a:rPr>
              <a:t>простые</a:t>
            </a:r>
            <a:r>
              <a:rPr sz="1200" b="1" i="1" spc="225">
                <a:latin typeface="Arial"/>
                <a:cs typeface="Arial"/>
              </a:rPr>
              <a:t> </a:t>
            </a:r>
            <a:r>
              <a:rPr sz="1200" b="1" i="1">
                <a:latin typeface="Arial"/>
                <a:cs typeface="Arial"/>
              </a:rPr>
              <a:t>для</a:t>
            </a:r>
            <a:r>
              <a:rPr sz="1200" b="1" i="1" spc="225">
                <a:latin typeface="Arial"/>
                <a:cs typeface="Arial"/>
              </a:rPr>
              <a:t> </a:t>
            </a:r>
            <a:r>
              <a:rPr sz="1200" b="1" i="1">
                <a:latin typeface="Arial"/>
                <a:cs typeface="Arial"/>
              </a:rPr>
              <a:t>него</a:t>
            </a:r>
            <a:r>
              <a:rPr sz="1200" b="1" i="1" spc="225">
                <a:latin typeface="Arial"/>
                <a:cs typeface="Arial"/>
              </a:rPr>
              <a:t> </a:t>
            </a:r>
            <a:r>
              <a:rPr sz="1200" b="1" i="1">
                <a:latin typeface="Arial"/>
                <a:cs typeface="Arial"/>
              </a:rPr>
              <a:t>слова,</a:t>
            </a:r>
            <a:r>
              <a:rPr sz="1200" b="1" i="1" spc="229">
                <a:latin typeface="Arial"/>
                <a:cs typeface="Arial"/>
              </a:rPr>
              <a:t> </a:t>
            </a:r>
            <a:r>
              <a:rPr sz="1200" b="1" i="1" spc="-25">
                <a:latin typeface="Arial"/>
                <a:cs typeface="Arial"/>
              </a:rPr>
              <a:t>не </a:t>
            </a:r>
            <a:r>
              <a:rPr sz="1200" b="1" i="1">
                <a:latin typeface="Arial"/>
                <a:cs typeface="Arial"/>
              </a:rPr>
              <a:t>допускающие</a:t>
            </a:r>
            <a:r>
              <a:rPr sz="1200" b="1" i="1" spc="-15">
                <a:latin typeface="Arial"/>
                <a:cs typeface="Arial"/>
              </a:rPr>
              <a:t> </a:t>
            </a:r>
            <a:r>
              <a:rPr sz="1200" b="1" i="1">
                <a:latin typeface="Arial"/>
                <a:cs typeface="Arial"/>
              </a:rPr>
              <a:t>недосказанности</a:t>
            </a:r>
            <a:r>
              <a:rPr sz="1200" b="1" i="1" spc="-15">
                <a:latin typeface="Arial"/>
                <a:cs typeface="Arial"/>
              </a:rPr>
              <a:t> </a:t>
            </a:r>
            <a:r>
              <a:rPr sz="1200" b="1" i="1">
                <a:latin typeface="Arial"/>
                <a:cs typeface="Arial"/>
              </a:rPr>
              <a:t>или</a:t>
            </a:r>
            <a:r>
              <a:rPr sz="1200" b="1" i="1" spc="-20">
                <a:latin typeface="Arial"/>
                <a:cs typeface="Arial"/>
              </a:rPr>
              <a:t> </a:t>
            </a:r>
            <a:r>
              <a:rPr sz="1200" b="1" i="1">
                <a:latin typeface="Arial"/>
                <a:cs typeface="Arial"/>
              </a:rPr>
              <a:t>двусмысленности</a:t>
            </a:r>
            <a:r>
              <a:rPr sz="1200" i="1">
                <a:latin typeface="Arial"/>
                <a:cs typeface="Arial"/>
              </a:rPr>
              <a:t>.</a:t>
            </a:r>
            <a:r>
              <a:rPr sz="1200" i="1" spc="-20">
                <a:latin typeface="Arial"/>
                <a:cs typeface="Arial"/>
              </a:rPr>
              <a:t> </a:t>
            </a:r>
            <a:r>
              <a:rPr sz="1200" i="1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1200" i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>
                <a:solidFill>
                  <a:srgbClr val="C00000"/>
                </a:solidFill>
                <a:latin typeface="Arial"/>
                <a:cs typeface="Arial"/>
              </a:rPr>
              <a:t>передавайте</a:t>
            </a:r>
            <a:r>
              <a:rPr sz="1200" i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spc="-10">
                <a:solidFill>
                  <a:srgbClr val="C00000"/>
                </a:solidFill>
                <a:latin typeface="Arial"/>
                <a:cs typeface="Arial"/>
              </a:rPr>
              <a:t>обучающемуся</a:t>
            </a:r>
            <a:r>
              <a:rPr sz="1200" i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>
                <a:solidFill>
                  <a:srgbClr val="C00000"/>
                </a:solidFill>
                <a:latin typeface="Arial"/>
                <a:cs typeface="Arial"/>
              </a:rPr>
              <a:t>подробности</a:t>
            </a:r>
            <a:r>
              <a:rPr sz="1200" i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>
                <a:solidFill>
                  <a:srgbClr val="C00000"/>
                </a:solidFill>
                <a:latin typeface="Arial"/>
                <a:cs typeface="Arial"/>
              </a:rPr>
              <a:t>смерти</a:t>
            </a:r>
            <a:r>
              <a:rPr sz="1200" i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spc="-25">
                <a:solidFill>
                  <a:srgbClr val="C00000"/>
                </a:solidFill>
                <a:latin typeface="Arial"/>
                <a:cs typeface="Arial"/>
              </a:rPr>
              <a:t>его </a:t>
            </a:r>
            <a:r>
              <a:rPr sz="1200" i="1">
                <a:solidFill>
                  <a:srgbClr val="C00000"/>
                </a:solidFill>
                <a:latin typeface="Arial"/>
                <a:cs typeface="Arial"/>
              </a:rPr>
              <a:t>близкого,</a:t>
            </a:r>
            <a:r>
              <a:rPr sz="1200" i="1" spc="39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>
                <a:solidFill>
                  <a:srgbClr val="C00000"/>
                </a:solidFill>
                <a:latin typeface="Arial"/>
                <a:cs typeface="Arial"/>
              </a:rPr>
              <a:t>если</a:t>
            </a:r>
            <a:r>
              <a:rPr sz="1200" i="1" spc="40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>
                <a:solidFill>
                  <a:srgbClr val="C00000"/>
                </a:solidFill>
                <a:latin typeface="Arial"/>
                <a:cs typeface="Arial"/>
              </a:rPr>
              <a:t>вы</a:t>
            </a:r>
            <a:r>
              <a:rPr sz="1200" i="1" spc="40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>
                <a:solidFill>
                  <a:srgbClr val="C00000"/>
                </a:solidFill>
                <a:latin typeface="Arial"/>
                <a:cs typeface="Arial"/>
              </a:rPr>
              <a:t>узнали</a:t>
            </a:r>
            <a:r>
              <a:rPr sz="1200" i="1" spc="40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>
                <a:solidFill>
                  <a:srgbClr val="C00000"/>
                </a:solidFill>
                <a:latin typeface="Arial"/>
                <a:cs typeface="Arial"/>
              </a:rPr>
              <a:t>их</a:t>
            </a:r>
            <a:r>
              <a:rPr sz="1200" i="1" spc="39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>
                <a:solidFill>
                  <a:srgbClr val="C00000"/>
                </a:solidFill>
                <a:latin typeface="Arial"/>
                <a:cs typeface="Arial"/>
              </a:rPr>
              <a:t>от</a:t>
            </a:r>
            <a:r>
              <a:rPr sz="1200" i="1" spc="38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>
                <a:solidFill>
                  <a:srgbClr val="C00000"/>
                </a:solidFill>
                <a:latin typeface="Arial"/>
                <a:cs typeface="Arial"/>
              </a:rPr>
              <a:t>родителей</a:t>
            </a:r>
            <a:r>
              <a:rPr sz="1200" i="1" spc="40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>
                <a:solidFill>
                  <a:srgbClr val="C00000"/>
                </a:solidFill>
                <a:latin typeface="Arial"/>
                <a:cs typeface="Arial"/>
              </a:rPr>
              <a:t>(законных</a:t>
            </a:r>
            <a:r>
              <a:rPr sz="1200" i="1" spc="40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>
                <a:solidFill>
                  <a:srgbClr val="C00000"/>
                </a:solidFill>
                <a:latin typeface="Arial"/>
                <a:cs typeface="Arial"/>
              </a:rPr>
              <a:t>представителей).</a:t>
            </a:r>
            <a:r>
              <a:rPr sz="1200" i="1" spc="40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Старайтесь</a:t>
            </a:r>
            <a:r>
              <a:rPr sz="1200" i="1" spc="405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следить,</a:t>
            </a:r>
            <a:r>
              <a:rPr sz="1200" i="1" spc="405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чтобы</a:t>
            </a:r>
            <a:r>
              <a:rPr sz="1200" i="1" spc="400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в</a:t>
            </a:r>
            <a:r>
              <a:rPr sz="1200" i="1" spc="395">
                <a:latin typeface="Arial"/>
                <a:cs typeface="Arial"/>
              </a:rPr>
              <a:t> </a:t>
            </a:r>
            <a:r>
              <a:rPr sz="1200" i="1" spc="-25">
                <a:latin typeface="Arial"/>
                <a:cs typeface="Arial"/>
              </a:rPr>
              <a:t>его </a:t>
            </a:r>
            <a:r>
              <a:rPr sz="1200" i="1">
                <a:latin typeface="Arial"/>
                <a:cs typeface="Arial"/>
              </a:rPr>
              <a:t>окружении</a:t>
            </a:r>
            <a:r>
              <a:rPr sz="1200" i="1" spc="-70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также</a:t>
            </a:r>
            <a:r>
              <a:rPr sz="1200" i="1" spc="-40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никто</a:t>
            </a:r>
            <a:r>
              <a:rPr sz="1200" i="1" spc="-35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этого</a:t>
            </a:r>
            <a:r>
              <a:rPr sz="1200" i="1" spc="-35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не</a:t>
            </a:r>
            <a:r>
              <a:rPr sz="1200" i="1" spc="-40">
                <a:latin typeface="Arial"/>
                <a:cs typeface="Arial"/>
              </a:rPr>
              <a:t> </a:t>
            </a:r>
            <a:r>
              <a:rPr sz="1200" i="1" spc="-10">
                <a:latin typeface="Arial"/>
                <a:cs typeface="Arial"/>
              </a:rPr>
              <a:t>делал.</a:t>
            </a:r>
            <a:endParaRPr sz="1200">
              <a:latin typeface="Arial"/>
              <a:cs typeface="Arial"/>
            </a:endParaRPr>
          </a:p>
          <a:p>
            <a:pPr marL="12700" marR="6350" indent="177800" algn="just">
              <a:lnSpc>
                <a:spcPct val="100000"/>
              </a:lnSpc>
              <a:spcBef>
                <a:spcPts val="605"/>
              </a:spcBef>
              <a:buAutoNum type="arabicPeriod"/>
              <a:tabLst>
                <a:tab pos="190500"/>
              </a:tabLst>
            </a:pPr>
            <a:r>
              <a:rPr sz="1200" i="1">
                <a:latin typeface="Arial"/>
                <a:cs typeface="Arial"/>
              </a:rPr>
              <a:t>Если</a:t>
            </a:r>
            <a:r>
              <a:rPr sz="1200" i="1" spc="5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обучающийся</a:t>
            </a:r>
            <a:r>
              <a:rPr sz="1200" i="1" spc="5">
                <a:latin typeface="Arial"/>
                <a:cs typeface="Arial"/>
              </a:rPr>
              <a:t> </a:t>
            </a:r>
            <a:r>
              <a:rPr sz="1200" b="1" i="1">
                <a:latin typeface="Arial"/>
                <a:cs typeface="Arial"/>
              </a:rPr>
              <a:t>не</a:t>
            </a:r>
            <a:r>
              <a:rPr sz="1200" b="1" i="1" spc="15">
                <a:latin typeface="Arial"/>
                <a:cs typeface="Arial"/>
              </a:rPr>
              <a:t> </a:t>
            </a:r>
            <a:r>
              <a:rPr sz="1200" b="1" i="1">
                <a:latin typeface="Arial"/>
                <a:cs typeface="Arial"/>
              </a:rPr>
              <a:t>хочет</a:t>
            </a:r>
            <a:r>
              <a:rPr sz="1200" b="1" i="1" spc="10">
                <a:latin typeface="Arial"/>
                <a:cs typeface="Arial"/>
              </a:rPr>
              <a:t> </a:t>
            </a:r>
            <a:r>
              <a:rPr sz="1200" b="1" i="1">
                <a:latin typeface="Arial"/>
                <a:cs typeface="Arial"/>
              </a:rPr>
              <a:t>говорить</a:t>
            </a:r>
            <a:r>
              <a:rPr sz="1200" b="1" i="1" spc="10">
                <a:latin typeface="Arial"/>
                <a:cs typeface="Arial"/>
              </a:rPr>
              <a:t> </a:t>
            </a:r>
            <a:r>
              <a:rPr sz="1200" b="1" i="1">
                <a:latin typeface="Arial"/>
                <a:cs typeface="Arial"/>
              </a:rPr>
              <a:t>об</a:t>
            </a:r>
            <a:r>
              <a:rPr sz="1200" b="1" i="1" spc="10">
                <a:latin typeface="Arial"/>
                <a:cs typeface="Arial"/>
              </a:rPr>
              <a:t> </a:t>
            </a:r>
            <a:r>
              <a:rPr sz="1200" b="1" i="1">
                <a:latin typeface="Arial"/>
                <a:cs typeface="Arial"/>
              </a:rPr>
              <a:t>умершем,</a:t>
            </a:r>
            <a:r>
              <a:rPr sz="1200" b="1" i="1" spc="15">
                <a:latin typeface="Arial"/>
                <a:cs typeface="Arial"/>
              </a:rPr>
              <a:t> </a:t>
            </a:r>
            <a:r>
              <a:rPr sz="1200" b="1" i="1">
                <a:latin typeface="Arial"/>
                <a:cs typeface="Arial"/>
              </a:rPr>
              <a:t>посещать</a:t>
            </a:r>
            <a:r>
              <a:rPr sz="1200" b="1" i="1" spc="15">
                <a:latin typeface="Arial"/>
                <a:cs typeface="Arial"/>
              </a:rPr>
              <a:t> </a:t>
            </a:r>
            <a:r>
              <a:rPr sz="1200" b="1" i="1">
                <a:latin typeface="Arial"/>
                <a:cs typeface="Arial"/>
              </a:rPr>
              <a:t>места,</a:t>
            </a:r>
            <a:r>
              <a:rPr sz="1200" b="1" i="1" spc="15">
                <a:latin typeface="Arial"/>
                <a:cs typeface="Arial"/>
              </a:rPr>
              <a:t> </a:t>
            </a:r>
            <a:r>
              <a:rPr sz="1200" b="1" i="1">
                <a:latin typeface="Arial"/>
                <a:cs typeface="Arial"/>
              </a:rPr>
              <a:t>связанные</a:t>
            </a:r>
            <a:r>
              <a:rPr sz="1200" b="1" i="1" spc="20">
                <a:latin typeface="Arial"/>
                <a:cs typeface="Arial"/>
              </a:rPr>
              <a:t> </a:t>
            </a:r>
            <a:r>
              <a:rPr sz="1200" b="1" i="1">
                <a:latin typeface="Arial"/>
                <a:cs typeface="Arial"/>
              </a:rPr>
              <a:t>с</a:t>
            </a:r>
            <a:r>
              <a:rPr sz="1200" b="1" i="1" spc="15">
                <a:latin typeface="Arial"/>
                <a:cs typeface="Arial"/>
              </a:rPr>
              <a:t> </a:t>
            </a:r>
            <a:r>
              <a:rPr sz="1200" b="1" i="1">
                <a:latin typeface="Arial"/>
                <a:cs typeface="Arial"/>
              </a:rPr>
              <a:t>ним,</a:t>
            </a:r>
            <a:r>
              <a:rPr sz="1200" b="1" i="1" spc="15">
                <a:latin typeface="Arial"/>
                <a:cs typeface="Arial"/>
              </a:rPr>
              <a:t> </a:t>
            </a:r>
            <a:r>
              <a:rPr sz="1200" b="1" i="1">
                <a:latin typeface="Arial"/>
                <a:cs typeface="Arial"/>
              </a:rPr>
              <a:t>не</a:t>
            </a:r>
            <a:r>
              <a:rPr sz="1200" b="1" i="1" spc="15">
                <a:latin typeface="Arial"/>
                <a:cs typeface="Arial"/>
              </a:rPr>
              <a:t> </a:t>
            </a:r>
            <a:r>
              <a:rPr sz="1200" b="1" i="1">
                <a:latin typeface="Arial"/>
                <a:cs typeface="Arial"/>
              </a:rPr>
              <a:t>настаивайте</a:t>
            </a:r>
            <a:r>
              <a:rPr sz="1200" i="1">
                <a:latin typeface="Arial"/>
                <a:cs typeface="Arial"/>
              </a:rPr>
              <a:t>,</a:t>
            </a:r>
            <a:r>
              <a:rPr sz="1200" i="1" spc="15">
                <a:latin typeface="Arial"/>
                <a:cs typeface="Arial"/>
              </a:rPr>
              <a:t> </a:t>
            </a:r>
            <a:r>
              <a:rPr sz="1200" i="1" spc="-25">
                <a:latin typeface="Arial"/>
                <a:cs typeface="Arial"/>
              </a:rPr>
              <a:t>не </a:t>
            </a:r>
            <a:r>
              <a:rPr sz="1200" i="1">
                <a:latin typeface="Arial"/>
                <a:cs typeface="Arial"/>
              </a:rPr>
              <a:t>упрекайте</a:t>
            </a:r>
            <a:r>
              <a:rPr sz="1200" i="1" spc="-20">
                <a:latin typeface="Arial"/>
                <a:cs typeface="Arial"/>
              </a:rPr>
              <a:t> </a:t>
            </a:r>
            <a:r>
              <a:rPr sz="1200" i="1" spc="-10">
                <a:latin typeface="Arial"/>
                <a:cs typeface="Arial"/>
              </a:rPr>
              <a:t>обучающегося</a:t>
            </a:r>
            <a:r>
              <a:rPr sz="1200" i="1" spc="-40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в</a:t>
            </a:r>
            <a:r>
              <a:rPr sz="1200" i="1" spc="-5">
                <a:latin typeface="Arial"/>
                <a:cs typeface="Arial"/>
              </a:rPr>
              <a:t> </a:t>
            </a:r>
            <a:r>
              <a:rPr sz="1200" i="1" spc="-20">
                <a:latin typeface="Arial"/>
                <a:cs typeface="Arial"/>
              </a:rPr>
              <a:t>этом.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8600" y="209550"/>
            <a:ext cx="6705599" cy="65979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5"/>
              </a:spcBef>
              <a:tabLst>
                <a:tab pos="1039494"/>
                <a:tab pos="2248535"/>
              </a:tabLst>
            </a:pPr>
            <a:r>
              <a:rPr lang="ru-RU" sz="1400" spc="-10" smtClean="0">
                <a:solidFill>
                  <a:srgbClr val="000000"/>
                </a:solidFill>
              </a:rPr>
              <a:t>Оказание</a:t>
            </a:r>
            <a:r>
              <a:rPr lang="ru-RU" sz="1400" smtClean="0">
                <a:solidFill>
                  <a:srgbClr val="000000"/>
                </a:solidFill>
              </a:rPr>
              <a:t>	</a:t>
            </a:r>
            <a:r>
              <a:rPr lang="ru-RU" sz="1400" spc="-10" smtClean="0">
                <a:solidFill>
                  <a:srgbClr val="000000"/>
                </a:solidFill>
              </a:rPr>
              <a:t>экстренной</a:t>
            </a:r>
            <a:r>
              <a:rPr lang="ru-RU" sz="1400" smtClean="0">
                <a:solidFill>
                  <a:srgbClr val="000000"/>
                </a:solidFill>
              </a:rPr>
              <a:t>	</a:t>
            </a:r>
            <a:r>
              <a:rPr lang="ru-RU" sz="1400" spc="-10" smtClean="0">
                <a:solidFill>
                  <a:srgbClr val="000000"/>
                </a:solidFill>
              </a:rPr>
              <a:t>психологической </a:t>
            </a:r>
            <a:r>
              <a:rPr lang="ru-RU" sz="1400" spc="-10" smtClean="0">
                <a:solidFill>
                  <a:schemeClr val="tx1"/>
                </a:solidFill>
              </a:rPr>
              <a:t>помощи,</a:t>
            </a:r>
            <a:r>
              <a:rPr lang="ru-RU" sz="1400" smtClean="0">
                <a:solidFill>
                  <a:schemeClr val="tx1"/>
                </a:solidFill>
              </a:rPr>
              <a:t> </a:t>
            </a:r>
            <a:r>
              <a:rPr lang="ru-RU" sz="1400" spc="-10" smtClean="0">
                <a:solidFill>
                  <a:schemeClr val="tx1"/>
                </a:solidFill>
              </a:rPr>
              <a:t>психологической коррекции и поддержки  детям ветеранов (участников) СВО и членам их семей в очном и дистанционном режиме</a:t>
            </a:r>
            <a:endParaRPr sz="1400"/>
          </a:p>
        </p:txBody>
      </p:sp>
      <p:sp>
        <p:nvSpPr>
          <p:cNvPr id="8" name="object 8"/>
          <p:cNvSpPr/>
          <p:nvPr/>
        </p:nvSpPr>
        <p:spPr>
          <a:xfrm>
            <a:off x="262763" y="997458"/>
            <a:ext cx="6445250" cy="635"/>
          </a:xfrm>
          <a:custGeom>
            <a:rect l="l" t="t" r="r" b="b"/>
            <a:pathLst>
              <a:path w="6445250" h="634">
                <a:moveTo>
                  <a:pt x="0" y="0"/>
                </a:moveTo>
                <a:lnTo>
                  <a:pt x="6445122" y="380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object 9"/>
          <p:cNvPicPr/>
          <p:nvPr/>
        </p:nvPicPr>
        <p:blipFill>
          <a:blip r:embed="rId2"/>
          <a:stretch>
            <a:fillRect/>
          </a:stretch>
        </p:blipFill>
        <p:spPr>
          <a:xfrm>
            <a:off x="7577581" y="220624"/>
            <a:ext cx="1020965" cy="945362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6934200" y="133350"/>
            <a:ext cx="2057400" cy="85856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indent="-635" algn="ctr">
              <a:lnSpc>
                <a:spcPct val="100000"/>
              </a:lnSpc>
              <a:spcBef>
                <a:spcPts val="95"/>
              </a:spcBef>
            </a:pPr>
            <a:r>
              <a:rPr sz="1100" b="1" i="1">
                <a:solidFill>
                  <a:srgbClr val="FF0000"/>
                </a:solidFill>
                <a:latin typeface="Arial"/>
                <a:cs typeface="Arial"/>
              </a:rPr>
              <a:t>В</a:t>
            </a:r>
            <a:r>
              <a:rPr sz="1100" b="1" i="1" spc="-4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100" b="1" i="1">
                <a:solidFill>
                  <a:srgbClr val="FF0000"/>
                </a:solidFill>
                <a:latin typeface="Arial"/>
                <a:cs typeface="Arial"/>
              </a:rPr>
              <a:t>случае</a:t>
            </a:r>
            <a:r>
              <a:rPr sz="1100" b="1" i="1" spc="-35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100" b="1" i="1">
                <a:solidFill>
                  <a:srgbClr val="FF0000"/>
                </a:solidFill>
                <a:latin typeface="Arial"/>
                <a:cs typeface="Arial"/>
              </a:rPr>
              <a:t>гибели</a:t>
            </a:r>
            <a:r>
              <a:rPr sz="1100" b="1" i="1" spc="-25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100" b="1" i="1" spc="-10">
                <a:solidFill>
                  <a:srgbClr val="FF0000"/>
                </a:solidFill>
                <a:latin typeface="Arial"/>
                <a:cs typeface="Arial"/>
              </a:rPr>
              <a:t>ветерана (участника)</a:t>
            </a:r>
            <a:r>
              <a:rPr sz="1100" b="1" i="1">
                <a:solidFill>
                  <a:srgbClr val="FF0000"/>
                </a:solidFill>
                <a:latin typeface="Arial"/>
                <a:cs typeface="Arial"/>
              </a:rPr>
              <a:t> СВО</a:t>
            </a:r>
            <a:r>
              <a:rPr sz="1100" b="1" i="1" spc="-15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100" b="1" i="1" spc="-10">
                <a:solidFill>
                  <a:srgbClr val="FF0000"/>
                </a:solidFill>
                <a:latin typeface="Arial"/>
                <a:cs typeface="Arial"/>
              </a:rPr>
              <a:t>возможен </a:t>
            </a:r>
            <a:r>
              <a:rPr sz="1100" b="1" i="1">
                <a:solidFill>
                  <a:srgbClr val="FF0000"/>
                </a:solidFill>
                <a:latin typeface="Arial"/>
                <a:cs typeface="Arial"/>
              </a:rPr>
              <a:t>следующий</a:t>
            </a:r>
            <a:r>
              <a:rPr sz="1100" b="1" i="1" spc="-6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100" b="1" i="1" spc="-10">
                <a:solidFill>
                  <a:srgbClr val="FF0000"/>
                </a:solidFill>
                <a:latin typeface="Arial"/>
                <a:cs typeface="Arial"/>
              </a:rPr>
              <a:t>алгоритм</a:t>
            </a:r>
            <a:endParaRPr sz="1100">
              <a:latin typeface="Arial"/>
              <a:cs typeface="Arial"/>
            </a:endParaRPr>
          </a:p>
          <a:p>
            <a:pPr marL="386080" marR="379095" algn="ctr">
              <a:lnSpc>
                <a:spcPct val="100000"/>
              </a:lnSpc>
            </a:pPr>
            <a:r>
              <a:rPr sz="1100" b="1" i="1" spc="-10">
                <a:solidFill>
                  <a:srgbClr val="FF0000"/>
                </a:solidFill>
                <a:latin typeface="Arial"/>
                <a:cs typeface="Arial"/>
              </a:rPr>
              <a:t>сопровождения обучающегося</a:t>
            </a:r>
            <a:endParaRPr sz="1100">
              <a:latin typeface="Arial"/>
              <a:cs typeface="Arial"/>
            </a:endParaRPr>
          </a:p>
        </p:txBody>
      </p:sp>
      <p:pic>
        <p:nvPicPr>
          <p:cNvPr id="11" name="object 11"/>
          <p:cNvPicPr/>
          <p:nvPr/>
        </p:nvPicPr>
        <p:blipFill>
          <a:blip r:embed="rId3"/>
          <a:stretch>
            <a:fillRect/>
          </a:stretch>
        </p:blipFill>
        <p:spPr>
          <a:xfrm>
            <a:off x="4431791" y="1809157"/>
            <a:ext cx="59435" cy="37930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152400" y="1111072"/>
            <a:ext cx="8839199" cy="38519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Об</a:t>
            </a:r>
            <a:r>
              <a:rPr sz="12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rgbClr val="C00000"/>
                </a:solidFill>
                <a:latin typeface="Arial"/>
                <a:cs typeface="Arial"/>
              </a:rPr>
              <a:t>особенностях</a:t>
            </a:r>
            <a:r>
              <a:rPr sz="12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rgbClr val="C00000"/>
                </a:solidFill>
                <a:latin typeface="Arial"/>
                <a:cs typeface="Arial"/>
              </a:rPr>
              <a:t>взаимодействия</a:t>
            </a:r>
            <a:r>
              <a:rPr sz="12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sz="12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детьми</a:t>
            </a:r>
            <a:r>
              <a:rPr sz="12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rgbClr val="C00000"/>
                </a:solidFill>
                <a:latin typeface="Arial"/>
                <a:cs typeface="Arial"/>
              </a:rPr>
              <a:t>ветеранов</a:t>
            </a:r>
            <a:r>
              <a:rPr sz="12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rgbClr val="C00000"/>
                </a:solidFill>
                <a:latin typeface="Arial"/>
                <a:cs typeface="Arial"/>
              </a:rPr>
              <a:t>(участников)</a:t>
            </a:r>
            <a:r>
              <a:rPr sz="1200" b="1" spc="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СВО</a:t>
            </a:r>
            <a:r>
              <a:rPr sz="12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при</a:t>
            </a:r>
            <a:r>
              <a:rPr sz="12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пережитой</a:t>
            </a:r>
            <a:r>
              <a:rPr sz="12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ими</a:t>
            </a:r>
            <a:r>
              <a:rPr sz="12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острой</a:t>
            </a:r>
            <a:r>
              <a:rPr sz="12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20">
                <a:solidFill>
                  <a:srgbClr val="C00000"/>
                </a:solidFill>
                <a:latin typeface="Arial"/>
                <a:cs typeface="Arial"/>
              </a:rPr>
              <a:t>фазе</a:t>
            </a:r>
            <a:endParaRPr sz="12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утраты</a:t>
            </a:r>
            <a:r>
              <a:rPr sz="1200" b="1" spc="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r>
              <a:rPr sz="1200" b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разных</a:t>
            </a:r>
            <a:r>
              <a:rPr sz="12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возрастных этапах</a:t>
            </a:r>
            <a:r>
              <a:rPr sz="1200" b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spc="-10">
                <a:solidFill>
                  <a:srgbClr val="C00000"/>
                </a:solidFill>
                <a:latin typeface="Arial"/>
                <a:cs typeface="Arial"/>
              </a:rPr>
              <a:t>(рекомендации</a:t>
            </a:r>
            <a:r>
              <a:rPr sz="1200" i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spc="-10">
                <a:solidFill>
                  <a:srgbClr val="C00000"/>
                </a:solidFill>
                <a:latin typeface="Arial"/>
                <a:cs typeface="Arial"/>
              </a:rPr>
              <a:t>педагогическим</a:t>
            </a:r>
            <a:r>
              <a:rPr sz="1200" i="1" spc="-5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spc="-10">
                <a:solidFill>
                  <a:srgbClr val="C00000"/>
                </a:solidFill>
                <a:latin typeface="Arial"/>
                <a:cs typeface="Arial"/>
              </a:rPr>
              <a:t>работникам)</a:t>
            </a:r>
            <a:endParaRPr sz="1200" i="1"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  <a:spcBef>
                <a:spcPts val="1200"/>
              </a:spcBef>
            </a:pPr>
            <a:r>
              <a:rPr sz="1200" i="1">
                <a:latin typeface="Arial"/>
                <a:cs typeface="Arial"/>
              </a:rPr>
              <a:t>При</a:t>
            </a:r>
            <a:r>
              <a:rPr sz="1200" i="1" spc="-35">
                <a:latin typeface="Arial"/>
                <a:cs typeface="Arial"/>
              </a:rPr>
              <a:t> </a:t>
            </a:r>
            <a:r>
              <a:rPr sz="1200" i="1" spc="-10">
                <a:latin typeface="Arial"/>
                <a:cs typeface="Arial"/>
              </a:rPr>
              <a:t>взаимодействии</a:t>
            </a:r>
            <a:r>
              <a:rPr sz="1200" i="1" spc="-45">
                <a:latin typeface="Arial"/>
                <a:cs typeface="Arial"/>
              </a:rPr>
              <a:t> </a:t>
            </a:r>
            <a:r>
              <a:rPr sz="1200" b="1" i="1" u="sng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с</a:t>
            </a:r>
            <a:r>
              <a:rPr sz="1200" b="1" i="1" u="sng" spc="-3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детьми</a:t>
            </a:r>
            <a:r>
              <a:rPr sz="1200" b="1" i="1" u="sng" spc="-25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дошкольного</a:t>
            </a:r>
            <a:r>
              <a:rPr sz="1200" b="1" i="1" u="sng" spc="-15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возраста</a:t>
            </a:r>
            <a:r>
              <a:rPr sz="1200" b="1" i="1" u="sng" spc="-35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важно</a:t>
            </a:r>
            <a:r>
              <a:rPr sz="1200" i="1" spc="-40">
                <a:latin typeface="Arial"/>
                <a:cs typeface="Arial"/>
              </a:rPr>
              <a:t> </a:t>
            </a:r>
            <a:r>
              <a:rPr sz="1200" i="1" spc="-10">
                <a:latin typeface="Arial"/>
                <a:cs typeface="Arial"/>
              </a:rPr>
              <a:t>учитывать</a:t>
            </a:r>
            <a:r>
              <a:rPr sz="1200" i="1" spc="-20">
                <a:latin typeface="Arial"/>
                <a:cs typeface="Arial"/>
              </a:rPr>
              <a:t> </a:t>
            </a:r>
            <a:r>
              <a:rPr sz="1200" i="1" spc="-10">
                <a:latin typeface="Arial"/>
                <a:cs typeface="Arial"/>
              </a:rPr>
              <a:t>следующее:</a:t>
            </a:r>
            <a:endParaRPr sz="1200">
              <a:latin typeface="Arial"/>
              <a:cs typeface="Arial"/>
            </a:endParaRPr>
          </a:p>
          <a:p>
            <a:pPr marL="12700" marR="5080" indent="174625" algn="just">
              <a:lnSpc>
                <a:spcPct val="100000"/>
              </a:lnSpc>
              <a:spcBef>
                <a:spcPts val="600"/>
              </a:spcBef>
              <a:buFont typeface="Arial"/>
              <a:buAutoNum type="arabicPeriod" startAt="5"/>
              <a:tabLst>
                <a:tab pos="187325"/>
              </a:tabLst>
            </a:pPr>
            <a:r>
              <a:rPr sz="1200" b="1" i="1">
                <a:latin typeface="Arial"/>
                <a:cs typeface="Arial"/>
              </a:rPr>
              <a:t>Избегайте</a:t>
            </a:r>
            <a:r>
              <a:rPr sz="1200" b="1" i="1" spc="-15">
                <a:latin typeface="Arial"/>
                <a:cs typeface="Arial"/>
              </a:rPr>
              <a:t> </a:t>
            </a:r>
            <a:r>
              <a:rPr sz="1200" b="1" i="1">
                <a:latin typeface="Arial"/>
                <a:cs typeface="Arial"/>
              </a:rPr>
              <a:t>обсуждать</a:t>
            </a:r>
            <a:r>
              <a:rPr sz="1200" b="1" i="1" spc="-25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чересчур</a:t>
            </a:r>
            <a:r>
              <a:rPr sz="1200" i="1" spc="-15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серьезные</a:t>
            </a:r>
            <a:r>
              <a:rPr sz="1200" i="1" spc="-20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или</a:t>
            </a:r>
            <a:r>
              <a:rPr sz="1200" i="1" spc="-15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страшные</a:t>
            </a:r>
            <a:r>
              <a:rPr sz="1200" i="1" spc="-15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для</a:t>
            </a:r>
            <a:r>
              <a:rPr sz="1200" i="1" spc="-30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обучающегося</a:t>
            </a:r>
            <a:r>
              <a:rPr sz="1200" i="1" spc="-15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вещи,</a:t>
            </a:r>
            <a:r>
              <a:rPr sz="1200" i="1" spc="-20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если</a:t>
            </a:r>
            <a:r>
              <a:rPr sz="1200" i="1" spc="-20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есть</a:t>
            </a:r>
            <a:r>
              <a:rPr sz="1200" i="1" spc="-15">
                <a:latin typeface="Arial"/>
                <a:cs typeface="Arial"/>
              </a:rPr>
              <a:t> </a:t>
            </a:r>
            <a:r>
              <a:rPr sz="1200" i="1" spc="-10">
                <a:latin typeface="Arial"/>
                <a:cs typeface="Arial"/>
              </a:rPr>
              <a:t>вероятность,</a:t>
            </a:r>
            <a:r>
              <a:rPr sz="1200" i="1" spc="-15">
                <a:latin typeface="Arial"/>
                <a:cs typeface="Arial"/>
              </a:rPr>
              <a:t> </a:t>
            </a:r>
            <a:r>
              <a:rPr sz="1200" i="1" spc="-25">
                <a:latin typeface="Arial"/>
                <a:cs typeface="Arial"/>
              </a:rPr>
              <a:t>что </a:t>
            </a:r>
            <a:r>
              <a:rPr sz="1200" i="1">
                <a:latin typeface="Arial"/>
                <a:cs typeface="Arial"/>
              </a:rPr>
              <a:t>он</a:t>
            </a:r>
            <a:r>
              <a:rPr sz="1200" i="1" spc="220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может</a:t>
            </a:r>
            <a:r>
              <a:rPr sz="1200" i="1" spc="204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услышать.</a:t>
            </a:r>
            <a:r>
              <a:rPr sz="1200" i="1" spc="225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Не</a:t>
            </a:r>
            <a:r>
              <a:rPr sz="1200" i="1" spc="225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стоит</a:t>
            </a:r>
            <a:r>
              <a:rPr sz="1200" i="1" spc="204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делать</a:t>
            </a:r>
            <a:r>
              <a:rPr sz="1200" i="1" spc="225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этого,</a:t>
            </a:r>
            <a:r>
              <a:rPr sz="1200" i="1" spc="225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даже</a:t>
            </a:r>
            <a:r>
              <a:rPr sz="1200" i="1" spc="215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если</a:t>
            </a:r>
            <a:r>
              <a:rPr sz="1200" i="1" spc="215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кажется,</a:t>
            </a:r>
            <a:r>
              <a:rPr sz="1200" i="1" spc="220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что</a:t>
            </a:r>
            <a:r>
              <a:rPr sz="1200" i="1" spc="225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обучающийся</a:t>
            </a:r>
            <a:r>
              <a:rPr sz="1200" i="1" spc="215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слишком</a:t>
            </a:r>
            <a:r>
              <a:rPr sz="1200" i="1" spc="229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увлечен,</a:t>
            </a:r>
            <a:r>
              <a:rPr sz="1200" i="1" spc="225">
                <a:latin typeface="Arial"/>
                <a:cs typeface="Arial"/>
              </a:rPr>
              <a:t> </a:t>
            </a:r>
            <a:r>
              <a:rPr sz="1200" i="1" spc="-10">
                <a:latin typeface="Arial"/>
                <a:cs typeface="Arial"/>
              </a:rPr>
              <a:t>чтобы </a:t>
            </a:r>
            <a:r>
              <a:rPr sz="1200" i="1">
                <a:latin typeface="Arial"/>
                <a:cs typeface="Arial"/>
              </a:rPr>
              <a:t>слушать,</a:t>
            </a:r>
            <a:r>
              <a:rPr sz="1200" i="1" spc="-30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или</a:t>
            </a:r>
            <a:r>
              <a:rPr sz="1200" i="1" spc="-40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слишком</a:t>
            </a:r>
            <a:r>
              <a:rPr sz="1200" i="1" spc="-35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мал,</a:t>
            </a:r>
            <a:r>
              <a:rPr sz="1200" i="1" spc="-45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чтобы</a:t>
            </a:r>
            <a:r>
              <a:rPr sz="1200" i="1" spc="-15">
                <a:latin typeface="Arial"/>
                <a:cs typeface="Arial"/>
              </a:rPr>
              <a:t> </a:t>
            </a:r>
            <a:r>
              <a:rPr sz="1200" i="1" spc="-10">
                <a:latin typeface="Arial"/>
                <a:cs typeface="Arial"/>
              </a:rPr>
              <a:t>понимать.</a:t>
            </a:r>
            <a:endParaRPr sz="1200">
              <a:latin typeface="Arial"/>
              <a:cs typeface="Arial"/>
            </a:endParaRPr>
          </a:p>
          <a:p>
            <a:pPr marL="12700" marR="5080" indent="177800" algn="just">
              <a:lnSpc>
                <a:spcPct val="100000"/>
              </a:lnSpc>
              <a:spcBef>
                <a:spcPts val="605"/>
              </a:spcBef>
              <a:buAutoNum type="arabicPeriod" startAt="5"/>
              <a:tabLst>
                <a:tab pos="190500"/>
              </a:tabLst>
            </a:pPr>
            <a:r>
              <a:rPr sz="1200" i="1">
                <a:latin typeface="Arial"/>
                <a:cs typeface="Arial"/>
              </a:rPr>
              <a:t>По</a:t>
            </a:r>
            <a:r>
              <a:rPr sz="1200" i="1" spc="25">
                <a:latin typeface="Arial"/>
                <a:cs typeface="Arial"/>
              </a:rPr>
              <a:t> </a:t>
            </a:r>
            <a:r>
              <a:rPr sz="1200" i="1" spc="-10">
                <a:latin typeface="Arial"/>
                <a:cs typeface="Arial"/>
              </a:rPr>
              <a:t>возможности</a:t>
            </a:r>
            <a:r>
              <a:rPr sz="1200" i="1" spc="30">
                <a:latin typeface="Arial"/>
                <a:cs typeface="Arial"/>
              </a:rPr>
              <a:t> </a:t>
            </a:r>
            <a:r>
              <a:rPr sz="1200" b="1" i="1">
                <a:latin typeface="Arial"/>
                <a:cs typeface="Arial"/>
              </a:rPr>
              <a:t>не</a:t>
            </a:r>
            <a:r>
              <a:rPr sz="1200" b="1" i="1" spc="25">
                <a:latin typeface="Arial"/>
                <a:cs typeface="Arial"/>
              </a:rPr>
              <a:t> </a:t>
            </a:r>
            <a:r>
              <a:rPr sz="1200" b="1" i="1">
                <a:latin typeface="Arial"/>
                <a:cs typeface="Arial"/>
              </a:rPr>
              <a:t>оставляйте</a:t>
            </a:r>
            <a:r>
              <a:rPr sz="1200" b="1" i="1" spc="30">
                <a:latin typeface="Arial"/>
                <a:cs typeface="Arial"/>
              </a:rPr>
              <a:t> </a:t>
            </a:r>
            <a:r>
              <a:rPr sz="1200" b="1" i="1" spc="-10">
                <a:latin typeface="Arial"/>
                <a:cs typeface="Arial"/>
              </a:rPr>
              <a:t>обучающегося</a:t>
            </a:r>
            <a:r>
              <a:rPr sz="1200" b="1" i="1" spc="25">
                <a:latin typeface="Arial"/>
                <a:cs typeface="Arial"/>
              </a:rPr>
              <a:t> </a:t>
            </a:r>
            <a:r>
              <a:rPr sz="1200" b="1" i="1">
                <a:latin typeface="Arial"/>
                <a:cs typeface="Arial"/>
              </a:rPr>
              <a:t>одного</a:t>
            </a:r>
            <a:r>
              <a:rPr sz="1200" i="1" spc="30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в</a:t>
            </a:r>
            <a:r>
              <a:rPr sz="1200" i="1" spc="5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течение</a:t>
            </a:r>
            <a:r>
              <a:rPr sz="1200" i="1" spc="30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дня,</a:t>
            </a:r>
            <a:r>
              <a:rPr sz="1200" i="1" spc="25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особенно,</a:t>
            </a:r>
            <a:r>
              <a:rPr sz="1200" i="1" spc="30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если</a:t>
            </a:r>
            <a:r>
              <a:rPr sz="1200" i="1" spc="15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он</a:t>
            </a:r>
            <a:r>
              <a:rPr sz="1200" i="1" spc="25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просит</a:t>
            </a:r>
            <a:r>
              <a:rPr sz="1200" i="1" spc="10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об</a:t>
            </a:r>
            <a:r>
              <a:rPr sz="1200" i="1" spc="15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этом.</a:t>
            </a:r>
            <a:r>
              <a:rPr sz="1200" i="1" spc="25">
                <a:latin typeface="Arial"/>
                <a:cs typeface="Arial"/>
              </a:rPr>
              <a:t> </a:t>
            </a:r>
            <a:r>
              <a:rPr sz="1200" i="1" spc="-20">
                <a:latin typeface="Arial"/>
                <a:cs typeface="Arial"/>
              </a:rPr>
              <a:t>Если </a:t>
            </a:r>
            <a:r>
              <a:rPr sz="1200" i="1">
                <a:latin typeface="Arial"/>
                <a:cs typeface="Arial"/>
              </a:rPr>
              <a:t>профессиональная</a:t>
            </a:r>
            <a:r>
              <a:rPr sz="1200" i="1" spc="-20">
                <a:latin typeface="Arial"/>
                <a:cs typeface="Arial"/>
              </a:rPr>
              <a:t> </a:t>
            </a:r>
            <a:r>
              <a:rPr sz="1200" i="1" spc="-10">
                <a:latin typeface="Arial"/>
                <a:cs typeface="Arial"/>
              </a:rPr>
              <a:t>необходимость</a:t>
            </a:r>
            <a:r>
              <a:rPr sz="1200" i="1" spc="-15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того</a:t>
            </a:r>
            <a:r>
              <a:rPr sz="1200" i="1" spc="-20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требует,</a:t>
            </a:r>
            <a:r>
              <a:rPr sz="1200" i="1" spc="-15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сообщите</a:t>
            </a:r>
            <a:r>
              <a:rPr sz="1200" i="1" spc="-20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обучающемуся,</a:t>
            </a:r>
            <a:r>
              <a:rPr sz="1200" i="1" spc="-15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что</a:t>
            </a:r>
            <a:r>
              <a:rPr sz="1200" i="1" spc="-10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уходите</a:t>
            </a:r>
            <a:r>
              <a:rPr sz="1200" i="1" spc="-15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на</a:t>
            </a:r>
            <a:r>
              <a:rPr sz="1200" i="1" spc="-10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определенное</a:t>
            </a:r>
            <a:r>
              <a:rPr sz="1200" i="1" spc="-10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время,</a:t>
            </a:r>
            <a:r>
              <a:rPr sz="1200" i="1" spc="-20">
                <a:latin typeface="Arial"/>
                <a:cs typeface="Arial"/>
              </a:rPr>
              <a:t> </a:t>
            </a:r>
            <a:r>
              <a:rPr sz="1200" i="1" spc="-50">
                <a:latin typeface="Arial"/>
                <a:cs typeface="Arial"/>
              </a:rPr>
              <a:t>а </a:t>
            </a:r>
            <a:r>
              <a:rPr sz="1200" i="1">
                <a:latin typeface="Arial"/>
                <a:cs typeface="Arial"/>
              </a:rPr>
              <a:t>потом</a:t>
            </a:r>
            <a:r>
              <a:rPr sz="1200" i="1" spc="-45">
                <a:latin typeface="Arial"/>
                <a:cs typeface="Arial"/>
              </a:rPr>
              <a:t> </a:t>
            </a:r>
            <a:r>
              <a:rPr sz="1200" i="1" spc="-10">
                <a:latin typeface="Arial"/>
                <a:cs typeface="Arial"/>
              </a:rPr>
              <a:t>вернетесь.</a:t>
            </a:r>
            <a:endParaRPr sz="1200">
              <a:latin typeface="Arial"/>
              <a:cs typeface="Arial"/>
            </a:endParaRPr>
          </a:p>
          <a:p>
            <a:pPr marL="12700" marR="5080" indent="216535" algn="just">
              <a:lnSpc>
                <a:spcPct val="100000"/>
              </a:lnSpc>
              <a:spcBef>
                <a:spcPts val="600"/>
              </a:spcBef>
              <a:buFont typeface="Arial"/>
              <a:buAutoNum type="arabicPeriod" startAt="5"/>
              <a:tabLst>
                <a:tab pos="229235"/>
              </a:tabLst>
            </a:pPr>
            <a:r>
              <a:rPr sz="1200" b="1" i="1">
                <a:latin typeface="Arial"/>
                <a:cs typeface="Arial"/>
              </a:rPr>
              <a:t>Не</a:t>
            </a:r>
            <a:r>
              <a:rPr sz="1200" b="1" i="1" spc="315">
                <a:latin typeface="Arial"/>
                <a:cs typeface="Arial"/>
              </a:rPr>
              <a:t>  </a:t>
            </a:r>
            <a:r>
              <a:rPr sz="1200" b="1" i="1">
                <a:latin typeface="Arial"/>
                <a:cs typeface="Arial"/>
              </a:rPr>
              <a:t>надо</a:t>
            </a:r>
            <a:r>
              <a:rPr sz="1200" b="1" i="1" spc="310">
                <a:latin typeface="Arial"/>
                <a:cs typeface="Arial"/>
              </a:rPr>
              <a:t> </a:t>
            </a:r>
            <a:r>
              <a:rPr sz="1200" b="1" i="1">
                <a:latin typeface="Arial"/>
                <a:cs typeface="Arial"/>
              </a:rPr>
              <a:t>загружать</a:t>
            </a:r>
            <a:r>
              <a:rPr sz="1200" b="1" i="1" spc="310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обучающегося,</a:t>
            </a:r>
            <a:r>
              <a:rPr sz="1200" i="1" spc="315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например,</a:t>
            </a:r>
            <a:r>
              <a:rPr sz="1200" i="1" spc="315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сведениями</a:t>
            </a:r>
            <a:r>
              <a:rPr sz="1200" i="1" spc="315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о</a:t>
            </a:r>
            <a:r>
              <a:rPr sz="1200" i="1" spc="315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геополитических</a:t>
            </a:r>
            <a:r>
              <a:rPr sz="1200" i="1" spc="315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стратегиях</a:t>
            </a:r>
            <a:r>
              <a:rPr sz="1200" i="1" spc="300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и</a:t>
            </a:r>
            <a:r>
              <a:rPr sz="1200" i="1" spc="305">
                <a:latin typeface="Arial"/>
                <a:cs typeface="Arial"/>
              </a:rPr>
              <a:t> </a:t>
            </a:r>
            <a:r>
              <a:rPr sz="1200" i="1" spc="-10">
                <a:latin typeface="Arial"/>
                <a:cs typeface="Arial"/>
              </a:rPr>
              <a:t>национальных </a:t>
            </a:r>
            <a:r>
              <a:rPr sz="1200" i="1">
                <a:latin typeface="Arial"/>
                <a:cs typeface="Arial"/>
              </a:rPr>
              <a:t>интересах.</a:t>
            </a:r>
            <a:r>
              <a:rPr sz="1200" i="1" spc="125">
                <a:latin typeface="Arial"/>
                <a:cs typeface="Arial"/>
              </a:rPr>
              <a:t>  </a:t>
            </a:r>
            <a:r>
              <a:rPr sz="1200" i="1">
                <a:latin typeface="Arial"/>
                <a:cs typeface="Arial"/>
              </a:rPr>
              <a:t>Масштабные,</a:t>
            </a:r>
            <a:r>
              <a:rPr sz="1200" i="1" spc="135">
                <a:latin typeface="Arial"/>
                <a:cs typeface="Arial"/>
              </a:rPr>
              <a:t>  </a:t>
            </a:r>
            <a:r>
              <a:rPr sz="1200" i="1">
                <a:latin typeface="Arial"/>
                <a:cs typeface="Arial"/>
              </a:rPr>
              <a:t>комплексные</a:t>
            </a:r>
            <a:r>
              <a:rPr sz="1200" i="1" spc="130">
                <a:latin typeface="Arial"/>
                <a:cs typeface="Arial"/>
              </a:rPr>
              <a:t>  </a:t>
            </a:r>
            <a:r>
              <a:rPr sz="1200" i="1">
                <a:latin typeface="Arial"/>
                <a:cs typeface="Arial"/>
              </a:rPr>
              <a:t>и</a:t>
            </a:r>
            <a:r>
              <a:rPr sz="1200" i="1" spc="130">
                <a:latin typeface="Arial"/>
                <a:cs typeface="Arial"/>
              </a:rPr>
              <a:t>  </a:t>
            </a:r>
            <a:r>
              <a:rPr sz="1200" i="1">
                <a:latin typeface="Arial"/>
                <a:cs typeface="Arial"/>
              </a:rPr>
              <a:t>трудноразрешимые</a:t>
            </a:r>
            <a:r>
              <a:rPr sz="1200" i="1" spc="135">
                <a:latin typeface="Arial"/>
                <a:cs typeface="Arial"/>
              </a:rPr>
              <a:t>  </a:t>
            </a:r>
            <a:r>
              <a:rPr sz="1200" i="1">
                <a:latin typeface="Arial"/>
                <a:cs typeface="Arial"/>
              </a:rPr>
              <a:t>проблемы</a:t>
            </a:r>
            <a:r>
              <a:rPr sz="1200" i="1" spc="130">
                <a:latin typeface="Arial"/>
                <a:cs typeface="Arial"/>
              </a:rPr>
              <a:t>  </a:t>
            </a:r>
            <a:r>
              <a:rPr sz="1200" i="1">
                <a:latin typeface="Arial"/>
                <a:cs typeface="Arial"/>
              </a:rPr>
              <a:t>могут</a:t>
            </a:r>
            <a:r>
              <a:rPr sz="1200" i="1" spc="130">
                <a:latin typeface="Arial"/>
                <a:cs typeface="Arial"/>
              </a:rPr>
              <a:t>  </a:t>
            </a:r>
            <a:r>
              <a:rPr sz="1200" i="1">
                <a:latin typeface="Arial"/>
                <a:cs typeface="Arial"/>
              </a:rPr>
              <a:t>дополнительно</a:t>
            </a:r>
            <a:r>
              <a:rPr sz="1200" i="1" spc="125">
                <a:latin typeface="Arial"/>
                <a:cs typeface="Arial"/>
              </a:rPr>
              <a:t>  </a:t>
            </a:r>
            <a:r>
              <a:rPr sz="1200" i="1" spc="-10">
                <a:latin typeface="Arial"/>
                <a:cs typeface="Arial"/>
              </a:rPr>
              <a:t>увеличивать </a:t>
            </a:r>
            <a:r>
              <a:rPr sz="1200" i="1">
                <a:latin typeface="Arial"/>
                <a:cs typeface="Arial"/>
              </a:rPr>
              <a:t>тревожность</a:t>
            </a:r>
            <a:r>
              <a:rPr sz="1200" i="1" spc="140">
                <a:latin typeface="Arial"/>
                <a:cs typeface="Arial"/>
              </a:rPr>
              <a:t>  </a:t>
            </a:r>
            <a:r>
              <a:rPr sz="1200" i="1">
                <a:latin typeface="Arial"/>
                <a:cs typeface="Arial"/>
              </a:rPr>
              <a:t>обучающегося</a:t>
            </a:r>
            <a:r>
              <a:rPr sz="1200" i="1" spc="140">
                <a:latin typeface="Arial"/>
                <a:cs typeface="Arial"/>
              </a:rPr>
              <a:t>  </a:t>
            </a:r>
            <a:r>
              <a:rPr sz="1200" i="1">
                <a:latin typeface="Arial"/>
                <a:cs typeface="Arial"/>
              </a:rPr>
              <a:t>перед</a:t>
            </a:r>
            <a:r>
              <a:rPr sz="1200" i="1" spc="140">
                <a:latin typeface="Arial"/>
                <a:cs typeface="Arial"/>
              </a:rPr>
              <a:t>  </a:t>
            </a:r>
            <a:r>
              <a:rPr sz="1200" i="1">
                <a:latin typeface="Arial"/>
                <a:cs typeface="Arial"/>
              </a:rPr>
              <a:t>незнакомыми</a:t>
            </a:r>
            <a:r>
              <a:rPr sz="1200" i="1" spc="140">
                <a:latin typeface="Arial"/>
                <a:cs typeface="Arial"/>
              </a:rPr>
              <a:t>  </a:t>
            </a:r>
            <a:r>
              <a:rPr sz="1200" i="1">
                <a:latin typeface="Arial"/>
                <a:cs typeface="Arial"/>
              </a:rPr>
              <a:t>системами</a:t>
            </a:r>
            <a:r>
              <a:rPr sz="1200" i="1" spc="145">
                <a:latin typeface="Arial"/>
                <a:cs typeface="Arial"/>
              </a:rPr>
              <a:t>  </a:t>
            </a:r>
            <a:r>
              <a:rPr sz="1200" i="1" spc="-10">
                <a:latin typeface="Arial"/>
                <a:cs typeface="Arial"/>
              </a:rPr>
              <a:t>взаимоотношений</a:t>
            </a:r>
            <a:r>
              <a:rPr sz="1200" i="1" spc="-35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и</a:t>
            </a:r>
            <a:r>
              <a:rPr sz="1200" i="1" spc="-10">
                <a:latin typeface="Arial"/>
                <a:cs typeface="Arial"/>
              </a:rPr>
              <a:t> социальными</a:t>
            </a:r>
            <a:r>
              <a:rPr sz="1200" i="1" spc="-55">
                <a:latin typeface="Arial"/>
                <a:cs typeface="Arial"/>
              </a:rPr>
              <a:t> </a:t>
            </a:r>
            <a:r>
              <a:rPr sz="1200" i="1" spc="-10">
                <a:latin typeface="Arial"/>
                <a:cs typeface="Arial"/>
              </a:rPr>
              <a:t>институтами.</a:t>
            </a:r>
            <a:endParaRPr sz="1200">
              <a:latin typeface="Arial"/>
              <a:cs typeface="Arial"/>
            </a:endParaRPr>
          </a:p>
          <a:p>
            <a:pPr marL="12700" marR="6985" indent="187960" algn="just">
              <a:lnSpc>
                <a:spcPct val="100000"/>
              </a:lnSpc>
              <a:spcBef>
                <a:spcPts val="600"/>
              </a:spcBef>
              <a:buAutoNum type="arabicPeriod" startAt="5"/>
              <a:tabLst>
                <a:tab pos="200660"/>
              </a:tabLst>
            </a:pPr>
            <a:r>
              <a:rPr sz="1200" i="1">
                <a:latin typeface="Arial"/>
                <a:cs typeface="Arial"/>
              </a:rPr>
              <a:t>Постарайтесь</a:t>
            </a:r>
            <a:r>
              <a:rPr sz="1200" i="1" spc="100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по</a:t>
            </a:r>
            <a:r>
              <a:rPr sz="1200" i="1" spc="90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мере</a:t>
            </a:r>
            <a:r>
              <a:rPr sz="1200" i="1" spc="100">
                <a:latin typeface="Arial"/>
                <a:cs typeface="Arial"/>
              </a:rPr>
              <a:t>  </a:t>
            </a:r>
            <a:r>
              <a:rPr sz="1200" i="1">
                <a:latin typeface="Arial"/>
                <a:cs typeface="Arial"/>
              </a:rPr>
              <a:t>возможности</a:t>
            </a:r>
            <a:r>
              <a:rPr sz="1200" i="1" spc="105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включать</a:t>
            </a:r>
            <a:r>
              <a:rPr sz="1200" i="1" spc="100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обучающегося</a:t>
            </a:r>
            <a:r>
              <a:rPr sz="1200" i="1" spc="95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в</a:t>
            </a:r>
            <a:r>
              <a:rPr sz="1200" i="1" spc="105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тот</a:t>
            </a:r>
            <a:r>
              <a:rPr sz="1200" i="1" spc="90">
                <a:latin typeface="Arial"/>
                <a:cs typeface="Arial"/>
              </a:rPr>
              <a:t> </a:t>
            </a:r>
            <a:r>
              <a:rPr sz="1200" b="1" i="1">
                <a:latin typeface="Arial"/>
                <a:cs typeface="Arial"/>
              </a:rPr>
              <a:t>распорядок</a:t>
            </a:r>
            <a:r>
              <a:rPr sz="1200" b="1" i="1" spc="105">
                <a:latin typeface="Arial"/>
                <a:cs typeface="Arial"/>
              </a:rPr>
              <a:t> </a:t>
            </a:r>
            <a:r>
              <a:rPr sz="1200" b="1" i="1">
                <a:latin typeface="Arial"/>
                <a:cs typeface="Arial"/>
              </a:rPr>
              <a:t>дня</a:t>
            </a:r>
            <a:r>
              <a:rPr sz="1200" i="1">
                <a:latin typeface="Arial"/>
                <a:cs typeface="Arial"/>
              </a:rPr>
              <a:t>,</a:t>
            </a:r>
            <a:r>
              <a:rPr sz="1200" i="1" spc="105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который</a:t>
            </a:r>
            <a:r>
              <a:rPr sz="1200" i="1" spc="95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был</a:t>
            </a:r>
            <a:r>
              <a:rPr sz="1200" i="1" spc="95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у</a:t>
            </a:r>
            <a:r>
              <a:rPr sz="1200" i="1" spc="100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него</a:t>
            </a:r>
            <a:r>
              <a:rPr sz="1200" i="1" spc="100">
                <a:latin typeface="Arial"/>
                <a:cs typeface="Arial"/>
              </a:rPr>
              <a:t> </a:t>
            </a:r>
            <a:r>
              <a:rPr sz="1200" i="1" spc="-25">
                <a:latin typeface="Arial"/>
                <a:cs typeface="Arial"/>
              </a:rPr>
              <a:t>до </a:t>
            </a:r>
            <a:r>
              <a:rPr sz="1200" i="1" spc="-10">
                <a:latin typeface="Arial"/>
                <a:cs typeface="Arial"/>
              </a:rPr>
              <a:t>утраты.</a:t>
            </a:r>
            <a:endParaRPr sz="1200">
              <a:latin typeface="Arial"/>
              <a:cs typeface="Arial"/>
            </a:endParaRPr>
          </a:p>
          <a:p>
            <a:pPr marL="12700" marR="5080" indent="188595" algn="just">
              <a:lnSpc>
                <a:spcPct val="100000"/>
              </a:lnSpc>
              <a:spcBef>
                <a:spcPts val="605"/>
              </a:spcBef>
              <a:buAutoNum type="arabicPeriod" startAt="5"/>
              <a:tabLst>
                <a:tab pos="201295"/>
              </a:tabLst>
            </a:pPr>
            <a:r>
              <a:rPr sz="1200" i="1">
                <a:latin typeface="Arial"/>
                <a:cs typeface="Arial"/>
              </a:rPr>
              <a:t>Если</a:t>
            </a:r>
            <a:r>
              <a:rPr sz="1200" i="1" spc="95">
                <a:latin typeface="Arial"/>
                <a:cs typeface="Arial"/>
              </a:rPr>
              <a:t> </a:t>
            </a:r>
            <a:r>
              <a:rPr sz="1200" b="1" i="1">
                <a:latin typeface="Arial"/>
                <a:cs typeface="Arial"/>
              </a:rPr>
              <a:t>родители</a:t>
            </a:r>
            <a:r>
              <a:rPr sz="1200" b="1" i="1" spc="100">
                <a:latin typeface="Arial"/>
                <a:cs typeface="Arial"/>
              </a:rPr>
              <a:t> </a:t>
            </a:r>
            <a:r>
              <a:rPr sz="1200" b="1" i="1">
                <a:latin typeface="Arial"/>
                <a:cs typeface="Arial"/>
              </a:rPr>
              <a:t>(законные</a:t>
            </a:r>
            <a:r>
              <a:rPr sz="1200" b="1" i="1" spc="105">
                <a:latin typeface="Arial"/>
                <a:cs typeface="Arial"/>
              </a:rPr>
              <a:t> </a:t>
            </a:r>
            <a:r>
              <a:rPr sz="1200" b="1" i="1">
                <a:latin typeface="Arial"/>
                <a:cs typeface="Arial"/>
              </a:rPr>
              <a:t>представители)</a:t>
            </a:r>
            <a:r>
              <a:rPr sz="1200" b="1" i="1" spc="100">
                <a:latin typeface="Arial"/>
                <a:cs typeface="Arial"/>
              </a:rPr>
              <a:t> </a:t>
            </a:r>
            <a:r>
              <a:rPr sz="1200" b="1" i="1">
                <a:latin typeface="Arial"/>
                <a:cs typeface="Arial"/>
              </a:rPr>
              <a:t>обучающегося</a:t>
            </a:r>
            <a:r>
              <a:rPr sz="1200" b="1" i="1" spc="100">
                <a:latin typeface="Arial"/>
                <a:cs typeface="Arial"/>
              </a:rPr>
              <a:t> </a:t>
            </a:r>
            <a:r>
              <a:rPr sz="1200" b="1" i="1">
                <a:latin typeface="Arial"/>
                <a:cs typeface="Arial"/>
              </a:rPr>
              <a:t>обратятся</a:t>
            </a:r>
            <a:r>
              <a:rPr sz="1200" b="1" i="1" spc="105">
                <a:latin typeface="Arial"/>
                <a:cs typeface="Arial"/>
              </a:rPr>
              <a:t> </a:t>
            </a:r>
            <a:r>
              <a:rPr sz="1200" b="1" i="1">
                <a:latin typeface="Arial"/>
                <a:cs typeface="Arial"/>
              </a:rPr>
              <a:t>к</a:t>
            </a:r>
            <a:r>
              <a:rPr sz="1200" b="1" i="1" spc="105">
                <a:latin typeface="Arial"/>
                <a:cs typeface="Arial"/>
              </a:rPr>
              <a:t> </a:t>
            </a:r>
            <a:r>
              <a:rPr sz="1200" b="1" i="1">
                <a:latin typeface="Arial"/>
                <a:cs typeface="Arial"/>
              </a:rPr>
              <a:t>вам</a:t>
            </a:r>
            <a:r>
              <a:rPr sz="1200" b="1" i="1" spc="95">
                <a:latin typeface="Arial"/>
                <a:cs typeface="Arial"/>
              </a:rPr>
              <a:t> </a:t>
            </a:r>
            <a:r>
              <a:rPr sz="1200" b="1" i="1">
                <a:latin typeface="Arial"/>
                <a:cs typeface="Arial"/>
              </a:rPr>
              <a:t>с</a:t>
            </a:r>
            <a:r>
              <a:rPr sz="1200" b="1" i="1" spc="100">
                <a:latin typeface="Arial"/>
                <a:cs typeface="Arial"/>
              </a:rPr>
              <a:t> </a:t>
            </a:r>
            <a:r>
              <a:rPr sz="1200" b="1" i="1">
                <a:latin typeface="Arial"/>
                <a:cs typeface="Arial"/>
              </a:rPr>
              <a:t>вопросом</a:t>
            </a:r>
            <a:r>
              <a:rPr sz="1200" i="1">
                <a:latin typeface="Arial"/>
                <a:cs typeface="Arial"/>
              </a:rPr>
              <a:t>,</a:t>
            </a:r>
            <a:r>
              <a:rPr sz="1200" i="1" spc="114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как</a:t>
            </a:r>
            <a:r>
              <a:rPr sz="1200" i="1" spc="100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сделать</a:t>
            </a:r>
            <a:r>
              <a:rPr sz="1200" i="1" spc="100">
                <a:latin typeface="Arial"/>
                <a:cs typeface="Arial"/>
              </a:rPr>
              <a:t> </a:t>
            </a:r>
            <a:r>
              <a:rPr sz="1200" i="1" spc="-20">
                <a:latin typeface="Arial"/>
                <a:cs typeface="Arial"/>
              </a:rPr>
              <a:t>так, </a:t>
            </a:r>
            <a:r>
              <a:rPr sz="1200" i="1">
                <a:latin typeface="Arial"/>
                <a:cs typeface="Arial"/>
              </a:rPr>
              <a:t>чтобы</a:t>
            </a:r>
            <a:r>
              <a:rPr sz="1200" i="1" spc="240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обучающийся</a:t>
            </a:r>
            <a:r>
              <a:rPr sz="1200" i="1" spc="240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не</a:t>
            </a:r>
            <a:r>
              <a:rPr sz="1200" i="1" spc="250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забыл</a:t>
            </a:r>
            <a:r>
              <a:rPr sz="1200" i="1" spc="240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умершего</a:t>
            </a:r>
            <a:r>
              <a:rPr sz="1200" i="1" spc="260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близкого</a:t>
            </a:r>
            <a:r>
              <a:rPr sz="1200" i="1" spc="250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человека,</a:t>
            </a:r>
            <a:r>
              <a:rPr sz="1200" i="1" spc="250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предложите</a:t>
            </a:r>
            <a:r>
              <a:rPr sz="1200" i="1" spc="254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им</a:t>
            </a:r>
            <a:r>
              <a:rPr sz="1200" i="1" spc="240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иметь</a:t>
            </a:r>
            <a:r>
              <a:rPr sz="1200" i="1" spc="254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наготове</a:t>
            </a:r>
            <a:r>
              <a:rPr sz="1200" i="1" spc="250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фотографию</a:t>
            </a:r>
            <a:r>
              <a:rPr sz="1200" i="1" spc="254">
                <a:latin typeface="Arial"/>
                <a:cs typeface="Arial"/>
              </a:rPr>
              <a:t> </a:t>
            </a:r>
            <a:r>
              <a:rPr sz="1200" i="1" spc="-25">
                <a:latin typeface="Arial"/>
                <a:cs typeface="Arial"/>
              </a:rPr>
              <a:t>или </a:t>
            </a:r>
            <a:r>
              <a:rPr sz="1200" i="1">
                <a:latin typeface="Arial"/>
                <a:cs typeface="Arial"/>
              </a:rPr>
              <a:t>другие</a:t>
            </a:r>
            <a:r>
              <a:rPr sz="1200" i="1" spc="350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памятные</a:t>
            </a:r>
            <a:r>
              <a:rPr sz="1200" i="1" spc="350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вещи.</a:t>
            </a:r>
            <a:r>
              <a:rPr sz="1200" i="1" spc="345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Когда</a:t>
            </a:r>
            <a:r>
              <a:rPr sz="1200" i="1" spc="330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обучающийся</a:t>
            </a:r>
            <a:r>
              <a:rPr sz="1200" i="1" spc="345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будет</a:t>
            </a:r>
            <a:r>
              <a:rPr sz="1200" i="1" spc="325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готов,</a:t>
            </a:r>
            <a:r>
              <a:rPr sz="1200" i="1" spc="345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он</a:t>
            </a:r>
            <a:r>
              <a:rPr sz="1200" i="1" spc="345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может</a:t>
            </a:r>
            <a:r>
              <a:rPr sz="1200" i="1" spc="335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попросить</a:t>
            </a:r>
            <a:r>
              <a:rPr sz="1200" i="1" spc="355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рассказать</a:t>
            </a:r>
            <a:r>
              <a:rPr sz="1200" i="1" spc="350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ему</a:t>
            </a:r>
            <a:r>
              <a:rPr sz="1200" i="1" spc="345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об</a:t>
            </a:r>
            <a:r>
              <a:rPr sz="1200" i="1" spc="340">
                <a:latin typeface="Arial"/>
                <a:cs typeface="Arial"/>
              </a:rPr>
              <a:t> </a:t>
            </a:r>
            <a:r>
              <a:rPr sz="1200" i="1" spc="-10">
                <a:latin typeface="Arial"/>
                <a:cs typeface="Arial"/>
              </a:rPr>
              <a:t>ушедшем человеке.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8600" y="209550"/>
            <a:ext cx="6781799" cy="65979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5"/>
              </a:spcBef>
              <a:tabLst>
                <a:tab pos="1039494"/>
                <a:tab pos="2248535"/>
              </a:tabLst>
            </a:pPr>
            <a:r>
              <a:rPr lang="ru-RU" sz="1400" spc="-10" smtClean="0">
                <a:solidFill>
                  <a:srgbClr val="000000"/>
                </a:solidFill>
              </a:rPr>
              <a:t>Оказание</a:t>
            </a:r>
            <a:r>
              <a:rPr lang="ru-RU" sz="1400" smtClean="0">
                <a:solidFill>
                  <a:srgbClr val="000000"/>
                </a:solidFill>
              </a:rPr>
              <a:t>	</a:t>
            </a:r>
            <a:r>
              <a:rPr lang="ru-RU" sz="1400" spc="-10" smtClean="0">
                <a:solidFill>
                  <a:srgbClr val="000000"/>
                </a:solidFill>
              </a:rPr>
              <a:t>экстренной</a:t>
            </a:r>
            <a:r>
              <a:rPr lang="ru-RU" sz="1400" smtClean="0">
                <a:solidFill>
                  <a:srgbClr val="000000"/>
                </a:solidFill>
              </a:rPr>
              <a:t>	</a:t>
            </a:r>
            <a:r>
              <a:rPr lang="ru-RU" sz="1400" spc="-10" smtClean="0">
                <a:solidFill>
                  <a:srgbClr val="000000"/>
                </a:solidFill>
              </a:rPr>
              <a:t>психологической </a:t>
            </a:r>
            <a:r>
              <a:rPr lang="ru-RU" sz="1400" spc="-10" smtClean="0">
                <a:solidFill>
                  <a:schemeClr val="tx1"/>
                </a:solidFill>
              </a:rPr>
              <a:t>помощи,</a:t>
            </a:r>
            <a:r>
              <a:rPr lang="ru-RU" sz="1400" smtClean="0">
                <a:solidFill>
                  <a:schemeClr val="tx1"/>
                </a:solidFill>
              </a:rPr>
              <a:t> </a:t>
            </a:r>
            <a:r>
              <a:rPr lang="ru-RU" sz="1400" spc="-10" smtClean="0">
                <a:solidFill>
                  <a:schemeClr val="tx1"/>
                </a:solidFill>
              </a:rPr>
              <a:t>психологической коррекции и поддержки  детям ветеранов (участников) СВО и членам их семей в очном и дистанционном режиме</a:t>
            </a:r>
            <a:endParaRPr sz="1400"/>
          </a:p>
        </p:txBody>
      </p:sp>
      <p:sp>
        <p:nvSpPr>
          <p:cNvPr id="8" name="object 8"/>
          <p:cNvSpPr/>
          <p:nvPr/>
        </p:nvSpPr>
        <p:spPr>
          <a:xfrm>
            <a:off x="262763" y="997458"/>
            <a:ext cx="6445250" cy="635"/>
          </a:xfrm>
          <a:custGeom>
            <a:rect l="l" t="t" r="r" b="b"/>
            <a:pathLst>
              <a:path w="6445250" h="634">
                <a:moveTo>
                  <a:pt x="0" y="0"/>
                </a:moveTo>
                <a:lnTo>
                  <a:pt x="6445122" y="380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object 9"/>
          <p:cNvPicPr/>
          <p:nvPr/>
        </p:nvPicPr>
        <p:blipFill>
          <a:blip r:embed="rId2"/>
          <a:stretch>
            <a:fillRect/>
          </a:stretch>
        </p:blipFill>
        <p:spPr>
          <a:xfrm>
            <a:off x="7577581" y="220624"/>
            <a:ext cx="1020965" cy="945362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7066026" y="133350"/>
            <a:ext cx="1925574" cy="85856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indent="-635" algn="ctr">
              <a:lnSpc>
                <a:spcPct val="100000"/>
              </a:lnSpc>
              <a:spcBef>
                <a:spcPts val="95"/>
              </a:spcBef>
            </a:pPr>
            <a:r>
              <a:rPr sz="1100" b="1" i="1">
                <a:solidFill>
                  <a:srgbClr val="FF0000"/>
                </a:solidFill>
                <a:latin typeface="Arial"/>
                <a:cs typeface="Arial"/>
              </a:rPr>
              <a:t>В</a:t>
            </a:r>
            <a:r>
              <a:rPr sz="1100" b="1" i="1" spc="-4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100" b="1" i="1">
                <a:solidFill>
                  <a:srgbClr val="FF0000"/>
                </a:solidFill>
                <a:latin typeface="Arial"/>
                <a:cs typeface="Arial"/>
              </a:rPr>
              <a:t>случае</a:t>
            </a:r>
            <a:r>
              <a:rPr sz="1100" b="1" i="1" spc="-35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100" b="1" i="1">
                <a:solidFill>
                  <a:srgbClr val="FF0000"/>
                </a:solidFill>
                <a:latin typeface="Arial"/>
                <a:cs typeface="Arial"/>
              </a:rPr>
              <a:t>гибели</a:t>
            </a:r>
            <a:r>
              <a:rPr sz="1100" b="1" i="1" spc="-25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100" b="1" i="1" spc="-10">
                <a:solidFill>
                  <a:srgbClr val="FF0000"/>
                </a:solidFill>
                <a:latin typeface="Arial"/>
                <a:cs typeface="Arial"/>
              </a:rPr>
              <a:t>ветерана (участника)</a:t>
            </a:r>
            <a:r>
              <a:rPr sz="1100" b="1" i="1">
                <a:solidFill>
                  <a:srgbClr val="FF0000"/>
                </a:solidFill>
                <a:latin typeface="Arial"/>
                <a:cs typeface="Arial"/>
              </a:rPr>
              <a:t> СВО</a:t>
            </a:r>
            <a:r>
              <a:rPr sz="1100" b="1" i="1" spc="-15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100" b="1" i="1" spc="-10">
                <a:solidFill>
                  <a:srgbClr val="FF0000"/>
                </a:solidFill>
                <a:latin typeface="Arial"/>
                <a:cs typeface="Arial"/>
              </a:rPr>
              <a:t>возможен </a:t>
            </a:r>
            <a:r>
              <a:rPr sz="1100" b="1" i="1">
                <a:solidFill>
                  <a:srgbClr val="FF0000"/>
                </a:solidFill>
                <a:latin typeface="Arial"/>
                <a:cs typeface="Arial"/>
              </a:rPr>
              <a:t>следующий</a:t>
            </a:r>
            <a:r>
              <a:rPr sz="1100" b="1" i="1" spc="-6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100" b="1" i="1" spc="-10">
                <a:solidFill>
                  <a:srgbClr val="FF0000"/>
                </a:solidFill>
                <a:latin typeface="Arial"/>
                <a:cs typeface="Arial"/>
              </a:rPr>
              <a:t>алгоритм</a:t>
            </a:r>
            <a:endParaRPr sz="1100">
              <a:latin typeface="Arial"/>
              <a:cs typeface="Arial"/>
            </a:endParaRPr>
          </a:p>
          <a:p>
            <a:pPr marL="386080" marR="379095" algn="ctr">
              <a:lnSpc>
                <a:spcPct val="100000"/>
              </a:lnSpc>
            </a:pPr>
            <a:r>
              <a:rPr sz="1100" b="1" i="1" spc="-10">
                <a:solidFill>
                  <a:srgbClr val="FF0000"/>
                </a:solidFill>
                <a:latin typeface="Arial"/>
                <a:cs typeface="Arial"/>
              </a:rPr>
              <a:t>сопровождения обучающегося</a:t>
            </a:r>
            <a:endParaRPr sz="1100">
              <a:latin typeface="Arial"/>
              <a:cs typeface="Arial"/>
            </a:endParaRPr>
          </a:p>
        </p:txBody>
      </p:sp>
      <p:pic>
        <p:nvPicPr>
          <p:cNvPr id="11" name="object 11"/>
          <p:cNvPicPr/>
          <p:nvPr/>
        </p:nvPicPr>
        <p:blipFill>
          <a:blip r:embed="rId3"/>
          <a:stretch>
            <a:fillRect/>
          </a:stretch>
        </p:blipFill>
        <p:spPr>
          <a:xfrm>
            <a:off x="4431791" y="1809157"/>
            <a:ext cx="59435" cy="37930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228600" y="1276350"/>
            <a:ext cx="8637270" cy="241348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Об</a:t>
            </a:r>
            <a:r>
              <a:rPr sz="12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rgbClr val="C00000"/>
                </a:solidFill>
                <a:latin typeface="Arial"/>
                <a:cs typeface="Arial"/>
              </a:rPr>
              <a:t>особенностях</a:t>
            </a:r>
            <a:r>
              <a:rPr sz="12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rgbClr val="C00000"/>
                </a:solidFill>
                <a:latin typeface="Arial"/>
                <a:cs typeface="Arial"/>
              </a:rPr>
              <a:t>взаимодействия</a:t>
            </a:r>
            <a:r>
              <a:rPr sz="12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sz="12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детьми</a:t>
            </a:r>
            <a:r>
              <a:rPr sz="12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rgbClr val="C00000"/>
                </a:solidFill>
                <a:latin typeface="Arial"/>
                <a:cs typeface="Arial"/>
              </a:rPr>
              <a:t>ветеранов</a:t>
            </a:r>
            <a:r>
              <a:rPr sz="12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rgbClr val="C00000"/>
                </a:solidFill>
                <a:latin typeface="Arial"/>
                <a:cs typeface="Arial"/>
              </a:rPr>
              <a:t>(участников)</a:t>
            </a:r>
            <a:r>
              <a:rPr sz="1200" b="1" spc="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СВО</a:t>
            </a:r>
            <a:r>
              <a:rPr sz="12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при</a:t>
            </a:r>
            <a:r>
              <a:rPr sz="12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пережитой</a:t>
            </a:r>
            <a:r>
              <a:rPr sz="12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ими</a:t>
            </a:r>
            <a:r>
              <a:rPr sz="12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острой</a:t>
            </a:r>
            <a:r>
              <a:rPr sz="12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20">
                <a:solidFill>
                  <a:srgbClr val="C00000"/>
                </a:solidFill>
                <a:latin typeface="Arial"/>
                <a:cs typeface="Arial"/>
              </a:rPr>
              <a:t>фазе</a:t>
            </a:r>
            <a:endParaRPr sz="12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утраты</a:t>
            </a:r>
            <a:r>
              <a:rPr sz="1200" b="1" spc="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r>
              <a:rPr sz="1200" b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разных</a:t>
            </a:r>
            <a:r>
              <a:rPr sz="12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возрастных этапах</a:t>
            </a:r>
            <a:r>
              <a:rPr sz="1200" b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spc="-10">
                <a:solidFill>
                  <a:srgbClr val="C00000"/>
                </a:solidFill>
                <a:latin typeface="Arial"/>
                <a:cs typeface="Arial"/>
              </a:rPr>
              <a:t>(рекомендации</a:t>
            </a:r>
            <a:r>
              <a:rPr sz="1200" i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spc="-10">
                <a:solidFill>
                  <a:srgbClr val="C00000"/>
                </a:solidFill>
                <a:latin typeface="Arial"/>
                <a:cs typeface="Arial"/>
              </a:rPr>
              <a:t>педагогическим</a:t>
            </a:r>
            <a:r>
              <a:rPr sz="1200" i="1" spc="-5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spc="-10">
                <a:solidFill>
                  <a:srgbClr val="C00000"/>
                </a:solidFill>
                <a:latin typeface="Arial"/>
                <a:cs typeface="Arial"/>
              </a:rPr>
              <a:t>работникам)</a:t>
            </a:r>
            <a:endParaRPr sz="1200" i="1"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  <a:spcBef>
                <a:spcPts val="1200"/>
              </a:spcBef>
            </a:pPr>
            <a:r>
              <a:rPr sz="1400" i="1">
                <a:latin typeface="Arial"/>
                <a:cs typeface="Arial"/>
              </a:rPr>
              <a:t>При</a:t>
            </a:r>
            <a:r>
              <a:rPr sz="1400" i="1" spc="-35">
                <a:latin typeface="Arial"/>
                <a:cs typeface="Arial"/>
              </a:rPr>
              <a:t> </a:t>
            </a:r>
            <a:r>
              <a:rPr sz="1400" i="1" spc="-10">
                <a:latin typeface="Arial"/>
                <a:cs typeface="Arial"/>
              </a:rPr>
              <a:t>взаимодействии</a:t>
            </a:r>
            <a:r>
              <a:rPr sz="1400" i="1" spc="-45">
                <a:latin typeface="Arial"/>
                <a:cs typeface="Arial"/>
              </a:rPr>
              <a:t> </a:t>
            </a:r>
            <a:r>
              <a:rPr sz="1400" b="1" i="1" u="sng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с</a:t>
            </a:r>
            <a:r>
              <a:rPr sz="1400" b="1" i="1" u="sng" spc="-3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400" b="1" i="1" u="sng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детьми</a:t>
            </a:r>
            <a:r>
              <a:rPr sz="1400" b="1" i="1" u="sng" spc="-25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400" b="1" i="1" u="sng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дошкольного</a:t>
            </a:r>
            <a:r>
              <a:rPr sz="1400" b="1" i="1" u="sng" spc="-15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400" b="1" i="1" u="sng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возраста</a:t>
            </a:r>
            <a:r>
              <a:rPr sz="1400" b="1" i="1" u="sng" spc="-35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400" i="1">
                <a:latin typeface="Arial"/>
                <a:cs typeface="Arial"/>
              </a:rPr>
              <a:t>важно</a:t>
            </a:r>
            <a:r>
              <a:rPr sz="1400" i="1" spc="-40">
                <a:latin typeface="Arial"/>
                <a:cs typeface="Arial"/>
              </a:rPr>
              <a:t> </a:t>
            </a:r>
            <a:r>
              <a:rPr sz="1400" i="1" spc="-10">
                <a:latin typeface="Arial"/>
                <a:cs typeface="Arial"/>
              </a:rPr>
              <a:t>учитывать</a:t>
            </a:r>
            <a:r>
              <a:rPr sz="1400" i="1" spc="-20">
                <a:latin typeface="Arial"/>
                <a:cs typeface="Arial"/>
              </a:rPr>
              <a:t> </a:t>
            </a:r>
            <a:r>
              <a:rPr sz="1400" i="1" spc="-10">
                <a:latin typeface="Arial"/>
                <a:cs typeface="Arial"/>
              </a:rPr>
              <a:t>следующее:</a:t>
            </a:r>
            <a:endParaRPr sz="1400">
              <a:latin typeface="Arial"/>
              <a:cs typeface="Arial"/>
            </a:endParaRPr>
          </a:p>
          <a:p>
            <a:pPr marL="12700" marR="5080" indent="271780" algn="just">
              <a:lnSpc>
                <a:spcPct val="100000"/>
              </a:lnSpc>
              <a:spcBef>
                <a:spcPts val="600"/>
              </a:spcBef>
              <a:buAutoNum type="arabicPeriod" startAt="10"/>
              <a:tabLst>
                <a:tab pos="284480"/>
              </a:tabLst>
            </a:pPr>
            <a:r>
              <a:rPr sz="1400" i="1">
                <a:latin typeface="Arial"/>
                <a:cs typeface="Arial"/>
              </a:rPr>
              <a:t>Дети</a:t>
            </a:r>
            <a:r>
              <a:rPr sz="1400" i="1" spc="90">
                <a:latin typeface="Arial"/>
                <a:cs typeface="Arial"/>
              </a:rPr>
              <a:t> </a:t>
            </a:r>
            <a:r>
              <a:rPr sz="1400" i="1">
                <a:latin typeface="Arial"/>
                <a:cs typeface="Arial"/>
              </a:rPr>
              <a:t>могут</a:t>
            </a:r>
            <a:r>
              <a:rPr sz="1400" i="1" spc="75">
                <a:latin typeface="Arial"/>
                <a:cs typeface="Arial"/>
              </a:rPr>
              <a:t> </a:t>
            </a:r>
            <a:r>
              <a:rPr sz="1400" i="1">
                <a:latin typeface="Arial"/>
                <a:cs typeface="Arial"/>
              </a:rPr>
              <a:t>испытывать</a:t>
            </a:r>
            <a:r>
              <a:rPr sz="1400" i="1" spc="95">
                <a:latin typeface="Arial"/>
                <a:cs typeface="Arial"/>
              </a:rPr>
              <a:t> </a:t>
            </a:r>
            <a:r>
              <a:rPr sz="1400" b="1" i="1">
                <a:latin typeface="Arial"/>
                <a:cs typeface="Arial"/>
              </a:rPr>
              <a:t>иррациональный</a:t>
            </a:r>
            <a:r>
              <a:rPr sz="1400" b="1" i="1" spc="95">
                <a:latin typeface="Arial"/>
                <a:cs typeface="Arial"/>
              </a:rPr>
              <a:t> </a:t>
            </a:r>
            <a:r>
              <a:rPr sz="1400" b="1" i="1">
                <a:latin typeface="Arial"/>
                <a:cs typeface="Arial"/>
              </a:rPr>
              <a:t>страх</a:t>
            </a:r>
            <a:r>
              <a:rPr sz="1400" b="1" i="1" spc="90">
                <a:latin typeface="Arial"/>
                <a:cs typeface="Arial"/>
              </a:rPr>
              <a:t> </a:t>
            </a:r>
            <a:r>
              <a:rPr sz="1400" b="1" i="1">
                <a:latin typeface="Arial"/>
                <a:cs typeface="Arial"/>
              </a:rPr>
              <a:t>преждевременной</a:t>
            </a:r>
            <a:r>
              <a:rPr sz="1400" b="1" i="1" spc="95">
                <a:latin typeface="Arial"/>
                <a:cs typeface="Arial"/>
              </a:rPr>
              <a:t> </a:t>
            </a:r>
            <a:r>
              <a:rPr sz="1400" b="1" i="1">
                <a:latin typeface="Arial"/>
                <a:cs typeface="Arial"/>
              </a:rPr>
              <a:t>смерти</a:t>
            </a:r>
            <a:r>
              <a:rPr sz="1400" i="1">
                <a:latin typeface="Arial"/>
                <a:cs typeface="Arial"/>
              </a:rPr>
              <a:t>,</a:t>
            </a:r>
            <a:r>
              <a:rPr sz="1400" i="1" spc="90">
                <a:latin typeface="Arial"/>
                <a:cs typeface="Arial"/>
              </a:rPr>
              <a:t> </a:t>
            </a:r>
            <a:r>
              <a:rPr sz="1400" i="1">
                <a:latin typeface="Arial"/>
                <a:cs typeface="Arial"/>
              </a:rPr>
              <a:t>не</a:t>
            </a:r>
            <a:r>
              <a:rPr sz="1400" i="1" spc="90">
                <a:latin typeface="Arial"/>
                <a:cs typeface="Arial"/>
              </a:rPr>
              <a:t> </a:t>
            </a:r>
            <a:r>
              <a:rPr sz="1400" i="1">
                <a:latin typeface="Arial"/>
                <a:cs typeface="Arial"/>
              </a:rPr>
              <a:t>понимая,</a:t>
            </a:r>
            <a:r>
              <a:rPr sz="1400" i="1" spc="95">
                <a:latin typeface="Arial"/>
                <a:cs typeface="Arial"/>
              </a:rPr>
              <a:t> </a:t>
            </a:r>
            <a:r>
              <a:rPr sz="1400" i="1">
                <a:latin typeface="Arial"/>
                <a:cs typeface="Arial"/>
              </a:rPr>
              <a:t>что</a:t>
            </a:r>
            <a:r>
              <a:rPr sz="1400" i="1" spc="90">
                <a:latin typeface="Arial"/>
                <a:cs typeface="Arial"/>
              </a:rPr>
              <a:t> </a:t>
            </a:r>
            <a:r>
              <a:rPr sz="1400" i="1">
                <a:latin typeface="Arial"/>
                <a:cs typeface="Arial"/>
              </a:rPr>
              <a:t>это</a:t>
            </a:r>
            <a:r>
              <a:rPr sz="1400" i="1" spc="95">
                <a:latin typeface="Arial"/>
                <a:cs typeface="Arial"/>
              </a:rPr>
              <a:t> </a:t>
            </a:r>
            <a:r>
              <a:rPr sz="1400" i="1">
                <a:latin typeface="Arial"/>
                <a:cs typeface="Arial"/>
              </a:rPr>
              <a:t>такое</a:t>
            </a:r>
            <a:r>
              <a:rPr sz="1400" i="1" spc="80">
                <a:latin typeface="Arial"/>
                <a:cs typeface="Arial"/>
              </a:rPr>
              <a:t> </a:t>
            </a:r>
            <a:r>
              <a:rPr sz="1400" i="1" spc="-50">
                <a:latin typeface="Arial"/>
                <a:cs typeface="Arial"/>
              </a:rPr>
              <a:t>и </a:t>
            </a:r>
            <a:r>
              <a:rPr sz="1400" i="1">
                <a:latin typeface="Arial"/>
                <a:cs typeface="Arial"/>
              </a:rPr>
              <a:t>как</a:t>
            </a:r>
            <a:r>
              <a:rPr sz="1400" i="1" spc="5">
                <a:latin typeface="Arial"/>
                <a:cs typeface="Arial"/>
              </a:rPr>
              <a:t> </a:t>
            </a:r>
            <a:r>
              <a:rPr sz="1400" i="1">
                <a:latin typeface="Arial"/>
                <a:cs typeface="Arial"/>
              </a:rPr>
              <a:t>она</a:t>
            </a:r>
            <a:r>
              <a:rPr sz="1400" i="1" spc="15">
                <a:latin typeface="Arial"/>
                <a:cs typeface="Arial"/>
              </a:rPr>
              <a:t> </a:t>
            </a:r>
            <a:r>
              <a:rPr sz="1400" i="1">
                <a:latin typeface="Arial"/>
                <a:cs typeface="Arial"/>
              </a:rPr>
              <a:t>наступает.</a:t>
            </a:r>
            <a:r>
              <a:rPr sz="1400" i="1" spc="20">
                <a:latin typeface="Arial"/>
                <a:cs typeface="Arial"/>
              </a:rPr>
              <a:t> </a:t>
            </a:r>
            <a:r>
              <a:rPr sz="1400" i="1">
                <a:latin typeface="Arial"/>
                <a:cs typeface="Arial"/>
              </a:rPr>
              <a:t>Идея</a:t>
            </a:r>
            <a:r>
              <a:rPr sz="1400" i="1" spc="5">
                <a:latin typeface="Arial"/>
                <a:cs typeface="Arial"/>
              </a:rPr>
              <a:t> </a:t>
            </a:r>
            <a:r>
              <a:rPr sz="1400" i="1">
                <a:latin typeface="Arial"/>
                <a:cs typeface="Arial"/>
              </a:rPr>
              <a:t>смерти</a:t>
            </a:r>
            <a:r>
              <a:rPr sz="1400" i="1" spc="15">
                <a:latin typeface="Arial"/>
                <a:cs typeface="Arial"/>
              </a:rPr>
              <a:t> </a:t>
            </a:r>
            <a:r>
              <a:rPr sz="1400" i="1">
                <a:latin typeface="Arial"/>
                <a:cs typeface="Arial"/>
              </a:rPr>
              <a:t>еще</a:t>
            </a:r>
            <a:r>
              <a:rPr sz="1400" i="1" spc="15">
                <a:latin typeface="Arial"/>
                <a:cs typeface="Arial"/>
              </a:rPr>
              <a:t> </a:t>
            </a:r>
            <a:r>
              <a:rPr sz="1400" i="1">
                <a:latin typeface="Arial"/>
                <a:cs typeface="Arial"/>
              </a:rPr>
              <a:t>не</a:t>
            </a:r>
            <a:r>
              <a:rPr sz="1400" i="1" spc="5">
                <a:latin typeface="Arial"/>
                <a:cs typeface="Arial"/>
              </a:rPr>
              <a:t> </a:t>
            </a:r>
            <a:r>
              <a:rPr sz="1400" i="1">
                <a:latin typeface="Arial"/>
                <a:cs typeface="Arial"/>
              </a:rPr>
              <a:t>полностью</a:t>
            </a:r>
            <a:r>
              <a:rPr sz="1400" i="1" spc="5">
                <a:latin typeface="Arial"/>
                <a:cs typeface="Arial"/>
              </a:rPr>
              <a:t> </a:t>
            </a:r>
            <a:r>
              <a:rPr sz="1400" i="1">
                <a:latin typeface="Arial"/>
                <a:cs typeface="Arial"/>
              </a:rPr>
              <a:t>находит понимание</a:t>
            </a:r>
            <a:r>
              <a:rPr sz="1400" i="1" spc="15">
                <a:latin typeface="Arial"/>
                <a:cs typeface="Arial"/>
              </a:rPr>
              <a:t> </a:t>
            </a:r>
            <a:r>
              <a:rPr sz="1400" i="1">
                <a:latin typeface="Arial"/>
                <a:cs typeface="Arial"/>
              </a:rPr>
              <a:t>у</a:t>
            </a:r>
            <a:r>
              <a:rPr sz="1400" i="1" spc="5">
                <a:latin typeface="Arial"/>
                <a:cs typeface="Arial"/>
              </a:rPr>
              <a:t> </a:t>
            </a:r>
            <a:r>
              <a:rPr sz="1400" i="1">
                <a:latin typeface="Arial"/>
                <a:cs typeface="Arial"/>
              </a:rPr>
              <a:t>маленьких</a:t>
            </a:r>
            <a:r>
              <a:rPr sz="1400" i="1" spc="15">
                <a:latin typeface="Arial"/>
                <a:cs typeface="Arial"/>
              </a:rPr>
              <a:t> </a:t>
            </a:r>
            <a:r>
              <a:rPr sz="1400" i="1">
                <a:latin typeface="Arial"/>
                <a:cs typeface="Arial"/>
              </a:rPr>
              <a:t>детей.</a:t>
            </a:r>
            <a:r>
              <a:rPr sz="1400" i="1" spc="10">
                <a:latin typeface="Arial"/>
                <a:cs typeface="Arial"/>
              </a:rPr>
              <a:t> </a:t>
            </a:r>
            <a:r>
              <a:rPr sz="1400" i="1">
                <a:latin typeface="Arial"/>
                <a:cs typeface="Arial"/>
              </a:rPr>
              <a:t>Осознание</a:t>
            </a:r>
            <a:r>
              <a:rPr sz="1400" i="1" spc="15">
                <a:latin typeface="Arial"/>
                <a:cs typeface="Arial"/>
              </a:rPr>
              <a:t> </a:t>
            </a:r>
            <a:r>
              <a:rPr sz="1400" i="1" spc="-10">
                <a:latin typeface="Arial"/>
                <a:cs typeface="Arial"/>
              </a:rPr>
              <a:t>реальности </a:t>
            </a:r>
            <a:r>
              <a:rPr sz="1400" i="1">
                <a:latin typeface="Arial"/>
                <a:cs typeface="Arial"/>
              </a:rPr>
              <a:t>и</a:t>
            </a:r>
            <a:r>
              <a:rPr sz="1400" i="1" spc="35">
                <a:latin typeface="Arial"/>
                <a:cs typeface="Arial"/>
              </a:rPr>
              <a:t> </a:t>
            </a:r>
            <a:r>
              <a:rPr sz="1400" i="1">
                <a:latin typeface="Arial"/>
                <a:cs typeface="Arial"/>
              </a:rPr>
              <a:t>близости</a:t>
            </a:r>
            <a:r>
              <a:rPr sz="1400" i="1" spc="35">
                <a:latin typeface="Arial"/>
                <a:cs typeface="Arial"/>
              </a:rPr>
              <a:t> </a:t>
            </a:r>
            <a:r>
              <a:rPr sz="1400" i="1">
                <a:latin typeface="Arial"/>
                <a:cs typeface="Arial"/>
              </a:rPr>
              <a:t>смерти</a:t>
            </a:r>
            <a:r>
              <a:rPr sz="1400" i="1" spc="45">
                <a:latin typeface="Arial"/>
                <a:cs typeface="Arial"/>
              </a:rPr>
              <a:t> </a:t>
            </a:r>
            <a:r>
              <a:rPr sz="1400" i="1">
                <a:latin typeface="Arial"/>
                <a:cs typeface="Arial"/>
              </a:rPr>
              <a:t>может</a:t>
            </a:r>
            <a:r>
              <a:rPr sz="1400" i="1" spc="15">
                <a:latin typeface="Arial"/>
                <a:cs typeface="Arial"/>
              </a:rPr>
              <a:t> </a:t>
            </a:r>
            <a:r>
              <a:rPr sz="1400" i="1">
                <a:latin typeface="Arial"/>
                <a:cs typeface="Arial"/>
              </a:rPr>
              <a:t>быть</a:t>
            </a:r>
            <a:r>
              <a:rPr sz="1400" i="1" spc="235">
                <a:latin typeface="Arial"/>
                <a:cs typeface="Arial"/>
              </a:rPr>
              <a:t>  </a:t>
            </a:r>
            <a:r>
              <a:rPr sz="1400" i="1">
                <a:latin typeface="Arial"/>
                <a:cs typeface="Arial"/>
              </a:rPr>
              <a:t>травмирующим.</a:t>
            </a:r>
            <a:r>
              <a:rPr sz="1400" i="1" spc="225">
                <a:latin typeface="Arial"/>
                <a:cs typeface="Arial"/>
              </a:rPr>
              <a:t>  </a:t>
            </a:r>
            <a:r>
              <a:rPr sz="1400" i="1">
                <a:latin typeface="Arial"/>
                <a:cs typeface="Arial"/>
              </a:rPr>
              <a:t>Для</a:t>
            </a:r>
            <a:r>
              <a:rPr sz="1400" i="1" spc="229">
                <a:latin typeface="Arial"/>
                <a:cs typeface="Arial"/>
              </a:rPr>
              <a:t>  </a:t>
            </a:r>
            <a:r>
              <a:rPr sz="1400" i="1">
                <a:latin typeface="Arial"/>
                <a:cs typeface="Arial"/>
              </a:rPr>
              <a:t>этого</a:t>
            </a:r>
            <a:r>
              <a:rPr sz="1400" i="1" spc="225">
                <a:latin typeface="Arial"/>
                <a:cs typeface="Arial"/>
              </a:rPr>
              <a:t>  </a:t>
            </a:r>
            <a:r>
              <a:rPr sz="1400" i="1">
                <a:latin typeface="Arial"/>
                <a:cs typeface="Arial"/>
              </a:rPr>
              <a:t>всегда</a:t>
            </a:r>
            <a:r>
              <a:rPr sz="1400" i="1" spc="220">
                <a:latin typeface="Arial"/>
                <a:cs typeface="Arial"/>
              </a:rPr>
              <a:t>  </a:t>
            </a:r>
            <a:r>
              <a:rPr sz="1400" i="1">
                <a:latin typeface="Arial"/>
                <a:cs typeface="Arial"/>
              </a:rPr>
              <a:t>необходимо</a:t>
            </a:r>
            <a:r>
              <a:rPr sz="1400" i="1" spc="229">
                <a:latin typeface="Arial"/>
                <a:cs typeface="Arial"/>
              </a:rPr>
              <a:t>  </a:t>
            </a:r>
            <a:r>
              <a:rPr sz="1400" i="1" spc="-10">
                <a:latin typeface="Arial"/>
                <a:cs typeface="Arial"/>
              </a:rPr>
              <a:t>проговаривать</a:t>
            </a:r>
            <a:r>
              <a:rPr sz="1400" i="1" spc="45">
                <a:latin typeface="Arial"/>
                <a:cs typeface="Arial"/>
              </a:rPr>
              <a:t> </a:t>
            </a:r>
            <a:r>
              <a:rPr sz="1400" i="1">
                <a:latin typeface="Arial"/>
                <a:cs typeface="Arial"/>
              </a:rPr>
              <a:t>с</a:t>
            </a:r>
            <a:r>
              <a:rPr sz="1400" i="1" spc="45">
                <a:latin typeface="Arial"/>
                <a:cs typeface="Arial"/>
              </a:rPr>
              <a:t> </a:t>
            </a:r>
            <a:r>
              <a:rPr sz="1400" i="1" spc="-10">
                <a:latin typeface="Arial"/>
                <a:cs typeface="Arial"/>
              </a:rPr>
              <a:t>ребенком, </a:t>
            </a:r>
            <a:r>
              <a:rPr sz="1400" i="1">
                <a:latin typeface="Arial"/>
                <a:cs typeface="Arial"/>
              </a:rPr>
              <a:t>что именно</a:t>
            </a:r>
            <a:r>
              <a:rPr sz="1400" i="1" spc="-25">
                <a:latin typeface="Arial"/>
                <a:cs typeface="Arial"/>
              </a:rPr>
              <a:t> </a:t>
            </a:r>
            <a:r>
              <a:rPr sz="1400" i="1" spc="-20">
                <a:latin typeface="Arial"/>
                <a:cs typeface="Arial"/>
              </a:rPr>
              <a:t>означает</a:t>
            </a:r>
            <a:r>
              <a:rPr sz="1400" i="1" spc="-35">
                <a:latin typeface="Arial"/>
                <a:cs typeface="Arial"/>
              </a:rPr>
              <a:t> </a:t>
            </a:r>
            <a:r>
              <a:rPr sz="1400" i="1">
                <a:latin typeface="Arial"/>
                <a:cs typeface="Arial"/>
              </a:rPr>
              <a:t>смерть,</a:t>
            </a:r>
            <a:r>
              <a:rPr sz="1400" i="1" spc="-15">
                <a:latin typeface="Arial"/>
                <a:cs typeface="Arial"/>
              </a:rPr>
              <a:t> </a:t>
            </a:r>
            <a:r>
              <a:rPr sz="1400" i="1">
                <a:latin typeface="Arial"/>
                <a:cs typeface="Arial"/>
              </a:rPr>
              <a:t>как</a:t>
            </a:r>
            <a:r>
              <a:rPr sz="1400" i="1" spc="-20">
                <a:latin typeface="Arial"/>
                <a:cs typeface="Arial"/>
              </a:rPr>
              <a:t> </a:t>
            </a:r>
            <a:r>
              <a:rPr sz="1400" i="1">
                <a:latin typeface="Arial"/>
                <a:cs typeface="Arial"/>
              </a:rPr>
              <a:t>она</a:t>
            </a:r>
            <a:r>
              <a:rPr sz="1400" i="1" spc="-20">
                <a:latin typeface="Arial"/>
                <a:cs typeface="Arial"/>
              </a:rPr>
              <a:t> </a:t>
            </a:r>
            <a:r>
              <a:rPr sz="1400" i="1" spc="-10">
                <a:latin typeface="Arial"/>
                <a:cs typeface="Arial"/>
              </a:rPr>
              <a:t>происходит,</a:t>
            </a:r>
            <a:r>
              <a:rPr sz="1400" i="1" spc="-30">
                <a:latin typeface="Arial"/>
                <a:cs typeface="Arial"/>
              </a:rPr>
              <a:t> </a:t>
            </a:r>
            <a:r>
              <a:rPr sz="1400" i="1">
                <a:latin typeface="Arial"/>
                <a:cs typeface="Arial"/>
              </a:rPr>
              <a:t>и</a:t>
            </a:r>
            <a:r>
              <a:rPr sz="1400" i="1" spc="-5">
                <a:latin typeface="Arial"/>
                <a:cs typeface="Arial"/>
              </a:rPr>
              <a:t> </a:t>
            </a:r>
            <a:r>
              <a:rPr sz="1400" i="1">
                <a:latin typeface="Arial"/>
                <a:cs typeface="Arial"/>
              </a:rPr>
              <a:t>как</a:t>
            </a:r>
            <a:r>
              <a:rPr sz="1400" i="1" spc="-20">
                <a:latin typeface="Arial"/>
                <a:cs typeface="Arial"/>
              </a:rPr>
              <a:t> </a:t>
            </a:r>
            <a:r>
              <a:rPr sz="1400" i="1">
                <a:latin typeface="Arial"/>
                <a:cs typeface="Arial"/>
              </a:rPr>
              <a:t>люди</a:t>
            </a:r>
            <a:r>
              <a:rPr sz="1400" i="1" spc="-5">
                <a:latin typeface="Arial"/>
                <a:cs typeface="Arial"/>
              </a:rPr>
              <a:t> </a:t>
            </a:r>
            <a:r>
              <a:rPr sz="1400" i="1" spc="-10">
                <a:latin typeface="Arial"/>
                <a:cs typeface="Arial"/>
              </a:rPr>
              <a:t>справляются</a:t>
            </a:r>
            <a:r>
              <a:rPr sz="1400" i="1" spc="-15">
                <a:latin typeface="Arial"/>
                <a:cs typeface="Arial"/>
              </a:rPr>
              <a:t> </a:t>
            </a:r>
            <a:r>
              <a:rPr sz="1400" i="1">
                <a:latin typeface="Arial"/>
                <a:cs typeface="Arial"/>
              </a:rPr>
              <a:t>со</a:t>
            </a:r>
            <a:r>
              <a:rPr sz="1400" i="1" spc="-15">
                <a:latin typeface="Arial"/>
                <a:cs typeface="Arial"/>
              </a:rPr>
              <a:t> </a:t>
            </a:r>
            <a:r>
              <a:rPr sz="1400" i="1">
                <a:latin typeface="Arial"/>
                <a:cs typeface="Arial"/>
              </a:rPr>
              <a:t>смертью</a:t>
            </a:r>
            <a:r>
              <a:rPr sz="1400" i="1" spc="-20">
                <a:latin typeface="Arial"/>
                <a:cs typeface="Arial"/>
              </a:rPr>
              <a:t> </a:t>
            </a:r>
            <a:r>
              <a:rPr sz="1400" i="1" spc="-10">
                <a:latin typeface="Arial"/>
                <a:cs typeface="Arial"/>
              </a:rPr>
              <a:t>близких.</a:t>
            </a:r>
            <a:endParaRPr sz="1400">
              <a:latin typeface="Arial"/>
              <a:cs typeface="Arial"/>
            </a:endParaRPr>
          </a:p>
          <a:p>
            <a:pPr marL="12700" marR="5715" indent="278130" algn="just">
              <a:lnSpc>
                <a:spcPct val="100000"/>
              </a:lnSpc>
              <a:spcBef>
                <a:spcPts val="605"/>
              </a:spcBef>
              <a:buAutoNum type="arabicPeriod" startAt="10"/>
              <a:tabLst>
                <a:tab pos="290830"/>
              </a:tabLst>
            </a:pPr>
            <a:r>
              <a:rPr sz="1400" i="1">
                <a:latin typeface="Arial"/>
                <a:cs typeface="Arial"/>
              </a:rPr>
              <a:t>К</a:t>
            </a:r>
            <a:r>
              <a:rPr sz="1400" i="1" spc="229">
                <a:latin typeface="Arial"/>
                <a:cs typeface="Arial"/>
              </a:rPr>
              <a:t> </a:t>
            </a:r>
            <a:r>
              <a:rPr sz="1400" i="1">
                <a:latin typeface="Arial"/>
                <a:cs typeface="Arial"/>
              </a:rPr>
              <a:t>другим</a:t>
            </a:r>
            <a:r>
              <a:rPr sz="1400" i="1" spc="240">
                <a:latin typeface="Arial"/>
                <a:cs typeface="Arial"/>
              </a:rPr>
              <a:t> </a:t>
            </a:r>
            <a:r>
              <a:rPr sz="1400" i="1">
                <a:latin typeface="Arial"/>
                <a:cs typeface="Arial"/>
              </a:rPr>
              <a:t>типичным</a:t>
            </a:r>
            <a:r>
              <a:rPr sz="1400" i="1" spc="240">
                <a:latin typeface="Arial"/>
                <a:cs typeface="Arial"/>
              </a:rPr>
              <a:t> </a:t>
            </a:r>
            <a:r>
              <a:rPr sz="1400" i="1">
                <a:latin typeface="Arial"/>
                <a:cs typeface="Arial"/>
              </a:rPr>
              <a:t>для</a:t>
            </a:r>
            <a:r>
              <a:rPr sz="1400" i="1" spc="225">
                <a:latin typeface="Arial"/>
                <a:cs typeface="Arial"/>
              </a:rPr>
              <a:t> </a:t>
            </a:r>
            <a:r>
              <a:rPr sz="1400" i="1">
                <a:latin typeface="Arial"/>
                <a:cs typeface="Arial"/>
              </a:rPr>
              <a:t>этого</a:t>
            </a:r>
            <a:r>
              <a:rPr sz="1400" i="1" spc="245">
                <a:latin typeface="Arial"/>
                <a:cs typeface="Arial"/>
              </a:rPr>
              <a:t> </a:t>
            </a:r>
            <a:r>
              <a:rPr sz="1400" i="1">
                <a:latin typeface="Arial"/>
                <a:cs typeface="Arial"/>
              </a:rPr>
              <a:t>возраста</a:t>
            </a:r>
            <a:r>
              <a:rPr sz="1400" i="1" spc="240">
                <a:latin typeface="Arial"/>
                <a:cs typeface="Arial"/>
              </a:rPr>
              <a:t> </a:t>
            </a:r>
            <a:r>
              <a:rPr sz="1400" i="1">
                <a:latin typeface="Arial"/>
                <a:cs typeface="Arial"/>
              </a:rPr>
              <a:t>реакциям</a:t>
            </a:r>
            <a:r>
              <a:rPr sz="1400" i="1" spc="229">
                <a:latin typeface="Arial"/>
                <a:cs typeface="Arial"/>
              </a:rPr>
              <a:t> </a:t>
            </a:r>
            <a:r>
              <a:rPr sz="1400" i="1">
                <a:latin typeface="Arial"/>
                <a:cs typeface="Arial"/>
              </a:rPr>
              <a:t>относятся</a:t>
            </a:r>
            <a:r>
              <a:rPr sz="1400" i="1" spc="229">
                <a:latin typeface="Arial"/>
                <a:cs typeface="Arial"/>
              </a:rPr>
              <a:t> </a:t>
            </a:r>
            <a:r>
              <a:rPr sz="1400" b="1" i="1">
                <a:latin typeface="Arial"/>
                <a:cs typeface="Arial"/>
              </a:rPr>
              <a:t>страх</a:t>
            </a:r>
            <a:r>
              <a:rPr sz="1400" b="1" i="1" spc="240">
                <a:latin typeface="Arial"/>
                <a:cs typeface="Arial"/>
              </a:rPr>
              <a:t> </a:t>
            </a:r>
            <a:r>
              <a:rPr sz="1400" b="1" i="1">
                <a:latin typeface="Arial"/>
                <a:cs typeface="Arial"/>
              </a:rPr>
              <a:t>сепарации</a:t>
            </a:r>
            <a:r>
              <a:rPr sz="1400" b="1" i="1" spc="235">
                <a:latin typeface="Arial"/>
                <a:cs typeface="Arial"/>
              </a:rPr>
              <a:t> </a:t>
            </a:r>
            <a:r>
              <a:rPr sz="1400" b="1" i="1">
                <a:latin typeface="Arial"/>
                <a:cs typeface="Arial"/>
              </a:rPr>
              <a:t>(утраты)</a:t>
            </a:r>
            <a:r>
              <a:rPr sz="1400" b="1" i="1" spc="229">
                <a:latin typeface="Arial"/>
                <a:cs typeface="Arial"/>
              </a:rPr>
              <a:t> </a:t>
            </a:r>
            <a:r>
              <a:rPr sz="1400" b="1" i="1">
                <a:latin typeface="Arial"/>
                <a:cs typeface="Arial"/>
              </a:rPr>
              <a:t>с</a:t>
            </a:r>
            <a:r>
              <a:rPr sz="1400" b="1" i="1" spc="225">
                <a:latin typeface="Arial"/>
                <a:cs typeface="Arial"/>
              </a:rPr>
              <a:t> </a:t>
            </a:r>
            <a:r>
              <a:rPr sz="1400" b="1" i="1" spc="-10">
                <a:latin typeface="Arial"/>
                <a:cs typeface="Arial"/>
              </a:rPr>
              <a:t>родителями, </a:t>
            </a:r>
            <a:r>
              <a:rPr sz="1400" b="1" i="1">
                <a:latin typeface="Arial"/>
                <a:cs typeface="Arial"/>
              </a:rPr>
              <a:t>беспричинный</a:t>
            </a:r>
            <a:r>
              <a:rPr sz="1400" b="1" i="1" spc="-65">
                <a:latin typeface="Arial"/>
                <a:cs typeface="Arial"/>
              </a:rPr>
              <a:t> </a:t>
            </a:r>
            <a:r>
              <a:rPr sz="1400" b="1" i="1">
                <a:latin typeface="Arial"/>
                <a:cs typeface="Arial"/>
              </a:rPr>
              <a:t>плач,</a:t>
            </a:r>
            <a:r>
              <a:rPr sz="1400" b="1" i="1" spc="-70">
                <a:latin typeface="Arial"/>
                <a:cs typeface="Arial"/>
              </a:rPr>
              <a:t> </a:t>
            </a:r>
            <a:r>
              <a:rPr sz="1400" b="1" i="1" spc="-10">
                <a:latin typeface="Arial"/>
                <a:cs typeface="Arial"/>
              </a:rPr>
              <a:t>неподвижность.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1476" y="209550"/>
            <a:ext cx="6440323" cy="65979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5"/>
              </a:spcBef>
              <a:tabLst>
                <a:tab pos="1039494"/>
                <a:tab pos="2248535"/>
              </a:tabLst>
            </a:pPr>
            <a:r>
              <a:rPr lang="ru-RU" sz="1400" spc="-10" smtClean="0">
                <a:solidFill>
                  <a:srgbClr val="000000"/>
                </a:solidFill>
              </a:rPr>
              <a:t>Оказание</a:t>
            </a:r>
            <a:r>
              <a:rPr lang="ru-RU" sz="1400" smtClean="0">
                <a:solidFill>
                  <a:srgbClr val="000000"/>
                </a:solidFill>
              </a:rPr>
              <a:t>	</a:t>
            </a:r>
            <a:r>
              <a:rPr lang="ru-RU" sz="1400" spc="-10" smtClean="0">
                <a:solidFill>
                  <a:srgbClr val="000000"/>
                </a:solidFill>
              </a:rPr>
              <a:t>экстренной</a:t>
            </a:r>
            <a:r>
              <a:rPr lang="ru-RU" sz="1400" smtClean="0">
                <a:solidFill>
                  <a:srgbClr val="000000"/>
                </a:solidFill>
              </a:rPr>
              <a:t>	</a:t>
            </a:r>
            <a:r>
              <a:rPr lang="ru-RU" sz="1400" spc="-10" smtClean="0">
                <a:solidFill>
                  <a:srgbClr val="000000"/>
                </a:solidFill>
              </a:rPr>
              <a:t>психологической </a:t>
            </a:r>
            <a:r>
              <a:rPr lang="ru-RU" sz="1400" spc="-10" smtClean="0">
                <a:solidFill>
                  <a:schemeClr val="tx1"/>
                </a:solidFill>
              </a:rPr>
              <a:t>помощи,</a:t>
            </a:r>
            <a:r>
              <a:rPr lang="ru-RU" sz="1400" smtClean="0">
                <a:solidFill>
                  <a:schemeClr val="tx1"/>
                </a:solidFill>
              </a:rPr>
              <a:t> </a:t>
            </a:r>
            <a:r>
              <a:rPr lang="ru-RU" sz="1400" spc="-10" smtClean="0">
                <a:solidFill>
                  <a:schemeClr val="tx1"/>
                </a:solidFill>
              </a:rPr>
              <a:t>психологической коррекции и поддержки  детям ветеранов (участников) СВО и членам их семей в очном и дистанционном режиме</a:t>
            </a:r>
            <a:endParaRPr sz="1400"/>
          </a:p>
        </p:txBody>
      </p:sp>
      <p:sp>
        <p:nvSpPr>
          <p:cNvPr id="8" name="object 8"/>
          <p:cNvSpPr/>
          <p:nvPr/>
        </p:nvSpPr>
        <p:spPr>
          <a:xfrm>
            <a:off x="262763" y="997458"/>
            <a:ext cx="6445250" cy="635"/>
          </a:xfrm>
          <a:custGeom>
            <a:rect l="l" t="t" r="r" b="b"/>
            <a:pathLst>
              <a:path w="6445250" h="634">
                <a:moveTo>
                  <a:pt x="0" y="0"/>
                </a:moveTo>
                <a:lnTo>
                  <a:pt x="6445122" y="380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object 9"/>
          <p:cNvPicPr/>
          <p:nvPr/>
        </p:nvPicPr>
        <p:blipFill>
          <a:blip r:embed="rId2"/>
          <a:stretch>
            <a:fillRect/>
          </a:stretch>
        </p:blipFill>
        <p:spPr>
          <a:xfrm>
            <a:off x="7577581" y="220624"/>
            <a:ext cx="1020965" cy="945362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6934200" y="133350"/>
            <a:ext cx="2057400" cy="85856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indent="-635" algn="ctr">
              <a:lnSpc>
                <a:spcPct val="100000"/>
              </a:lnSpc>
              <a:spcBef>
                <a:spcPts val="95"/>
              </a:spcBef>
            </a:pPr>
            <a:r>
              <a:rPr sz="1100" b="1" i="1">
                <a:solidFill>
                  <a:srgbClr val="FF0000"/>
                </a:solidFill>
                <a:latin typeface="Arial"/>
                <a:cs typeface="Arial"/>
              </a:rPr>
              <a:t>В</a:t>
            </a:r>
            <a:r>
              <a:rPr sz="1100" b="1" i="1" spc="-4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100" b="1" i="1">
                <a:solidFill>
                  <a:srgbClr val="FF0000"/>
                </a:solidFill>
                <a:latin typeface="Arial"/>
                <a:cs typeface="Arial"/>
              </a:rPr>
              <a:t>случае</a:t>
            </a:r>
            <a:r>
              <a:rPr sz="1100" b="1" i="1" spc="-35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100" b="1" i="1">
                <a:solidFill>
                  <a:srgbClr val="FF0000"/>
                </a:solidFill>
                <a:latin typeface="Arial"/>
                <a:cs typeface="Arial"/>
              </a:rPr>
              <a:t>гибели</a:t>
            </a:r>
            <a:r>
              <a:rPr sz="1100" b="1" i="1" spc="-25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100" b="1" i="1" spc="-10">
                <a:solidFill>
                  <a:srgbClr val="FF0000"/>
                </a:solidFill>
                <a:latin typeface="Arial"/>
                <a:cs typeface="Arial"/>
              </a:rPr>
              <a:t>ветерана (участника)</a:t>
            </a:r>
            <a:r>
              <a:rPr sz="1100" b="1" i="1">
                <a:solidFill>
                  <a:srgbClr val="FF0000"/>
                </a:solidFill>
                <a:latin typeface="Arial"/>
                <a:cs typeface="Arial"/>
              </a:rPr>
              <a:t> СВО</a:t>
            </a:r>
            <a:r>
              <a:rPr sz="1100" b="1" i="1" spc="-15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100" b="1" i="1" spc="-10">
                <a:solidFill>
                  <a:srgbClr val="FF0000"/>
                </a:solidFill>
                <a:latin typeface="Arial"/>
                <a:cs typeface="Arial"/>
              </a:rPr>
              <a:t>возможен </a:t>
            </a:r>
            <a:r>
              <a:rPr sz="1100" b="1" i="1">
                <a:solidFill>
                  <a:srgbClr val="FF0000"/>
                </a:solidFill>
                <a:latin typeface="Arial"/>
                <a:cs typeface="Arial"/>
              </a:rPr>
              <a:t>следующий</a:t>
            </a:r>
            <a:r>
              <a:rPr sz="1100" b="1" i="1" spc="-6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100" b="1" i="1" spc="-10">
                <a:solidFill>
                  <a:srgbClr val="FF0000"/>
                </a:solidFill>
                <a:latin typeface="Arial"/>
                <a:cs typeface="Arial"/>
              </a:rPr>
              <a:t>алгоритм</a:t>
            </a:r>
            <a:endParaRPr sz="1100">
              <a:latin typeface="Arial"/>
              <a:cs typeface="Arial"/>
            </a:endParaRPr>
          </a:p>
          <a:p>
            <a:pPr marL="386080" marR="379095" algn="ctr">
              <a:lnSpc>
                <a:spcPct val="100000"/>
              </a:lnSpc>
            </a:pPr>
            <a:r>
              <a:rPr sz="1100" b="1" i="1" spc="-10">
                <a:solidFill>
                  <a:srgbClr val="FF0000"/>
                </a:solidFill>
                <a:latin typeface="Arial"/>
                <a:cs typeface="Arial"/>
              </a:rPr>
              <a:t>сопровождения обучающегося</a:t>
            </a:r>
            <a:endParaRPr sz="11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04800" y="1276350"/>
            <a:ext cx="8639810" cy="229037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Об</a:t>
            </a:r>
            <a:r>
              <a:rPr sz="12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rgbClr val="C00000"/>
                </a:solidFill>
                <a:latin typeface="Arial"/>
                <a:cs typeface="Arial"/>
              </a:rPr>
              <a:t>особенностях</a:t>
            </a:r>
            <a:r>
              <a:rPr sz="12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rgbClr val="C00000"/>
                </a:solidFill>
                <a:latin typeface="Arial"/>
                <a:cs typeface="Arial"/>
              </a:rPr>
              <a:t>взаимодействия</a:t>
            </a:r>
            <a:r>
              <a:rPr sz="12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sz="12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детьми</a:t>
            </a:r>
            <a:r>
              <a:rPr sz="12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rgbClr val="C00000"/>
                </a:solidFill>
                <a:latin typeface="Arial"/>
                <a:cs typeface="Arial"/>
              </a:rPr>
              <a:t>ветеранов</a:t>
            </a:r>
            <a:r>
              <a:rPr sz="12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rgbClr val="C00000"/>
                </a:solidFill>
                <a:latin typeface="Arial"/>
                <a:cs typeface="Arial"/>
              </a:rPr>
              <a:t>(участников)</a:t>
            </a:r>
            <a:r>
              <a:rPr sz="1200" b="1" spc="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СВО</a:t>
            </a:r>
            <a:r>
              <a:rPr sz="12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при</a:t>
            </a:r>
            <a:r>
              <a:rPr sz="12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пережитой</a:t>
            </a:r>
            <a:r>
              <a:rPr sz="12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ими</a:t>
            </a:r>
            <a:r>
              <a:rPr sz="12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острой</a:t>
            </a:r>
            <a:r>
              <a:rPr sz="12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20">
                <a:solidFill>
                  <a:srgbClr val="C00000"/>
                </a:solidFill>
                <a:latin typeface="Arial"/>
                <a:cs typeface="Arial"/>
              </a:rPr>
              <a:t>фазе</a:t>
            </a:r>
            <a:endParaRPr sz="12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утраты</a:t>
            </a:r>
            <a:r>
              <a:rPr sz="1200" b="1" spc="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r>
              <a:rPr sz="1200" b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разных</a:t>
            </a:r>
            <a:r>
              <a:rPr sz="12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возрастных этапах</a:t>
            </a:r>
            <a:r>
              <a:rPr sz="1200" b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spc="-10">
                <a:solidFill>
                  <a:srgbClr val="C00000"/>
                </a:solidFill>
                <a:latin typeface="Arial"/>
                <a:cs typeface="Arial"/>
              </a:rPr>
              <a:t>(рекомендации</a:t>
            </a:r>
            <a:r>
              <a:rPr sz="1200" i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spc="-10">
                <a:solidFill>
                  <a:srgbClr val="C00000"/>
                </a:solidFill>
                <a:latin typeface="Arial"/>
                <a:cs typeface="Arial"/>
              </a:rPr>
              <a:t>педагогическим</a:t>
            </a:r>
            <a:r>
              <a:rPr sz="1200" i="1" spc="-5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spc="-10">
                <a:solidFill>
                  <a:srgbClr val="C00000"/>
                </a:solidFill>
                <a:latin typeface="Arial"/>
                <a:cs typeface="Arial"/>
              </a:rPr>
              <a:t>работникам)</a:t>
            </a:r>
            <a:endParaRPr sz="1200" i="1">
              <a:latin typeface="Arial"/>
              <a:cs typeface="Arial"/>
            </a:endParaRPr>
          </a:p>
          <a:p>
            <a:pPr marL="12700" marR="5080" algn="just">
              <a:lnSpc>
                <a:spcPct val="100000"/>
              </a:lnSpc>
              <a:spcBef>
                <a:spcPts val="1200"/>
              </a:spcBef>
            </a:pPr>
            <a:r>
              <a:rPr sz="1400" i="1">
                <a:latin typeface="Arial"/>
                <a:cs typeface="Arial"/>
              </a:rPr>
              <a:t>При</a:t>
            </a:r>
            <a:r>
              <a:rPr sz="1400" i="1" spc="65">
                <a:latin typeface="Arial"/>
                <a:cs typeface="Arial"/>
              </a:rPr>
              <a:t> </a:t>
            </a:r>
            <a:r>
              <a:rPr sz="1400" i="1">
                <a:latin typeface="Arial"/>
                <a:cs typeface="Arial"/>
              </a:rPr>
              <a:t>беседе</a:t>
            </a:r>
            <a:r>
              <a:rPr sz="1400" i="1" spc="70">
                <a:latin typeface="Arial"/>
                <a:cs typeface="Arial"/>
              </a:rPr>
              <a:t> </a:t>
            </a:r>
            <a:r>
              <a:rPr sz="1400" b="1" i="1" u="sng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с</a:t>
            </a:r>
            <a:r>
              <a:rPr sz="1400" b="1" i="1" u="sng" spc="6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400" b="1" i="1" u="sng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детьми</a:t>
            </a:r>
            <a:r>
              <a:rPr sz="1400" b="1" i="1" u="sng" spc="6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400" b="1" i="1" u="sng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младшего</a:t>
            </a:r>
            <a:r>
              <a:rPr sz="1400" b="1" i="1" u="sng" spc="65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400" b="1" i="1" u="sng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школьного</a:t>
            </a:r>
            <a:r>
              <a:rPr sz="1400" b="1" i="1" u="sng" spc="6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400" b="1" i="1" u="sng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возраста</a:t>
            </a:r>
            <a:r>
              <a:rPr sz="1400" b="1" i="1" spc="70">
                <a:latin typeface="Arial"/>
                <a:cs typeface="Arial"/>
              </a:rPr>
              <a:t> </a:t>
            </a:r>
            <a:r>
              <a:rPr sz="1400" i="1">
                <a:latin typeface="Arial"/>
                <a:cs typeface="Arial"/>
              </a:rPr>
              <a:t>важно</a:t>
            </a:r>
            <a:r>
              <a:rPr sz="1400" i="1" spc="70">
                <a:latin typeface="Arial"/>
                <a:cs typeface="Arial"/>
              </a:rPr>
              <a:t> </a:t>
            </a:r>
            <a:r>
              <a:rPr sz="1400" i="1">
                <a:latin typeface="Arial"/>
                <a:cs typeface="Arial"/>
              </a:rPr>
              <a:t>учитывать,</a:t>
            </a:r>
            <a:r>
              <a:rPr sz="1400" i="1" spc="70">
                <a:latin typeface="Arial"/>
                <a:cs typeface="Arial"/>
              </a:rPr>
              <a:t> </a:t>
            </a:r>
            <a:r>
              <a:rPr sz="1400" i="1">
                <a:latin typeface="Arial"/>
                <a:cs typeface="Arial"/>
              </a:rPr>
              <a:t>что</a:t>
            </a:r>
            <a:r>
              <a:rPr sz="1400" i="1" spc="65">
                <a:latin typeface="Arial"/>
                <a:cs typeface="Arial"/>
              </a:rPr>
              <a:t> </a:t>
            </a:r>
            <a:r>
              <a:rPr sz="1400" i="1">
                <a:latin typeface="Arial"/>
                <a:cs typeface="Arial"/>
              </a:rPr>
              <a:t>в</a:t>
            </a:r>
            <a:r>
              <a:rPr sz="1400" i="1" spc="75">
                <a:latin typeface="Arial"/>
                <a:cs typeface="Arial"/>
              </a:rPr>
              <a:t> </a:t>
            </a:r>
            <a:r>
              <a:rPr sz="1400" i="1">
                <a:latin typeface="Arial"/>
                <a:cs typeface="Arial"/>
              </a:rPr>
              <a:t>возрасте</a:t>
            </a:r>
            <a:r>
              <a:rPr sz="1400" i="1" spc="70">
                <a:latin typeface="Arial"/>
                <a:cs typeface="Arial"/>
              </a:rPr>
              <a:t> </a:t>
            </a:r>
            <a:r>
              <a:rPr sz="1400" b="1" i="1">
                <a:latin typeface="Arial"/>
                <a:cs typeface="Arial"/>
              </a:rPr>
              <a:t>от</a:t>
            </a:r>
            <a:r>
              <a:rPr sz="1400" b="1" i="1" spc="60">
                <a:latin typeface="Arial"/>
                <a:cs typeface="Arial"/>
              </a:rPr>
              <a:t> </a:t>
            </a:r>
            <a:r>
              <a:rPr sz="1400" b="1" i="1">
                <a:latin typeface="Arial"/>
                <a:cs typeface="Arial"/>
              </a:rPr>
              <a:t>5</a:t>
            </a:r>
            <a:r>
              <a:rPr sz="1400" b="1" i="1" spc="70">
                <a:latin typeface="Arial"/>
                <a:cs typeface="Arial"/>
              </a:rPr>
              <a:t> </a:t>
            </a:r>
            <a:r>
              <a:rPr sz="1400" b="1" i="1">
                <a:latin typeface="Arial"/>
                <a:cs typeface="Arial"/>
              </a:rPr>
              <a:t>до</a:t>
            </a:r>
            <a:r>
              <a:rPr sz="1400" b="1" i="1" spc="65">
                <a:latin typeface="Arial"/>
                <a:cs typeface="Arial"/>
              </a:rPr>
              <a:t> </a:t>
            </a:r>
            <a:r>
              <a:rPr sz="1400" b="1" i="1">
                <a:latin typeface="Arial"/>
                <a:cs typeface="Arial"/>
              </a:rPr>
              <a:t>11</a:t>
            </a:r>
            <a:r>
              <a:rPr sz="1400" b="1" i="1" spc="70">
                <a:latin typeface="Arial"/>
                <a:cs typeface="Arial"/>
              </a:rPr>
              <a:t> </a:t>
            </a:r>
            <a:r>
              <a:rPr sz="1400" b="1" i="1">
                <a:latin typeface="Arial"/>
                <a:cs typeface="Arial"/>
              </a:rPr>
              <a:t>лет</a:t>
            </a:r>
            <a:r>
              <a:rPr sz="1400" b="1" i="1" spc="65">
                <a:latin typeface="Arial"/>
                <a:cs typeface="Arial"/>
              </a:rPr>
              <a:t> </a:t>
            </a:r>
            <a:r>
              <a:rPr sz="1400" i="1" spc="-10">
                <a:latin typeface="Arial"/>
                <a:cs typeface="Arial"/>
              </a:rPr>
              <a:t>могут </a:t>
            </a:r>
            <a:r>
              <a:rPr sz="1400" i="1">
                <a:latin typeface="Arial"/>
                <a:cs typeface="Arial"/>
              </a:rPr>
              <a:t>дополнительно</a:t>
            </a:r>
            <a:r>
              <a:rPr sz="1400" i="1" spc="450">
                <a:latin typeface="Arial"/>
                <a:cs typeface="Arial"/>
              </a:rPr>
              <a:t> </a:t>
            </a:r>
            <a:r>
              <a:rPr sz="1400" i="1" smtClean="0">
                <a:latin typeface="Arial"/>
                <a:cs typeface="Arial"/>
              </a:rPr>
              <a:t>проявиться</a:t>
            </a:r>
            <a:r>
              <a:rPr lang="ru-RU" sz="1400" i="1" smtClean="0">
                <a:latin typeface="Arial"/>
                <a:cs typeface="Arial"/>
              </a:rPr>
              <a:t>:</a:t>
            </a:r>
          </a:p>
          <a:p>
            <a:pPr marL="12700" marR="5080" algn="just">
              <a:lnSpc>
                <a:spcPct val="100000"/>
              </a:lnSpc>
              <a:spcBef>
                <a:spcPts val="1200"/>
              </a:spcBef>
            </a:pPr>
            <a:r>
              <a:rPr sz="1400" b="1" i="1" smtClean="0">
                <a:latin typeface="Arial"/>
                <a:cs typeface="Arial"/>
              </a:rPr>
              <a:t>страх</a:t>
            </a:r>
            <a:r>
              <a:rPr sz="1400" b="1" i="1" spc="450" smtClean="0">
                <a:latin typeface="Arial"/>
                <a:cs typeface="Arial"/>
              </a:rPr>
              <a:t> </a:t>
            </a:r>
            <a:r>
              <a:rPr sz="1400" b="1" i="1">
                <a:latin typeface="Arial"/>
                <a:cs typeface="Arial"/>
              </a:rPr>
              <a:t>школы</a:t>
            </a:r>
            <a:r>
              <a:rPr sz="1400" i="1">
                <a:latin typeface="Arial"/>
                <a:cs typeface="Arial"/>
              </a:rPr>
              <a:t>,</a:t>
            </a:r>
            <a:r>
              <a:rPr sz="1400" i="1" spc="445">
                <a:latin typeface="Arial"/>
                <a:cs typeface="Arial"/>
              </a:rPr>
              <a:t> </a:t>
            </a:r>
            <a:r>
              <a:rPr sz="1400" b="1" i="1">
                <a:latin typeface="Arial"/>
                <a:cs typeface="Arial"/>
              </a:rPr>
              <a:t>замкнутость,</a:t>
            </a:r>
            <a:r>
              <a:rPr sz="1400" b="1" i="1" spc="455">
                <a:latin typeface="Arial"/>
                <a:cs typeface="Arial"/>
              </a:rPr>
              <a:t> </a:t>
            </a:r>
            <a:r>
              <a:rPr sz="1400" b="1" i="1">
                <a:latin typeface="Arial"/>
                <a:cs typeface="Arial"/>
              </a:rPr>
              <a:t>трудности</a:t>
            </a:r>
            <a:r>
              <a:rPr sz="1400" b="1" i="1" spc="445">
                <a:latin typeface="Arial"/>
                <a:cs typeface="Arial"/>
              </a:rPr>
              <a:t> </a:t>
            </a:r>
            <a:r>
              <a:rPr sz="1400" b="1" i="1">
                <a:latin typeface="Arial"/>
                <a:cs typeface="Arial"/>
              </a:rPr>
              <a:t>концентрации,</a:t>
            </a:r>
            <a:r>
              <a:rPr sz="1400" b="1" i="1" spc="450">
                <a:latin typeface="Arial"/>
                <a:cs typeface="Arial"/>
              </a:rPr>
              <a:t> </a:t>
            </a:r>
            <a:r>
              <a:rPr sz="1400" b="1" i="1">
                <a:latin typeface="Arial"/>
                <a:cs typeface="Arial"/>
              </a:rPr>
              <a:t>разрыв</a:t>
            </a:r>
            <a:r>
              <a:rPr sz="1400" b="1" i="1" spc="455">
                <a:latin typeface="Arial"/>
                <a:cs typeface="Arial"/>
              </a:rPr>
              <a:t> </a:t>
            </a:r>
            <a:r>
              <a:rPr sz="1400" b="1" i="1">
                <a:latin typeface="Arial"/>
                <a:cs typeface="Arial"/>
              </a:rPr>
              <a:t>с</a:t>
            </a:r>
            <a:r>
              <a:rPr sz="1400" b="1" i="1" spc="445">
                <a:latin typeface="Arial"/>
                <a:cs typeface="Arial"/>
              </a:rPr>
              <a:t> </a:t>
            </a:r>
            <a:r>
              <a:rPr sz="1400" b="1" i="1" spc="-10">
                <a:latin typeface="Arial"/>
                <a:cs typeface="Arial"/>
              </a:rPr>
              <a:t>прежними </a:t>
            </a:r>
            <a:r>
              <a:rPr sz="1400" b="1" i="1">
                <a:latin typeface="Arial"/>
                <a:cs typeface="Arial"/>
              </a:rPr>
              <a:t>друзьями</a:t>
            </a:r>
            <a:r>
              <a:rPr sz="1400" b="1" i="1" spc="15">
                <a:latin typeface="Arial"/>
                <a:cs typeface="Arial"/>
              </a:rPr>
              <a:t> </a:t>
            </a:r>
            <a:r>
              <a:rPr sz="1400" i="1">
                <a:latin typeface="Arial"/>
                <a:cs typeface="Arial"/>
              </a:rPr>
              <a:t>–</a:t>
            </a:r>
            <a:r>
              <a:rPr sz="1400" i="1" spc="25">
                <a:latin typeface="Arial"/>
                <a:cs typeface="Arial"/>
              </a:rPr>
              <a:t> </a:t>
            </a:r>
            <a:endParaRPr lang="ru-RU" sz="1400" i="1" spc="25" smtClean="0">
              <a:latin typeface="Arial"/>
              <a:cs typeface="Arial"/>
            </a:endParaRPr>
          </a:p>
          <a:p>
            <a:pPr marL="12700" marR="5080" algn="just">
              <a:lnSpc>
                <a:spcPct val="100000"/>
              </a:lnSpc>
              <a:spcBef>
                <a:spcPts val="1200"/>
              </a:spcBef>
            </a:pPr>
            <a:r>
              <a:rPr sz="1400" i="1" smtClean="0">
                <a:latin typeface="Arial"/>
                <a:cs typeface="Arial"/>
              </a:rPr>
              <a:t>то</a:t>
            </a:r>
            <a:r>
              <a:rPr sz="1400" i="1" spc="25" smtClean="0">
                <a:latin typeface="Arial"/>
                <a:cs typeface="Arial"/>
              </a:rPr>
              <a:t> </a:t>
            </a:r>
            <a:r>
              <a:rPr sz="1400" i="1">
                <a:latin typeface="Arial"/>
                <a:cs typeface="Arial"/>
              </a:rPr>
              <a:t>есть,</a:t>
            </a:r>
            <a:r>
              <a:rPr sz="1400" i="1" spc="20">
                <a:latin typeface="Arial"/>
                <a:cs typeface="Arial"/>
              </a:rPr>
              <a:t> </a:t>
            </a:r>
            <a:r>
              <a:rPr sz="1400" i="1">
                <a:latin typeface="Arial"/>
                <a:cs typeface="Arial"/>
              </a:rPr>
              <a:t>целый</a:t>
            </a:r>
            <a:r>
              <a:rPr sz="1400" i="1" spc="25">
                <a:latin typeface="Arial"/>
                <a:cs typeface="Arial"/>
              </a:rPr>
              <a:t> </a:t>
            </a:r>
            <a:r>
              <a:rPr sz="1400" i="1">
                <a:latin typeface="Arial"/>
                <a:cs typeface="Arial"/>
              </a:rPr>
              <a:t>комплекс</a:t>
            </a:r>
            <a:r>
              <a:rPr sz="1400" i="1" spc="25">
                <a:latin typeface="Arial"/>
                <a:cs typeface="Arial"/>
              </a:rPr>
              <a:t> </a:t>
            </a:r>
            <a:r>
              <a:rPr sz="1400" i="1">
                <a:latin typeface="Arial"/>
                <a:cs typeface="Arial"/>
              </a:rPr>
              <a:t>поведенческих</a:t>
            </a:r>
            <a:r>
              <a:rPr sz="1400" i="1" spc="25">
                <a:latin typeface="Arial"/>
                <a:cs typeface="Arial"/>
              </a:rPr>
              <a:t> </a:t>
            </a:r>
            <a:r>
              <a:rPr sz="1400" i="1">
                <a:latin typeface="Arial"/>
                <a:cs typeface="Arial"/>
              </a:rPr>
              <a:t>проблем</a:t>
            </a:r>
            <a:r>
              <a:rPr sz="1400" i="1" spc="15">
                <a:latin typeface="Arial"/>
                <a:cs typeface="Arial"/>
              </a:rPr>
              <a:t> </a:t>
            </a:r>
            <a:r>
              <a:rPr sz="1400" i="1">
                <a:latin typeface="Arial"/>
                <a:cs typeface="Arial"/>
              </a:rPr>
              <a:t>и</a:t>
            </a:r>
            <a:r>
              <a:rPr sz="1400" i="1" spc="25">
                <a:latin typeface="Arial"/>
                <a:cs typeface="Arial"/>
              </a:rPr>
              <a:t> </a:t>
            </a:r>
            <a:r>
              <a:rPr sz="1400" i="1">
                <a:latin typeface="Arial"/>
                <a:cs typeface="Arial"/>
              </a:rPr>
              <a:t>проблем,</a:t>
            </a:r>
            <a:r>
              <a:rPr sz="1400" i="1" spc="15">
                <a:latin typeface="Arial"/>
                <a:cs typeface="Arial"/>
              </a:rPr>
              <a:t> </a:t>
            </a:r>
            <a:r>
              <a:rPr sz="1400" i="1">
                <a:latin typeface="Arial"/>
                <a:cs typeface="Arial"/>
              </a:rPr>
              <a:t>связанных</a:t>
            </a:r>
            <a:r>
              <a:rPr sz="1400" i="1" spc="20">
                <a:latin typeface="Arial"/>
                <a:cs typeface="Arial"/>
              </a:rPr>
              <a:t> </a:t>
            </a:r>
            <a:r>
              <a:rPr sz="1400" i="1">
                <a:latin typeface="Arial"/>
                <a:cs typeface="Arial"/>
              </a:rPr>
              <a:t>с</a:t>
            </a:r>
            <a:r>
              <a:rPr sz="1400" i="1" spc="20">
                <a:latin typeface="Arial"/>
                <a:cs typeface="Arial"/>
              </a:rPr>
              <a:t> </a:t>
            </a:r>
            <a:r>
              <a:rPr sz="1400" i="1">
                <a:latin typeface="Arial"/>
                <a:cs typeface="Arial"/>
              </a:rPr>
              <a:t>обучением,</a:t>
            </a:r>
            <a:r>
              <a:rPr sz="1400" i="1" spc="25">
                <a:latin typeface="Arial"/>
                <a:cs typeface="Arial"/>
              </a:rPr>
              <a:t> </a:t>
            </a:r>
            <a:r>
              <a:rPr sz="1400" i="1">
                <a:latin typeface="Arial"/>
                <a:cs typeface="Arial"/>
              </a:rPr>
              <a:t>включая</a:t>
            </a:r>
            <a:r>
              <a:rPr sz="1400" i="1" spc="15">
                <a:latin typeface="Arial"/>
                <a:cs typeface="Arial"/>
              </a:rPr>
              <a:t> </a:t>
            </a:r>
            <a:r>
              <a:rPr sz="1400" i="1" spc="-10">
                <a:latin typeface="Arial"/>
                <a:cs typeface="Arial"/>
              </a:rPr>
              <a:t>школьную тревожность.</a:t>
            </a:r>
            <a:r>
              <a:rPr sz="1400" i="1" spc="-35">
                <a:latin typeface="Arial"/>
                <a:cs typeface="Arial"/>
              </a:rPr>
              <a:t> </a:t>
            </a:r>
            <a:endParaRPr lang="ru-RU" sz="1400" i="1" spc="-35" smtClean="0">
              <a:latin typeface="Arial"/>
              <a:cs typeface="Arial"/>
            </a:endParaRPr>
          </a:p>
          <a:p>
            <a:pPr marL="12700" marR="5080" algn="just">
              <a:lnSpc>
                <a:spcPct val="100000"/>
              </a:lnSpc>
              <a:spcBef>
                <a:spcPts val="1200"/>
              </a:spcBef>
            </a:pPr>
            <a:r>
              <a:rPr sz="1400" i="1" smtClean="0">
                <a:latin typeface="Arial"/>
                <a:cs typeface="Arial"/>
              </a:rPr>
              <a:t>Могут</a:t>
            </a:r>
            <a:r>
              <a:rPr sz="1400" i="1" spc="-20" smtClean="0">
                <a:latin typeface="Arial"/>
                <a:cs typeface="Arial"/>
              </a:rPr>
              <a:t> </a:t>
            </a:r>
            <a:r>
              <a:rPr sz="1400" i="1">
                <a:latin typeface="Arial"/>
                <a:cs typeface="Arial"/>
              </a:rPr>
              <a:t>также</a:t>
            </a:r>
            <a:r>
              <a:rPr sz="1400" i="1" spc="-10">
                <a:latin typeface="Arial"/>
                <a:cs typeface="Arial"/>
              </a:rPr>
              <a:t> появляться </a:t>
            </a:r>
            <a:r>
              <a:rPr sz="1400" i="1">
                <a:latin typeface="Arial"/>
                <a:cs typeface="Arial"/>
              </a:rPr>
              <a:t>и</a:t>
            </a:r>
            <a:r>
              <a:rPr sz="1400" i="1" spc="-25">
                <a:latin typeface="Arial"/>
                <a:cs typeface="Arial"/>
              </a:rPr>
              <a:t> </a:t>
            </a:r>
            <a:r>
              <a:rPr sz="1400" i="1" spc="-10">
                <a:latin typeface="Arial"/>
                <a:cs typeface="Arial"/>
              </a:rPr>
              <a:t>обостряться</a:t>
            </a:r>
            <a:r>
              <a:rPr sz="1400" i="1" spc="-15">
                <a:latin typeface="Arial"/>
                <a:cs typeface="Arial"/>
              </a:rPr>
              <a:t> </a:t>
            </a:r>
            <a:r>
              <a:rPr sz="1400" b="1" i="1">
                <a:latin typeface="Arial"/>
                <a:cs typeface="Arial"/>
              </a:rPr>
              <a:t>жалобы</a:t>
            </a:r>
            <a:r>
              <a:rPr sz="1400" b="1" i="1" spc="-15">
                <a:latin typeface="Arial"/>
                <a:cs typeface="Arial"/>
              </a:rPr>
              <a:t> </a:t>
            </a:r>
            <a:r>
              <a:rPr sz="1400" b="1" i="1">
                <a:latin typeface="Arial"/>
                <a:cs typeface="Arial"/>
              </a:rPr>
              <a:t>на</a:t>
            </a:r>
            <a:r>
              <a:rPr sz="1400" b="1" i="1" spc="-10">
                <a:latin typeface="Arial"/>
                <a:cs typeface="Arial"/>
              </a:rPr>
              <a:t> плохое</a:t>
            </a:r>
            <a:r>
              <a:rPr sz="1400" b="1" i="1" spc="-20">
                <a:latin typeface="Arial"/>
                <a:cs typeface="Arial"/>
              </a:rPr>
              <a:t> </a:t>
            </a:r>
            <a:r>
              <a:rPr sz="1400" b="1" i="1" spc="-10">
                <a:latin typeface="Arial"/>
                <a:cs typeface="Arial"/>
              </a:rPr>
              <a:t>самочувствие</a:t>
            </a:r>
            <a:r>
              <a:rPr sz="1400" b="1" i="1" spc="-50">
                <a:latin typeface="Arial"/>
                <a:cs typeface="Arial"/>
              </a:rPr>
              <a:t> </a:t>
            </a:r>
            <a:r>
              <a:rPr sz="1400" b="1" i="1">
                <a:latin typeface="Arial"/>
                <a:cs typeface="Arial"/>
              </a:rPr>
              <a:t>и </a:t>
            </a:r>
            <a:r>
              <a:rPr sz="1400" b="1" i="1" spc="-10">
                <a:latin typeface="Arial"/>
                <a:cs typeface="Arial"/>
              </a:rPr>
              <a:t>боли</a:t>
            </a:r>
            <a:r>
              <a:rPr sz="1400" i="1" spc="-10">
                <a:latin typeface="Arial"/>
                <a:cs typeface="Arial"/>
              </a:rPr>
              <a:t>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1476" y="209550"/>
            <a:ext cx="6440323" cy="65979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5"/>
              </a:spcBef>
              <a:tabLst>
                <a:tab pos="1039494"/>
                <a:tab pos="2248535"/>
              </a:tabLst>
            </a:pPr>
            <a:r>
              <a:rPr lang="ru-RU" sz="1400" spc="-10" smtClean="0">
                <a:solidFill>
                  <a:srgbClr val="000000"/>
                </a:solidFill>
              </a:rPr>
              <a:t>Оказание</a:t>
            </a:r>
            <a:r>
              <a:rPr lang="ru-RU" sz="1400" smtClean="0">
                <a:solidFill>
                  <a:srgbClr val="000000"/>
                </a:solidFill>
              </a:rPr>
              <a:t>	</a:t>
            </a:r>
            <a:r>
              <a:rPr lang="ru-RU" sz="1400" spc="-10" smtClean="0">
                <a:solidFill>
                  <a:srgbClr val="000000"/>
                </a:solidFill>
              </a:rPr>
              <a:t>экстренной</a:t>
            </a:r>
            <a:r>
              <a:rPr lang="ru-RU" sz="1400" smtClean="0">
                <a:solidFill>
                  <a:srgbClr val="000000"/>
                </a:solidFill>
              </a:rPr>
              <a:t>	</a:t>
            </a:r>
            <a:r>
              <a:rPr lang="ru-RU" sz="1400" spc="-10" smtClean="0">
                <a:solidFill>
                  <a:srgbClr val="000000"/>
                </a:solidFill>
              </a:rPr>
              <a:t>психологической </a:t>
            </a:r>
            <a:r>
              <a:rPr lang="ru-RU" sz="1400" spc="-10" smtClean="0">
                <a:solidFill>
                  <a:schemeClr val="tx1"/>
                </a:solidFill>
              </a:rPr>
              <a:t>помощи,</a:t>
            </a:r>
            <a:r>
              <a:rPr lang="ru-RU" sz="1400" smtClean="0">
                <a:solidFill>
                  <a:schemeClr val="tx1"/>
                </a:solidFill>
              </a:rPr>
              <a:t> </a:t>
            </a:r>
            <a:r>
              <a:rPr lang="ru-RU" sz="1400" spc="-10" smtClean="0">
                <a:solidFill>
                  <a:schemeClr val="tx1"/>
                </a:solidFill>
              </a:rPr>
              <a:t>психологической коррекции и поддержки  детям ветеранов (участников) СВО и членам их семей в очном и дистанционном режиме</a:t>
            </a:r>
            <a:endParaRPr sz="1400"/>
          </a:p>
        </p:txBody>
      </p:sp>
      <p:sp>
        <p:nvSpPr>
          <p:cNvPr id="8" name="object 8"/>
          <p:cNvSpPr/>
          <p:nvPr/>
        </p:nvSpPr>
        <p:spPr>
          <a:xfrm>
            <a:off x="262763" y="997458"/>
            <a:ext cx="6445250" cy="635"/>
          </a:xfrm>
          <a:custGeom>
            <a:rect l="l" t="t" r="r" b="b"/>
            <a:pathLst>
              <a:path w="6445250" h="634">
                <a:moveTo>
                  <a:pt x="0" y="0"/>
                </a:moveTo>
                <a:lnTo>
                  <a:pt x="6445122" y="380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object 9"/>
          <p:cNvPicPr/>
          <p:nvPr/>
        </p:nvPicPr>
        <p:blipFill>
          <a:blip r:embed="rId2"/>
          <a:stretch>
            <a:fillRect/>
          </a:stretch>
        </p:blipFill>
        <p:spPr>
          <a:xfrm>
            <a:off x="7577581" y="220624"/>
            <a:ext cx="1020965" cy="945362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7010400" y="133350"/>
            <a:ext cx="1981200" cy="85856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indent="-635" algn="ctr">
              <a:lnSpc>
                <a:spcPct val="100000"/>
              </a:lnSpc>
              <a:spcBef>
                <a:spcPts val="95"/>
              </a:spcBef>
            </a:pPr>
            <a:r>
              <a:rPr sz="1100" b="1" i="1">
                <a:solidFill>
                  <a:srgbClr val="FF0000"/>
                </a:solidFill>
                <a:latin typeface="Arial"/>
                <a:cs typeface="Arial"/>
              </a:rPr>
              <a:t>В</a:t>
            </a:r>
            <a:r>
              <a:rPr sz="1100" b="1" i="1" spc="-4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100" b="1" i="1">
                <a:solidFill>
                  <a:srgbClr val="FF0000"/>
                </a:solidFill>
                <a:latin typeface="Arial"/>
                <a:cs typeface="Arial"/>
              </a:rPr>
              <a:t>случае</a:t>
            </a:r>
            <a:r>
              <a:rPr sz="1100" b="1" i="1" spc="-35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100" b="1" i="1">
                <a:solidFill>
                  <a:srgbClr val="FF0000"/>
                </a:solidFill>
                <a:latin typeface="Arial"/>
                <a:cs typeface="Arial"/>
              </a:rPr>
              <a:t>гибели</a:t>
            </a:r>
            <a:r>
              <a:rPr sz="1100" b="1" i="1" spc="-25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100" b="1" i="1" spc="-10">
                <a:solidFill>
                  <a:srgbClr val="FF0000"/>
                </a:solidFill>
                <a:latin typeface="Arial"/>
                <a:cs typeface="Arial"/>
              </a:rPr>
              <a:t>ветерана (участника)</a:t>
            </a:r>
            <a:r>
              <a:rPr sz="1100" b="1" i="1">
                <a:solidFill>
                  <a:srgbClr val="FF0000"/>
                </a:solidFill>
                <a:latin typeface="Arial"/>
                <a:cs typeface="Arial"/>
              </a:rPr>
              <a:t> СВО</a:t>
            </a:r>
            <a:r>
              <a:rPr sz="1100" b="1" i="1" spc="-15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100" b="1" i="1" spc="-10">
                <a:solidFill>
                  <a:srgbClr val="FF0000"/>
                </a:solidFill>
                <a:latin typeface="Arial"/>
                <a:cs typeface="Arial"/>
              </a:rPr>
              <a:t>возможен </a:t>
            </a:r>
            <a:r>
              <a:rPr sz="1100" b="1" i="1">
                <a:solidFill>
                  <a:srgbClr val="FF0000"/>
                </a:solidFill>
                <a:latin typeface="Arial"/>
                <a:cs typeface="Arial"/>
              </a:rPr>
              <a:t>следующий</a:t>
            </a:r>
            <a:r>
              <a:rPr sz="1100" b="1" i="1" spc="-6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100" b="1" i="1" spc="-10">
                <a:solidFill>
                  <a:srgbClr val="FF0000"/>
                </a:solidFill>
                <a:latin typeface="Arial"/>
                <a:cs typeface="Arial"/>
              </a:rPr>
              <a:t>алгоритм</a:t>
            </a:r>
            <a:endParaRPr sz="1100">
              <a:latin typeface="Arial"/>
              <a:cs typeface="Arial"/>
            </a:endParaRPr>
          </a:p>
          <a:p>
            <a:pPr marL="386080" marR="379095" algn="ctr">
              <a:lnSpc>
                <a:spcPct val="100000"/>
              </a:lnSpc>
            </a:pPr>
            <a:r>
              <a:rPr sz="1100" b="1" i="1" spc="-10">
                <a:solidFill>
                  <a:srgbClr val="FF0000"/>
                </a:solidFill>
                <a:latin typeface="Arial"/>
                <a:cs typeface="Arial"/>
              </a:rPr>
              <a:t>сопровождения обучающегося</a:t>
            </a:r>
            <a:endParaRPr sz="11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28600" y="1352550"/>
            <a:ext cx="8637905" cy="25673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Об</a:t>
            </a:r>
            <a:r>
              <a:rPr sz="12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rgbClr val="C00000"/>
                </a:solidFill>
                <a:latin typeface="Arial"/>
                <a:cs typeface="Arial"/>
              </a:rPr>
              <a:t>особенностях</a:t>
            </a:r>
            <a:r>
              <a:rPr sz="12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rgbClr val="C00000"/>
                </a:solidFill>
                <a:latin typeface="Arial"/>
                <a:cs typeface="Arial"/>
              </a:rPr>
              <a:t>взаимодействия</a:t>
            </a:r>
            <a:r>
              <a:rPr sz="12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sz="12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детьми</a:t>
            </a:r>
            <a:r>
              <a:rPr sz="12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rgbClr val="C00000"/>
                </a:solidFill>
                <a:latin typeface="Arial"/>
                <a:cs typeface="Arial"/>
              </a:rPr>
              <a:t>ветеранов</a:t>
            </a:r>
            <a:r>
              <a:rPr sz="12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rgbClr val="C00000"/>
                </a:solidFill>
                <a:latin typeface="Arial"/>
                <a:cs typeface="Arial"/>
              </a:rPr>
              <a:t>(участников)</a:t>
            </a:r>
            <a:r>
              <a:rPr sz="1200" b="1" spc="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СВО</a:t>
            </a:r>
            <a:r>
              <a:rPr sz="12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при</a:t>
            </a:r>
            <a:r>
              <a:rPr sz="12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пережитой</a:t>
            </a:r>
            <a:r>
              <a:rPr sz="12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ими</a:t>
            </a:r>
            <a:r>
              <a:rPr sz="12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острой</a:t>
            </a:r>
            <a:r>
              <a:rPr sz="12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20">
                <a:solidFill>
                  <a:srgbClr val="C00000"/>
                </a:solidFill>
                <a:latin typeface="Arial"/>
                <a:cs typeface="Arial"/>
              </a:rPr>
              <a:t>фазе</a:t>
            </a:r>
            <a:endParaRPr sz="12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утраты</a:t>
            </a:r>
            <a:r>
              <a:rPr sz="1200" b="1" spc="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r>
              <a:rPr sz="1200" b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разных</a:t>
            </a:r>
            <a:r>
              <a:rPr sz="12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возрастных этапах</a:t>
            </a:r>
            <a:r>
              <a:rPr sz="1200" b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spc="-10">
                <a:solidFill>
                  <a:srgbClr val="C00000"/>
                </a:solidFill>
                <a:latin typeface="Arial"/>
                <a:cs typeface="Arial"/>
              </a:rPr>
              <a:t>(рекомендации</a:t>
            </a:r>
            <a:r>
              <a:rPr sz="1200" i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spc="-10">
                <a:solidFill>
                  <a:srgbClr val="C00000"/>
                </a:solidFill>
                <a:latin typeface="Arial"/>
                <a:cs typeface="Arial"/>
              </a:rPr>
              <a:t>педагогическим</a:t>
            </a:r>
            <a:r>
              <a:rPr sz="1200" i="1" spc="-5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spc="-10">
                <a:solidFill>
                  <a:srgbClr val="C00000"/>
                </a:solidFill>
                <a:latin typeface="Arial"/>
                <a:cs typeface="Arial"/>
              </a:rPr>
              <a:t>работникам)</a:t>
            </a:r>
            <a:endParaRPr sz="1200" i="1">
              <a:latin typeface="Arial"/>
              <a:cs typeface="Arial"/>
            </a:endParaRPr>
          </a:p>
          <a:p>
            <a:pPr marL="12700" marR="5080" algn="just">
              <a:lnSpc>
                <a:spcPct val="100000"/>
              </a:lnSpc>
              <a:spcBef>
                <a:spcPts val="1200"/>
              </a:spcBef>
            </a:pPr>
            <a:r>
              <a:rPr sz="1400" b="1" i="1" u="sng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В</a:t>
            </a:r>
            <a:r>
              <a:rPr sz="1400" b="1" i="1" u="sng" spc="7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400" b="1" i="1" u="sng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подростковом</a:t>
            </a:r>
            <a:r>
              <a:rPr sz="1400" b="1" i="1" u="sng" spc="8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400" b="1" i="1" u="sng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возрасте</a:t>
            </a:r>
            <a:r>
              <a:rPr sz="1400" b="1" i="1" u="sng" spc="75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400" i="1">
                <a:latin typeface="Arial"/>
                <a:cs typeface="Arial"/>
              </a:rPr>
              <a:t>повышается</a:t>
            </a:r>
            <a:r>
              <a:rPr sz="1400" i="1" spc="75">
                <a:latin typeface="Arial"/>
                <a:cs typeface="Arial"/>
              </a:rPr>
              <a:t> </a:t>
            </a:r>
            <a:r>
              <a:rPr sz="1400" i="1">
                <a:latin typeface="Arial"/>
                <a:cs typeface="Arial"/>
              </a:rPr>
              <a:t>риск</a:t>
            </a:r>
            <a:r>
              <a:rPr sz="1400" i="1" spc="70">
                <a:latin typeface="Arial"/>
                <a:cs typeface="Arial"/>
              </a:rPr>
              <a:t> </a:t>
            </a:r>
            <a:r>
              <a:rPr sz="1400" i="1">
                <a:latin typeface="Arial"/>
                <a:cs typeface="Arial"/>
              </a:rPr>
              <a:t>обращения</a:t>
            </a:r>
            <a:r>
              <a:rPr sz="1400" i="1" spc="75">
                <a:latin typeface="Arial"/>
                <a:cs typeface="Arial"/>
              </a:rPr>
              <a:t> </a:t>
            </a:r>
            <a:r>
              <a:rPr sz="1400" i="1">
                <a:latin typeface="Arial"/>
                <a:cs typeface="Arial"/>
              </a:rPr>
              <a:t>к</a:t>
            </a:r>
            <a:r>
              <a:rPr sz="1400" i="1" spc="70">
                <a:latin typeface="Arial"/>
                <a:cs typeface="Arial"/>
              </a:rPr>
              <a:t> </a:t>
            </a:r>
            <a:r>
              <a:rPr sz="1400" b="1" i="1">
                <a:latin typeface="Arial"/>
                <a:cs typeface="Arial"/>
              </a:rPr>
              <a:t>неадаптивным</a:t>
            </a:r>
            <a:r>
              <a:rPr sz="1400" b="1" i="1" spc="90">
                <a:latin typeface="Arial"/>
                <a:cs typeface="Arial"/>
              </a:rPr>
              <a:t> </a:t>
            </a:r>
            <a:r>
              <a:rPr sz="1400" b="1" i="1">
                <a:latin typeface="Arial"/>
                <a:cs typeface="Arial"/>
              </a:rPr>
              <a:t>формам</a:t>
            </a:r>
            <a:r>
              <a:rPr sz="1400" b="1" i="1" spc="75">
                <a:latin typeface="Arial"/>
                <a:cs typeface="Arial"/>
              </a:rPr>
              <a:t> </a:t>
            </a:r>
            <a:r>
              <a:rPr sz="1400" b="1" i="1">
                <a:latin typeface="Arial"/>
                <a:cs typeface="Arial"/>
              </a:rPr>
              <a:t>совладания</a:t>
            </a:r>
            <a:r>
              <a:rPr sz="1400" b="1" i="1" spc="80">
                <a:latin typeface="Arial"/>
                <a:cs typeface="Arial"/>
              </a:rPr>
              <a:t> </a:t>
            </a:r>
            <a:r>
              <a:rPr sz="1400" b="1" i="1">
                <a:latin typeface="Arial"/>
                <a:cs typeface="Arial"/>
              </a:rPr>
              <a:t>со</a:t>
            </a:r>
            <a:r>
              <a:rPr sz="1400" b="1" i="1" spc="70">
                <a:latin typeface="Arial"/>
                <a:cs typeface="Arial"/>
              </a:rPr>
              <a:t> </a:t>
            </a:r>
            <a:r>
              <a:rPr sz="1400" b="1" i="1" spc="-10">
                <a:latin typeface="Arial"/>
                <a:cs typeface="Arial"/>
              </a:rPr>
              <a:t>стрессовой </a:t>
            </a:r>
            <a:r>
              <a:rPr sz="1400" b="1" i="1">
                <a:latin typeface="Arial"/>
                <a:cs typeface="Arial"/>
              </a:rPr>
              <a:t>ситуацией</a:t>
            </a:r>
            <a:r>
              <a:rPr sz="1400" b="1" i="1" spc="-10">
                <a:latin typeface="Arial"/>
                <a:cs typeface="Arial"/>
              </a:rPr>
              <a:t> </a:t>
            </a:r>
            <a:r>
              <a:rPr sz="1400" i="1">
                <a:latin typeface="Arial"/>
                <a:cs typeface="Arial"/>
              </a:rPr>
              <a:t>–</a:t>
            </a:r>
            <a:r>
              <a:rPr sz="1400" i="1" spc="-5">
                <a:latin typeface="Arial"/>
                <a:cs typeface="Arial"/>
              </a:rPr>
              <a:t> </a:t>
            </a:r>
            <a:r>
              <a:rPr sz="1400" i="1">
                <a:latin typeface="Arial"/>
                <a:cs typeface="Arial"/>
              </a:rPr>
              <a:t>аутоагрессивному</a:t>
            </a:r>
            <a:r>
              <a:rPr sz="1400" i="1" spc="-10">
                <a:latin typeface="Arial"/>
                <a:cs typeface="Arial"/>
              </a:rPr>
              <a:t> </a:t>
            </a:r>
            <a:r>
              <a:rPr sz="1400" i="1">
                <a:latin typeface="Arial"/>
                <a:cs typeface="Arial"/>
              </a:rPr>
              <a:t>поведению,</a:t>
            </a:r>
            <a:r>
              <a:rPr sz="1400" i="1" spc="-10">
                <a:latin typeface="Arial"/>
                <a:cs typeface="Arial"/>
              </a:rPr>
              <a:t> </a:t>
            </a:r>
            <a:r>
              <a:rPr sz="1400" i="1">
                <a:latin typeface="Arial"/>
                <a:cs typeface="Arial"/>
              </a:rPr>
              <a:t>употреблению психоактивных</a:t>
            </a:r>
            <a:r>
              <a:rPr sz="1400" i="1" spc="-5">
                <a:latin typeface="Arial"/>
                <a:cs typeface="Arial"/>
              </a:rPr>
              <a:t> </a:t>
            </a:r>
            <a:r>
              <a:rPr sz="1400" i="1">
                <a:latin typeface="Arial"/>
                <a:cs typeface="Arial"/>
              </a:rPr>
              <a:t>веществ,</a:t>
            </a:r>
            <a:r>
              <a:rPr sz="1400" i="1" spc="-5">
                <a:latin typeface="Arial"/>
                <a:cs typeface="Arial"/>
              </a:rPr>
              <a:t> </a:t>
            </a:r>
            <a:r>
              <a:rPr sz="1400" i="1">
                <a:latin typeface="Arial"/>
                <a:cs typeface="Arial"/>
              </a:rPr>
              <a:t>а</a:t>
            </a:r>
            <a:r>
              <a:rPr sz="1400" i="1" spc="5">
                <a:latin typeface="Arial"/>
                <a:cs typeface="Arial"/>
              </a:rPr>
              <a:t> </a:t>
            </a:r>
            <a:r>
              <a:rPr sz="1400" i="1">
                <a:latin typeface="Arial"/>
                <a:cs typeface="Arial"/>
              </a:rPr>
              <a:t>также </a:t>
            </a:r>
            <a:r>
              <a:rPr sz="1400" b="1" i="1">
                <a:latin typeface="Arial"/>
                <a:cs typeface="Arial"/>
              </a:rPr>
              <a:t>противоправному</a:t>
            </a:r>
            <a:r>
              <a:rPr sz="1400" b="1" i="1" spc="5">
                <a:latin typeface="Arial"/>
                <a:cs typeface="Arial"/>
              </a:rPr>
              <a:t> </a:t>
            </a:r>
            <a:r>
              <a:rPr sz="1400" b="1" i="1" spc="-50">
                <a:latin typeface="Arial"/>
                <a:cs typeface="Arial"/>
              </a:rPr>
              <a:t>и </a:t>
            </a:r>
            <a:r>
              <a:rPr sz="1400" b="1" i="1">
                <a:latin typeface="Arial"/>
                <a:cs typeface="Arial"/>
              </a:rPr>
              <a:t>провокационному</a:t>
            </a:r>
            <a:r>
              <a:rPr sz="1400" b="1" i="1" spc="170">
                <a:latin typeface="Arial"/>
                <a:cs typeface="Arial"/>
              </a:rPr>
              <a:t>  </a:t>
            </a:r>
            <a:r>
              <a:rPr sz="1400" b="1" i="1">
                <a:latin typeface="Arial"/>
                <a:cs typeface="Arial"/>
              </a:rPr>
              <a:t>поведению.</a:t>
            </a:r>
            <a:r>
              <a:rPr sz="1400" b="1" i="1" spc="170">
                <a:latin typeface="Arial"/>
                <a:cs typeface="Arial"/>
              </a:rPr>
              <a:t>  </a:t>
            </a:r>
            <a:endParaRPr lang="ru-RU" sz="1400" b="1" i="1" spc="170" smtClean="0">
              <a:latin typeface="Arial"/>
              <a:cs typeface="Arial"/>
            </a:endParaRPr>
          </a:p>
          <a:p>
            <a:pPr marL="12700" marR="5080" algn="just">
              <a:lnSpc>
                <a:spcPct val="100000"/>
              </a:lnSpc>
              <a:spcBef>
                <a:spcPts val="1200"/>
              </a:spcBef>
            </a:pPr>
            <a:r>
              <a:rPr sz="1400" i="1" smtClean="0">
                <a:latin typeface="Arial"/>
                <a:cs typeface="Arial"/>
              </a:rPr>
              <a:t>Переживания</a:t>
            </a:r>
            <a:r>
              <a:rPr sz="1400" i="1" spc="160" smtClean="0">
                <a:latin typeface="Arial"/>
                <a:cs typeface="Arial"/>
              </a:rPr>
              <a:t>  </a:t>
            </a:r>
            <a:r>
              <a:rPr sz="1400" i="1">
                <a:latin typeface="Arial"/>
                <a:cs typeface="Arial"/>
              </a:rPr>
              <a:t>беспомощности</a:t>
            </a:r>
            <a:r>
              <a:rPr sz="1400" i="1" spc="170">
                <a:latin typeface="Arial"/>
                <a:cs typeface="Arial"/>
              </a:rPr>
              <a:t>  </a:t>
            </a:r>
            <a:r>
              <a:rPr sz="1400" i="1">
                <a:latin typeface="Arial"/>
                <a:cs typeface="Arial"/>
              </a:rPr>
              <a:t>и</a:t>
            </a:r>
            <a:r>
              <a:rPr sz="1400" i="1" spc="165">
                <a:latin typeface="Arial"/>
                <a:cs typeface="Arial"/>
              </a:rPr>
              <a:t>  </a:t>
            </a:r>
            <a:r>
              <a:rPr sz="1400" i="1">
                <a:latin typeface="Arial"/>
                <a:cs typeface="Arial"/>
              </a:rPr>
              <a:t>нестабильности</a:t>
            </a:r>
            <a:r>
              <a:rPr sz="1400" i="1" spc="165">
                <a:latin typeface="Arial"/>
                <a:cs typeface="Arial"/>
              </a:rPr>
              <a:t>  </a:t>
            </a:r>
            <a:r>
              <a:rPr sz="1400" i="1">
                <a:latin typeface="Arial"/>
                <a:cs typeface="Arial"/>
              </a:rPr>
              <a:t>мира</a:t>
            </a:r>
            <a:r>
              <a:rPr sz="1400" i="1" spc="165">
                <a:latin typeface="Arial"/>
                <a:cs typeface="Arial"/>
              </a:rPr>
              <a:t>  </a:t>
            </a:r>
            <a:r>
              <a:rPr sz="1400" i="1">
                <a:latin typeface="Arial"/>
                <a:cs typeface="Arial"/>
              </a:rPr>
              <a:t>могут</a:t>
            </a:r>
            <a:r>
              <a:rPr sz="1400" i="1" spc="160">
                <a:latin typeface="Arial"/>
                <a:cs typeface="Arial"/>
              </a:rPr>
              <a:t>  </a:t>
            </a:r>
            <a:r>
              <a:rPr sz="1400" i="1">
                <a:latin typeface="Arial"/>
                <a:cs typeface="Arial"/>
              </a:rPr>
              <a:t>быть</a:t>
            </a:r>
            <a:r>
              <a:rPr sz="1400" i="1" spc="165">
                <a:latin typeface="Arial"/>
                <a:cs typeface="Arial"/>
              </a:rPr>
              <a:t>  </a:t>
            </a:r>
            <a:r>
              <a:rPr sz="1400" i="1" spc="-10">
                <a:latin typeface="Arial"/>
                <a:cs typeface="Arial"/>
              </a:rPr>
              <a:t>очень </a:t>
            </a:r>
            <a:r>
              <a:rPr sz="1400" i="1">
                <a:latin typeface="Arial"/>
                <a:cs typeface="Arial"/>
              </a:rPr>
              <a:t>болезненны</a:t>
            </a:r>
            <a:r>
              <a:rPr sz="1400" i="1" spc="65">
                <a:latin typeface="Arial"/>
                <a:cs typeface="Arial"/>
              </a:rPr>
              <a:t> </a:t>
            </a:r>
            <a:r>
              <a:rPr sz="1400" i="1">
                <a:latin typeface="Arial"/>
                <a:cs typeface="Arial"/>
              </a:rPr>
              <a:t>в</a:t>
            </a:r>
            <a:r>
              <a:rPr sz="1400" i="1" spc="70">
                <a:latin typeface="Arial"/>
                <a:cs typeface="Arial"/>
              </a:rPr>
              <a:t> </a:t>
            </a:r>
            <a:r>
              <a:rPr sz="1400" i="1">
                <a:latin typeface="Arial"/>
                <a:cs typeface="Arial"/>
              </a:rPr>
              <a:t>этом</a:t>
            </a:r>
            <a:r>
              <a:rPr sz="1400" i="1" spc="80">
                <a:latin typeface="Arial"/>
                <a:cs typeface="Arial"/>
              </a:rPr>
              <a:t> </a:t>
            </a:r>
            <a:r>
              <a:rPr sz="1400" i="1">
                <a:latin typeface="Arial"/>
                <a:cs typeface="Arial"/>
              </a:rPr>
              <a:t>возрасте:</a:t>
            </a:r>
            <a:r>
              <a:rPr sz="1400" i="1" spc="70">
                <a:latin typeface="Arial"/>
                <a:cs typeface="Arial"/>
              </a:rPr>
              <a:t> </a:t>
            </a:r>
            <a:endParaRPr lang="ru-RU" sz="1400" i="1" spc="70" smtClean="0">
              <a:latin typeface="Arial"/>
              <a:cs typeface="Arial"/>
            </a:endParaRPr>
          </a:p>
          <a:p>
            <a:pPr marL="12700" marR="5080" algn="just">
              <a:lnSpc>
                <a:spcPct val="100000"/>
              </a:lnSpc>
              <a:spcBef>
                <a:spcPts val="1200"/>
              </a:spcBef>
            </a:pPr>
            <a:r>
              <a:rPr sz="1400" b="1" i="1" smtClean="0">
                <a:latin typeface="Arial"/>
                <a:cs typeface="Arial"/>
              </a:rPr>
              <a:t>эмоциональное</a:t>
            </a:r>
            <a:r>
              <a:rPr sz="1400" b="1" i="1" spc="70" smtClean="0">
                <a:latin typeface="Arial"/>
                <a:cs typeface="Arial"/>
              </a:rPr>
              <a:t> </a:t>
            </a:r>
            <a:r>
              <a:rPr sz="1400" b="1" i="1">
                <a:latin typeface="Arial"/>
                <a:cs typeface="Arial"/>
              </a:rPr>
              <a:t>оцепенение,</a:t>
            </a:r>
            <a:r>
              <a:rPr sz="1400" b="1" i="1" spc="80">
                <a:latin typeface="Arial"/>
                <a:cs typeface="Arial"/>
              </a:rPr>
              <a:t> </a:t>
            </a:r>
            <a:r>
              <a:rPr sz="1400" b="1" i="1">
                <a:latin typeface="Arial"/>
                <a:cs typeface="Arial"/>
              </a:rPr>
              <a:t>проблемы</a:t>
            </a:r>
            <a:r>
              <a:rPr sz="1400" b="1" i="1" spc="65">
                <a:latin typeface="Arial"/>
                <a:cs typeface="Arial"/>
              </a:rPr>
              <a:t> </a:t>
            </a:r>
            <a:r>
              <a:rPr sz="1400" b="1" i="1">
                <a:latin typeface="Arial"/>
                <a:cs typeface="Arial"/>
              </a:rPr>
              <a:t>в</a:t>
            </a:r>
            <a:r>
              <a:rPr sz="1400" b="1" i="1" spc="75">
                <a:latin typeface="Arial"/>
                <a:cs typeface="Arial"/>
              </a:rPr>
              <a:t> </a:t>
            </a:r>
            <a:r>
              <a:rPr sz="1400" b="1" i="1">
                <a:latin typeface="Arial"/>
                <a:cs typeface="Arial"/>
              </a:rPr>
              <a:t>общении</a:t>
            </a:r>
            <a:r>
              <a:rPr sz="1400" b="1" i="1" spc="75">
                <a:latin typeface="Arial"/>
                <a:cs typeface="Arial"/>
              </a:rPr>
              <a:t> </a:t>
            </a:r>
            <a:r>
              <a:rPr sz="1400" b="1" i="1">
                <a:latin typeface="Arial"/>
                <a:cs typeface="Arial"/>
              </a:rPr>
              <a:t>со</a:t>
            </a:r>
            <a:r>
              <a:rPr sz="1400" b="1" i="1" spc="65">
                <a:latin typeface="Arial"/>
                <a:cs typeface="Arial"/>
              </a:rPr>
              <a:t> </a:t>
            </a:r>
            <a:r>
              <a:rPr sz="1400" b="1" i="1">
                <a:latin typeface="Arial"/>
                <a:cs typeface="Arial"/>
              </a:rPr>
              <a:t>сверстниками,</a:t>
            </a:r>
            <a:r>
              <a:rPr sz="1400" b="1" i="1" spc="75">
                <a:latin typeface="Arial"/>
                <a:cs typeface="Arial"/>
              </a:rPr>
              <a:t> </a:t>
            </a:r>
            <a:r>
              <a:rPr sz="1400" b="1" i="1" spc="-10">
                <a:latin typeface="Arial"/>
                <a:cs typeface="Arial"/>
              </a:rPr>
              <a:t>депрессия, </a:t>
            </a:r>
            <a:r>
              <a:rPr sz="1400" b="1" i="1">
                <a:latin typeface="Arial"/>
                <a:cs typeface="Arial"/>
              </a:rPr>
              <a:t>антисоциальное</a:t>
            </a:r>
            <a:r>
              <a:rPr sz="1400" b="1" i="1" spc="10">
                <a:latin typeface="Arial"/>
                <a:cs typeface="Arial"/>
              </a:rPr>
              <a:t> </a:t>
            </a:r>
            <a:r>
              <a:rPr sz="1400" b="1" i="1">
                <a:latin typeface="Arial"/>
                <a:cs typeface="Arial"/>
              </a:rPr>
              <a:t>поведение,</a:t>
            </a:r>
            <a:r>
              <a:rPr sz="1400" b="1" i="1" spc="15">
                <a:latin typeface="Arial"/>
                <a:cs typeface="Arial"/>
              </a:rPr>
              <a:t> </a:t>
            </a:r>
            <a:r>
              <a:rPr sz="1400" b="1" i="1">
                <a:latin typeface="Arial"/>
                <a:cs typeface="Arial"/>
              </a:rPr>
              <a:t>проблемы</a:t>
            </a:r>
            <a:r>
              <a:rPr sz="1400" b="1" i="1" spc="5">
                <a:latin typeface="Arial"/>
                <a:cs typeface="Arial"/>
              </a:rPr>
              <a:t> </a:t>
            </a:r>
            <a:r>
              <a:rPr sz="1400" b="1" i="1">
                <a:latin typeface="Arial"/>
                <a:cs typeface="Arial"/>
              </a:rPr>
              <a:t>в обучении,</a:t>
            </a:r>
            <a:r>
              <a:rPr sz="1400" b="1" i="1" spc="10">
                <a:latin typeface="Arial"/>
                <a:cs typeface="Arial"/>
              </a:rPr>
              <a:t> </a:t>
            </a:r>
            <a:r>
              <a:rPr sz="1400" b="1" i="1">
                <a:latin typeface="Arial"/>
                <a:cs typeface="Arial"/>
              </a:rPr>
              <a:t>суицидальные</a:t>
            </a:r>
            <a:r>
              <a:rPr sz="1400" b="1" i="1" spc="15">
                <a:latin typeface="Arial"/>
                <a:cs typeface="Arial"/>
              </a:rPr>
              <a:t> </a:t>
            </a:r>
            <a:r>
              <a:rPr sz="1400" b="1" i="1">
                <a:latin typeface="Arial"/>
                <a:cs typeface="Arial"/>
              </a:rPr>
              <a:t>мысли,</a:t>
            </a:r>
            <a:r>
              <a:rPr sz="1400" b="1" i="1" spc="20">
                <a:latin typeface="Arial"/>
                <a:cs typeface="Arial"/>
              </a:rPr>
              <a:t> </a:t>
            </a:r>
            <a:r>
              <a:rPr sz="1400" b="1" i="1">
                <a:latin typeface="Arial"/>
                <a:cs typeface="Arial"/>
              </a:rPr>
              <a:t>избегание</a:t>
            </a:r>
            <a:r>
              <a:rPr sz="1400" b="1" i="1" spc="10">
                <a:latin typeface="Arial"/>
                <a:cs typeface="Arial"/>
              </a:rPr>
              <a:t> </a:t>
            </a:r>
            <a:r>
              <a:rPr sz="1400" b="1" i="1" spc="-10">
                <a:latin typeface="Arial"/>
                <a:cs typeface="Arial"/>
              </a:rPr>
              <a:t>каких-</a:t>
            </a:r>
            <a:r>
              <a:rPr sz="1400" b="1" i="1">
                <a:latin typeface="Arial"/>
                <a:cs typeface="Arial"/>
              </a:rPr>
              <a:t>либо</a:t>
            </a:r>
            <a:r>
              <a:rPr sz="1400" b="1" i="1" spc="10">
                <a:latin typeface="Arial"/>
                <a:cs typeface="Arial"/>
              </a:rPr>
              <a:t> </a:t>
            </a:r>
            <a:r>
              <a:rPr sz="1400" b="1" i="1" spc="-10">
                <a:latin typeface="Arial"/>
                <a:cs typeface="Arial"/>
              </a:rPr>
              <a:t>напоминаний </a:t>
            </a:r>
            <a:r>
              <a:rPr sz="1400" b="1" i="1">
                <a:latin typeface="Arial"/>
                <a:cs typeface="Arial"/>
              </a:rPr>
              <a:t>о</a:t>
            </a:r>
            <a:r>
              <a:rPr sz="1400" b="1" i="1" spc="30">
                <a:latin typeface="Arial"/>
                <a:cs typeface="Arial"/>
              </a:rPr>
              <a:t> </a:t>
            </a:r>
            <a:r>
              <a:rPr sz="1400" b="1" i="1" spc="-10">
                <a:latin typeface="Arial"/>
                <a:cs typeface="Arial"/>
              </a:rPr>
              <a:t>травматическом</a:t>
            </a:r>
            <a:r>
              <a:rPr sz="1400" b="1" i="1" spc="-5">
                <a:latin typeface="Arial"/>
                <a:cs typeface="Arial"/>
              </a:rPr>
              <a:t> </a:t>
            </a:r>
            <a:r>
              <a:rPr sz="1400" b="1" i="1" spc="-10">
                <a:latin typeface="Arial"/>
                <a:cs typeface="Arial"/>
              </a:rPr>
              <a:t>событии.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object 2"/>
          <p:cNvGrpSpPr/>
          <p:nvPr/>
        </p:nvGrpSpPr>
        <p:grpSpPr>
          <a:xfrm>
            <a:off x="302234" y="529716"/>
            <a:ext cx="6464300" cy="4527550"/>
            <a:chOff x="302234" y="529716"/>
            <a:chExt cx="6464300" cy="4527550"/>
          </a:xfrm>
        </p:grpSpPr>
        <p:sp>
          <p:nvSpPr>
            <p:cNvPr id="3" name="object 3"/>
            <p:cNvSpPr/>
            <p:nvPr/>
          </p:nvSpPr>
          <p:spPr>
            <a:xfrm>
              <a:off x="311759" y="539241"/>
              <a:ext cx="6445250" cy="635"/>
            </a:xfrm>
            <a:custGeom>
              <a:rect l="l" t="t" r="r" b="b"/>
              <a:pathLst>
                <a:path w="6445250" h="634">
                  <a:moveTo>
                    <a:pt x="0" y="0"/>
                  </a:moveTo>
                  <a:lnTo>
                    <a:pt x="6445021" y="254"/>
                  </a:lnTo>
                </a:path>
              </a:pathLst>
            </a:custGeom>
            <a:ln w="19050">
              <a:solidFill>
                <a:srgbClr val="4480C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573189" y="4343996"/>
              <a:ext cx="2232660" cy="713105"/>
            </a:xfrm>
            <a:custGeom>
              <a:rect l="l" t="t" r="r" b="b"/>
              <a:pathLst>
                <a:path w="2232660" h="713104">
                  <a:moveTo>
                    <a:pt x="2232494" y="0"/>
                  </a:moveTo>
                  <a:lnTo>
                    <a:pt x="356387" y="0"/>
                  </a:lnTo>
                  <a:lnTo>
                    <a:pt x="0" y="356400"/>
                  </a:lnTo>
                  <a:lnTo>
                    <a:pt x="356387" y="712788"/>
                  </a:lnTo>
                  <a:lnTo>
                    <a:pt x="2232494" y="712788"/>
                  </a:lnTo>
                  <a:lnTo>
                    <a:pt x="2232494" y="0"/>
                  </a:lnTo>
                  <a:close/>
                </a:path>
              </a:pathLst>
            </a:custGeom>
            <a:solidFill>
              <a:srgbClr val="7890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299110" y="180594"/>
            <a:ext cx="7473290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10">
                <a:solidFill>
                  <a:srgbClr val="006FC0"/>
                </a:solidFill>
                <a:latin typeface="Times New Roman"/>
                <a:cs typeface="Times New Roman"/>
              </a:rPr>
              <a:t>Психологические</a:t>
            </a:r>
            <a:r>
              <a:rPr sz="1600" b="1" spc="2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600" b="1" spc="-10">
                <a:solidFill>
                  <a:srgbClr val="006FC0"/>
                </a:solidFill>
                <a:latin typeface="Times New Roman"/>
                <a:cs typeface="Times New Roman"/>
              </a:rPr>
              <a:t>техники</a:t>
            </a:r>
            <a:r>
              <a:rPr sz="1600" b="1" spc="-3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600" b="1" spc="-10">
                <a:solidFill>
                  <a:srgbClr val="006FC0"/>
                </a:solidFill>
                <a:latin typeface="Times New Roman"/>
                <a:cs typeface="Times New Roman"/>
              </a:rPr>
              <a:t>оказания</a:t>
            </a:r>
            <a:r>
              <a:rPr sz="1600" b="1" spc="-3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600" b="1" spc="-10">
                <a:solidFill>
                  <a:srgbClr val="006FC0"/>
                </a:solidFill>
                <a:latin typeface="Times New Roman"/>
                <a:cs typeface="Times New Roman"/>
              </a:rPr>
              <a:t>поддержки</a:t>
            </a:r>
            <a:r>
              <a:rPr sz="1600" b="1" spc="1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600" b="1">
                <a:solidFill>
                  <a:srgbClr val="006FC0"/>
                </a:solidFill>
                <a:latin typeface="Times New Roman"/>
                <a:cs typeface="Times New Roman"/>
              </a:rPr>
              <a:t>семьям</a:t>
            </a:r>
            <a:r>
              <a:rPr sz="1600" b="1" spc="2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600" b="1" spc="-10">
                <a:solidFill>
                  <a:srgbClr val="006FC0"/>
                </a:solidFill>
                <a:latin typeface="Times New Roman"/>
                <a:cs typeface="Times New Roman"/>
              </a:rPr>
              <a:t>участников</a:t>
            </a:r>
            <a:r>
              <a:rPr sz="1600" b="1" spc="-25">
                <a:solidFill>
                  <a:srgbClr val="006FC0"/>
                </a:solidFill>
                <a:latin typeface="Times New Roman"/>
                <a:cs typeface="Times New Roman"/>
              </a:rPr>
              <a:t> СВО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73189" y="641730"/>
            <a:ext cx="2232660" cy="713105"/>
          </a:xfrm>
          <a:custGeom>
            <a:rect l="l" t="t" r="r" b="b"/>
            <a:pathLst>
              <a:path w="2232660" h="713105">
                <a:moveTo>
                  <a:pt x="2232494" y="0"/>
                </a:moveTo>
                <a:lnTo>
                  <a:pt x="356387" y="0"/>
                </a:lnTo>
                <a:lnTo>
                  <a:pt x="0" y="356489"/>
                </a:lnTo>
                <a:lnTo>
                  <a:pt x="356387" y="712851"/>
                </a:lnTo>
                <a:lnTo>
                  <a:pt x="2232494" y="712851"/>
                </a:lnTo>
                <a:lnTo>
                  <a:pt x="2232494" y="0"/>
                </a:lnTo>
                <a:close/>
              </a:path>
            </a:pathLst>
          </a:custGeom>
          <a:solidFill>
            <a:srgbClr val="78909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204061" y="747521"/>
            <a:ext cx="1271905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spc="-25">
                <a:solidFill>
                  <a:srgbClr val="FFFFFF"/>
                </a:solidFill>
                <a:latin typeface="Microsoft Sans Serif"/>
                <a:cs typeface="Microsoft Sans Serif"/>
              </a:rPr>
              <a:t>Задачи:</a:t>
            </a:r>
            <a:endParaRPr sz="2700">
              <a:latin typeface="Microsoft Sans Serif"/>
              <a:cs typeface="Microsoft Sans Serif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204101" y="629030"/>
            <a:ext cx="738505" cy="738505"/>
            <a:chOff x="204101" y="629030"/>
            <a:chExt cx="738505" cy="738505"/>
          </a:xfrm>
        </p:grpSpPr>
        <p:pic>
          <p:nvPicPr>
            <p:cNvPr id="9" name="object 9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216801" y="641730"/>
              <a:ext cx="712787" cy="712851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16801" y="641730"/>
              <a:ext cx="713105" cy="713105"/>
            </a:xfrm>
            <a:custGeom>
              <a:rect l="l" t="t" r="r" b="b"/>
              <a:pathLst>
                <a:path w="713105" h="713105">
                  <a:moveTo>
                    <a:pt x="0" y="356489"/>
                  </a:moveTo>
                  <a:lnTo>
                    <a:pt x="3253" y="308122"/>
                  </a:lnTo>
                  <a:lnTo>
                    <a:pt x="12730" y="261731"/>
                  </a:lnTo>
                  <a:lnTo>
                    <a:pt x="28007" y="217741"/>
                  </a:lnTo>
                  <a:lnTo>
                    <a:pt x="48657" y="176577"/>
                  </a:lnTo>
                  <a:lnTo>
                    <a:pt x="74258" y="138663"/>
                  </a:lnTo>
                  <a:lnTo>
                    <a:pt x="104384" y="104425"/>
                  </a:lnTo>
                  <a:lnTo>
                    <a:pt x="138610" y="74289"/>
                  </a:lnTo>
                  <a:lnTo>
                    <a:pt x="176513" y="48678"/>
                  </a:lnTo>
                  <a:lnTo>
                    <a:pt x="217666" y="28019"/>
                  </a:lnTo>
                  <a:lnTo>
                    <a:pt x="261646" y="12736"/>
                  </a:lnTo>
                  <a:lnTo>
                    <a:pt x="308028" y="3254"/>
                  </a:lnTo>
                  <a:lnTo>
                    <a:pt x="356387" y="0"/>
                  </a:lnTo>
                  <a:lnTo>
                    <a:pt x="404749" y="3254"/>
                  </a:lnTo>
                  <a:lnTo>
                    <a:pt x="451133" y="12736"/>
                  </a:lnTo>
                  <a:lnTo>
                    <a:pt x="495115" y="28019"/>
                  </a:lnTo>
                  <a:lnTo>
                    <a:pt x="536270" y="48678"/>
                  </a:lnTo>
                  <a:lnTo>
                    <a:pt x="574174" y="74289"/>
                  </a:lnTo>
                  <a:lnTo>
                    <a:pt x="608401" y="104425"/>
                  </a:lnTo>
                  <a:lnTo>
                    <a:pt x="638527" y="138663"/>
                  </a:lnTo>
                  <a:lnTo>
                    <a:pt x="664129" y="176577"/>
                  </a:lnTo>
                  <a:lnTo>
                    <a:pt x="684780" y="217741"/>
                  </a:lnTo>
                  <a:lnTo>
                    <a:pt x="700056" y="261731"/>
                  </a:lnTo>
                  <a:lnTo>
                    <a:pt x="709534" y="308122"/>
                  </a:lnTo>
                  <a:lnTo>
                    <a:pt x="712787" y="356489"/>
                  </a:lnTo>
                  <a:lnTo>
                    <a:pt x="709534" y="404852"/>
                  </a:lnTo>
                  <a:lnTo>
                    <a:pt x="700056" y="451236"/>
                  </a:lnTo>
                  <a:lnTo>
                    <a:pt x="684780" y="495216"/>
                  </a:lnTo>
                  <a:lnTo>
                    <a:pt x="664129" y="536368"/>
                  </a:lnTo>
                  <a:lnTo>
                    <a:pt x="638527" y="574266"/>
                  </a:lnTo>
                  <a:lnTo>
                    <a:pt x="608401" y="608488"/>
                  </a:lnTo>
                  <a:lnTo>
                    <a:pt x="574174" y="638609"/>
                  </a:lnTo>
                  <a:lnTo>
                    <a:pt x="536270" y="664205"/>
                  </a:lnTo>
                  <a:lnTo>
                    <a:pt x="495115" y="684851"/>
                  </a:lnTo>
                  <a:lnTo>
                    <a:pt x="451133" y="700123"/>
                  </a:lnTo>
                  <a:lnTo>
                    <a:pt x="404749" y="709598"/>
                  </a:lnTo>
                  <a:lnTo>
                    <a:pt x="356387" y="712851"/>
                  </a:lnTo>
                  <a:lnTo>
                    <a:pt x="308028" y="709598"/>
                  </a:lnTo>
                  <a:lnTo>
                    <a:pt x="261646" y="700123"/>
                  </a:lnTo>
                  <a:lnTo>
                    <a:pt x="217666" y="684851"/>
                  </a:lnTo>
                  <a:lnTo>
                    <a:pt x="176513" y="664205"/>
                  </a:lnTo>
                  <a:lnTo>
                    <a:pt x="138610" y="638609"/>
                  </a:lnTo>
                  <a:lnTo>
                    <a:pt x="104384" y="608488"/>
                  </a:lnTo>
                  <a:lnTo>
                    <a:pt x="74258" y="574266"/>
                  </a:lnTo>
                  <a:lnTo>
                    <a:pt x="48657" y="536368"/>
                  </a:lnTo>
                  <a:lnTo>
                    <a:pt x="28007" y="495216"/>
                  </a:lnTo>
                  <a:lnTo>
                    <a:pt x="12730" y="451236"/>
                  </a:lnTo>
                  <a:lnTo>
                    <a:pt x="3253" y="404852"/>
                  </a:lnTo>
                  <a:lnTo>
                    <a:pt x="0" y="356489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/>
          <p:nvPr/>
        </p:nvSpPr>
        <p:spPr>
          <a:xfrm>
            <a:off x="573189" y="1567307"/>
            <a:ext cx="2232660" cy="713105"/>
          </a:xfrm>
          <a:custGeom>
            <a:rect l="l" t="t" r="r" b="b"/>
            <a:pathLst>
              <a:path w="2232660" h="713105">
                <a:moveTo>
                  <a:pt x="2232494" y="0"/>
                </a:moveTo>
                <a:lnTo>
                  <a:pt x="356387" y="0"/>
                </a:lnTo>
                <a:lnTo>
                  <a:pt x="0" y="356361"/>
                </a:lnTo>
                <a:lnTo>
                  <a:pt x="356387" y="712850"/>
                </a:lnTo>
                <a:lnTo>
                  <a:pt x="2232494" y="712850"/>
                </a:lnTo>
                <a:lnTo>
                  <a:pt x="2232494" y="0"/>
                </a:lnTo>
                <a:close/>
              </a:path>
            </a:pathLst>
          </a:custGeom>
          <a:solidFill>
            <a:srgbClr val="78909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066800" y="1805126"/>
            <a:ext cx="1542643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>
                <a:solidFill>
                  <a:srgbClr val="FFFFFF"/>
                </a:solidFill>
                <a:latin typeface="Microsoft Sans Serif"/>
                <a:cs typeface="Microsoft Sans Serif"/>
              </a:rPr>
              <a:t>Стабилизироваться</a:t>
            </a:r>
            <a:endParaRPr sz="1200" b="1">
              <a:latin typeface="Microsoft Sans Serif"/>
              <a:cs typeface="Microsoft Sans Serif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204101" y="1554607"/>
            <a:ext cx="738505" cy="738505"/>
            <a:chOff x="204101" y="1554607"/>
            <a:chExt cx="738505" cy="738505"/>
          </a:xfrm>
        </p:grpSpPr>
        <p:pic>
          <p:nvPicPr>
            <p:cNvPr id="14" name="object 14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216801" y="1567307"/>
              <a:ext cx="712787" cy="712850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216801" y="1567307"/>
              <a:ext cx="713105" cy="713105"/>
            </a:xfrm>
            <a:custGeom>
              <a:rect l="l" t="t" r="r" b="b"/>
              <a:pathLst>
                <a:path w="713105" h="713105">
                  <a:moveTo>
                    <a:pt x="0" y="356361"/>
                  </a:moveTo>
                  <a:lnTo>
                    <a:pt x="3253" y="308024"/>
                  </a:lnTo>
                  <a:lnTo>
                    <a:pt x="12730" y="261658"/>
                  </a:lnTo>
                  <a:lnTo>
                    <a:pt x="28007" y="217687"/>
                  </a:lnTo>
                  <a:lnTo>
                    <a:pt x="48657" y="176539"/>
                  </a:lnTo>
                  <a:lnTo>
                    <a:pt x="74258" y="138638"/>
                  </a:lnTo>
                  <a:lnTo>
                    <a:pt x="104384" y="104409"/>
                  </a:lnTo>
                  <a:lnTo>
                    <a:pt x="138610" y="74279"/>
                  </a:lnTo>
                  <a:lnTo>
                    <a:pt x="176513" y="48673"/>
                  </a:lnTo>
                  <a:lnTo>
                    <a:pt x="217666" y="28017"/>
                  </a:lnTo>
                  <a:lnTo>
                    <a:pt x="261646" y="12735"/>
                  </a:lnTo>
                  <a:lnTo>
                    <a:pt x="308028" y="3254"/>
                  </a:lnTo>
                  <a:lnTo>
                    <a:pt x="356387" y="0"/>
                  </a:lnTo>
                  <a:lnTo>
                    <a:pt x="404749" y="3254"/>
                  </a:lnTo>
                  <a:lnTo>
                    <a:pt x="451133" y="12735"/>
                  </a:lnTo>
                  <a:lnTo>
                    <a:pt x="495115" y="28017"/>
                  </a:lnTo>
                  <a:lnTo>
                    <a:pt x="536270" y="48673"/>
                  </a:lnTo>
                  <a:lnTo>
                    <a:pt x="574174" y="74279"/>
                  </a:lnTo>
                  <a:lnTo>
                    <a:pt x="608401" y="104409"/>
                  </a:lnTo>
                  <a:lnTo>
                    <a:pt x="638527" y="138638"/>
                  </a:lnTo>
                  <a:lnTo>
                    <a:pt x="664129" y="176539"/>
                  </a:lnTo>
                  <a:lnTo>
                    <a:pt x="684780" y="217687"/>
                  </a:lnTo>
                  <a:lnTo>
                    <a:pt x="700056" y="261658"/>
                  </a:lnTo>
                  <a:lnTo>
                    <a:pt x="709534" y="308024"/>
                  </a:lnTo>
                  <a:lnTo>
                    <a:pt x="712787" y="356361"/>
                  </a:lnTo>
                  <a:lnTo>
                    <a:pt x="709534" y="404728"/>
                  </a:lnTo>
                  <a:lnTo>
                    <a:pt x="700056" y="451119"/>
                  </a:lnTo>
                  <a:lnTo>
                    <a:pt x="684780" y="495109"/>
                  </a:lnTo>
                  <a:lnTo>
                    <a:pt x="664129" y="536273"/>
                  </a:lnTo>
                  <a:lnTo>
                    <a:pt x="638527" y="574187"/>
                  </a:lnTo>
                  <a:lnTo>
                    <a:pt x="608401" y="608425"/>
                  </a:lnTo>
                  <a:lnTo>
                    <a:pt x="574174" y="638561"/>
                  </a:lnTo>
                  <a:lnTo>
                    <a:pt x="536270" y="664172"/>
                  </a:lnTo>
                  <a:lnTo>
                    <a:pt x="495115" y="684831"/>
                  </a:lnTo>
                  <a:lnTo>
                    <a:pt x="451133" y="700114"/>
                  </a:lnTo>
                  <a:lnTo>
                    <a:pt x="404749" y="709596"/>
                  </a:lnTo>
                  <a:lnTo>
                    <a:pt x="356387" y="712850"/>
                  </a:lnTo>
                  <a:lnTo>
                    <a:pt x="308028" y="709596"/>
                  </a:lnTo>
                  <a:lnTo>
                    <a:pt x="261646" y="700114"/>
                  </a:lnTo>
                  <a:lnTo>
                    <a:pt x="217666" y="684831"/>
                  </a:lnTo>
                  <a:lnTo>
                    <a:pt x="176513" y="664172"/>
                  </a:lnTo>
                  <a:lnTo>
                    <a:pt x="138610" y="638561"/>
                  </a:lnTo>
                  <a:lnTo>
                    <a:pt x="104384" y="608425"/>
                  </a:lnTo>
                  <a:lnTo>
                    <a:pt x="74258" y="574187"/>
                  </a:lnTo>
                  <a:lnTo>
                    <a:pt x="48657" y="536273"/>
                  </a:lnTo>
                  <a:lnTo>
                    <a:pt x="28007" y="495109"/>
                  </a:lnTo>
                  <a:lnTo>
                    <a:pt x="12730" y="451119"/>
                  </a:lnTo>
                  <a:lnTo>
                    <a:pt x="3253" y="404728"/>
                  </a:lnTo>
                  <a:lnTo>
                    <a:pt x="0" y="356361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" name="object 16"/>
          <p:cNvGrpSpPr/>
          <p:nvPr/>
        </p:nvGrpSpPr>
        <p:grpSpPr>
          <a:xfrm>
            <a:off x="560489" y="2480182"/>
            <a:ext cx="2258060" cy="738505"/>
            <a:chOff x="560489" y="2480182"/>
            <a:chExt cx="2258060" cy="738505"/>
          </a:xfrm>
        </p:grpSpPr>
        <p:sp>
          <p:nvSpPr>
            <p:cNvPr id="17" name="object 17"/>
            <p:cNvSpPr/>
            <p:nvPr/>
          </p:nvSpPr>
          <p:spPr>
            <a:xfrm>
              <a:off x="573189" y="2492882"/>
              <a:ext cx="2232660" cy="713105"/>
            </a:xfrm>
            <a:custGeom>
              <a:rect l="l" t="t" r="r" b="b"/>
              <a:pathLst>
                <a:path w="2232660" h="713105">
                  <a:moveTo>
                    <a:pt x="2232494" y="0"/>
                  </a:moveTo>
                  <a:lnTo>
                    <a:pt x="356387" y="0"/>
                  </a:lnTo>
                  <a:lnTo>
                    <a:pt x="0" y="356362"/>
                  </a:lnTo>
                  <a:lnTo>
                    <a:pt x="356387" y="712851"/>
                  </a:lnTo>
                  <a:lnTo>
                    <a:pt x="2232494" y="712851"/>
                  </a:lnTo>
                  <a:lnTo>
                    <a:pt x="2232494" y="0"/>
                  </a:lnTo>
                  <a:close/>
                </a:path>
              </a:pathLst>
            </a:custGeom>
            <a:solidFill>
              <a:srgbClr val="7890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73189" y="2492882"/>
              <a:ext cx="2232660" cy="713105"/>
            </a:xfrm>
            <a:custGeom>
              <a:rect l="l" t="t" r="r" b="b"/>
              <a:pathLst>
                <a:path w="2232660" h="713105">
                  <a:moveTo>
                    <a:pt x="2232494" y="712851"/>
                  </a:moveTo>
                  <a:lnTo>
                    <a:pt x="356387" y="712851"/>
                  </a:lnTo>
                  <a:lnTo>
                    <a:pt x="0" y="356362"/>
                  </a:lnTo>
                  <a:lnTo>
                    <a:pt x="356387" y="0"/>
                  </a:lnTo>
                  <a:lnTo>
                    <a:pt x="2232494" y="0"/>
                  </a:lnTo>
                  <a:lnTo>
                    <a:pt x="2232494" y="712851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066800" y="2573273"/>
            <a:ext cx="1676400" cy="523875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12700" marR="5080" algn="ctr">
              <a:lnSpc>
                <a:spcPct val="86300"/>
              </a:lnSpc>
              <a:spcBef>
                <a:spcPts val="295"/>
              </a:spcBef>
            </a:pPr>
            <a:r>
              <a:rPr sz="1200" b="1" spc="-25">
                <a:solidFill>
                  <a:srgbClr val="FFFFFF"/>
                </a:solidFill>
                <a:latin typeface="Microsoft Sans Serif"/>
                <a:cs typeface="Microsoft Sans Serif"/>
              </a:rPr>
              <a:t>Дать</a:t>
            </a:r>
            <a:r>
              <a:rPr sz="1200" b="1" spc="-4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b="1" spc="-10">
                <a:solidFill>
                  <a:srgbClr val="FFFFFF"/>
                </a:solidFill>
                <a:latin typeface="Microsoft Sans Serif"/>
                <a:cs typeface="Microsoft Sans Serif"/>
              </a:rPr>
              <a:t>чувствам</a:t>
            </a:r>
            <a:r>
              <a:rPr sz="1200" b="1" spc="-4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b="1" spc="-10">
                <a:solidFill>
                  <a:srgbClr val="FFFFFF"/>
                </a:solidFill>
                <a:latin typeface="Microsoft Sans Serif"/>
                <a:cs typeface="Microsoft Sans Serif"/>
              </a:rPr>
              <a:t>место, пространство, получать</a:t>
            </a:r>
            <a:r>
              <a:rPr sz="1200" b="1" spc="-2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b="1" spc="-10">
                <a:solidFill>
                  <a:srgbClr val="FFFFFF"/>
                </a:solidFill>
                <a:latin typeface="Microsoft Sans Serif"/>
                <a:cs typeface="Microsoft Sans Serif"/>
              </a:rPr>
              <a:t>поддержку</a:t>
            </a:r>
            <a:endParaRPr sz="1200" b="1">
              <a:latin typeface="Microsoft Sans Serif"/>
              <a:cs typeface="Microsoft Sans Serif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204101" y="2480182"/>
            <a:ext cx="738505" cy="738505"/>
            <a:chOff x="204101" y="2480182"/>
            <a:chExt cx="738505" cy="738505"/>
          </a:xfrm>
        </p:grpSpPr>
        <p:pic>
          <p:nvPicPr>
            <p:cNvPr id="21" name="object 21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216801" y="2492882"/>
              <a:ext cx="712787" cy="712851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216801" y="2492882"/>
              <a:ext cx="713105" cy="713105"/>
            </a:xfrm>
            <a:custGeom>
              <a:rect l="l" t="t" r="r" b="b"/>
              <a:pathLst>
                <a:path w="713105" h="713105">
                  <a:moveTo>
                    <a:pt x="0" y="356362"/>
                  </a:moveTo>
                  <a:lnTo>
                    <a:pt x="3253" y="307998"/>
                  </a:lnTo>
                  <a:lnTo>
                    <a:pt x="12730" y="261614"/>
                  </a:lnTo>
                  <a:lnTo>
                    <a:pt x="28007" y="217634"/>
                  </a:lnTo>
                  <a:lnTo>
                    <a:pt x="48657" y="176482"/>
                  </a:lnTo>
                  <a:lnTo>
                    <a:pt x="74258" y="138584"/>
                  </a:lnTo>
                  <a:lnTo>
                    <a:pt x="104384" y="104362"/>
                  </a:lnTo>
                  <a:lnTo>
                    <a:pt x="138610" y="74241"/>
                  </a:lnTo>
                  <a:lnTo>
                    <a:pt x="176513" y="48645"/>
                  </a:lnTo>
                  <a:lnTo>
                    <a:pt x="217666" y="27999"/>
                  </a:lnTo>
                  <a:lnTo>
                    <a:pt x="261646" y="12727"/>
                  </a:lnTo>
                  <a:lnTo>
                    <a:pt x="308028" y="3252"/>
                  </a:lnTo>
                  <a:lnTo>
                    <a:pt x="356387" y="0"/>
                  </a:lnTo>
                  <a:lnTo>
                    <a:pt x="404749" y="3252"/>
                  </a:lnTo>
                  <a:lnTo>
                    <a:pt x="451133" y="12727"/>
                  </a:lnTo>
                  <a:lnTo>
                    <a:pt x="495115" y="27999"/>
                  </a:lnTo>
                  <a:lnTo>
                    <a:pt x="536270" y="48645"/>
                  </a:lnTo>
                  <a:lnTo>
                    <a:pt x="574174" y="74241"/>
                  </a:lnTo>
                  <a:lnTo>
                    <a:pt x="608401" y="104362"/>
                  </a:lnTo>
                  <a:lnTo>
                    <a:pt x="638527" y="138584"/>
                  </a:lnTo>
                  <a:lnTo>
                    <a:pt x="664129" y="176482"/>
                  </a:lnTo>
                  <a:lnTo>
                    <a:pt x="684780" y="217634"/>
                  </a:lnTo>
                  <a:lnTo>
                    <a:pt x="700056" y="261614"/>
                  </a:lnTo>
                  <a:lnTo>
                    <a:pt x="709534" y="307998"/>
                  </a:lnTo>
                  <a:lnTo>
                    <a:pt x="712787" y="356362"/>
                  </a:lnTo>
                  <a:lnTo>
                    <a:pt x="709534" y="404728"/>
                  </a:lnTo>
                  <a:lnTo>
                    <a:pt x="700056" y="451119"/>
                  </a:lnTo>
                  <a:lnTo>
                    <a:pt x="684780" y="495109"/>
                  </a:lnTo>
                  <a:lnTo>
                    <a:pt x="664129" y="536273"/>
                  </a:lnTo>
                  <a:lnTo>
                    <a:pt x="638527" y="574187"/>
                  </a:lnTo>
                  <a:lnTo>
                    <a:pt x="608401" y="608425"/>
                  </a:lnTo>
                  <a:lnTo>
                    <a:pt x="574174" y="638561"/>
                  </a:lnTo>
                  <a:lnTo>
                    <a:pt x="536270" y="664172"/>
                  </a:lnTo>
                  <a:lnTo>
                    <a:pt x="495115" y="684831"/>
                  </a:lnTo>
                  <a:lnTo>
                    <a:pt x="451133" y="700114"/>
                  </a:lnTo>
                  <a:lnTo>
                    <a:pt x="404749" y="709596"/>
                  </a:lnTo>
                  <a:lnTo>
                    <a:pt x="356387" y="712851"/>
                  </a:lnTo>
                  <a:lnTo>
                    <a:pt x="308028" y="709596"/>
                  </a:lnTo>
                  <a:lnTo>
                    <a:pt x="261646" y="700114"/>
                  </a:lnTo>
                  <a:lnTo>
                    <a:pt x="217666" y="684831"/>
                  </a:lnTo>
                  <a:lnTo>
                    <a:pt x="176513" y="664172"/>
                  </a:lnTo>
                  <a:lnTo>
                    <a:pt x="138610" y="638561"/>
                  </a:lnTo>
                  <a:lnTo>
                    <a:pt x="104384" y="608425"/>
                  </a:lnTo>
                  <a:lnTo>
                    <a:pt x="74258" y="574187"/>
                  </a:lnTo>
                  <a:lnTo>
                    <a:pt x="48657" y="536273"/>
                  </a:lnTo>
                  <a:lnTo>
                    <a:pt x="28007" y="495109"/>
                  </a:lnTo>
                  <a:lnTo>
                    <a:pt x="12730" y="451119"/>
                  </a:lnTo>
                  <a:lnTo>
                    <a:pt x="3253" y="404728"/>
                  </a:lnTo>
                  <a:lnTo>
                    <a:pt x="0" y="356362"/>
                  </a:lnTo>
                  <a:close/>
                </a:path>
              </a:pathLst>
            </a:custGeom>
            <a:ln w="253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/>
          <p:nvPr/>
        </p:nvSpPr>
        <p:spPr>
          <a:xfrm>
            <a:off x="573189" y="3418459"/>
            <a:ext cx="2232660" cy="713105"/>
          </a:xfrm>
          <a:custGeom>
            <a:rect l="l" t="t" r="r" b="b"/>
            <a:pathLst>
              <a:path w="2232660" h="713104">
                <a:moveTo>
                  <a:pt x="2232494" y="0"/>
                </a:moveTo>
                <a:lnTo>
                  <a:pt x="356387" y="0"/>
                </a:lnTo>
                <a:lnTo>
                  <a:pt x="0" y="356362"/>
                </a:lnTo>
                <a:lnTo>
                  <a:pt x="356387" y="712774"/>
                </a:lnTo>
                <a:lnTo>
                  <a:pt x="2232494" y="712774"/>
                </a:lnTo>
                <a:lnTo>
                  <a:pt x="2232494" y="0"/>
                </a:lnTo>
                <a:close/>
              </a:path>
            </a:pathLst>
          </a:custGeom>
          <a:solidFill>
            <a:srgbClr val="78909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1143000" y="3577793"/>
            <a:ext cx="1447800" cy="34624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1345"/>
              </a:lnSpc>
              <a:spcBef>
                <a:spcPts val="100"/>
              </a:spcBef>
            </a:pPr>
            <a:r>
              <a:rPr sz="1200" b="1" spc="-10">
                <a:solidFill>
                  <a:srgbClr val="FFFFFF"/>
                </a:solidFill>
                <a:latin typeface="Microsoft Sans Serif"/>
                <a:cs typeface="Microsoft Sans Serif"/>
              </a:rPr>
              <a:t>Осознавать,</a:t>
            </a:r>
            <a:r>
              <a:rPr sz="1200" b="1" spc="-4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b="1" spc="-25">
                <a:solidFill>
                  <a:srgbClr val="FFFFFF"/>
                </a:solidFill>
                <a:latin typeface="Microsoft Sans Serif"/>
                <a:cs typeface="Microsoft Sans Serif"/>
              </a:rPr>
              <a:t>что</a:t>
            </a:r>
            <a:endParaRPr sz="1200" b="1">
              <a:latin typeface="Microsoft Sans Serif"/>
              <a:cs typeface="Microsoft Sans Serif"/>
            </a:endParaRPr>
          </a:p>
          <a:p>
            <a:pPr algn="ctr">
              <a:lnSpc>
                <a:spcPts val="1345"/>
              </a:lnSpc>
            </a:pPr>
            <a:r>
              <a:rPr sz="1200" b="1" spc="-10">
                <a:solidFill>
                  <a:srgbClr val="FFFFFF"/>
                </a:solidFill>
                <a:latin typeface="Microsoft Sans Serif"/>
                <a:cs typeface="Microsoft Sans Serif"/>
              </a:rPr>
              <a:t>происходит</a:t>
            </a:r>
            <a:endParaRPr sz="1200" b="1">
              <a:latin typeface="Microsoft Sans Serif"/>
              <a:cs typeface="Microsoft Sans Serif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204101" y="3405759"/>
            <a:ext cx="738505" cy="738505"/>
            <a:chOff x="204101" y="3405759"/>
            <a:chExt cx="738505" cy="738505"/>
          </a:xfrm>
        </p:grpSpPr>
        <p:pic>
          <p:nvPicPr>
            <p:cNvPr id="26" name="object 26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216801" y="3418459"/>
              <a:ext cx="712787" cy="712774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216801" y="3418459"/>
              <a:ext cx="713105" cy="713105"/>
            </a:xfrm>
            <a:custGeom>
              <a:rect l="l" t="t" r="r" b="b"/>
              <a:pathLst>
                <a:path w="713105" h="713104">
                  <a:moveTo>
                    <a:pt x="0" y="356362"/>
                  </a:moveTo>
                  <a:lnTo>
                    <a:pt x="3253" y="307998"/>
                  </a:lnTo>
                  <a:lnTo>
                    <a:pt x="12730" y="261614"/>
                  </a:lnTo>
                  <a:lnTo>
                    <a:pt x="28007" y="217634"/>
                  </a:lnTo>
                  <a:lnTo>
                    <a:pt x="48657" y="176482"/>
                  </a:lnTo>
                  <a:lnTo>
                    <a:pt x="74258" y="138584"/>
                  </a:lnTo>
                  <a:lnTo>
                    <a:pt x="104384" y="104362"/>
                  </a:lnTo>
                  <a:lnTo>
                    <a:pt x="138610" y="74241"/>
                  </a:lnTo>
                  <a:lnTo>
                    <a:pt x="176513" y="48645"/>
                  </a:lnTo>
                  <a:lnTo>
                    <a:pt x="217666" y="27999"/>
                  </a:lnTo>
                  <a:lnTo>
                    <a:pt x="261646" y="12727"/>
                  </a:lnTo>
                  <a:lnTo>
                    <a:pt x="308028" y="3252"/>
                  </a:lnTo>
                  <a:lnTo>
                    <a:pt x="356387" y="0"/>
                  </a:lnTo>
                  <a:lnTo>
                    <a:pt x="404749" y="3252"/>
                  </a:lnTo>
                  <a:lnTo>
                    <a:pt x="451133" y="12727"/>
                  </a:lnTo>
                  <a:lnTo>
                    <a:pt x="495115" y="27999"/>
                  </a:lnTo>
                  <a:lnTo>
                    <a:pt x="536270" y="48645"/>
                  </a:lnTo>
                  <a:lnTo>
                    <a:pt x="574174" y="74241"/>
                  </a:lnTo>
                  <a:lnTo>
                    <a:pt x="608401" y="104362"/>
                  </a:lnTo>
                  <a:lnTo>
                    <a:pt x="638527" y="138584"/>
                  </a:lnTo>
                  <a:lnTo>
                    <a:pt x="664129" y="176482"/>
                  </a:lnTo>
                  <a:lnTo>
                    <a:pt x="684780" y="217634"/>
                  </a:lnTo>
                  <a:lnTo>
                    <a:pt x="700056" y="261614"/>
                  </a:lnTo>
                  <a:lnTo>
                    <a:pt x="709534" y="307998"/>
                  </a:lnTo>
                  <a:lnTo>
                    <a:pt x="712787" y="356362"/>
                  </a:lnTo>
                  <a:lnTo>
                    <a:pt x="709534" y="404726"/>
                  </a:lnTo>
                  <a:lnTo>
                    <a:pt x="700056" y="451113"/>
                  </a:lnTo>
                  <a:lnTo>
                    <a:pt x="684780" y="495097"/>
                  </a:lnTo>
                  <a:lnTo>
                    <a:pt x="664129" y="536254"/>
                  </a:lnTo>
                  <a:lnTo>
                    <a:pt x="638527" y="574158"/>
                  </a:lnTo>
                  <a:lnTo>
                    <a:pt x="608401" y="608387"/>
                  </a:lnTo>
                  <a:lnTo>
                    <a:pt x="574174" y="638514"/>
                  </a:lnTo>
                  <a:lnTo>
                    <a:pt x="536270" y="664115"/>
                  </a:lnTo>
                  <a:lnTo>
                    <a:pt x="495115" y="684767"/>
                  </a:lnTo>
                  <a:lnTo>
                    <a:pt x="451133" y="700043"/>
                  </a:lnTo>
                  <a:lnTo>
                    <a:pt x="404749" y="709521"/>
                  </a:lnTo>
                  <a:lnTo>
                    <a:pt x="356387" y="712774"/>
                  </a:lnTo>
                  <a:lnTo>
                    <a:pt x="308028" y="709521"/>
                  </a:lnTo>
                  <a:lnTo>
                    <a:pt x="261646" y="700043"/>
                  </a:lnTo>
                  <a:lnTo>
                    <a:pt x="217666" y="684767"/>
                  </a:lnTo>
                  <a:lnTo>
                    <a:pt x="176513" y="664115"/>
                  </a:lnTo>
                  <a:lnTo>
                    <a:pt x="138610" y="638514"/>
                  </a:lnTo>
                  <a:lnTo>
                    <a:pt x="104384" y="608387"/>
                  </a:lnTo>
                  <a:lnTo>
                    <a:pt x="74258" y="574158"/>
                  </a:lnTo>
                  <a:lnTo>
                    <a:pt x="48657" y="536254"/>
                  </a:lnTo>
                  <a:lnTo>
                    <a:pt x="28007" y="495097"/>
                  </a:lnTo>
                  <a:lnTo>
                    <a:pt x="12730" y="451113"/>
                  </a:lnTo>
                  <a:lnTo>
                    <a:pt x="3253" y="404726"/>
                  </a:lnTo>
                  <a:lnTo>
                    <a:pt x="0" y="356362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1066800" y="4582768"/>
            <a:ext cx="1676400" cy="19878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>
                <a:solidFill>
                  <a:srgbClr val="FFFFFF"/>
                </a:solidFill>
                <a:latin typeface="Microsoft Sans Serif"/>
                <a:cs typeface="Microsoft Sans Serif"/>
              </a:rPr>
              <a:t>Принимать</a:t>
            </a:r>
            <a:r>
              <a:rPr sz="1200" b="1" spc="-5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b="1" spc="-10">
                <a:solidFill>
                  <a:srgbClr val="FFFFFF"/>
                </a:solidFill>
                <a:latin typeface="Microsoft Sans Serif"/>
                <a:cs typeface="Microsoft Sans Serif"/>
              </a:rPr>
              <a:t>решения</a:t>
            </a:r>
            <a:endParaRPr sz="1200" b="1">
              <a:latin typeface="Microsoft Sans Serif"/>
              <a:cs typeface="Microsoft Sans Serif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204101" y="528827"/>
            <a:ext cx="8919210" cy="4540885"/>
            <a:chOff x="204101" y="528827"/>
            <a:chExt cx="8919210" cy="4540885"/>
          </a:xfrm>
        </p:grpSpPr>
        <p:pic>
          <p:nvPicPr>
            <p:cNvPr id="30" name="object 30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216801" y="4343997"/>
              <a:ext cx="712787" cy="712790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216801" y="4343997"/>
              <a:ext cx="713105" cy="713105"/>
            </a:xfrm>
            <a:custGeom>
              <a:rect l="l" t="t" r="r" b="b"/>
              <a:pathLst>
                <a:path w="713105" h="713104">
                  <a:moveTo>
                    <a:pt x="0" y="356400"/>
                  </a:moveTo>
                  <a:lnTo>
                    <a:pt x="3253" y="308038"/>
                  </a:lnTo>
                  <a:lnTo>
                    <a:pt x="12730" y="261653"/>
                  </a:lnTo>
                  <a:lnTo>
                    <a:pt x="28007" y="217671"/>
                  </a:lnTo>
                  <a:lnTo>
                    <a:pt x="48657" y="176516"/>
                  </a:lnTo>
                  <a:lnTo>
                    <a:pt x="74258" y="138613"/>
                  </a:lnTo>
                  <a:lnTo>
                    <a:pt x="104384" y="104386"/>
                  </a:lnTo>
                  <a:lnTo>
                    <a:pt x="138610" y="74259"/>
                  </a:lnTo>
                  <a:lnTo>
                    <a:pt x="176513" y="48658"/>
                  </a:lnTo>
                  <a:lnTo>
                    <a:pt x="217666" y="28007"/>
                  </a:lnTo>
                  <a:lnTo>
                    <a:pt x="261646" y="12730"/>
                  </a:lnTo>
                  <a:lnTo>
                    <a:pt x="308028" y="3253"/>
                  </a:lnTo>
                  <a:lnTo>
                    <a:pt x="356387" y="0"/>
                  </a:lnTo>
                  <a:lnTo>
                    <a:pt x="404749" y="3253"/>
                  </a:lnTo>
                  <a:lnTo>
                    <a:pt x="451133" y="12730"/>
                  </a:lnTo>
                  <a:lnTo>
                    <a:pt x="495115" y="28007"/>
                  </a:lnTo>
                  <a:lnTo>
                    <a:pt x="536270" y="48658"/>
                  </a:lnTo>
                  <a:lnTo>
                    <a:pt x="574174" y="74259"/>
                  </a:lnTo>
                  <a:lnTo>
                    <a:pt x="608401" y="104386"/>
                  </a:lnTo>
                  <a:lnTo>
                    <a:pt x="638527" y="138613"/>
                  </a:lnTo>
                  <a:lnTo>
                    <a:pt x="664129" y="176516"/>
                  </a:lnTo>
                  <a:lnTo>
                    <a:pt x="684780" y="217671"/>
                  </a:lnTo>
                  <a:lnTo>
                    <a:pt x="700056" y="261653"/>
                  </a:lnTo>
                  <a:lnTo>
                    <a:pt x="709534" y="308038"/>
                  </a:lnTo>
                  <a:lnTo>
                    <a:pt x="712787" y="356400"/>
                  </a:lnTo>
                  <a:lnTo>
                    <a:pt x="709534" y="404759"/>
                  </a:lnTo>
                  <a:lnTo>
                    <a:pt x="700056" y="451141"/>
                  </a:lnTo>
                  <a:lnTo>
                    <a:pt x="684780" y="495121"/>
                  </a:lnTo>
                  <a:lnTo>
                    <a:pt x="664129" y="536274"/>
                  </a:lnTo>
                  <a:lnTo>
                    <a:pt x="638527" y="574177"/>
                  </a:lnTo>
                  <a:lnTo>
                    <a:pt x="608401" y="608403"/>
                  </a:lnTo>
                  <a:lnTo>
                    <a:pt x="574174" y="638529"/>
                  </a:lnTo>
                  <a:lnTo>
                    <a:pt x="536270" y="664130"/>
                  </a:lnTo>
                  <a:lnTo>
                    <a:pt x="495115" y="684781"/>
                  </a:lnTo>
                  <a:lnTo>
                    <a:pt x="451133" y="700057"/>
                  </a:lnTo>
                  <a:lnTo>
                    <a:pt x="404749" y="709535"/>
                  </a:lnTo>
                  <a:lnTo>
                    <a:pt x="356387" y="712788"/>
                  </a:lnTo>
                  <a:lnTo>
                    <a:pt x="308028" y="709535"/>
                  </a:lnTo>
                  <a:lnTo>
                    <a:pt x="261646" y="700057"/>
                  </a:lnTo>
                  <a:lnTo>
                    <a:pt x="217666" y="684781"/>
                  </a:lnTo>
                  <a:lnTo>
                    <a:pt x="176513" y="664130"/>
                  </a:lnTo>
                  <a:lnTo>
                    <a:pt x="138610" y="638529"/>
                  </a:lnTo>
                  <a:lnTo>
                    <a:pt x="104384" y="608403"/>
                  </a:lnTo>
                  <a:lnTo>
                    <a:pt x="74258" y="574177"/>
                  </a:lnTo>
                  <a:lnTo>
                    <a:pt x="48657" y="536274"/>
                  </a:lnTo>
                  <a:lnTo>
                    <a:pt x="28007" y="495121"/>
                  </a:lnTo>
                  <a:lnTo>
                    <a:pt x="12730" y="451141"/>
                  </a:lnTo>
                  <a:lnTo>
                    <a:pt x="3253" y="404759"/>
                  </a:lnTo>
                  <a:lnTo>
                    <a:pt x="0" y="356400"/>
                  </a:lnTo>
                  <a:close/>
                </a:path>
              </a:pathLst>
            </a:custGeom>
            <a:ln w="253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2923794" y="688593"/>
              <a:ext cx="610870" cy="4369435"/>
            </a:xfrm>
            <a:custGeom>
              <a:rect l="l" t="t" r="r" b="b"/>
              <a:pathLst>
                <a:path w="610870" h="4369435">
                  <a:moveTo>
                    <a:pt x="0" y="0"/>
                  </a:moveTo>
                  <a:lnTo>
                    <a:pt x="70016" y="1348"/>
                  </a:lnTo>
                  <a:lnTo>
                    <a:pt x="134283" y="5186"/>
                  </a:lnTo>
                  <a:lnTo>
                    <a:pt x="190970" y="11206"/>
                  </a:lnTo>
                  <a:lnTo>
                    <a:pt x="238247" y="19099"/>
                  </a:lnTo>
                  <a:lnTo>
                    <a:pt x="297246" y="39268"/>
                  </a:lnTo>
                  <a:lnTo>
                    <a:pt x="305307" y="50926"/>
                  </a:lnTo>
                  <a:lnTo>
                    <a:pt x="305307" y="2133599"/>
                  </a:lnTo>
                  <a:lnTo>
                    <a:pt x="313368" y="2145251"/>
                  </a:lnTo>
                  <a:lnTo>
                    <a:pt x="372358" y="2165377"/>
                  </a:lnTo>
                  <a:lnTo>
                    <a:pt x="419621" y="2173243"/>
                  </a:lnTo>
                  <a:lnTo>
                    <a:pt x="476285" y="2179238"/>
                  </a:lnTo>
                  <a:lnTo>
                    <a:pt x="540519" y="2183058"/>
                  </a:lnTo>
                  <a:lnTo>
                    <a:pt x="610489" y="2184399"/>
                  </a:lnTo>
                  <a:lnTo>
                    <a:pt x="540519" y="2185748"/>
                  </a:lnTo>
                  <a:lnTo>
                    <a:pt x="476285" y="2189586"/>
                  </a:lnTo>
                  <a:lnTo>
                    <a:pt x="419621" y="2195606"/>
                  </a:lnTo>
                  <a:lnTo>
                    <a:pt x="372358" y="2203499"/>
                  </a:lnTo>
                  <a:lnTo>
                    <a:pt x="313368" y="2223668"/>
                  </a:lnTo>
                  <a:lnTo>
                    <a:pt x="305307" y="2235326"/>
                  </a:lnTo>
                  <a:lnTo>
                    <a:pt x="305307" y="4317961"/>
                  </a:lnTo>
                  <a:lnTo>
                    <a:pt x="297246" y="4329624"/>
                  </a:lnTo>
                  <a:lnTo>
                    <a:pt x="238247" y="4349774"/>
                  </a:lnTo>
                  <a:lnTo>
                    <a:pt x="190970" y="4357652"/>
                  </a:lnTo>
                  <a:lnTo>
                    <a:pt x="134283" y="4363657"/>
                  </a:lnTo>
                  <a:lnTo>
                    <a:pt x="70016" y="4367484"/>
                  </a:lnTo>
                  <a:lnTo>
                    <a:pt x="0" y="4368827"/>
                  </a:lnTo>
                </a:path>
              </a:pathLst>
            </a:custGeom>
            <a:ln w="9525">
              <a:solidFill>
                <a:srgbClr val="00958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522218" y="541527"/>
              <a:ext cx="5588000" cy="485140"/>
            </a:xfrm>
            <a:custGeom>
              <a:rect l="l" t="t" r="r" b="b"/>
              <a:pathLst>
                <a:path w="5588000" h="485140">
                  <a:moveTo>
                    <a:pt x="2794000" y="0"/>
                  </a:moveTo>
                  <a:lnTo>
                    <a:pt x="0" y="121158"/>
                  </a:lnTo>
                  <a:lnTo>
                    <a:pt x="0" y="363600"/>
                  </a:lnTo>
                  <a:lnTo>
                    <a:pt x="2794000" y="484759"/>
                  </a:lnTo>
                  <a:lnTo>
                    <a:pt x="5588000" y="363600"/>
                  </a:lnTo>
                  <a:lnTo>
                    <a:pt x="5588000" y="121158"/>
                  </a:lnTo>
                  <a:lnTo>
                    <a:pt x="2794000" y="0"/>
                  </a:lnTo>
                  <a:close/>
                </a:path>
              </a:pathLst>
            </a:custGeom>
            <a:solidFill>
              <a:srgbClr val="5568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522218" y="541527"/>
              <a:ext cx="5588000" cy="485140"/>
            </a:xfrm>
            <a:custGeom>
              <a:rect l="l" t="t" r="r" b="b"/>
              <a:pathLst>
                <a:path w="5588000" h="485140">
                  <a:moveTo>
                    <a:pt x="2794000" y="0"/>
                  </a:moveTo>
                  <a:lnTo>
                    <a:pt x="5588000" y="121158"/>
                  </a:lnTo>
                  <a:lnTo>
                    <a:pt x="5588000" y="363600"/>
                  </a:lnTo>
                  <a:lnTo>
                    <a:pt x="2794000" y="484759"/>
                  </a:lnTo>
                  <a:lnTo>
                    <a:pt x="0" y="363600"/>
                  </a:lnTo>
                  <a:lnTo>
                    <a:pt x="0" y="121158"/>
                  </a:lnTo>
                  <a:lnTo>
                    <a:pt x="2794000" y="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5602351" y="673100"/>
            <a:ext cx="1430655" cy="1827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spc="-10">
                <a:solidFill>
                  <a:srgbClr val="FFFFFF"/>
                </a:solidFill>
                <a:latin typeface="Microsoft Sans Serif"/>
                <a:cs typeface="Microsoft Sans Serif"/>
              </a:rPr>
              <a:t>Поддержание</a:t>
            </a:r>
            <a:r>
              <a:rPr sz="1100" b="1" spc="2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b="1" spc="-10">
                <a:solidFill>
                  <a:srgbClr val="FFFFFF"/>
                </a:solidFill>
                <a:latin typeface="Microsoft Sans Serif"/>
                <a:cs typeface="Microsoft Sans Serif"/>
              </a:rPr>
              <a:t>рутины</a:t>
            </a:r>
            <a:endParaRPr sz="1100" b="1">
              <a:latin typeface="Microsoft Sans Serif"/>
              <a:cs typeface="Microsoft Sans Serif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3505200" y="590550"/>
            <a:ext cx="5638800" cy="847597"/>
            <a:chOff x="3471417" y="590550"/>
            <a:chExt cx="5638800" cy="847597"/>
          </a:xfrm>
        </p:grpSpPr>
        <p:sp>
          <p:nvSpPr>
            <p:cNvPr id="37" name="object 37"/>
            <p:cNvSpPr/>
            <p:nvPr/>
          </p:nvSpPr>
          <p:spPr>
            <a:xfrm>
              <a:off x="3471417" y="590550"/>
              <a:ext cx="421640" cy="485140"/>
            </a:xfrm>
            <a:custGeom>
              <a:rect l="l" t="t" r="r" b="b"/>
              <a:pathLst>
                <a:path w="421639" h="485140">
                  <a:moveTo>
                    <a:pt x="210820" y="0"/>
                  </a:moveTo>
                  <a:lnTo>
                    <a:pt x="0" y="105410"/>
                  </a:lnTo>
                  <a:lnTo>
                    <a:pt x="0" y="379349"/>
                  </a:lnTo>
                  <a:lnTo>
                    <a:pt x="210820" y="484759"/>
                  </a:lnTo>
                  <a:lnTo>
                    <a:pt x="421639" y="379349"/>
                  </a:lnTo>
                  <a:lnTo>
                    <a:pt x="421639" y="105410"/>
                  </a:lnTo>
                  <a:lnTo>
                    <a:pt x="210820" y="0"/>
                  </a:lnTo>
                  <a:close/>
                </a:path>
              </a:pathLst>
            </a:custGeom>
            <a:solidFill>
              <a:srgbClr val="5F71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471417" y="590550"/>
              <a:ext cx="421640" cy="485140"/>
            </a:xfrm>
            <a:custGeom>
              <a:rect l="l" t="t" r="r" b="b"/>
              <a:pathLst>
                <a:path w="421639" h="485140">
                  <a:moveTo>
                    <a:pt x="210820" y="0"/>
                  </a:moveTo>
                  <a:lnTo>
                    <a:pt x="421639" y="105410"/>
                  </a:lnTo>
                  <a:lnTo>
                    <a:pt x="421639" y="379349"/>
                  </a:lnTo>
                  <a:lnTo>
                    <a:pt x="210820" y="484759"/>
                  </a:lnTo>
                  <a:lnTo>
                    <a:pt x="0" y="379349"/>
                  </a:lnTo>
                  <a:lnTo>
                    <a:pt x="0" y="105410"/>
                  </a:lnTo>
                  <a:lnTo>
                    <a:pt x="210820" y="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522217" y="953007"/>
              <a:ext cx="5588000" cy="485140"/>
            </a:xfrm>
            <a:custGeom>
              <a:rect l="l" t="t" r="r" b="b"/>
              <a:pathLst>
                <a:path w="5588000" h="485140">
                  <a:moveTo>
                    <a:pt x="2794000" y="0"/>
                  </a:moveTo>
                  <a:lnTo>
                    <a:pt x="0" y="121157"/>
                  </a:lnTo>
                  <a:lnTo>
                    <a:pt x="0" y="363474"/>
                  </a:lnTo>
                  <a:lnTo>
                    <a:pt x="2794000" y="484631"/>
                  </a:lnTo>
                  <a:lnTo>
                    <a:pt x="5588000" y="363474"/>
                  </a:lnTo>
                  <a:lnTo>
                    <a:pt x="5588000" y="121157"/>
                  </a:lnTo>
                  <a:lnTo>
                    <a:pt x="2794000" y="0"/>
                  </a:lnTo>
                  <a:close/>
                </a:path>
              </a:pathLst>
            </a:custGeom>
            <a:solidFill>
              <a:srgbClr val="677B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522217" y="953007"/>
              <a:ext cx="5588000" cy="485140"/>
            </a:xfrm>
            <a:custGeom>
              <a:rect l="l" t="t" r="r" b="b"/>
              <a:pathLst>
                <a:path w="5588000" h="485140">
                  <a:moveTo>
                    <a:pt x="2794000" y="0"/>
                  </a:moveTo>
                  <a:lnTo>
                    <a:pt x="5588000" y="121157"/>
                  </a:lnTo>
                  <a:lnTo>
                    <a:pt x="5588000" y="363474"/>
                  </a:lnTo>
                  <a:lnTo>
                    <a:pt x="2794000" y="484631"/>
                  </a:lnTo>
                  <a:lnTo>
                    <a:pt x="0" y="363474"/>
                  </a:lnTo>
                  <a:lnTo>
                    <a:pt x="0" y="121157"/>
                  </a:lnTo>
                  <a:lnTo>
                    <a:pt x="2794000" y="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 txBox="1"/>
          <p:nvPr/>
        </p:nvSpPr>
        <p:spPr>
          <a:xfrm>
            <a:off x="5535295" y="1084833"/>
            <a:ext cx="1562735" cy="1827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spc="-10">
                <a:solidFill>
                  <a:srgbClr val="FFFFFF"/>
                </a:solidFill>
                <a:latin typeface="Microsoft Sans Serif"/>
                <a:cs typeface="Microsoft Sans Serif"/>
              </a:rPr>
              <a:t>Упорядочивание</a:t>
            </a:r>
            <a:r>
              <a:rPr sz="1100" b="1" spc="2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b="1" spc="-20">
                <a:solidFill>
                  <a:srgbClr val="FFFFFF"/>
                </a:solidFill>
                <a:latin typeface="Microsoft Sans Serif"/>
                <a:cs typeface="Microsoft Sans Serif"/>
              </a:rPr>
              <a:t>среды</a:t>
            </a:r>
            <a:endParaRPr sz="1100" b="1">
              <a:latin typeface="Microsoft Sans Serif"/>
              <a:cs typeface="Microsoft Sans Serif"/>
            </a:endParaRPr>
          </a:p>
        </p:txBody>
      </p:sp>
      <p:grpSp>
        <p:nvGrpSpPr>
          <p:cNvPr id="42" name="object 42"/>
          <p:cNvGrpSpPr/>
          <p:nvPr/>
        </p:nvGrpSpPr>
        <p:grpSpPr>
          <a:xfrm>
            <a:off x="3509517" y="838708"/>
            <a:ext cx="5613400" cy="1023619"/>
            <a:chOff x="3509517" y="838708"/>
            <a:chExt cx="5613400" cy="1023619"/>
          </a:xfrm>
        </p:grpSpPr>
        <p:sp>
          <p:nvSpPr>
            <p:cNvPr id="43" name="object 43"/>
            <p:cNvSpPr/>
            <p:nvPr/>
          </p:nvSpPr>
          <p:spPr>
            <a:xfrm>
              <a:off x="8536304" y="851408"/>
              <a:ext cx="422275" cy="485140"/>
            </a:xfrm>
            <a:custGeom>
              <a:rect l="l" t="t" r="r" b="b"/>
              <a:pathLst>
                <a:path w="422275" h="485140">
                  <a:moveTo>
                    <a:pt x="210947" y="0"/>
                  </a:moveTo>
                  <a:lnTo>
                    <a:pt x="0" y="105409"/>
                  </a:lnTo>
                  <a:lnTo>
                    <a:pt x="0" y="379221"/>
                  </a:lnTo>
                  <a:lnTo>
                    <a:pt x="210947" y="484631"/>
                  </a:lnTo>
                  <a:lnTo>
                    <a:pt x="421767" y="379221"/>
                  </a:lnTo>
                  <a:lnTo>
                    <a:pt x="421767" y="105409"/>
                  </a:lnTo>
                  <a:lnTo>
                    <a:pt x="210947" y="0"/>
                  </a:lnTo>
                  <a:close/>
                </a:path>
              </a:pathLst>
            </a:custGeom>
            <a:solidFill>
              <a:srgbClr val="6E85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8536304" y="851408"/>
              <a:ext cx="422275" cy="485140"/>
            </a:xfrm>
            <a:custGeom>
              <a:rect l="l" t="t" r="r" b="b"/>
              <a:pathLst>
                <a:path w="422275" h="485140">
                  <a:moveTo>
                    <a:pt x="210947" y="0"/>
                  </a:moveTo>
                  <a:lnTo>
                    <a:pt x="421767" y="105409"/>
                  </a:lnTo>
                  <a:lnTo>
                    <a:pt x="421767" y="379221"/>
                  </a:lnTo>
                  <a:lnTo>
                    <a:pt x="210947" y="484631"/>
                  </a:lnTo>
                  <a:lnTo>
                    <a:pt x="0" y="379221"/>
                  </a:lnTo>
                  <a:lnTo>
                    <a:pt x="0" y="105409"/>
                  </a:lnTo>
                  <a:lnTo>
                    <a:pt x="210947" y="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3522217" y="1364361"/>
              <a:ext cx="5588000" cy="485140"/>
            </a:xfrm>
            <a:custGeom>
              <a:rect l="l" t="t" r="r" b="b"/>
              <a:pathLst>
                <a:path w="5588000" h="485139">
                  <a:moveTo>
                    <a:pt x="2794000" y="0"/>
                  </a:moveTo>
                  <a:lnTo>
                    <a:pt x="0" y="121285"/>
                  </a:lnTo>
                  <a:lnTo>
                    <a:pt x="0" y="363600"/>
                  </a:lnTo>
                  <a:lnTo>
                    <a:pt x="2794000" y="484759"/>
                  </a:lnTo>
                  <a:lnTo>
                    <a:pt x="5588000" y="363600"/>
                  </a:lnTo>
                  <a:lnTo>
                    <a:pt x="5588000" y="121285"/>
                  </a:lnTo>
                  <a:lnTo>
                    <a:pt x="2794000" y="0"/>
                  </a:lnTo>
                  <a:close/>
                </a:path>
              </a:pathLst>
            </a:custGeom>
            <a:solidFill>
              <a:srgbClr val="798E9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3522217" y="1364361"/>
              <a:ext cx="5588000" cy="485140"/>
            </a:xfrm>
            <a:custGeom>
              <a:rect l="l" t="t" r="r" b="b"/>
              <a:pathLst>
                <a:path w="5588000" h="485139">
                  <a:moveTo>
                    <a:pt x="2794000" y="0"/>
                  </a:moveTo>
                  <a:lnTo>
                    <a:pt x="5588000" y="121285"/>
                  </a:lnTo>
                  <a:lnTo>
                    <a:pt x="5588000" y="363600"/>
                  </a:lnTo>
                  <a:lnTo>
                    <a:pt x="2794000" y="484759"/>
                  </a:lnTo>
                  <a:lnTo>
                    <a:pt x="0" y="363600"/>
                  </a:lnTo>
                  <a:lnTo>
                    <a:pt x="0" y="121285"/>
                  </a:lnTo>
                  <a:lnTo>
                    <a:pt x="2794000" y="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7" name="object 47"/>
          <p:cNvSpPr txBox="1"/>
          <p:nvPr/>
        </p:nvSpPr>
        <p:spPr>
          <a:xfrm>
            <a:off x="4738242" y="1496313"/>
            <a:ext cx="3159125" cy="1827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>
                <a:solidFill>
                  <a:srgbClr val="FFFFFF"/>
                </a:solidFill>
                <a:latin typeface="Microsoft Sans Serif"/>
                <a:cs typeface="Microsoft Sans Serif"/>
              </a:rPr>
              <a:t>Опора</a:t>
            </a:r>
            <a:r>
              <a:rPr sz="1100" b="1" spc="-3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b="1">
                <a:solidFill>
                  <a:srgbClr val="FFFFFF"/>
                </a:solidFill>
                <a:latin typeface="Microsoft Sans Serif"/>
                <a:cs typeface="Microsoft Sans Serif"/>
              </a:rPr>
              <a:t>на</a:t>
            </a:r>
            <a:r>
              <a:rPr sz="1100" b="1" spc="-1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b="1">
                <a:solidFill>
                  <a:srgbClr val="FFFFFF"/>
                </a:solidFill>
                <a:latin typeface="Microsoft Sans Serif"/>
                <a:cs typeface="Microsoft Sans Serif"/>
              </a:rPr>
              <a:t>то,</a:t>
            </a:r>
            <a:r>
              <a:rPr sz="1100" b="1" spc="-1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b="1">
                <a:solidFill>
                  <a:srgbClr val="FFFFFF"/>
                </a:solidFill>
                <a:latin typeface="Microsoft Sans Serif"/>
                <a:cs typeface="Microsoft Sans Serif"/>
              </a:rPr>
              <a:t>что</a:t>
            </a:r>
            <a:r>
              <a:rPr sz="1100" b="1" spc="-10">
                <a:solidFill>
                  <a:srgbClr val="FFFFFF"/>
                </a:solidFill>
                <a:latin typeface="Microsoft Sans Serif"/>
                <a:cs typeface="Microsoft Sans Serif"/>
              </a:rPr>
              <a:t> может</a:t>
            </a:r>
            <a:r>
              <a:rPr sz="1100" b="1" spc="-2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b="1">
                <a:solidFill>
                  <a:srgbClr val="FFFFFF"/>
                </a:solidFill>
                <a:latin typeface="Microsoft Sans Serif"/>
                <a:cs typeface="Microsoft Sans Serif"/>
              </a:rPr>
              <a:t>оставаться</a:t>
            </a:r>
            <a:r>
              <a:rPr sz="1100" b="1" spc="-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b="1" spc="-10">
                <a:solidFill>
                  <a:srgbClr val="FFFFFF"/>
                </a:solidFill>
                <a:latin typeface="Microsoft Sans Serif"/>
                <a:cs typeface="Microsoft Sans Serif"/>
              </a:rPr>
              <a:t>стабильным</a:t>
            </a:r>
            <a:endParaRPr sz="1100" b="1">
              <a:latin typeface="Microsoft Sans Serif"/>
              <a:cs typeface="Microsoft Sans Serif"/>
            </a:endParaRPr>
          </a:p>
        </p:txBody>
      </p:sp>
      <p:grpSp>
        <p:nvGrpSpPr>
          <p:cNvPr id="48" name="object 48"/>
          <p:cNvGrpSpPr/>
          <p:nvPr/>
        </p:nvGrpSpPr>
        <p:grpSpPr>
          <a:xfrm>
            <a:off x="3509517" y="1385569"/>
            <a:ext cx="5613400" cy="887730"/>
            <a:chOff x="3509517" y="1385569"/>
            <a:chExt cx="5613400" cy="887730"/>
          </a:xfrm>
        </p:grpSpPr>
        <p:sp>
          <p:nvSpPr>
            <p:cNvPr id="49" name="object 49"/>
            <p:cNvSpPr/>
            <p:nvPr/>
          </p:nvSpPr>
          <p:spPr>
            <a:xfrm>
              <a:off x="3534282" y="1398269"/>
              <a:ext cx="422275" cy="485140"/>
            </a:xfrm>
            <a:custGeom>
              <a:rect l="l" t="t" r="r" b="b"/>
              <a:pathLst>
                <a:path w="422275" h="485139">
                  <a:moveTo>
                    <a:pt x="210819" y="0"/>
                  </a:moveTo>
                  <a:lnTo>
                    <a:pt x="0" y="105409"/>
                  </a:lnTo>
                  <a:lnTo>
                    <a:pt x="0" y="379349"/>
                  </a:lnTo>
                  <a:lnTo>
                    <a:pt x="210819" y="484758"/>
                  </a:lnTo>
                  <a:lnTo>
                    <a:pt x="421766" y="379349"/>
                  </a:lnTo>
                  <a:lnTo>
                    <a:pt x="421766" y="105409"/>
                  </a:lnTo>
                  <a:lnTo>
                    <a:pt x="210819" y="0"/>
                  </a:lnTo>
                  <a:close/>
                </a:path>
              </a:pathLst>
            </a:custGeom>
            <a:solidFill>
              <a:srgbClr val="8596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3534282" y="1398269"/>
              <a:ext cx="422275" cy="485140"/>
            </a:xfrm>
            <a:custGeom>
              <a:rect l="l" t="t" r="r" b="b"/>
              <a:pathLst>
                <a:path w="422275" h="485139">
                  <a:moveTo>
                    <a:pt x="210819" y="0"/>
                  </a:moveTo>
                  <a:lnTo>
                    <a:pt x="421766" y="105409"/>
                  </a:lnTo>
                  <a:lnTo>
                    <a:pt x="421766" y="379349"/>
                  </a:lnTo>
                  <a:lnTo>
                    <a:pt x="210819" y="484758"/>
                  </a:lnTo>
                  <a:lnTo>
                    <a:pt x="0" y="379349"/>
                  </a:lnTo>
                  <a:lnTo>
                    <a:pt x="0" y="105409"/>
                  </a:lnTo>
                  <a:lnTo>
                    <a:pt x="210819" y="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3522217" y="1775840"/>
              <a:ext cx="5588000" cy="485140"/>
            </a:xfrm>
            <a:custGeom>
              <a:rect l="l" t="t" r="r" b="b"/>
              <a:pathLst>
                <a:path w="5588000" h="485139">
                  <a:moveTo>
                    <a:pt x="2794000" y="0"/>
                  </a:moveTo>
                  <a:lnTo>
                    <a:pt x="0" y="121158"/>
                  </a:lnTo>
                  <a:lnTo>
                    <a:pt x="0" y="363601"/>
                  </a:lnTo>
                  <a:lnTo>
                    <a:pt x="2794000" y="484759"/>
                  </a:lnTo>
                  <a:lnTo>
                    <a:pt x="5588000" y="363601"/>
                  </a:lnTo>
                  <a:lnTo>
                    <a:pt x="5588000" y="121158"/>
                  </a:lnTo>
                  <a:lnTo>
                    <a:pt x="2794000" y="0"/>
                  </a:lnTo>
                  <a:close/>
                </a:path>
              </a:pathLst>
            </a:custGeom>
            <a:solidFill>
              <a:srgbClr val="8F9F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3522217" y="1775840"/>
              <a:ext cx="5588000" cy="485140"/>
            </a:xfrm>
            <a:custGeom>
              <a:rect l="l" t="t" r="r" b="b"/>
              <a:pathLst>
                <a:path w="5588000" h="485139">
                  <a:moveTo>
                    <a:pt x="2794000" y="0"/>
                  </a:moveTo>
                  <a:lnTo>
                    <a:pt x="5588000" y="121158"/>
                  </a:lnTo>
                  <a:lnTo>
                    <a:pt x="5588000" y="363601"/>
                  </a:lnTo>
                  <a:lnTo>
                    <a:pt x="2794000" y="484759"/>
                  </a:lnTo>
                  <a:lnTo>
                    <a:pt x="0" y="363601"/>
                  </a:lnTo>
                  <a:lnTo>
                    <a:pt x="0" y="121158"/>
                  </a:lnTo>
                  <a:lnTo>
                    <a:pt x="2794000" y="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3" name="object 53"/>
          <p:cNvSpPr txBox="1"/>
          <p:nvPr/>
        </p:nvSpPr>
        <p:spPr>
          <a:xfrm>
            <a:off x="5001895" y="1907794"/>
            <a:ext cx="263207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>
                <a:solidFill>
                  <a:srgbClr val="C00000"/>
                </a:solidFill>
                <a:latin typeface="Microsoft Sans Serif"/>
                <a:cs typeface="Microsoft Sans Serif"/>
              </a:rPr>
              <a:t>Удовлетворение</a:t>
            </a:r>
            <a:r>
              <a:rPr sz="1100" spc="-55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100">
                <a:solidFill>
                  <a:srgbClr val="C00000"/>
                </a:solidFill>
                <a:latin typeface="Microsoft Sans Serif"/>
                <a:cs typeface="Microsoft Sans Serif"/>
              </a:rPr>
              <a:t>базовых</a:t>
            </a:r>
            <a:r>
              <a:rPr sz="1100" spc="-5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100" spc="-10">
                <a:solidFill>
                  <a:srgbClr val="C00000"/>
                </a:solidFill>
                <a:latin typeface="Microsoft Sans Serif"/>
                <a:cs typeface="Microsoft Sans Serif"/>
              </a:rPr>
              <a:t>потребностей</a:t>
            </a:r>
            <a:endParaRPr sz="1100">
              <a:latin typeface="Microsoft Sans Serif"/>
              <a:cs typeface="Microsoft Sans Serif"/>
            </a:endParaRPr>
          </a:p>
        </p:txBody>
      </p:sp>
      <p:grpSp>
        <p:nvGrpSpPr>
          <p:cNvPr id="54" name="object 54"/>
          <p:cNvGrpSpPr/>
          <p:nvPr/>
        </p:nvGrpSpPr>
        <p:grpSpPr>
          <a:xfrm>
            <a:off x="3522217" y="1730629"/>
            <a:ext cx="5588000" cy="941832"/>
            <a:chOff x="3522217" y="1730629"/>
            <a:chExt cx="5588000" cy="941832"/>
          </a:xfrm>
        </p:grpSpPr>
        <p:sp>
          <p:nvSpPr>
            <p:cNvPr id="55" name="object 55"/>
            <p:cNvSpPr/>
            <p:nvPr/>
          </p:nvSpPr>
          <p:spPr>
            <a:xfrm>
              <a:off x="8062340" y="1730629"/>
              <a:ext cx="421640" cy="485140"/>
            </a:xfrm>
            <a:custGeom>
              <a:rect l="l" t="t" r="r" b="b"/>
              <a:pathLst>
                <a:path w="421640" h="485139">
                  <a:moveTo>
                    <a:pt x="210819" y="0"/>
                  </a:moveTo>
                  <a:lnTo>
                    <a:pt x="0" y="105537"/>
                  </a:lnTo>
                  <a:lnTo>
                    <a:pt x="0" y="379349"/>
                  </a:lnTo>
                  <a:lnTo>
                    <a:pt x="210819" y="484759"/>
                  </a:lnTo>
                  <a:lnTo>
                    <a:pt x="421639" y="379349"/>
                  </a:lnTo>
                  <a:lnTo>
                    <a:pt x="421639" y="105537"/>
                  </a:lnTo>
                  <a:lnTo>
                    <a:pt x="210819" y="0"/>
                  </a:lnTo>
                  <a:close/>
                </a:path>
              </a:pathLst>
            </a:custGeom>
            <a:solidFill>
              <a:srgbClr val="9AA8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8062340" y="1730629"/>
              <a:ext cx="421640" cy="485140"/>
            </a:xfrm>
            <a:custGeom>
              <a:rect l="l" t="t" r="r" b="b"/>
              <a:pathLst>
                <a:path w="421640" h="485139">
                  <a:moveTo>
                    <a:pt x="210819" y="0"/>
                  </a:moveTo>
                  <a:lnTo>
                    <a:pt x="421639" y="105537"/>
                  </a:lnTo>
                  <a:lnTo>
                    <a:pt x="421639" y="379349"/>
                  </a:lnTo>
                  <a:lnTo>
                    <a:pt x="210819" y="484759"/>
                  </a:lnTo>
                  <a:lnTo>
                    <a:pt x="0" y="379349"/>
                  </a:lnTo>
                  <a:lnTo>
                    <a:pt x="0" y="105537"/>
                  </a:lnTo>
                  <a:lnTo>
                    <a:pt x="210819" y="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3522217" y="2187321"/>
              <a:ext cx="5588000" cy="485140"/>
            </a:xfrm>
            <a:custGeom>
              <a:rect l="l" t="t" r="r" b="b"/>
              <a:pathLst>
                <a:path w="5588000" h="485139">
                  <a:moveTo>
                    <a:pt x="2794000" y="0"/>
                  </a:moveTo>
                  <a:lnTo>
                    <a:pt x="0" y="121158"/>
                  </a:lnTo>
                  <a:lnTo>
                    <a:pt x="0" y="363474"/>
                  </a:lnTo>
                  <a:lnTo>
                    <a:pt x="2794000" y="484631"/>
                  </a:lnTo>
                  <a:lnTo>
                    <a:pt x="5588000" y="363474"/>
                  </a:lnTo>
                  <a:lnTo>
                    <a:pt x="5588000" y="121158"/>
                  </a:lnTo>
                  <a:lnTo>
                    <a:pt x="2794000" y="0"/>
                  </a:lnTo>
                  <a:close/>
                </a:path>
              </a:pathLst>
            </a:custGeom>
            <a:solidFill>
              <a:srgbClr val="A4B0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3522217" y="2187321"/>
              <a:ext cx="5588000" cy="485140"/>
            </a:xfrm>
            <a:custGeom>
              <a:rect l="l" t="t" r="r" b="b"/>
              <a:pathLst>
                <a:path w="5588000" h="485139">
                  <a:moveTo>
                    <a:pt x="2794000" y="0"/>
                  </a:moveTo>
                  <a:lnTo>
                    <a:pt x="5588000" y="121158"/>
                  </a:lnTo>
                  <a:lnTo>
                    <a:pt x="5588000" y="363474"/>
                  </a:lnTo>
                  <a:lnTo>
                    <a:pt x="2794000" y="484631"/>
                  </a:lnTo>
                  <a:lnTo>
                    <a:pt x="0" y="363474"/>
                  </a:lnTo>
                  <a:lnTo>
                    <a:pt x="0" y="121158"/>
                  </a:lnTo>
                  <a:lnTo>
                    <a:pt x="2794000" y="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9" name="object 59"/>
          <p:cNvSpPr txBox="1"/>
          <p:nvPr/>
        </p:nvSpPr>
        <p:spPr>
          <a:xfrm>
            <a:off x="4794250" y="2319274"/>
            <a:ext cx="304546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0">
                <a:solidFill>
                  <a:srgbClr val="C00000"/>
                </a:solidFill>
                <a:latin typeface="Microsoft Sans Serif"/>
                <a:cs typeface="Microsoft Sans Serif"/>
              </a:rPr>
              <a:t>Включенность</a:t>
            </a:r>
            <a:r>
              <a:rPr sz="1100" spc="-15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100">
                <a:solidFill>
                  <a:srgbClr val="C00000"/>
                </a:solidFill>
                <a:latin typeface="Microsoft Sans Serif"/>
                <a:cs typeface="Microsoft Sans Serif"/>
              </a:rPr>
              <a:t>в </a:t>
            </a:r>
            <a:r>
              <a:rPr sz="1100" spc="-10">
                <a:solidFill>
                  <a:srgbClr val="C00000"/>
                </a:solidFill>
                <a:latin typeface="Microsoft Sans Serif"/>
                <a:cs typeface="Microsoft Sans Serif"/>
              </a:rPr>
              <a:t>работу/волонтерство/помощь</a:t>
            </a:r>
            <a:endParaRPr sz="1100">
              <a:latin typeface="Microsoft Sans Serif"/>
              <a:cs typeface="Microsoft Sans Serif"/>
            </a:endParaRPr>
          </a:p>
        </p:txBody>
      </p:sp>
      <p:grpSp>
        <p:nvGrpSpPr>
          <p:cNvPr id="60" name="object 60"/>
          <p:cNvGrpSpPr/>
          <p:nvPr/>
        </p:nvGrpSpPr>
        <p:grpSpPr>
          <a:xfrm>
            <a:off x="3429000" y="2038350"/>
            <a:ext cx="5681217" cy="1045463"/>
            <a:chOff x="3429000" y="2038350"/>
            <a:chExt cx="5681217" cy="1045463"/>
          </a:xfrm>
        </p:grpSpPr>
        <p:sp>
          <p:nvSpPr>
            <p:cNvPr id="61" name="object 61"/>
            <p:cNvSpPr/>
            <p:nvPr/>
          </p:nvSpPr>
          <p:spPr>
            <a:xfrm>
              <a:off x="3429000" y="2038350"/>
              <a:ext cx="421640" cy="485140"/>
            </a:xfrm>
            <a:custGeom>
              <a:rect l="l" t="t" r="r" b="b"/>
              <a:pathLst>
                <a:path w="421639" h="485139">
                  <a:moveTo>
                    <a:pt x="210819" y="0"/>
                  </a:moveTo>
                  <a:lnTo>
                    <a:pt x="0" y="105410"/>
                  </a:lnTo>
                  <a:lnTo>
                    <a:pt x="0" y="379222"/>
                  </a:lnTo>
                  <a:lnTo>
                    <a:pt x="210819" y="484759"/>
                  </a:lnTo>
                  <a:lnTo>
                    <a:pt x="421639" y="379222"/>
                  </a:lnTo>
                  <a:lnTo>
                    <a:pt x="421639" y="105410"/>
                  </a:lnTo>
                  <a:lnTo>
                    <a:pt x="210819" y="0"/>
                  </a:lnTo>
                  <a:close/>
                </a:path>
              </a:pathLst>
            </a:custGeom>
            <a:solidFill>
              <a:srgbClr val="AEB9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3429000" y="2038350"/>
              <a:ext cx="421640" cy="485140"/>
            </a:xfrm>
            <a:custGeom>
              <a:rect l="l" t="t" r="r" b="b"/>
              <a:pathLst>
                <a:path w="421639" h="485139">
                  <a:moveTo>
                    <a:pt x="210819" y="0"/>
                  </a:moveTo>
                  <a:lnTo>
                    <a:pt x="421639" y="105410"/>
                  </a:lnTo>
                  <a:lnTo>
                    <a:pt x="421639" y="379222"/>
                  </a:lnTo>
                  <a:lnTo>
                    <a:pt x="210819" y="484759"/>
                  </a:lnTo>
                  <a:lnTo>
                    <a:pt x="0" y="379222"/>
                  </a:lnTo>
                  <a:lnTo>
                    <a:pt x="0" y="105410"/>
                  </a:lnTo>
                  <a:lnTo>
                    <a:pt x="210819" y="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3522217" y="2598673"/>
              <a:ext cx="5588000" cy="485140"/>
            </a:xfrm>
            <a:custGeom>
              <a:rect l="l" t="t" r="r" b="b"/>
              <a:pathLst>
                <a:path w="5588000" h="485139">
                  <a:moveTo>
                    <a:pt x="2794000" y="0"/>
                  </a:moveTo>
                  <a:lnTo>
                    <a:pt x="0" y="121157"/>
                  </a:lnTo>
                  <a:lnTo>
                    <a:pt x="0" y="363600"/>
                  </a:lnTo>
                  <a:lnTo>
                    <a:pt x="2794000" y="484758"/>
                  </a:lnTo>
                  <a:lnTo>
                    <a:pt x="5588000" y="363600"/>
                  </a:lnTo>
                  <a:lnTo>
                    <a:pt x="5588000" y="121157"/>
                  </a:lnTo>
                  <a:lnTo>
                    <a:pt x="2794000" y="0"/>
                  </a:lnTo>
                  <a:close/>
                </a:path>
              </a:pathLst>
            </a:custGeom>
            <a:solidFill>
              <a:srgbClr val="B9C3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3522217" y="2598673"/>
              <a:ext cx="5588000" cy="485140"/>
            </a:xfrm>
            <a:custGeom>
              <a:rect l="l" t="t" r="r" b="b"/>
              <a:pathLst>
                <a:path w="5588000" h="485139">
                  <a:moveTo>
                    <a:pt x="2794000" y="0"/>
                  </a:moveTo>
                  <a:lnTo>
                    <a:pt x="5588000" y="121157"/>
                  </a:lnTo>
                  <a:lnTo>
                    <a:pt x="5588000" y="363600"/>
                  </a:lnTo>
                  <a:lnTo>
                    <a:pt x="2794000" y="484758"/>
                  </a:lnTo>
                  <a:lnTo>
                    <a:pt x="0" y="363600"/>
                  </a:lnTo>
                  <a:lnTo>
                    <a:pt x="0" y="121157"/>
                  </a:lnTo>
                  <a:lnTo>
                    <a:pt x="2794000" y="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5" name="object 65"/>
          <p:cNvSpPr txBox="1"/>
          <p:nvPr/>
        </p:nvSpPr>
        <p:spPr>
          <a:xfrm>
            <a:off x="4558029" y="2658618"/>
            <a:ext cx="3518535" cy="3390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1230"/>
              </a:lnSpc>
              <a:spcBef>
                <a:spcPts val="100"/>
              </a:spcBef>
            </a:pPr>
            <a:r>
              <a:rPr sz="1100" spc="-10">
                <a:solidFill>
                  <a:srgbClr val="C00000"/>
                </a:solidFill>
                <a:latin typeface="Microsoft Sans Serif"/>
                <a:cs typeface="Microsoft Sans Serif"/>
              </a:rPr>
              <a:t>Информация</a:t>
            </a:r>
            <a:r>
              <a:rPr sz="1100" spc="-4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100" smtClean="0">
                <a:solidFill>
                  <a:srgbClr val="C00000"/>
                </a:solidFill>
                <a:latin typeface="Microsoft Sans Serif"/>
                <a:cs typeface="Microsoft Sans Serif"/>
              </a:rPr>
              <a:t>(</a:t>
            </a:r>
            <a:r>
              <a:rPr sz="1100">
                <a:solidFill>
                  <a:srgbClr val="C00000"/>
                </a:solidFill>
                <a:latin typeface="Microsoft Sans Serif"/>
                <a:cs typeface="Microsoft Sans Serif"/>
              </a:rPr>
              <a:t>что</a:t>
            </a:r>
            <a:r>
              <a:rPr sz="1100" spc="-45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100">
                <a:solidFill>
                  <a:srgbClr val="C00000"/>
                </a:solidFill>
                <a:latin typeface="Microsoft Sans Serif"/>
                <a:cs typeface="Microsoft Sans Serif"/>
              </a:rPr>
              <a:t>происходит,</a:t>
            </a:r>
            <a:r>
              <a:rPr sz="1100" spc="-15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100">
                <a:solidFill>
                  <a:srgbClr val="C00000"/>
                </a:solidFill>
                <a:latin typeface="Microsoft Sans Serif"/>
                <a:cs typeface="Microsoft Sans Serif"/>
              </a:rPr>
              <a:t>к</a:t>
            </a:r>
            <a:r>
              <a:rPr sz="1100" spc="-3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100" spc="-10">
                <a:solidFill>
                  <a:srgbClr val="C00000"/>
                </a:solidFill>
                <a:latin typeface="Microsoft Sans Serif"/>
                <a:cs typeface="Microsoft Sans Serif"/>
              </a:rPr>
              <a:t>кому</a:t>
            </a:r>
            <a:r>
              <a:rPr sz="1100" spc="-2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100">
                <a:solidFill>
                  <a:srgbClr val="C00000"/>
                </a:solidFill>
                <a:latin typeface="Microsoft Sans Serif"/>
                <a:cs typeface="Microsoft Sans Serif"/>
              </a:rPr>
              <a:t>обратиться,</a:t>
            </a:r>
            <a:r>
              <a:rPr sz="1100" spc="-35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100" spc="-25">
                <a:solidFill>
                  <a:srgbClr val="C00000"/>
                </a:solidFill>
                <a:latin typeface="Microsoft Sans Serif"/>
                <a:cs typeface="Microsoft Sans Serif"/>
              </a:rPr>
              <a:t>где</a:t>
            </a:r>
            <a:endParaRPr sz="1100">
              <a:latin typeface="Microsoft Sans Serif"/>
              <a:cs typeface="Microsoft Sans Serif"/>
            </a:endParaRPr>
          </a:p>
          <a:p>
            <a:pPr algn="ctr">
              <a:lnSpc>
                <a:spcPts val="1230"/>
              </a:lnSpc>
            </a:pPr>
            <a:r>
              <a:rPr sz="1100">
                <a:solidFill>
                  <a:srgbClr val="C00000"/>
                </a:solidFill>
                <a:latin typeface="Microsoft Sans Serif"/>
                <a:cs typeface="Microsoft Sans Serif"/>
              </a:rPr>
              <a:t>найти</a:t>
            </a:r>
            <a:r>
              <a:rPr sz="1100" spc="-5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100" spc="-10">
                <a:solidFill>
                  <a:srgbClr val="C00000"/>
                </a:solidFill>
                <a:latin typeface="Microsoft Sans Serif"/>
                <a:cs typeface="Microsoft Sans Serif"/>
              </a:rPr>
              <a:t>помощь)</a:t>
            </a:r>
            <a:endParaRPr sz="1100">
              <a:latin typeface="Microsoft Sans Serif"/>
              <a:cs typeface="Microsoft Sans Serif"/>
            </a:endParaRPr>
          </a:p>
        </p:txBody>
      </p:sp>
      <p:grpSp>
        <p:nvGrpSpPr>
          <p:cNvPr id="66" name="object 66"/>
          <p:cNvGrpSpPr/>
          <p:nvPr/>
        </p:nvGrpSpPr>
        <p:grpSpPr>
          <a:xfrm>
            <a:off x="3509517" y="2484373"/>
            <a:ext cx="5647690" cy="1023619"/>
            <a:chOff x="3509517" y="2484373"/>
            <a:chExt cx="5647690" cy="1023619"/>
          </a:xfrm>
        </p:grpSpPr>
        <p:sp>
          <p:nvSpPr>
            <p:cNvPr id="67" name="object 67"/>
            <p:cNvSpPr/>
            <p:nvPr/>
          </p:nvSpPr>
          <p:spPr>
            <a:xfrm>
              <a:off x="8722233" y="2497073"/>
              <a:ext cx="422275" cy="485140"/>
            </a:xfrm>
            <a:custGeom>
              <a:rect l="l" t="t" r="r" b="b"/>
              <a:pathLst>
                <a:path w="422275" h="485139">
                  <a:moveTo>
                    <a:pt x="210947" y="0"/>
                  </a:moveTo>
                  <a:lnTo>
                    <a:pt x="0" y="105409"/>
                  </a:lnTo>
                  <a:lnTo>
                    <a:pt x="0" y="379349"/>
                  </a:lnTo>
                  <a:lnTo>
                    <a:pt x="210947" y="484758"/>
                  </a:lnTo>
                  <a:lnTo>
                    <a:pt x="421767" y="379349"/>
                  </a:lnTo>
                  <a:lnTo>
                    <a:pt x="421767" y="105409"/>
                  </a:lnTo>
                  <a:lnTo>
                    <a:pt x="210947" y="0"/>
                  </a:lnTo>
                  <a:close/>
                </a:path>
              </a:pathLst>
            </a:custGeom>
            <a:solidFill>
              <a:srgbClr val="C4CCD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8722233" y="2497073"/>
              <a:ext cx="422275" cy="485140"/>
            </a:xfrm>
            <a:custGeom>
              <a:rect l="l" t="t" r="r" b="b"/>
              <a:pathLst>
                <a:path w="422275" h="485139">
                  <a:moveTo>
                    <a:pt x="210947" y="0"/>
                  </a:moveTo>
                  <a:lnTo>
                    <a:pt x="421767" y="105409"/>
                  </a:lnTo>
                  <a:lnTo>
                    <a:pt x="421767" y="379349"/>
                  </a:lnTo>
                  <a:lnTo>
                    <a:pt x="210947" y="484758"/>
                  </a:lnTo>
                  <a:lnTo>
                    <a:pt x="0" y="379349"/>
                  </a:lnTo>
                  <a:lnTo>
                    <a:pt x="0" y="105409"/>
                  </a:lnTo>
                  <a:lnTo>
                    <a:pt x="210947" y="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3522217" y="3010153"/>
              <a:ext cx="5588000" cy="485140"/>
            </a:xfrm>
            <a:custGeom>
              <a:rect l="l" t="t" r="r" b="b"/>
              <a:pathLst>
                <a:path w="5588000" h="485139">
                  <a:moveTo>
                    <a:pt x="2794000" y="0"/>
                  </a:moveTo>
                  <a:lnTo>
                    <a:pt x="0" y="121157"/>
                  </a:lnTo>
                  <a:lnTo>
                    <a:pt x="0" y="363473"/>
                  </a:lnTo>
                  <a:lnTo>
                    <a:pt x="2794000" y="484758"/>
                  </a:lnTo>
                  <a:lnTo>
                    <a:pt x="5588000" y="363473"/>
                  </a:lnTo>
                  <a:lnTo>
                    <a:pt x="5588000" y="121157"/>
                  </a:lnTo>
                  <a:lnTo>
                    <a:pt x="2794000" y="0"/>
                  </a:lnTo>
                  <a:close/>
                </a:path>
              </a:pathLst>
            </a:custGeom>
            <a:solidFill>
              <a:srgbClr val="B9C3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3522217" y="3010153"/>
              <a:ext cx="5588000" cy="485140"/>
            </a:xfrm>
            <a:custGeom>
              <a:rect l="l" t="t" r="r" b="b"/>
              <a:pathLst>
                <a:path w="5588000" h="485139">
                  <a:moveTo>
                    <a:pt x="2794000" y="0"/>
                  </a:moveTo>
                  <a:lnTo>
                    <a:pt x="5588000" y="121157"/>
                  </a:lnTo>
                  <a:lnTo>
                    <a:pt x="5588000" y="363473"/>
                  </a:lnTo>
                  <a:lnTo>
                    <a:pt x="2794000" y="484758"/>
                  </a:lnTo>
                  <a:lnTo>
                    <a:pt x="0" y="363473"/>
                  </a:lnTo>
                  <a:lnTo>
                    <a:pt x="0" y="121157"/>
                  </a:lnTo>
                  <a:lnTo>
                    <a:pt x="2794000" y="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1" name="object 71"/>
          <p:cNvSpPr txBox="1"/>
          <p:nvPr/>
        </p:nvSpPr>
        <p:spPr>
          <a:xfrm>
            <a:off x="5417946" y="3142615"/>
            <a:ext cx="180022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0">
                <a:solidFill>
                  <a:srgbClr val="C00000"/>
                </a:solidFill>
                <a:latin typeface="Microsoft Sans Serif"/>
                <a:cs typeface="Microsoft Sans Serif"/>
              </a:rPr>
              <a:t>Перераспределение</a:t>
            </a:r>
            <a:r>
              <a:rPr sz="1100" spc="8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100" spc="-10">
                <a:solidFill>
                  <a:srgbClr val="C00000"/>
                </a:solidFill>
                <a:latin typeface="Microsoft Sans Serif"/>
                <a:cs typeface="Microsoft Sans Serif"/>
              </a:rPr>
              <a:t>ролей</a:t>
            </a:r>
            <a:endParaRPr sz="1100">
              <a:latin typeface="Microsoft Sans Serif"/>
              <a:cs typeface="Microsoft Sans Serif"/>
            </a:endParaRPr>
          </a:p>
        </p:txBody>
      </p:sp>
      <p:grpSp>
        <p:nvGrpSpPr>
          <p:cNvPr id="72" name="object 72"/>
          <p:cNvGrpSpPr/>
          <p:nvPr/>
        </p:nvGrpSpPr>
        <p:grpSpPr>
          <a:xfrm>
            <a:off x="3509517" y="2860294"/>
            <a:ext cx="5613400" cy="1059180"/>
            <a:chOff x="3509517" y="2860294"/>
            <a:chExt cx="5613400" cy="1059180"/>
          </a:xfrm>
        </p:grpSpPr>
        <p:sp>
          <p:nvSpPr>
            <p:cNvPr id="73" name="object 73"/>
            <p:cNvSpPr/>
            <p:nvPr/>
          </p:nvSpPr>
          <p:spPr>
            <a:xfrm>
              <a:off x="3534282" y="2872994"/>
              <a:ext cx="422275" cy="485140"/>
            </a:xfrm>
            <a:custGeom>
              <a:rect l="l" t="t" r="r" b="b"/>
              <a:pathLst>
                <a:path w="422275" h="485139">
                  <a:moveTo>
                    <a:pt x="210819" y="0"/>
                  </a:moveTo>
                  <a:lnTo>
                    <a:pt x="0" y="105410"/>
                  </a:lnTo>
                  <a:lnTo>
                    <a:pt x="0" y="379349"/>
                  </a:lnTo>
                  <a:lnTo>
                    <a:pt x="210819" y="484758"/>
                  </a:lnTo>
                  <a:lnTo>
                    <a:pt x="421766" y="379349"/>
                  </a:lnTo>
                  <a:lnTo>
                    <a:pt x="421766" y="105410"/>
                  </a:lnTo>
                  <a:lnTo>
                    <a:pt x="210819" y="0"/>
                  </a:lnTo>
                  <a:close/>
                </a:path>
              </a:pathLst>
            </a:custGeom>
            <a:solidFill>
              <a:srgbClr val="AEB9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3534282" y="2872994"/>
              <a:ext cx="422275" cy="485140"/>
            </a:xfrm>
            <a:custGeom>
              <a:rect l="l" t="t" r="r" b="b"/>
              <a:pathLst>
                <a:path w="422275" h="485139">
                  <a:moveTo>
                    <a:pt x="210819" y="0"/>
                  </a:moveTo>
                  <a:lnTo>
                    <a:pt x="421766" y="105410"/>
                  </a:lnTo>
                  <a:lnTo>
                    <a:pt x="421766" y="379349"/>
                  </a:lnTo>
                  <a:lnTo>
                    <a:pt x="210819" y="484758"/>
                  </a:lnTo>
                  <a:lnTo>
                    <a:pt x="0" y="379349"/>
                  </a:lnTo>
                  <a:lnTo>
                    <a:pt x="0" y="105410"/>
                  </a:lnTo>
                  <a:lnTo>
                    <a:pt x="210819" y="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3522217" y="3421634"/>
              <a:ext cx="5588000" cy="485140"/>
            </a:xfrm>
            <a:custGeom>
              <a:rect l="l" t="t" r="r" b="b"/>
              <a:pathLst>
                <a:path w="5588000" h="485139">
                  <a:moveTo>
                    <a:pt x="2794000" y="0"/>
                  </a:moveTo>
                  <a:lnTo>
                    <a:pt x="0" y="121158"/>
                  </a:lnTo>
                  <a:lnTo>
                    <a:pt x="0" y="363474"/>
                  </a:lnTo>
                  <a:lnTo>
                    <a:pt x="2794000" y="484670"/>
                  </a:lnTo>
                  <a:lnTo>
                    <a:pt x="5588000" y="363474"/>
                  </a:lnTo>
                  <a:lnTo>
                    <a:pt x="5588000" y="121158"/>
                  </a:lnTo>
                  <a:lnTo>
                    <a:pt x="2794000" y="0"/>
                  </a:lnTo>
                  <a:close/>
                </a:path>
              </a:pathLst>
            </a:custGeom>
            <a:solidFill>
              <a:srgbClr val="A4B0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3522217" y="3421634"/>
              <a:ext cx="5588000" cy="485140"/>
            </a:xfrm>
            <a:custGeom>
              <a:rect l="l" t="t" r="r" b="b"/>
              <a:pathLst>
                <a:path w="5588000" h="485139">
                  <a:moveTo>
                    <a:pt x="2794000" y="0"/>
                  </a:moveTo>
                  <a:lnTo>
                    <a:pt x="5588000" y="121158"/>
                  </a:lnTo>
                  <a:lnTo>
                    <a:pt x="5588000" y="363474"/>
                  </a:lnTo>
                  <a:lnTo>
                    <a:pt x="2794000" y="484670"/>
                  </a:lnTo>
                  <a:lnTo>
                    <a:pt x="0" y="363474"/>
                  </a:lnTo>
                  <a:lnTo>
                    <a:pt x="0" y="121158"/>
                  </a:lnTo>
                  <a:lnTo>
                    <a:pt x="2794000" y="0"/>
                  </a:lnTo>
                  <a:close/>
                </a:path>
              </a:pathLst>
            </a:custGeom>
            <a:ln w="253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7" name="object 77"/>
          <p:cNvSpPr txBox="1"/>
          <p:nvPr/>
        </p:nvSpPr>
        <p:spPr>
          <a:xfrm>
            <a:off x="4576317" y="3481832"/>
            <a:ext cx="3481070" cy="338455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395605" marR="5080" indent="-382905">
              <a:lnSpc>
                <a:spcPts val="1140"/>
              </a:lnSpc>
              <a:spcBef>
                <a:spcPts val="290"/>
              </a:spcBef>
            </a:pPr>
            <a:r>
              <a:rPr sz="1100" spc="-10">
                <a:solidFill>
                  <a:srgbClr val="C00000"/>
                </a:solidFill>
                <a:latin typeface="Microsoft Sans Serif"/>
                <a:cs typeface="Microsoft Sans Serif"/>
              </a:rPr>
              <a:t>Поддержка</a:t>
            </a:r>
            <a:r>
              <a:rPr sz="1100" spc="-5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100" spc="-10">
                <a:solidFill>
                  <a:srgbClr val="C00000"/>
                </a:solidFill>
                <a:latin typeface="Microsoft Sans Serif"/>
                <a:cs typeface="Microsoft Sans Serif"/>
              </a:rPr>
              <a:t>человека,</a:t>
            </a:r>
            <a:r>
              <a:rPr sz="1100" spc="-45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100" spc="-10">
                <a:solidFill>
                  <a:srgbClr val="C00000"/>
                </a:solidFill>
                <a:latin typeface="Microsoft Sans Serif"/>
                <a:cs typeface="Microsoft Sans Serif"/>
              </a:rPr>
              <a:t>который</a:t>
            </a:r>
            <a:r>
              <a:rPr sz="1100" spc="-45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100">
                <a:solidFill>
                  <a:srgbClr val="C00000"/>
                </a:solidFill>
                <a:latin typeface="Microsoft Sans Serif"/>
                <a:cs typeface="Microsoft Sans Serif"/>
              </a:rPr>
              <a:t>принимает</a:t>
            </a:r>
            <a:r>
              <a:rPr sz="1100" spc="-25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100">
                <a:solidFill>
                  <a:srgbClr val="C00000"/>
                </a:solidFill>
                <a:latin typeface="Microsoft Sans Serif"/>
                <a:cs typeface="Microsoft Sans Serif"/>
              </a:rPr>
              <a:t>решения</a:t>
            </a:r>
            <a:r>
              <a:rPr sz="1100" spc="-45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100" spc="-50">
                <a:solidFill>
                  <a:srgbClr val="C00000"/>
                </a:solidFill>
                <a:latin typeface="Microsoft Sans Serif"/>
                <a:cs typeface="Microsoft Sans Serif"/>
              </a:rPr>
              <a:t>и </a:t>
            </a:r>
            <a:r>
              <a:rPr sz="1100">
                <a:solidFill>
                  <a:srgbClr val="C00000"/>
                </a:solidFill>
                <a:latin typeface="Microsoft Sans Serif"/>
                <a:cs typeface="Microsoft Sans Serif"/>
              </a:rPr>
              <a:t>обеспечивает</a:t>
            </a:r>
            <a:r>
              <a:rPr sz="1100" spc="-65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100">
                <a:solidFill>
                  <a:srgbClr val="C00000"/>
                </a:solidFill>
                <a:latin typeface="Microsoft Sans Serif"/>
                <a:cs typeface="Microsoft Sans Serif"/>
              </a:rPr>
              <a:t>финансовую</a:t>
            </a:r>
            <a:r>
              <a:rPr sz="1100" spc="-5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100" spc="-10">
                <a:solidFill>
                  <a:srgbClr val="C00000"/>
                </a:solidFill>
                <a:latin typeface="Microsoft Sans Serif"/>
                <a:cs typeface="Microsoft Sans Serif"/>
              </a:rPr>
              <a:t>безопасность</a:t>
            </a:r>
            <a:endParaRPr sz="1100">
              <a:latin typeface="Microsoft Sans Serif"/>
              <a:cs typeface="Microsoft Sans Serif"/>
            </a:endParaRPr>
          </a:p>
        </p:txBody>
      </p:sp>
      <p:grpSp>
        <p:nvGrpSpPr>
          <p:cNvPr id="78" name="object 78"/>
          <p:cNvGrpSpPr/>
          <p:nvPr/>
        </p:nvGrpSpPr>
        <p:grpSpPr>
          <a:xfrm>
            <a:off x="3310763" y="3352419"/>
            <a:ext cx="5812155" cy="1390015"/>
            <a:chOff x="3310763" y="3352419"/>
            <a:chExt cx="5812155" cy="1390015"/>
          </a:xfrm>
        </p:grpSpPr>
        <p:sp>
          <p:nvSpPr>
            <p:cNvPr id="79" name="object 79"/>
            <p:cNvSpPr/>
            <p:nvPr/>
          </p:nvSpPr>
          <p:spPr>
            <a:xfrm>
              <a:off x="8344408" y="3365119"/>
              <a:ext cx="422275" cy="485140"/>
            </a:xfrm>
            <a:custGeom>
              <a:rect l="l" t="t" r="r" b="b"/>
              <a:pathLst>
                <a:path w="422275" h="485139">
                  <a:moveTo>
                    <a:pt x="210947" y="0"/>
                  </a:moveTo>
                  <a:lnTo>
                    <a:pt x="0" y="105409"/>
                  </a:lnTo>
                  <a:lnTo>
                    <a:pt x="0" y="379348"/>
                  </a:lnTo>
                  <a:lnTo>
                    <a:pt x="210947" y="484758"/>
                  </a:lnTo>
                  <a:lnTo>
                    <a:pt x="421767" y="379348"/>
                  </a:lnTo>
                  <a:lnTo>
                    <a:pt x="421767" y="105409"/>
                  </a:lnTo>
                  <a:lnTo>
                    <a:pt x="210947" y="0"/>
                  </a:lnTo>
                  <a:close/>
                </a:path>
              </a:pathLst>
            </a:custGeom>
            <a:solidFill>
              <a:srgbClr val="9AA8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8344408" y="3365119"/>
              <a:ext cx="422275" cy="485140"/>
            </a:xfrm>
            <a:custGeom>
              <a:rect l="l" t="t" r="r" b="b"/>
              <a:pathLst>
                <a:path w="422275" h="485139">
                  <a:moveTo>
                    <a:pt x="210947" y="0"/>
                  </a:moveTo>
                  <a:lnTo>
                    <a:pt x="421767" y="105409"/>
                  </a:lnTo>
                  <a:lnTo>
                    <a:pt x="421767" y="379348"/>
                  </a:lnTo>
                  <a:lnTo>
                    <a:pt x="210947" y="484758"/>
                  </a:lnTo>
                  <a:lnTo>
                    <a:pt x="0" y="379348"/>
                  </a:lnTo>
                  <a:lnTo>
                    <a:pt x="0" y="105409"/>
                  </a:lnTo>
                  <a:lnTo>
                    <a:pt x="210947" y="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3522218" y="3832987"/>
              <a:ext cx="5588000" cy="485140"/>
            </a:xfrm>
            <a:custGeom>
              <a:rect l="l" t="t" r="r" b="b"/>
              <a:pathLst>
                <a:path w="5588000" h="485139">
                  <a:moveTo>
                    <a:pt x="2794000" y="0"/>
                  </a:moveTo>
                  <a:lnTo>
                    <a:pt x="0" y="121208"/>
                  </a:lnTo>
                  <a:lnTo>
                    <a:pt x="0" y="363562"/>
                  </a:lnTo>
                  <a:lnTo>
                    <a:pt x="2794000" y="484746"/>
                  </a:lnTo>
                  <a:lnTo>
                    <a:pt x="5588000" y="363562"/>
                  </a:lnTo>
                  <a:lnTo>
                    <a:pt x="5588000" y="121208"/>
                  </a:lnTo>
                  <a:lnTo>
                    <a:pt x="2794000" y="0"/>
                  </a:lnTo>
                  <a:close/>
                </a:path>
              </a:pathLst>
            </a:custGeom>
            <a:solidFill>
              <a:srgbClr val="8F9F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3522218" y="3832987"/>
              <a:ext cx="5588000" cy="485140"/>
            </a:xfrm>
            <a:custGeom>
              <a:rect l="l" t="t" r="r" b="b"/>
              <a:pathLst>
                <a:path w="5588000" h="485139">
                  <a:moveTo>
                    <a:pt x="2794000" y="0"/>
                  </a:moveTo>
                  <a:lnTo>
                    <a:pt x="5588000" y="121208"/>
                  </a:lnTo>
                  <a:lnTo>
                    <a:pt x="5588000" y="363562"/>
                  </a:lnTo>
                  <a:lnTo>
                    <a:pt x="2794000" y="484746"/>
                  </a:lnTo>
                  <a:lnTo>
                    <a:pt x="0" y="363562"/>
                  </a:lnTo>
                  <a:lnTo>
                    <a:pt x="0" y="121208"/>
                  </a:lnTo>
                  <a:lnTo>
                    <a:pt x="2794000" y="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3323463" y="3618484"/>
              <a:ext cx="421640" cy="485140"/>
            </a:xfrm>
            <a:custGeom>
              <a:rect l="l" t="t" r="r" b="b"/>
              <a:pathLst>
                <a:path w="421639" h="485139">
                  <a:moveTo>
                    <a:pt x="210820" y="0"/>
                  </a:moveTo>
                  <a:lnTo>
                    <a:pt x="0" y="105409"/>
                  </a:lnTo>
                  <a:lnTo>
                    <a:pt x="0" y="379336"/>
                  </a:lnTo>
                  <a:lnTo>
                    <a:pt x="210820" y="484758"/>
                  </a:lnTo>
                  <a:lnTo>
                    <a:pt x="421639" y="379336"/>
                  </a:lnTo>
                  <a:lnTo>
                    <a:pt x="421639" y="105409"/>
                  </a:lnTo>
                  <a:lnTo>
                    <a:pt x="210820" y="0"/>
                  </a:lnTo>
                  <a:close/>
                </a:path>
              </a:pathLst>
            </a:custGeom>
            <a:solidFill>
              <a:srgbClr val="8596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3323463" y="3618484"/>
              <a:ext cx="421640" cy="485140"/>
            </a:xfrm>
            <a:custGeom>
              <a:rect l="l" t="t" r="r" b="b"/>
              <a:pathLst>
                <a:path w="421639" h="485139">
                  <a:moveTo>
                    <a:pt x="210820" y="0"/>
                  </a:moveTo>
                  <a:lnTo>
                    <a:pt x="421639" y="105409"/>
                  </a:lnTo>
                  <a:lnTo>
                    <a:pt x="421639" y="379336"/>
                  </a:lnTo>
                  <a:lnTo>
                    <a:pt x="210820" y="484758"/>
                  </a:lnTo>
                  <a:lnTo>
                    <a:pt x="0" y="379336"/>
                  </a:lnTo>
                  <a:lnTo>
                    <a:pt x="0" y="105409"/>
                  </a:lnTo>
                  <a:lnTo>
                    <a:pt x="210820" y="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3522218" y="4244441"/>
              <a:ext cx="5588000" cy="485140"/>
            </a:xfrm>
            <a:custGeom>
              <a:rect l="l" t="t" r="r" b="b"/>
              <a:pathLst>
                <a:path w="5588000" h="485139">
                  <a:moveTo>
                    <a:pt x="2794000" y="0"/>
                  </a:moveTo>
                  <a:lnTo>
                    <a:pt x="0" y="121183"/>
                  </a:lnTo>
                  <a:lnTo>
                    <a:pt x="0" y="363550"/>
                  </a:lnTo>
                  <a:lnTo>
                    <a:pt x="2794000" y="484720"/>
                  </a:lnTo>
                  <a:lnTo>
                    <a:pt x="5588000" y="363550"/>
                  </a:lnTo>
                  <a:lnTo>
                    <a:pt x="5588000" y="121183"/>
                  </a:lnTo>
                  <a:lnTo>
                    <a:pt x="2794000" y="0"/>
                  </a:lnTo>
                  <a:close/>
                </a:path>
              </a:pathLst>
            </a:custGeom>
            <a:solidFill>
              <a:srgbClr val="798E9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3522218" y="4244441"/>
              <a:ext cx="5588000" cy="485140"/>
            </a:xfrm>
            <a:custGeom>
              <a:rect l="l" t="t" r="r" b="b"/>
              <a:pathLst>
                <a:path w="5588000" h="485139">
                  <a:moveTo>
                    <a:pt x="2794000" y="0"/>
                  </a:moveTo>
                  <a:lnTo>
                    <a:pt x="5588000" y="121183"/>
                  </a:lnTo>
                  <a:lnTo>
                    <a:pt x="5588000" y="363550"/>
                  </a:lnTo>
                  <a:lnTo>
                    <a:pt x="2794000" y="484720"/>
                  </a:lnTo>
                  <a:lnTo>
                    <a:pt x="0" y="363550"/>
                  </a:lnTo>
                  <a:lnTo>
                    <a:pt x="0" y="121183"/>
                  </a:lnTo>
                  <a:lnTo>
                    <a:pt x="2794000" y="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7" name="object 87"/>
          <p:cNvSpPr txBox="1"/>
          <p:nvPr/>
        </p:nvSpPr>
        <p:spPr>
          <a:xfrm>
            <a:off x="4947030" y="3965549"/>
            <a:ext cx="2741295" cy="6057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0">
                <a:solidFill>
                  <a:srgbClr val="C00000"/>
                </a:solidFill>
                <a:latin typeface="Microsoft Sans Serif"/>
                <a:cs typeface="Microsoft Sans Serif"/>
              </a:rPr>
              <a:t>Поддерживающие</a:t>
            </a:r>
            <a:r>
              <a:rPr sz="1100" spc="-2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100">
                <a:solidFill>
                  <a:srgbClr val="C00000"/>
                </a:solidFill>
                <a:latin typeface="Microsoft Sans Serif"/>
                <a:cs typeface="Microsoft Sans Serif"/>
              </a:rPr>
              <a:t>отношения с</a:t>
            </a:r>
            <a:r>
              <a:rPr sz="1100" spc="1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100" spc="-10">
                <a:solidFill>
                  <a:srgbClr val="C00000"/>
                </a:solidFill>
                <a:latin typeface="Microsoft Sans Serif"/>
                <a:cs typeface="Microsoft Sans Serif"/>
              </a:rPr>
              <a:t>близкими</a:t>
            </a:r>
            <a:endParaRPr sz="11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680"/>
              </a:spcBef>
            </a:pPr>
            <a:endParaRPr sz="1100">
              <a:latin typeface="Microsoft Sans Serif"/>
              <a:cs typeface="Microsoft Sans Serif"/>
            </a:endParaRPr>
          </a:p>
          <a:p>
            <a:pPr marL="44450">
              <a:lnSpc>
                <a:spcPct val="100000"/>
              </a:lnSpc>
            </a:pPr>
            <a:r>
              <a:rPr sz="1100" spc="-10">
                <a:solidFill>
                  <a:srgbClr val="C00000"/>
                </a:solidFill>
                <a:latin typeface="Microsoft Sans Serif"/>
                <a:cs typeface="Microsoft Sans Serif"/>
              </a:rPr>
              <a:t>Разные</a:t>
            </a:r>
            <a:r>
              <a:rPr sz="1100" spc="-3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100" spc="-10">
                <a:solidFill>
                  <a:srgbClr val="C00000"/>
                </a:solidFill>
                <a:latin typeface="Microsoft Sans Serif"/>
                <a:cs typeface="Microsoft Sans Serif"/>
              </a:rPr>
              <a:t>точки</a:t>
            </a:r>
            <a:r>
              <a:rPr sz="1100" spc="-2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100">
                <a:solidFill>
                  <a:srgbClr val="C00000"/>
                </a:solidFill>
                <a:latin typeface="Microsoft Sans Serif"/>
                <a:cs typeface="Microsoft Sans Serif"/>
              </a:rPr>
              <a:t>зрения</a:t>
            </a:r>
            <a:r>
              <a:rPr sz="1100" spc="-25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100">
                <a:solidFill>
                  <a:srgbClr val="C00000"/>
                </a:solidFill>
                <a:latin typeface="Microsoft Sans Serif"/>
                <a:cs typeface="Microsoft Sans Serif"/>
              </a:rPr>
              <a:t>в</a:t>
            </a:r>
            <a:r>
              <a:rPr sz="1100" spc="-3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100">
                <a:solidFill>
                  <a:srgbClr val="C00000"/>
                </a:solidFill>
                <a:latin typeface="Microsoft Sans Serif"/>
                <a:cs typeface="Microsoft Sans Serif"/>
              </a:rPr>
              <a:t>семье</a:t>
            </a:r>
            <a:r>
              <a:rPr sz="1100" spc="-25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100" spc="285">
                <a:solidFill>
                  <a:srgbClr val="C00000"/>
                </a:solidFill>
                <a:latin typeface="Microsoft Sans Serif"/>
                <a:cs typeface="Microsoft Sans Serif"/>
              </a:rPr>
              <a:t>–</a:t>
            </a:r>
            <a:r>
              <a:rPr sz="1100" spc="-25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100" spc="-10">
                <a:solidFill>
                  <a:srgbClr val="C00000"/>
                </a:solidFill>
                <a:latin typeface="Microsoft Sans Serif"/>
                <a:cs typeface="Microsoft Sans Serif"/>
              </a:rPr>
              <a:t>решение</a:t>
            </a:r>
            <a:endParaRPr sz="1100">
              <a:latin typeface="Microsoft Sans Serif"/>
              <a:cs typeface="Microsoft Sans Serif"/>
            </a:endParaRPr>
          </a:p>
        </p:txBody>
      </p:sp>
      <p:grpSp>
        <p:nvGrpSpPr>
          <p:cNvPr id="88" name="object 88"/>
          <p:cNvGrpSpPr/>
          <p:nvPr/>
        </p:nvGrpSpPr>
        <p:grpSpPr>
          <a:xfrm>
            <a:off x="3509517" y="4446231"/>
            <a:ext cx="5613400" cy="707390"/>
            <a:chOff x="3509517" y="4446231"/>
            <a:chExt cx="5613400" cy="707390"/>
          </a:xfrm>
        </p:grpSpPr>
        <p:sp>
          <p:nvSpPr>
            <p:cNvPr id="89" name="object 89"/>
            <p:cNvSpPr/>
            <p:nvPr/>
          </p:nvSpPr>
          <p:spPr>
            <a:xfrm>
              <a:off x="8434704" y="4458931"/>
              <a:ext cx="422275" cy="485140"/>
            </a:xfrm>
            <a:custGeom>
              <a:rect l="l" t="t" r="r" b="b"/>
              <a:pathLst>
                <a:path w="422275" h="485139">
                  <a:moveTo>
                    <a:pt x="210947" y="0"/>
                  </a:moveTo>
                  <a:lnTo>
                    <a:pt x="0" y="105435"/>
                  </a:lnTo>
                  <a:lnTo>
                    <a:pt x="0" y="379298"/>
                  </a:lnTo>
                  <a:lnTo>
                    <a:pt x="210947" y="484720"/>
                  </a:lnTo>
                  <a:lnTo>
                    <a:pt x="421767" y="379298"/>
                  </a:lnTo>
                  <a:lnTo>
                    <a:pt x="421767" y="105435"/>
                  </a:lnTo>
                  <a:lnTo>
                    <a:pt x="210947" y="0"/>
                  </a:lnTo>
                  <a:close/>
                </a:path>
              </a:pathLst>
            </a:custGeom>
            <a:solidFill>
              <a:srgbClr val="6E85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8434704" y="4458931"/>
              <a:ext cx="422275" cy="485140"/>
            </a:xfrm>
            <a:custGeom>
              <a:rect l="l" t="t" r="r" b="b"/>
              <a:pathLst>
                <a:path w="422275" h="485139">
                  <a:moveTo>
                    <a:pt x="210947" y="0"/>
                  </a:moveTo>
                  <a:lnTo>
                    <a:pt x="421767" y="105435"/>
                  </a:lnTo>
                  <a:lnTo>
                    <a:pt x="421767" y="379298"/>
                  </a:lnTo>
                  <a:lnTo>
                    <a:pt x="210947" y="484720"/>
                  </a:lnTo>
                  <a:lnTo>
                    <a:pt x="0" y="379298"/>
                  </a:lnTo>
                  <a:lnTo>
                    <a:pt x="0" y="105435"/>
                  </a:lnTo>
                  <a:lnTo>
                    <a:pt x="210947" y="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3522217" y="4655883"/>
              <a:ext cx="5588000" cy="485140"/>
            </a:xfrm>
            <a:custGeom>
              <a:rect l="l" t="t" r="r" b="b"/>
              <a:pathLst>
                <a:path w="5588000" h="485139">
                  <a:moveTo>
                    <a:pt x="2794000" y="0"/>
                  </a:moveTo>
                  <a:lnTo>
                    <a:pt x="0" y="121170"/>
                  </a:lnTo>
                  <a:lnTo>
                    <a:pt x="0" y="363537"/>
                  </a:lnTo>
                  <a:lnTo>
                    <a:pt x="2794000" y="484718"/>
                  </a:lnTo>
                  <a:lnTo>
                    <a:pt x="5588000" y="363537"/>
                  </a:lnTo>
                  <a:lnTo>
                    <a:pt x="5588000" y="121170"/>
                  </a:lnTo>
                  <a:lnTo>
                    <a:pt x="2794000" y="0"/>
                  </a:lnTo>
                  <a:close/>
                </a:path>
              </a:pathLst>
            </a:custGeom>
            <a:solidFill>
              <a:srgbClr val="677B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3522217" y="4655883"/>
              <a:ext cx="5588000" cy="485140"/>
            </a:xfrm>
            <a:custGeom>
              <a:rect l="l" t="t" r="r" b="b"/>
              <a:pathLst>
                <a:path w="5588000" h="485139">
                  <a:moveTo>
                    <a:pt x="2794000" y="0"/>
                  </a:moveTo>
                  <a:lnTo>
                    <a:pt x="5588000" y="121170"/>
                  </a:lnTo>
                  <a:lnTo>
                    <a:pt x="5588000" y="363537"/>
                  </a:lnTo>
                  <a:lnTo>
                    <a:pt x="2794000" y="484718"/>
                  </a:lnTo>
                  <a:lnTo>
                    <a:pt x="0" y="363537"/>
                  </a:lnTo>
                  <a:lnTo>
                    <a:pt x="0" y="121170"/>
                  </a:lnTo>
                  <a:lnTo>
                    <a:pt x="2794000" y="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3" name="object 93"/>
          <p:cNvSpPr txBox="1"/>
          <p:nvPr/>
        </p:nvSpPr>
        <p:spPr>
          <a:xfrm>
            <a:off x="5029200" y="4788814"/>
            <a:ext cx="251460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>
                <a:solidFill>
                  <a:srgbClr val="FFFFFF"/>
                </a:solidFill>
                <a:latin typeface="Microsoft Sans Serif"/>
                <a:cs typeface="Microsoft Sans Serif"/>
              </a:rPr>
              <a:t>Методы </a:t>
            </a:r>
            <a:r>
              <a:rPr sz="1200" b="1" spc="-10">
                <a:solidFill>
                  <a:srgbClr val="FFFFFF"/>
                </a:solidFill>
                <a:latin typeface="Microsoft Sans Serif"/>
                <a:cs typeface="Microsoft Sans Serif"/>
              </a:rPr>
              <a:t>само-</a:t>
            </a:r>
            <a:r>
              <a:rPr sz="1200" b="1">
                <a:solidFill>
                  <a:srgbClr val="FFFFFF"/>
                </a:solidFill>
                <a:latin typeface="Microsoft Sans Serif"/>
                <a:cs typeface="Microsoft Sans Serif"/>
              </a:rPr>
              <a:t>и</a:t>
            </a:r>
            <a:r>
              <a:rPr sz="1200" b="1" spc="-10">
                <a:solidFill>
                  <a:srgbClr val="FFFFFF"/>
                </a:solidFill>
                <a:latin typeface="Microsoft Sans Serif"/>
                <a:cs typeface="Microsoft Sans Serif"/>
              </a:rPr>
              <a:t> взаимопомощи</a:t>
            </a:r>
            <a:endParaRPr sz="1200" b="1">
              <a:latin typeface="Microsoft Sans Serif"/>
              <a:cs typeface="Microsoft Sans Serif"/>
            </a:endParaRPr>
          </a:p>
        </p:txBody>
      </p:sp>
      <p:grpSp>
        <p:nvGrpSpPr>
          <p:cNvPr id="94" name="object 94"/>
          <p:cNvGrpSpPr/>
          <p:nvPr/>
        </p:nvGrpSpPr>
        <p:grpSpPr>
          <a:xfrm>
            <a:off x="3352800" y="4400550"/>
            <a:ext cx="447675" cy="510540"/>
            <a:chOff x="2794635" y="4417402"/>
            <a:chExt cx="447675" cy="510540"/>
          </a:xfrm>
        </p:grpSpPr>
        <p:sp>
          <p:nvSpPr>
            <p:cNvPr id="95" name="object 95"/>
            <p:cNvSpPr/>
            <p:nvPr/>
          </p:nvSpPr>
          <p:spPr>
            <a:xfrm>
              <a:off x="2807335" y="4430102"/>
              <a:ext cx="422275" cy="485140"/>
            </a:xfrm>
            <a:custGeom>
              <a:rect l="l" t="t" r="r" b="b"/>
              <a:pathLst>
                <a:path w="422275" h="485139">
                  <a:moveTo>
                    <a:pt x="210819" y="0"/>
                  </a:moveTo>
                  <a:lnTo>
                    <a:pt x="0" y="105422"/>
                  </a:lnTo>
                  <a:lnTo>
                    <a:pt x="0" y="379298"/>
                  </a:lnTo>
                  <a:lnTo>
                    <a:pt x="210819" y="484720"/>
                  </a:lnTo>
                  <a:lnTo>
                    <a:pt x="421766" y="379298"/>
                  </a:lnTo>
                  <a:lnTo>
                    <a:pt x="421766" y="105422"/>
                  </a:lnTo>
                  <a:lnTo>
                    <a:pt x="210819" y="0"/>
                  </a:lnTo>
                  <a:close/>
                </a:path>
              </a:pathLst>
            </a:custGeom>
            <a:solidFill>
              <a:srgbClr val="5F71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2807335" y="4430102"/>
              <a:ext cx="422275" cy="485140"/>
            </a:xfrm>
            <a:custGeom>
              <a:rect l="l" t="t" r="r" b="b"/>
              <a:pathLst>
                <a:path w="422275" h="485139">
                  <a:moveTo>
                    <a:pt x="210819" y="0"/>
                  </a:moveTo>
                  <a:lnTo>
                    <a:pt x="421766" y="105422"/>
                  </a:lnTo>
                  <a:lnTo>
                    <a:pt x="421766" y="379298"/>
                  </a:lnTo>
                  <a:lnTo>
                    <a:pt x="210819" y="484720"/>
                  </a:lnTo>
                  <a:lnTo>
                    <a:pt x="0" y="379298"/>
                  </a:lnTo>
                  <a:lnTo>
                    <a:pt x="0" y="105422"/>
                  </a:lnTo>
                  <a:lnTo>
                    <a:pt x="210819" y="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297179" y="201168"/>
            <a:ext cx="5614416" cy="51206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64058" y="51942"/>
            <a:ext cx="563245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i="1">
                <a:solidFill>
                  <a:srgbClr val="C00000"/>
                </a:solidFill>
                <a:latin typeface="Arial"/>
                <a:cs typeface="Arial"/>
              </a:rPr>
              <a:t>НЕЛЬЗЯ</a:t>
            </a:r>
            <a:r>
              <a:rPr sz="4000" i="1" spc="-15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4000" i="1" spc="-10">
                <a:solidFill>
                  <a:srgbClr val="C00000"/>
                </a:solidFill>
                <a:latin typeface="Arial"/>
                <a:cs typeface="Arial"/>
              </a:rPr>
              <a:t>ДОПУСКАТЬ:</a:t>
            </a:r>
            <a:endParaRPr sz="4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60095" y="644397"/>
            <a:ext cx="8644890" cy="402674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700"/>
              </a:lnSpc>
              <a:spcBef>
                <a:spcPts val="100"/>
              </a:spcBef>
            </a:pPr>
            <a:r>
              <a:rPr sz="2400">
                <a:solidFill>
                  <a:srgbClr val="C6D2E6"/>
                </a:solidFill>
                <a:latin typeface="Cambria Math"/>
                <a:cs typeface="Cambria Math"/>
              </a:rPr>
              <a:t>▰</a:t>
            </a:r>
            <a:r>
              <a:rPr sz="2400" spc="114">
                <a:solidFill>
                  <a:srgbClr val="C6D2E6"/>
                </a:solidFill>
                <a:latin typeface="Cambria Math"/>
                <a:cs typeface="Cambria Math"/>
              </a:rPr>
              <a:t> </a:t>
            </a:r>
            <a:r>
              <a:rPr sz="1600" b="1" spc="-10">
                <a:solidFill>
                  <a:srgbClr val="253147"/>
                </a:solidFill>
                <a:latin typeface="Times New Roman"/>
                <a:cs typeface="Times New Roman"/>
              </a:rPr>
              <a:t>Утрата/горе/тревога/…</a:t>
            </a:r>
            <a:r>
              <a:rPr sz="1600" b="1" spc="5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>
                <a:solidFill>
                  <a:srgbClr val="253147"/>
                </a:solidFill>
                <a:latin typeface="Times New Roman"/>
                <a:cs typeface="Times New Roman"/>
              </a:rPr>
              <a:t>+</a:t>
            </a:r>
            <a:r>
              <a:rPr sz="1600" b="1" spc="-2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>
                <a:solidFill>
                  <a:srgbClr val="253147"/>
                </a:solidFill>
                <a:latin typeface="Times New Roman"/>
                <a:cs typeface="Times New Roman"/>
              </a:rPr>
              <a:t>вина</a:t>
            </a:r>
            <a:r>
              <a:rPr sz="1600" b="1" spc="-1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>
                <a:solidFill>
                  <a:srgbClr val="253147"/>
                </a:solidFill>
                <a:latin typeface="Times New Roman"/>
                <a:cs typeface="Times New Roman"/>
              </a:rPr>
              <a:t>(</a:t>
            </a:r>
            <a:r>
              <a:rPr sz="1600" b="1">
                <a:solidFill>
                  <a:srgbClr val="C00000"/>
                </a:solidFill>
                <a:latin typeface="Times New Roman"/>
                <a:cs typeface="Times New Roman"/>
              </a:rPr>
              <a:t>это</a:t>
            </a:r>
            <a:r>
              <a:rPr sz="1600" b="1" spc="1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 spc="-20">
                <a:solidFill>
                  <a:srgbClr val="C00000"/>
                </a:solidFill>
                <a:latin typeface="Times New Roman"/>
                <a:cs typeface="Times New Roman"/>
              </a:rPr>
              <a:t>из-</a:t>
            </a:r>
            <a:r>
              <a:rPr sz="1600" b="1">
                <a:solidFill>
                  <a:srgbClr val="C00000"/>
                </a:solidFill>
                <a:latin typeface="Times New Roman"/>
                <a:cs typeface="Times New Roman"/>
              </a:rPr>
              <a:t>за</a:t>
            </a:r>
            <a:r>
              <a:rPr sz="1600" b="1" spc="-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 spc="-10">
                <a:solidFill>
                  <a:srgbClr val="C00000"/>
                </a:solidFill>
                <a:latin typeface="Times New Roman"/>
                <a:cs typeface="Times New Roman"/>
              </a:rPr>
              <a:t>тебя</a:t>
            </a:r>
            <a:r>
              <a:rPr sz="1600" b="1" spc="-10">
                <a:solidFill>
                  <a:srgbClr val="253147"/>
                </a:solidFill>
                <a:latin typeface="Times New Roman"/>
                <a:cs typeface="Times New Roman"/>
              </a:rPr>
              <a:t>)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ts val="2620"/>
              </a:lnSpc>
            </a:pPr>
            <a:r>
              <a:rPr sz="2400">
                <a:solidFill>
                  <a:srgbClr val="C6D2E6"/>
                </a:solidFill>
                <a:latin typeface="Cambria Math"/>
                <a:cs typeface="Cambria Math"/>
              </a:rPr>
              <a:t>▰</a:t>
            </a:r>
            <a:r>
              <a:rPr sz="2400" spc="95">
                <a:solidFill>
                  <a:srgbClr val="C6D2E6"/>
                </a:solidFill>
                <a:latin typeface="Cambria Math"/>
                <a:cs typeface="Cambria Math"/>
              </a:rPr>
              <a:t> </a:t>
            </a:r>
            <a:r>
              <a:rPr sz="1600" b="1">
                <a:solidFill>
                  <a:srgbClr val="253147"/>
                </a:solidFill>
                <a:latin typeface="Times New Roman"/>
                <a:cs typeface="Times New Roman"/>
              </a:rPr>
              <a:t>… + стыд</a:t>
            </a:r>
            <a:r>
              <a:rPr sz="1600" b="1" spc="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>
                <a:solidFill>
                  <a:srgbClr val="253147"/>
                </a:solidFill>
                <a:latin typeface="Times New Roman"/>
                <a:cs typeface="Times New Roman"/>
              </a:rPr>
              <a:t>(</a:t>
            </a:r>
            <a:r>
              <a:rPr sz="1600" b="1">
                <a:solidFill>
                  <a:srgbClr val="C00000"/>
                </a:solidFill>
                <a:latin typeface="Times New Roman"/>
                <a:cs typeface="Times New Roman"/>
              </a:rPr>
              <a:t>теперь</a:t>
            </a:r>
            <a:r>
              <a:rPr sz="1600" b="1" spc="1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>
                <a:solidFill>
                  <a:srgbClr val="C00000"/>
                </a:solidFill>
                <a:latin typeface="Times New Roman"/>
                <a:cs typeface="Times New Roman"/>
              </a:rPr>
              <a:t>папа</a:t>
            </a:r>
            <a:r>
              <a:rPr sz="1600" b="1" spc="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 smtClean="0">
                <a:solidFill>
                  <a:srgbClr val="C00000"/>
                </a:solidFill>
                <a:latin typeface="Times New Roman"/>
                <a:cs typeface="Times New Roman"/>
              </a:rPr>
              <a:t>вс</a:t>
            </a:r>
            <a:r>
              <a:rPr lang="ru-RU" sz="1600" b="1" smtClean="0">
                <a:solidFill>
                  <a:srgbClr val="C00000"/>
                </a:solidFill>
                <a:latin typeface="Times New Roman"/>
                <a:cs typeface="Times New Roman"/>
              </a:rPr>
              <a:t>ё</a:t>
            </a:r>
            <a:r>
              <a:rPr sz="1600" b="1" smtClean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>
                <a:solidFill>
                  <a:srgbClr val="C00000"/>
                </a:solidFill>
                <a:latin typeface="Times New Roman"/>
                <a:cs typeface="Times New Roman"/>
              </a:rPr>
              <a:t>видит,</a:t>
            </a:r>
            <a:r>
              <a:rPr sz="1600" b="1" spc="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>
                <a:solidFill>
                  <a:srgbClr val="C00000"/>
                </a:solidFill>
                <a:latin typeface="Times New Roman"/>
                <a:cs typeface="Times New Roman"/>
              </a:rPr>
              <a:t>как</a:t>
            </a:r>
            <a:r>
              <a:rPr sz="1600" b="1" spc="1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>
                <a:solidFill>
                  <a:srgbClr val="C00000"/>
                </a:solidFill>
                <a:latin typeface="Times New Roman"/>
                <a:cs typeface="Times New Roman"/>
              </a:rPr>
              <a:t>ты можешь</a:t>
            </a:r>
            <a:r>
              <a:rPr sz="1600" b="1" spc="1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>
                <a:solidFill>
                  <a:srgbClr val="C00000"/>
                </a:solidFill>
                <a:latin typeface="Times New Roman"/>
                <a:cs typeface="Times New Roman"/>
              </a:rPr>
              <a:t>играть</a:t>
            </a:r>
            <a:r>
              <a:rPr sz="1600" b="1" spc="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>
                <a:solidFill>
                  <a:srgbClr val="C00000"/>
                </a:solidFill>
                <a:latin typeface="Times New Roman"/>
                <a:cs typeface="Times New Roman"/>
              </a:rPr>
              <a:t>в куклы, когда</a:t>
            </a:r>
            <a:r>
              <a:rPr sz="1600" b="1" spc="1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 spc="-20" smtClean="0">
                <a:solidFill>
                  <a:srgbClr val="C00000"/>
                </a:solidFill>
                <a:latin typeface="Times New Roman"/>
                <a:cs typeface="Times New Roman"/>
              </a:rPr>
              <a:t>папа</a:t>
            </a:r>
            <a:r>
              <a:rPr lang="ru-RU" sz="1600" b="1" spc="-20" smtClean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 spc="-10" smtClean="0">
                <a:solidFill>
                  <a:srgbClr val="C00000"/>
                </a:solidFill>
                <a:latin typeface="Times New Roman"/>
                <a:cs typeface="Times New Roman"/>
              </a:rPr>
              <a:t>«</a:t>
            </a:r>
            <a:r>
              <a:rPr sz="1600" b="1" spc="-10">
                <a:solidFill>
                  <a:srgbClr val="C00000"/>
                </a:solidFill>
                <a:latin typeface="Times New Roman"/>
                <a:cs typeface="Times New Roman"/>
              </a:rPr>
              <a:t>там»</a:t>
            </a:r>
            <a:r>
              <a:rPr sz="1600" b="1" spc="-10">
                <a:solidFill>
                  <a:srgbClr val="253147"/>
                </a:solidFill>
                <a:latin typeface="Times New Roman"/>
                <a:cs typeface="Times New Roman"/>
              </a:rPr>
              <a:t>)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ts val="2700"/>
              </a:lnSpc>
            </a:pPr>
            <a:r>
              <a:rPr sz="2400">
                <a:solidFill>
                  <a:srgbClr val="C6D2E6"/>
                </a:solidFill>
                <a:latin typeface="Cambria Math"/>
                <a:cs typeface="Cambria Math"/>
              </a:rPr>
              <a:t>▰</a:t>
            </a:r>
            <a:r>
              <a:rPr sz="2400" spc="110">
                <a:solidFill>
                  <a:srgbClr val="C6D2E6"/>
                </a:solidFill>
                <a:latin typeface="Cambria Math"/>
                <a:cs typeface="Cambria Math"/>
              </a:rPr>
              <a:t> </a:t>
            </a:r>
            <a:r>
              <a:rPr sz="1600" b="1">
                <a:solidFill>
                  <a:srgbClr val="253147"/>
                </a:solidFill>
                <a:latin typeface="Times New Roman"/>
                <a:cs typeface="Times New Roman"/>
              </a:rPr>
              <a:t>…</a:t>
            </a:r>
            <a:r>
              <a:rPr sz="1600" b="1" spc="14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>
                <a:solidFill>
                  <a:srgbClr val="253147"/>
                </a:solidFill>
                <a:latin typeface="Times New Roman"/>
                <a:cs typeface="Times New Roman"/>
              </a:rPr>
              <a:t>+</a:t>
            </a:r>
            <a:r>
              <a:rPr sz="1600" b="1" spc="14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>
                <a:solidFill>
                  <a:srgbClr val="253147"/>
                </a:solidFill>
                <a:latin typeface="Times New Roman"/>
                <a:cs typeface="Times New Roman"/>
              </a:rPr>
              <a:t>страх</a:t>
            </a:r>
            <a:r>
              <a:rPr sz="1600" b="1" spc="15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spc="-10">
                <a:solidFill>
                  <a:srgbClr val="253147"/>
                </a:solidFill>
                <a:latin typeface="Times New Roman"/>
                <a:cs typeface="Times New Roman"/>
              </a:rPr>
              <a:t>(</a:t>
            </a:r>
            <a:r>
              <a:rPr sz="1600" b="1" spc="-10">
                <a:solidFill>
                  <a:srgbClr val="C00000"/>
                </a:solidFill>
                <a:latin typeface="Times New Roman"/>
                <a:cs typeface="Times New Roman"/>
              </a:rPr>
              <a:t>кто-</a:t>
            </a:r>
            <a:r>
              <a:rPr sz="1600" b="1">
                <a:solidFill>
                  <a:srgbClr val="C00000"/>
                </a:solidFill>
                <a:latin typeface="Times New Roman"/>
                <a:cs typeface="Times New Roman"/>
              </a:rPr>
              <a:t>то</a:t>
            </a:r>
            <a:r>
              <a:rPr sz="1600" b="1" spc="16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>
                <a:solidFill>
                  <a:srgbClr val="C00000"/>
                </a:solidFill>
                <a:latin typeface="Times New Roman"/>
                <a:cs typeface="Times New Roman"/>
              </a:rPr>
              <a:t>из</a:t>
            </a:r>
            <a:r>
              <a:rPr sz="1600" b="1" spc="13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>
                <a:solidFill>
                  <a:srgbClr val="C00000"/>
                </a:solidFill>
                <a:latin typeface="Times New Roman"/>
                <a:cs typeface="Times New Roman"/>
              </a:rPr>
              <a:t>родных</a:t>
            </a:r>
            <a:r>
              <a:rPr sz="1600" b="1" spc="14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>
                <a:solidFill>
                  <a:srgbClr val="C00000"/>
                </a:solidFill>
                <a:latin typeface="Times New Roman"/>
                <a:cs typeface="Times New Roman"/>
              </a:rPr>
              <a:t>от</a:t>
            </a:r>
            <a:r>
              <a:rPr sz="1600" b="1" spc="15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>
                <a:solidFill>
                  <a:srgbClr val="C00000"/>
                </a:solidFill>
                <a:latin typeface="Times New Roman"/>
                <a:cs typeface="Times New Roman"/>
              </a:rPr>
              <a:t>тревоги,</a:t>
            </a:r>
            <a:r>
              <a:rPr sz="1600" b="1" spc="15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>
                <a:solidFill>
                  <a:srgbClr val="C00000"/>
                </a:solidFill>
                <a:latin typeface="Times New Roman"/>
                <a:cs typeface="Times New Roman"/>
              </a:rPr>
              <a:t>горя</a:t>
            </a:r>
            <a:r>
              <a:rPr sz="1600" b="1" spc="14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>
                <a:solidFill>
                  <a:srgbClr val="C00000"/>
                </a:solidFill>
                <a:latin typeface="Times New Roman"/>
                <a:cs typeface="Times New Roman"/>
              </a:rPr>
              <a:t>«сходит</a:t>
            </a:r>
            <a:r>
              <a:rPr sz="1600" b="1" spc="14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>
                <a:solidFill>
                  <a:srgbClr val="C00000"/>
                </a:solidFill>
                <a:latin typeface="Times New Roman"/>
                <a:cs typeface="Times New Roman"/>
              </a:rPr>
              <a:t>с</a:t>
            </a:r>
            <a:r>
              <a:rPr sz="1600" b="1" spc="13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>
                <a:solidFill>
                  <a:srgbClr val="C00000"/>
                </a:solidFill>
                <a:latin typeface="Times New Roman"/>
                <a:cs typeface="Times New Roman"/>
              </a:rPr>
              <a:t>ума»</a:t>
            </a:r>
            <a:r>
              <a:rPr sz="1600" b="1" spc="15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>
                <a:solidFill>
                  <a:srgbClr val="C00000"/>
                </a:solidFill>
                <a:latin typeface="Times New Roman"/>
                <a:cs typeface="Times New Roman"/>
              </a:rPr>
              <a:t>или</a:t>
            </a:r>
            <a:r>
              <a:rPr sz="1600" b="1" spc="14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 smtClean="0">
                <a:solidFill>
                  <a:srgbClr val="C00000"/>
                </a:solidFill>
                <a:latin typeface="Times New Roman"/>
                <a:cs typeface="Times New Roman"/>
              </a:rPr>
              <a:t>вед</a:t>
            </a:r>
            <a:r>
              <a:rPr lang="ru-RU" sz="1600" b="1" smtClean="0">
                <a:solidFill>
                  <a:srgbClr val="C00000"/>
                </a:solidFill>
                <a:latin typeface="Times New Roman"/>
                <a:cs typeface="Times New Roman"/>
              </a:rPr>
              <a:t>ё</a:t>
            </a:r>
            <a:r>
              <a:rPr sz="1600" b="1" smtClean="0">
                <a:solidFill>
                  <a:srgbClr val="C00000"/>
                </a:solidFill>
                <a:latin typeface="Times New Roman"/>
                <a:cs typeface="Times New Roman"/>
              </a:rPr>
              <a:t>т</a:t>
            </a:r>
            <a:r>
              <a:rPr sz="1600" b="1" spc="140" smtClean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 spc="-20">
                <a:solidFill>
                  <a:srgbClr val="C00000"/>
                </a:solidFill>
                <a:latin typeface="Times New Roman"/>
                <a:cs typeface="Times New Roman"/>
              </a:rPr>
              <a:t>себя</a:t>
            </a:r>
            <a:endParaRPr sz="1600">
              <a:latin typeface="Times New Roman"/>
              <a:cs typeface="Times New Roman"/>
            </a:endParaRPr>
          </a:p>
          <a:p>
            <a:pPr marL="393700">
              <a:lnSpc>
                <a:spcPts val="1739"/>
              </a:lnSpc>
            </a:pPr>
            <a:r>
              <a:rPr sz="1600" b="1" spc="-10">
                <a:solidFill>
                  <a:srgbClr val="C00000"/>
                </a:solidFill>
                <a:latin typeface="Times New Roman"/>
                <a:cs typeface="Times New Roman"/>
              </a:rPr>
              <a:t>неадекватно</a:t>
            </a:r>
            <a:r>
              <a:rPr sz="1600" b="1" spc="-10">
                <a:solidFill>
                  <a:srgbClr val="253147"/>
                </a:solidFill>
                <a:latin typeface="Times New Roman"/>
                <a:cs typeface="Times New Roman"/>
              </a:rPr>
              <a:t>),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ts val="2780"/>
              </a:lnSpc>
            </a:pPr>
            <a:r>
              <a:rPr sz="2400">
                <a:solidFill>
                  <a:srgbClr val="C6D2E6"/>
                </a:solidFill>
                <a:latin typeface="Cambria Math"/>
                <a:cs typeface="Cambria Math"/>
              </a:rPr>
              <a:t>▰</a:t>
            </a:r>
            <a:r>
              <a:rPr sz="2400" spc="95">
                <a:solidFill>
                  <a:srgbClr val="C6D2E6"/>
                </a:solidFill>
                <a:latin typeface="Cambria Math"/>
                <a:cs typeface="Cambria Math"/>
              </a:rPr>
              <a:t> </a:t>
            </a:r>
            <a:r>
              <a:rPr sz="1600" b="1">
                <a:solidFill>
                  <a:srgbClr val="253147"/>
                </a:solidFill>
                <a:latin typeface="Times New Roman"/>
                <a:cs typeface="Times New Roman"/>
              </a:rPr>
              <a:t>…</a:t>
            </a:r>
            <a:r>
              <a:rPr sz="1600" b="1" spc="-2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>
                <a:solidFill>
                  <a:srgbClr val="253147"/>
                </a:solidFill>
                <a:latin typeface="Times New Roman"/>
                <a:cs typeface="Times New Roman"/>
              </a:rPr>
              <a:t>+</a:t>
            </a:r>
            <a:r>
              <a:rPr sz="1600" b="1" spc="-3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>
                <a:solidFill>
                  <a:srgbClr val="253147"/>
                </a:solidFill>
                <a:latin typeface="Times New Roman"/>
                <a:cs typeface="Times New Roman"/>
              </a:rPr>
              <a:t>ужас</a:t>
            </a:r>
            <a:r>
              <a:rPr sz="1600" b="1" spc="-2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>
                <a:solidFill>
                  <a:srgbClr val="253147"/>
                </a:solidFill>
                <a:latin typeface="Times New Roman"/>
                <a:cs typeface="Times New Roman"/>
              </a:rPr>
              <a:t>(</a:t>
            </a:r>
            <a:r>
              <a:rPr sz="1600" b="1">
                <a:solidFill>
                  <a:srgbClr val="C00000"/>
                </a:solidFill>
                <a:latin typeface="Times New Roman"/>
                <a:cs typeface="Times New Roman"/>
              </a:rPr>
              <a:t>без</a:t>
            </a:r>
            <a:r>
              <a:rPr sz="1600" b="1" spc="-2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>
                <a:solidFill>
                  <a:srgbClr val="C00000"/>
                </a:solidFill>
                <a:latin typeface="Times New Roman"/>
                <a:cs typeface="Times New Roman"/>
              </a:rPr>
              <a:t>этого</a:t>
            </a:r>
            <a:r>
              <a:rPr sz="1600" b="1" spc="-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>
                <a:solidFill>
                  <a:srgbClr val="C00000"/>
                </a:solidFill>
                <a:latin typeface="Times New Roman"/>
                <a:cs typeface="Times New Roman"/>
              </a:rPr>
              <a:t>человека</a:t>
            </a:r>
            <a:r>
              <a:rPr sz="1600" b="1" spc="-1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>
                <a:solidFill>
                  <a:srgbClr val="C00000"/>
                </a:solidFill>
                <a:latin typeface="Times New Roman"/>
                <a:cs typeface="Times New Roman"/>
              </a:rPr>
              <a:t>не</a:t>
            </a:r>
            <a:r>
              <a:rPr sz="1600" b="1" spc="-3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 spc="-10">
                <a:solidFill>
                  <a:srgbClr val="C00000"/>
                </a:solidFill>
                <a:latin typeface="Times New Roman"/>
                <a:cs typeface="Times New Roman"/>
              </a:rPr>
              <a:t>выжить</a:t>
            </a:r>
            <a:r>
              <a:rPr sz="1600" b="1" spc="-10">
                <a:solidFill>
                  <a:srgbClr val="253147"/>
                </a:solidFill>
                <a:latin typeface="Times New Roman"/>
                <a:cs typeface="Times New Roman"/>
              </a:rPr>
              <a:t>)</a:t>
            </a:r>
            <a:endParaRPr sz="1600">
              <a:latin typeface="Times New Roman"/>
              <a:cs typeface="Times New Roman"/>
            </a:endParaRPr>
          </a:p>
          <a:p>
            <a:pPr marL="1158875" indent="-220345">
              <a:lnSpc>
                <a:spcPct val="100000"/>
              </a:lnSpc>
              <a:spcBef>
                <a:spcPts val="1735"/>
              </a:spcBef>
              <a:buClr>
                <a:srgbClr val="000000"/>
              </a:buClr>
              <a:buFont typeface="Wingdings"/>
              <a:buChar char=""/>
              <a:tabLst>
                <a:tab pos="1158875"/>
              </a:tabLst>
            </a:pPr>
            <a:r>
              <a:rPr sz="1400" b="1">
                <a:solidFill>
                  <a:srgbClr val="FF0000"/>
                </a:solidFill>
                <a:latin typeface="Arial"/>
                <a:cs typeface="Arial"/>
              </a:rPr>
              <a:t>Не</a:t>
            </a:r>
            <a:r>
              <a:rPr sz="1400" b="1" spc="-2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FF0000"/>
                </a:solidFill>
                <a:latin typeface="Arial"/>
                <a:cs typeface="Arial"/>
              </a:rPr>
              <a:t>допускать</a:t>
            </a:r>
            <a:r>
              <a:rPr sz="1400" b="1" spc="15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spc="-10">
                <a:solidFill>
                  <a:srgbClr val="FF0000"/>
                </a:solidFill>
                <a:latin typeface="Arial"/>
                <a:cs typeface="Arial"/>
              </a:rPr>
              <a:t>возникновения</a:t>
            </a:r>
            <a:r>
              <a:rPr sz="1400" b="1" spc="-4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FF0000"/>
                </a:solidFill>
                <a:latin typeface="Arial"/>
                <a:cs typeface="Arial"/>
              </a:rPr>
              <a:t>связок</a:t>
            </a:r>
            <a:r>
              <a:rPr sz="1400" b="1" spc="-35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spc="-10">
                <a:solidFill>
                  <a:srgbClr val="FF0000"/>
                </a:solidFill>
                <a:latin typeface="Arial"/>
                <a:cs typeface="Arial"/>
              </a:rPr>
              <a:t>чувств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70"/>
              </a:spcBef>
              <a:buFont typeface="Wingdings"/>
              <a:buChar char=""/>
            </a:pPr>
            <a:endParaRPr sz="1400">
              <a:latin typeface="Arial"/>
              <a:cs typeface="Arial"/>
            </a:endParaRPr>
          </a:p>
          <a:p>
            <a:pPr marL="1158875" indent="-220345">
              <a:lnSpc>
                <a:spcPct val="100000"/>
              </a:lnSpc>
              <a:buClr>
                <a:srgbClr val="000000"/>
              </a:buClr>
              <a:buFont typeface="Wingdings"/>
              <a:buChar char=""/>
              <a:tabLst>
                <a:tab pos="1158875"/>
              </a:tabLst>
            </a:pPr>
            <a:r>
              <a:rPr sz="1400" b="1">
                <a:solidFill>
                  <a:srgbClr val="FF0000"/>
                </a:solidFill>
                <a:latin typeface="Arial"/>
                <a:cs typeface="Arial"/>
              </a:rPr>
              <a:t>Объяснять</a:t>
            </a:r>
            <a:r>
              <a:rPr sz="1400" b="1" spc="-25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FF0000"/>
                </a:solidFill>
                <a:latin typeface="Arial"/>
                <a:cs typeface="Arial"/>
              </a:rPr>
              <a:t>-</a:t>
            </a:r>
            <a:r>
              <a:rPr sz="1400" b="1" spc="-2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FF0000"/>
                </a:solidFill>
                <a:latin typeface="Arial"/>
                <a:cs typeface="Arial"/>
              </a:rPr>
              <a:t>почему</a:t>
            </a:r>
            <a:r>
              <a:rPr sz="1400" b="1" spc="-35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spc="-50">
                <a:solidFill>
                  <a:srgbClr val="FF0000"/>
                </a:solidFill>
                <a:latin typeface="Arial"/>
                <a:cs typeface="Arial"/>
              </a:rPr>
              <a:t>…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70"/>
              </a:spcBef>
              <a:buFont typeface="Wingdings"/>
              <a:buChar char=""/>
            </a:pPr>
            <a:endParaRPr sz="1400">
              <a:latin typeface="Arial"/>
              <a:cs typeface="Arial"/>
            </a:endParaRPr>
          </a:p>
          <a:p>
            <a:pPr marL="1109345" marR="5080" indent="-171450" algn="just">
              <a:lnSpc>
                <a:spcPct val="100000"/>
              </a:lnSpc>
              <a:spcBef>
                <a:spcPts val="5"/>
              </a:spcBef>
              <a:buClr>
                <a:srgbClr val="000000"/>
              </a:buClr>
              <a:buFont typeface="Wingdings"/>
              <a:buChar char=""/>
              <a:tabLst>
                <a:tab pos="1110615"/>
              </a:tabLst>
            </a:pPr>
            <a:r>
              <a:rPr sz="1400" b="1">
                <a:solidFill>
                  <a:srgbClr val="FF0000"/>
                </a:solidFill>
                <a:latin typeface="Arial"/>
                <a:cs typeface="Arial"/>
              </a:rPr>
              <a:t>Стараться</a:t>
            </a:r>
            <a:r>
              <a:rPr sz="1400" b="1" spc="165">
                <a:solidFill>
                  <a:srgbClr val="FF0000"/>
                </a:solidFill>
                <a:latin typeface="Arial"/>
                <a:cs typeface="Arial"/>
              </a:rPr>
              <a:t>  </a:t>
            </a:r>
            <a:r>
              <a:rPr sz="1400" b="1" smtClean="0">
                <a:solidFill>
                  <a:srgbClr val="FF0000"/>
                </a:solidFill>
                <a:latin typeface="Arial"/>
                <a:cs typeface="Arial"/>
              </a:rPr>
              <a:t>вс</a:t>
            </a:r>
            <a:r>
              <a:rPr lang="ru-RU" sz="1400" b="1" smtClean="0">
                <a:solidFill>
                  <a:srgbClr val="FF0000"/>
                </a:solidFill>
                <a:latin typeface="Arial"/>
                <a:cs typeface="Arial"/>
              </a:rPr>
              <a:t>ё</a:t>
            </a:r>
            <a:r>
              <a:rPr sz="1400" b="1" spc="150" smtClean="0">
                <a:solidFill>
                  <a:srgbClr val="FF0000"/>
                </a:solidFill>
                <a:latin typeface="Arial"/>
                <a:cs typeface="Arial"/>
              </a:rPr>
              <a:t>  </a:t>
            </a:r>
            <a:r>
              <a:rPr sz="1400" b="1">
                <a:solidFill>
                  <a:srgbClr val="FF0000"/>
                </a:solidFill>
                <a:latin typeface="Arial"/>
                <a:cs typeface="Arial"/>
              </a:rPr>
              <a:t>равно</a:t>
            </a:r>
            <a:r>
              <a:rPr sz="1400" b="1" spc="155">
                <a:solidFill>
                  <a:srgbClr val="FF0000"/>
                </a:solidFill>
                <a:latin typeface="Arial"/>
                <a:cs typeface="Arial"/>
              </a:rPr>
              <a:t>  </a:t>
            </a:r>
            <a:r>
              <a:rPr sz="1400" b="1">
                <a:solidFill>
                  <a:srgbClr val="FF0000"/>
                </a:solidFill>
                <a:latin typeface="Arial"/>
                <a:cs typeface="Arial"/>
              </a:rPr>
              <a:t>быть</a:t>
            </a:r>
            <a:r>
              <a:rPr sz="1400" b="1" spc="165">
                <a:solidFill>
                  <a:srgbClr val="FF0000"/>
                </a:solidFill>
                <a:latin typeface="Arial"/>
                <a:cs typeface="Arial"/>
              </a:rPr>
              <a:t>  </a:t>
            </a:r>
            <a:r>
              <a:rPr sz="1400" b="1">
                <a:solidFill>
                  <a:srgbClr val="FF0000"/>
                </a:solidFill>
                <a:latin typeface="Arial"/>
                <a:cs typeface="Arial"/>
              </a:rPr>
              <a:t>для</a:t>
            </a:r>
            <a:r>
              <a:rPr sz="1400" b="1" spc="165">
                <a:solidFill>
                  <a:srgbClr val="FF0000"/>
                </a:solidFill>
                <a:latin typeface="Arial"/>
                <a:cs typeface="Arial"/>
              </a:rPr>
              <a:t>  </a:t>
            </a:r>
            <a:r>
              <a:rPr sz="1400" b="1" smtClean="0">
                <a:solidFill>
                  <a:srgbClr val="FF0000"/>
                </a:solidFill>
                <a:latin typeface="Arial"/>
                <a:cs typeface="Arial"/>
              </a:rPr>
              <a:t>реб</a:t>
            </a:r>
            <a:r>
              <a:rPr lang="ru-RU" sz="1400" b="1" smtClean="0">
                <a:solidFill>
                  <a:srgbClr val="FF0000"/>
                </a:solidFill>
                <a:latin typeface="Arial"/>
                <a:cs typeface="Arial"/>
              </a:rPr>
              <a:t>ё</a:t>
            </a:r>
            <a:r>
              <a:rPr sz="1400" b="1" smtClean="0">
                <a:solidFill>
                  <a:srgbClr val="FF0000"/>
                </a:solidFill>
                <a:latin typeface="Arial"/>
                <a:cs typeface="Arial"/>
              </a:rPr>
              <a:t>нка</a:t>
            </a:r>
            <a:r>
              <a:rPr sz="1400" b="1" spc="160" smtClean="0">
                <a:solidFill>
                  <a:srgbClr val="FF0000"/>
                </a:solidFill>
                <a:latin typeface="Arial"/>
                <a:cs typeface="Arial"/>
              </a:rPr>
              <a:t>  </a:t>
            </a:r>
            <a:r>
              <a:rPr sz="1400" b="1">
                <a:solidFill>
                  <a:srgbClr val="FF0000"/>
                </a:solidFill>
                <a:latin typeface="Arial"/>
                <a:cs typeface="Arial"/>
              </a:rPr>
              <a:t>опорой,</a:t>
            </a:r>
            <a:r>
              <a:rPr sz="1400" b="1" spc="160">
                <a:solidFill>
                  <a:srgbClr val="FF0000"/>
                </a:solidFill>
                <a:latin typeface="Arial"/>
                <a:cs typeface="Arial"/>
              </a:rPr>
              <a:t>  </a:t>
            </a:r>
            <a:r>
              <a:rPr sz="1400" b="1">
                <a:solidFill>
                  <a:srgbClr val="FF0000"/>
                </a:solidFill>
                <a:latin typeface="Arial"/>
                <a:cs typeface="Arial"/>
              </a:rPr>
              <a:t>отвечать</a:t>
            </a:r>
            <a:r>
              <a:rPr sz="1400" b="1" spc="170">
                <a:solidFill>
                  <a:srgbClr val="FF0000"/>
                </a:solidFill>
                <a:latin typeface="Arial"/>
                <a:cs typeface="Arial"/>
              </a:rPr>
              <a:t>  </a:t>
            </a:r>
            <a:r>
              <a:rPr sz="1400" b="1">
                <a:solidFill>
                  <a:srgbClr val="FF0000"/>
                </a:solidFill>
                <a:latin typeface="Arial"/>
                <a:cs typeface="Arial"/>
              </a:rPr>
              <a:t>на</a:t>
            </a:r>
            <a:r>
              <a:rPr sz="1400" b="1" spc="155">
                <a:solidFill>
                  <a:srgbClr val="FF0000"/>
                </a:solidFill>
                <a:latin typeface="Arial"/>
                <a:cs typeface="Arial"/>
              </a:rPr>
              <a:t>  </a:t>
            </a:r>
            <a:r>
              <a:rPr sz="1400" b="1">
                <a:solidFill>
                  <a:srgbClr val="FF0000"/>
                </a:solidFill>
                <a:latin typeface="Arial"/>
                <a:cs typeface="Arial"/>
              </a:rPr>
              <a:t>его</a:t>
            </a:r>
            <a:r>
              <a:rPr sz="1400" b="1" spc="160">
                <a:solidFill>
                  <a:srgbClr val="FF0000"/>
                </a:solidFill>
                <a:latin typeface="Arial"/>
                <a:cs typeface="Arial"/>
              </a:rPr>
              <a:t>  </a:t>
            </a:r>
            <a:r>
              <a:rPr sz="1400" b="1" spc="-10">
                <a:solidFill>
                  <a:srgbClr val="FF0000"/>
                </a:solidFill>
                <a:latin typeface="Arial"/>
                <a:cs typeface="Arial"/>
              </a:rPr>
              <a:t>вопросы, 	</a:t>
            </a:r>
            <a:r>
              <a:rPr sz="1400" b="1">
                <a:solidFill>
                  <a:srgbClr val="FF0000"/>
                </a:solidFill>
                <a:latin typeface="Arial"/>
                <a:cs typeface="Arial"/>
              </a:rPr>
              <a:t>объяснять</a:t>
            </a:r>
            <a:r>
              <a:rPr sz="1400" b="1" spc="39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FF0000"/>
                </a:solidFill>
                <a:latin typeface="Arial"/>
                <a:cs typeface="Arial"/>
              </a:rPr>
              <a:t>почему,</a:t>
            </a:r>
            <a:r>
              <a:rPr sz="1400" b="1" spc="409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FF0000"/>
                </a:solidFill>
                <a:latin typeface="Arial"/>
                <a:cs typeface="Arial"/>
              </a:rPr>
              <a:t>рассказывать,</a:t>
            </a:r>
            <a:r>
              <a:rPr sz="1400" b="1" spc="405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FF0000"/>
                </a:solidFill>
                <a:latin typeface="Arial"/>
                <a:cs typeface="Arial"/>
              </a:rPr>
              <a:t>объяснять,</a:t>
            </a:r>
            <a:r>
              <a:rPr sz="1400" b="1" spc="405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FF0000"/>
                </a:solidFill>
                <a:latin typeface="Arial"/>
                <a:cs typeface="Arial"/>
              </a:rPr>
              <a:t>в</a:t>
            </a:r>
            <a:r>
              <a:rPr sz="1400" b="1" spc="39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FF0000"/>
                </a:solidFill>
                <a:latin typeface="Arial"/>
                <a:cs typeface="Arial"/>
              </a:rPr>
              <a:t>том</a:t>
            </a:r>
            <a:r>
              <a:rPr sz="1400" b="1" spc="405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FF0000"/>
                </a:solidFill>
                <a:latin typeface="Arial"/>
                <a:cs typeface="Arial"/>
              </a:rPr>
              <a:t>числе</a:t>
            </a:r>
            <a:r>
              <a:rPr sz="1400" b="1" spc="385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FF0000"/>
                </a:solidFill>
                <a:latin typeface="Arial"/>
                <a:cs typeface="Arial"/>
              </a:rPr>
              <a:t>что</a:t>
            </a:r>
            <a:r>
              <a:rPr sz="1400" b="1" spc="395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FF0000"/>
                </a:solidFill>
                <a:latin typeface="Arial"/>
                <a:cs typeface="Arial"/>
              </a:rPr>
              <a:t>ваше</a:t>
            </a:r>
            <a:r>
              <a:rPr sz="1400" b="1" spc="39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spc="-10">
                <a:solidFill>
                  <a:srgbClr val="FF0000"/>
                </a:solidFill>
                <a:latin typeface="Arial"/>
                <a:cs typeface="Arial"/>
              </a:rPr>
              <a:t>состояние 	</a:t>
            </a:r>
            <a:r>
              <a:rPr sz="1400" b="1">
                <a:solidFill>
                  <a:srgbClr val="FF0000"/>
                </a:solidFill>
                <a:latin typeface="Arial"/>
                <a:cs typeface="Arial"/>
              </a:rPr>
              <a:t>временное,</a:t>
            </a:r>
            <a:r>
              <a:rPr sz="1400" b="1" spc="375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FF0000"/>
                </a:solidFill>
                <a:latin typeface="Arial"/>
                <a:cs typeface="Arial"/>
              </a:rPr>
              <a:t>что</a:t>
            </a:r>
            <a:r>
              <a:rPr sz="1400" b="1" spc="37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FF0000"/>
                </a:solidFill>
                <a:latin typeface="Arial"/>
                <a:cs typeface="Arial"/>
              </a:rPr>
              <a:t>так</a:t>
            </a:r>
            <a:r>
              <a:rPr sz="1400" b="1" spc="38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FF0000"/>
                </a:solidFill>
                <a:latin typeface="Arial"/>
                <a:cs typeface="Arial"/>
              </a:rPr>
              <a:t>не</a:t>
            </a:r>
            <a:r>
              <a:rPr sz="1400" b="1" spc="365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FF0000"/>
                </a:solidFill>
                <a:latin typeface="Arial"/>
                <a:cs typeface="Arial"/>
              </a:rPr>
              <a:t>будет</a:t>
            </a:r>
            <a:r>
              <a:rPr sz="1400" b="1" spc="37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FF0000"/>
                </a:solidFill>
                <a:latin typeface="Arial"/>
                <a:cs typeface="Arial"/>
              </a:rPr>
              <a:t>всегда</a:t>
            </a:r>
            <a:r>
              <a:rPr sz="1400" b="1" spc="365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FF0000"/>
                </a:solidFill>
                <a:latin typeface="Arial"/>
                <a:cs typeface="Arial"/>
              </a:rPr>
              <a:t>и</a:t>
            </a:r>
            <a:r>
              <a:rPr sz="1400" b="1" spc="38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FF0000"/>
                </a:solidFill>
                <a:latin typeface="Arial"/>
                <a:cs typeface="Arial"/>
              </a:rPr>
              <a:t>что</a:t>
            </a:r>
            <a:r>
              <a:rPr sz="1400" b="1" spc="375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FF0000"/>
                </a:solidFill>
                <a:latin typeface="Arial"/>
                <a:cs typeface="Arial"/>
              </a:rPr>
              <a:t>ваши</a:t>
            </a:r>
            <a:r>
              <a:rPr sz="1400" b="1" spc="37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smtClean="0">
                <a:solidFill>
                  <a:srgbClr val="FF0000"/>
                </a:solidFill>
                <a:latin typeface="Arial"/>
                <a:cs typeface="Arial"/>
              </a:rPr>
              <a:t>сл</a:t>
            </a:r>
            <a:r>
              <a:rPr lang="ru-RU" sz="1400" b="1" smtClean="0">
                <a:solidFill>
                  <a:srgbClr val="FF0000"/>
                </a:solidFill>
                <a:latin typeface="Arial"/>
                <a:cs typeface="Arial"/>
              </a:rPr>
              <a:t>ё</a:t>
            </a:r>
            <a:r>
              <a:rPr sz="1400" b="1" smtClean="0">
                <a:solidFill>
                  <a:srgbClr val="FF0000"/>
                </a:solidFill>
                <a:latin typeface="Arial"/>
                <a:cs typeface="Arial"/>
              </a:rPr>
              <a:t>зы</a:t>
            </a:r>
            <a:r>
              <a:rPr sz="1400" b="1" spc="365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FF0000"/>
                </a:solidFill>
                <a:latin typeface="Arial"/>
                <a:cs typeface="Arial"/>
              </a:rPr>
              <a:t>не</a:t>
            </a:r>
            <a:r>
              <a:rPr sz="1400" b="1" spc="37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FF0000"/>
                </a:solidFill>
                <a:latin typeface="Arial"/>
                <a:cs typeface="Arial"/>
              </a:rPr>
              <a:t>имеют</a:t>
            </a:r>
            <a:r>
              <a:rPr sz="1400" b="1" spc="36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FF0000"/>
                </a:solidFill>
                <a:latin typeface="Arial"/>
                <a:cs typeface="Arial"/>
              </a:rPr>
              <a:t>к</a:t>
            </a:r>
            <a:r>
              <a:rPr sz="1400" b="1" spc="38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smtClean="0">
                <a:solidFill>
                  <a:srgbClr val="FF0000"/>
                </a:solidFill>
                <a:latin typeface="Arial"/>
                <a:cs typeface="Arial"/>
              </a:rPr>
              <a:t>реб</a:t>
            </a:r>
            <a:r>
              <a:rPr lang="ru-RU" sz="1400" b="1" smtClean="0">
                <a:solidFill>
                  <a:srgbClr val="FF0000"/>
                </a:solidFill>
                <a:latin typeface="Arial"/>
                <a:cs typeface="Arial"/>
              </a:rPr>
              <a:t>ё</a:t>
            </a:r>
            <a:r>
              <a:rPr sz="1400" b="1" smtClean="0">
                <a:solidFill>
                  <a:srgbClr val="FF0000"/>
                </a:solidFill>
                <a:latin typeface="Arial"/>
                <a:cs typeface="Arial"/>
              </a:rPr>
              <a:t>нку</a:t>
            </a:r>
            <a:r>
              <a:rPr sz="1400" b="1" spc="33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spc="-25">
                <a:solidFill>
                  <a:srgbClr val="FF0000"/>
                </a:solidFill>
                <a:latin typeface="Arial"/>
                <a:cs typeface="Arial"/>
              </a:rPr>
              <a:t>ни 	</a:t>
            </a:r>
            <a:r>
              <a:rPr sz="1400" b="1">
                <a:solidFill>
                  <a:srgbClr val="FF0000"/>
                </a:solidFill>
                <a:latin typeface="Arial"/>
                <a:cs typeface="Arial"/>
              </a:rPr>
              <a:t>малейшего</a:t>
            </a:r>
            <a:r>
              <a:rPr sz="1400" b="1" spc="-6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spc="-10">
                <a:solidFill>
                  <a:srgbClr val="FF0000"/>
                </a:solidFill>
                <a:latin typeface="Arial"/>
                <a:cs typeface="Arial"/>
              </a:rPr>
              <a:t>отношения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70"/>
              </a:spcBef>
              <a:buFont typeface="Wingdings"/>
              <a:buChar char=""/>
            </a:pPr>
            <a:endParaRPr sz="1400">
              <a:latin typeface="Arial"/>
              <a:cs typeface="Arial"/>
            </a:endParaRPr>
          </a:p>
          <a:p>
            <a:pPr marL="1158240" indent="-219710">
              <a:lnSpc>
                <a:spcPct val="100000"/>
              </a:lnSpc>
              <a:buClr>
                <a:srgbClr val="000000"/>
              </a:buClr>
              <a:buFont typeface="Wingdings"/>
              <a:buChar char=""/>
              <a:tabLst>
                <a:tab pos="1158240"/>
              </a:tabLst>
            </a:pPr>
            <a:r>
              <a:rPr sz="1400" b="1">
                <a:solidFill>
                  <a:srgbClr val="FF0000"/>
                </a:solidFill>
                <a:latin typeface="Arial"/>
                <a:cs typeface="Arial"/>
              </a:rPr>
              <a:t>Не</a:t>
            </a:r>
            <a:r>
              <a:rPr sz="1400" b="1" spc="-35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FF0000"/>
                </a:solidFill>
                <a:latin typeface="Arial"/>
                <a:cs typeface="Arial"/>
              </a:rPr>
              <a:t>препятствовать</a:t>
            </a:r>
            <a:r>
              <a:rPr sz="1400" b="1" spc="-3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FF0000"/>
                </a:solidFill>
                <a:latin typeface="Arial"/>
                <a:cs typeface="Arial"/>
              </a:rPr>
              <a:t>общению</a:t>
            </a:r>
            <a:r>
              <a:rPr sz="1400" b="1" spc="-5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spc="-10" smtClean="0">
                <a:solidFill>
                  <a:srgbClr val="FF0000"/>
                </a:solidFill>
                <a:latin typeface="Arial"/>
                <a:cs typeface="Arial"/>
              </a:rPr>
              <a:t>реб</a:t>
            </a:r>
            <a:r>
              <a:rPr lang="ru-RU" sz="1400" b="1" spc="-10" smtClean="0">
                <a:solidFill>
                  <a:srgbClr val="FF0000"/>
                </a:solidFill>
                <a:latin typeface="Arial"/>
                <a:cs typeface="Arial"/>
              </a:rPr>
              <a:t>ё</a:t>
            </a:r>
            <a:r>
              <a:rPr sz="1400" b="1" spc="-10" smtClean="0">
                <a:solidFill>
                  <a:srgbClr val="FF0000"/>
                </a:solidFill>
                <a:latin typeface="Arial"/>
                <a:cs typeface="Arial"/>
              </a:rPr>
              <a:t>нка</a:t>
            </a:r>
            <a:r>
              <a:rPr lang="ru-RU" sz="1400" b="1" spc="-1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65475" y="244220"/>
            <a:ext cx="325691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10">
                <a:solidFill>
                  <a:srgbClr val="702527"/>
                </a:solidFill>
                <a:latin typeface="Times New Roman"/>
                <a:cs typeface="Times New Roman"/>
              </a:rPr>
              <a:t>ПОСЛЕДСТВИЯ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7820" y="3866972"/>
            <a:ext cx="8959215" cy="545465"/>
          </a:xfrm>
          <a:prstGeom prst="rect">
            <a:avLst/>
          </a:prstGeom>
          <a:solidFill>
            <a:srgbClr val="3981B9"/>
          </a:solidFill>
        </p:spPr>
        <p:txBody>
          <a:bodyPr vert="horz" wrap="square" lIns="0" tIns="9525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750"/>
              </a:spcBef>
            </a:pPr>
            <a:r>
              <a:rPr sz="2000" b="1">
                <a:latin typeface="Times New Roman"/>
                <a:cs typeface="Times New Roman"/>
              </a:rPr>
              <a:t>НЕ</a:t>
            </a:r>
            <a:r>
              <a:rPr sz="2000" b="1" spc="-40">
                <a:latin typeface="Times New Roman"/>
                <a:cs typeface="Times New Roman"/>
              </a:rPr>
              <a:t> </a:t>
            </a:r>
            <a:r>
              <a:rPr sz="2000" b="1">
                <a:latin typeface="Times New Roman"/>
                <a:cs typeface="Times New Roman"/>
              </a:rPr>
              <a:t>ПРОВОЖАЛ,</a:t>
            </a:r>
            <a:r>
              <a:rPr sz="2000" b="1" spc="-40">
                <a:latin typeface="Times New Roman"/>
                <a:cs typeface="Times New Roman"/>
              </a:rPr>
              <a:t> </a:t>
            </a:r>
            <a:r>
              <a:rPr sz="2000" b="1">
                <a:latin typeface="Times New Roman"/>
                <a:cs typeface="Times New Roman"/>
              </a:rPr>
              <a:t>НЕ</a:t>
            </a:r>
            <a:r>
              <a:rPr sz="2000" b="1" spc="-35">
                <a:latin typeface="Times New Roman"/>
                <a:cs typeface="Times New Roman"/>
              </a:rPr>
              <a:t> </a:t>
            </a:r>
            <a:r>
              <a:rPr sz="2000" b="1" spc="-10">
                <a:latin typeface="Times New Roman"/>
                <a:cs typeface="Times New Roman"/>
              </a:rPr>
              <a:t>ХОРОНИЛ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7820" y="4412284"/>
            <a:ext cx="8959215" cy="464820"/>
          </a:xfrm>
          <a:prstGeom prst="rect">
            <a:avLst/>
          </a:prstGeom>
          <a:solidFill>
            <a:srgbClr val="CED7E7">
              <a:alpha val="90194"/>
            </a:srgbClr>
          </a:solidFill>
          <a:ln w="25400">
            <a:solidFill>
              <a:srgbClr val="CED7E7"/>
            </a:solidFill>
          </a:ln>
        </p:spPr>
        <p:txBody>
          <a:bodyPr vert="horz" wrap="square" lIns="0" tIns="55244" rIns="0" bIns="0" rtlCol="0">
            <a:spAutoFit/>
          </a:bodyPr>
          <a:lstStyle/>
          <a:p>
            <a:pPr marL="844550">
              <a:lnSpc>
                <a:spcPct val="100000"/>
              </a:lnSpc>
              <a:spcBef>
                <a:spcPts val="434"/>
              </a:spcBef>
            </a:pPr>
            <a:r>
              <a:rPr sz="2000" b="1">
                <a:solidFill>
                  <a:srgbClr val="4A181A"/>
                </a:solidFill>
                <a:latin typeface="Times New Roman"/>
                <a:cs typeface="Times New Roman"/>
              </a:rPr>
              <a:t>Отношения</a:t>
            </a:r>
            <a:r>
              <a:rPr sz="2000" b="1" spc="-50">
                <a:solidFill>
                  <a:srgbClr val="4A181A"/>
                </a:solidFill>
                <a:latin typeface="Times New Roman"/>
                <a:cs typeface="Times New Roman"/>
              </a:rPr>
              <a:t> </a:t>
            </a:r>
            <a:r>
              <a:rPr sz="2000" b="1">
                <a:solidFill>
                  <a:srgbClr val="4A181A"/>
                </a:solidFill>
                <a:latin typeface="Times New Roman"/>
                <a:cs typeface="Times New Roman"/>
              </a:rPr>
              <a:t>бывают</a:t>
            </a:r>
            <a:r>
              <a:rPr sz="2000" b="1" spc="-50">
                <a:solidFill>
                  <a:srgbClr val="4A181A"/>
                </a:solidFill>
                <a:latin typeface="Times New Roman"/>
                <a:cs typeface="Times New Roman"/>
              </a:rPr>
              <a:t> </a:t>
            </a:r>
            <a:r>
              <a:rPr sz="2000" b="1">
                <a:solidFill>
                  <a:srgbClr val="4A181A"/>
                </a:solidFill>
                <a:latin typeface="Times New Roman"/>
                <a:cs typeface="Times New Roman"/>
              </a:rPr>
              <a:t>не</a:t>
            </a:r>
            <a:r>
              <a:rPr sz="2000" b="1" spc="-35">
                <a:solidFill>
                  <a:srgbClr val="4A181A"/>
                </a:solidFill>
                <a:latin typeface="Times New Roman"/>
                <a:cs typeface="Times New Roman"/>
              </a:rPr>
              <a:t> </a:t>
            </a:r>
            <a:r>
              <a:rPr sz="2000" b="1">
                <a:solidFill>
                  <a:srgbClr val="4A181A"/>
                </a:solidFill>
                <a:latin typeface="Times New Roman"/>
                <a:cs typeface="Times New Roman"/>
              </a:rPr>
              <a:t>завершенными,</a:t>
            </a:r>
            <a:r>
              <a:rPr sz="2000" b="1" spc="-60">
                <a:solidFill>
                  <a:srgbClr val="4A181A"/>
                </a:solidFill>
                <a:latin typeface="Times New Roman"/>
                <a:cs typeface="Times New Roman"/>
              </a:rPr>
              <a:t> </a:t>
            </a:r>
            <a:r>
              <a:rPr sz="2000" b="1">
                <a:solidFill>
                  <a:srgbClr val="4A181A"/>
                </a:solidFill>
                <a:latin typeface="Times New Roman"/>
                <a:cs typeface="Times New Roman"/>
              </a:rPr>
              <a:t>возникновение</a:t>
            </a:r>
            <a:r>
              <a:rPr sz="2000" b="1" spc="-45">
                <a:solidFill>
                  <a:srgbClr val="4A181A"/>
                </a:solidFill>
                <a:latin typeface="Times New Roman"/>
                <a:cs typeface="Times New Roman"/>
              </a:rPr>
              <a:t> </a:t>
            </a:r>
            <a:r>
              <a:rPr sz="2000" b="1" spc="-10">
                <a:solidFill>
                  <a:srgbClr val="4A181A"/>
                </a:solidFill>
                <a:latin typeface="Times New Roman"/>
                <a:cs typeface="Times New Roman"/>
              </a:rPr>
              <a:t>страхов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5120" y="830833"/>
            <a:ext cx="8984615" cy="3063875"/>
            <a:chOff x="65120" y="830833"/>
            <a:chExt cx="8984615" cy="3063875"/>
          </a:xfrm>
        </p:grpSpPr>
        <p:sp>
          <p:nvSpPr>
            <p:cNvPr id="6" name="object 6"/>
            <p:cNvSpPr/>
            <p:nvPr/>
          </p:nvSpPr>
          <p:spPr>
            <a:xfrm>
              <a:off x="77820" y="2328291"/>
              <a:ext cx="8959215" cy="1553210"/>
            </a:xfrm>
            <a:custGeom>
              <a:rect l="l" t="t" r="r" b="b"/>
              <a:pathLst>
                <a:path w="8959215" h="1553210">
                  <a:moveTo>
                    <a:pt x="8959118" y="0"/>
                  </a:moveTo>
                  <a:lnTo>
                    <a:pt x="0" y="0"/>
                  </a:lnTo>
                  <a:lnTo>
                    <a:pt x="0" y="1009141"/>
                  </a:lnTo>
                  <a:lnTo>
                    <a:pt x="4285391" y="1009141"/>
                  </a:lnTo>
                  <a:lnTo>
                    <a:pt x="4285391" y="1164844"/>
                  </a:lnTo>
                  <a:lnTo>
                    <a:pt x="4091335" y="1164844"/>
                  </a:lnTo>
                  <a:lnTo>
                    <a:pt x="4479574" y="1553108"/>
                  </a:lnTo>
                  <a:lnTo>
                    <a:pt x="4867813" y="1164844"/>
                  </a:lnTo>
                  <a:lnTo>
                    <a:pt x="4673757" y="1164844"/>
                  </a:lnTo>
                  <a:lnTo>
                    <a:pt x="4673757" y="1009141"/>
                  </a:lnTo>
                  <a:lnTo>
                    <a:pt x="8959118" y="1009141"/>
                  </a:lnTo>
                  <a:lnTo>
                    <a:pt x="8959118" y="0"/>
                  </a:lnTo>
                  <a:close/>
                </a:path>
              </a:pathLst>
            </a:custGeom>
            <a:solidFill>
              <a:srgbClr val="3981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7820" y="2328291"/>
              <a:ext cx="8959215" cy="1553210"/>
            </a:xfrm>
            <a:custGeom>
              <a:rect l="l" t="t" r="r" b="b"/>
              <a:pathLst>
                <a:path w="8959215" h="1553210">
                  <a:moveTo>
                    <a:pt x="8959118" y="1009141"/>
                  </a:moveTo>
                  <a:lnTo>
                    <a:pt x="4673757" y="1009141"/>
                  </a:lnTo>
                  <a:lnTo>
                    <a:pt x="4673757" y="1164844"/>
                  </a:lnTo>
                  <a:lnTo>
                    <a:pt x="4867813" y="1164844"/>
                  </a:lnTo>
                  <a:lnTo>
                    <a:pt x="4479574" y="1553108"/>
                  </a:lnTo>
                  <a:lnTo>
                    <a:pt x="4091335" y="1164844"/>
                  </a:lnTo>
                  <a:lnTo>
                    <a:pt x="4285391" y="1164844"/>
                  </a:lnTo>
                  <a:lnTo>
                    <a:pt x="4285391" y="1009141"/>
                  </a:lnTo>
                  <a:lnTo>
                    <a:pt x="0" y="1009141"/>
                  </a:lnTo>
                  <a:lnTo>
                    <a:pt x="0" y="0"/>
                  </a:lnTo>
                  <a:lnTo>
                    <a:pt x="8959118" y="0"/>
                  </a:lnTo>
                  <a:lnTo>
                    <a:pt x="8959118" y="1009141"/>
                  </a:lnTo>
                  <a:close/>
                </a:path>
              </a:pathLst>
            </a:custGeom>
            <a:ln w="253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7820" y="2873425"/>
              <a:ext cx="8959215" cy="464820"/>
            </a:xfrm>
            <a:custGeom>
              <a:rect l="l" t="t" r="r" b="b"/>
              <a:pathLst>
                <a:path w="8959215" h="464820">
                  <a:moveTo>
                    <a:pt x="8959215" y="0"/>
                  </a:moveTo>
                  <a:lnTo>
                    <a:pt x="0" y="0"/>
                  </a:lnTo>
                  <a:lnTo>
                    <a:pt x="0" y="464388"/>
                  </a:lnTo>
                  <a:lnTo>
                    <a:pt x="8959215" y="464388"/>
                  </a:lnTo>
                  <a:lnTo>
                    <a:pt x="8959215" y="0"/>
                  </a:lnTo>
                  <a:close/>
                </a:path>
              </a:pathLst>
            </a:custGeom>
            <a:solidFill>
              <a:srgbClr val="CED7E7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7820" y="2873425"/>
              <a:ext cx="8959215" cy="464820"/>
            </a:xfrm>
            <a:custGeom>
              <a:rect l="l" t="t" r="r" b="b"/>
              <a:pathLst>
                <a:path w="8959215" h="464820">
                  <a:moveTo>
                    <a:pt x="0" y="464388"/>
                  </a:moveTo>
                  <a:lnTo>
                    <a:pt x="8959215" y="464388"/>
                  </a:lnTo>
                  <a:lnTo>
                    <a:pt x="8959215" y="0"/>
                  </a:lnTo>
                  <a:lnTo>
                    <a:pt x="0" y="0"/>
                  </a:lnTo>
                  <a:lnTo>
                    <a:pt x="0" y="464388"/>
                  </a:lnTo>
                  <a:close/>
                </a:path>
              </a:pathLst>
            </a:custGeom>
            <a:ln w="25400">
              <a:solidFill>
                <a:srgbClr val="CED7E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7820" y="843533"/>
              <a:ext cx="8959215" cy="1553210"/>
            </a:xfrm>
            <a:custGeom>
              <a:rect l="l" t="t" r="r" b="b"/>
              <a:pathLst>
                <a:path w="8959215" h="1553210">
                  <a:moveTo>
                    <a:pt x="8959118" y="0"/>
                  </a:moveTo>
                  <a:lnTo>
                    <a:pt x="0" y="0"/>
                  </a:lnTo>
                  <a:lnTo>
                    <a:pt x="0" y="1009268"/>
                  </a:lnTo>
                  <a:lnTo>
                    <a:pt x="4285391" y="1009268"/>
                  </a:lnTo>
                  <a:lnTo>
                    <a:pt x="4285391" y="1164843"/>
                  </a:lnTo>
                  <a:lnTo>
                    <a:pt x="4091335" y="1164843"/>
                  </a:lnTo>
                  <a:lnTo>
                    <a:pt x="4479574" y="1553209"/>
                  </a:lnTo>
                  <a:lnTo>
                    <a:pt x="4867813" y="1164843"/>
                  </a:lnTo>
                  <a:lnTo>
                    <a:pt x="4673757" y="1164843"/>
                  </a:lnTo>
                  <a:lnTo>
                    <a:pt x="4673757" y="1009268"/>
                  </a:lnTo>
                  <a:lnTo>
                    <a:pt x="8959118" y="1009268"/>
                  </a:lnTo>
                  <a:lnTo>
                    <a:pt x="8959118" y="0"/>
                  </a:lnTo>
                  <a:close/>
                </a:path>
              </a:pathLst>
            </a:custGeom>
            <a:solidFill>
              <a:srgbClr val="3981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7820" y="843533"/>
              <a:ext cx="8959215" cy="1553210"/>
            </a:xfrm>
            <a:custGeom>
              <a:rect l="l" t="t" r="r" b="b"/>
              <a:pathLst>
                <a:path w="8959215" h="1553210">
                  <a:moveTo>
                    <a:pt x="8959118" y="1009268"/>
                  </a:moveTo>
                  <a:lnTo>
                    <a:pt x="4673757" y="1009268"/>
                  </a:lnTo>
                  <a:lnTo>
                    <a:pt x="4673757" y="1164843"/>
                  </a:lnTo>
                  <a:lnTo>
                    <a:pt x="4867813" y="1164843"/>
                  </a:lnTo>
                  <a:lnTo>
                    <a:pt x="4479574" y="1553209"/>
                  </a:lnTo>
                  <a:lnTo>
                    <a:pt x="4091335" y="1164843"/>
                  </a:lnTo>
                  <a:lnTo>
                    <a:pt x="4285391" y="1164843"/>
                  </a:lnTo>
                  <a:lnTo>
                    <a:pt x="4285391" y="1009268"/>
                  </a:lnTo>
                  <a:lnTo>
                    <a:pt x="0" y="1009268"/>
                  </a:lnTo>
                  <a:lnTo>
                    <a:pt x="0" y="0"/>
                  </a:lnTo>
                  <a:lnTo>
                    <a:pt x="8959118" y="0"/>
                  </a:lnTo>
                  <a:lnTo>
                    <a:pt x="8959118" y="1009268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7820" y="1335455"/>
              <a:ext cx="8959215" cy="464820"/>
            </a:xfrm>
            <a:custGeom>
              <a:rect l="l" t="t" r="r" b="b"/>
              <a:pathLst>
                <a:path w="8959215" h="464819">
                  <a:moveTo>
                    <a:pt x="8959215" y="0"/>
                  </a:moveTo>
                  <a:lnTo>
                    <a:pt x="0" y="0"/>
                  </a:lnTo>
                  <a:lnTo>
                    <a:pt x="0" y="464388"/>
                  </a:lnTo>
                  <a:lnTo>
                    <a:pt x="8959215" y="464388"/>
                  </a:lnTo>
                  <a:lnTo>
                    <a:pt x="8959215" y="0"/>
                  </a:lnTo>
                  <a:close/>
                </a:path>
              </a:pathLst>
            </a:custGeom>
            <a:solidFill>
              <a:srgbClr val="CED7E7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7820" y="1335455"/>
              <a:ext cx="8959215" cy="464820"/>
            </a:xfrm>
            <a:custGeom>
              <a:rect l="l" t="t" r="r" b="b"/>
              <a:pathLst>
                <a:path w="8959215" h="464819">
                  <a:moveTo>
                    <a:pt x="0" y="464388"/>
                  </a:moveTo>
                  <a:lnTo>
                    <a:pt x="8959215" y="464388"/>
                  </a:lnTo>
                  <a:lnTo>
                    <a:pt x="8959215" y="0"/>
                  </a:lnTo>
                  <a:lnTo>
                    <a:pt x="0" y="0"/>
                  </a:lnTo>
                  <a:lnTo>
                    <a:pt x="0" y="464388"/>
                  </a:lnTo>
                  <a:close/>
                </a:path>
              </a:pathLst>
            </a:custGeom>
            <a:ln w="25400">
              <a:solidFill>
                <a:srgbClr val="CED7E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90520" y="779345"/>
            <a:ext cx="8933815" cy="2466975"/>
          </a:xfrm>
          <a:prstGeom prst="rect">
            <a:avLst/>
          </a:prstGeom>
        </p:spPr>
        <p:txBody>
          <a:bodyPr vert="horz" wrap="square" lIns="0" tIns="15875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50"/>
              </a:spcBef>
              <a:tabLst>
                <a:tab pos="2491740"/>
              </a:tabLst>
            </a:pPr>
            <a:r>
              <a:rPr sz="2000" b="1">
                <a:latin typeface="Times New Roman"/>
                <a:cs typeface="Times New Roman"/>
              </a:rPr>
              <a:t>НЕ</a:t>
            </a:r>
            <a:r>
              <a:rPr sz="2000" b="1" spc="-25">
                <a:latin typeface="Times New Roman"/>
                <a:cs typeface="Times New Roman"/>
              </a:rPr>
              <a:t> </a:t>
            </a:r>
            <a:r>
              <a:rPr sz="2000" b="1">
                <a:latin typeface="Times New Roman"/>
                <a:cs typeface="Times New Roman"/>
              </a:rPr>
              <a:t>СООБЩИЛИ</a:t>
            </a:r>
            <a:r>
              <a:rPr sz="2000" b="1" spc="465">
                <a:latin typeface="Times New Roman"/>
                <a:cs typeface="Times New Roman"/>
              </a:rPr>
              <a:t> </a:t>
            </a:r>
            <a:r>
              <a:rPr sz="2000" b="1" spc="-50">
                <a:latin typeface="Times New Roman"/>
                <a:cs typeface="Times New Roman"/>
              </a:rPr>
              <a:t>О</a:t>
            </a:r>
            <a:r>
              <a:rPr sz="2000" b="1">
                <a:latin typeface="Times New Roman"/>
                <a:cs typeface="Times New Roman"/>
              </a:rPr>
              <a:t>	ТОМ,</a:t>
            </a:r>
            <a:r>
              <a:rPr sz="2000" b="1" spc="370">
                <a:latin typeface="Times New Roman"/>
                <a:cs typeface="Times New Roman"/>
              </a:rPr>
              <a:t> </a:t>
            </a:r>
            <a:r>
              <a:rPr sz="2000" b="1">
                <a:latin typeface="Times New Roman"/>
                <a:cs typeface="Times New Roman"/>
              </a:rPr>
              <a:t>ГДЕ</a:t>
            </a:r>
            <a:r>
              <a:rPr sz="2000" b="1" spc="380">
                <a:latin typeface="Times New Roman"/>
                <a:cs typeface="Times New Roman"/>
              </a:rPr>
              <a:t> </a:t>
            </a:r>
            <a:r>
              <a:rPr sz="2000" b="1">
                <a:latin typeface="Times New Roman"/>
                <a:cs typeface="Times New Roman"/>
              </a:rPr>
              <a:t>БЛИЗКИЙ</a:t>
            </a:r>
            <a:r>
              <a:rPr sz="2000" b="1" spc="-65">
                <a:latin typeface="Times New Roman"/>
                <a:cs typeface="Times New Roman"/>
              </a:rPr>
              <a:t> </a:t>
            </a:r>
            <a:r>
              <a:rPr sz="2000" b="1">
                <a:latin typeface="Times New Roman"/>
                <a:cs typeface="Times New Roman"/>
              </a:rPr>
              <a:t>ЧЕЛОВЕК</a:t>
            </a:r>
            <a:r>
              <a:rPr sz="2000" b="1" spc="-70">
                <a:latin typeface="Times New Roman"/>
                <a:cs typeface="Times New Roman"/>
              </a:rPr>
              <a:t> </a:t>
            </a:r>
            <a:r>
              <a:rPr sz="2000" b="1" spc="-10">
                <a:latin typeface="Times New Roman"/>
                <a:cs typeface="Times New Roman"/>
              </a:rPr>
              <a:t>НАХОДИТСЯ</a:t>
            </a:r>
            <a:endParaRPr sz="20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1160"/>
              </a:spcBef>
            </a:pPr>
            <a:r>
              <a:rPr sz="2000" b="1">
                <a:solidFill>
                  <a:srgbClr val="4A181A"/>
                </a:solidFill>
                <a:latin typeface="Times New Roman"/>
                <a:cs typeface="Times New Roman"/>
              </a:rPr>
              <a:t>Создается</a:t>
            </a:r>
            <a:r>
              <a:rPr sz="2000" b="1" spc="-65">
                <a:solidFill>
                  <a:srgbClr val="4A181A"/>
                </a:solidFill>
                <a:latin typeface="Times New Roman"/>
                <a:cs typeface="Times New Roman"/>
              </a:rPr>
              <a:t> </a:t>
            </a:r>
            <a:r>
              <a:rPr sz="2000" b="1">
                <a:solidFill>
                  <a:srgbClr val="4A181A"/>
                </a:solidFill>
                <a:latin typeface="Times New Roman"/>
                <a:cs typeface="Times New Roman"/>
              </a:rPr>
              <a:t>почва</a:t>
            </a:r>
            <a:r>
              <a:rPr sz="2000" b="1" spc="-60">
                <a:solidFill>
                  <a:srgbClr val="4A181A"/>
                </a:solidFill>
                <a:latin typeface="Times New Roman"/>
                <a:cs typeface="Times New Roman"/>
              </a:rPr>
              <a:t> </a:t>
            </a:r>
            <a:r>
              <a:rPr sz="2000" b="1">
                <a:solidFill>
                  <a:srgbClr val="4A181A"/>
                </a:solidFill>
                <a:latin typeface="Times New Roman"/>
                <a:cs typeface="Times New Roman"/>
              </a:rPr>
              <a:t>для</a:t>
            </a:r>
            <a:r>
              <a:rPr sz="2000" b="1" spc="-50">
                <a:solidFill>
                  <a:srgbClr val="4A181A"/>
                </a:solidFill>
                <a:latin typeface="Times New Roman"/>
                <a:cs typeface="Times New Roman"/>
              </a:rPr>
              <a:t> </a:t>
            </a:r>
            <a:r>
              <a:rPr sz="2000" b="1" spc="-10">
                <a:solidFill>
                  <a:srgbClr val="4A181A"/>
                </a:solidFill>
                <a:latin typeface="Times New Roman"/>
                <a:cs typeface="Times New Roman"/>
              </a:rPr>
              <a:t>страхов</a:t>
            </a:r>
            <a:r>
              <a:rPr sz="2000" b="1" spc="-75">
                <a:solidFill>
                  <a:srgbClr val="4A181A"/>
                </a:solidFill>
                <a:latin typeface="Times New Roman"/>
                <a:cs typeface="Times New Roman"/>
              </a:rPr>
              <a:t> </a:t>
            </a:r>
            <a:r>
              <a:rPr sz="2000" b="1">
                <a:solidFill>
                  <a:srgbClr val="4A181A"/>
                </a:solidFill>
                <a:latin typeface="Times New Roman"/>
                <a:cs typeface="Times New Roman"/>
              </a:rPr>
              <a:t>и</a:t>
            </a:r>
            <a:r>
              <a:rPr sz="2000" b="1" spc="-50">
                <a:solidFill>
                  <a:srgbClr val="4A181A"/>
                </a:solidFill>
                <a:latin typeface="Times New Roman"/>
                <a:cs typeface="Times New Roman"/>
              </a:rPr>
              <a:t> </a:t>
            </a:r>
            <a:r>
              <a:rPr sz="2000" b="1">
                <a:solidFill>
                  <a:srgbClr val="4A181A"/>
                </a:solidFill>
                <a:latin typeface="Times New Roman"/>
                <a:cs typeface="Times New Roman"/>
              </a:rPr>
              <a:t>недоверия</a:t>
            </a:r>
            <a:r>
              <a:rPr sz="2000" b="1" spc="-65">
                <a:solidFill>
                  <a:srgbClr val="4A181A"/>
                </a:solidFill>
                <a:latin typeface="Times New Roman"/>
                <a:cs typeface="Times New Roman"/>
              </a:rPr>
              <a:t> </a:t>
            </a:r>
            <a:r>
              <a:rPr sz="2000" b="1">
                <a:solidFill>
                  <a:srgbClr val="4A181A"/>
                </a:solidFill>
                <a:latin typeface="Times New Roman"/>
                <a:cs typeface="Times New Roman"/>
              </a:rPr>
              <a:t>к</a:t>
            </a:r>
            <a:r>
              <a:rPr sz="2000" b="1" spc="-45">
                <a:solidFill>
                  <a:srgbClr val="4A181A"/>
                </a:solidFill>
                <a:latin typeface="Times New Roman"/>
                <a:cs typeface="Times New Roman"/>
              </a:rPr>
              <a:t> </a:t>
            </a:r>
            <a:r>
              <a:rPr sz="2000" b="1" spc="-10">
                <a:solidFill>
                  <a:srgbClr val="4A181A"/>
                </a:solidFill>
                <a:latin typeface="Times New Roman"/>
                <a:cs typeface="Times New Roman"/>
              </a:rPr>
              <a:t>людям,</a:t>
            </a:r>
            <a:r>
              <a:rPr sz="2000" b="1" spc="-70">
                <a:solidFill>
                  <a:srgbClr val="4A181A"/>
                </a:solidFill>
                <a:latin typeface="Times New Roman"/>
                <a:cs typeface="Times New Roman"/>
              </a:rPr>
              <a:t> </a:t>
            </a:r>
            <a:r>
              <a:rPr sz="2000" b="1" spc="-10">
                <a:solidFill>
                  <a:srgbClr val="4A181A"/>
                </a:solidFill>
                <a:latin typeface="Times New Roman"/>
                <a:cs typeface="Times New Roman"/>
              </a:rPr>
              <a:t>взрослым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135"/>
              </a:spcBef>
            </a:pPr>
            <a:endParaRPr sz="20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2000" b="1">
                <a:latin typeface="Times New Roman"/>
                <a:cs typeface="Times New Roman"/>
              </a:rPr>
              <a:t>ИСКЛЮЧИЛИ</a:t>
            </a:r>
            <a:r>
              <a:rPr sz="2000" b="1" spc="-70">
                <a:latin typeface="Times New Roman"/>
                <a:cs typeface="Times New Roman"/>
              </a:rPr>
              <a:t> </a:t>
            </a:r>
            <a:r>
              <a:rPr sz="2000" b="1">
                <a:latin typeface="Times New Roman"/>
                <a:cs typeface="Times New Roman"/>
              </a:rPr>
              <a:t>ИЗ</a:t>
            </a:r>
            <a:r>
              <a:rPr sz="2000" b="1" spc="430">
                <a:latin typeface="Times New Roman"/>
                <a:cs typeface="Times New Roman"/>
              </a:rPr>
              <a:t> </a:t>
            </a:r>
            <a:r>
              <a:rPr sz="2000" b="1" spc="-10">
                <a:latin typeface="Times New Roman"/>
                <a:cs typeface="Times New Roman"/>
              </a:rPr>
              <a:t>ПРОЦЕССА</a:t>
            </a:r>
            <a:r>
              <a:rPr sz="2000" b="1" spc="-70">
                <a:latin typeface="Times New Roman"/>
                <a:cs typeface="Times New Roman"/>
              </a:rPr>
              <a:t> </a:t>
            </a:r>
            <a:r>
              <a:rPr sz="2000" b="1" spc="-10">
                <a:latin typeface="Times New Roman"/>
                <a:cs typeface="Times New Roman"/>
              </a:rPr>
              <a:t>ПРОВОДОВ,</a:t>
            </a:r>
            <a:r>
              <a:rPr sz="2000" b="1" spc="-65">
                <a:latin typeface="Times New Roman"/>
                <a:cs typeface="Times New Roman"/>
              </a:rPr>
              <a:t> </a:t>
            </a:r>
            <a:r>
              <a:rPr sz="2000" b="1" spc="-10">
                <a:latin typeface="Times New Roman"/>
                <a:cs typeface="Times New Roman"/>
              </a:rPr>
              <a:t>ОБЩЕНИЯ</a:t>
            </a:r>
            <a:endParaRPr sz="20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1575"/>
              </a:spcBef>
            </a:pPr>
            <a:r>
              <a:rPr sz="2000" b="1">
                <a:solidFill>
                  <a:srgbClr val="4A181A"/>
                </a:solidFill>
                <a:latin typeface="Times New Roman"/>
                <a:cs typeface="Times New Roman"/>
              </a:rPr>
              <a:t>Возникновения</a:t>
            </a:r>
            <a:r>
              <a:rPr sz="2000" b="1" spc="-65">
                <a:solidFill>
                  <a:srgbClr val="4A181A"/>
                </a:solidFill>
                <a:latin typeface="Times New Roman"/>
                <a:cs typeface="Times New Roman"/>
              </a:rPr>
              <a:t> </a:t>
            </a:r>
            <a:r>
              <a:rPr sz="2000" b="1">
                <a:solidFill>
                  <a:srgbClr val="4A181A"/>
                </a:solidFill>
                <a:latin typeface="Times New Roman"/>
                <a:cs typeface="Times New Roman"/>
              </a:rPr>
              <a:t>чувства</a:t>
            </a:r>
            <a:r>
              <a:rPr sz="2000" b="1" spc="-75">
                <a:solidFill>
                  <a:srgbClr val="4A181A"/>
                </a:solidFill>
                <a:latin typeface="Times New Roman"/>
                <a:cs typeface="Times New Roman"/>
              </a:rPr>
              <a:t> </a:t>
            </a:r>
            <a:r>
              <a:rPr sz="2000" b="1" spc="-10">
                <a:solidFill>
                  <a:srgbClr val="4A181A"/>
                </a:solidFill>
                <a:latin typeface="Times New Roman"/>
                <a:cs typeface="Times New Roman"/>
              </a:rPr>
              <a:t>покинутости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object 2"/>
          <p:cNvGrpSpPr/>
          <p:nvPr/>
        </p:nvGrpSpPr>
        <p:grpSpPr>
          <a:xfrm>
            <a:off x="163321" y="165098"/>
            <a:ext cx="8923655" cy="4911725"/>
            <a:chOff x="163321" y="165098"/>
            <a:chExt cx="8923655" cy="4911725"/>
          </a:xfrm>
        </p:grpSpPr>
        <p:pic>
          <p:nvPicPr>
            <p:cNvPr id="3" name="object 3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163321" y="165098"/>
              <a:ext cx="3548888" cy="487362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3752850" y="171449"/>
              <a:ext cx="5334000" cy="21336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3752850" y="2390775"/>
              <a:ext cx="5314022" cy="2686050"/>
            </a:xfrm>
            <a:prstGeom prst="rect">
              <a:avLst/>
            </a:prstGeom>
          </p:spPr>
        </p:pic>
      </p:grp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object 2"/>
          <p:cNvGrpSpPr/>
          <p:nvPr/>
        </p:nvGrpSpPr>
        <p:grpSpPr>
          <a:xfrm>
            <a:off x="163321" y="165098"/>
            <a:ext cx="8923655" cy="4873625"/>
            <a:chOff x="163321" y="165098"/>
            <a:chExt cx="8923655" cy="4873625"/>
          </a:xfrm>
        </p:grpSpPr>
        <p:pic>
          <p:nvPicPr>
            <p:cNvPr id="3" name="object 3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163321" y="165098"/>
              <a:ext cx="3548888" cy="487362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3752850" y="166623"/>
              <a:ext cx="5334000" cy="2352675"/>
            </a:xfrm>
            <a:prstGeom prst="rect">
              <a:avLst/>
            </a:prstGeom>
          </p:spPr>
        </p:pic>
      </p:grp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499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499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5143500"/>
            <a:chOff x="217487" y="152400"/>
            <a:chExt cx="8869680" cy="4819650"/>
          </a:xfrm>
        </p:grpSpPr>
        <p:pic>
          <p:nvPicPr>
            <p:cNvPr id="3" name="object 3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217487" y="152400"/>
              <a:ext cx="8869299" cy="56197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217487" y="638175"/>
              <a:ext cx="8869299" cy="4333875"/>
            </a:xfrm>
            <a:prstGeom prst="rect">
              <a:avLst/>
            </a:prstGeom>
          </p:spPr>
        </p:pic>
      </p:grp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7526" y="111632"/>
            <a:ext cx="2608073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>
                <a:solidFill>
                  <a:schemeClr val="accent1">
                    <a:lumMod val="75000"/>
                  </a:schemeClr>
                </a:solidFill>
              </a:rPr>
              <a:t>Техника</a:t>
            </a:r>
            <a:r>
              <a:rPr spc="-35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>
                <a:solidFill>
                  <a:schemeClr val="accent1">
                    <a:lumMod val="75000"/>
                  </a:schemeClr>
                </a:solidFill>
              </a:rPr>
              <a:t>1 </a:t>
            </a:r>
            <a:r>
              <a:rPr/>
              <a:t>-</a:t>
            </a:r>
            <a:r>
              <a:rPr spc="-15"/>
              <a:t> </a:t>
            </a:r>
            <a:r>
              <a:rPr/>
              <a:t>М.</a:t>
            </a:r>
            <a:r>
              <a:rPr spc="-25"/>
              <a:t> </a:t>
            </a:r>
            <a:r>
              <a:rPr spc="-20"/>
              <a:t>Уаит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6200" y="514350"/>
            <a:ext cx="8991600" cy="451298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606800" marR="27305" indent="-3579495" algn="ctr">
              <a:lnSpc>
                <a:spcPct val="100000"/>
              </a:lnSpc>
              <a:spcBef>
                <a:spcPts val="105"/>
              </a:spcBef>
            </a:pPr>
            <a:r>
              <a:rPr sz="1400" b="1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Метод</a:t>
            </a:r>
            <a:r>
              <a:rPr sz="1400" b="1" spc="-35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400" b="1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беседы,</a:t>
            </a:r>
            <a:r>
              <a:rPr sz="1400" b="1" spc="-3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endParaRPr lang="ru-RU" sz="1400" b="1" spc="-30" smtClean="0">
              <a:solidFill>
                <a:schemeClr val="accent1">
                  <a:lumMod val="75000"/>
                </a:schemeClr>
              </a:solidFill>
              <a:latin typeface="Times New Roman"/>
              <a:cs typeface="Times New Roman"/>
            </a:endParaRPr>
          </a:p>
          <a:p>
            <a:pPr marL="3606800" marR="27305" indent="-3579495" algn="ctr">
              <a:lnSpc>
                <a:spcPct val="100000"/>
              </a:lnSpc>
              <a:spcBef>
                <a:spcPts val="105"/>
              </a:spcBef>
            </a:pPr>
            <a:r>
              <a:rPr sz="1400" b="1" smtClean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который</a:t>
            </a:r>
            <a:r>
              <a:rPr sz="1400" b="1" spc="-60" smtClean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400" b="1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позволяет</a:t>
            </a:r>
            <a:r>
              <a:rPr sz="1400" b="1" spc="-4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400" b="1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человеку</a:t>
            </a:r>
            <a:r>
              <a:rPr sz="1400" b="1" spc="-5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400" b="1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вернуться</a:t>
            </a:r>
            <a:r>
              <a:rPr sz="1400" b="1" spc="-45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ru-RU" sz="1400" b="1" spc="-45" smtClean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400" b="1" smtClean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в</a:t>
            </a:r>
            <a:r>
              <a:rPr sz="1400" b="1" spc="-30" smtClean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400" b="1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отношения</a:t>
            </a:r>
            <a:r>
              <a:rPr sz="1400" b="1" spc="-15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400" b="1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с</a:t>
            </a:r>
            <a:r>
              <a:rPr sz="1400" b="1" spc="-25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400" b="1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утраченной</a:t>
            </a:r>
            <a:r>
              <a:rPr sz="1400" b="1" spc="-5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400" b="1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значимостью</a:t>
            </a:r>
            <a:r>
              <a:rPr sz="1400" b="1" spc="-55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400" b="1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и</a:t>
            </a:r>
            <a:r>
              <a:rPr sz="1400" b="1" spc="-3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400" b="1" spc="-1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заново </a:t>
            </a:r>
            <a:r>
              <a:rPr sz="1400" b="1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перепрожить</a:t>
            </a:r>
            <a:r>
              <a:rPr sz="1400" b="1" spc="-6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400" b="1" spc="-25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их</a:t>
            </a:r>
            <a:endParaRPr sz="1400">
              <a:solidFill>
                <a:schemeClr val="accent1">
                  <a:lumMod val="75000"/>
                </a:schemeClr>
              </a:solidFill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b="1" spc="-10">
                <a:solidFill>
                  <a:srgbClr val="253147"/>
                </a:solidFill>
                <a:latin typeface="Times New Roman"/>
                <a:cs typeface="Times New Roman"/>
              </a:rPr>
              <a:t>Вопросы:</a:t>
            </a:r>
            <a:endParaRPr sz="1400">
              <a:latin typeface="Times New Roman"/>
              <a:cs typeface="Times New Roman"/>
            </a:endParaRPr>
          </a:p>
          <a:p>
            <a:pPr marL="203200" indent="-190500">
              <a:lnSpc>
                <a:spcPct val="100000"/>
              </a:lnSpc>
              <a:spcBef>
                <a:spcPts val="5"/>
              </a:spcBef>
              <a:buChar char="—"/>
              <a:tabLst>
                <a:tab pos="203200"/>
              </a:tabLst>
            </a:pP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Если</a:t>
            </a:r>
            <a:r>
              <a:rPr sz="1200" b="1" i="1" spc="-1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бы</a:t>
            </a:r>
            <a:r>
              <a:rPr sz="1200" b="1" i="1" spc="-2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вы</a:t>
            </a:r>
            <a:r>
              <a:rPr sz="1200" b="1" i="1" spc="-1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могли</a:t>
            </a:r>
            <a:r>
              <a:rPr sz="1200" b="1" i="1" spc="-3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сейчас</a:t>
            </a:r>
            <a:r>
              <a:rPr sz="1200" b="1" i="1" spc="-1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посмотреть</a:t>
            </a:r>
            <a:r>
              <a:rPr sz="1200" b="1" i="1" spc="-2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на</a:t>
            </a:r>
            <a:r>
              <a:rPr sz="1200" b="1" i="1" spc="-3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себя</a:t>
            </a:r>
            <a:r>
              <a:rPr sz="1200" b="1" i="1" spc="-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глазами</a:t>
            </a:r>
            <a:r>
              <a:rPr sz="1200" b="1" i="1" spc="-3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Х,</a:t>
            </a:r>
            <a:r>
              <a:rPr sz="1200" b="1" i="1" spc="-3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чему бы</a:t>
            </a:r>
            <a:r>
              <a:rPr sz="1200" b="1" i="1" spc="-1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вы</a:t>
            </a:r>
            <a:r>
              <a:rPr sz="1200" b="1" i="1" spc="-2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spc="-10">
                <a:solidFill>
                  <a:srgbClr val="253147"/>
                </a:solidFill>
                <a:latin typeface="Times New Roman"/>
                <a:cs typeface="Times New Roman"/>
              </a:rPr>
              <a:t>порадовались,</a:t>
            </a:r>
            <a:r>
              <a:rPr sz="1200" b="1" i="1" spc="-3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чем</a:t>
            </a:r>
            <a:r>
              <a:rPr sz="1200" b="1" i="1" spc="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бы</a:t>
            </a:r>
            <a:r>
              <a:rPr sz="1200" b="1" i="1" spc="-2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могли</a:t>
            </a:r>
            <a:r>
              <a:rPr sz="1200" b="1" i="1" spc="-3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spc="-10">
                <a:solidFill>
                  <a:srgbClr val="253147"/>
                </a:solidFill>
                <a:latin typeface="Times New Roman"/>
                <a:cs typeface="Times New Roman"/>
              </a:rPr>
              <a:t>гордиться?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0"/>
              </a:spcBef>
              <a:buClr>
                <a:srgbClr val="253147"/>
              </a:buClr>
              <a:buFont typeface="Times New Roman"/>
              <a:buChar char="—"/>
            </a:pPr>
            <a:endParaRPr sz="1200">
              <a:latin typeface="Times New Roman"/>
              <a:cs typeface="Times New Roman"/>
            </a:endParaRPr>
          </a:p>
          <a:p>
            <a:pPr marL="203200" indent="-190500">
              <a:lnSpc>
                <a:spcPct val="100000"/>
              </a:lnSpc>
              <a:spcBef>
                <a:spcPts val="5"/>
              </a:spcBef>
              <a:buChar char="—"/>
              <a:tabLst>
                <a:tab pos="203200"/>
              </a:tabLst>
            </a:pP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Если</a:t>
            </a:r>
            <a:r>
              <a:rPr sz="1200" b="1" i="1" spc="-2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бы</a:t>
            </a:r>
            <a:r>
              <a:rPr sz="1200" b="1" i="1" spc="-2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вы</a:t>
            </a:r>
            <a:r>
              <a:rPr sz="1200" b="1" i="1" spc="-1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могли</a:t>
            </a:r>
            <a:r>
              <a:rPr sz="1200" b="1" i="1" spc="-3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этим</a:t>
            </a:r>
            <a:r>
              <a:rPr sz="1200" b="1" i="1" spc="-5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в</a:t>
            </a:r>
            <a:r>
              <a:rPr sz="1200" b="1" i="1" spc="-2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себе гордиться</a:t>
            </a:r>
            <a:r>
              <a:rPr sz="1200" b="1" i="1" spc="-3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прямо</a:t>
            </a:r>
            <a:r>
              <a:rPr sz="1200" b="1" i="1" spc="-4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сейчас,</a:t>
            </a:r>
            <a:r>
              <a:rPr sz="1200" b="1" i="1" spc="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что</a:t>
            </a:r>
            <a:r>
              <a:rPr sz="1200" b="1" i="1" spc="-3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бы</a:t>
            </a:r>
            <a:r>
              <a:rPr sz="1200" b="1" i="1" spc="-1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изменилось</a:t>
            </a:r>
            <a:r>
              <a:rPr sz="1200" b="1" i="1" spc="-4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для</a:t>
            </a:r>
            <a:r>
              <a:rPr sz="1200" b="1" i="1" spc="-2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spc="-20">
                <a:solidFill>
                  <a:srgbClr val="253147"/>
                </a:solidFill>
                <a:latin typeface="Times New Roman"/>
                <a:cs typeface="Times New Roman"/>
              </a:rPr>
              <a:t>вас?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0"/>
              </a:spcBef>
              <a:buClr>
                <a:srgbClr val="253147"/>
              </a:buClr>
              <a:buFont typeface="Times New Roman"/>
              <a:buChar char="—"/>
            </a:pPr>
            <a:endParaRPr sz="1200">
              <a:latin typeface="Times New Roman"/>
              <a:cs typeface="Times New Roman"/>
            </a:endParaRPr>
          </a:p>
          <a:p>
            <a:pPr marL="236220" indent="-223520">
              <a:lnSpc>
                <a:spcPct val="100000"/>
              </a:lnSpc>
              <a:buChar char="—"/>
              <a:tabLst>
                <a:tab pos="236220"/>
              </a:tabLst>
            </a:pP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Когда</a:t>
            </a:r>
            <a:r>
              <a:rPr sz="1200" b="1" i="1" spc="25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вы</a:t>
            </a:r>
            <a:r>
              <a:rPr sz="1200" b="1" i="1" spc="24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вспоминаете</a:t>
            </a:r>
            <a:r>
              <a:rPr sz="1200" b="1" i="1" spc="24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то</a:t>
            </a:r>
            <a:r>
              <a:rPr sz="1200" b="1" i="1" spc="25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хорошее,</a:t>
            </a:r>
            <a:r>
              <a:rPr sz="1200" b="1" i="1" spc="25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что</a:t>
            </a:r>
            <a:r>
              <a:rPr sz="1200" b="1" i="1" spc="25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Х</a:t>
            </a:r>
            <a:r>
              <a:rPr sz="1200" b="1" i="1" spc="25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знал</a:t>
            </a:r>
            <a:r>
              <a:rPr sz="1200" b="1" i="1" spc="24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spc="-10">
                <a:solidFill>
                  <a:srgbClr val="253147"/>
                </a:solidFill>
                <a:latin typeface="Times New Roman"/>
                <a:cs typeface="Times New Roman"/>
              </a:rPr>
              <a:t>(-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ет)</a:t>
            </a:r>
            <a:r>
              <a:rPr sz="1200" b="1" i="1" spc="24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о</a:t>
            </a:r>
            <a:r>
              <a:rPr sz="1200" b="1" i="1" spc="25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вас</a:t>
            </a:r>
            <a:r>
              <a:rPr sz="1200" b="1" i="1" spc="254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и</a:t>
            </a:r>
            <a:r>
              <a:rPr sz="1200" b="1" i="1" spc="254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видел</a:t>
            </a:r>
            <a:r>
              <a:rPr sz="1200" b="1" i="1" spc="24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spc="-10">
                <a:solidFill>
                  <a:srgbClr val="253147"/>
                </a:solidFill>
                <a:latin typeface="Times New Roman"/>
                <a:cs typeface="Times New Roman"/>
              </a:rPr>
              <a:t>(-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ит)</a:t>
            </a:r>
            <a:r>
              <a:rPr sz="1200" b="1" i="1" spc="24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в</a:t>
            </a:r>
            <a:r>
              <a:rPr sz="1200" b="1" i="1" spc="25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вас,</a:t>
            </a:r>
            <a:r>
              <a:rPr sz="1200" b="1" i="1" spc="26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что</a:t>
            </a:r>
            <a:r>
              <a:rPr sz="1200" b="1" i="1" spc="24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тогда</a:t>
            </a:r>
            <a:r>
              <a:rPr sz="1200" b="1" i="1" spc="24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пробуждается</a:t>
            </a:r>
            <a:r>
              <a:rPr sz="1200" b="1" i="1" spc="254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в</a:t>
            </a:r>
            <a:r>
              <a:rPr sz="1200" b="1" i="1" spc="254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вас</a:t>
            </a:r>
            <a:r>
              <a:rPr sz="1200" b="1" i="1" spc="24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spc="-50">
                <a:solidFill>
                  <a:srgbClr val="253147"/>
                </a:solidFill>
                <a:latin typeface="Times New Roman"/>
                <a:cs typeface="Times New Roman"/>
              </a:rPr>
              <a:t>и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становится</a:t>
            </a:r>
            <a:r>
              <a:rPr sz="1200" b="1" i="1" spc="-5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более</a:t>
            </a:r>
            <a:r>
              <a:rPr sz="1200" b="1" i="1" spc="-1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видимым</a:t>
            </a:r>
            <a:r>
              <a:rPr sz="1200" b="1" i="1" spc="-4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для</a:t>
            </a:r>
            <a:r>
              <a:rPr sz="1200" b="1" i="1" spc="-3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вас</a:t>
            </a:r>
            <a:r>
              <a:rPr sz="1200" b="1" i="1" spc="-2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spc="-10">
                <a:solidFill>
                  <a:srgbClr val="253147"/>
                </a:solidFill>
                <a:latin typeface="Times New Roman"/>
                <a:cs typeface="Times New Roman"/>
              </a:rPr>
              <a:t>самой?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1200">
              <a:latin typeface="Times New Roman"/>
              <a:cs typeface="Times New Roman"/>
            </a:endParaRPr>
          </a:p>
          <a:p>
            <a:pPr marL="203200" indent="-190500">
              <a:lnSpc>
                <a:spcPct val="100000"/>
              </a:lnSpc>
              <a:buChar char="—"/>
              <a:tabLst>
                <a:tab pos="203200"/>
              </a:tabLst>
            </a:pP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Что</a:t>
            </a:r>
            <a:r>
              <a:rPr sz="1200" b="1" i="1" spc="-4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изменилось</a:t>
            </a:r>
            <a:r>
              <a:rPr sz="1200" b="1" i="1" spc="-3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бы,</a:t>
            </a:r>
            <a:r>
              <a:rPr sz="1200" b="1" i="1" spc="-1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если</a:t>
            </a:r>
            <a:r>
              <a:rPr sz="1200" b="1" i="1" spc="-1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бы</a:t>
            </a:r>
            <a:r>
              <a:rPr sz="1200" b="1" i="1" spc="-2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вы</a:t>
            </a:r>
            <a:r>
              <a:rPr sz="1200" b="1" i="1" spc="-1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могли</a:t>
            </a:r>
            <a:r>
              <a:rPr sz="1200" b="1" i="1" spc="-5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сохранять</a:t>
            </a:r>
            <a:r>
              <a:rPr sz="1200" b="1" i="1" spc="-3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и</a:t>
            </a:r>
            <a:r>
              <a:rPr sz="1200" b="1" i="1" spc="-3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поддерживать</a:t>
            </a:r>
            <a:r>
              <a:rPr sz="1200" b="1" i="1" spc="-3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это</a:t>
            </a:r>
            <a:r>
              <a:rPr sz="1200" b="1" i="1" spc="-3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представление</a:t>
            </a:r>
            <a:r>
              <a:rPr sz="1200" b="1" i="1" spc="-3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о</a:t>
            </a:r>
            <a:r>
              <a:rPr sz="1200" b="1" i="1" spc="-2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себе</a:t>
            </a:r>
            <a:r>
              <a:rPr sz="1200" b="1" i="1" spc="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каждый</a:t>
            </a:r>
            <a:r>
              <a:rPr sz="1200" b="1" i="1" spc="-2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spc="-10">
                <a:solidFill>
                  <a:srgbClr val="253147"/>
                </a:solidFill>
                <a:latin typeface="Times New Roman"/>
                <a:cs typeface="Times New Roman"/>
              </a:rPr>
              <a:t>день?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0"/>
              </a:spcBef>
              <a:buClr>
                <a:srgbClr val="253147"/>
              </a:buClr>
              <a:buFont typeface="Times New Roman"/>
              <a:buChar char="—"/>
            </a:pPr>
            <a:endParaRPr sz="1200">
              <a:latin typeface="Times New Roman"/>
              <a:cs typeface="Times New Roman"/>
            </a:endParaRPr>
          </a:p>
          <a:p>
            <a:pPr marL="203200" indent="-190500">
              <a:lnSpc>
                <a:spcPct val="100000"/>
              </a:lnSpc>
              <a:buChar char="—"/>
              <a:tabLst>
                <a:tab pos="203200"/>
              </a:tabLst>
            </a:pP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Если</a:t>
            </a:r>
            <a:r>
              <a:rPr sz="1200" b="1" i="1" spc="-1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бы</a:t>
            </a:r>
            <a:r>
              <a:rPr sz="1200" b="1" i="1" spc="-2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вы</a:t>
            </a:r>
            <a:r>
              <a:rPr sz="1200" b="1" i="1" spc="-1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стали</a:t>
            </a:r>
            <a:r>
              <a:rPr sz="1200" b="1" i="1" spc="-2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так</a:t>
            </a:r>
            <a:r>
              <a:rPr sz="1200" b="1" i="1" spc="-3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себя</a:t>
            </a:r>
            <a:r>
              <a:rPr sz="1200" b="1" i="1" spc="-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чувствовать,</a:t>
            </a:r>
            <a:r>
              <a:rPr sz="1200" b="1" i="1" spc="-2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как</a:t>
            </a:r>
            <a:r>
              <a:rPr sz="1200" b="1" i="1" spc="-1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это</a:t>
            </a:r>
            <a:r>
              <a:rPr sz="1200" b="1" i="1" spc="-2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повлияло</a:t>
            </a:r>
            <a:r>
              <a:rPr sz="1200" b="1" i="1" spc="-5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бы</a:t>
            </a:r>
            <a:r>
              <a:rPr sz="1200" b="1" i="1" spc="-1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на</a:t>
            </a:r>
            <a:r>
              <a:rPr sz="1200" b="1" i="1" spc="-3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ваши</a:t>
            </a:r>
            <a:r>
              <a:rPr sz="1200" b="1" i="1" spc="-1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шаги</a:t>
            </a:r>
            <a:r>
              <a:rPr sz="1200" b="1" i="1" spc="-2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по</a:t>
            </a:r>
            <a:r>
              <a:rPr sz="1200" b="1" i="1" spc="-3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направлению</a:t>
            </a:r>
            <a:r>
              <a:rPr sz="1200" b="1" i="1" spc="-4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к</a:t>
            </a:r>
            <a:r>
              <a:rPr sz="1200" b="1" i="1" spc="-2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spc="-10">
                <a:solidFill>
                  <a:srgbClr val="253147"/>
                </a:solidFill>
                <a:latin typeface="Times New Roman"/>
                <a:cs typeface="Times New Roman"/>
              </a:rPr>
              <a:t>жизни?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0"/>
              </a:spcBef>
              <a:buClr>
                <a:srgbClr val="253147"/>
              </a:buClr>
              <a:buFont typeface="Times New Roman"/>
              <a:buChar char="—"/>
            </a:pPr>
            <a:endParaRPr sz="1200">
              <a:latin typeface="Times New Roman"/>
              <a:cs typeface="Times New Roman"/>
            </a:endParaRPr>
          </a:p>
          <a:p>
            <a:pPr marL="12700" marR="6985" indent="200660">
              <a:lnSpc>
                <a:spcPct val="100000"/>
              </a:lnSpc>
              <a:spcBef>
                <a:spcPts val="5"/>
              </a:spcBef>
              <a:buChar char="—"/>
              <a:tabLst>
                <a:tab pos="213360"/>
              </a:tabLst>
            </a:pP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Как</a:t>
            </a:r>
            <a:r>
              <a:rPr sz="1200" b="1" i="1" spc="5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вы</a:t>
            </a:r>
            <a:r>
              <a:rPr sz="1200" b="1" i="1" spc="5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дадите</a:t>
            </a:r>
            <a:r>
              <a:rPr sz="1200" b="1" i="1" spc="6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другим</a:t>
            </a:r>
            <a:r>
              <a:rPr sz="1200" b="1" i="1" spc="6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людям</a:t>
            </a:r>
            <a:r>
              <a:rPr sz="1200" b="1" i="1" spc="4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знать,</a:t>
            </a:r>
            <a:r>
              <a:rPr sz="1200" b="1" i="1" spc="6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что</a:t>
            </a:r>
            <a:r>
              <a:rPr sz="1200" b="1" i="1" spc="5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вы</a:t>
            </a:r>
            <a:r>
              <a:rPr sz="1200" b="1" i="1" spc="5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вернули</a:t>
            </a:r>
            <a:r>
              <a:rPr sz="1200" b="1" i="1" spc="6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себе</a:t>
            </a:r>
            <a:r>
              <a:rPr sz="1200" b="1" i="1" spc="5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определенное</a:t>
            </a:r>
            <a:r>
              <a:rPr sz="1200" b="1" i="1" spc="6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представление</a:t>
            </a:r>
            <a:r>
              <a:rPr sz="1200" b="1" i="1" spc="6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о</a:t>
            </a:r>
            <a:r>
              <a:rPr sz="1200" b="1" i="1" spc="6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себе,</a:t>
            </a:r>
            <a:r>
              <a:rPr sz="1200" b="1" i="1" spc="7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образ,</a:t>
            </a:r>
            <a:r>
              <a:rPr sz="1200" b="1" i="1" spc="6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который</a:t>
            </a:r>
            <a:r>
              <a:rPr sz="1200" b="1" i="1" spc="6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был</a:t>
            </a:r>
            <a:r>
              <a:rPr sz="1200" b="1" i="1" spc="5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spc="-20">
                <a:solidFill>
                  <a:srgbClr val="253147"/>
                </a:solidFill>
                <a:latin typeface="Times New Roman"/>
                <a:cs typeface="Times New Roman"/>
              </a:rPr>
              <a:t>ясно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виден</a:t>
            </a:r>
            <a:r>
              <a:rPr sz="1200" b="1" i="1" spc="-3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Х</a:t>
            </a:r>
            <a:r>
              <a:rPr sz="1200" b="1" i="1" spc="-2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и</a:t>
            </a:r>
            <a:r>
              <a:rPr sz="1200" b="1" i="1" spc="-3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который</a:t>
            </a:r>
            <a:r>
              <a:rPr sz="1200" b="1" i="1" spc="-3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представляется</a:t>
            </a:r>
            <a:r>
              <a:rPr sz="1200" b="1" i="1" spc="-2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вам</a:t>
            </a:r>
            <a:r>
              <a:rPr sz="1200" b="1" i="1" spc="-3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spc="-10">
                <a:solidFill>
                  <a:srgbClr val="253147"/>
                </a:solidFill>
                <a:latin typeface="Times New Roman"/>
                <a:cs typeface="Times New Roman"/>
              </a:rPr>
              <a:t>привлекательным?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Clr>
                <a:srgbClr val="253147"/>
              </a:buClr>
              <a:buFont typeface="Times New Roman"/>
              <a:buChar char="—"/>
            </a:pPr>
            <a:endParaRPr sz="1200">
              <a:latin typeface="Times New Roman"/>
              <a:cs typeface="Times New Roman"/>
            </a:endParaRPr>
          </a:p>
          <a:p>
            <a:pPr marL="12700" marR="5080" indent="203835">
              <a:lnSpc>
                <a:spcPct val="100000"/>
              </a:lnSpc>
              <a:spcBef>
                <a:spcPts val="5"/>
              </a:spcBef>
              <a:buChar char="—"/>
              <a:tabLst>
                <a:tab pos="216535"/>
              </a:tabLst>
            </a:pP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Каким</a:t>
            </a:r>
            <a:r>
              <a:rPr sz="1200" b="1" i="1" spc="9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образом</a:t>
            </a:r>
            <a:r>
              <a:rPr sz="1200" b="1" i="1" spc="9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осознавание</a:t>
            </a:r>
            <a:r>
              <a:rPr sz="1200" b="1" i="1" spc="8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того,</a:t>
            </a:r>
            <a:r>
              <a:rPr sz="1200" b="1" i="1" spc="9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что</a:t>
            </a:r>
            <a:r>
              <a:rPr sz="1200" b="1" i="1" spc="7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не</a:t>
            </a:r>
            <a:r>
              <a:rPr sz="1200" b="1" i="1" spc="8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было</a:t>
            </a:r>
            <a:r>
              <a:rPr sz="1200" b="1" i="1" spc="8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для</a:t>
            </a:r>
            <a:r>
              <a:rPr sz="1200" b="1" i="1" spc="9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вас</a:t>
            </a:r>
            <a:r>
              <a:rPr sz="1200" b="1" i="1" spc="8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видимым</a:t>
            </a:r>
            <a:r>
              <a:rPr sz="1200" b="1" i="1" spc="10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в</a:t>
            </a:r>
            <a:r>
              <a:rPr sz="1200" b="1" i="1" spc="9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течение</a:t>
            </a:r>
            <a:r>
              <a:rPr sz="1200" b="1" i="1" spc="8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spc="-10">
                <a:solidFill>
                  <a:srgbClr val="253147"/>
                </a:solidFill>
                <a:latin typeface="Times New Roman"/>
                <a:cs typeface="Times New Roman"/>
              </a:rPr>
              <a:t>-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…</a:t>
            </a:r>
            <a:r>
              <a:rPr sz="1200" b="1" i="1" spc="8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spc="-10">
                <a:solidFill>
                  <a:srgbClr val="253147"/>
                </a:solidFill>
                <a:latin typeface="Times New Roman"/>
                <a:cs typeface="Times New Roman"/>
              </a:rPr>
              <a:t>-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,</a:t>
            </a:r>
            <a:r>
              <a:rPr sz="1200" b="1" i="1" spc="8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может</a:t>
            </a:r>
            <a:r>
              <a:rPr sz="1200" b="1" i="1" spc="10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помочь</a:t>
            </a:r>
            <a:r>
              <a:rPr sz="1200" b="1" i="1" spc="9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вам</a:t>
            </a:r>
            <a:r>
              <a:rPr sz="1200" b="1" i="1" spc="9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spc="-10">
                <a:solidFill>
                  <a:srgbClr val="253147"/>
                </a:solidFill>
                <a:latin typeface="Times New Roman"/>
                <a:cs typeface="Times New Roman"/>
              </a:rPr>
              <a:t>как-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то</a:t>
            </a:r>
            <a:r>
              <a:rPr sz="1200" b="1" i="1" spc="7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spc="-10">
                <a:solidFill>
                  <a:srgbClr val="253147"/>
                </a:solidFill>
                <a:latin typeface="Times New Roman"/>
                <a:cs typeface="Times New Roman"/>
              </a:rPr>
              <a:t>изменить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ход</a:t>
            </a:r>
            <a:r>
              <a:rPr sz="1200" b="1" i="1" spc="-3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вашей</a:t>
            </a:r>
            <a:r>
              <a:rPr sz="1200" b="1" i="1" spc="-2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spc="-10">
                <a:solidFill>
                  <a:srgbClr val="253147"/>
                </a:solidFill>
                <a:latin typeface="Times New Roman"/>
                <a:cs typeface="Times New Roman"/>
              </a:rPr>
              <a:t>жизни?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0"/>
              </a:spcBef>
              <a:buClr>
                <a:srgbClr val="253147"/>
              </a:buClr>
              <a:buFont typeface="Times New Roman"/>
              <a:buChar char="—"/>
            </a:pPr>
            <a:endParaRPr sz="1200">
              <a:latin typeface="Times New Roman"/>
              <a:cs typeface="Times New Roman"/>
            </a:endParaRPr>
          </a:p>
          <a:p>
            <a:pPr marL="203200" indent="-190500">
              <a:lnSpc>
                <a:spcPct val="100000"/>
              </a:lnSpc>
              <a:buChar char="—"/>
              <a:tabLst>
                <a:tab pos="203200"/>
              </a:tabLst>
            </a:pP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Как</a:t>
            </a:r>
            <a:r>
              <a:rPr sz="1200" b="1" i="1" spc="-2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может</a:t>
            </a:r>
            <a:r>
              <a:rPr sz="1200" b="1" i="1" spc="-2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ваше</a:t>
            </a:r>
            <a:r>
              <a:rPr sz="1200" b="1" i="1" spc="-2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теперешнее</a:t>
            </a:r>
            <a:r>
              <a:rPr sz="1200" b="1" i="1" spc="-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знание</a:t>
            </a:r>
            <a:r>
              <a:rPr sz="1200" b="1" i="1" spc="-4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о</a:t>
            </a:r>
            <a:r>
              <a:rPr sz="1200" b="1" i="1" spc="-2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себе</a:t>
            </a:r>
            <a:r>
              <a:rPr sz="1200" b="1" i="1" spc="-1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повлиять</a:t>
            </a:r>
            <a:r>
              <a:rPr sz="1200" b="1" i="1" spc="-5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на</a:t>
            </a:r>
            <a:r>
              <a:rPr sz="1200" b="1" i="1" spc="-4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ближайший</a:t>
            </a:r>
            <a:r>
              <a:rPr sz="1200" b="1" i="1" spc="-5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шаг,</a:t>
            </a:r>
            <a:r>
              <a:rPr sz="1200" b="1" i="1" spc="-2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который</a:t>
            </a:r>
            <a:r>
              <a:rPr sz="1200" b="1" i="1" spc="-3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вы</a:t>
            </a:r>
            <a:r>
              <a:rPr sz="1200" b="1" i="1" spc="-3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spc="-10">
                <a:solidFill>
                  <a:srgbClr val="253147"/>
                </a:solidFill>
                <a:latin typeface="Times New Roman"/>
                <a:cs typeface="Times New Roman"/>
              </a:rPr>
              <a:t>предпримете?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0"/>
              </a:spcBef>
              <a:buClr>
                <a:srgbClr val="253147"/>
              </a:buClr>
              <a:buFont typeface="Times New Roman"/>
              <a:buChar char="—"/>
            </a:pPr>
            <a:endParaRPr sz="1200">
              <a:latin typeface="Times New Roman"/>
              <a:cs typeface="Times New Roman"/>
            </a:endParaRPr>
          </a:p>
          <a:p>
            <a:pPr marL="203200" indent="-190500">
              <a:lnSpc>
                <a:spcPct val="100000"/>
              </a:lnSpc>
              <a:buChar char="—"/>
              <a:tabLst>
                <a:tab pos="203200"/>
              </a:tabLst>
            </a:pP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Как</a:t>
            </a:r>
            <a:r>
              <a:rPr sz="1200" b="1" i="1" spc="-1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вам</a:t>
            </a:r>
            <a:r>
              <a:rPr sz="1200" b="1" i="1" spc="-2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кажется,</a:t>
            </a:r>
            <a:r>
              <a:rPr sz="1200" b="1" i="1" spc="-1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что</a:t>
            </a:r>
            <a:r>
              <a:rPr sz="1200" b="1" i="1" spc="-3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еще</a:t>
            </a:r>
            <a:r>
              <a:rPr sz="1200" b="1" i="1" spc="-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важного</a:t>
            </a:r>
            <a:r>
              <a:rPr sz="1200" b="1" i="1" spc="-4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о</a:t>
            </a:r>
            <a:r>
              <a:rPr sz="1200" b="1" i="1" spc="-1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себе</a:t>
            </a:r>
            <a:r>
              <a:rPr sz="1200" b="1" i="1" spc="1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вы</a:t>
            </a:r>
            <a:r>
              <a:rPr sz="1200" b="1" i="1" spc="-2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сможете</a:t>
            </a:r>
            <a:r>
              <a:rPr sz="1200" b="1" i="1" spc="-1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узнать,</a:t>
            </a:r>
            <a:r>
              <a:rPr sz="1200" b="1" i="1" spc="-2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если </a:t>
            </a:r>
            <a:r>
              <a:rPr sz="1200" b="1" i="1" spc="-10">
                <a:solidFill>
                  <a:srgbClr val="253147"/>
                </a:solidFill>
                <a:latin typeface="Times New Roman"/>
                <a:cs typeface="Times New Roman"/>
              </a:rPr>
              <a:t>предпримете</a:t>
            </a:r>
            <a:r>
              <a:rPr sz="1200" b="1" i="1" spc="-4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253147"/>
                </a:solidFill>
                <a:latin typeface="Times New Roman"/>
                <a:cs typeface="Times New Roman"/>
              </a:rPr>
              <a:t>этот</a:t>
            </a:r>
            <a:r>
              <a:rPr sz="1200" b="1" i="1" spc="-20">
                <a:solidFill>
                  <a:srgbClr val="253147"/>
                </a:solidFill>
                <a:latin typeface="Times New Roman"/>
                <a:cs typeface="Times New Roman"/>
              </a:rPr>
              <a:t> шаг?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/>
  <p:timing/>
</p:sld>
</file>

<file path=ppt/slides/slide2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7526" y="111632"/>
            <a:ext cx="2608073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>
                <a:solidFill>
                  <a:schemeClr val="accent1">
                    <a:lumMod val="75000"/>
                  </a:schemeClr>
                </a:solidFill>
              </a:rPr>
              <a:t>Техника</a:t>
            </a:r>
            <a:r>
              <a:rPr spc="-35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>
                <a:solidFill>
                  <a:schemeClr val="accent1">
                    <a:lumMod val="75000"/>
                  </a:schemeClr>
                </a:solidFill>
              </a:rPr>
              <a:t>2</a:t>
            </a:r>
            <a:r>
              <a:rPr spc="-5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/>
              <a:t>-</a:t>
            </a:r>
            <a:r>
              <a:rPr spc="-15"/>
              <a:t> </a:t>
            </a:r>
            <a:r>
              <a:rPr/>
              <a:t>М.</a:t>
            </a:r>
            <a:r>
              <a:rPr spc="-25"/>
              <a:t> </a:t>
            </a:r>
            <a:r>
              <a:rPr spc="-20"/>
              <a:t>Уаит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52400" y="514350"/>
            <a:ext cx="8839199" cy="453190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Метод</a:t>
            </a:r>
            <a:r>
              <a:rPr sz="1400" b="1" spc="33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400" b="1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-</a:t>
            </a:r>
            <a:r>
              <a:rPr sz="1400" b="1" spc="-1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400" b="1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Снова</a:t>
            </a:r>
            <a:r>
              <a:rPr sz="1400" b="1" spc="-15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400" b="1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сказать</a:t>
            </a:r>
            <a:r>
              <a:rPr sz="1400" b="1" spc="-3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400" b="1" spc="-1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«Здравствуй!»</a:t>
            </a:r>
            <a:endParaRPr sz="1400">
              <a:solidFill>
                <a:schemeClr val="accent1">
                  <a:lumMod val="75000"/>
                </a:schemeClr>
              </a:solidFill>
              <a:latin typeface="Times New Roman"/>
              <a:cs typeface="Times New Roman"/>
            </a:endParaRPr>
          </a:p>
          <a:p>
            <a:pPr marL="3869054">
              <a:lnSpc>
                <a:spcPct val="100000"/>
              </a:lnSpc>
            </a:pPr>
            <a:r>
              <a:rPr sz="1400" b="1" spc="-10">
                <a:solidFill>
                  <a:srgbClr val="253147"/>
                </a:solidFill>
                <a:latin typeface="Times New Roman"/>
                <a:cs typeface="Times New Roman"/>
              </a:rPr>
              <a:t>Вопросы:</a:t>
            </a:r>
            <a:endParaRPr sz="1400">
              <a:latin typeface="Times New Roman"/>
              <a:cs typeface="Times New Roman"/>
            </a:endParaRPr>
          </a:p>
          <a:p>
            <a:pPr marL="100330" indent="-87630">
              <a:lnSpc>
                <a:spcPct val="100000"/>
              </a:lnSpc>
              <a:spcBef>
                <a:spcPts val="5"/>
              </a:spcBef>
              <a:buChar char="-"/>
              <a:tabLst>
                <a:tab pos="100330"/>
              </a:tabLst>
            </a:pPr>
            <a:r>
              <a:rPr sz="1300" b="1" i="1">
                <a:solidFill>
                  <a:srgbClr val="253147"/>
                </a:solidFill>
                <a:latin typeface="Times New Roman"/>
                <a:cs typeface="Times New Roman"/>
              </a:rPr>
              <a:t>Что</a:t>
            </a:r>
            <a:r>
              <a:rPr sz="1300" b="1" i="1" spc="-3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>
                <a:solidFill>
                  <a:srgbClr val="253147"/>
                </a:solidFill>
                <a:latin typeface="Times New Roman"/>
                <a:cs typeface="Times New Roman"/>
              </a:rPr>
              <a:t>видел</a:t>
            </a:r>
            <a:r>
              <a:rPr sz="1300" b="1" i="1" spc="-2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>
                <a:solidFill>
                  <a:srgbClr val="253147"/>
                </a:solidFill>
                <a:latin typeface="Times New Roman"/>
                <a:cs typeface="Times New Roman"/>
              </a:rPr>
              <a:t>ваш</a:t>
            </a:r>
            <a:r>
              <a:rPr sz="1300" b="1" i="1" spc="-2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>
                <a:solidFill>
                  <a:srgbClr val="253147"/>
                </a:solidFill>
                <a:latin typeface="Times New Roman"/>
                <a:cs typeface="Times New Roman"/>
              </a:rPr>
              <a:t>муж,</a:t>
            </a:r>
            <a:r>
              <a:rPr sz="1300" b="1" i="1" spc="-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>
                <a:solidFill>
                  <a:srgbClr val="253147"/>
                </a:solidFill>
                <a:latin typeface="Times New Roman"/>
                <a:cs typeface="Times New Roman"/>
              </a:rPr>
              <a:t>когда</a:t>
            </a:r>
            <a:r>
              <a:rPr sz="1300" b="1" i="1" spc="-3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>
                <a:solidFill>
                  <a:srgbClr val="253147"/>
                </a:solidFill>
                <a:latin typeface="Times New Roman"/>
                <a:cs typeface="Times New Roman"/>
              </a:rPr>
              <a:t>смотрел</a:t>
            </a:r>
            <a:r>
              <a:rPr sz="1300" b="1" i="1" spc="-1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>
                <a:solidFill>
                  <a:srgbClr val="253147"/>
                </a:solidFill>
                <a:latin typeface="Times New Roman"/>
                <a:cs typeface="Times New Roman"/>
              </a:rPr>
              <a:t>на</a:t>
            </a:r>
            <a:r>
              <a:rPr sz="1300" b="1" i="1" spc="-3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>
                <a:solidFill>
                  <a:srgbClr val="253147"/>
                </a:solidFill>
                <a:latin typeface="Times New Roman"/>
                <a:cs typeface="Times New Roman"/>
              </a:rPr>
              <a:t>вас</a:t>
            </a:r>
            <a:r>
              <a:rPr sz="1300" b="1" i="1" spc="-1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>
                <a:solidFill>
                  <a:srgbClr val="253147"/>
                </a:solidFill>
                <a:latin typeface="Times New Roman"/>
                <a:cs typeface="Times New Roman"/>
              </a:rPr>
              <a:t>любящими</a:t>
            </a:r>
            <a:r>
              <a:rPr sz="1300" b="1" i="1" spc="-4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spc="-10">
                <a:solidFill>
                  <a:srgbClr val="253147"/>
                </a:solidFill>
                <a:latin typeface="Times New Roman"/>
                <a:cs typeface="Times New Roman"/>
              </a:rPr>
              <a:t>глазами?</a:t>
            </a:r>
            <a:endParaRPr sz="1300">
              <a:latin typeface="Times New Roman"/>
              <a:cs typeface="Times New Roman"/>
            </a:endParaRPr>
          </a:p>
          <a:p>
            <a:pPr marL="100330" indent="-87630">
              <a:lnSpc>
                <a:spcPct val="100000"/>
              </a:lnSpc>
              <a:spcBef>
                <a:spcPts val="5"/>
              </a:spcBef>
              <a:buChar char="-"/>
              <a:tabLst>
                <a:tab pos="100330"/>
              </a:tabLst>
            </a:pPr>
            <a:r>
              <a:rPr sz="1300" b="1" i="1">
                <a:solidFill>
                  <a:srgbClr val="253147"/>
                </a:solidFill>
                <a:latin typeface="Times New Roman"/>
                <a:cs typeface="Times New Roman"/>
              </a:rPr>
              <a:t>Откуда</a:t>
            </a:r>
            <a:r>
              <a:rPr sz="1300" b="1" i="1" spc="-1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>
                <a:solidFill>
                  <a:srgbClr val="253147"/>
                </a:solidFill>
                <a:latin typeface="Times New Roman"/>
                <a:cs typeface="Times New Roman"/>
              </a:rPr>
              <a:t>он</a:t>
            </a:r>
            <a:r>
              <a:rPr sz="1300" b="1" i="1" spc="-1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>
                <a:solidFill>
                  <a:srgbClr val="253147"/>
                </a:solidFill>
                <a:latin typeface="Times New Roman"/>
                <a:cs typeface="Times New Roman"/>
              </a:rPr>
              <a:t>знал</a:t>
            </a:r>
            <a:r>
              <a:rPr sz="1300" b="1" i="1" spc="-2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>
                <a:solidFill>
                  <a:srgbClr val="253147"/>
                </a:solidFill>
                <a:latin typeface="Times New Roman"/>
                <a:cs typeface="Times New Roman"/>
              </a:rPr>
              <a:t>это</a:t>
            </a:r>
            <a:r>
              <a:rPr sz="1300" b="1" i="1" spc="-2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>
                <a:solidFill>
                  <a:srgbClr val="253147"/>
                </a:solidFill>
                <a:latin typeface="Times New Roman"/>
                <a:cs typeface="Times New Roman"/>
              </a:rPr>
              <a:t>о</a:t>
            </a:r>
            <a:r>
              <a:rPr sz="1300" b="1" i="1" spc="-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spc="-20">
                <a:solidFill>
                  <a:srgbClr val="253147"/>
                </a:solidFill>
                <a:latin typeface="Times New Roman"/>
                <a:cs typeface="Times New Roman"/>
              </a:rPr>
              <a:t>вас?</a:t>
            </a:r>
            <a:endParaRPr sz="1300">
              <a:latin typeface="Times New Roman"/>
              <a:cs typeface="Times New Roman"/>
            </a:endParaRPr>
          </a:p>
          <a:p>
            <a:pPr marL="100330" indent="-87630">
              <a:lnSpc>
                <a:spcPct val="100000"/>
              </a:lnSpc>
              <a:buChar char="-"/>
              <a:tabLst>
                <a:tab pos="100330"/>
              </a:tabLst>
            </a:pPr>
            <a:r>
              <a:rPr sz="1300" b="1" i="1">
                <a:solidFill>
                  <a:srgbClr val="253147"/>
                </a:solidFill>
                <a:latin typeface="Times New Roman"/>
                <a:cs typeface="Times New Roman"/>
              </a:rPr>
              <a:t>Что</a:t>
            </a:r>
            <a:r>
              <a:rPr sz="1300" b="1" i="1" spc="-3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>
                <a:solidFill>
                  <a:srgbClr val="253147"/>
                </a:solidFill>
                <a:latin typeface="Times New Roman"/>
                <a:cs typeface="Times New Roman"/>
              </a:rPr>
              <a:t>именно</a:t>
            </a:r>
            <a:r>
              <a:rPr sz="1300" b="1" i="1" spc="-2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>
                <a:solidFill>
                  <a:srgbClr val="253147"/>
                </a:solidFill>
                <a:latin typeface="Times New Roman"/>
                <a:cs typeface="Times New Roman"/>
              </a:rPr>
              <a:t>в</a:t>
            </a:r>
            <a:r>
              <a:rPr sz="1300" b="1" i="1" spc="-2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>
                <a:solidFill>
                  <a:srgbClr val="253147"/>
                </a:solidFill>
                <a:latin typeface="Times New Roman"/>
                <a:cs typeface="Times New Roman"/>
              </a:rPr>
              <a:t>ваших</a:t>
            </a:r>
            <a:r>
              <a:rPr sz="1300" b="1" i="1" spc="-1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>
                <a:solidFill>
                  <a:srgbClr val="253147"/>
                </a:solidFill>
                <a:latin typeface="Times New Roman"/>
                <a:cs typeface="Times New Roman"/>
              </a:rPr>
              <a:t>словах</a:t>
            </a:r>
            <a:r>
              <a:rPr sz="1300" b="1" i="1" spc="-2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>
                <a:solidFill>
                  <a:srgbClr val="253147"/>
                </a:solidFill>
                <a:latin typeface="Times New Roman"/>
                <a:cs typeface="Times New Roman"/>
              </a:rPr>
              <a:t>и</a:t>
            </a:r>
            <a:r>
              <a:rPr sz="1300" b="1" i="1" spc="-1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>
                <a:solidFill>
                  <a:srgbClr val="253147"/>
                </a:solidFill>
                <a:latin typeface="Times New Roman"/>
                <a:cs typeface="Times New Roman"/>
              </a:rPr>
              <a:t>поступках</a:t>
            </a:r>
            <a:r>
              <a:rPr sz="1300" b="1" i="1" spc="-2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>
                <a:solidFill>
                  <a:srgbClr val="253147"/>
                </a:solidFill>
                <a:latin typeface="Times New Roman"/>
                <a:cs typeface="Times New Roman"/>
              </a:rPr>
              <a:t>сообщило</a:t>
            </a:r>
            <a:r>
              <a:rPr sz="1300" b="1" i="1" spc="-2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>
                <a:solidFill>
                  <a:srgbClr val="253147"/>
                </a:solidFill>
                <a:latin typeface="Times New Roman"/>
                <a:cs typeface="Times New Roman"/>
              </a:rPr>
              <a:t>ему</a:t>
            </a:r>
            <a:r>
              <a:rPr sz="1300" b="1" i="1" spc="-1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>
                <a:solidFill>
                  <a:srgbClr val="253147"/>
                </a:solidFill>
                <a:latin typeface="Times New Roman"/>
                <a:cs typeface="Times New Roman"/>
              </a:rPr>
              <a:t>об</a:t>
            </a:r>
            <a:r>
              <a:rPr sz="1300" b="1" i="1" spc="-2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spc="-10">
                <a:solidFill>
                  <a:srgbClr val="253147"/>
                </a:solidFill>
                <a:latin typeface="Times New Roman"/>
                <a:cs typeface="Times New Roman"/>
              </a:rPr>
              <a:t>этом?</a:t>
            </a:r>
            <a:endParaRPr sz="1300">
              <a:latin typeface="Times New Roman"/>
              <a:cs typeface="Times New Roman"/>
            </a:endParaRPr>
          </a:p>
          <a:p>
            <a:pPr marL="100330" indent="-87630">
              <a:lnSpc>
                <a:spcPct val="100000"/>
              </a:lnSpc>
              <a:buChar char="-"/>
              <a:tabLst>
                <a:tab pos="100330"/>
              </a:tabLst>
            </a:pPr>
            <a:r>
              <a:rPr sz="1300" b="1" i="1">
                <a:solidFill>
                  <a:srgbClr val="253147"/>
                </a:solidFill>
                <a:latin typeface="Times New Roman"/>
                <a:cs typeface="Times New Roman"/>
              </a:rPr>
              <a:t>Что</a:t>
            </a:r>
            <a:r>
              <a:rPr sz="1300" b="1" i="1" spc="-3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>
                <a:solidFill>
                  <a:srgbClr val="253147"/>
                </a:solidFill>
                <a:latin typeface="Times New Roman"/>
                <a:cs typeface="Times New Roman"/>
              </a:rPr>
              <a:t>вы</a:t>
            </a:r>
            <a:r>
              <a:rPr sz="1300" b="1" i="1" spc="-1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>
                <a:solidFill>
                  <a:srgbClr val="253147"/>
                </a:solidFill>
                <a:latin typeface="Times New Roman"/>
                <a:cs typeface="Times New Roman"/>
              </a:rPr>
              <a:t>сейчас видите</a:t>
            </a:r>
            <a:r>
              <a:rPr sz="1300" b="1" i="1" spc="-4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>
                <a:solidFill>
                  <a:srgbClr val="253147"/>
                </a:solidFill>
                <a:latin typeface="Times New Roman"/>
                <a:cs typeface="Times New Roman"/>
              </a:rPr>
              <a:t>в</a:t>
            </a:r>
            <a:r>
              <a:rPr sz="1300" b="1" i="1" spc="-1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>
                <a:solidFill>
                  <a:srgbClr val="253147"/>
                </a:solidFill>
                <a:latin typeface="Times New Roman"/>
                <a:cs typeface="Times New Roman"/>
              </a:rPr>
              <a:t>себе такого,</a:t>
            </a:r>
            <a:r>
              <a:rPr sz="1300" b="1" i="1" spc="-2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>
                <a:solidFill>
                  <a:srgbClr val="253147"/>
                </a:solidFill>
                <a:latin typeface="Times New Roman"/>
                <a:cs typeface="Times New Roman"/>
              </a:rPr>
              <a:t>что</a:t>
            </a:r>
            <a:r>
              <a:rPr sz="1300" b="1" i="1" spc="-3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>
                <a:solidFill>
                  <a:srgbClr val="253147"/>
                </a:solidFill>
                <a:latin typeface="Times New Roman"/>
                <a:cs typeface="Times New Roman"/>
              </a:rPr>
              <a:t>было</a:t>
            </a:r>
            <a:r>
              <a:rPr sz="1300" b="1" i="1" spc="-1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>
                <a:solidFill>
                  <a:srgbClr val="253147"/>
                </a:solidFill>
                <a:latin typeface="Times New Roman"/>
                <a:cs typeface="Times New Roman"/>
              </a:rPr>
              <a:t>потеряно</a:t>
            </a:r>
            <a:r>
              <a:rPr sz="1300" b="1" i="1" spc="-5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>
                <a:solidFill>
                  <a:srgbClr val="253147"/>
                </a:solidFill>
                <a:latin typeface="Times New Roman"/>
                <a:cs typeface="Times New Roman"/>
              </a:rPr>
              <a:t>для</a:t>
            </a:r>
            <a:r>
              <a:rPr sz="1300" b="1" i="1" spc="-2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>
                <a:solidFill>
                  <a:srgbClr val="253147"/>
                </a:solidFill>
                <a:latin typeface="Times New Roman"/>
                <a:cs typeface="Times New Roman"/>
              </a:rPr>
              <a:t>вас</a:t>
            </a:r>
            <a:r>
              <a:rPr sz="1300" b="1" i="1" spc="-1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>
                <a:solidFill>
                  <a:srgbClr val="253147"/>
                </a:solidFill>
                <a:latin typeface="Times New Roman"/>
                <a:cs typeface="Times New Roman"/>
              </a:rPr>
              <a:t>в</a:t>
            </a:r>
            <a:r>
              <a:rPr sz="1300" b="1" i="1" spc="-1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>
                <a:solidFill>
                  <a:srgbClr val="253147"/>
                </a:solidFill>
                <a:latin typeface="Times New Roman"/>
                <a:cs typeface="Times New Roman"/>
              </a:rPr>
              <a:t>течение</a:t>
            </a:r>
            <a:r>
              <a:rPr sz="1300" b="1" i="1" spc="-2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spc="-10">
                <a:solidFill>
                  <a:srgbClr val="253147"/>
                </a:solidFill>
                <a:latin typeface="Times New Roman"/>
                <a:cs typeface="Times New Roman"/>
              </a:rPr>
              <a:t>-…-</a:t>
            </a:r>
            <a:r>
              <a:rPr sz="1300" b="1" i="1" spc="-50">
                <a:solidFill>
                  <a:srgbClr val="253147"/>
                </a:solidFill>
                <a:latin typeface="Times New Roman"/>
                <a:cs typeface="Times New Roman"/>
              </a:rPr>
              <a:t>?</a:t>
            </a:r>
            <a:endParaRPr sz="1300">
              <a:latin typeface="Times New Roman"/>
              <a:cs typeface="Times New Roman"/>
            </a:endParaRPr>
          </a:p>
          <a:p>
            <a:pPr marL="100330" indent="-87630">
              <a:lnSpc>
                <a:spcPct val="100000"/>
              </a:lnSpc>
              <a:buChar char="-"/>
              <a:tabLst>
                <a:tab pos="100330"/>
              </a:tabLst>
            </a:pPr>
            <a:r>
              <a:rPr sz="1300" b="1" i="1">
                <a:solidFill>
                  <a:srgbClr val="253147"/>
                </a:solidFill>
                <a:latin typeface="Times New Roman"/>
                <a:cs typeface="Times New Roman"/>
              </a:rPr>
              <a:t>Как</a:t>
            </a:r>
            <a:r>
              <a:rPr sz="1300" b="1" i="1" spc="-2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>
                <a:solidFill>
                  <a:srgbClr val="253147"/>
                </a:solidFill>
                <a:latin typeface="Times New Roman"/>
                <a:cs typeface="Times New Roman"/>
              </a:rPr>
              <a:t>могут</a:t>
            </a:r>
            <a:r>
              <a:rPr sz="1300" b="1" i="1" spc="-2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>
                <a:solidFill>
                  <a:srgbClr val="253147"/>
                </a:solidFill>
                <a:latin typeface="Times New Roman"/>
                <a:cs typeface="Times New Roman"/>
              </a:rPr>
              <a:t>измениться</a:t>
            </a:r>
            <a:r>
              <a:rPr sz="1300" b="1" i="1" spc="-5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>
                <a:solidFill>
                  <a:srgbClr val="253147"/>
                </a:solidFill>
                <a:latin typeface="Times New Roman"/>
                <a:cs typeface="Times New Roman"/>
              </a:rPr>
              <a:t>ваши</a:t>
            </a:r>
            <a:r>
              <a:rPr sz="1300" b="1" i="1" spc="-3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>
                <a:solidFill>
                  <a:srgbClr val="253147"/>
                </a:solidFill>
                <a:latin typeface="Times New Roman"/>
                <a:cs typeface="Times New Roman"/>
              </a:rPr>
              <a:t>отношения</a:t>
            </a:r>
            <a:r>
              <a:rPr sz="1300" b="1" i="1" spc="-5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>
                <a:solidFill>
                  <a:srgbClr val="253147"/>
                </a:solidFill>
                <a:latin typeface="Times New Roman"/>
                <a:cs typeface="Times New Roman"/>
              </a:rPr>
              <a:t>с</a:t>
            </a:r>
            <a:r>
              <a:rPr sz="1300" b="1" i="1" spc="-2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>
                <a:solidFill>
                  <a:srgbClr val="253147"/>
                </a:solidFill>
                <a:latin typeface="Times New Roman"/>
                <a:cs typeface="Times New Roman"/>
              </a:rPr>
              <a:t>другими</a:t>
            </a:r>
            <a:r>
              <a:rPr sz="1300" b="1" i="1" spc="-4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>
                <a:solidFill>
                  <a:srgbClr val="253147"/>
                </a:solidFill>
                <a:latin typeface="Times New Roman"/>
                <a:cs typeface="Times New Roman"/>
              </a:rPr>
              <a:t>людьми,</a:t>
            </a:r>
            <a:r>
              <a:rPr sz="1300" b="1" i="1" spc="-3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>
                <a:solidFill>
                  <a:srgbClr val="253147"/>
                </a:solidFill>
                <a:latin typeface="Times New Roman"/>
                <a:cs typeface="Times New Roman"/>
              </a:rPr>
              <a:t>если</a:t>
            </a:r>
            <a:r>
              <a:rPr sz="1300" b="1" i="1" spc="-1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>
                <a:solidFill>
                  <a:srgbClr val="253147"/>
                </a:solidFill>
                <a:latin typeface="Times New Roman"/>
                <a:cs typeface="Times New Roman"/>
              </a:rPr>
              <a:t>вы</a:t>
            </a:r>
            <a:r>
              <a:rPr sz="1300" b="1" i="1" spc="-3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>
                <a:solidFill>
                  <a:srgbClr val="253147"/>
                </a:solidFill>
                <a:latin typeface="Times New Roman"/>
                <a:cs typeface="Times New Roman"/>
              </a:rPr>
              <a:t>будете</a:t>
            </a:r>
            <a:r>
              <a:rPr sz="1300" b="1" i="1" spc="-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>
                <a:solidFill>
                  <a:srgbClr val="253147"/>
                </a:solidFill>
                <a:latin typeface="Times New Roman"/>
                <a:cs typeface="Times New Roman"/>
              </a:rPr>
              <a:t>каждый</a:t>
            </a:r>
            <a:r>
              <a:rPr sz="1300" b="1" i="1" spc="-2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>
                <a:solidFill>
                  <a:srgbClr val="253147"/>
                </a:solidFill>
                <a:latin typeface="Times New Roman"/>
                <a:cs typeface="Times New Roman"/>
              </a:rPr>
              <a:t>день</a:t>
            </a:r>
            <a:r>
              <a:rPr sz="1300" b="1" i="1" spc="-2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>
                <a:solidFill>
                  <a:srgbClr val="253147"/>
                </a:solidFill>
                <a:latin typeface="Times New Roman"/>
                <a:cs typeface="Times New Roman"/>
              </a:rPr>
              <a:t>помнить,</a:t>
            </a:r>
            <a:r>
              <a:rPr sz="1300" b="1" i="1" spc="-5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>
                <a:solidFill>
                  <a:srgbClr val="253147"/>
                </a:solidFill>
                <a:latin typeface="Times New Roman"/>
                <a:cs typeface="Times New Roman"/>
              </a:rPr>
              <a:t>что</a:t>
            </a:r>
            <a:r>
              <a:rPr sz="1300" b="1" i="1" spc="-3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>
                <a:solidFill>
                  <a:srgbClr val="253147"/>
                </a:solidFill>
                <a:latin typeface="Times New Roman"/>
                <a:cs typeface="Times New Roman"/>
              </a:rPr>
              <a:t>в</a:t>
            </a:r>
            <a:r>
              <a:rPr sz="1300" b="1" i="1" spc="-2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>
                <a:solidFill>
                  <a:srgbClr val="253147"/>
                </a:solidFill>
                <a:latin typeface="Times New Roman"/>
                <a:cs typeface="Times New Roman"/>
              </a:rPr>
              <a:t>вас</a:t>
            </a:r>
            <a:r>
              <a:rPr sz="1300" b="1" i="1" spc="-3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>
                <a:solidFill>
                  <a:srgbClr val="253147"/>
                </a:solidFill>
                <a:latin typeface="Times New Roman"/>
                <a:cs typeface="Times New Roman"/>
              </a:rPr>
              <a:t>есть</a:t>
            </a:r>
            <a:r>
              <a:rPr sz="1300" b="1" i="1" spc="-1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spc="-20">
                <a:solidFill>
                  <a:srgbClr val="253147"/>
                </a:solidFill>
                <a:latin typeface="Times New Roman"/>
                <a:cs typeface="Times New Roman"/>
              </a:rPr>
              <a:t>это?</a:t>
            </a:r>
            <a:endParaRPr sz="1300">
              <a:latin typeface="Times New Roman"/>
              <a:cs typeface="Times New Roman"/>
            </a:endParaRPr>
          </a:p>
          <a:p>
            <a:pPr marL="100330" indent="-87630">
              <a:lnSpc>
                <a:spcPct val="100000"/>
              </a:lnSpc>
              <a:buChar char="-"/>
              <a:tabLst>
                <a:tab pos="100330"/>
              </a:tabLst>
            </a:pPr>
            <a:r>
              <a:rPr sz="1300" b="1" i="1">
                <a:solidFill>
                  <a:srgbClr val="253147"/>
                </a:solidFill>
                <a:latin typeface="Times New Roman"/>
                <a:cs typeface="Times New Roman"/>
              </a:rPr>
              <a:t>Как</a:t>
            </a:r>
            <a:r>
              <a:rPr sz="1300" b="1" i="1" spc="-2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>
                <a:solidFill>
                  <a:srgbClr val="253147"/>
                </a:solidFill>
                <a:latin typeface="Times New Roman"/>
                <a:cs typeface="Times New Roman"/>
              </a:rPr>
              <a:t>это</a:t>
            </a:r>
            <a:r>
              <a:rPr sz="1300" b="1" i="1" spc="-3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>
                <a:solidFill>
                  <a:srgbClr val="253147"/>
                </a:solidFill>
                <a:latin typeface="Times New Roman"/>
                <a:cs typeface="Times New Roman"/>
              </a:rPr>
              <a:t>может</a:t>
            </a:r>
            <a:r>
              <a:rPr sz="1300" b="1" i="1" spc="-2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>
                <a:solidFill>
                  <a:srgbClr val="253147"/>
                </a:solidFill>
                <a:latin typeface="Times New Roman"/>
                <a:cs typeface="Times New Roman"/>
              </a:rPr>
              <a:t>помочь</a:t>
            </a:r>
            <a:r>
              <a:rPr sz="1300" b="1" i="1" spc="-3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>
                <a:solidFill>
                  <a:srgbClr val="253147"/>
                </a:solidFill>
                <a:latin typeface="Times New Roman"/>
                <a:cs typeface="Times New Roman"/>
              </a:rPr>
              <a:t>вам</a:t>
            </a:r>
            <a:r>
              <a:rPr sz="1300" b="1" i="1" spc="-2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>
                <a:solidFill>
                  <a:srgbClr val="253147"/>
                </a:solidFill>
                <a:latin typeface="Times New Roman"/>
                <a:cs typeface="Times New Roman"/>
              </a:rPr>
              <a:t>быть</a:t>
            </a:r>
            <a:r>
              <a:rPr sz="1300" b="1" i="1" spc="-2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>
                <a:solidFill>
                  <a:srgbClr val="253147"/>
                </a:solidFill>
                <a:latin typeface="Times New Roman"/>
                <a:cs typeface="Times New Roman"/>
              </a:rPr>
              <a:t>«своим</a:t>
            </a:r>
            <a:r>
              <a:rPr sz="1300" b="1" i="1" spc="-3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>
                <a:solidFill>
                  <a:srgbClr val="253147"/>
                </a:solidFill>
                <a:latin typeface="Times New Roman"/>
                <a:cs typeface="Times New Roman"/>
              </a:rPr>
              <a:t>собственным»,</a:t>
            </a:r>
            <a:r>
              <a:rPr sz="1300" b="1" i="1" spc="-2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>
                <a:solidFill>
                  <a:srgbClr val="253147"/>
                </a:solidFill>
                <a:latin typeface="Times New Roman"/>
                <a:cs typeface="Times New Roman"/>
              </a:rPr>
              <a:t>и</a:t>
            </a:r>
            <a:r>
              <a:rPr sz="1300" b="1" i="1" spc="-2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>
                <a:solidFill>
                  <a:srgbClr val="253147"/>
                </a:solidFill>
                <a:latin typeface="Times New Roman"/>
                <a:cs typeface="Times New Roman"/>
              </a:rPr>
              <a:t>меньше</a:t>
            </a:r>
            <a:r>
              <a:rPr sz="1300" b="1" i="1" spc="-2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>
                <a:solidFill>
                  <a:srgbClr val="253147"/>
                </a:solidFill>
                <a:latin typeface="Times New Roman"/>
                <a:cs typeface="Times New Roman"/>
              </a:rPr>
              <a:t>зависеть</a:t>
            </a:r>
            <a:r>
              <a:rPr sz="1300" b="1" i="1" spc="-3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>
                <a:solidFill>
                  <a:srgbClr val="253147"/>
                </a:solidFill>
                <a:latin typeface="Times New Roman"/>
                <a:cs typeface="Times New Roman"/>
              </a:rPr>
              <a:t>от</a:t>
            </a:r>
            <a:r>
              <a:rPr sz="1300" b="1" i="1" spc="-2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>
                <a:solidFill>
                  <a:srgbClr val="253147"/>
                </a:solidFill>
                <a:latin typeface="Times New Roman"/>
                <a:cs typeface="Times New Roman"/>
              </a:rPr>
              <a:t>мнения</a:t>
            </a:r>
            <a:r>
              <a:rPr sz="1300" b="1" i="1" spc="-4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>
                <a:solidFill>
                  <a:srgbClr val="253147"/>
                </a:solidFill>
                <a:latin typeface="Times New Roman"/>
                <a:cs typeface="Times New Roman"/>
              </a:rPr>
              <a:t>и</a:t>
            </a:r>
            <a:r>
              <a:rPr sz="1300" b="1" i="1" spc="-3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>
                <a:solidFill>
                  <a:srgbClr val="253147"/>
                </a:solidFill>
                <a:latin typeface="Times New Roman"/>
                <a:cs typeface="Times New Roman"/>
              </a:rPr>
              <a:t>одобрения</a:t>
            </a:r>
            <a:r>
              <a:rPr sz="1300" b="1" i="1" spc="-4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spc="-10">
                <a:solidFill>
                  <a:srgbClr val="253147"/>
                </a:solidFill>
                <a:latin typeface="Times New Roman"/>
                <a:cs typeface="Times New Roman"/>
              </a:rPr>
              <a:t>окружающих?</a:t>
            </a:r>
            <a:endParaRPr sz="1300">
              <a:latin typeface="Times New Roman"/>
              <a:cs typeface="Times New Roman"/>
            </a:endParaRPr>
          </a:p>
          <a:p>
            <a:pPr marL="100330" indent="-87630">
              <a:lnSpc>
                <a:spcPct val="100000"/>
              </a:lnSpc>
              <a:buChar char="-"/>
              <a:tabLst>
                <a:tab pos="100330"/>
              </a:tabLst>
            </a:pPr>
            <a:r>
              <a:rPr sz="1300" b="1" i="1">
                <a:solidFill>
                  <a:srgbClr val="253147"/>
                </a:solidFill>
                <a:latin typeface="Times New Roman"/>
                <a:cs typeface="Times New Roman"/>
              </a:rPr>
              <a:t>Что</a:t>
            </a:r>
            <a:r>
              <a:rPr sz="1300" b="1" i="1" spc="-3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>
                <a:solidFill>
                  <a:srgbClr val="253147"/>
                </a:solidFill>
                <a:latin typeface="Times New Roman"/>
                <a:cs typeface="Times New Roman"/>
              </a:rPr>
              <a:t>вы</a:t>
            </a:r>
            <a:r>
              <a:rPr sz="1300" b="1" i="1" spc="-1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>
                <a:solidFill>
                  <a:srgbClr val="253147"/>
                </a:solidFill>
                <a:latin typeface="Times New Roman"/>
                <a:cs typeface="Times New Roman"/>
              </a:rPr>
              <a:t>можете</a:t>
            </a:r>
            <a:r>
              <a:rPr sz="1300" b="1" i="1" spc="-2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>
                <a:solidFill>
                  <a:srgbClr val="253147"/>
                </a:solidFill>
                <a:latin typeface="Times New Roman"/>
                <a:cs typeface="Times New Roman"/>
              </a:rPr>
              <a:t>сделать,</a:t>
            </a:r>
            <a:r>
              <a:rPr sz="1300" b="1" i="1" spc="-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>
                <a:solidFill>
                  <a:srgbClr val="253147"/>
                </a:solidFill>
                <a:latin typeface="Times New Roman"/>
                <a:cs typeface="Times New Roman"/>
              </a:rPr>
              <a:t>чтобы</a:t>
            </a:r>
            <a:r>
              <a:rPr sz="1300" b="1" i="1" spc="-2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spc="-10">
                <a:solidFill>
                  <a:srgbClr val="253147"/>
                </a:solidFill>
                <a:latin typeface="Times New Roman"/>
                <a:cs typeface="Times New Roman"/>
              </a:rPr>
              <a:t>познакомить</a:t>
            </a:r>
            <a:r>
              <a:rPr sz="1300" b="1" i="1" spc="-4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>
                <a:solidFill>
                  <a:srgbClr val="253147"/>
                </a:solidFill>
                <a:latin typeface="Times New Roman"/>
                <a:cs typeface="Times New Roman"/>
              </a:rPr>
              <a:t>окружающих</a:t>
            </a:r>
            <a:r>
              <a:rPr sz="1300" b="1" i="1" spc="-1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>
                <a:solidFill>
                  <a:srgbClr val="253147"/>
                </a:solidFill>
                <a:latin typeface="Times New Roman"/>
                <a:cs typeface="Times New Roman"/>
              </a:rPr>
              <a:t>с</a:t>
            </a:r>
            <a:r>
              <a:rPr sz="1300" b="1" i="1" spc="-1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>
                <a:solidFill>
                  <a:srgbClr val="253147"/>
                </a:solidFill>
                <a:latin typeface="Times New Roman"/>
                <a:cs typeface="Times New Roman"/>
              </a:rPr>
              <a:t>этим</a:t>
            </a:r>
            <a:r>
              <a:rPr sz="1300" b="1" i="1" spc="-4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>
                <a:solidFill>
                  <a:srgbClr val="253147"/>
                </a:solidFill>
                <a:latin typeface="Times New Roman"/>
                <a:cs typeface="Times New Roman"/>
              </a:rPr>
              <a:t>новым</a:t>
            </a:r>
            <a:r>
              <a:rPr sz="1300" b="1" i="1" spc="-1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>
                <a:solidFill>
                  <a:srgbClr val="253147"/>
                </a:solidFill>
                <a:latin typeface="Times New Roman"/>
                <a:cs typeface="Times New Roman"/>
              </a:rPr>
              <a:t>образом</a:t>
            </a:r>
            <a:r>
              <a:rPr sz="1300" b="1" i="1" spc="-2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spc="-10">
                <a:solidFill>
                  <a:srgbClr val="253147"/>
                </a:solidFill>
                <a:latin typeface="Times New Roman"/>
                <a:cs typeface="Times New Roman"/>
              </a:rPr>
              <a:t>себя?</a:t>
            </a:r>
            <a:endParaRPr sz="1300">
              <a:latin typeface="Times New Roman"/>
              <a:cs typeface="Times New Roman"/>
            </a:endParaRPr>
          </a:p>
          <a:p>
            <a:pPr marL="100330" indent="-87630">
              <a:lnSpc>
                <a:spcPct val="100000"/>
              </a:lnSpc>
              <a:buChar char="-"/>
              <a:tabLst>
                <a:tab pos="100330"/>
              </a:tabLst>
            </a:pPr>
            <a:r>
              <a:rPr sz="1300" b="1" i="1">
                <a:solidFill>
                  <a:srgbClr val="253147"/>
                </a:solidFill>
                <a:latin typeface="Times New Roman"/>
                <a:cs typeface="Times New Roman"/>
              </a:rPr>
              <a:t>Каким</a:t>
            </a:r>
            <a:r>
              <a:rPr sz="1300" b="1" i="1" spc="-3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>
                <a:solidFill>
                  <a:srgbClr val="253147"/>
                </a:solidFill>
                <a:latin typeface="Times New Roman"/>
                <a:cs typeface="Times New Roman"/>
              </a:rPr>
              <a:t>образом</a:t>
            </a:r>
            <a:r>
              <a:rPr sz="1300" b="1" i="1" spc="-3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>
                <a:solidFill>
                  <a:srgbClr val="253147"/>
                </a:solidFill>
                <a:latin typeface="Times New Roman"/>
                <a:cs typeface="Times New Roman"/>
              </a:rPr>
              <a:t>приглашение</a:t>
            </a:r>
            <a:r>
              <a:rPr sz="1300" b="1" i="1" spc="-3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>
                <a:solidFill>
                  <a:srgbClr val="253147"/>
                </a:solidFill>
                <a:latin typeface="Times New Roman"/>
                <a:cs typeface="Times New Roman"/>
              </a:rPr>
              <a:t>других</a:t>
            </a:r>
            <a:r>
              <a:rPr sz="1300" b="1" i="1" spc="-3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>
                <a:solidFill>
                  <a:srgbClr val="253147"/>
                </a:solidFill>
                <a:latin typeface="Times New Roman"/>
                <a:cs typeface="Times New Roman"/>
              </a:rPr>
              <a:t>разделить</a:t>
            </a:r>
            <a:r>
              <a:rPr sz="1300" b="1" i="1" spc="-3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>
                <a:solidFill>
                  <a:srgbClr val="253147"/>
                </a:solidFill>
                <a:latin typeface="Times New Roman"/>
                <a:cs typeface="Times New Roman"/>
              </a:rPr>
              <a:t>с</a:t>
            </a:r>
            <a:r>
              <a:rPr sz="1300" b="1" i="1" spc="-2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>
                <a:solidFill>
                  <a:srgbClr val="253147"/>
                </a:solidFill>
                <a:latin typeface="Times New Roman"/>
                <a:cs typeface="Times New Roman"/>
              </a:rPr>
              <a:t>вами</a:t>
            </a:r>
            <a:r>
              <a:rPr sz="1300" b="1" i="1" spc="-3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>
                <a:solidFill>
                  <a:srgbClr val="253147"/>
                </a:solidFill>
                <a:latin typeface="Times New Roman"/>
                <a:cs typeface="Times New Roman"/>
              </a:rPr>
              <a:t>этот</a:t>
            </a:r>
            <a:r>
              <a:rPr sz="1300" b="1" i="1" spc="-3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>
                <a:solidFill>
                  <a:srgbClr val="253147"/>
                </a:solidFill>
                <a:latin typeface="Times New Roman"/>
                <a:cs typeface="Times New Roman"/>
              </a:rPr>
              <a:t>новый</a:t>
            </a:r>
            <a:r>
              <a:rPr sz="1300" b="1" i="1" spc="-3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>
                <a:solidFill>
                  <a:srgbClr val="253147"/>
                </a:solidFill>
                <a:latin typeface="Times New Roman"/>
                <a:cs typeface="Times New Roman"/>
              </a:rPr>
              <a:t>образ</a:t>
            </a:r>
            <a:r>
              <a:rPr sz="1300" b="1" i="1" spc="-2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>
                <a:solidFill>
                  <a:srgbClr val="253147"/>
                </a:solidFill>
                <a:latin typeface="Times New Roman"/>
                <a:cs typeface="Times New Roman"/>
              </a:rPr>
              <a:t>может</a:t>
            </a:r>
            <a:r>
              <a:rPr sz="1300" b="1" i="1" spc="-2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>
                <a:solidFill>
                  <a:srgbClr val="253147"/>
                </a:solidFill>
                <a:latin typeface="Times New Roman"/>
                <a:cs typeface="Times New Roman"/>
              </a:rPr>
              <a:t>помочь</a:t>
            </a:r>
            <a:r>
              <a:rPr sz="1300" b="1" i="1" spc="-3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>
                <a:solidFill>
                  <a:srgbClr val="253147"/>
                </a:solidFill>
                <a:latin typeface="Times New Roman"/>
                <a:cs typeface="Times New Roman"/>
              </a:rPr>
              <a:t>вам</a:t>
            </a:r>
            <a:r>
              <a:rPr sz="1300" b="1" i="1" spc="-2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>
                <a:solidFill>
                  <a:srgbClr val="253147"/>
                </a:solidFill>
                <a:latin typeface="Times New Roman"/>
                <a:cs typeface="Times New Roman"/>
              </a:rPr>
              <a:t>больше</a:t>
            </a:r>
            <a:r>
              <a:rPr sz="1300" b="1" i="1" spc="-2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>
                <a:solidFill>
                  <a:srgbClr val="253147"/>
                </a:solidFill>
                <a:latin typeface="Times New Roman"/>
                <a:cs typeface="Times New Roman"/>
              </a:rPr>
              <a:t>заботиться</a:t>
            </a:r>
            <a:r>
              <a:rPr sz="1300" b="1" i="1" spc="-5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>
                <a:solidFill>
                  <a:srgbClr val="253147"/>
                </a:solidFill>
                <a:latin typeface="Times New Roman"/>
                <a:cs typeface="Times New Roman"/>
              </a:rPr>
              <a:t>о</a:t>
            </a:r>
            <a:r>
              <a:rPr sz="1300" b="1" i="1" spc="-2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spc="-10">
                <a:solidFill>
                  <a:srgbClr val="253147"/>
                </a:solidFill>
                <a:latin typeface="Times New Roman"/>
                <a:cs typeface="Times New Roman"/>
              </a:rPr>
              <a:t>себе?</a:t>
            </a:r>
            <a:endParaRPr sz="1300">
              <a:latin typeface="Times New Roman"/>
              <a:cs typeface="Times New Roman"/>
            </a:endParaRPr>
          </a:p>
          <a:p>
            <a:pPr marL="100330" indent="-87630">
              <a:lnSpc>
                <a:spcPct val="100000"/>
              </a:lnSpc>
              <a:buChar char="-"/>
              <a:tabLst>
                <a:tab pos="100330"/>
              </a:tabLst>
            </a:pPr>
            <a:r>
              <a:rPr sz="1300" b="1" i="1">
                <a:solidFill>
                  <a:srgbClr val="253147"/>
                </a:solidFill>
                <a:latin typeface="Times New Roman"/>
                <a:cs typeface="Times New Roman"/>
              </a:rPr>
              <a:t>Каким</a:t>
            </a:r>
            <a:r>
              <a:rPr sz="1300" b="1" i="1" spc="-3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>
                <a:solidFill>
                  <a:srgbClr val="253147"/>
                </a:solidFill>
                <a:latin typeface="Times New Roman"/>
                <a:cs typeface="Times New Roman"/>
              </a:rPr>
              <a:t>образом</a:t>
            </a:r>
            <a:r>
              <a:rPr sz="1300" b="1" i="1" spc="-2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>
                <a:solidFill>
                  <a:srgbClr val="253147"/>
                </a:solidFill>
                <a:latin typeface="Times New Roman"/>
                <a:cs typeface="Times New Roman"/>
              </a:rPr>
              <a:t>подобный</a:t>
            </a:r>
            <a:r>
              <a:rPr sz="1300" b="1" i="1" spc="-2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>
                <a:solidFill>
                  <a:srgbClr val="253147"/>
                </a:solidFill>
                <a:latin typeface="Times New Roman"/>
                <a:cs typeface="Times New Roman"/>
              </a:rPr>
              <a:t>опыт</a:t>
            </a:r>
            <a:r>
              <a:rPr sz="1300" b="1" i="1" spc="-2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>
                <a:solidFill>
                  <a:srgbClr val="253147"/>
                </a:solidFill>
                <a:latin typeface="Times New Roman"/>
                <a:cs typeface="Times New Roman"/>
              </a:rPr>
              <a:t>заботы</a:t>
            </a:r>
            <a:r>
              <a:rPr sz="1300" b="1" i="1" spc="-4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>
                <a:solidFill>
                  <a:srgbClr val="253147"/>
                </a:solidFill>
                <a:latin typeface="Times New Roman"/>
                <a:cs typeface="Times New Roman"/>
              </a:rPr>
              <a:t>о</a:t>
            </a:r>
            <a:r>
              <a:rPr sz="1300" b="1" i="1" spc="-2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>
                <a:solidFill>
                  <a:srgbClr val="253147"/>
                </a:solidFill>
                <a:latin typeface="Times New Roman"/>
                <a:cs typeface="Times New Roman"/>
              </a:rPr>
              <a:t>себе</a:t>
            </a:r>
            <a:r>
              <a:rPr sz="1300" b="1" i="1" spc="1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>
                <a:solidFill>
                  <a:srgbClr val="253147"/>
                </a:solidFill>
                <a:latin typeface="Times New Roman"/>
                <a:cs typeface="Times New Roman"/>
              </a:rPr>
              <a:t>может</a:t>
            </a:r>
            <a:r>
              <a:rPr sz="1300" b="1" i="1" spc="-2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>
                <a:solidFill>
                  <a:srgbClr val="253147"/>
                </a:solidFill>
                <a:latin typeface="Times New Roman"/>
                <a:cs typeface="Times New Roman"/>
              </a:rPr>
              <a:t>повлиять</a:t>
            </a:r>
            <a:r>
              <a:rPr sz="1300" b="1" i="1" spc="-6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>
                <a:solidFill>
                  <a:srgbClr val="253147"/>
                </a:solidFill>
                <a:latin typeface="Times New Roman"/>
                <a:cs typeface="Times New Roman"/>
              </a:rPr>
              <a:t>на</a:t>
            </a:r>
            <a:r>
              <a:rPr sz="1300" b="1" i="1" spc="-2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>
                <a:solidFill>
                  <a:srgbClr val="253147"/>
                </a:solidFill>
                <a:latin typeface="Times New Roman"/>
                <a:cs typeface="Times New Roman"/>
              </a:rPr>
              <a:t>ваше</a:t>
            </a:r>
            <a:r>
              <a:rPr sz="1300" b="1" i="1" spc="-2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>
                <a:solidFill>
                  <a:srgbClr val="253147"/>
                </a:solidFill>
                <a:latin typeface="Times New Roman"/>
                <a:cs typeface="Times New Roman"/>
              </a:rPr>
              <a:t>отношение</a:t>
            </a:r>
            <a:r>
              <a:rPr sz="1300" b="1" i="1" spc="-4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>
                <a:solidFill>
                  <a:srgbClr val="253147"/>
                </a:solidFill>
                <a:latin typeface="Times New Roman"/>
                <a:cs typeface="Times New Roman"/>
              </a:rPr>
              <a:t>к</a:t>
            </a:r>
            <a:r>
              <a:rPr sz="1300" b="1" i="1" spc="-2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spc="-10">
                <a:solidFill>
                  <a:srgbClr val="253147"/>
                </a:solidFill>
                <a:latin typeface="Times New Roman"/>
                <a:cs typeface="Times New Roman"/>
              </a:rPr>
              <a:t>себе?</a:t>
            </a: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1200">
              <a:latin typeface="Times New Roman"/>
              <a:cs typeface="Times New Roman"/>
            </a:endParaRPr>
          </a:p>
          <a:p>
            <a:pPr marL="20320" algn="ctr">
              <a:lnSpc>
                <a:spcPct val="100000"/>
              </a:lnSpc>
              <a:spcBef>
                <a:spcPts val="5"/>
              </a:spcBef>
            </a:pPr>
            <a:r>
              <a:rPr sz="1400" spc="-1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Посмотреть</a:t>
            </a:r>
            <a:r>
              <a:rPr sz="1400" spc="-2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на</a:t>
            </a:r>
            <a:r>
              <a:rPr sz="1400" spc="-25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себя</a:t>
            </a:r>
            <a:r>
              <a:rPr sz="1400" spc="-15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глазами</a:t>
            </a:r>
            <a:r>
              <a:rPr sz="1400" spc="-35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другого</a:t>
            </a:r>
            <a:r>
              <a:rPr sz="1400" spc="-15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значимого</a:t>
            </a:r>
            <a:r>
              <a:rPr sz="1400" spc="-55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для</a:t>
            </a:r>
            <a:r>
              <a:rPr sz="1400" spc="-25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вас</a:t>
            </a:r>
            <a:r>
              <a:rPr sz="1400" spc="-5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человека и</a:t>
            </a:r>
            <a:r>
              <a:rPr sz="1400" spc="-25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найти</a:t>
            </a:r>
            <a:r>
              <a:rPr sz="1400" spc="-5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то,</a:t>
            </a:r>
            <a:r>
              <a:rPr sz="1400" spc="-3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чем</a:t>
            </a:r>
            <a:r>
              <a:rPr sz="1400" spc="-15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можно</a:t>
            </a:r>
            <a:r>
              <a:rPr sz="1400" spc="-3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гордиться</a:t>
            </a:r>
            <a:r>
              <a:rPr sz="1400" spc="-5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и</a:t>
            </a:r>
            <a:r>
              <a:rPr sz="1400" spc="-15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чему</a:t>
            </a:r>
            <a:r>
              <a:rPr sz="1400" spc="-15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 spc="-1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можно</a:t>
            </a:r>
            <a:r>
              <a:rPr lang="ru-RU" sz="1400" spc="-1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 spc="-1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радоваться</a:t>
            </a:r>
            <a:r>
              <a:rPr sz="1400" spc="-1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sz="1400" spc="-4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таким</a:t>
            </a:r>
            <a:r>
              <a:rPr sz="1400" spc="-4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образом</a:t>
            </a:r>
            <a:r>
              <a:rPr sz="1400" spc="-35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предлагая</a:t>
            </a:r>
            <a:r>
              <a:rPr sz="1400" spc="-1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сохранить</a:t>
            </a:r>
            <a:r>
              <a:rPr sz="1400" spc="-5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и</a:t>
            </a:r>
            <a:r>
              <a:rPr sz="1400" spc="-3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развивать</a:t>
            </a:r>
            <a:r>
              <a:rPr sz="1400" spc="-55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найденное</a:t>
            </a:r>
            <a:r>
              <a:rPr sz="1400" spc="-45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клиентом</a:t>
            </a:r>
            <a:r>
              <a:rPr sz="1400" spc="-4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</a:t>
            </a:r>
            <a:r>
              <a:rPr sz="1400" spc="-2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нем</a:t>
            </a:r>
            <a:r>
              <a:rPr sz="1400" spc="-35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самом,</a:t>
            </a:r>
            <a:r>
              <a:rPr sz="1400" spc="2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дает</a:t>
            </a:r>
            <a:r>
              <a:rPr sz="1400" spc="-1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тем</a:t>
            </a:r>
            <a:r>
              <a:rPr sz="1400" spc="-35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самым</a:t>
            </a:r>
            <a:r>
              <a:rPr sz="1400" spc="-5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 spc="-1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клиенту </a:t>
            </a:r>
            <a:r>
              <a:rPr sz="140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возможность</a:t>
            </a:r>
            <a:r>
              <a:rPr sz="1400" spc="-45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найти</a:t>
            </a:r>
            <a:r>
              <a:rPr sz="1400" spc="-5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или</a:t>
            </a:r>
            <a:r>
              <a:rPr sz="1400" spc="-45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создать</a:t>
            </a:r>
            <a:r>
              <a:rPr sz="1400" spc="-25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 spc="-1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дополнительный</a:t>
            </a:r>
            <a:r>
              <a:rPr sz="1400" spc="-5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ресурс</a:t>
            </a:r>
            <a:r>
              <a:rPr sz="1400" spc="1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«не</a:t>
            </a:r>
            <a:r>
              <a:rPr sz="1400" spc="-25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прощаясь»</a:t>
            </a:r>
            <a:r>
              <a:rPr sz="1400" spc="-35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</a:t>
            </a:r>
            <a:r>
              <a:rPr sz="1400" spc="-1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ушедшим</a:t>
            </a:r>
            <a:r>
              <a:rPr sz="1400" spc="-5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 spc="-1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близким</a:t>
            </a:r>
            <a:r>
              <a:rPr sz="1400" spc="-1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14"/>
              </a:spcBef>
            </a:pPr>
            <a:endParaRPr sz="1200">
              <a:latin typeface="Times New Roman"/>
              <a:cs typeface="Times New Roman"/>
            </a:endParaRPr>
          </a:p>
          <a:p>
            <a:pPr marL="22860" algn="ctr">
              <a:lnSpc>
                <a:spcPct val="100000"/>
              </a:lnSpc>
              <a:spcBef>
                <a:spcPts val="5"/>
              </a:spcBef>
            </a:pPr>
            <a:r>
              <a:rPr sz="1200" b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Озвучивая</a:t>
            </a:r>
            <a:r>
              <a:rPr sz="1200" b="1" spc="-4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эти</a:t>
            </a:r>
            <a:r>
              <a:rPr sz="1200" b="1" spc="-4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вопросы</a:t>
            </a:r>
            <a:r>
              <a:rPr sz="1200" b="1" spc="-1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и</a:t>
            </a:r>
            <a:r>
              <a:rPr sz="1200" b="1" spc="-25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думая</a:t>
            </a:r>
            <a:r>
              <a:rPr sz="1200" b="1" spc="-2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над</a:t>
            </a:r>
            <a:r>
              <a:rPr sz="1200" b="1" spc="-25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ответом,</a:t>
            </a:r>
            <a:r>
              <a:rPr sz="1200" b="1" spc="-4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клиент</a:t>
            </a:r>
            <a:r>
              <a:rPr sz="1200" b="1" spc="1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находит</a:t>
            </a:r>
            <a:r>
              <a:rPr sz="1200" b="1" spc="-35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или</a:t>
            </a:r>
            <a:r>
              <a:rPr sz="1200" b="1" spc="-3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spc="-1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вспоминает</a:t>
            </a:r>
            <a:r>
              <a:rPr sz="1200" b="1" spc="-3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то,</a:t>
            </a:r>
            <a:r>
              <a:rPr sz="1200" b="1" spc="-3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что</a:t>
            </a:r>
            <a:r>
              <a:rPr sz="1200" b="1" spc="-3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зарыто</a:t>
            </a:r>
            <a:r>
              <a:rPr sz="1200" b="1" spc="-3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глубоко</a:t>
            </a:r>
            <a:r>
              <a:rPr sz="1200" b="1" spc="-1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внутри,</a:t>
            </a:r>
            <a:r>
              <a:rPr sz="1200" b="1" spc="-4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что</a:t>
            </a:r>
            <a:r>
              <a:rPr sz="1200" b="1" spc="-3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spc="-25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уже</a:t>
            </a:r>
            <a:r>
              <a:rPr lang="ru-RU" sz="1200" b="1" spc="-25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«</a:t>
            </a:r>
            <a:r>
              <a:rPr sz="1200" b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приелось»</a:t>
            </a:r>
            <a:r>
              <a:rPr sz="1200" b="1" spc="-2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и</a:t>
            </a:r>
            <a:r>
              <a:rPr sz="1200" b="1" spc="-25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не</a:t>
            </a:r>
            <a:r>
              <a:rPr sz="1200" b="1" spc="-25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замечается</a:t>
            </a:r>
            <a:r>
              <a:rPr sz="1200" b="1" spc="-2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</a:t>
            </a:r>
            <a:r>
              <a:rPr sz="1200" b="1" spc="-15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spc="-1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повседневной</a:t>
            </a:r>
            <a:r>
              <a:rPr sz="1200" b="1" spc="-3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жизни.</a:t>
            </a:r>
            <a:r>
              <a:rPr sz="1200" b="1" spc="-5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Таким</a:t>
            </a:r>
            <a:r>
              <a:rPr sz="1200" b="1" spc="-25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образом</a:t>
            </a:r>
            <a:r>
              <a:rPr sz="1200" b="1" spc="-3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можно</a:t>
            </a:r>
            <a:r>
              <a:rPr sz="1200" b="1" spc="-35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найти,</a:t>
            </a:r>
            <a:r>
              <a:rPr sz="1200" b="1" spc="-5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восстановить</a:t>
            </a:r>
            <a:r>
              <a:rPr sz="1200" b="1" spc="-5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и</a:t>
            </a:r>
            <a:r>
              <a:rPr sz="1200" b="1" spc="-15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укрепить</a:t>
            </a:r>
            <a:r>
              <a:rPr sz="1200" b="1" spc="-25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spc="-1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позитивные</a:t>
            </a:r>
            <a:r>
              <a:rPr lang="ru-RU" sz="1200" b="1" spc="-1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мысли</a:t>
            </a:r>
            <a:r>
              <a:rPr sz="1200" b="1" spc="-2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о</a:t>
            </a:r>
            <a:r>
              <a:rPr sz="1200" b="1" spc="-3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самом</a:t>
            </a:r>
            <a:r>
              <a:rPr sz="1200" b="1" spc="-3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себе,</a:t>
            </a:r>
            <a:r>
              <a:rPr sz="1200" b="1" spc="-1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бережное</a:t>
            </a:r>
            <a:r>
              <a:rPr sz="1200" b="1" spc="-15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отношение</a:t>
            </a:r>
            <a:r>
              <a:rPr sz="1200" b="1" spc="-55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к</a:t>
            </a:r>
            <a:r>
              <a:rPr sz="1200" b="1" spc="-3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себе и</a:t>
            </a:r>
            <a:r>
              <a:rPr sz="1200" b="1" spc="-35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своему</a:t>
            </a:r>
            <a:r>
              <a:rPr sz="1200" b="1" spc="-15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Ребенку</a:t>
            </a:r>
            <a:r>
              <a:rPr sz="1200" b="1" spc="-15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и</a:t>
            </a:r>
            <a:r>
              <a:rPr sz="1200" b="1" spc="-35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источники</a:t>
            </a:r>
            <a:r>
              <a:rPr sz="1200" b="1" spc="-55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spc="-1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ресурса.</a:t>
            </a:r>
            <a:endParaRPr sz="120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2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7527" y="111632"/>
            <a:ext cx="7153909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>
                <a:solidFill>
                  <a:schemeClr val="accent1">
                    <a:lumMod val="75000"/>
                  </a:schemeClr>
                </a:solidFill>
              </a:rPr>
              <a:t>Техника</a:t>
            </a:r>
            <a:r>
              <a:rPr spc="-55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>
                <a:solidFill>
                  <a:schemeClr val="accent1">
                    <a:lumMod val="75000"/>
                  </a:schemeClr>
                </a:solidFill>
              </a:rPr>
              <a:t>3</a:t>
            </a:r>
            <a:r>
              <a:rPr spc="-2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/>
              <a:t>-</a:t>
            </a:r>
            <a:r>
              <a:rPr spc="-30"/>
              <a:t> </a:t>
            </a:r>
            <a:r>
              <a:rPr/>
              <a:t>Терапевтическое</a:t>
            </a:r>
            <a:r>
              <a:rPr spc="-30"/>
              <a:t> </a:t>
            </a:r>
            <a:r>
              <a:rPr/>
              <a:t>письмо</a:t>
            </a:r>
            <a:r>
              <a:rPr spc="-60"/>
              <a:t> </a:t>
            </a:r>
            <a:r>
              <a:rPr/>
              <a:t>(Роберт</a:t>
            </a:r>
            <a:r>
              <a:rPr spc="-20"/>
              <a:t> </a:t>
            </a:r>
            <a:r>
              <a:rPr spc="-10"/>
              <a:t>Неймайер)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8455" y="769746"/>
            <a:ext cx="8479790" cy="19697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93065" indent="-380365">
              <a:buClr>
                <a:srgbClr val="C6D2E6"/>
              </a:buClr>
              <a:buSzPct val="171428"/>
              <a:buFont typeface="Times New Roman"/>
              <a:buChar char="-"/>
              <a:tabLst>
                <a:tab pos="393065"/>
              </a:tabLst>
            </a:pPr>
            <a:r>
              <a:rPr sz="1600" b="1" smtClean="0">
                <a:solidFill>
                  <a:srgbClr val="253147"/>
                </a:solidFill>
                <a:latin typeface="Times New Roman"/>
                <a:cs typeface="Times New Roman"/>
              </a:rPr>
              <a:t>предложить</a:t>
            </a:r>
            <a:r>
              <a:rPr sz="1600" b="1" spc="-20" smtClean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smtClean="0">
                <a:solidFill>
                  <a:srgbClr val="253147"/>
                </a:solidFill>
                <a:latin typeface="Times New Roman"/>
                <a:cs typeface="Times New Roman"/>
              </a:rPr>
              <a:t>клиенту</a:t>
            </a:r>
            <a:r>
              <a:rPr sz="1600" b="1" spc="-15" smtClean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smtClean="0">
                <a:solidFill>
                  <a:srgbClr val="253147"/>
                </a:solidFill>
                <a:latin typeface="Times New Roman"/>
                <a:cs typeface="Times New Roman"/>
              </a:rPr>
              <a:t>написать</a:t>
            </a:r>
            <a:r>
              <a:rPr sz="1600" b="1" spc="-15" smtClean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>
                <a:solidFill>
                  <a:srgbClr val="253147"/>
                </a:solidFill>
                <a:latin typeface="Times New Roman"/>
                <a:cs typeface="Times New Roman"/>
              </a:rPr>
              <a:t>о</a:t>
            </a:r>
            <a:r>
              <a:rPr sz="1600" b="1" spc="-2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>
                <a:solidFill>
                  <a:srgbClr val="253147"/>
                </a:solidFill>
                <a:latin typeface="Times New Roman"/>
                <a:cs typeface="Times New Roman"/>
              </a:rPr>
              <a:t>себе</a:t>
            </a:r>
            <a:r>
              <a:rPr sz="1600" b="1" spc="-3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>
                <a:solidFill>
                  <a:srgbClr val="253147"/>
                </a:solidFill>
                <a:latin typeface="Times New Roman"/>
                <a:cs typeface="Times New Roman"/>
              </a:rPr>
              <a:t>в</a:t>
            </a:r>
            <a:r>
              <a:rPr sz="1600" b="1" spc="-2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>
                <a:solidFill>
                  <a:srgbClr val="253147"/>
                </a:solidFill>
                <a:latin typeface="Times New Roman"/>
                <a:cs typeface="Times New Roman"/>
              </a:rPr>
              <a:t>свете</a:t>
            </a:r>
            <a:r>
              <a:rPr sz="1600" b="1" spc="-3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>
                <a:solidFill>
                  <a:srgbClr val="253147"/>
                </a:solidFill>
                <a:latin typeface="Times New Roman"/>
                <a:cs typeface="Times New Roman"/>
              </a:rPr>
              <a:t>его</a:t>
            </a:r>
            <a:r>
              <a:rPr sz="1600" b="1" spc="-1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>
                <a:solidFill>
                  <a:srgbClr val="253147"/>
                </a:solidFill>
                <a:latin typeface="Times New Roman"/>
                <a:cs typeface="Times New Roman"/>
              </a:rPr>
              <a:t>«утраты»</a:t>
            </a:r>
            <a:r>
              <a:rPr sz="1600" b="1" spc="-5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>
                <a:solidFill>
                  <a:srgbClr val="253147"/>
                </a:solidFill>
                <a:latin typeface="Times New Roman"/>
                <a:cs typeface="Times New Roman"/>
              </a:rPr>
              <a:t>с</a:t>
            </a:r>
            <a:r>
              <a:rPr sz="1600" b="1" spc="-1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>
                <a:solidFill>
                  <a:srgbClr val="253147"/>
                </a:solidFill>
                <a:latin typeface="Times New Roman"/>
                <a:cs typeface="Times New Roman"/>
              </a:rPr>
              <a:t>точки</a:t>
            </a:r>
            <a:r>
              <a:rPr sz="1600" b="1" spc="-4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>
                <a:solidFill>
                  <a:srgbClr val="253147"/>
                </a:solidFill>
                <a:latin typeface="Times New Roman"/>
                <a:cs typeface="Times New Roman"/>
              </a:rPr>
              <a:t>зрения</a:t>
            </a:r>
            <a:r>
              <a:rPr sz="1600" b="1" spc="-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>
                <a:solidFill>
                  <a:srgbClr val="253147"/>
                </a:solidFill>
                <a:latin typeface="Times New Roman"/>
                <a:cs typeface="Times New Roman"/>
              </a:rPr>
              <a:t>сострадательного</a:t>
            </a:r>
            <a:r>
              <a:rPr sz="1600" b="1" spc="-1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spc="-10" smtClean="0">
                <a:solidFill>
                  <a:srgbClr val="253147"/>
                </a:solidFill>
                <a:latin typeface="Times New Roman"/>
                <a:cs typeface="Times New Roman"/>
              </a:rPr>
              <a:t>другого</a:t>
            </a:r>
            <a:endParaRPr lang="ru-RU" sz="1600" b="1" spc="-10" smtClean="0">
              <a:solidFill>
                <a:srgbClr val="253147"/>
              </a:solidFill>
              <a:latin typeface="Times New Roman"/>
              <a:cs typeface="Times New Roman"/>
            </a:endParaRPr>
          </a:p>
          <a:p>
            <a:pPr marL="393065" indent="-380365">
              <a:buClr>
                <a:srgbClr val="C6D2E6"/>
              </a:buClr>
              <a:buSzPct val="171428"/>
              <a:buFont typeface="Times New Roman"/>
              <a:buChar char="-"/>
              <a:tabLst>
                <a:tab pos="393065"/>
              </a:tabLst>
            </a:pPr>
            <a:endParaRPr sz="1600">
              <a:latin typeface="Times New Roman"/>
              <a:cs typeface="Times New Roman"/>
            </a:endParaRPr>
          </a:p>
          <a:p>
            <a:pPr marL="393065" indent="-380365">
              <a:buClr>
                <a:srgbClr val="C6D2E6"/>
              </a:buClr>
              <a:buSzPct val="171428"/>
              <a:buFont typeface="Times New Roman"/>
              <a:buChar char="-"/>
              <a:tabLst>
                <a:tab pos="393065"/>
              </a:tabLst>
            </a:pPr>
            <a:r>
              <a:rPr lang="ru-RU" sz="1600" b="1" err="1" smtClean="0">
                <a:solidFill>
                  <a:srgbClr val="253147"/>
                </a:solidFill>
                <a:latin typeface="Times New Roman"/>
                <a:cs typeface="Times New Roman"/>
              </a:rPr>
              <a:t>н</a:t>
            </a:r>
            <a:r>
              <a:rPr sz="1600" b="1" smtClean="0">
                <a:solidFill>
                  <a:srgbClr val="253147"/>
                </a:solidFill>
                <a:latin typeface="Times New Roman"/>
                <a:cs typeface="Times New Roman"/>
              </a:rPr>
              <a:t>аписа</a:t>
            </a:r>
            <a:r>
              <a:rPr lang="ru-RU" sz="1600" b="1" err="1" smtClean="0">
                <a:solidFill>
                  <a:srgbClr val="253147"/>
                </a:solidFill>
                <a:latin typeface="Times New Roman"/>
                <a:cs typeface="Times New Roman"/>
              </a:rPr>
              <a:t>ть</a:t>
            </a:r>
            <a:r>
              <a:rPr sz="1600" b="1" spc="-5" smtClean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spc="-10" smtClean="0">
                <a:solidFill>
                  <a:srgbClr val="253147"/>
                </a:solidFill>
                <a:latin typeface="Times New Roman"/>
                <a:cs typeface="Times New Roman"/>
              </a:rPr>
              <a:t>биографическую</a:t>
            </a:r>
            <a:r>
              <a:rPr sz="1600" b="1" spc="-20" smtClean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>
                <a:solidFill>
                  <a:srgbClr val="253147"/>
                </a:solidFill>
                <a:latin typeface="Times New Roman"/>
                <a:cs typeface="Times New Roman"/>
              </a:rPr>
              <a:t>работу,</a:t>
            </a:r>
            <a:r>
              <a:rPr sz="1600" b="1" spc="-6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spc="-10">
                <a:solidFill>
                  <a:srgbClr val="253147"/>
                </a:solidFill>
                <a:latin typeface="Times New Roman"/>
                <a:cs typeface="Times New Roman"/>
              </a:rPr>
              <a:t>описывающую</a:t>
            </a:r>
            <a:r>
              <a:rPr sz="1600" b="1" spc="-1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>
                <a:solidFill>
                  <a:srgbClr val="253147"/>
                </a:solidFill>
                <a:latin typeface="Times New Roman"/>
                <a:cs typeface="Times New Roman"/>
              </a:rPr>
              <a:t>совместную</a:t>
            </a:r>
            <a:r>
              <a:rPr sz="1600" b="1" spc="-5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>
                <a:solidFill>
                  <a:srgbClr val="253147"/>
                </a:solidFill>
                <a:latin typeface="Times New Roman"/>
                <a:cs typeface="Times New Roman"/>
              </a:rPr>
              <a:t>жизнь</a:t>
            </a:r>
            <a:r>
              <a:rPr sz="1600" b="1" spc="3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>
                <a:solidFill>
                  <a:srgbClr val="253147"/>
                </a:solidFill>
                <a:latin typeface="Times New Roman"/>
                <a:cs typeface="Times New Roman"/>
              </a:rPr>
              <a:t>клиента</a:t>
            </a:r>
            <a:r>
              <a:rPr sz="1600" b="1" spc="-1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>
                <a:solidFill>
                  <a:srgbClr val="253147"/>
                </a:solidFill>
                <a:latin typeface="Times New Roman"/>
                <a:cs typeface="Times New Roman"/>
              </a:rPr>
              <a:t>с</a:t>
            </a:r>
            <a:r>
              <a:rPr sz="1600" b="1" spc="-1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spc="-10" smtClean="0">
                <a:solidFill>
                  <a:srgbClr val="253147"/>
                </a:solidFill>
                <a:latin typeface="Times New Roman"/>
                <a:cs typeface="Times New Roman"/>
              </a:rPr>
              <a:t>любимым</a:t>
            </a:r>
            <a:r>
              <a:rPr lang="ru-RU" sz="1600" b="1" spc="-10" smtClean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spc="-10" smtClean="0">
                <a:solidFill>
                  <a:srgbClr val="253147"/>
                </a:solidFill>
                <a:latin typeface="Times New Roman"/>
                <a:cs typeface="Times New Roman"/>
              </a:rPr>
              <a:t>человеком</a:t>
            </a:r>
            <a:endParaRPr lang="ru-RU" sz="1600" b="1" spc="-10" smtClean="0">
              <a:solidFill>
                <a:srgbClr val="253147"/>
              </a:solidFill>
              <a:latin typeface="Times New Roman"/>
              <a:cs typeface="Times New Roman"/>
            </a:endParaRPr>
          </a:p>
          <a:p>
            <a:pPr marL="393065" indent="-380365">
              <a:buClr>
                <a:srgbClr val="C6D2E6"/>
              </a:buClr>
              <a:buSzPct val="171428"/>
              <a:buFont typeface="Times New Roman"/>
              <a:buChar char="-"/>
              <a:tabLst>
                <a:tab pos="393065"/>
              </a:tabLst>
            </a:pPr>
            <a:endParaRPr sz="1600">
              <a:latin typeface="Times New Roman"/>
              <a:cs typeface="Times New Roman"/>
            </a:endParaRPr>
          </a:p>
          <a:p>
            <a:pPr marL="393065" indent="-380365">
              <a:buClr>
                <a:srgbClr val="C6D2E6"/>
              </a:buClr>
              <a:buSzPct val="171428"/>
              <a:buFont typeface="Times New Roman"/>
              <a:buChar char="-"/>
              <a:tabLst>
                <a:tab pos="393065"/>
              </a:tabLst>
            </a:pPr>
            <a:r>
              <a:rPr sz="1600" b="1" spc="-10">
                <a:solidFill>
                  <a:srgbClr val="253147"/>
                </a:solidFill>
                <a:latin typeface="Times New Roman"/>
                <a:cs typeface="Times New Roman"/>
              </a:rPr>
              <a:t>осмысленные</a:t>
            </a:r>
            <a:r>
              <a:rPr sz="1600" b="1" spc="-3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>
                <a:solidFill>
                  <a:srgbClr val="253147"/>
                </a:solidFill>
                <a:latin typeface="Times New Roman"/>
                <a:cs typeface="Times New Roman"/>
              </a:rPr>
              <a:t>реконструктивные</a:t>
            </a:r>
            <a:r>
              <a:rPr sz="1600" b="1" spc="-1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>
                <a:solidFill>
                  <a:srgbClr val="253147"/>
                </a:solidFill>
                <a:latin typeface="Times New Roman"/>
                <a:cs typeface="Times New Roman"/>
              </a:rPr>
              <a:t>интервью,</a:t>
            </a:r>
            <a:r>
              <a:rPr sz="1600" b="1" spc="-2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>
                <a:solidFill>
                  <a:srgbClr val="253147"/>
                </a:solidFill>
                <a:latin typeface="Times New Roman"/>
                <a:cs typeface="Times New Roman"/>
              </a:rPr>
              <a:t>в</a:t>
            </a:r>
            <a:r>
              <a:rPr sz="1600" b="1" spc="-2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>
                <a:solidFill>
                  <a:srgbClr val="253147"/>
                </a:solidFill>
                <a:latin typeface="Times New Roman"/>
                <a:cs typeface="Times New Roman"/>
              </a:rPr>
              <a:t>которых</a:t>
            </a:r>
            <a:r>
              <a:rPr sz="1600" b="1" spc="-5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>
                <a:solidFill>
                  <a:srgbClr val="253147"/>
                </a:solidFill>
                <a:latin typeface="Times New Roman"/>
                <a:cs typeface="Times New Roman"/>
              </a:rPr>
              <a:t>человек</a:t>
            </a:r>
            <a:r>
              <a:rPr sz="1600" b="1" spc="-4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>
                <a:solidFill>
                  <a:srgbClr val="253147"/>
                </a:solidFill>
                <a:latin typeface="Times New Roman"/>
                <a:cs typeface="Times New Roman"/>
              </a:rPr>
              <a:t>вновь</a:t>
            </a:r>
            <a:r>
              <a:rPr sz="1600" b="1" spc="-3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>
                <a:solidFill>
                  <a:srgbClr val="253147"/>
                </a:solidFill>
                <a:latin typeface="Times New Roman"/>
                <a:cs typeface="Times New Roman"/>
              </a:rPr>
              <a:t>получает</a:t>
            </a:r>
            <a:r>
              <a:rPr sz="1600" b="1" spc="-5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>
                <a:solidFill>
                  <a:srgbClr val="253147"/>
                </a:solidFill>
                <a:latin typeface="Times New Roman"/>
                <a:cs typeface="Times New Roman"/>
              </a:rPr>
              <a:t>доступ</a:t>
            </a:r>
            <a:r>
              <a:rPr sz="1600" b="1" spc="-2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>
                <a:solidFill>
                  <a:srgbClr val="253147"/>
                </a:solidFill>
                <a:latin typeface="Times New Roman"/>
                <a:cs typeface="Times New Roman"/>
              </a:rPr>
              <a:t>к</a:t>
            </a:r>
            <a:r>
              <a:rPr sz="1600" b="1" spc="-1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spc="-10" smtClean="0">
                <a:solidFill>
                  <a:srgbClr val="253147"/>
                </a:solidFill>
                <a:latin typeface="Times New Roman"/>
                <a:cs typeface="Times New Roman"/>
              </a:rPr>
              <a:t>ярким</a:t>
            </a:r>
            <a:r>
              <a:rPr lang="ru-RU" sz="1600" b="1" spc="-10" smtClean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smtClean="0">
                <a:solidFill>
                  <a:srgbClr val="253147"/>
                </a:solidFill>
                <a:latin typeface="Times New Roman"/>
                <a:cs typeface="Times New Roman"/>
              </a:rPr>
              <a:t>образам</a:t>
            </a:r>
            <a:r>
              <a:rPr sz="1600" b="1" spc="-70" smtClean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>
                <a:solidFill>
                  <a:srgbClr val="253147"/>
                </a:solidFill>
                <a:latin typeface="Times New Roman"/>
                <a:cs typeface="Times New Roman"/>
              </a:rPr>
              <a:t>«утраты»</a:t>
            </a:r>
            <a:r>
              <a:rPr sz="1600" b="1" spc="-5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>
                <a:solidFill>
                  <a:srgbClr val="253147"/>
                </a:solidFill>
                <a:latin typeface="Times New Roman"/>
                <a:cs typeface="Times New Roman"/>
              </a:rPr>
              <a:t>и</a:t>
            </a:r>
            <a:r>
              <a:rPr sz="1600" b="1" spc="-2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>
                <a:solidFill>
                  <a:srgbClr val="253147"/>
                </a:solidFill>
                <a:latin typeface="Times New Roman"/>
                <a:cs typeface="Times New Roman"/>
              </a:rPr>
              <a:t>ищет</a:t>
            </a:r>
            <a:r>
              <a:rPr sz="1600" b="1" spc="1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>
                <a:solidFill>
                  <a:srgbClr val="253147"/>
                </a:solidFill>
                <a:latin typeface="Times New Roman"/>
                <a:cs typeface="Times New Roman"/>
              </a:rPr>
              <a:t>в</a:t>
            </a:r>
            <a:r>
              <a:rPr sz="1600" b="1" spc="-4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>
                <a:solidFill>
                  <a:srgbClr val="253147"/>
                </a:solidFill>
                <a:latin typeface="Times New Roman"/>
                <a:cs typeface="Times New Roman"/>
              </a:rPr>
              <a:t>них</a:t>
            </a:r>
            <a:r>
              <a:rPr sz="1600" b="1" spc="-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>
                <a:solidFill>
                  <a:srgbClr val="253147"/>
                </a:solidFill>
                <a:latin typeface="Times New Roman"/>
                <a:cs typeface="Times New Roman"/>
              </a:rPr>
              <a:t>новое</a:t>
            </a:r>
            <a:r>
              <a:rPr sz="1600" b="1" spc="-2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spc="-10">
                <a:solidFill>
                  <a:srgbClr val="253147"/>
                </a:solidFill>
                <a:latin typeface="Times New Roman"/>
                <a:cs typeface="Times New Roman"/>
              </a:rPr>
              <a:t>значение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/>
  <p:timing/>
</p:sld>
</file>

<file path=ppt/slides/slide2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7526" y="170180"/>
            <a:ext cx="8551673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l">
              <a:lnSpc>
                <a:spcPct val="100000"/>
              </a:lnSpc>
              <a:spcBef>
                <a:spcPts val="105"/>
              </a:spcBef>
            </a:pPr>
            <a:r>
              <a:rPr>
                <a:solidFill>
                  <a:schemeClr val="accent1">
                    <a:lumMod val="75000"/>
                  </a:schemeClr>
                </a:solidFill>
              </a:rPr>
              <a:t>Техника</a:t>
            </a:r>
            <a:r>
              <a:rPr spc="-5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>
                <a:solidFill>
                  <a:schemeClr val="accent1">
                    <a:lumMod val="75000"/>
                  </a:schemeClr>
                </a:solidFill>
              </a:rPr>
              <a:t>4</a:t>
            </a:r>
            <a:r>
              <a:rPr spc="-2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/>
              <a:t>-</a:t>
            </a:r>
            <a:r>
              <a:rPr spc="-30"/>
              <a:t> </a:t>
            </a:r>
            <a:r>
              <a:rPr/>
              <a:t>пустого</a:t>
            </a:r>
            <a:r>
              <a:rPr spc="45"/>
              <a:t> </a:t>
            </a:r>
            <a:r>
              <a:rPr/>
              <a:t>стула</a:t>
            </a:r>
            <a:r>
              <a:rPr spc="20"/>
              <a:t> </a:t>
            </a:r>
            <a:r>
              <a:rPr/>
              <a:t>(Ф.</a:t>
            </a:r>
            <a:r>
              <a:rPr spc="-40"/>
              <a:t> </a:t>
            </a:r>
            <a:r>
              <a:rPr/>
              <a:t>Перлзом,</a:t>
            </a:r>
            <a:r>
              <a:rPr spc="-45"/>
              <a:t> </a:t>
            </a:r>
            <a:r>
              <a:rPr/>
              <a:t>Р.</a:t>
            </a:r>
            <a:r>
              <a:rPr spc="-20"/>
              <a:t> </a:t>
            </a:r>
            <a:r>
              <a:rPr/>
              <a:t>Эрскиным,</a:t>
            </a:r>
            <a:r>
              <a:rPr spc="-60"/>
              <a:t> </a:t>
            </a:r>
            <a:r>
              <a:rPr/>
              <a:t>Б.</a:t>
            </a:r>
            <a:r>
              <a:rPr spc="-40"/>
              <a:t> </a:t>
            </a:r>
            <a:r>
              <a:rPr/>
              <a:t>и</a:t>
            </a:r>
            <a:r>
              <a:rPr spc="-30"/>
              <a:t> </a:t>
            </a:r>
            <a:r>
              <a:rPr spc="-25"/>
              <a:t>М.</a:t>
            </a:r>
          </a:p>
          <a:p>
            <a:pPr marL="12700" algn="l">
              <a:lnSpc>
                <a:spcPct val="100000"/>
              </a:lnSpc>
            </a:pPr>
            <a:r>
              <a:rPr spc="-10"/>
              <a:t>Гулдингами</a:t>
            </a:r>
            <a:r>
              <a:rPr spc="-10" smtClean="0"/>
              <a:t>)</a:t>
            </a:r>
            <a:endParaRPr spc="-10"/>
          </a:p>
        </p:txBody>
      </p:sp>
      <p:sp>
        <p:nvSpPr>
          <p:cNvPr id="3" name="object 3"/>
          <p:cNvSpPr txBox="1"/>
          <p:nvPr/>
        </p:nvSpPr>
        <p:spPr>
          <a:xfrm>
            <a:off x="304800" y="1200150"/>
            <a:ext cx="8610600" cy="19954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985"/>
              </a:lnSpc>
              <a:tabLst>
                <a:tab pos="393065"/>
              </a:tabLst>
            </a:pPr>
            <a:r>
              <a:rPr sz="2400" spc="-50">
                <a:solidFill>
                  <a:srgbClr val="C6D2E6"/>
                </a:solidFill>
                <a:latin typeface="Times New Roman"/>
                <a:cs typeface="Times New Roman"/>
              </a:rPr>
              <a:t>-</a:t>
            </a:r>
            <a:r>
              <a:rPr sz="2400">
                <a:solidFill>
                  <a:srgbClr val="C6D2E6"/>
                </a:solidFill>
                <a:latin typeface="Times New Roman"/>
                <a:cs typeface="Times New Roman"/>
              </a:rPr>
              <a:t>	</a:t>
            </a:r>
            <a:r>
              <a:rPr sz="1600" b="1">
                <a:solidFill>
                  <a:srgbClr val="253147"/>
                </a:solidFill>
                <a:latin typeface="Times New Roman"/>
                <a:cs typeface="Times New Roman"/>
              </a:rPr>
              <a:t>прием,</a:t>
            </a:r>
            <a:r>
              <a:rPr sz="1600" b="1" spc="-2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>
                <a:solidFill>
                  <a:srgbClr val="253147"/>
                </a:solidFill>
                <a:latin typeface="Times New Roman"/>
                <a:cs typeface="Times New Roman"/>
              </a:rPr>
              <a:t>часто</a:t>
            </a:r>
            <a:r>
              <a:rPr sz="1600" b="1" spc="-5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>
                <a:solidFill>
                  <a:srgbClr val="253147"/>
                </a:solidFill>
                <a:latin typeface="Times New Roman"/>
                <a:cs typeface="Times New Roman"/>
              </a:rPr>
              <a:t>используемый</a:t>
            </a:r>
            <a:r>
              <a:rPr sz="1600" b="1" spc="-4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>
                <a:solidFill>
                  <a:srgbClr val="253147"/>
                </a:solidFill>
                <a:latin typeface="Times New Roman"/>
                <a:cs typeface="Times New Roman"/>
              </a:rPr>
              <a:t>в</a:t>
            </a:r>
            <a:r>
              <a:rPr sz="1600" b="1" spc="-10">
                <a:solidFill>
                  <a:srgbClr val="253147"/>
                </a:solidFill>
                <a:latin typeface="Times New Roman"/>
                <a:cs typeface="Times New Roman"/>
              </a:rPr>
              <a:t> гештальттерапии:</a:t>
            </a:r>
            <a:endParaRPr sz="1600">
              <a:latin typeface="Times New Roman"/>
              <a:cs typeface="Times New Roman"/>
            </a:endParaRPr>
          </a:p>
          <a:p>
            <a:pPr marL="99060" marR="5080" indent="3175" algn="ctr">
              <a:lnSpc>
                <a:spcPct val="100000"/>
              </a:lnSpc>
              <a:spcBef>
                <a:spcPts val="1480"/>
              </a:spcBef>
            </a:pPr>
            <a:r>
              <a:rPr sz="1600" b="1">
                <a:solidFill>
                  <a:srgbClr val="C00000"/>
                </a:solidFill>
                <a:latin typeface="Times New Roman"/>
                <a:cs typeface="Times New Roman"/>
              </a:rPr>
              <a:t>клиенту</a:t>
            </a:r>
            <a:r>
              <a:rPr sz="1600" b="1" spc="-4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>
                <a:solidFill>
                  <a:srgbClr val="C00000"/>
                </a:solidFill>
                <a:latin typeface="Times New Roman"/>
                <a:cs typeface="Times New Roman"/>
              </a:rPr>
              <a:t>предлагается</a:t>
            </a:r>
            <a:r>
              <a:rPr sz="1600" b="1" spc="-4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>
                <a:solidFill>
                  <a:srgbClr val="C00000"/>
                </a:solidFill>
                <a:latin typeface="Times New Roman"/>
                <a:cs typeface="Times New Roman"/>
              </a:rPr>
              <a:t>на</a:t>
            </a:r>
            <a:r>
              <a:rPr sz="1600" b="1" spc="-1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>
                <a:solidFill>
                  <a:srgbClr val="C00000"/>
                </a:solidFill>
                <a:latin typeface="Times New Roman"/>
                <a:cs typeface="Times New Roman"/>
              </a:rPr>
              <a:t>пустой</a:t>
            </a:r>
            <a:r>
              <a:rPr sz="1600" b="1" spc="-4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>
                <a:solidFill>
                  <a:srgbClr val="C00000"/>
                </a:solidFill>
                <a:latin typeface="Times New Roman"/>
                <a:cs typeface="Times New Roman"/>
              </a:rPr>
              <a:t>стул</a:t>
            </a:r>
            <a:r>
              <a:rPr sz="1600" b="1" spc="-5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>
                <a:solidFill>
                  <a:srgbClr val="C00000"/>
                </a:solidFill>
                <a:latin typeface="Times New Roman"/>
                <a:cs typeface="Times New Roman"/>
              </a:rPr>
              <a:t>перед</a:t>
            </a:r>
            <a:r>
              <a:rPr sz="1600" b="1" spc="-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>
                <a:solidFill>
                  <a:srgbClr val="C00000"/>
                </a:solidFill>
                <a:latin typeface="Times New Roman"/>
                <a:cs typeface="Times New Roman"/>
              </a:rPr>
              <a:t>собой</a:t>
            </a:r>
            <a:r>
              <a:rPr sz="1600" b="1" spc="-1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>
                <a:solidFill>
                  <a:srgbClr val="C00000"/>
                </a:solidFill>
                <a:latin typeface="Times New Roman"/>
                <a:cs typeface="Times New Roman"/>
              </a:rPr>
              <a:t>посадить</a:t>
            </a:r>
            <a:r>
              <a:rPr sz="1600" b="1" spc="-5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>
                <a:solidFill>
                  <a:srgbClr val="C00000"/>
                </a:solidFill>
                <a:latin typeface="Times New Roman"/>
                <a:cs typeface="Times New Roman"/>
              </a:rPr>
              <a:t>воображаемого</a:t>
            </a:r>
            <a:r>
              <a:rPr sz="1600" b="1" spc="-2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>
                <a:solidFill>
                  <a:srgbClr val="C00000"/>
                </a:solidFill>
                <a:latin typeface="Times New Roman"/>
                <a:cs typeface="Times New Roman"/>
              </a:rPr>
              <a:t>собеседника </a:t>
            </a:r>
            <a:r>
              <a:rPr sz="1600" b="1" spc="-50">
                <a:solidFill>
                  <a:srgbClr val="C00000"/>
                </a:solidFill>
                <a:latin typeface="Times New Roman"/>
                <a:cs typeface="Times New Roman"/>
              </a:rPr>
              <a:t>и </a:t>
            </a:r>
            <a:endParaRPr lang="ru-RU" sz="1600" b="1" spc="-50" smtClean="0">
              <a:solidFill>
                <a:srgbClr val="C00000"/>
              </a:solidFill>
              <a:latin typeface="Times New Roman"/>
              <a:cs typeface="Times New Roman"/>
            </a:endParaRPr>
          </a:p>
          <a:p>
            <a:pPr marL="99060" marR="5080" indent="3175" algn="ctr">
              <a:lnSpc>
                <a:spcPct val="150000"/>
              </a:lnSpc>
              <a:spcBef>
                <a:spcPts val="1480"/>
              </a:spcBef>
            </a:pPr>
            <a:r>
              <a:rPr sz="1600" b="1" smtClean="0">
                <a:solidFill>
                  <a:srgbClr val="253147"/>
                </a:solidFill>
                <a:latin typeface="Times New Roman"/>
                <a:cs typeface="Times New Roman"/>
              </a:rPr>
              <a:t>организуется</a:t>
            </a:r>
            <a:r>
              <a:rPr sz="1600" b="1" spc="-35" smtClean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>
                <a:solidFill>
                  <a:srgbClr val="253147"/>
                </a:solidFill>
                <a:latin typeface="Times New Roman"/>
                <a:cs typeface="Times New Roman"/>
              </a:rPr>
              <a:t>диалог</a:t>
            </a:r>
            <a:r>
              <a:rPr sz="1600" b="1" spc="-3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>
                <a:solidFill>
                  <a:srgbClr val="253147"/>
                </a:solidFill>
                <a:latin typeface="Times New Roman"/>
                <a:cs typeface="Times New Roman"/>
              </a:rPr>
              <a:t>между</a:t>
            </a:r>
            <a:r>
              <a:rPr sz="1600" b="1" spc="-4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>
                <a:solidFill>
                  <a:srgbClr val="253147"/>
                </a:solidFill>
                <a:latin typeface="Times New Roman"/>
                <a:cs typeface="Times New Roman"/>
              </a:rPr>
              <a:t>тем</a:t>
            </a:r>
            <a:r>
              <a:rPr sz="1600" b="1" spc="-4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>
                <a:solidFill>
                  <a:srgbClr val="253147"/>
                </a:solidFill>
                <a:latin typeface="Times New Roman"/>
                <a:cs typeface="Times New Roman"/>
              </a:rPr>
              <a:t>«я»,</a:t>
            </a:r>
            <a:r>
              <a:rPr sz="1600" b="1" spc="-2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>
                <a:solidFill>
                  <a:srgbClr val="253147"/>
                </a:solidFill>
                <a:latin typeface="Times New Roman"/>
                <a:cs typeface="Times New Roman"/>
              </a:rPr>
              <a:t>которое</a:t>
            </a:r>
            <a:r>
              <a:rPr sz="1600" b="1" spc="-6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>
                <a:solidFill>
                  <a:srgbClr val="253147"/>
                </a:solidFill>
                <a:latin typeface="Times New Roman"/>
                <a:cs typeface="Times New Roman"/>
              </a:rPr>
              <a:t>сидит</a:t>
            </a:r>
            <a:r>
              <a:rPr sz="1600" b="1" spc="-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>
                <a:solidFill>
                  <a:srgbClr val="253147"/>
                </a:solidFill>
                <a:latin typeface="Times New Roman"/>
                <a:cs typeface="Times New Roman"/>
              </a:rPr>
              <a:t>на</a:t>
            </a:r>
            <a:r>
              <a:rPr sz="1600" b="1" spc="-2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>
                <a:solidFill>
                  <a:srgbClr val="253147"/>
                </a:solidFill>
                <a:latin typeface="Times New Roman"/>
                <a:cs typeface="Times New Roman"/>
              </a:rPr>
              <a:t>первоначальном</a:t>
            </a:r>
            <a:r>
              <a:rPr sz="1600" b="1" spc="-3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>
                <a:solidFill>
                  <a:srgbClr val="253147"/>
                </a:solidFill>
                <a:latin typeface="Times New Roman"/>
                <a:cs typeface="Times New Roman"/>
              </a:rPr>
              <a:t>стуле,</a:t>
            </a:r>
            <a:r>
              <a:rPr sz="1600" b="1" spc="-6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>
                <a:solidFill>
                  <a:srgbClr val="253147"/>
                </a:solidFill>
                <a:latin typeface="Times New Roman"/>
                <a:cs typeface="Times New Roman"/>
              </a:rPr>
              <a:t>и</a:t>
            </a:r>
            <a:r>
              <a:rPr sz="1600" b="1" spc="-2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>
                <a:solidFill>
                  <a:srgbClr val="253147"/>
                </a:solidFill>
                <a:latin typeface="Times New Roman"/>
                <a:cs typeface="Times New Roman"/>
              </a:rPr>
              <a:t>посаженным</a:t>
            </a:r>
            <a:r>
              <a:rPr sz="1600" b="1" spc="-1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>
                <a:solidFill>
                  <a:srgbClr val="253147"/>
                </a:solidFill>
                <a:latin typeface="Times New Roman"/>
                <a:cs typeface="Times New Roman"/>
              </a:rPr>
              <a:t>на</a:t>
            </a:r>
            <a:r>
              <a:rPr sz="1600" b="1" spc="-2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spc="-10">
                <a:solidFill>
                  <a:srgbClr val="253147"/>
                </a:solidFill>
                <a:latin typeface="Times New Roman"/>
                <a:cs typeface="Times New Roman"/>
              </a:rPr>
              <a:t>пустой </a:t>
            </a:r>
            <a:r>
              <a:rPr sz="1600" b="1">
                <a:solidFill>
                  <a:srgbClr val="253147"/>
                </a:solidFill>
                <a:latin typeface="Times New Roman"/>
                <a:cs typeface="Times New Roman"/>
              </a:rPr>
              <a:t>стул</a:t>
            </a:r>
            <a:r>
              <a:rPr sz="1600" b="1" spc="-5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spc="-10">
                <a:solidFill>
                  <a:srgbClr val="253147"/>
                </a:solidFill>
                <a:latin typeface="Times New Roman"/>
                <a:cs typeface="Times New Roman"/>
              </a:rPr>
              <a:t>«собеседником»,</a:t>
            </a:r>
            <a:r>
              <a:rPr sz="1600" b="1" spc="-3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>
                <a:solidFill>
                  <a:srgbClr val="253147"/>
                </a:solidFill>
                <a:latin typeface="Times New Roman"/>
                <a:cs typeface="Times New Roman"/>
              </a:rPr>
              <a:t>причем</a:t>
            </a:r>
            <a:r>
              <a:rPr sz="1600" b="1" spc="-2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>
                <a:solidFill>
                  <a:srgbClr val="253147"/>
                </a:solidFill>
                <a:latin typeface="Times New Roman"/>
                <a:cs typeface="Times New Roman"/>
              </a:rPr>
              <a:t>роль</a:t>
            </a:r>
            <a:r>
              <a:rPr sz="1600" b="1" spc="-4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>
                <a:solidFill>
                  <a:srgbClr val="253147"/>
                </a:solidFill>
                <a:latin typeface="Times New Roman"/>
                <a:cs typeface="Times New Roman"/>
              </a:rPr>
              <a:t>этого</a:t>
            </a:r>
            <a:r>
              <a:rPr sz="1600" b="1" spc="-6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>
                <a:solidFill>
                  <a:srgbClr val="253147"/>
                </a:solidFill>
                <a:latin typeface="Times New Roman"/>
                <a:cs typeface="Times New Roman"/>
              </a:rPr>
              <a:t>собеседника</a:t>
            </a:r>
            <a:r>
              <a:rPr sz="1600" b="1" spc="-1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>
                <a:solidFill>
                  <a:srgbClr val="253147"/>
                </a:solidFill>
                <a:latin typeface="Times New Roman"/>
                <a:cs typeface="Times New Roman"/>
              </a:rPr>
              <a:t>исполняет,</a:t>
            </a:r>
            <a:r>
              <a:rPr sz="1600" b="1" spc="1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>
                <a:solidFill>
                  <a:srgbClr val="253147"/>
                </a:solidFill>
                <a:latin typeface="Times New Roman"/>
                <a:cs typeface="Times New Roman"/>
              </a:rPr>
              <a:t>—</a:t>
            </a:r>
            <a:r>
              <a:rPr sz="1600" b="1" spc="-3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>
                <a:solidFill>
                  <a:srgbClr val="253147"/>
                </a:solidFill>
                <a:latin typeface="Times New Roman"/>
                <a:cs typeface="Times New Roman"/>
              </a:rPr>
              <a:t>пересаживаясь</a:t>
            </a:r>
            <a:r>
              <a:rPr sz="1600" b="1" spc="-3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>
                <a:solidFill>
                  <a:srgbClr val="253147"/>
                </a:solidFill>
                <a:latin typeface="Times New Roman"/>
                <a:cs typeface="Times New Roman"/>
              </a:rPr>
              <a:t>на</a:t>
            </a:r>
            <a:r>
              <a:rPr sz="1600" b="1" spc="-2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>
                <a:solidFill>
                  <a:srgbClr val="253147"/>
                </a:solidFill>
                <a:latin typeface="Times New Roman"/>
                <a:cs typeface="Times New Roman"/>
              </a:rPr>
              <a:t>пустой</a:t>
            </a:r>
            <a:r>
              <a:rPr sz="1600" b="1" spc="-3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>
                <a:solidFill>
                  <a:srgbClr val="253147"/>
                </a:solidFill>
                <a:latin typeface="Times New Roman"/>
                <a:cs typeface="Times New Roman"/>
              </a:rPr>
              <a:t>стул,</a:t>
            </a:r>
            <a:r>
              <a:rPr sz="1600" b="1" spc="-3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spc="-50">
                <a:solidFill>
                  <a:srgbClr val="253147"/>
                </a:solidFill>
                <a:latin typeface="Times New Roman"/>
                <a:cs typeface="Times New Roman"/>
              </a:rPr>
              <a:t>— </a:t>
            </a:r>
            <a:r>
              <a:rPr sz="1600" b="1">
                <a:solidFill>
                  <a:srgbClr val="253147"/>
                </a:solidFill>
                <a:latin typeface="Times New Roman"/>
                <a:cs typeface="Times New Roman"/>
              </a:rPr>
              <a:t>сам</a:t>
            </a:r>
            <a:r>
              <a:rPr sz="1600" b="1" spc="-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spc="-10">
                <a:solidFill>
                  <a:srgbClr val="253147"/>
                </a:solidFill>
                <a:latin typeface="Times New Roman"/>
                <a:cs typeface="Times New Roman"/>
              </a:rPr>
              <a:t>клиент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/>
  <p:timing/>
</p:sld>
</file>

<file path=ppt/slides/slide2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>
                <a:solidFill>
                  <a:schemeClr val="accent1">
                    <a:lumMod val="75000"/>
                  </a:schemeClr>
                </a:solidFill>
              </a:rPr>
              <a:t>Техника</a:t>
            </a:r>
            <a:r>
              <a:rPr spc="-5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>
                <a:solidFill>
                  <a:schemeClr val="accent1">
                    <a:lumMod val="75000"/>
                  </a:schemeClr>
                </a:solidFill>
              </a:rPr>
              <a:t>5</a:t>
            </a:r>
            <a:r>
              <a:rPr spc="-15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/>
              <a:t>-</a:t>
            </a:r>
            <a:r>
              <a:rPr spc="-25"/>
              <a:t> </a:t>
            </a:r>
            <a:r>
              <a:rPr/>
              <a:t>метод исцеления</a:t>
            </a:r>
            <a:r>
              <a:rPr spc="-60"/>
              <a:t> </a:t>
            </a:r>
            <a:r>
              <a:rPr/>
              <a:t>горя,</a:t>
            </a:r>
            <a:r>
              <a:rPr spc="-35"/>
              <a:t> </a:t>
            </a:r>
            <a:r>
              <a:rPr spc="-10"/>
              <a:t>предложенный</a:t>
            </a:r>
            <a:r>
              <a:rPr spc="-25"/>
              <a:t> </a:t>
            </a:r>
            <a:r>
              <a:rPr spc="-10"/>
              <a:t>Джоном</a:t>
            </a:r>
          </a:p>
          <a:p>
            <a:pPr marL="12700">
              <a:lnSpc>
                <a:spcPct val="100000"/>
              </a:lnSpc>
            </a:pPr>
            <a:r>
              <a:rPr/>
              <a:t>Джеймсом</a:t>
            </a:r>
            <a:r>
              <a:rPr spc="-60"/>
              <a:t> </a:t>
            </a:r>
            <a:r>
              <a:rPr/>
              <a:t>(J.W.</a:t>
            </a:r>
            <a:r>
              <a:rPr spc="-50"/>
              <a:t> </a:t>
            </a:r>
            <a:r>
              <a:rPr/>
              <a:t>James)</a:t>
            </a:r>
            <a:r>
              <a:rPr spc="-30"/>
              <a:t> </a:t>
            </a:r>
            <a:r>
              <a:rPr/>
              <a:t>и</a:t>
            </a:r>
            <a:r>
              <a:rPr spc="-20"/>
              <a:t> </a:t>
            </a:r>
            <a:r>
              <a:rPr/>
              <a:t>Расселом</a:t>
            </a:r>
            <a:r>
              <a:rPr spc="-20"/>
              <a:t> </a:t>
            </a:r>
            <a:r>
              <a:rPr/>
              <a:t>Фридманом</a:t>
            </a:r>
            <a:r>
              <a:rPr spc="-55"/>
              <a:t> </a:t>
            </a:r>
            <a:r>
              <a:rPr/>
              <a:t>(R.</a:t>
            </a:r>
            <a:r>
              <a:rPr spc="-30"/>
              <a:t> </a:t>
            </a:r>
            <a:r>
              <a:rPr spc="-10"/>
              <a:t>Friedman)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04800" y="1054100"/>
            <a:ext cx="8686799" cy="26267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1400" b="1">
                <a:solidFill>
                  <a:srgbClr val="253147"/>
                </a:solidFill>
                <a:latin typeface="Times New Roman"/>
                <a:cs typeface="Times New Roman"/>
              </a:rPr>
              <a:t>Горе</a:t>
            </a:r>
            <a:r>
              <a:rPr sz="1400" b="1" spc="7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>
                <a:solidFill>
                  <a:srgbClr val="253147"/>
                </a:solidFill>
                <a:latin typeface="Times New Roman"/>
                <a:cs typeface="Times New Roman"/>
              </a:rPr>
              <a:t>состоит</a:t>
            </a:r>
            <a:r>
              <a:rPr sz="1400" b="1" spc="8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>
                <a:solidFill>
                  <a:srgbClr val="253147"/>
                </a:solidFill>
                <a:latin typeface="Times New Roman"/>
                <a:cs typeface="Times New Roman"/>
              </a:rPr>
              <a:t>из</a:t>
            </a:r>
            <a:r>
              <a:rPr sz="1400" b="1" spc="7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>
                <a:solidFill>
                  <a:srgbClr val="253147"/>
                </a:solidFill>
                <a:latin typeface="Times New Roman"/>
                <a:cs typeface="Times New Roman"/>
              </a:rPr>
              <a:t>противоречивых</a:t>
            </a:r>
            <a:r>
              <a:rPr sz="1400" b="1" spc="7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>
                <a:solidFill>
                  <a:srgbClr val="253147"/>
                </a:solidFill>
                <a:latin typeface="Times New Roman"/>
                <a:cs typeface="Times New Roman"/>
              </a:rPr>
              <a:t>эмоций,</a:t>
            </a:r>
            <a:r>
              <a:rPr sz="1400" b="1" spc="8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>
                <a:solidFill>
                  <a:srgbClr val="253147"/>
                </a:solidFill>
                <a:latin typeface="Times New Roman"/>
                <a:cs typeface="Times New Roman"/>
              </a:rPr>
              <a:t>которые</a:t>
            </a:r>
            <a:r>
              <a:rPr sz="1400" b="1" spc="8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>
                <a:solidFill>
                  <a:srgbClr val="253147"/>
                </a:solidFill>
                <a:latin typeface="Times New Roman"/>
                <a:cs typeface="Times New Roman"/>
              </a:rPr>
              <a:t>естественным</a:t>
            </a:r>
            <a:r>
              <a:rPr sz="1400" b="1" spc="8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>
                <a:solidFill>
                  <a:srgbClr val="253147"/>
                </a:solidFill>
                <a:latin typeface="Times New Roman"/>
                <a:cs typeface="Times New Roman"/>
              </a:rPr>
              <a:t>образом</a:t>
            </a:r>
            <a:r>
              <a:rPr sz="1400" b="1" spc="7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>
                <a:solidFill>
                  <a:srgbClr val="253147"/>
                </a:solidFill>
                <a:latin typeface="Times New Roman"/>
                <a:cs typeface="Times New Roman"/>
              </a:rPr>
              <a:t>возникают</a:t>
            </a:r>
            <a:r>
              <a:rPr sz="1400" b="1" spc="8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>
                <a:solidFill>
                  <a:srgbClr val="253147"/>
                </a:solidFill>
                <a:latin typeface="Times New Roman"/>
                <a:cs typeface="Times New Roman"/>
              </a:rPr>
              <a:t>в</a:t>
            </a:r>
            <a:r>
              <a:rPr sz="1400" b="1" spc="7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>
                <a:solidFill>
                  <a:srgbClr val="253147"/>
                </a:solidFill>
                <a:latin typeface="Times New Roman"/>
                <a:cs typeface="Times New Roman"/>
              </a:rPr>
              <a:t>ответ</a:t>
            </a:r>
            <a:r>
              <a:rPr sz="1400" b="1" spc="8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>
                <a:solidFill>
                  <a:srgbClr val="253147"/>
                </a:solidFill>
                <a:latin typeface="Times New Roman"/>
                <a:cs typeface="Times New Roman"/>
              </a:rPr>
              <a:t>на</a:t>
            </a:r>
            <a:r>
              <a:rPr sz="1400" b="1" spc="7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spc="-10">
                <a:solidFill>
                  <a:srgbClr val="253147"/>
                </a:solidFill>
                <a:latin typeface="Times New Roman"/>
                <a:cs typeface="Times New Roman"/>
              </a:rPr>
              <a:t>любые </a:t>
            </a:r>
            <a:r>
              <a:rPr sz="1400" b="1">
                <a:solidFill>
                  <a:srgbClr val="253147"/>
                </a:solidFill>
                <a:latin typeface="Times New Roman"/>
                <a:cs typeface="Times New Roman"/>
              </a:rPr>
              <a:t>потери</a:t>
            </a:r>
            <a:r>
              <a:rPr sz="1400" b="1" spc="3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>
                <a:solidFill>
                  <a:srgbClr val="253147"/>
                </a:solidFill>
                <a:latin typeface="Times New Roman"/>
                <a:cs typeface="Times New Roman"/>
              </a:rPr>
              <a:t>или</a:t>
            </a:r>
            <a:r>
              <a:rPr sz="1400" b="1" spc="6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>
                <a:solidFill>
                  <a:srgbClr val="253147"/>
                </a:solidFill>
                <a:latin typeface="Times New Roman"/>
                <a:cs typeface="Times New Roman"/>
              </a:rPr>
              <a:t>изменения</a:t>
            </a:r>
            <a:r>
              <a:rPr sz="1400" b="1" spc="5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>
                <a:solidFill>
                  <a:srgbClr val="253147"/>
                </a:solidFill>
                <a:latin typeface="Times New Roman"/>
                <a:cs typeface="Times New Roman"/>
              </a:rPr>
              <a:t>привычных</a:t>
            </a:r>
            <a:r>
              <a:rPr sz="1400" b="1" spc="5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>
                <a:solidFill>
                  <a:srgbClr val="253147"/>
                </a:solidFill>
                <a:latin typeface="Times New Roman"/>
                <a:cs typeface="Times New Roman"/>
              </a:rPr>
              <a:t>моделей</a:t>
            </a:r>
            <a:r>
              <a:rPr sz="1400" b="1" spc="5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>
                <a:solidFill>
                  <a:srgbClr val="253147"/>
                </a:solidFill>
                <a:latin typeface="Times New Roman"/>
                <a:cs typeface="Times New Roman"/>
              </a:rPr>
              <a:t>поведения</a:t>
            </a:r>
            <a:r>
              <a:rPr sz="1400" b="1" spc="4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>
                <a:solidFill>
                  <a:srgbClr val="253147"/>
                </a:solidFill>
                <a:latin typeface="Times New Roman"/>
                <a:cs typeface="Times New Roman"/>
              </a:rPr>
              <a:t>(непроработанное</a:t>
            </a:r>
            <a:r>
              <a:rPr sz="1400" b="1" spc="5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>
                <a:solidFill>
                  <a:srgbClr val="253147"/>
                </a:solidFill>
                <a:latin typeface="Times New Roman"/>
                <a:cs typeface="Times New Roman"/>
              </a:rPr>
              <a:t>горе</a:t>
            </a:r>
            <a:r>
              <a:rPr sz="1400" b="1" spc="5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>
                <a:solidFill>
                  <a:srgbClr val="253147"/>
                </a:solidFill>
                <a:latin typeface="Times New Roman"/>
                <a:cs typeface="Times New Roman"/>
              </a:rPr>
              <a:t>почти</a:t>
            </a:r>
            <a:r>
              <a:rPr sz="1400" b="1" spc="4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>
                <a:solidFill>
                  <a:srgbClr val="253147"/>
                </a:solidFill>
                <a:latin typeface="Times New Roman"/>
                <a:cs typeface="Times New Roman"/>
              </a:rPr>
              <a:t>всегда</a:t>
            </a:r>
            <a:r>
              <a:rPr sz="1400" b="1" spc="5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>
                <a:solidFill>
                  <a:srgbClr val="253147"/>
                </a:solidFill>
                <a:latin typeface="Times New Roman"/>
                <a:cs typeface="Times New Roman"/>
              </a:rPr>
              <a:t>включает</a:t>
            </a:r>
            <a:r>
              <a:rPr sz="1400" b="1" spc="5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spc="-50">
                <a:solidFill>
                  <a:srgbClr val="253147"/>
                </a:solidFill>
                <a:latin typeface="Times New Roman"/>
                <a:cs typeface="Times New Roman"/>
              </a:rPr>
              <a:t>в </a:t>
            </a:r>
            <a:r>
              <a:rPr sz="1400" b="1">
                <a:solidFill>
                  <a:srgbClr val="253147"/>
                </a:solidFill>
                <a:latin typeface="Times New Roman"/>
                <a:cs typeface="Times New Roman"/>
              </a:rPr>
              <a:t>себя</a:t>
            </a:r>
            <a:r>
              <a:rPr sz="1400" b="1" spc="-2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>
                <a:solidFill>
                  <a:srgbClr val="253147"/>
                </a:solidFill>
                <a:latin typeface="Times New Roman"/>
                <a:cs typeface="Times New Roman"/>
              </a:rPr>
              <a:t>чувства,</a:t>
            </a:r>
            <a:r>
              <a:rPr sz="1400" b="1" spc="-5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>
                <a:solidFill>
                  <a:srgbClr val="253147"/>
                </a:solidFill>
                <a:latin typeface="Times New Roman"/>
                <a:cs typeface="Times New Roman"/>
              </a:rPr>
              <a:t>которые</a:t>
            </a:r>
            <a:r>
              <a:rPr sz="1400" b="1" spc="-4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>
                <a:solidFill>
                  <a:srgbClr val="253147"/>
                </a:solidFill>
                <a:latin typeface="Times New Roman"/>
                <a:cs typeface="Times New Roman"/>
              </a:rPr>
              <a:t>не</a:t>
            </a:r>
            <a:r>
              <a:rPr sz="1400" b="1" spc="-1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>
                <a:solidFill>
                  <a:srgbClr val="253147"/>
                </a:solidFill>
                <a:latin typeface="Times New Roman"/>
                <a:cs typeface="Times New Roman"/>
              </a:rPr>
              <a:t>были</a:t>
            </a:r>
            <a:r>
              <a:rPr sz="1400" b="1" spc="-2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spc="-10">
                <a:solidFill>
                  <a:srgbClr val="253147"/>
                </a:solidFill>
                <a:latin typeface="Times New Roman"/>
                <a:cs typeface="Times New Roman"/>
              </a:rPr>
              <a:t>выражены)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0"/>
              </a:spcBef>
            </a:pPr>
            <a:endParaRPr sz="14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400" b="1">
                <a:solidFill>
                  <a:srgbClr val="253147"/>
                </a:solidFill>
                <a:latin typeface="Times New Roman"/>
                <a:cs typeface="Times New Roman"/>
              </a:rPr>
              <a:t>С</a:t>
            </a:r>
            <a:r>
              <a:rPr sz="1400" b="1" spc="85">
                <a:solidFill>
                  <a:srgbClr val="253147"/>
                </a:solidFill>
                <a:latin typeface="Times New Roman"/>
                <a:cs typeface="Times New Roman"/>
              </a:rPr>
              <a:t>  </a:t>
            </a:r>
            <a:r>
              <a:rPr sz="1400" b="1">
                <a:solidFill>
                  <a:srgbClr val="253147"/>
                </a:solidFill>
                <a:latin typeface="Times New Roman"/>
                <a:cs typeface="Times New Roman"/>
              </a:rPr>
              <a:t>помощью</a:t>
            </a:r>
            <a:r>
              <a:rPr sz="1400" b="1" spc="90">
                <a:solidFill>
                  <a:srgbClr val="253147"/>
                </a:solidFill>
                <a:latin typeface="Times New Roman"/>
                <a:cs typeface="Times New Roman"/>
              </a:rPr>
              <a:t>  </a:t>
            </a:r>
            <a:r>
              <a:rPr sz="1400" b="1">
                <a:solidFill>
                  <a:srgbClr val="253147"/>
                </a:solidFill>
                <a:latin typeface="Times New Roman"/>
                <a:cs typeface="Times New Roman"/>
              </a:rPr>
              <a:t>этого</a:t>
            </a:r>
            <a:r>
              <a:rPr sz="1400" b="1" spc="95">
                <a:solidFill>
                  <a:srgbClr val="253147"/>
                </a:solidFill>
                <a:latin typeface="Times New Roman"/>
                <a:cs typeface="Times New Roman"/>
              </a:rPr>
              <a:t>  </a:t>
            </a:r>
            <a:r>
              <a:rPr sz="1400" b="1">
                <a:solidFill>
                  <a:srgbClr val="253147"/>
                </a:solidFill>
                <a:latin typeface="Times New Roman"/>
                <a:cs typeface="Times New Roman"/>
              </a:rPr>
              <a:t>метода</a:t>
            </a:r>
            <a:r>
              <a:rPr sz="1400" b="1" spc="95">
                <a:solidFill>
                  <a:srgbClr val="253147"/>
                </a:solidFill>
                <a:latin typeface="Times New Roman"/>
                <a:cs typeface="Times New Roman"/>
              </a:rPr>
              <a:t>  </a:t>
            </a:r>
            <a:r>
              <a:rPr sz="1400" b="1">
                <a:solidFill>
                  <a:srgbClr val="253147"/>
                </a:solidFill>
                <a:latin typeface="Times New Roman"/>
                <a:cs typeface="Times New Roman"/>
              </a:rPr>
              <a:t>клиенты</a:t>
            </a:r>
            <a:r>
              <a:rPr sz="1400" b="1" spc="90">
                <a:solidFill>
                  <a:srgbClr val="253147"/>
                </a:solidFill>
                <a:latin typeface="Times New Roman"/>
                <a:cs typeface="Times New Roman"/>
              </a:rPr>
              <a:t>  </a:t>
            </a:r>
            <a:r>
              <a:rPr sz="1400" b="1">
                <a:solidFill>
                  <a:srgbClr val="253147"/>
                </a:solidFill>
                <a:latin typeface="Times New Roman"/>
                <a:cs typeface="Times New Roman"/>
              </a:rPr>
              <a:t>учатся</a:t>
            </a:r>
            <a:r>
              <a:rPr sz="1400" b="1" spc="90">
                <a:solidFill>
                  <a:srgbClr val="253147"/>
                </a:solidFill>
                <a:latin typeface="Times New Roman"/>
                <a:cs typeface="Times New Roman"/>
              </a:rPr>
              <a:t>  </a:t>
            </a:r>
            <a:r>
              <a:rPr sz="1400" b="1">
                <a:solidFill>
                  <a:srgbClr val="253147"/>
                </a:solidFill>
                <a:latin typeface="Times New Roman"/>
                <a:cs typeface="Times New Roman"/>
              </a:rPr>
              <a:t>выражать</a:t>
            </a:r>
            <a:r>
              <a:rPr sz="1400" b="1" spc="95">
                <a:solidFill>
                  <a:srgbClr val="253147"/>
                </a:solidFill>
                <a:latin typeface="Times New Roman"/>
                <a:cs typeface="Times New Roman"/>
              </a:rPr>
              <a:t>  </a:t>
            </a:r>
            <a:r>
              <a:rPr sz="1400" b="1">
                <a:solidFill>
                  <a:srgbClr val="253147"/>
                </a:solidFill>
                <a:latin typeface="Times New Roman"/>
                <a:cs typeface="Times New Roman"/>
              </a:rPr>
              <a:t>свои</a:t>
            </a:r>
            <a:r>
              <a:rPr sz="1400" b="1" spc="90">
                <a:solidFill>
                  <a:srgbClr val="253147"/>
                </a:solidFill>
                <a:latin typeface="Times New Roman"/>
                <a:cs typeface="Times New Roman"/>
              </a:rPr>
              <a:t>  </a:t>
            </a:r>
            <a:r>
              <a:rPr sz="1400" b="1">
                <a:solidFill>
                  <a:srgbClr val="253147"/>
                </a:solidFill>
                <a:latin typeface="Times New Roman"/>
                <a:cs typeface="Times New Roman"/>
              </a:rPr>
              <a:t>чувства</a:t>
            </a:r>
            <a:r>
              <a:rPr sz="1400" b="1" spc="85">
                <a:solidFill>
                  <a:srgbClr val="253147"/>
                </a:solidFill>
                <a:latin typeface="Times New Roman"/>
                <a:cs typeface="Times New Roman"/>
              </a:rPr>
              <a:t>  </a:t>
            </a:r>
            <a:r>
              <a:rPr sz="1400" b="1">
                <a:solidFill>
                  <a:srgbClr val="253147"/>
                </a:solidFill>
                <a:latin typeface="Times New Roman"/>
                <a:cs typeface="Times New Roman"/>
              </a:rPr>
              <a:t>и</a:t>
            </a:r>
            <a:r>
              <a:rPr sz="1400" b="1" spc="90">
                <a:solidFill>
                  <a:srgbClr val="253147"/>
                </a:solidFill>
                <a:latin typeface="Times New Roman"/>
                <a:cs typeface="Times New Roman"/>
              </a:rPr>
              <a:t>  </a:t>
            </a:r>
            <a:r>
              <a:rPr sz="1400" b="1">
                <a:solidFill>
                  <a:srgbClr val="253147"/>
                </a:solidFill>
                <a:latin typeface="Times New Roman"/>
                <a:cs typeface="Times New Roman"/>
              </a:rPr>
              <a:t>завершать</a:t>
            </a:r>
            <a:r>
              <a:rPr sz="1400" b="1" spc="95">
                <a:solidFill>
                  <a:srgbClr val="253147"/>
                </a:solidFill>
                <a:latin typeface="Times New Roman"/>
                <a:cs typeface="Times New Roman"/>
              </a:rPr>
              <a:t>  </a:t>
            </a:r>
            <a:r>
              <a:rPr sz="1400" b="1" spc="-10">
                <a:solidFill>
                  <a:srgbClr val="253147"/>
                </a:solidFill>
                <a:latin typeface="Times New Roman"/>
                <a:cs typeface="Times New Roman"/>
              </a:rPr>
              <a:t>эмоциональные </a:t>
            </a:r>
            <a:r>
              <a:rPr sz="1400" b="1">
                <a:solidFill>
                  <a:srgbClr val="253147"/>
                </a:solidFill>
                <a:latin typeface="Times New Roman"/>
                <a:cs typeface="Times New Roman"/>
              </a:rPr>
              <a:t>отношения</a:t>
            </a:r>
            <a:r>
              <a:rPr sz="1400" b="1" spc="19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>
                <a:solidFill>
                  <a:srgbClr val="253147"/>
                </a:solidFill>
                <a:latin typeface="Times New Roman"/>
                <a:cs typeface="Times New Roman"/>
              </a:rPr>
              <a:t>с</a:t>
            </a:r>
            <a:r>
              <a:rPr sz="1400" b="1" spc="204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>
                <a:solidFill>
                  <a:srgbClr val="253147"/>
                </a:solidFill>
                <a:latin typeface="Times New Roman"/>
                <a:cs typeface="Times New Roman"/>
              </a:rPr>
              <a:t>объектом</a:t>
            </a:r>
            <a:r>
              <a:rPr sz="1400" b="1" spc="204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>
                <a:solidFill>
                  <a:srgbClr val="253147"/>
                </a:solidFill>
                <a:latin typeface="Times New Roman"/>
                <a:cs typeface="Times New Roman"/>
              </a:rPr>
              <a:t>«утраты»</a:t>
            </a:r>
            <a:r>
              <a:rPr sz="1400" b="1" spc="204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i="1">
                <a:solidFill>
                  <a:srgbClr val="253147"/>
                </a:solidFill>
                <a:latin typeface="Times New Roman"/>
                <a:cs typeface="Times New Roman"/>
              </a:rPr>
              <a:t>(может</a:t>
            </a:r>
            <a:r>
              <a:rPr sz="1400" i="1" spc="204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i="1">
                <a:solidFill>
                  <a:srgbClr val="253147"/>
                </a:solidFill>
                <a:latin typeface="Times New Roman"/>
                <a:cs typeface="Times New Roman"/>
              </a:rPr>
              <a:t>быть</a:t>
            </a:r>
            <a:r>
              <a:rPr sz="1400" i="1" spc="20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i="1">
                <a:solidFill>
                  <a:srgbClr val="253147"/>
                </a:solidFill>
                <a:latin typeface="Times New Roman"/>
                <a:cs typeface="Times New Roman"/>
              </a:rPr>
              <a:t>использован</a:t>
            </a:r>
            <a:r>
              <a:rPr sz="1400" i="1" spc="19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i="1">
                <a:solidFill>
                  <a:srgbClr val="253147"/>
                </a:solidFill>
                <a:latin typeface="Times New Roman"/>
                <a:cs typeface="Times New Roman"/>
              </a:rPr>
              <a:t>в</a:t>
            </a:r>
            <a:r>
              <a:rPr sz="1400" i="1" spc="19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i="1">
                <a:solidFill>
                  <a:srgbClr val="253147"/>
                </a:solidFill>
                <a:latin typeface="Times New Roman"/>
                <a:cs typeface="Times New Roman"/>
              </a:rPr>
              <a:t>индивидуальной,</a:t>
            </a:r>
            <a:r>
              <a:rPr sz="1400" i="1" spc="19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i="1">
                <a:solidFill>
                  <a:srgbClr val="253147"/>
                </a:solidFill>
                <a:latin typeface="Times New Roman"/>
                <a:cs typeface="Times New Roman"/>
              </a:rPr>
              <a:t>в</a:t>
            </a:r>
            <a:r>
              <a:rPr sz="1400" i="1" spc="19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i="1">
                <a:solidFill>
                  <a:srgbClr val="253147"/>
                </a:solidFill>
                <a:latin typeface="Times New Roman"/>
                <a:cs typeface="Times New Roman"/>
              </a:rPr>
              <a:t>групповой</a:t>
            </a:r>
            <a:r>
              <a:rPr sz="1400" i="1" spc="19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i="1">
                <a:solidFill>
                  <a:srgbClr val="253147"/>
                </a:solidFill>
                <a:latin typeface="Times New Roman"/>
                <a:cs typeface="Times New Roman"/>
              </a:rPr>
              <a:t>работе,</a:t>
            </a:r>
            <a:r>
              <a:rPr sz="1400" i="1" spc="20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i="1" spc="-50">
                <a:solidFill>
                  <a:srgbClr val="253147"/>
                </a:solidFill>
                <a:latin typeface="Times New Roman"/>
                <a:cs typeface="Times New Roman"/>
              </a:rPr>
              <a:t>а </a:t>
            </a:r>
            <a:r>
              <a:rPr sz="1400" i="1">
                <a:solidFill>
                  <a:srgbClr val="253147"/>
                </a:solidFill>
                <a:latin typeface="Times New Roman"/>
                <a:cs typeface="Times New Roman"/>
              </a:rPr>
              <a:t>также</a:t>
            </a:r>
            <a:r>
              <a:rPr sz="1400" i="1" spc="-1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i="1">
                <a:solidFill>
                  <a:srgbClr val="253147"/>
                </a:solidFill>
                <a:latin typeface="Times New Roman"/>
                <a:cs typeface="Times New Roman"/>
              </a:rPr>
              <a:t>в</a:t>
            </a:r>
            <a:r>
              <a:rPr sz="1400" i="1" spc="-2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i="1">
                <a:solidFill>
                  <a:srgbClr val="253147"/>
                </a:solidFill>
                <a:latin typeface="Times New Roman"/>
                <a:cs typeface="Times New Roman"/>
              </a:rPr>
              <a:t>качестве</a:t>
            </a:r>
            <a:r>
              <a:rPr sz="1400" i="1" spc="-3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i="1" spc="-10">
                <a:solidFill>
                  <a:srgbClr val="253147"/>
                </a:solidFill>
                <a:latin typeface="Times New Roman"/>
                <a:cs typeface="Times New Roman"/>
              </a:rPr>
              <a:t>самопомощи).</a:t>
            </a:r>
            <a:endParaRPr sz="1400" i="1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0"/>
              </a:spcBef>
            </a:pPr>
            <a:endParaRPr sz="14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5"/>
              </a:spcBef>
            </a:pPr>
            <a:r>
              <a:rPr sz="1400" b="1" i="1">
                <a:solidFill>
                  <a:srgbClr val="C00000"/>
                </a:solidFill>
                <a:latin typeface="Times New Roman"/>
                <a:cs typeface="Times New Roman"/>
              </a:rPr>
              <a:t>Работа</a:t>
            </a:r>
            <a:r>
              <a:rPr sz="1400" b="1" i="1" spc="-4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b="1" i="1" smtClean="0">
                <a:solidFill>
                  <a:srgbClr val="C00000"/>
                </a:solidFill>
                <a:latin typeface="Times New Roman"/>
                <a:cs typeface="Times New Roman"/>
              </a:rPr>
              <a:t>этим</a:t>
            </a:r>
            <a:r>
              <a:rPr sz="1400" b="1" i="1" spc="-35" smtClean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b="1" i="1">
                <a:solidFill>
                  <a:srgbClr val="C00000"/>
                </a:solidFill>
                <a:latin typeface="Times New Roman"/>
                <a:cs typeface="Times New Roman"/>
              </a:rPr>
              <a:t>методом</a:t>
            </a:r>
            <a:r>
              <a:rPr sz="1400" b="1" i="1" spc="-4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b="1" i="1">
                <a:solidFill>
                  <a:srgbClr val="C00000"/>
                </a:solidFill>
                <a:latin typeface="Times New Roman"/>
                <a:cs typeface="Times New Roman"/>
              </a:rPr>
              <a:t>состоит</a:t>
            </a:r>
            <a:r>
              <a:rPr sz="1400" b="1" i="1" spc="-3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b="1" i="1">
                <a:solidFill>
                  <a:srgbClr val="C00000"/>
                </a:solidFill>
                <a:latin typeface="Times New Roman"/>
                <a:cs typeface="Times New Roman"/>
              </a:rPr>
              <a:t>из</a:t>
            </a:r>
            <a:r>
              <a:rPr sz="1400" b="1" i="1" spc="-1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b="1" i="1">
                <a:solidFill>
                  <a:srgbClr val="C00000"/>
                </a:solidFill>
                <a:latin typeface="Times New Roman"/>
                <a:cs typeface="Times New Roman"/>
              </a:rPr>
              <a:t>нескольких </a:t>
            </a:r>
            <a:r>
              <a:rPr sz="1400" b="1" i="1" spc="-10">
                <a:solidFill>
                  <a:srgbClr val="C00000"/>
                </a:solidFill>
                <a:latin typeface="Times New Roman"/>
                <a:cs typeface="Times New Roman"/>
              </a:rPr>
              <a:t>этапов:</a:t>
            </a:r>
            <a:endParaRPr sz="1400">
              <a:latin typeface="Times New Roman"/>
              <a:cs typeface="Times New Roman"/>
            </a:endParaRPr>
          </a:p>
          <a:p>
            <a:pPr marL="393700" marR="5715" indent="-381000">
              <a:lnSpc>
                <a:spcPct val="89400"/>
              </a:lnSpc>
              <a:spcBef>
                <a:spcPts val="985"/>
              </a:spcBef>
              <a:tabLst>
                <a:tab pos="393065"/>
              </a:tabLst>
            </a:pPr>
            <a:r>
              <a:rPr sz="2400" spc="-50">
                <a:solidFill>
                  <a:srgbClr val="C6D2E6"/>
                </a:solidFill>
                <a:latin typeface="Times New Roman"/>
                <a:cs typeface="Times New Roman"/>
              </a:rPr>
              <a:t>-</a:t>
            </a:r>
            <a:r>
              <a:rPr sz="2400">
                <a:solidFill>
                  <a:srgbClr val="C6D2E6"/>
                </a:solidFill>
                <a:latin typeface="Times New Roman"/>
                <a:cs typeface="Times New Roman"/>
              </a:rPr>
              <a:t>	</a:t>
            </a:r>
            <a:r>
              <a:rPr sz="1400" b="1" i="1">
                <a:solidFill>
                  <a:srgbClr val="C00000"/>
                </a:solidFill>
                <a:latin typeface="Times New Roman"/>
                <a:cs typeface="Times New Roman"/>
              </a:rPr>
              <a:t>клиент</a:t>
            </a:r>
            <a:r>
              <a:rPr sz="1400" b="1" i="1" spc="110">
                <a:solidFill>
                  <a:srgbClr val="C00000"/>
                </a:solidFill>
                <a:latin typeface="Times New Roman"/>
                <a:cs typeface="Times New Roman"/>
              </a:rPr>
              <a:t>  </a:t>
            </a:r>
            <a:r>
              <a:rPr sz="1400" b="1" i="1">
                <a:solidFill>
                  <a:srgbClr val="C00000"/>
                </a:solidFill>
                <a:latin typeface="Times New Roman"/>
                <a:cs typeface="Times New Roman"/>
              </a:rPr>
              <a:t>строит</a:t>
            </a:r>
            <a:r>
              <a:rPr sz="1400" b="1" i="1" spc="110">
                <a:solidFill>
                  <a:srgbClr val="C00000"/>
                </a:solidFill>
                <a:latin typeface="Times New Roman"/>
                <a:cs typeface="Times New Roman"/>
              </a:rPr>
              <a:t>  </a:t>
            </a:r>
            <a:r>
              <a:rPr sz="1400" b="1" i="1">
                <a:solidFill>
                  <a:srgbClr val="C00000"/>
                </a:solidFill>
                <a:latin typeface="Times New Roman"/>
                <a:cs typeface="Times New Roman"/>
              </a:rPr>
              <a:t>график</a:t>
            </a:r>
            <a:r>
              <a:rPr sz="1400" b="1" i="1" spc="95">
                <a:solidFill>
                  <a:srgbClr val="C00000"/>
                </a:solidFill>
                <a:latin typeface="Times New Roman"/>
                <a:cs typeface="Times New Roman"/>
              </a:rPr>
              <a:t>  </a:t>
            </a:r>
            <a:r>
              <a:rPr sz="1400" b="1" i="1">
                <a:solidFill>
                  <a:srgbClr val="C00000"/>
                </a:solidFill>
                <a:latin typeface="Times New Roman"/>
                <a:cs typeface="Times New Roman"/>
              </a:rPr>
              <a:t>отношений,</a:t>
            </a:r>
            <a:r>
              <a:rPr sz="1400" b="1" i="1" spc="105">
                <a:solidFill>
                  <a:srgbClr val="C00000"/>
                </a:solidFill>
                <a:latin typeface="Times New Roman"/>
                <a:cs typeface="Times New Roman"/>
              </a:rPr>
              <a:t>  </a:t>
            </a:r>
            <a:r>
              <a:rPr sz="1400" b="1" i="1">
                <a:solidFill>
                  <a:srgbClr val="C00000"/>
                </a:solidFill>
                <a:latin typeface="Times New Roman"/>
                <a:cs typeface="Times New Roman"/>
              </a:rPr>
              <a:t>наглядно</a:t>
            </a:r>
            <a:r>
              <a:rPr sz="1400" b="1" i="1" spc="95">
                <a:solidFill>
                  <a:srgbClr val="C00000"/>
                </a:solidFill>
                <a:latin typeface="Times New Roman"/>
                <a:cs typeface="Times New Roman"/>
              </a:rPr>
              <a:t>  </a:t>
            </a:r>
            <a:r>
              <a:rPr sz="1400" b="1" i="1">
                <a:solidFill>
                  <a:srgbClr val="C00000"/>
                </a:solidFill>
                <a:latin typeface="Times New Roman"/>
                <a:cs typeface="Times New Roman"/>
              </a:rPr>
              <a:t>отражающий</a:t>
            </a:r>
            <a:r>
              <a:rPr sz="1400" b="1" i="1" spc="105">
                <a:solidFill>
                  <a:srgbClr val="C00000"/>
                </a:solidFill>
                <a:latin typeface="Times New Roman"/>
                <a:cs typeface="Times New Roman"/>
              </a:rPr>
              <a:t>  </a:t>
            </a:r>
            <a:r>
              <a:rPr sz="1400" b="1" i="1">
                <a:solidFill>
                  <a:srgbClr val="C00000"/>
                </a:solidFill>
                <a:latin typeface="Times New Roman"/>
                <a:cs typeface="Times New Roman"/>
              </a:rPr>
              <a:t>все</a:t>
            </a:r>
            <a:r>
              <a:rPr sz="1400" b="1" i="1" spc="100">
                <a:solidFill>
                  <a:srgbClr val="C00000"/>
                </a:solidFill>
                <a:latin typeface="Times New Roman"/>
                <a:cs typeface="Times New Roman"/>
              </a:rPr>
              <a:t>  </a:t>
            </a:r>
            <a:r>
              <a:rPr sz="1400" b="1" i="1">
                <a:solidFill>
                  <a:srgbClr val="C00000"/>
                </a:solidFill>
                <a:latin typeface="Times New Roman"/>
                <a:cs typeface="Times New Roman"/>
              </a:rPr>
              <a:t>значимые</a:t>
            </a:r>
            <a:r>
              <a:rPr sz="1400" b="1" i="1" spc="105">
                <a:solidFill>
                  <a:srgbClr val="C00000"/>
                </a:solidFill>
                <a:latin typeface="Times New Roman"/>
                <a:cs typeface="Times New Roman"/>
              </a:rPr>
              <a:t>  </a:t>
            </a:r>
            <a:r>
              <a:rPr sz="1400" b="1" i="1">
                <a:solidFill>
                  <a:srgbClr val="C00000"/>
                </a:solidFill>
                <a:latin typeface="Times New Roman"/>
                <a:cs typeface="Times New Roman"/>
              </a:rPr>
              <a:t>(и</a:t>
            </a:r>
            <a:r>
              <a:rPr sz="1400" b="1" i="1" spc="100">
                <a:solidFill>
                  <a:srgbClr val="C00000"/>
                </a:solidFill>
                <a:latin typeface="Times New Roman"/>
                <a:cs typeface="Times New Roman"/>
              </a:rPr>
              <a:t>  </a:t>
            </a:r>
            <a:r>
              <a:rPr sz="1400" b="1" i="1">
                <a:solidFill>
                  <a:srgbClr val="C00000"/>
                </a:solidFill>
                <a:latin typeface="Times New Roman"/>
                <a:cs typeface="Times New Roman"/>
              </a:rPr>
              <a:t>позитивные,</a:t>
            </a:r>
            <a:r>
              <a:rPr sz="1400" b="1" i="1" spc="105">
                <a:solidFill>
                  <a:srgbClr val="C00000"/>
                </a:solidFill>
                <a:latin typeface="Times New Roman"/>
                <a:cs typeface="Times New Roman"/>
              </a:rPr>
              <a:t>  </a:t>
            </a:r>
            <a:r>
              <a:rPr sz="1400" b="1" i="1" spc="-50">
                <a:solidFill>
                  <a:srgbClr val="C00000"/>
                </a:solidFill>
                <a:latin typeface="Times New Roman"/>
                <a:cs typeface="Times New Roman"/>
              </a:rPr>
              <a:t>и </a:t>
            </a:r>
            <a:r>
              <a:rPr sz="1400" b="1" i="1">
                <a:solidFill>
                  <a:srgbClr val="C00000"/>
                </a:solidFill>
                <a:latin typeface="Times New Roman"/>
                <a:cs typeface="Times New Roman"/>
              </a:rPr>
              <a:t>негативные)</a:t>
            </a:r>
            <a:r>
              <a:rPr sz="1400" b="1" i="1" spc="-3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b="1" i="1">
                <a:solidFill>
                  <a:srgbClr val="C00000"/>
                </a:solidFill>
                <a:latin typeface="Times New Roman"/>
                <a:cs typeface="Times New Roman"/>
              </a:rPr>
              <a:t>аспекты</a:t>
            </a:r>
            <a:r>
              <a:rPr sz="1400" b="1" i="1" spc="-5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b="1" i="1">
                <a:solidFill>
                  <a:srgbClr val="C00000"/>
                </a:solidFill>
                <a:latin typeface="Times New Roman"/>
                <a:cs typeface="Times New Roman"/>
              </a:rPr>
              <a:t>отношений</a:t>
            </a:r>
            <a:r>
              <a:rPr sz="1400" b="1" i="1" spc="-5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b="1" i="1">
                <a:solidFill>
                  <a:srgbClr val="C00000"/>
                </a:solidFill>
                <a:latin typeface="Times New Roman"/>
                <a:cs typeface="Times New Roman"/>
              </a:rPr>
              <a:t>с</a:t>
            </a:r>
            <a:r>
              <a:rPr sz="1400" b="1" i="1" spc="-2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b="1" i="1">
                <a:solidFill>
                  <a:srgbClr val="C00000"/>
                </a:solidFill>
                <a:latin typeface="Times New Roman"/>
                <a:cs typeface="Times New Roman"/>
              </a:rPr>
              <a:t>значимым</a:t>
            </a:r>
            <a:r>
              <a:rPr sz="1400" b="1" i="1" spc="-2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b="1" i="1" spc="-10">
                <a:solidFill>
                  <a:srgbClr val="C00000"/>
                </a:solidFill>
                <a:latin typeface="Times New Roman"/>
                <a:cs typeface="Times New Roman"/>
              </a:rPr>
              <a:t>человеком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/>
  <p:timing/>
</p:sld>
</file>

<file path=ppt/slides/slide2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>
                <a:solidFill>
                  <a:schemeClr val="accent1">
                    <a:lumMod val="75000"/>
                  </a:schemeClr>
                </a:solidFill>
              </a:rPr>
              <a:t>Техника</a:t>
            </a:r>
            <a:r>
              <a:rPr spc="-5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>
                <a:solidFill>
                  <a:schemeClr val="accent1">
                    <a:lumMod val="75000"/>
                  </a:schemeClr>
                </a:solidFill>
              </a:rPr>
              <a:t>5</a:t>
            </a:r>
            <a:r>
              <a:rPr spc="-15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/>
              <a:t>-</a:t>
            </a:r>
            <a:r>
              <a:rPr spc="-25"/>
              <a:t> </a:t>
            </a:r>
            <a:r>
              <a:rPr/>
              <a:t>метод исцеления</a:t>
            </a:r>
            <a:r>
              <a:rPr spc="-60"/>
              <a:t> </a:t>
            </a:r>
            <a:r>
              <a:rPr/>
              <a:t>горя,</a:t>
            </a:r>
            <a:r>
              <a:rPr spc="-35"/>
              <a:t> </a:t>
            </a:r>
            <a:r>
              <a:rPr spc="-10"/>
              <a:t>предложенный</a:t>
            </a:r>
            <a:r>
              <a:rPr spc="-25"/>
              <a:t> </a:t>
            </a:r>
            <a:r>
              <a:rPr spc="-10"/>
              <a:t>Джоном</a:t>
            </a:r>
          </a:p>
          <a:p>
            <a:pPr marL="12700">
              <a:lnSpc>
                <a:spcPct val="100000"/>
              </a:lnSpc>
            </a:pPr>
            <a:r>
              <a:rPr/>
              <a:t>Джеймсом</a:t>
            </a:r>
            <a:r>
              <a:rPr spc="-60"/>
              <a:t> </a:t>
            </a:r>
            <a:r>
              <a:rPr/>
              <a:t>(J.W.</a:t>
            </a:r>
            <a:r>
              <a:rPr spc="-50"/>
              <a:t> </a:t>
            </a:r>
            <a:r>
              <a:rPr/>
              <a:t>James)</a:t>
            </a:r>
            <a:r>
              <a:rPr spc="-30"/>
              <a:t> </a:t>
            </a:r>
            <a:r>
              <a:rPr/>
              <a:t>и</a:t>
            </a:r>
            <a:r>
              <a:rPr spc="-20"/>
              <a:t> </a:t>
            </a:r>
            <a:r>
              <a:rPr/>
              <a:t>Расселом</a:t>
            </a:r>
            <a:r>
              <a:rPr spc="-20"/>
              <a:t> </a:t>
            </a:r>
            <a:r>
              <a:rPr/>
              <a:t>Фридманом</a:t>
            </a:r>
            <a:r>
              <a:rPr spc="-55"/>
              <a:t> </a:t>
            </a:r>
            <a:r>
              <a:rPr/>
              <a:t>(R.</a:t>
            </a:r>
            <a:r>
              <a:rPr spc="-30"/>
              <a:t> </a:t>
            </a:r>
            <a:r>
              <a:rPr spc="-10"/>
              <a:t>Friedman)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56108" y="1383013"/>
            <a:ext cx="4366260" cy="742315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5"/>
              </a:spcBef>
            </a:pPr>
            <a:r>
              <a:rPr sz="1400" b="1">
                <a:solidFill>
                  <a:srgbClr val="253147"/>
                </a:solidFill>
                <a:latin typeface="Times New Roman"/>
                <a:cs typeface="Times New Roman"/>
              </a:rPr>
              <a:t>Работа</a:t>
            </a:r>
            <a:r>
              <a:rPr sz="1400" b="1" spc="-3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spc="-55" smtClean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>
                <a:solidFill>
                  <a:srgbClr val="253147"/>
                </a:solidFill>
                <a:latin typeface="Times New Roman"/>
                <a:cs typeface="Times New Roman"/>
              </a:rPr>
              <a:t>этим</a:t>
            </a:r>
            <a:r>
              <a:rPr sz="1400" b="1" spc="-4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>
                <a:solidFill>
                  <a:srgbClr val="253147"/>
                </a:solidFill>
                <a:latin typeface="Times New Roman"/>
                <a:cs typeface="Times New Roman"/>
              </a:rPr>
              <a:t>методом</a:t>
            </a:r>
            <a:r>
              <a:rPr sz="1400" b="1" spc="-6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>
                <a:solidFill>
                  <a:srgbClr val="253147"/>
                </a:solidFill>
                <a:latin typeface="Times New Roman"/>
                <a:cs typeface="Times New Roman"/>
              </a:rPr>
              <a:t>состоит</a:t>
            </a:r>
            <a:r>
              <a:rPr sz="1400" b="1" spc="-4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>
                <a:solidFill>
                  <a:srgbClr val="253147"/>
                </a:solidFill>
                <a:latin typeface="Times New Roman"/>
                <a:cs typeface="Times New Roman"/>
              </a:rPr>
              <a:t>из</a:t>
            </a:r>
            <a:r>
              <a:rPr sz="1400" b="1" spc="-2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>
                <a:solidFill>
                  <a:srgbClr val="253147"/>
                </a:solidFill>
                <a:latin typeface="Times New Roman"/>
                <a:cs typeface="Times New Roman"/>
              </a:rPr>
              <a:t>нескольких</a:t>
            </a:r>
            <a:r>
              <a:rPr sz="1400" b="1" spc="1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spc="-10">
                <a:solidFill>
                  <a:srgbClr val="253147"/>
                </a:solidFill>
                <a:latin typeface="Times New Roman"/>
                <a:cs typeface="Times New Roman"/>
              </a:rPr>
              <a:t>этапов: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80"/>
              </a:spcBef>
              <a:tabLst>
                <a:tab pos="393065"/>
              </a:tabLst>
            </a:pPr>
            <a:r>
              <a:rPr sz="2400" spc="-50">
                <a:solidFill>
                  <a:srgbClr val="C6D2E6"/>
                </a:solidFill>
                <a:latin typeface="Times New Roman"/>
                <a:cs typeface="Times New Roman"/>
              </a:rPr>
              <a:t>-</a:t>
            </a:r>
            <a:r>
              <a:rPr sz="2400">
                <a:solidFill>
                  <a:srgbClr val="C6D2E6"/>
                </a:solidFill>
                <a:latin typeface="Times New Roman"/>
                <a:cs typeface="Times New Roman"/>
              </a:rPr>
              <a:t>	</a:t>
            </a:r>
            <a:r>
              <a:rPr sz="1400" b="1" i="1">
                <a:solidFill>
                  <a:srgbClr val="C00000"/>
                </a:solidFill>
                <a:latin typeface="Times New Roman"/>
                <a:cs typeface="Times New Roman"/>
              </a:rPr>
              <a:t>клиенту</a:t>
            </a:r>
            <a:r>
              <a:rPr sz="1400" b="1" i="1" spc="-5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b="1" i="1">
                <a:solidFill>
                  <a:srgbClr val="C00000"/>
                </a:solidFill>
                <a:latin typeface="Times New Roman"/>
                <a:cs typeface="Times New Roman"/>
              </a:rPr>
              <a:t>предлагается</a:t>
            </a:r>
            <a:r>
              <a:rPr sz="1400" b="1" i="1" spc="-6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b="1" i="1">
                <a:solidFill>
                  <a:srgbClr val="C00000"/>
                </a:solidFill>
                <a:latin typeface="Times New Roman"/>
                <a:cs typeface="Times New Roman"/>
              </a:rPr>
              <a:t>заполнить</a:t>
            </a:r>
            <a:r>
              <a:rPr sz="1400" b="1" i="1" spc="-5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b="1" i="1" spc="-10">
                <a:solidFill>
                  <a:srgbClr val="C00000"/>
                </a:solidFill>
                <a:latin typeface="Times New Roman"/>
                <a:cs typeface="Times New Roman"/>
              </a:rPr>
              <a:t>таблицу:</a:t>
            </a:r>
            <a:endParaRPr sz="1400">
              <a:latin typeface="Times New Roman"/>
              <a:cs typeface="Times New Roman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211366" y="2291842"/>
          <a:ext cx="8654415" cy="20535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84805"/>
                <a:gridCol w="2884805"/>
                <a:gridCol w="2884805"/>
              </a:tblGrid>
              <a:tr h="731520">
                <a:tc>
                  <a:txBody>
                    <a:bodyPr vert="horz" wrap="square"/>
                    <a:lstStyle/>
                    <a:p>
                      <a:pPr marL="887094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400" i="1" spc="-10">
                          <a:latin typeface="Arial"/>
                          <a:cs typeface="Arial"/>
                        </a:rPr>
                        <a:t>ИЗВИНЕНИЯ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91948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400" i="1" spc="-10">
                          <a:latin typeface="Arial"/>
                          <a:cs typeface="Arial"/>
                        </a:rPr>
                        <a:t>ПРОЩЕНИЕ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595630" marR="585470" indent="33210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400" i="1" spc="-10">
                          <a:latin typeface="Arial"/>
                          <a:cs typeface="Arial"/>
                        </a:rPr>
                        <a:t>ЗНАЧИМЫЕ ЭМОЦИОНАЛЬНЫЕ ВЫСКАЗЫВАНИЯ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822960">
                <a:tc>
                  <a:txBody>
                    <a:bodyPr vert="horz" wrap="square"/>
                    <a:lstStyle/>
                    <a:p>
                      <a:pPr marL="457200" marR="451484" indent="-127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400" i="1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перечислить</a:t>
                      </a:r>
                      <a:r>
                        <a:rPr sz="1400" i="1" spc="-6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то,</a:t>
                      </a:r>
                      <a:r>
                        <a:rPr sz="1400" i="1" spc="-2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lang="ru-RU" sz="1400" i="1" spc="-20" smtClean="0">
                        <a:solidFill>
                          <a:srgbClr val="2C608A"/>
                        </a:solidFill>
                        <a:latin typeface="Arial"/>
                        <a:cs typeface="Arial"/>
                      </a:endParaRPr>
                    </a:p>
                    <a:p>
                      <a:pPr marL="457200" marR="451484" indent="-127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400" i="1" smtClean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за</a:t>
                      </a:r>
                      <a:r>
                        <a:rPr sz="1400" i="1" spc="-30" smtClean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25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что </a:t>
                      </a:r>
                      <a:r>
                        <a:rPr sz="1400" i="1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хочется</a:t>
                      </a:r>
                      <a:r>
                        <a:rPr sz="1400" i="1" spc="-55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извиниться</a:t>
                      </a:r>
                      <a:r>
                        <a:rPr sz="1400" i="1" spc="-55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2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перед </a:t>
                      </a:r>
                      <a:r>
                        <a:rPr sz="1400" i="1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значимым</a:t>
                      </a:r>
                      <a:r>
                        <a:rPr sz="1400" i="1" spc="-6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1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человеком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09855" marR="104139" indent="441959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400" i="1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перечислить</a:t>
                      </a:r>
                      <a:r>
                        <a:rPr sz="1400" i="1" spc="-6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то,</a:t>
                      </a:r>
                      <a:r>
                        <a:rPr sz="1400" i="1" spc="-2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lang="ru-RU" sz="1400" i="1" spc="-20" smtClean="0">
                        <a:solidFill>
                          <a:srgbClr val="2C608A"/>
                        </a:solidFill>
                        <a:latin typeface="Arial"/>
                        <a:cs typeface="Arial"/>
                      </a:endParaRPr>
                    </a:p>
                    <a:p>
                      <a:pPr marL="109855" marR="104139" indent="441959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400" i="1" smtClean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за</a:t>
                      </a:r>
                      <a:r>
                        <a:rPr sz="1400" i="1" spc="-30" smtClean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25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что </a:t>
                      </a:r>
                      <a:r>
                        <a:rPr sz="1400" i="1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хочется</a:t>
                      </a:r>
                      <a:r>
                        <a:rPr sz="1400" i="1" spc="-5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попросить</a:t>
                      </a:r>
                      <a:r>
                        <a:rPr sz="1400" i="1" spc="-6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прощения</a:t>
                      </a:r>
                      <a:r>
                        <a:rPr sz="1400" i="1" spc="-65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2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перед</a:t>
                      </a:r>
                      <a:endParaRPr sz="1400">
                        <a:latin typeface="Arial"/>
                        <a:cs typeface="Arial"/>
                      </a:endParaRPr>
                    </a:p>
                    <a:p>
                      <a:pPr marL="676910">
                        <a:lnSpc>
                          <a:spcPct val="100000"/>
                        </a:lnSpc>
                      </a:pPr>
                      <a:r>
                        <a:rPr sz="1400" i="1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значимым</a:t>
                      </a:r>
                      <a:r>
                        <a:rPr sz="1400" i="1" spc="-6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1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человеком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322580" marR="31432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400" i="1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все</a:t>
                      </a:r>
                      <a:r>
                        <a:rPr sz="1400" i="1" spc="-2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1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невыраженные </a:t>
                      </a:r>
                      <a:r>
                        <a:rPr sz="1400" i="1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эмоциональные</a:t>
                      </a:r>
                      <a:r>
                        <a:rPr sz="1400" i="1" spc="-8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1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высказывания,</a:t>
                      </a:r>
                      <a:endParaRPr sz="1400">
                        <a:latin typeface="Arial"/>
                        <a:cs typeface="Arial"/>
                      </a:endParaRPr>
                    </a:p>
                    <a:p>
                      <a:pPr marL="2540" algn="ctr">
                        <a:lnSpc>
                          <a:spcPct val="100000"/>
                        </a:lnSpc>
                      </a:pPr>
                      <a:r>
                        <a:rPr sz="1400" i="1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которые</a:t>
                      </a:r>
                      <a:r>
                        <a:rPr sz="1400" i="1" spc="-5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субъективно</a:t>
                      </a:r>
                      <a:r>
                        <a:rPr sz="1400" i="1" spc="-25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не</a:t>
                      </a:r>
                      <a:r>
                        <a:rPr sz="1400" i="1" spc="-25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1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попадают</a:t>
                      </a:r>
                      <a:endParaRPr sz="14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i="1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в</a:t>
                      </a:r>
                      <a:r>
                        <a:rPr sz="1400" i="1" spc="45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1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вышеперечисленные</a:t>
                      </a:r>
                      <a:r>
                        <a:rPr sz="1400" i="1" spc="1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1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категории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/>
</p:sld>
</file>

<file path=ppt/slides/slide2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>
                <a:solidFill>
                  <a:schemeClr val="accent1">
                    <a:lumMod val="75000"/>
                  </a:schemeClr>
                </a:solidFill>
              </a:rPr>
              <a:t>Техника</a:t>
            </a:r>
            <a:r>
              <a:rPr spc="-5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>
                <a:solidFill>
                  <a:schemeClr val="accent1">
                    <a:lumMod val="75000"/>
                  </a:schemeClr>
                </a:solidFill>
              </a:rPr>
              <a:t>5</a:t>
            </a:r>
            <a:r>
              <a:rPr spc="-15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/>
              <a:t>-</a:t>
            </a:r>
            <a:r>
              <a:rPr spc="-25"/>
              <a:t> </a:t>
            </a:r>
            <a:r>
              <a:rPr/>
              <a:t>метод исцеления</a:t>
            </a:r>
            <a:r>
              <a:rPr spc="-60"/>
              <a:t> </a:t>
            </a:r>
            <a:r>
              <a:rPr/>
              <a:t>горя,</a:t>
            </a:r>
            <a:r>
              <a:rPr spc="-35"/>
              <a:t> </a:t>
            </a:r>
            <a:r>
              <a:rPr spc="-10"/>
              <a:t>предложенный</a:t>
            </a:r>
            <a:r>
              <a:rPr spc="-25"/>
              <a:t> </a:t>
            </a:r>
            <a:r>
              <a:rPr spc="-10"/>
              <a:t>Джоном</a:t>
            </a:r>
          </a:p>
          <a:p>
            <a:pPr marL="12700">
              <a:lnSpc>
                <a:spcPct val="100000"/>
              </a:lnSpc>
            </a:pPr>
            <a:r>
              <a:rPr/>
              <a:t>Джеймсом</a:t>
            </a:r>
            <a:r>
              <a:rPr spc="-60"/>
              <a:t> </a:t>
            </a:r>
            <a:r>
              <a:rPr/>
              <a:t>(J.W.</a:t>
            </a:r>
            <a:r>
              <a:rPr spc="-50"/>
              <a:t> </a:t>
            </a:r>
            <a:r>
              <a:rPr/>
              <a:t>James)</a:t>
            </a:r>
            <a:r>
              <a:rPr spc="-30"/>
              <a:t> </a:t>
            </a:r>
            <a:r>
              <a:rPr/>
              <a:t>и</a:t>
            </a:r>
            <a:r>
              <a:rPr spc="-20"/>
              <a:t> </a:t>
            </a:r>
            <a:r>
              <a:rPr/>
              <a:t>Расселом</a:t>
            </a:r>
            <a:r>
              <a:rPr spc="-20"/>
              <a:t> </a:t>
            </a:r>
            <a:r>
              <a:rPr/>
              <a:t>Фридманом</a:t>
            </a:r>
            <a:r>
              <a:rPr spc="-55"/>
              <a:t> </a:t>
            </a:r>
            <a:r>
              <a:rPr/>
              <a:t>(R.</a:t>
            </a:r>
            <a:r>
              <a:rPr spc="-30"/>
              <a:t> </a:t>
            </a:r>
            <a:r>
              <a:rPr spc="-10"/>
              <a:t>Friedman)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15874" y="1432597"/>
            <a:ext cx="8517255" cy="1570355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0"/>
              </a:spcBef>
            </a:pPr>
            <a:r>
              <a:rPr sz="1400" b="1">
                <a:solidFill>
                  <a:srgbClr val="253147"/>
                </a:solidFill>
                <a:latin typeface="Times New Roman"/>
                <a:cs typeface="Times New Roman"/>
              </a:rPr>
              <a:t>Работа</a:t>
            </a:r>
            <a:r>
              <a:rPr sz="1400" b="1" spc="-2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spc="-50" smtClean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>
                <a:solidFill>
                  <a:srgbClr val="253147"/>
                </a:solidFill>
                <a:latin typeface="Times New Roman"/>
                <a:cs typeface="Times New Roman"/>
              </a:rPr>
              <a:t>этим</a:t>
            </a:r>
            <a:r>
              <a:rPr sz="1400" b="1" spc="-4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>
                <a:solidFill>
                  <a:srgbClr val="253147"/>
                </a:solidFill>
                <a:latin typeface="Times New Roman"/>
                <a:cs typeface="Times New Roman"/>
              </a:rPr>
              <a:t>методом</a:t>
            </a:r>
            <a:r>
              <a:rPr sz="1400" b="1" spc="-5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>
                <a:solidFill>
                  <a:srgbClr val="253147"/>
                </a:solidFill>
                <a:latin typeface="Times New Roman"/>
                <a:cs typeface="Times New Roman"/>
              </a:rPr>
              <a:t>состоит</a:t>
            </a:r>
            <a:r>
              <a:rPr sz="1400" b="1" spc="-4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>
                <a:solidFill>
                  <a:srgbClr val="253147"/>
                </a:solidFill>
                <a:latin typeface="Times New Roman"/>
                <a:cs typeface="Times New Roman"/>
              </a:rPr>
              <a:t>из</a:t>
            </a:r>
            <a:r>
              <a:rPr sz="1400" b="1" spc="-1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>
                <a:solidFill>
                  <a:srgbClr val="253147"/>
                </a:solidFill>
                <a:latin typeface="Times New Roman"/>
                <a:cs typeface="Times New Roman"/>
              </a:rPr>
              <a:t>нескольких</a:t>
            </a:r>
            <a:r>
              <a:rPr sz="1400" b="1" spc="2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spc="-10">
                <a:solidFill>
                  <a:srgbClr val="253147"/>
                </a:solidFill>
                <a:latin typeface="Times New Roman"/>
                <a:cs typeface="Times New Roman"/>
              </a:rPr>
              <a:t>этапов:</a:t>
            </a:r>
            <a:endParaRPr sz="1400">
              <a:latin typeface="Times New Roman"/>
              <a:cs typeface="Times New Roman"/>
            </a:endParaRPr>
          </a:p>
          <a:p>
            <a:pPr marL="393065" indent="-380365">
              <a:lnSpc>
                <a:spcPts val="2780"/>
              </a:lnSpc>
              <a:spcBef>
                <a:spcPts val="680"/>
              </a:spcBef>
              <a:buClr>
                <a:srgbClr val="C6D2E6"/>
              </a:buClr>
              <a:buSzPct val="171428"/>
              <a:buFont typeface="Times New Roman"/>
              <a:buChar char="-"/>
              <a:tabLst>
                <a:tab pos="393065"/>
              </a:tabLst>
            </a:pPr>
            <a:r>
              <a:rPr sz="1400" b="1" i="1">
                <a:solidFill>
                  <a:srgbClr val="C00000"/>
                </a:solidFill>
                <a:latin typeface="Times New Roman"/>
                <a:cs typeface="Times New Roman"/>
              </a:rPr>
              <a:t>клиенту</a:t>
            </a:r>
            <a:r>
              <a:rPr sz="1400" b="1" i="1" spc="-6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b="1" i="1">
                <a:solidFill>
                  <a:srgbClr val="C00000"/>
                </a:solidFill>
                <a:latin typeface="Times New Roman"/>
                <a:cs typeface="Times New Roman"/>
              </a:rPr>
              <a:t>предлагается</a:t>
            </a:r>
            <a:r>
              <a:rPr sz="1400" b="1" i="1" spc="-6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b="1" i="1">
                <a:solidFill>
                  <a:srgbClr val="C00000"/>
                </a:solidFill>
                <a:latin typeface="Times New Roman"/>
                <a:cs typeface="Times New Roman"/>
              </a:rPr>
              <a:t>написать</a:t>
            </a:r>
            <a:r>
              <a:rPr sz="1400" b="1" i="1" spc="-5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b="1" i="1">
                <a:solidFill>
                  <a:srgbClr val="C00000"/>
                </a:solidFill>
                <a:latin typeface="Times New Roman"/>
                <a:cs typeface="Times New Roman"/>
              </a:rPr>
              <a:t>письмо</a:t>
            </a:r>
            <a:r>
              <a:rPr sz="1400" b="1" i="1" spc="-2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b="1" i="1">
                <a:solidFill>
                  <a:srgbClr val="C00000"/>
                </a:solidFill>
                <a:latin typeface="Times New Roman"/>
                <a:cs typeface="Times New Roman"/>
              </a:rPr>
              <a:t>значимому</a:t>
            </a:r>
            <a:r>
              <a:rPr sz="1400" b="1" i="1" spc="-4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b="1" i="1" spc="-10">
                <a:solidFill>
                  <a:srgbClr val="C00000"/>
                </a:solidFill>
                <a:latin typeface="Times New Roman"/>
                <a:cs typeface="Times New Roman"/>
              </a:rPr>
              <a:t>человеку:</a:t>
            </a:r>
            <a:endParaRPr sz="1400">
              <a:latin typeface="Times New Roman"/>
              <a:cs typeface="Times New Roman"/>
            </a:endParaRPr>
          </a:p>
          <a:p>
            <a:pPr marL="963294" lvl="1" indent="-112395">
              <a:lnSpc>
                <a:spcPts val="1580"/>
              </a:lnSpc>
              <a:buChar char="-"/>
              <a:tabLst>
                <a:tab pos="963294"/>
              </a:tabLst>
            </a:pPr>
            <a:r>
              <a:rPr sz="1400" b="1" i="1">
                <a:solidFill>
                  <a:srgbClr val="2C608A"/>
                </a:solidFill>
                <a:latin typeface="Times New Roman"/>
                <a:cs typeface="Times New Roman"/>
              </a:rPr>
              <a:t>предлагается</a:t>
            </a:r>
            <a:r>
              <a:rPr sz="1400" b="1" i="1" spc="40">
                <a:solidFill>
                  <a:srgbClr val="2C608A"/>
                </a:solidFill>
                <a:latin typeface="Times New Roman"/>
                <a:cs typeface="Times New Roman"/>
              </a:rPr>
              <a:t> </a:t>
            </a:r>
            <a:r>
              <a:rPr sz="1400" b="1" i="1">
                <a:solidFill>
                  <a:srgbClr val="2C608A"/>
                </a:solidFill>
                <a:latin typeface="Times New Roman"/>
                <a:cs typeface="Times New Roman"/>
              </a:rPr>
              <a:t>выразить</a:t>
            </a:r>
            <a:r>
              <a:rPr sz="1400" b="1" i="1" spc="35">
                <a:solidFill>
                  <a:srgbClr val="2C608A"/>
                </a:solidFill>
                <a:latin typeface="Times New Roman"/>
                <a:cs typeface="Times New Roman"/>
              </a:rPr>
              <a:t> </a:t>
            </a:r>
            <a:r>
              <a:rPr sz="1400" b="1" i="1">
                <a:solidFill>
                  <a:srgbClr val="2C608A"/>
                </a:solidFill>
                <a:latin typeface="Times New Roman"/>
                <a:cs typeface="Times New Roman"/>
              </a:rPr>
              <a:t>свои</a:t>
            </a:r>
            <a:r>
              <a:rPr sz="1400" b="1" i="1" spc="35">
                <a:solidFill>
                  <a:srgbClr val="2C608A"/>
                </a:solidFill>
                <a:latin typeface="Times New Roman"/>
                <a:cs typeface="Times New Roman"/>
              </a:rPr>
              <a:t> </a:t>
            </a:r>
            <a:r>
              <a:rPr sz="1400" b="1" i="1">
                <a:solidFill>
                  <a:srgbClr val="2C608A"/>
                </a:solidFill>
                <a:latin typeface="Times New Roman"/>
                <a:cs typeface="Times New Roman"/>
              </a:rPr>
              <a:t>эмоции,</a:t>
            </a:r>
            <a:r>
              <a:rPr sz="1400" b="1" i="1" spc="25">
                <a:solidFill>
                  <a:srgbClr val="2C608A"/>
                </a:solidFill>
                <a:latin typeface="Times New Roman"/>
                <a:cs typeface="Times New Roman"/>
              </a:rPr>
              <a:t> </a:t>
            </a:r>
            <a:r>
              <a:rPr sz="1400" b="1" i="1">
                <a:solidFill>
                  <a:srgbClr val="2C608A"/>
                </a:solidFill>
                <a:latin typeface="Times New Roman"/>
                <a:cs typeface="Times New Roman"/>
              </a:rPr>
              <a:t>извиниться</a:t>
            </a:r>
            <a:r>
              <a:rPr sz="1400" b="1" i="1" spc="35">
                <a:solidFill>
                  <a:srgbClr val="2C608A"/>
                </a:solidFill>
                <a:latin typeface="Times New Roman"/>
                <a:cs typeface="Times New Roman"/>
              </a:rPr>
              <a:t> </a:t>
            </a:r>
            <a:r>
              <a:rPr sz="1400" b="1" i="1">
                <a:solidFill>
                  <a:srgbClr val="2C608A"/>
                </a:solidFill>
                <a:latin typeface="Times New Roman"/>
                <a:cs typeface="Times New Roman"/>
              </a:rPr>
              <a:t>и</a:t>
            </a:r>
            <a:r>
              <a:rPr sz="1400" b="1" i="1" spc="30">
                <a:solidFill>
                  <a:srgbClr val="2C608A"/>
                </a:solidFill>
                <a:latin typeface="Times New Roman"/>
                <a:cs typeface="Times New Roman"/>
              </a:rPr>
              <a:t> </a:t>
            </a:r>
            <a:r>
              <a:rPr sz="1400" b="1" i="1">
                <a:solidFill>
                  <a:srgbClr val="2C608A"/>
                </a:solidFill>
                <a:latin typeface="Times New Roman"/>
                <a:cs typeface="Times New Roman"/>
              </a:rPr>
              <a:t>простить</a:t>
            </a:r>
            <a:r>
              <a:rPr sz="1400" b="1" i="1" spc="25">
                <a:solidFill>
                  <a:srgbClr val="2C608A"/>
                </a:solidFill>
                <a:latin typeface="Times New Roman"/>
                <a:cs typeface="Times New Roman"/>
              </a:rPr>
              <a:t> </a:t>
            </a:r>
            <a:r>
              <a:rPr sz="1400" b="1" i="1">
                <a:solidFill>
                  <a:srgbClr val="2C608A"/>
                </a:solidFill>
                <a:latin typeface="Times New Roman"/>
                <a:cs typeface="Times New Roman"/>
              </a:rPr>
              <a:t>человека,</a:t>
            </a:r>
            <a:r>
              <a:rPr sz="1400" b="1" i="1" spc="35">
                <a:solidFill>
                  <a:srgbClr val="2C608A"/>
                </a:solidFill>
                <a:latin typeface="Times New Roman"/>
                <a:cs typeface="Times New Roman"/>
              </a:rPr>
              <a:t> </a:t>
            </a:r>
            <a:r>
              <a:rPr sz="1400" b="1" i="1">
                <a:solidFill>
                  <a:srgbClr val="2C608A"/>
                </a:solidFill>
                <a:latin typeface="Times New Roman"/>
                <a:cs typeface="Times New Roman"/>
              </a:rPr>
              <a:t>которому</a:t>
            </a:r>
            <a:r>
              <a:rPr sz="1400" b="1" i="1" spc="35">
                <a:solidFill>
                  <a:srgbClr val="2C608A"/>
                </a:solidFill>
                <a:latin typeface="Times New Roman"/>
                <a:cs typeface="Times New Roman"/>
              </a:rPr>
              <a:t> </a:t>
            </a:r>
            <a:r>
              <a:rPr sz="1400" b="1" i="1" spc="-10">
                <a:solidFill>
                  <a:srgbClr val="2C608A"/>
                </a:solidFill>
                <a:latin typeface="Times New Roman"/>
                <a:cs typeface="Times New Roman"/>
              </a:rPr>
              <a:t>адресовано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b="1" i="1" spc="-10">
                <a:solidFill>
                  <a:srgbClr val="2C608A"/>
                </a:solidFill>
                <a:latin typeface="Times New Roman"/>
                <a:cs typeface="Times New Roman"/>
              </a:rPr>
              <a:t>письмо;</a:t>
            </a:r>
            <a:endParaRPr sz="1400">
              <a:latin typeface="Times New Roman"/>
              <a:cs typeface="Times New Roman"/>
            </a:endParaRPr>
          </a:p>
          <a:p>
            <a:pPr marL="12700" marR="5080" lvl="1" indent="962660">
              <a:lnSpc>
                <a:spcPct val="100000"/>
              </a:lnSpc>
              <a:buChar char="-"/>
              <a:tabLst>
                <a:tab pos="975360"/>
              </a:tabLst>
            </a:pPr>
            <a:r>
              <a:rPr sz="1400" b="1" i="1">
                <a:solidFill>
                  <a:srgbClr val="2C608A"/>
                </a:solidFill>
                <a:latin typeface="Times New Roman"/>
                <a:cs typeface="Times New Roman"/>
              </a:rPr>
              <a:t>клиенту</a:t>
            </a:r>
            <a:r>
              <a:rPr sz="1400" b="1" i="1" spc="120">
                <a:solidFill>
                  <a:srgbClr val="2C608A"/>
                </a:solidFill>
                <a:latin typeface="Times New Roman"/>
                <a:cs typeface="Times New Roman"/>
              </a:rPr>
              <a:t> </a:t>
            </a:r>
            <a:r>
              <a:rPr sz="1400" b="1" i="1">
                <a:solidFill>
                  <a:srgbClr val="2C608A"/>
                </a:solidFill>
                <a:latin typeface="Times New Roman"/>
                <a:cs typeface="Times New Roman"/>
              </a:rPr>
              <a:t>предлагается</a:t>
            </a:r>
            <a:r>
              <a:rPr sz="1400" b="1" i="1" spc="120">
                <a:solidFill>
                  <a:srgbClr val="2C608A"/>
                </a:solidFill>
                <a:latin typeface="Times New Roman"/>
                <a:cs typeface="Times New Roman"/>
              </a:rPr>
              <a:t> </a:t>
            </a:r>
            <a:r>
              <a:rPr sz="1400" b="1" i="1">
                <a:solidFill>
                  <a:srgbClr val="2C608A"/>
                </a:solidFill>
                <a:latin typeface="Times New Roman"/>
                <a:cs typeface="Times New Roman"/>
              </a:rPr>
              <a:t>прочитать</a:t>
            </a:r>
            <a:r>
              <a:rPr sz="1400" b="1" i="1" spc="105">
                <a:solidFill>
                  <a:srgbClr val="2C608A"/>
                </a:solidFill>
                <a:latin typeface="Times New Roman"/>
                <a:cs typeface="Times New Roman"/>
              </a:rPr>
              <a:t> </a:t>
            </a:r>
            <a:r>
              <a:rPr sz="1400" b="1" i="1">
                <a:solidFill>
                  <a:srgbClr val="2C608A"/>
                </a:solidFill>
                <a:latin typeface="Times New Roman"/>
                <a:cs typeface="Times New Roman"/>
              </a:rPr>
              <a:t>это</a:t>
            </a:r>
            <a:r>
              <a:rPr sz="1400" b="1" i="1" spc="120">
                <a:solidFill>
                  <a:srgbClr val="2C608A"/>
                </a:solidFill>
                <a:latin typeface="Times New Roman"/>
                <a:cs typeface="Times New Roman"/>
              </a:rPr>
              <a:t> </a:t>
            </a:r>
            <a:r>
              <a:rPr sz="1400" b="1" i="1">
                <a:solidFill>
                  <a:srgbClr val="2C608A"/>
                </a:solidFill>
                <a:latin typeface="Times New Roman"/>
                <a:cs typeface="Times New Roman"/>
              </a:rPr>
              <a:t>письмо</a:t>
            </a:r>
            <a:r>
              <a:rPr sz="1400" b="1" i="1" spc="120">
                <a:solidFill>
                  <a:srgbClr val="2C608A"/>
                </a:solidFill>
                <a:latin typeface="Times New Roman"/>
                <a:cs typeface="Times New Roman"/>
              </a:rPr>
              <a:t> </a:t>
            </a:r>
            <a:r>
              <a:rPr sz="1400" b="1" i="1">
                <a:solidFill>
                  <a:srgbClr val="2C608A"/>
                </a:solidFill>
                <a:latin typeface="Times New Roman"/>
                <a:cs typeface="Times New Roman"/>
              </a:rPr>
              <a:t>вслух,</a:t>
            </a:r>
            <a:r>
              <a:rPr sz="1400" b="1" i="1" spc="130">
                <a:solidFill>
                  <a:srgbClr val="2C608A"/>
                </a:solidFill>
                <a:latin typeface="Times New Roman"/>
                <a:cs typeface="Times New Roman"/>
              </a:rPr>
              <a:t> </a:t>
            </a:r>
            <a:r>
              <a:rPr sz="1400" b="1" i="1">
                <a:solidFill>
                  <a:srgbClr val="2C608A"/>
                </a:solidFill>
                <a:latin typeface="Times New Roman"/>
                <a:cs typeface="Times New Roman"/>
              </a:rPr>
              <a:t>что</a:t>
            </a:r>
            <a:r>
              <a:rPr sz="1400" b="1" i="1" spc="114">
                <a:solidFill>
                  <a:srgbClr val="2C608A"/>
                </a:solidFill>
                <a:latin typeface="Times New Roman"/>
                <a:cs typeface="Times New Roman"/>
              </a:rPr>
              <a:t> </a:t>
            </a:r>
            <a:r>
              <a:rPr sz="1400" b="1" i="1">
                <a:solidFill>
                  <a:srgbClr val="2C608A"/>
                </a:solidFill>
                <a:latin typeface="Times New Roman"/>
                <a:cs typeface="Times New Roman"/>
              </a:rPr>
              <a:t>помогает</a:t>
            </a:r>
            <a:r>
              <a:rPr sz="1400" b="1" i="1" spc="160">
                <a:solidFill>
                  <a:srgbClr val="2C608A"/>
                </a:solidFill>
                <a:latin typeface="Times New Roman"/>
                <a:cs typeface="Times New Roman"/>
              </a:rPr>
              <a:t> </a:t>
            </a:r>
            <a:r>
              <a:rPr sz="1400" b="1" i="1">
                <a:solidFill>
                  <a:srgbClr val="2C608A"/>
                </a:solidFill>
                <a:latin typeface="Times New Roman"/>
                <a:cs typeface="Times New Roman"/>
              </a:rPr>
              <a:t>ему</a:t>
            </a:r>
            <a:r>
              <a:rPr sz="1400" b="1" i="1" spc="130">
                <a:solidFill>
                  <a:srgbClr val="2C608A"/>
                </a:solidFill>
                <a:latin typeface="Times New Roman"/>
                <a:cs typeface="Times New Roman"/>
              </a:rPr>
              <a:t> </a:t>
            </a:r>
            <a:r>
              <a:rPr sz="1400" b="1" i="1">
                <a:solidFill>
                  <a:srgbClr val="2C608A"/>
                </a:solidFill>
                <a:latin typeface="Times New Roman"/>
                <a:cs typeface="Times New Roman"/>
              </a:rPr>
              <a:t>вербализовать</a:t>
            </a:r>
            <a:r>
              <a:rPr sz="1400" b="1" i="1" spc="120">
                <a:solidFill>
                  <a:srgbClr val="2C608A"/>
                </a:solidFill>
                <a:latin typeface="Times New Roman"/>
                <a:cs typeface="Times New Roman"/>
              </a:rPr>
              <a:t> </a:t>
            </a:r>
            <a:r>
              <a:rPr sz="1400" b="1" i="1" spc="-20">
                <a:solidFill>
                  <a:srgbClr val="2C608A"/>
                </a:solidFill>
                <a:latin typeface="Times New Roman"/>
                <a:cs typeface="Times New Roman"/>
              </a:rPr>
              <a:t>свои </a:t>
            </a:r>
            <a:r>
              <a:rPr sz="1400" b="1" i="1">
                <a:solidFill>
                  <a:srgbClr val="2C608A"/>
                </a:solidFill>
                <a:latin typeface="Times New Roman"/>
                <a:cs typeface="Times New Roman"/>
              </a:rPr>
              <a:t>чувства,</a:t>
            </a:r>
            <a:r>
              <a:rPr sz="1400" b="1" i="1" spc="-55">
                <a:solidFill>
                  <a:srgbClr val="2C608A"/>
                </a:solidFill>
                <a:latin typeface="Times New Roman"/>
                <a:cs typeface="Times New Roman"/>
              </a:rPr>
              <a:t> </a:t>
            </a:r>
            <a:r>
              <a:rPr sz="1400" b="1" i="1">
                <a:solidFill>
                  <a:srgbClr val="2C608A"/>
                </a:solidFill>
                <a:latin typeface="Times New Roman"/>
                <a:cs typeface="Times New Roman"/>
              </a:rPr>
              <a:t>а</a:t>
            </a:r>
            <a:r>
              <a:rPr sz="1400" b="1" i="1" spc="-15">
                <a:solidFill>
                  <a:srgbClr val="2C608A"/>
                </a:solidFill>
                <a:latin typeface="Times New Roman"/>
                <a:cs typeface="Times New Roman"/>
              </a:rPr>
              <a:t> </a:t>
            </a:r>
            <a:r>
              <a:rPr sz="1400" b="1" i="1">
                <a:solidFill>
                  <a:srgbClr val="2C608A"/>
                </a:solidFill>
                <a:latin typeface="Times New Roman"/>
                <a:cs typeface="Times New Roman"/>
              </a:rPr>
              <a:t>также</a:t>
            </a:r>
            <a:r>
              <a:rPr sz="1400" b="1" i="1" spc="-35">
                <a:solidFill>
                  <a:srgbClr val="2C608A"/>
                </a:solidFill>
                <a:latin typeface="Times New Roman"/>
                <a:cs typeface="Times New Roman"/>
              </a:rPr>
              <a:t> </a:t>
            </a:r>
            <a:r>
              <a:rPr sz="1400" b="1" i="1">
                <a:solidFill>
                  <a:srgbClr val="2C608A"/>
                </a:solidFill>
                <a:latin typeface="Times New Roman"/>
                <a:cs typeface="Times New Roman"/>
              </a:rPr>
              <a:t>быть</a:t>
            </a:r>
            <a:r>
              <a:rPr sz="1400" b="1" i="1" spc="-55">
                <a:solidFill>
                  <a:srgbClr val="2C608A"/>
                </a:solidFill>
                <a:latin typeface="Times New Roman"/>
                <a:cs typeface="Times New Roman"/>
              </a:rPr>
              <a:t> </a:t>
            </a:r>
            <a:r>
              <a:rPr sz="1400" b="1" i="1">
                <a:solidFill>
                  <a:srgbClr val="2C608A"/>
                </a:solidFill>
                <a:latin typeface="Times New Roman"/>
                <a:cs typeface="Times New Roman"/>
              </a:rPr>
              <a:t>услышанными</a:t>
            </a:r>
            <a:r>
              <a:rPr sz="1400" b="1" i="1" spc="-30">
                <a:solidFill>
                  <a:srgbClr val="2C608A"/>
                </a:solidFill>
                <a:latin typeface="Times New Roman"/>
                <a:cs typeface="Times New Roman"/>
              </a:rPr>
              <a:t> </a:t>
            </a:r>
            <a:r>
              <a:rPr sz="1400" b="1" i="1">
                <a:solidFill>
                  <a:srgbClr val="2C608A"/>
                </a:solidFill>
                <a:latin typeface="Times New Roman"/>
                <a:cs typeface="Times New Roman"/>
              </a:rPr>
              <a:t>другим</a:t>
            </a:r>
            <a:r>
              <a:rPr sz="1400" b="1" i="1" spc="-35">
                <a:solidFill>
                  <a:srgbClr val="2C608A"/>
                </a:solidFill>
                <a:latin typeface="Times New Roman"/>
                <a:cs typeface="Times New Roman"/>
              </a:rPr>
              <a:t> </a:t>
            </a:r>
            <a:r>
              <a:rPr sz="1400" b="1" i="1">
                <a:solidFill>
                  <a:srgbClr val="2C608A"/>
                </a:solidFill>
                <a:latin typeface="Times New Roman"/>
                <a:cs typeface="Times New Roman"/>
              </a:rPr>
              <a:t>человеком</a:t>
            </a:r>
            <a:r>
              <a:rPr sz="1400" b="1" i="1" spc="-30">
                <a:solidFill>
                  <a:srgbClr val="2C608A"/>
                </a:solidFill>
                <a:latin typeface="Times New Roman"/>
                <a:cs typeface="Times New Roman"/>
              </a:rPr>
              <a:t> </a:t>
            </a:r>
            <a:r>
              <a:rPr sz="1400" b="1" i="1">
                <a:solidFill>
                  <a:srgbClr val="2C608A"/>
                </a:solidFill>
                <a:latin typeface="Times New Roman"/>
                <a:cs typeface="Times New Roman"/>
              </a:rPr>
              <a:t>(психологом</a:t>
            </a:r>
            <a:r>
              <a:rPr sz="1400" b="1" i="1" spc="-50">
                <a:solidFill>
                  <a:srgbClr val="2C608A"/>
                </a:solidFill>
                <a:latin typeface="Times New Roman"/>
                <a:cs typeface="Times New Roman"/>
              </a:rPr>
              <a:t> </a:t>
            </a:r>
            <a:r>
              <a:rPr sz="1400" b="1" i="1">
                <a:solidFill>
                  <a:srgbClr val="2C608A"/>
                </a:solidFill>
                <a:latin typeface="Times New Roman"/>
                <a:cs typeface="Times New Roman"/>
              </a:rPr>
              <a:t>или</a:t>
            </a:r>
            <a:r>
              <a:rPr sz="1400" b="1" i="1" spc="-25">
                <a:solidFill>
                  <a:srgbClr val="2C608A"/>
                </a:solidFill>
                <a:latin typeface="Times New Roman"/>
                <a:cs typeface="Times New Roman"/>
              </a:rPr>
              <a:t> </a:t>
            </a:r>
            <a:r>
              <a:rPr sz="1400" b="1" i="1" spc="-10">
                <a:solidFill>
                  <a:srgbClr val="2C608A"/>
                </a:solidFill>
                <a:latin typeface="Times New Roman"/>
                <a:cs typeface="Times New Roman"/>
              </a:rPr>
              <a:t>группой)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962400" y="3618738"/>
            <a:ext cx="4869433" cy="7822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8255" algn="r">
              <a:lnSpc>
                <a:spcPct val="100000"/>
              </a:lnSpc>
              <a:spcBef>
                <a:spcPts val="100"/>
              </a:spcBef>
            </a:pPr>
            <a:r>
              <a:rPr sz="1200" b="1" i="1">
                <a:solidFill>
                  <a:srgbClr val="C00000"/>
                </a:solidFill>
                <a:latin typeface="Times New Roman"/>
                <a:cs typeface="Times New Roman"/>
              </a:rPr>
              <a:t>наиболее</a:t>
            </a:r>
            <a:r>
              <a:rPr sz="1200" b="1" i="1" spc="-4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C00000"/>
                </a:solidFill>
                <a:latin typeface="Times New Roman"/>
                <a:cs typeface="Times New Roman"/>
              </a:rPr>
              <a:t>целесообразно</a:t>
            </a:r>
            <a:r>
              <a:rPr sz="1200" b="1" i="1" spc="-3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C00000"/>
                </a:solidFill>
                <a:latin typeface="Times New Roman"/>
                <a:cs typeface="Times New Roman"/>
              </a:rPr>
              <a:t>использование</a:t>
            </a:r>
            <a:r>
              <a:rPr sz="1200" b="1" i="1" spc="-6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C00000"/>
                </a:solidFill>
                <a:latin typeface="Times New Roman"/>
                <a:cs typeface="Times New Roman"/>
              </a:rPr>
              <a:t>этого</a:t>
            </a:r>
            <a:r>
              <a:rPr sz="1200" b="1" i="1" spc="-5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C00000"/>
                </a:solidFill>
                <a:latin typeface="Times New Roman"/>
                <a:cs typeface="Times New Roman"/>
              </a:rPr>
              <a:t>метода</a:t>
            </a:r>
            <a:r>
              <a:rPr sz="1200" b="1" i="1" spc="-3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C00000"/>
                </a:solidFill>
                <a:latin typeface="Times New Roman"/>
                <a:cs typeface="Times New Roman"/>
              </a:rPr>
              <a:t>в</a:t>
            </a:r>
            <a:r>
              <a:rPr sz="1200" b="1" i="1" spc="-3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00" b="1" i="1" spc="-10">
                <a:solidFill>
                  <a:srgbClr val="C00000"/>
                </a:solidFill>
                <a:latin typeface="Times New Roman"/>
                <a:cs typeface="Times New Roman"/>
              </a:rPr>
              <a:t>ситуации,</a:t>
            </a:r>
            <a:endParaRPr sz="1200">
              <a:latin typeface="Times New Roman"/>
              <a:cs typeface="Times New Roman"/>
            </a:endParaRPr>
          </a:p>
          <a:p>
            <a:pPr marL="317500" marR="5715" indent="1103630" algn="r">
              <a:lnSpc>
                <a:spcPct val="100000"/>
              </a:lnSpc>
            </a:pPr>
            <a:r>
              <a:rPr sz="1200" b="1" i="1">
                <a:solidFill>
                  <a:srgbClr val="C00000"/>
                </a:solidFill>
                <a:latin typeface="Times New Roman"/>
                <a:cs typeface="Times New Roman"/>
              </a:rPr>
              <a:t>когда</a:t>
            </a:r>
            <a:r>
              <a:rPr sz="1200" b="1" i="1" spc="-3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C00000"/>
                </a:solidFill>
                <a:latin typeface="Times New Roman"/>
                <a:cs typeface="Times New Roman"/>
              </a:rPr>
              <a:t>интервал</a:t>
            </a:r>
            <a:r>
              <a:rPr sz="1200" b="1" i="1" spc="-3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C00000"/>
                </a:solidFill>
                <a:latin typeface="Times New Roman"/>
                <a:cs typeface="Times New Roman"/>
              </a:rPr>
              <a:t>между</a:t>
            </a:r>
            <a:r>
              <a:rPr sz="1200" b="1" i="1" spc="-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00" b="1" i="1" spc="-10">
                <a:solidFill>
                  <a:srgbClr val="C00000"/>
                </a:solidFill>
                <a:latin typeface="Times New Roman"/>
                <a:cs typeface="Times New Roman"/>
              </a:rPr>
              <a:t>событием-триггером </a:t>
            </a:r>
            <a:r>
              <a:rPr sz="1200" b="1" i="1">
                <a:solidFill>
                  <a:srgbClr val="C00000"/>
                </a:solidFill>
                <a:latin typeface="Times New Roman"/>
                <a:cs typeface="Times New Roman"/>
              </a:rPr>
              <a:t>и</a:t>
            </a:r>
            <a:r>
              <a:rPr sz="1200" b="1" i="1" spc="-2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C00000"/>
                </a:solidFill>
                <a:latin typeface="Times New Roman"/>
                <a:cs typeface="Times New Roman"/>
              </a:rPr>
              <a:t>применением</a:t>
            </a:r>
            <a:r>
              <a:rPr sz="1200" b="1" i="1" spc="-3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C00000"/>
                </a:solidFill>
                <a:latin typeface="Times New Roman"/>
                <a:cs typeface="Times New Roman"/>
              </a:rPr>
              <a:t>метода</a:t>
            </a:r>
            <a:r>
              <a:rPr sz="1200" b="1" i="1" spc="-1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C00000"/>
                </a:solidFill>
                <a:latin typeface="Times New Roman"/>
                <a:cs typeface="Times New Roman"/>
              </a:rPr>
              <a:t>в</a:t>
            </a:r>
            <a:r>
              <a:rPr sz="1200" b="1" i="1" spc="-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C00000"/>
                </a:solidFill>
                <a:latin typeface="Times New Roman"/>
                <a:cs typeface="Times New Roman"/>
              </a:rPr>
              <a:t>практике</a:t>
            </a:r>
            <a:r>
              <a:rPr sz="1200" b="1" i="1" spc="-3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00" b="1" i="1" spc="-10">
                <a:solidFill>
                  <a:srgbClr val="C00000"/>
                </a:solidFill>
                <a:latin typeface="Times New Roman"/>
                <a:cs typeface="Times New Roman"/>
              </a:rPr>
              <a:t>психологической</a:t>
            </a:r>
            <a:r>
              <a:rPr sz="1200" b="1" i="1" spc="-2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00" b="1" i="1" spc="-10">
                <a:solidFill>
                  <a:srgbClr val="C00000"/>
                </a:solidFill>
                <a:latin typeface="Times New Roman"/>
                <a:cs typeface="Times New Roman"/>
              </a:rPr>
              <a:t>помощи</a:t>
            </a:r>
            <a:endParaRPr sz="12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</a:pPr>
            <a:r>
              <a:rPr sz="1400" b="1" i="1">
                <a:solidFill>
                  <a:srgbClr val="C00000"/>
                </a:solidFill>
                <a:latin typeface="Times New Roman"/>
                <a:cs typeface="Times New Roman"/>
              </a:rPr>
              <a:t>был</a:t>
            </a:r>
            <a:r>
              <a:rPr sz="1400" b="1" i="1" spc="-1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b="1" i="1">
                <a:solidFill>
                  <a:srgbClr val="C00000"/>
                </a:solidFill>
                <a:latin typeface="Times New Roman"/>
                <a:cs typeface="Times New Roman"/>
              </a:rPr>
              <a:t>не</a:t>
            </a:r>
            <a:r>
              <a:rPr sz="1400" b="1" i="1" spc="-2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b="1" i="1">
                <a:solidFill>
                  <a:srgbClr val="C00000"/>
                </a:solidFill>
                <a:latin typeface="Times New Roman"/>
                <a:cs typeface="Times New Roman"/>
              </a:rPr>
              <a:t>менее</a:t>
            </a:r>
            <a:r>
              <a:rPr sz="1400" b="1" i="1" spc="-1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b="1" i="1">
                <a:solidFill>
                  <a:srgbClr val="C00000"/>
                </a:solidFill>
                <a:latin typeface="Times New Roman"/>
                <a:cs typeface="Times New Roman"/>
              </a:rPr>
              <a:t>1</a:t>
            </a:r>
            <a:r>
              <a:rPr sz="1400" b="1" i="1" spc="-1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b="1" i="1" spc="-20">
                <a:solidFill>
                  <a:srgbClr val="C00000"/>
                </a:solidFill>
                <a:latin typeface="Times New Roman"/>
                <a:cs typeface="Times New Roman"/>
              </a:rPr>
              <a:t>года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/>
  <p:timing/>
</p:sld>
</file>

<file path=ppt/slides/slide29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304800" y="133350"/>
            <a:ext cx="4495800" cy="25968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b="1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ТЕХНИКА</a:t>
            </a:r>
            <a:r>
              <a:rPr sz="1600" b="1" spc="-4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600" b="1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6</a:t>
            </a:r>
            <a:r>
              <a:rPr sz="1600" b="1" spc="-45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600" b="1">
                <a:solidFill>
                  <a:srgbClr val="FF0000"/>
                </a:solidFill>
                <a:latin typeface="Arial"/>
                <a:cs typeface="Arial"/>
              </a:rPr>
              <a:t>-</a:t>
            </a:r>
            <a:r>
              <a:rPr sz="1600" b="1" spc="-5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spc="-10">
                <a:solidFill>
                  <a:srgbClr val="FF0000"/>
                </a:solidFill>
                <a:latin typeface="Arial"/>
                <a:cs typeface="Arial"/>
              </a:rPr>
              <a:t>СИМВОЛДРАМА</a:t>
            </a:r>
            <a:endParaRPr sz="16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04800" y="438151"/>
            <a:ext cx="8686800" cy="2372444"/>
          </a:xfrm>
          <a:prstGeom prst="rect">
            <a:avLst/>
          </a:prstGeom>
        </p:spPr>
        <p:txBody>
          <a:bodyPr vert="horz" wrap="square" lIns="0" tIns="12700" rIns="0" bIns="0" numCol="2" rtlCol="0">
            <a:spAutoFit/>
          </a:bodyPr>
          <a:lstStyle/>
          <a:p>
            <a:pPr marL="12700">
              <a:lnSpc>
                <a:spcPts val="2100"/>
              </a:lnSpc>
              <a:spcBef>
                <a:spcPts val="100"/>
              </a:spcBef>
            </a:pPr>
            <a:r>
              <a:rPr sz="1100" smtClean="0">
                <a:solidFill>
                  <a:srgbClr val="C6D2E6"/>
                </a:solidFill>
                <a:latin typeface="Cambria Math"/>
                <a:cs typeface="Cambria Math"/>
              </a:rPr>
              <a:t>▰</a:t>
            </a:r>
            <a:r>
              <a:rPr sz="1100" spc="130" smtClean="0">
                <a:solidFill>
                  <a:srgbClr val="C6D2E6"/>
                </a:solidFill>
                <a:latin typeface="Cambria Math"/>
                <a:cs typeface="Cambria Math"/>
              </a:rPr>
              <a:t> </a:t>
            </a:r>
            <a:r>
              <a:rPr sz="1100" b="1" smtClean="0">
                <a:solidFill>
                  <a:srgbClr val="253147"/>
                </a:solidFill>
                <a:latin typeface="Times New Roman"/>
                <a:cs typeface="Times New Roman"/>
              </a:rPr>
              <a:t>•</a:t>
            </a:r>
            <a:r>
              <a:rPr sz="1100" b="1" spc="-5" smtClean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lang="ru-RU" sz="1100" b="1" smtClean="0">
                <a:solidFill>
                  <a:srgbClr val="253147"/>
                </a:solidFill>
                <a:latin typeface="Times New Roman"/>
                <a:cs typeface="Times New Roman"/>
              </a:rPr>
              <a:t>Стрессы</a:t>
            </a:r>
            <a:r>
              <a:rPr lang="ru-RU" sz="1100" b="1" spc="-25" smtClean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lang="ru-RU" sz="1100" b="1" smtClean="0">
                <a:solidFill>
                  <a:srgbClr val="253147"/>
                </a:solidFill>
                <a:latin typeface="Times New Roman"/>
                <a:cs typeface="Times New Roman"/>
              </a:rPr>
              <a:t>как</a:t>
            </a:r>
            <a:r>
              <a:rPr lang="ru-RU" sz="1100" b="1" spc="-20" smtClean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lang="ru-RU" sz="1100" b="1" smtClean="0">
                <a:solidFill>
                  <a:srgbClr val="253147"/>
                </a:solidFill>
                <a:latin typeface="Times New Roman"/>
                <a:cs typeface="Times New Roman"/>
              </a:rPr>
              <a:t>неотъемлемые</a:t>
            </a:r>
            <a:r>
              <a:rPr lang="ru-RU" sz="1100" b="1" spc="-50" smtClean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lang="ru-RU" sz="1100" b="1" smtClean="0">
                <a:solidFill>
                  <a:srgbClr val="253147"/>
                </a:solidFill>
                <a:latin typeface="Times New Roman"/>
                <a:cs typeface="Times New Roman"/>
              </a:rPr>
              <a:t>спутники</a:t>
            </a:r>
            <a:r>
              <a:rPr lang="ru-RU" sz="1100" b="1" spc="-30" smtClean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lang="ru-RU" sz="1100" b="1" smtClean="0">
                <a:solidFill>
                  <a:srgbClr val="253147"/>
                </a:solidFill>
                <a:latin typeface="Times New Roman"/>
                <a:cs typeface="Times New Roman"/>
              </a:rPr>
              <a:t>современной</a:t>
            </a:r>
            <a:r>
              <a:rPr lang="ru-RU" sz="1100" b="1" spc="-25" smtClean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lang="ru-RU" sz="1100" b="1" spc="-10" smtClean="0">
                <a:solidFill>
                  <a:srgbClr val="253147"/>
                </a:solidFill>
                <a:latin typeface="Times New Roman"/>
                <a:cs typeface="Times New Roman"/>
              </a:rPr>
              <a:t>жизни.</a:t>
            </a:r>
            <a:endParaRPr lang="ru-RU" sz="1100" b="1" smtClean="0">
              <a:latin typeface="Times New Roman"/>
              <a:cs typeface="Times New Roman"/>
            </a:endParaRPr>
          </a:p>
          <a:p>
            <a:pPr marL="12700">
              <a:lnSpc>
                <a:spcPts val="2100"/>
              </a:lnSpc>
            </a:pPr>
            <a:r>
              <a:rPr lang="ru-RU" sz="1100" b="1" smtClean="0">
                <a:solidFill>
                  <a:srgbClr val="C6D2E6"/>
                </a:solidFill>
                <a:latin typeface="Cambria Math"/>
                <a:cs typeface="Cambria Math"/>
              </a:rPr>
              <a:t>▰</a:t>
            </a:r>
            <a:r>
              <a:rPr lang="ru-RU" sz="1100" b="1" spc="105" smtClean="0">
                <a:solidFill>
                  <a:srgbClr val="C6D2E6"/>
                </a:solidFill>
                <a:latin typeface="Cambria Math"/>
                <a:cs typeface="Cambria Math"/>
              </a:rPr>
              <a:t> </a:t>
            </a:r>
            <a:r>
              <a:rPr lang="ru-RU" sz="1100" b="1" smtClean="0">
                <a:solidFill>
                  <a:srgbClr val="253147"/>
                </a:solidFill>
                <a:latin typeface="Times New Roman"/>
                <a:cs typeface="Times New Roman"/>
              </a:rPr>
              <a:t>•</a:t>
            </a:r>
            <a:r>
              <a:rPr lang="ru-RU" sz="1100" b="1" spc="-20" smtClean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lang="ru-RU" sz="1100" b="1" smtClean="0">
                <a:solidFill>
                  <a:srgbClr val="253147"/>
                </a:solidFill>
                <a:latin typeface="Times New Roman"/>
                <a:cs typeface="Times New Roman"/>
              </a:rPr>
              <a:t>Трудности</a:t>
            </a:r>
            <a:r>
              <a:rPr lang="ru-RU" sz="1100" b="1" spc="-15" smtClean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lang="ru-RU" sz="1100" b="1" smtClean="0">
                <a:solidFill>
                  <a:srgbClr val="253147"/>
                </a:solidFill>
                <a:latin typeface="Times New Roman"/>
                <a:cs typeface="Times New Roman"/>
              </a:rPr>
              <a:t>в</a:t>
            </a:r>
            <a:r>
              <a:rPr lang="ru-RU" sz="1100" b="1" spc="-10" smtClean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lang="ru-RU" sz="1100" b="1" smtClean="0">
                <a:solidFill>
                  <a:srgbClr val="253147"/>
                </a:solidFill>
                <a:latin typeface="Times New Roman"/>
                <a:cs typeface="Times New Roman"/>
              </a:rPr>
              <a:t>учебе,</a:t>
            </a:r>
            <a:r>
              <a:rPr lang="ru-RU" sz="1100" b="1" spc="-30" smtClean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lang="ru-RU" sz="1100" b="1" smtClean="0">
                <a:solidFill>
                  <a:srgbClr val="253147"/>
                </a:solidFill>
                <a:latin typeface="Times New Roman"/>
                <a:cs typeface="Times New Roman"/>
              </a:rPr>
              <a:t>плохая</a:t>
            </a:r>
            <a:r>
              <a:rPr lang="ru-RU" sz="1100" b="1" spc="-25" smtClean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lang="ru-RU" sz="1100" b="1" smtClean="0">
                <a:solidFill>
                  <a:srgbClr val="253147"/>
                </a:solidFill>
                <a:latin typeface="Times New Roman"/>
                <a:cs typeface="Times New Roman"/>
              </a:rPr>
              <a:t>концентрация</a:t>
            </a:r>
            <a:r>
              <a:rPr lang="ru-RU" sz="1100" b="1" spc="-10" smtClean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lang="ru-RU" sz="1100" b="1" smtClean="0">
                <a:solidFill>
                  <a:srgbClr val="253147"/>
                </a:solidFill>
                <a:latin typeface="Times New Roman"/>
                <a:cs typeface="Times New Roman"/>
              </a:rPr>
              <a:t>внимания</a:t>
            </a:r>
            <a:r>
              <a:rPr lang="ru-RU" sz="1100" b="1" spc="-15" smtClean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lang="ru-RU" sz="1100" b="1" smtClean="0">
                <a:solidFill>
                  <a:srgbClr val="253147"/>
                </a:solidFill>
                <a:latin typeface="Times New Roman"/>
                <a:cs typeface="Times New Roman"/>
              </a:rPr>
              <a:t>в</a:t>
            </a:r>
            <a:r>
              <a:rPr lang="ru-RU" sz="1100" b="1" spc="-10" smtClean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lang="ru-RU" sz="1100" b="1" smtClean="0">
                <a:solidFill>
                  <a:srgbClr val="253147"/>
                </a:solidFill>
                <a:latin typeface="Times New Roman"/>
                <a:cs typeface="Times New Roman"/>
              </a:rPr>
              <a:t>школе</a:t>
            </a:r>
            <a:r>
              <a:rPr lang="ru-RU" sz="1100" b="1" spc="-40" smtClean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lang="ru-RU" sz="1100" b="1" smtClean="0">
                <a:solidFill>
                  <a:srgbClr val="253147"/>
                </a:solidFill>
                <a:latin typeface="Times New Roman"/>
                <a:cs typeface="Times New Roman"/>
              </a:rPr>
              <a:t>и</a:t>
            </a:r>
            <a:r>
              <a:rPr lang="ru-RU" sz="1100" b="1" spc="-10" smtClean="0">
                <a:solidFill>
                  <a:srgbClr val="253147"/>
                </a:solidFill>
                <a:latin typeface="Times New Roman"/>
                <a:cs typeface="Times New Roman"/>
              </a:rPr>
              <a:t> дома.</a:t>
            </a:r>
            <a:endParaRPr lang="ru-RU" sz="1100" b="1" spc="-5" smtClean="0">
              <a:solidFill>
                <a:srgbClr val="253147"/>
              </a:solidFill>
              <a:latin typeface="Times New Roman"/>
              <a:cs typeface="Times New Roman"/>
            </a:endParaRPr>
          </a:p>
          <a:p>
            <a:pPr marL="12700">
              <a:lnSpc>
                <a:spcPts val="2100"/>
              </a:lnSpc>
              <a:spcBef>
                <a:spcPts val="100"/>
              </a:spcBef>
            </a:pPr>
            <a:r>
              <a:rPr lang="ru-RU" sz="1100" b="1" spc="-5" smtClean="0">
                <a:solidFill>
                  <a:srgbClr val="253147"/>
                </a:solidFill>
                <a:latin typeface="Times New Roman"/>
                <a:cs typeface="Times New Roman"/>
              </a:rPr>
              <a:t>        . </a:t>
            </a:r>
            <a:r>
              <a:rPr sz="1100" b="1" smtClean="0">
                <a:solidFill>
                  <a:srgbClr val="253147"/>
                </a:solidFill>
                <a:latin typeface="Times New Roman"/>
                <a:cs typeface="Times New Roman"/>
              </a:rPr>
              <a:t>Проблемы</a:t>
            </a:r>
            <a:r>
              <a:rPr sz="1100" b="1" spc="-40" smtClean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>
                <a:solidFill>
                  <a:srgbClr val="253147"/>
                </a:solidFill>
                <a:latin typeface="Times New Roman"/>
                <a:cs typeface="Times New Roman"/>
              </a:rPr>
              <a:t>во</a:t>
            </a:r>
            <a:r>
              <a:rPr sz="1100" b="1" spc="-1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spc="-10">
                <a:solidFill>
                  <a:srgbClr val="253147"/>
                </a:solidFill>
                <a:latin typeface="Times New Roman"/>
                <a:cs typeface="Times New Roman"/>
              </a:rPr>
              <a:t>взаимоотношениях</a:t>
            </a:r>
            <a:r>
              <a:rPr sz="1100" b="1" spc="-2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>
                <a:solidFill>
                  <a:srgbClr val="253147"/>
                </a:solidFill>
                <a:latin typeface="Times New Roman"/>
                <a:cs typeface="Times New Roman"/>
              </a:rPr>
              <a:t>с</a:t>
            </a:r>
            <a:r>
              <a:rPr sz="1100" b="1" spc="-1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>
                <a:solidFill>
                  <a:srgbClr val="253147"/>
                </a:solidFill>
                <a:latin typeface="Times New Roman"/>
                <a:cs typeface="Times New Roman"/>
              </a:rPr>
              <a:t>родителями,</a:t>
            </a:r>
            <a:r>
              <a:rPr sz="1100" b="1" spc="-3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>
                <a:solidFill>
                  <a:srgbClr val="253147"/>
                </a:solidFill>
                <a:latin typeface="Times New Roman"/>
                <a:cs typeface="Times New Roman"/>
              </a:rPr>
              <a:t>братьями</a:t>
            </a:r>
            <a:r>
              <a:rPr sz="1100" b="1" spc="-1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>
                <a:solidFill>
                  <a:srgbClr val="253147"/>
                </a:solidFill>
                <a:latin typeface="Times New Roman"/>
                <a:cs typeface="Times New Roman"/>
              </a:rPr>
              <a:t>и</a:t>
            </a:r>
            <a:r>
              <a:rPr sz="1100" b="1" spc="-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spc="-10">
                <a:solidFill>
                  <a:srgbClr val="253147"/>
                </a:solidFill>
                <a:latin typeface="Times New Roman"/>
                <a:cs typeface="Times New Roman"/>
              </a:rPr>
              <a:t>сестрами.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ts val="1320"/>
              </a:lnSpc>
            </a:pPr>
            <a:r>
              <a:rPr sz="1100">
                <a:solidFill>
                  <a:srgbClr val="C6D2E6"/>
                </a:solidFill>
                <a:latin typeface="Cambria Math"/>
                <a:cs typeface="Cambria Math"/>
              </a:rPr>
              <a:t>▰</a:t>
            </a:r>
            <a:r>
              <a:rPr sz="1100" spc="105">
                <a:solidFill>
                  <a:srgbClr val="C6D2E6"/>
                </a:solidFill>
                <a:latin typeface="Cambria Math"/>
                <a:cs typeface="Cambria Math"/>
              </a:rPr>
              <a:t> </a:t>
            </a:r>
            <a:r>
              <a:rPr sz="1100" b="1">
                <a:solidFill>
                  <a:srgbClr val="253147"/>
                </a:solidFill>
                <a:latin typeface="Times New Roman"/>
                <a:cs typeface="Times New Roman"/>
              </a:rPr>
              <a:t>•</a:t>
            </a:r>
            <a:r>
              <a:rPr sz="1100" b="1" spc="-2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>
                <a:solidFill>
                  <a:srgbClr val="253147"/>
                </a:solidFill>
                <a:latin typeface="Times New Roman"/>
                <a:cs typeface="Times New Roman"/>
              </a:rPr>
              <a:t>Тяжелое</a:t>
            </a:r>
            <a:r>
              <a:rPr sz="1100" b="1" spc="-1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>
                <a:solidFill>
                  <a:srgbClr val="253147"/>
                </a:solidFill>
                <a:latin typeface="Times New Roman"/>
                <a:cs typeface="Times New Roman"/>
              </a:rPr>
              <a:t>переживание развода</a:t>
            </a:r>
            <a:r>
              <a:rPr sz="1100" b="1" spc="-3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spc="-10">
                <a:solidFill>
                  <a:srgbClr val="253147"/>
                </a:solidFill>
                <a:latin typeface="Times New Roman"/>
                <a:cs typeface="Times New Roman"/>
              </a:rPr>
              <a:t>родителей.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ts val="1320"/>
              </a:lnSpc>
            </a:pPr>
            <a:r>
              <a:rPr sz="1100">
                <a:solidFill>
                  <a:srgbClr val="C6D2E6"/>
                </a:solidFill>
                <a:latin typeface="Cambria Math"/>
                <a:cs typeface="Cambria Math"/>
              </a:rPr>
              <a:t>▰</a:t>
            </a:r>
            <a:r>
              <a:rPr sz="1100" spc="114">
                <a:solidFill>
                  <a:srgbClr val="C6D2E6"/>
                </a:solidFill>
                <a:latin typeface="Cambria Math"/>
                <a:cs typeface="Cambria Math"/>
              </a:rPr>
              <a:t> </a:t>
            </a:r>
            <a:r>
              <a:rPr sz="1100" b="1">
                <a:solidFill>
                  <a:srgbClr val="253147"/>
                </a:solidFill>
                <a:latin typeface="Times New Roman"/>
                <a:cs typeface="Times New Roman"/>
              </a:rPr>
              <a:t>•</a:t>
            </a:r>
            <a:r>
              <a:rPr sz="1100" b="1" spc="-1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>
                <a:solidFill>
                  <a:srgbClr val="253147"/>
                </a:solidFill>
                <a:latin typeface="Times New Roman"/>
                <a:cs typeface="Times New Roman"/>
              </a:rPr>
              <a:t>Переживание</a:t>
            </a:r>
            <a:r>
              <a:rPr sz="1100" b="1" spc="-1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>
                <a:solidFill>
                  <a:srgbClr val="253147"/>
                </a:solidFill>
                <a:latin typeface="Times New Roman"/>
                <a:cs typeface="Times New Roman"/>
              </a:rPr>
              <a:t>смерти</a:t>
            </a:r>
            <a:r>
              <a:rPr sz="1100" b="1" spc="-4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>
                <a:solidFill>
                  <a:srgbClr val="253147"/>
                </a:solidFill>
                <a:latin typeface="Times New Roman"/>
                <a:cs typeface="Times New Roman"/>
              </a:rPr>
              <a:t>близкого</a:t>
            </a:r>
            <a:r>
              <a:rPr sz="1100" b="1" spc="-3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>
                <a:solidFill>
                  <a:srgbClr val="253147"/>
                </a:solidFill>
                <a:latin typeface="Times New Roman"/>
                <a:cs typeface="Times New Roman"/>
              </a:rPr>
              <a:t>человека,</a:t>
            </a:r>
            <a:r>
              <a:rPr sz="1100" b="1" spc="-3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>
                <a:solidFill>
                  <a:srgbClr val="253147"/>
                </a:solidFill>
                <a:latin typeface="Times New Roman"/>
                <a:cs typeface="Times New Roman"/>
              </a:rPr>
              <a:t>бабушки,</a:t>
            </a:r>
            <a:r>
              <a:rPr sz="1100" b="1" spc="-1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spc="-10">
                <a:solidFill>
                  <a:srgbClr val="253147"/>
                </a:solidFill>
                <a:latin typeface="Times New Roman"/>
                <a:cs typeface="Times New Roman"/>
              </a:rPr>
              <a:t>дедушки.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ts val="1320"/>
              </a:lnSpc>
            </a:pPr>
            <a:r>
              <a:rPr sz="1100">
                <a:solidFill>
                  <a:srgbClr val="C6D2E6"/>
                </a:solidFill>
                <a:latin typeface="Cambria Math"/>
                <a:cs typeface="Cambria Math"/>
              </a:rPr>
              <a:t>▰</a:t>
            </a:r>
            <a:r>
              <a:rPr sz="1100" spc="145">
                <a:solidFill>
                  <a:srgbClr val="C6D2E6"/>
                </a:solidFill>
                <a:latin typeface="Cambria Math"/>
                <a:cs typeface="Cambria Math"/>
              </a:rPr>
              <a:t> </a:t>
            </a:r>
            <a:r>
              <a:rPr sz="1100" b="1">
                <a:solidFill>
                  <a:srgbClr val="253147"/>
                </a:solidFill>
                <a:latin typeface="Times New Roman"/>
                <a:cs typeface="Times New Roman"/>
              </a:rPr>
              <a:t>•</a:t>
            </a:r>
            <a:r>
              <a:rPr sz="1100" b="1" spc="-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>
                <a:solidFill>
                  <a:srgbClr val="253147"/>
                </a:solidFill>
                <a:latin typeface="Times New Roman"/>
                <a:cs typeface="Times New Roman"/>
              </a:rPr>
              <a:t>Трудности во</a:t>
            </a:r>
            <a:r>
              <a:rPr sz="1100" b="1" spc="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spc="-10">
                <a:solidFill>
                  <a:srgbClr val="253147"/>
                </a:solidFill>
                <a:latin typeface="Times New Roman"/>
                <a:cs typeface="Times New Roman"/>
              </a:rPr>
              <a:t>взаимоотношениях</a:t>
            </a:r>
            <a:r>
              <a:rPr sz="1100" b="1" spc="-2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>
                <a:solidFill>
                  <a:srgbClr val="253147"/>
                </a:solidFill>
                <a:latin typeface="Times New Roman"/>
                <a:cs typeface="Times New Roman"/>
              </a:rPr>
              <a:t>со</a:t>
            </a:r>
            <a:r>
              <a:rPr sz="1100" b="1" spc="-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spc="-10">
                <a:solidFill>
                  <a:srgbClr val="253147"/>
                </a:solidFill>
                <a:latin typeface="Times New Roman"/>
                <a:cs typeface="Times New Roman"/>
              </a:rPr>
              <a:t>сверстниками.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ts val="1320"/>
              </a:lnSpc>
            </a:pPr>
            <a:r>
              <a:rPr sz="1100">
                <a:solidFill>
                  <a:srgbClr val="C6D2E6"/>
                </a:solidFill>
                <a:latin typeface="Cambria Math"/>
                <a:cs typeface="Cambria Math"/>
              </a:rPr>
              <a:t>▰</a:t>
            </a:r>
            <a:r>
              <a:rPr sz="1100" spc="100">
                <a:solidFill>
                  <a:srgbClr val="C6D2E6"/>
                </a:solidFill>
                <a:latin typeface="Cambria Math"/>
                <a:cs typeface="Cambria Math"/>
              </a:rPr>
              <a:t> </a:t>
            </a:r>
            <a:r>
              <a:rPr sz="1100" b="1">
                <a:solidFill>
                  <a:srgbClr val="253147"/>
                </a:solidFill>
                <a:latin typeface="Times New Roman"/>
                <a:cs typeface="Times New Roman"/>
              </a:rPr>
              <a:t>•</a:t>
            </a:r>
            <a:r>
              <a:rPr sz="1100" b="1" spc="-2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>
                <a:solidFill>
                  <a:srgbClr val="253147"/>
                </a:solidFill>
                <a:latin typeface="Times New Roman"/>
                <a:cs typeface="Times New Roman"/>
              </a:rPr>
              <a:t>Трудности,</a:t>
            </a:r>
            <a:r>
              <a:rPr sz="1100" b="1" spc="-1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>
                <a:solidFill>
                  <a:srgbClr val="253147"/>
                </a:solidFill>
                <a:latin typeface="Times New Roman"/>
                <a:cs typeface="Times New Roman"/>
              </a:rPr>
              <a:t>связанные</a:t>
            </a:r>
            <a:r>
              <a:rPr sz="1100" b="1" spc="-4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>
                <a:solidFill>
                  <a:srgbClr val="253147"/>
                </a:solidFill>
                <a:latin typeface="Times New Roman"/>
                <a:cs typeface="Times New Roman"/>
              </a:rPr>
              <a:t>с</a:t>
            </a:r>
            <a:r>
              <a:rPr sz="1100" b="1" spc="-1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>
                <a:solidFill>
                  <a:srgbClr val="253147"/>
                </a:solidFill>
                <a:latin typeface="Times New Roman"/>
                <a:cs typeface="Times New Roman"/>
              </a:rPr>
              <a:t>переживанием</a:t>
            </a:r>
            <a:r>
              <a:rPr sz="1100" b="1" spc="-1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>
                <a:solidFill>
                  <a:srgbClr val="253147"/>
                </a:solidFill>
                <a:latin typeface="Times New Roman"/>
                <a:cs typeface="Times New Roman"/>
              </a:rPr>
              <a:t>первой</a:t>
            </a:r>
            <a:r>
              <a:rPr sz="1100" b="1" spc="-2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spc="-10">
                <a:solidFill>
                  <a:srgbClr val="253147"/>
                </a:solidFill>
                <a:latin typeface="Times New Roman"/>
                <a:cs typeface="Times New Roman"/>
              </a:rPr>
              <a:t>любви.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ts val="1320"/>
              </a:lnSpc>
            </a:pPr>
            <a:r>
              <a:rPr sz="1100">
                <a:solidFill>
                  <a:srgbClr val="C6D2E6"/>
                </a:solidFill>
                <a:latin typeface="Cambria Math"/>
                <a:cs typeface="Cambria Math"/>
              </a:rPr>
              <a:t>▰</a:t>
            </a:r>
            <a:r>
              <a:rPr sz="1100" spc="130">
                <a:solidFill>
                  <a:srgbClr val="C6D2E6"/>
                </a:solidFill>
                <a:latin typeface="Cambria Math"/>
                <a:cs typeface="Cambria Math"/>
              </a:rPr>
              <a:t> </a:t>
            </a:r>
            <a:r>
              <a:rPr sz="1100" b="1">
                <a:solidFill>
                  <a:srgbClr val="253147"/>
                </a:solidFill>
                <a:latin typeface="Times New Roman"/>
                <a:cs typeface="Times New Roman"/>
              </a:rPr>
              <a:t>•</a:t>
            </a:r>
            <a:r>
              <a:rPr sz="1100" b="1" spc="-1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>
                <a:solidFill>
                  <a:srgbClr val="253147"/>
                </a:solidFill>
                <a:latin typeface="Times New Roman"/>
                <a:cs typeface="Times New Roman"/>
              </a:rPr>
              <a:t>Рассеянность</a:t>
            </a:r>
            <a:r>
              <a:rPr sz="1100" b="1" spc="-2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spc="-10">
                <a:solidFill>
                  <a:srgbClr val="253147"/>
                </a:solidFill>
                <a:latin typeface="Times New Roman"/>
                <a:cs typeface="Times New Roman"/>
              </a:rPr>
              <a:t>ребенка</a:t>
            </a:r>
            <a:r>
              <a:rPr sz="1100" b="1" spc="-10" smtClean="0">
                <a:solidFill>
                  <a:srgbClr val="253147"/>
                </a:solidFill>
                <a:latin typeface="Times New Roman"/>
                <a:cs typeface="Times New Roman"/>
              </a:rPr>
              <a:t>.</a:t>
            </a:r>
            <a:endParaRPr lang="ru-RU" sz="1100" b="1" spc="-10" smtClean="0">
              <a:solidFill>
                <a:srgbClr val="253147"/>
              </a:solidFill>
              <a:latin typeface="Times New Roman"/>
              <a:cs typeface="Times New Roman"/>
            </a:endParaRPr>
          </a:p>
          <a:p>
            <a:pPr marL="12700">
              <a:lnSpc>
                <a:spcPts val="1320"/>
              </a:lnSpc>
            </a:pPr>
            <a:endParaRPr lang="ru-RU" sz="1100" b="1" spc="-10">
              <a:solidFill>
                <a:srgbClr val="253147"/>
              </a:solidFill>
              <a:latin typeface="Times New Roman"/>
              <a:cs typeface="Times New Roman"/>
            </a:endParaRPr>
          </a:p>
          <a:p>
            <a:pPr marL="12700">
              <a:lnSpc>
                <a:spcPts val="1320"/>
              </a:lnSpc>
            </a:pPr>
            <a:r>
              <a:rPr sz="1100" smtClean="0">
                <a:solidFill>
                  <a:srgbClr val="C6D2E6"/>
                </a:solidFill>
                <a:latin typeface="Cambria Math"/>
                <a:cs typeface="Cambria Math"/>
              </a:rPr>
              <a:t>▰</a:t>
            </a:r>
            <a:r>
              <a:rPr sz="1100" spc="110" smtClean="0">
                <a:solidFill>
                  <a:srgbClr val="C6D2E6"/>
                </a:solidFill>
                <a:latin typeface="Cambria Math"/>
                <a:cs typeface="Cambria Math"/>
              </a:rPr>
              <a:t> </a:t>
            </a:r>
            <a:r>
              <a:rPr sz="1100" b="1">
                <a:solidFill>
                  <a:srgbClr val="253147"/>
                </a:solidFill>
                <a:latin typeface="Times New Roman"/>
                <a:cs typeface="Times New Roman"/>
              </a:rPr>
              <a:t>•</a:t>
            </a:r>
            <a:r>
              <a:rPr sz="1100" b="1" spc="-1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>
                <a:solidFill>
                  <a:srgbClr val="253147"/>
                </a:solidFill>
                <a:latin typeface="Times New Roman"/>
                <a:cs typeface="Times New Roman"/>
              </a:rPr>
              <a:t>Агрессивное</a:t>
            </a:r>
            <a:r>
              <a:rPr sz="1100" b="1" spc="-2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>
                <a:solidFill>
                  <a:srgbClr val="253147"/>
                </a:solidFill>
                <a:latin typeface="Times New Roman"/>
                <a:cs typeface="Times New Roman"/>
              </a:rPr>
              <a:t>поведение</a:t>
            </a:r>
            <a:r>
              <a:rPr sz="1100" b="1" spc="-2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spc="-10">
                <a:solidFill>
                  <a:srgbClr val="253147"/>
                </a:solidFill>
                <a:latin typeface="Times New Roman"/>
                <a:cs typeface="Times New Roman"/>
              </a:rPr>
              <a:t>детей.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ts val="1320"/>
              </a:lnSpc>
            </a:pPr>
            <a:r>
              <a:rPr sz="1100">
                <a:solidFill>
                  <a:srgbClr val="C6D2E6"/>
                </a:solidFill>
                <a:latin typeface="Cambria Math"/>
                <a:cs typeface="Cambria Math"/>
              </a:rPr>
              <a:t>▰</a:t>
            </a:r>
            <a:r>
              <a:rPr sz="1100" spc="100">
                <a:solidFill>
                  <a:srgbClr val="C6D2E6"/>
                </a:solidFill>
                <a:latin typeface="Cambria Math"/>
                <a:cs typeface="Cambria Math"/>
              </a:rPr>
              <a:t> </a:t>
            </a:r>
            <a:r>
              <a:rPr sz="1100" b="1">
                <a:solidFill>
                  <a:srgbClr val="253147"/>
                </a:solidFill>
                <a:latin typeface="Times New Roman"/>
                <a:cs typeface="Times New Roman"/>
              </a:rPr>
              <a:t>•</a:t>
            </a:r>
            <a:r>
              <a:rPr sz="1100" b="1" spc="-2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>
                <a:solidFill>
                  <a:srgbClr val="253147"/>
                </a:solidFill>
                <a:latin typeface="Times New Roman"/>
                <a:cs typeface="Times New Roman"/>
              </a:rPr>
              <a:t>Навязчивые</a:t>
            </a:r>
            <a:r>
              <a:rPr sz="1100" b="1" spc="-3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>
                <a:solidFill>
                  <a:srgbClr val="253147"/>
                </a:solidFill>
                <a:latin typeface="Times New Roman"/>
                <a:cs typeface="Times New Roman"/>
              </a:rPr>
              <a:t>состояния,</a:t>
            </a:r>
            <a:r>
              <a:rPr sz="1100" b="1" spc="-3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>
                <a:solidFill>
                  <a:srgbClr val="253147"/>
                </a:solidFill>
                <a:latin typeface="Times New Roman"/>
                <a:cs typeface="Times New Roman"/>
              </a:rPr>
              <a:t>тики</a:t>
            </a:r>
            <a:r>
              <a:rPr sz="1100" b="1" spc="-1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>
                <a:solidFill>
                  <a:srgbClr val="253147"/>
                </a:solidFill>
                <a:latin typeface="Times New Roman"/>
                <a:cs typeface="Times New Roman"/>
              </a:rPr>
              <a:t>и</a:t>
            </a:r>
            <a:r>
              <a:rPr sz="1100" b="1" spc="-1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>
                <a:solidFill>
                  <a:srgbClr val="253147"/>
                </a:solidFill>
                <a:latin typeface="Times New Roman"/>
                <a:cs typeface="Times New Roman"/>
              </a:rPr>
              <a:t>навязчивые</a:t>
            </a:r>
            <a:r>
              <a:rPr sz="1100" b="1" spc="-2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spc="-10">
                <a:solidFill>
                  <a:srgbClr val="253147"/>
                </a:solidFill>
                <a:latin typeface="Times New Roman"/>
                <a:cs typeface="Times New Roman"/>
              </a:rPr>
              <a:t>ритуалы.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ts val="1320"/>
              </a:lnSpc>
            </a:pPr>
            <a:r>
              <a:rPr sz="1100">
                <a:solidFill>
                  <a:srgbClr val="C6D2E6"/>
                </a:solidFill>
                <a:latin typeface="Cambria Math"/>
                <a:cs typeface="Cambria Math"/>
              </a:rPr>
              <a:t>▰</a:t>
            </a:r>
            <a:r>
              <a:rPr sz="1100" spc="105">
                <a:solidFill>
                  <a:srgbClr val="C6D2E6"/>
                </a:solidFill>
                <a:latin typeface="Cambria Math"/>
                <a:cs typeface="Cambria Math"/>
              </a:rPr>
              <a:t> </a:t>
            </a:r>
            <a:r>
              <a:rPr sz="1100" b="1">
                <a:solidFill>
                  <a:srgbClr val="253147"/>
                </a:solidFill>
                <a:latin typeface="Times New Roman"/>
                <a:cs typeface="Times New Roman"/>
              </a:rPr>
              <a:t>•</a:t>
            </a:r>
            <a:r>
              <a:rPr sz="1100" b="1" spc="-2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>
                <a:solidFill>
                  <a:srgbClr val="253147"/>
                </a:solidFill>
                <a:latin typeface="Times New Roman"/>
                <a:cs typeface="Times New Roman"/>
              </a:rPr>
              <a:t>Ночной</a:t>
            </a:r>
            <a:r>
              <a:rPr sz="1100" b="1" spc="-2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>
                <a:solidFill>
                  <a:srgbClr val="253147"/>
                </a:solidFill>
                <a:latin typeface="Times New Roman"/>
                <a:cs typeface="Times New Roman"/>
              </a:rPr>
              <a:t>и</a:t>
            </a:r>
            <a:r>
              <a:rPr sz="1100" b="1" spc="-1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>
                <a:solidFill>
                  <a:srgbClr val="253147"/>
                </a:solidFill>
                <a:latin typeface="Times New Roman"/>
                <a:cs typeface="Times New Roman"/>
              </a:rPr>
              <a:t>дневной</a:t>
            </a:r>
            <a:r>
              <a:rPr sz="1100" b="1" spc="-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>
                <a:solidFill>
                  <a:srgbClr val="253147"/>
                </a:solidFill>
                <a:latin typeface="Times New Roman"/>
                <a:cs typeface="Times New Roman"/>
              </a:rPr>
              <a:t>энурез,</a:t>
            </a:r>
            <a:r>
              <a:rPr sz="1100" b="1" spc="-4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spc="-10">
                <a:solidFill>
                  <a:srgbClr val="253147"/>
                </a:solidFill>
                <a:latin typeface="Times New Roman"/>
                <a:cs typeface="Times New Roman"/>
              </a:rPr>
              <a:t>энкапрез</a:t>
            </a:r>
            <a:r>
              <a:rPr sz="1100" b="1" spc="-10" smtClean="0">
                <a:solidFill>
                  <a:srgbClr val="253147"/>
                </a:solidFill>
                <a:latin typeface="Times New Roman"/>
                <a:cs typeface="Times New Roman"/>
              </a:rPr>
              <a:t>.</a:t>
            </a:r>
            <a:endParaRPr lang="ru-RU" sz="1100" b="1" spc="-10" smtClean="0">
              <a:solidFill>
                <a:srgbClr val="253147"/>
              </a:solidFill>
              <a:latin typeface="Times New Roman"/>
              <a:cs typeface="Times New Roman"/>
            </a:endParaRPr>
          </a:p>
          <a:p>
            <a:pPr marL="12700">
              <a:lnSpc>
                <a:spcPts val="1320"/>
              </a:lnSpc>
            </a:pPr>
            <a:r>
              <a:rPr sz="1100" smtClean="0">
                <a:solidFill>
                  <a:srgbClr val="C6D2E6"/>
                </a:solidFill>
                <a:latin typeface="Cambria Math"/>
                <a:cs typeface="Cambria Math"/>
              </a:rPr>
              <a:t>▰</a:t>
            </a:r>
            <a:r>
              <a:rPr sz="1100" spc="110" smtClean="0">
                <a:solidFill>
                  <a:srgbClr val="C6D2E6"/>
                </a:solidFill>
                <a:latin typeface="Cambria Math"/>
                <a:cs typeface="Cambria Math"/>
              </a:rPr>
              <a:t> </a:t>
            </a:r>
            <a:r>
              <a:rPr sz="1100" b="1">
                <a:solidFill>
                  <a:srgbClr val="253147"/>
                </a:solidFill>
                <a:latin typeface="Times New Roman"/>
                <a:cs typeface="Times New Roman"/>
              </a:rPr>
              <a:t>•</a:t>
            </a:r>
            <a:r>
              <a:rPr sz="1100" b="1" spc="-1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>
                <a:solidFill>
                  <a:srgbClr val="253147"/>
                </a:solidFill>
                <a:latin typeface="Times New Roman"/>
                <a:cs typeface="Times New Roman"/>
              </a:rPr>
              <a:t>Страхи и</a:t>
            </a:r>
            <a:r>
              <a:rPr sz="1100" b="1" spc="-10">
                <a:solidFill>
                  <a:srgbClr val="253147"/>
                </a:solidFill>
                <a:latin typeface="Times New Roman"/>
                <a:cs typeface="Times New Roman"/>
              </a:rPr>
              <a:t> фобии.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ts val="1320"/>
              </a:lnSpc>
            </a:pPr>
            <a:r>
              <a:rPr sz="1100">
                <a:solidFill>
                  <a:srgbClr val="C6D2E6"/>
                </a:solidFill>
                <a:latin typeface="Cambria Math"/>
                <a:cs typeface="Cambria Math"/>
              </a:rPr>
              <a:t>▰</a:t>
            </a:r>
            <a:r>
              <a:rPr sz="1100" spc="110">
                <a:solidFill>
                  <a:srgbClr val="C6D2E6"/>
                </a:solidFill>
                <a:latin typeface="Cambria Math"/>
                <a:cs typeface="Cambria Math"/>
              </a:rPr>
              <a:t> </a:t>
            </a:r>
            <a:r>
              <a:rPr sz="1100" b="1">
                <a:solidFill>
                  <a:srgbClr val="253147"/>
                </a:solidFill>
                <a:latin typeface="Times New Roman"/>
                <a:cs typeface="Times New Roman"/>
              </a:rPr>
              <a:t>•</a:t>
            </a:r>
            <a:r>
              <a:rPr sz="1100" b="1" spc="-1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>
                <a:solidFill>
                  <a:srgbClr val="253147"/>
                </a:solidFill>
                <a:latin typeface="Times New Roman"/>
                <a:cs typeface="Times New Roman"/>
              </a:rPr>
              <a:t>Различные</a:t>
            </a:r>
            <a:r>
              <a:rPr sz="1100" b="1" spc="-3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>
                <a:solidFill>
                  <a:srgbClr val="253147"/>
                </a:solidFill>
                <a:latin typeface="Times New Roman"/>
                <a:cs typeface="Times New Roman"/>
              </a:rPr>
              <a:t>психосоматические</a:t>
            </a:r>
            <a:r>
              <a:rPr sz="1100" b="1" spc="-3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spc="-10">
                <a:solidFill>
                  <a:srgbClr val="253147"/>
                </a:solidFill>
                <a:latin typeface="Times New Roman"/>
                <a:cs typeface="Times New Roman"/>
              </a:rPr>
              <a:t>расстройства.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ts val="1320"/>
              </a:lnSpc>
            </a:pPr>
            <a:r>
              <a:rPr sz="1100">
                <a:solidFill>
                  <a:srgbClr val="C6D2E6"/>
                </a:solidFill>
                <a:latin typeface="Cambria Math"/>
                <a:cs typeface="Cambria Math"/>
              </a:rPr>
              <a:t>▰</a:t>
            </a:r>
            <a:r>
              <a:rPr sz="1100" spc="105">
                <a:solidFill>
                  <a:srgbClr val="C6D2E6"/>
                </a:solidFill>
                <a:latin typeface="Cambria Math"/>
                <a:cs typeface="Cambria Math"/>
              </a:rPr>
              <a:t> </a:t>
            </a:r>
            <a:r>
              <a:rPr sz="1100" b="1">
                <a:solidFill>
                  <a:srgbClr val="253147"/>
                </a:solidFill>
                <a:latin typeface="Times New Roman"/>
                <a:cs typeface="Times New Roman"/>
              </a:rPr>
              <a:t>•</a:t>
            </a:r>
            <a:r>
              <a:rPr sz="1100" b="1" spc="-1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>
                <a:solidFill>
                  <a:srgbClr val="253147"/>
                </a:solidFill>
                <a:latin typeface="Times New Roman"/>
                <a:cs typeface="Times New Roman"/>
              </a:rPr>
              <a:t>Кожные</a:t>
            </a:r>
            <a:r>
              <a:rPr sz="1100" b="1" spc="-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>
                <a:solidFill>
                  <a:srgbClr val="253147"/>
                </a:solidFill>
                <a:latin typeface="Times New Roman"/>
                <a:cs typeface="Times New Roman"/>
              </a:rPr>
              <a:t>высыпания,</a:t>
            </a:r>
            <a:r>
              <a:rPr sz="1100" b="1" spc="-2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>
                <a:solidFill>
                  <a:srgbClr val="253147"/>
                </a:solidFill>
                <a:latin typeface="Times New Roman"/>
                <a:cs typeface="Times New Roman"/>
              </a:rPr>
              <a:t>угри</a:t>
            </a:r>
            <a:r>
              <a:rPr sz="1100" b="1" spc="-1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>
                <a:solidFill>
                  <a:srgbClr val="253147"/>
                </a:solidFill>
                <a:latin typeface="Times New Roman"/>
                <a:cs typeface="Times New Roman"/>
              </a:rPr>
              <a:t>и</a:t>
            </a:r>
            <a:r>
              <a:rPr sz="1100" b="1" spc="-1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spc="-10">
                <a:solidFill>
                  <a:srgbClr val="253147"/>
                </a:solidFill>
                <a:latin typeface="Times New Roman"/>
                <a:cs typeface="Times New Roman"/>
              </a:rPr>
              <a:t>бородавки.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ts val="1320"/>
              </a:lnSpc>
            </a:pPr>
            <a:r>
              <a:rPr sz="1100">
                <a:solidFill>
                  <a:srgbClr val="C6D2E6"/>
                </a:solidFill>
                <a:latin typeface="Cambria Math"/>
                <a:cs typeface="Cambria Math"/>
              </a:rPr>
              <a:t>▰</a:t>
            </a:r>
            <a:r>
              <a:rPr sz="1100" spc="100">
                <a:solidFill>
                  <a:srgbClr val="C6D2E6"/>
                </a:solidFill>
                <a:latin typeface="Cambria Math"/>
                <a:cs typeface="Cambria Math"/>
              </a:rPr>
              <a:t> </a:t>
            </a:r>
            <a:r>
              <a:rPr sz="1100" b="1">
                <a:solidFill>
                  <a:srgbClr val="253147"/>
                </a:solidFill>
                <a:latin typeface="Times New Roman"/>
                <a:cs typeface="Times New Roman"/>
              </a:rPr>
              <a:t>•</a:t>
            </a:r>
            <a:r>
              <a:rPr sz="1100" b="1" spc="-2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>
                <a:solidFill>
                  <a:srgbClr val="253147"/>
                </a:solidFill>
                <a:latin typeface="Times New Roman"/>
                <a:cs typeface="Times New Roman"/>
              </a:rPr>
              <a:t>Нарушения</a:t>
            </a:r>
            <a:r>
              <a:rPr sz="1100" b="1" spc="-2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>
                <a:solidFill>
                  <a:srgbClr val="253147"/>
                </a:solidFill>
                <a:latin typeface="Times New Roman"/>
                <a:cs typeface="Times New Roman"/>
              </a:rPr>
              <a:t>пищевого</a:t>
            </a:r>
            <a:r>
              <a:rPr sz="1100" b="1" spc="-2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>
                <a:solidFill>
                  <a:srgbClr val="253147"/>
                </a:solidFill>
                <a:latin typeface="Times New Roman"/>
                <a:cs typeface="Times New Roman"/>
              </a:rPr>
              <a:t>поведения,</a:t>
            </a:r>
            <a:r>
              <a:rPr sz="1100" b="1" spc="-3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>
                <a:solidFill>
                  <a:srgbClr val="253147"/>
                </a:solidFill>
                <a:latin typeface="Times New Roman"/>
                <a:cs typeface="Times New Roman"/>
              </a:rPr>
              <a:t>вплоть</a:t>
            </a:r>
            <a:r>
              <a:rPr sz="1100" b="1" spc="-2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>
                <a:solidFill>
                  <a:srgbClr val="253147"/>
                </a:solidFill>
                <a:latin typeface="Times New Roman"/>
                <a:cs typeface="Times New Roman"/>
              </a:rPr>
              <a:t>до</a:t>
            </a:r>
            <a:r>
              <a:rPr sz="1100" b="1" spc="-3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>
                <a:solidFill>
                  <a:srgbClr val="253147"/>
                </a:solidFill>
                <a:latin typeface="Times New Roman"/>
                <a:cs typeface="Times New Roman"/>
              </a:rPr>
              <a:t>анорексии,</a:t>
            </a:r>
            <a:r>
              <a:rPr sz="1100" b="1" spc="-2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>
                <a:solidFill>
                  <a:srgbClr val="253147"/>
                </a:solidFill>
                <a:latin typeface="Times New Roman"/>
                <a:cs typeface="Times New Roman"/>
              </a:rPr>
              <a:t>ведущей</a:t>
            </a:r>
            <a:r>
              <a:rPr sz="1100" b="1" spc="-2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>
                <a:solidFill>
                  <a:srgbClr val="253147"/>
                </a:solidFill>
                <a:latin typeface="Times New Roman"/>
                <a:cs typeface="Times New Roman"/>
              </a:rPr>
              <a:t>к</a:t>
            </a:r>
            <a:r>
              <a:rPr sz="1100" b="1" spc="-1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spc="-10">
                <a:solidFill>
                  <a:srgbClr val="253147"/>
                </a:solidFill>
                <a:latin typeface="Times New Roman"/>
                <a:cs typeface="Times New Roman"/>
              </a:rPr>
              <a:t>истощению.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ts val="1320"/>
              </a:lnSpc>
            </a:pPr>
            <a:r>
              <a:rPr sz="1100">
                <a:solidFill>
                  <a:srgbClr val="C6D2E6"/>
                </a:solidFill>
                <a:latin typeface="Cambria Math"/>
                <a:cs typeface="Cambria Math"/>
              </a:rPr>
              <a:t>▰</a:t>
            </a:r>
            <a:r>
              <a:rPr sz="1100" spc="135">
                <a:solidFill>
                  <a:srgbClr val="C6D2E6"/>
                </a:solidFill>
                <a:latin typeface="Cambria Math"/>
                <a:cs typeface="Cambria Math"/>
              </a:rPr>
              <a:t> </a:t>
            </a:r>
            <a:r>
              <a:rPr sz="1100" b="1">
                <a:solidFill>
                  <a:srgbClr val="253147"/>
                </a:solidFill>
                <a:latin typeface="Times New Roman"/>
                <a:cs typeface="Times New Roman"/>
              </a:rPr>
              <a:t>•</a:t>
            </a:r>
            <a:r>
              <a:rPr sz="1100" b="1" spc="-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spc="-10">
                <a:solidFill>
                  <a:srgbClr val="253147"/>
                </a:solidFill>
                <a:latin typeface="Times New Roman"/>
                <a:cs typeface="Times New Roman"/>
              </a:rPr>
              <a:t>Заикание.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ts val="1320"/>
              </a:lnSpc>
            </a:pPr>
            <a:r>
              <a:rPr sz="1100">
                <a:solidFill>
                  <a:srgbClr val="C6D2E6"/>
                </a:solidFill>
                <a:latin typeface="Cambria Math"/>
                <a:cs typeface="Cambria Math"/>
              </a:rPr>
              <a:t>▰</a:t>
            </a:r>
            <a:r>
              <a:rPr sz="1100" spc="130">
                <a:solidFill>
                  <a:srgbClr val="C6D2E6"/>
                </a:solidFill>
                <a:latin typeface="Cambria Math"/>
                <a:cs typeface="Cambria Math"/>
              </a:rPr>
              <a:t> </a:t>
            </a:r>
            <a:r>
              <a:rPr sz="1100" b="1">
                <a:solidFill>
                  <a:srgbClr val="253147"/>
                </a:solidFill>
                <a:latin typeface="Times New Roman"/>
                <a:cs typeface="Times New Roman"/>
              </a:rPr>
              <a:t>•</a:t>
            </a:r>
            <a:r>
              <a:rPr sz="1100" b="1" spc="-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>
                <a:solidFill>
                  <a:srgbClr val="253147"/>
                </a:solidFill>
                <a:latin typeface="Times New Roman"/>
                <a:cs typeface="Times New Roman"/>
              </a:rPr>
              <a:t>Неуверенность</a:t>
            </a:r>
            <a:r>
              <a:rPr sz="1100" b="1" spc="-3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>
                <a:solidFill>
                  <a:srgbClr val="253147"/>
                </a:solidFill>
                <a:latin typeface="Times New Roman"/>
                <a:cs typeface="Times New Roman"/>
              </a:rPr>
              <a:t>в</a:t>
            </a:r>
            <a:r>
              <a:rPr sz="1100" b="1" spc="-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>
                <a:solidFill>
                  <a:srgbClr val="253147"/>
                </a:solidFill>
                <a:latin typeface="Times New Roman"/>
                <a:cs typeface="Times New Roman"/>
              </a:rPr>
              <a:t>себе</a:t>
            </a:r>
            <a:r>
              <a:rPr sz="1100" b="1" spc="-1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>
                <a:solidFill>
                  <a:srgbClr val="253147"/>
                </a:solidFill>
                <a:latin typeface="Times New Roman"/>
                <a:cs typeface="Times New Roman"/>
              </a:rPr>
              <a:t>и</a:t>
            </a:r>
            <a:r>
              <a:rPr sz="1100" b="1" spc="-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>
                <a:solidFill>
                  <a:srgbClr val="253147"/>
                </a:solidFill>
                <a:latin typeface="Times New Roman"/>
                <a:cs typeface="Times New Roman"/>
              </a:rPr>
              <a:t>своих</a:t>
            </a:r>
            <a:r>
              <a:rPr sz="1100" b="1" spc="-1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spc="-10">
                <a:solidFill>
                  <a:srgbClr val="253147"/>
                </a:solidFill>
                <a:latin typeface="Times New Roman"/>
                <a:cs typeface="Times New Roman"/>
              </a:rPr>
              <a:t>силах.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ts val="2100"/>
              </a:lnSpc>
            </a:pPr>
            <a:r>
              <a:rPr sz="1100">
                <a:solidFill>
                  <a:srgbClr val="C6D2E6"/>
                </a:solidFill>
                <a:latin typeface="Cambria Math"/>
                <a:cs typeface="Cambria Math"/>
              </a:rPr>
              <a:t>▰</a:t>
            </a:r>
            <a:r>
              <a:rPr sz="1100" spc="100">
                <a:solidFill>
                  <a:srgbClr val="C6D2E6"/>
                </a:solidFill>
                <a:latin typeface="Cambria Math"/>
                <a:cs typeface="Cambria Math"/>
              </a:rPr>
              <a:t> </a:t>
            </a:r>
            <a:r>
              <a:rPr sz="1100" b="1">
                <a:solidFill>
                  <a:srgbClr val="253147"/>
                </a:solidFill>
                <a:latin typeface="Times New Roman"/>
                <a:cs typeface="Times New Roman"/>
              </a:rPr>
              <a:t>•</a:t>
            </a:r>
            <a:r>
              <a:rPr sz="1100" b="1" spc="-2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>
                <a:solidFill>
                  <a:srgbClr val="253147"/>
                </a:solidFill>
                <a:latin typeface="Times New Roman"/>
                <a:cs typeface="Times New Roman"/>
              </a:rPr>
              <a:t>Проблемы</a:t>
            </a:r>
            <a:r>
              <a:rPr sz="1100" b="1" spc="-4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>
                <a:solidFill>
                  <a:srgbClr val="253147"/>
                </a:solidFill>
                <a:latin typeface="Times New Roman"/>
                <a:cs typeface="Times New Roman"/>
              </a:rPr>
              <a:t>профессионального</a:t>
            </a:r>
            <a:r>
              <a:rPr sz="1100" b="1" spc="-2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spc="-10">
                <a:solidFill>
                  <a:srgbClr val="253147"/>
                </a:solidFill>
                <a:latin typeface="Times New Roman"/>
                <a:cs typeface="Times New Roman"/>
              </a:rPr>
              <a:t>выбора.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90600" y="2647950"/>
            <a:ext cx="510540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u="sng">
                <a:solidFill>
                  <a:srgbClr val="C00000"/>
                </a:solidFill>
              </a:rPr>
              <a:t>Противопоказания для использования символдрамы</a:t>
            </a:r>
            <a:endParaRPr sz="1400" u="sng">
              <a:solidFill>
                <a:srgbClr val="C00000"/>
              </a:solidFill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04800" y="2800350"/>
            <a:ext cx="8839200" cy="2228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50000"/>
              </a:lnSpc>
              <a:spcBef>
                <a:spcPts val="100"/>
              </a:spcBef>
            </a:pPr>
            <a:r>
              <a:rPr sz="2400">
                <a:solidFill>
                  <a:srgbClr val="C6D2E6"/>
                </a:solidFill>
                <a:latin typeface="Cambria Math"/>
                <a:cs typeface="Cambria Math"/>
              </a:rPr>
              <a:t>▰</a:t>
            </a:r>
            <a:r>
              <a:rPr sz="2400" spc="145">
                <a:solidFill>
                  <a:srgbClr val="C6D2E6"/>
                </a:solidFill>
                <a:latin typeface="Cambria Math"/>
                <a:cs typeface="Cambria Math"/>
              </a:rPr>
              <a:t> </a:t>
            </a:r>
            <a:r>
              <a:rPr sz="1100" i="1">
                <a:solidFill>
                  <a:srgbClr val="FF0000"/>
                </a:solidFill>
                <a:latin typeface="Arial"/>
                <a:cs typeface="Arial"/>
              </a:rPr>
              <a:t>•</a:t>
            </a:r>
            <a:r>
              <a:rPr sz="1100" i="1" spc="-5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Психозы</a:t>
            </a:r>
            <a:r>
              <a:rPr sz="1200" b="1" spc="-1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и</a:t>
            </a:r>
            <a:r>
              <a:rPr sz="1200" b="1" spc="-5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шизофрения,</a:t>
            </a:r>
            <a:r>
              <a:rPr sz="1200" b="1" spc="-3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</a:t>
            </a:r>
            <a:r>
              <a:rPr sz="1200" b="1" spc="-5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том</a:t>
            </a:r>
            <a:r>
              <a:rPr sz="1200" b="1" spc="-2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числе</a:t>
            </a:r>
            <a:r>
              <a:rPr sz="1200" b="1" spc="-5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</a:t>
            </a:r>
            <a:r>
              <a:rPr sz="1200" b="1" spc="-1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компенсированной</a:t>
            </a:r>
            <a:r>
              <a:rPr sz="1200" b="1" spc="-45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spc="-1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форме.</a:t>
            </a:r>
            <a:endParaRPr sz="1200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50000"/>
              </a:lnSpc>
            </a:pPr>
            <a:r>
              <a:rPr sz="1200" b="1">
                <a:solidFill>
                  <a:srgbClr val="C6D2E6"/>
                </a:solidFill>
                <a:latin typeface="Arial" pitchFamily="34" charset="0"/>
                <a:cs typeface="Arial" pitchFamily="34" charset="0"/>
              </a:rPr>
              <a:t>▰</a:t>
            </a:r>
            <a:r>
              <a:rPr sz="1200" b="1" spc="95">
                <a:solidFill>
                  <a:srgbClr val="C6D2E6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•</a:t>
            </a:r>
            <a:r>
              <a:rPr sz="1200" b="1" spc="-3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Серьезные</a:t>
            </a:r>
            <a:r>
              <a:rPr sz="1200" b="1" spc="-4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органические</a:t>
            </a:r>
            <a:r>
              <a:rPr sz="1200" b="1" spc="-25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нарушения</a:t>
            </a:r>
            <a:r>
              <a:rPr sz="1200" b="1" spc="-5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головного</a:t>
            </a:r>
            <a:r>
              <a:rPr sz="1200" b="1" spc="-4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мозга</a:t>
            </a:r>
            <a:r>
              <a:rPr sz="1200" b="1" spc="-35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и</a:t>
            </a:r>
            <a:r>
              <a:rPr sz="1200" b="1" spc="-3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центральной</a:t>
            </a:r>
            <a:r>
              <a:rPr sz="1200" b="1" spc="-65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нервной</a:t>
            </a:r>
            <a:r>
              <a:rPr sz="1200" b="1" spc="-55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системы,</a:t>
            </a:r>
            <a:r>
              <a:rPr sz="1200" b="1" spc="-5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spc="-1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эпилепсия.</a:t>
            </a:r>
            <a:endParaRPr sz="1200" b="1">
              <a:latin typeface="Arial" pitchFamily="34" charset="0"/>
              <a:cs typeface="Arial" pitchFamily="34" charset="0"/>
            </a:endParaRPr>
          </a:p>
          <a:p>
            <a:pPr marL="12700">
              <a:lnSpc>
                <a:spcPct val="150000"/>
              </a:lnSpc>
            </a:pPr>
            <a:r>
              <a:rPr sz="1200" b="1">
                <a:solidFill>
                  <a:srgbClr val="C6D2E6"/>
                </a:solidFill>
                <a:latin typeface="Arial" pitchFamily="34" charset="0"/>
                <a:cs typeface="Arial" pitchFamily="34" charset="0"/>
              </a:rPr>
              <a:t>▰</a:t>
            </a:r>
            <a:r>
              <a:rPr sz="1200" b="1" spc="130">
                <a:solidFill>
                  <a:srgbClr val="C6D2E6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•</a:t>
            </a:r>
            <a:r>
              <a:rPr sz="1200" b="1" spc="-15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Низкий</a:t>
            </a:r>
            <a:r>
              <a:rPr sz="1200" b="1" spc="5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spc="-1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интеллект</a:t>
            </a:r>
            <a:r>
              <a:rPr sz="1200" b="1" spc="-35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(менее</a:t>
            </a:r>
            <a:r>
              <a:rPr sz="1200" b="1" spc="-2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80</a:t>
            </a:r>
            <a:r>
              <a:rPr sz="1200" b="1" spc="-15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spc="-1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единиц).</a:t>
            </a:r>
            <a:endParaRPr sz="1200" b="1">
              <a:latin typeface="Arial" pitchFamily="34" charset="0"/>
              <a:cs typeface="Arial" pitchFamily="34" charset="0"/>
            </a:endParaRPr>
          </a:p>
          <a:p>
            <a:pPr marL="12700">
              <a:lnSpc>
                <a:spcPct val="150000"/>
              </a:lnSpc>
            </a:pPr>
            <a:r>
              <a:rPr sz="1200" b="1">
                <a:solidFill>
                  <a:srgbClr val="C6D2E6"/>
                </a:solidFill>
                <a:latin typeface="Arial" pitchFamily="34" charset="0"/>
                <a:cs typeface="Arial" pitchFamily="34" charset="0"/>
              </a:rPr>
              <a:t>▰</a:t>
            </a:r>
            <a:r>
              <a:rPr sz="1200" b="1" spc="130">
                <a:solidFill>
                  <a:srgbClr val="C6D2E6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•</a:t>
            </a:r>
            <a:r>
              <a:rPr sz="1200" b="1" spc="-1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Отсутствие</a:t>
            </a:r>
            <a:r>
              <a:rPr sz="1200" b="1" spc="-5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spc="-1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мотивации.</a:t>
            </a:r>
            <a:endParaRPr sz="1200" b="1">
              <a:latin typeface="Arial" pitchFamily="34" charset="0"/>
              <a:cs typeface="Arial" pitchFamily="34" charset="0"/>
            </a:endParaRPr>
          </a:p>
          <a:p>
            <a:pPr marL="12700">
              <a:lnSpc>
                <a:spcPct val="150000"/>
              </a:lnSpc>
            </a:pPr>
            <a:r>
              <a:rPr sz="1200" b="1">
                <a:solidFill>
                  <a:srgbClr val="C6D2E6"/>
                </a:solidFill>
                <a:latin typeface="Arial" pitchFamily="34" charset="0"/>
                <a:cs typeface="Arial" pitchFamily="34" charset="0"/>
              </a:rPr>
              <a:t>▰</a:t>
            </a:r>
            <a:r>
              <a:rPr sz="1200" b="1" spc="100">
                <a:solidFill>
                  <a:srgbClr val="C6D2E6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•</a:t>
            </a:r>
            <a:r>
              <a:rPr sz="1200" b="1" spc="-3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spc="-1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Соматические</a:t>
            </a:r>
            <a:r>
              <a:rPr sz="1200" b="1" spc="-25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заболевания,</a:t>
            </a:r>
            <a:r>
              <a:rPr sz="1200" b="1" spc="-4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представляющие</a:t>
            </a:r>
            <a:r>
              <a:rPr sz="1200" b="1" spc="-55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опасность</a:t>
            </a:r>
            <a:r>
              <a:rPr sz="1200" b="1" spc="-6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для</a:t>
            </a:r>
            <a:r>
              <a:rPr sz="1200" b="1" spc="-2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жизни</a:t>
            </a:r>
            <a:r>
              <a:rPr sz="1200" b="1" spc="-35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(онкология,</a:t>
            </a:r>
            <a:r>
              <a:rPr sz="1200" b="1" spc="-45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тяжелые</a:t>
            </a:r>
            <a:r>
              <a:rPr sz="1200" b="1" spc="-2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spc="-1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аутоиммунные</a:t>
            </a:r>
            <a:r>
              <a:rPr lang="ru-RU" sz="1200" b="1" spc="-1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spc="-1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заболевания</a:t>
            </a:r>
            <a:r>
              <a:rPr sz="1200" b="1" spc="-1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).</a:t>
            </a:r>
            <a:endParaRPr sz="1200" b="1">
              <a:latin typeface="Arial" pitchFamily="34" charset="0"/>
              <a:cs typeface="Arial" pitchFamily="34" charset="0"/>
            </a:endParaRPr>
          </a:p>
          <a:p>
            <a:pPr marL="12700">
              <a:lnSpc>
                <a:spcPct val="150000"/>
              </a:lnSpc>
            </a:pPr>
            <a:r>
              <a:rPr sz="1200" b="1">
                <a:solidFill>
                  <a:srgbClr val="C6D2E6"/>
                </a:solidFill>
                <a:latin typeface="Arial" pitchFamily="34" charset="0"/>
                <a:cs typeface="Arial" pitchFamily="34" charset="0"/>
              </a:rPr>
              <a:t>▰</a:t>
            </a:r>
            <a:r>
              <a:rPr sz="1200" b="1" spc="114">
                <a:solidFill>
                  <a:srgbClr val="C6D2E6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•</a:t>
            </a:r>
            <a:r>
              <a:rPr sz="1200" b="1" spc="-15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Возраст</a:t>
            </a:r>
            <a:r>
              <a:rPr sz="1200" b="1" spc="-3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менее</a:t>
            </a:r>
            <a:r>
              <a:rPr sz="1200" b="1" spc="-3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шести</a:t>
            </a:r>
            <a:r>
              <a:rPr sz="1200" b="1" spc="-3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spc="-2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лет.</a:t>
            </a:r>
            <a:endParaRPr sz="1200" b="1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30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/>
          <p:nvPr/>
        </p:nvSpPr>
        <p:spPr>
          <a:xfrm>
            <a:off x="311759" y="539241"/>
            <a:ext cx="6445250" cy="635"/>
          </a:xfrm>
          <a:custGeom>
            <a:rect l="l" t="t" r="r" b="b"/>
            <a:pathLst>
              <a:path w="6445250" h="634">
                <a:moveTo>
                  <a:pt x="0" y="0"/>
                </a:moveTo>
                <a:lnTo>
                  <a:pt x="6445021" y="254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99110" y="180594"/>
            <a:ext cx="8683625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10">
                <a:solidFill>
                  <a:srgbClr val="006FC0"/>
                </a:solidFill>
                <a:latin typeface="Times New Roman"/>
                <a:cs typeface="Times New Roman"/>
              </a:rPr>
              <a:t>Психологические</a:t>
            </a:r>
            <a:r>
              <a:rPr sz="1400" b="1" spc="2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b="1" spc="-10">
                <a:solidFill>
                  <a:srgbClr val="006FC0"/>
                </a:solidFill>
                <a:latin typeface="Times New Roman"/>
                <a:cs typeface="Times New Roman"/>
              </a:rPr>
              <a:t>техники</a:t>
            </a:r>
            <a:r>
              <a:rPr sz="1400" b="1" spc="-3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b="1" spc="-10">
                <a:solidFill>
                  <a:srgbClr val="006FC0"/>
                </a:solidFill>
                <a:latin typeface="Times New Roman"/>
                <a:cs typeface="Times New Roman"/>
              </a:rPr>
              <a:t>оказания</a:t>
            </a:r>
            <a:r>
              <a:rPr sz="1400" b="1" spc="-3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b="1" spc="-10">
                <a:solidFill>
                  <a:srgbClr val="006FC0"/>
                </a:solidFill>
                <a:latin typeface="Times New Roman"/>
                <a:cs typeface="Times New Roman"/>
              </a:rPr>
              <a:t>поддержки</a:t>
            </a:r>
            <a:r>
              <a:rPr sz="1400" b="1" spc="1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b="1">
                <a:solidFill>
                  <a:srgbClr val="006FC0"/>
                </a:solidFill>
                <a:latin typeface="Times New Roman"/>
                <a:cs typeface="Times New Roman"/>
              </a:rPr>
              <a:t>семьям</a:t>
            </a:r>
            <a:r>
              <a:rPr sz="1400" b="1" spc="2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b="1" spc="-10">
                <a:solidFill>
                  <a:srgbClr val="006FC0"/>
                </a:solidFill>
                <a:latin typeface="Times New Roman"/>
                <a:cs typeface="Times New Roman"/>
              </a:rPr>
              <a:t>участников</a:t>
            </a:r>
            <a:r>
              <a:rPr sz="1400" b="1" spc="-25">
                <a:solidFill>
                  <a:srgbClr val="006FC0"/>
                </a:solidFill>
                <a:latin typeface="Times New Roman"/>
                <a:cs typeface="Times New Roman"/>
              </a:rPr>
              <a:t> СВО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00" smtClean="0">
              <a:latin typeface="Times New Roman"/>
              <a:cs typeface="Times New Roman"/>
            </a:endParaRPr>
          </a:p>
          <a:p>
            <a:pPr marL="3486150">
              <a:lnSpc>
                <a:spcPct val="100000"/>
              </a:lnSpc>
            </a:pPr>
            <a:r>
              <a:rPr sz="1400" b="1" i="1">
                <a:solidFill>
                  <a:srgbClr val="C00000"/>
                </a:solidFill>
                <a:latin typeface="Arial"/>
                <a:cs typeface="Arial"/>
              </a:rPr>
              <a:t>Специфика</a:t>
            </a:r>
            <a:r>
              <a:rPr sz="1400" b="1" i="1" spc="-5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lang="ru-RU" sz="1400" b="1" i="1" spc="-50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i="1" spc="-10" smtClean="0">
                <a:solidFill>
                  <a:srgbClr val="C00000"/>
                </a:solidFill>
                <a:latin typeface="Arial"/>
                <a:cs typeface="Arial"/>
              </a:rPr>
              <a:t>психологической</a:t>
            </a:r>
            <a:r>
              <a:rPr sz="1400" b="1" i="1" spc="-45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i="1" spc="-10" smtClean="0">
                <a:solidFill>
                  <a:srgbClr val="C00000"/>
                </a:solidFill>
                <a:latin typeface="Arial"/>
                <a:cs typeface="Arial"/>
              </a:rPr>
              <a:t>травматизации</a:t>
            </a:r>
            <a:r>
              <a:rPr sz="1400" b="1" i="1" spc="-60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i="1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1400" b="1" i="1" spc="-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i="1">
                <a:solidFill>
                  <a:srgbClr val="C00000"/>
                </a:solidFill>
                <a:latin typeface="Arial"/>
                <a:cs typeface="Arial"/>
              </a:rPr>
              <a:t>зоне</a:t>
            </a:r>
            <a:r>
              <a:rPr sz="1400" b="1" i="1" spc="-25">
                <a:solidFill>
                  <a:srgbClr val="C00000"/>
                </a:solidFill>
                <a:latin typeface="Arial"/>
                <a:cs typeface="Arial"/>
              </a:rPr>
              <a:t> СВО</a:t>
            </a:r>
            <a:endParaRPr sz="1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72883" y="811110"/>
            <a:ext cx="7080517" cy="652780"/>
          </a:xfrm>
          <a:prstGeom prst="rect">
            <a:avLst/>
          </a:prstGeom>
          <a:ln w="25400">
            <a:solidFill>
              <a:srgbClr val="6C828D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585"/>
              </a:lnSpc>
            </a:pPr>
            <a:r>
              <a:rPr sz="1600" b="1">
                <a:latin typeface="Times New Roman"/>
                <a:cs typeface="Times New Roman"/>
              </a:rPr>
              <a:t>1.</a:t>
            </a:r>
            <a:r>
              <a:rPr sz="1600" b="1" spc="-50">
                <a:latin typeface="Times New Roman"/>
                <a:cs typeface="Times New Roman"/>
              </a:rPr>
              <a:t> </a:t>
            </a:r>
            <a:r>
              <a:rPr sz="1600" b="1">
                <a:latin typeface="Times New Roman"/>
                <a:cs typeface="Times New Roman"/>
              </a:rPr>
              <a:t>Ясно</a:t>
            </a:r>
            <a:r>
              <a:rPr sz="1600" b="1" spc="-20">
                <a:latin typeface="Times New Roman"/>
                <a:cs typeface="Times New Roman"/>
              </a:rPr>
              <a:t> </a:t>
            </a:r>
            <a:r>
              <a:rPr sz="1600" b="1" spc="-10">
                <a:latin typeface="Times New Roman"/>
                <a:cs typeface="Times New Roman"/>
              </a:rPr>
              <a:t>осознаваемое</a:t>
            </a:r>
            <a:r>
              <a:rPr sz="1600" b="1" spc="-60">
                <a:latin typeface="Times New Roman"/>
                <a:cs typeface="Times New Roman"/>
              </a:rPr>
              <a:t> </a:t>
            </a:r>
            <a:r>
              <a:rPr sz="1600" b="1">
                <a:latin typeface="Times New Roman"/>
                <a:cs typeface="Times New Roman"/>
              </a:rPr>
              <a:t>чувство</a:t>
            </a:r>
            <a:r>
              <a:rPr sz="1600" b="1" spc="-15">
                <a:latin typeface="Times New Roman"/>
                <a:cs typeface="Times New Roman"/>
              </a:rPr>
              <a:t> </a:t>
            </a:r>
            <a:r>
              <a:rPr sz="1600" b="1">
                <a:latin typeface="Times New Roman"/>
                <a:cs typeface="Times New Roman"/>
              </a:rPr>
              <a:t>угрозы</a:t>
            </a:r>
            <a:r>
              <a:rPr sz="1600" b="1" spc="-40">
                <a:latin typeface="Times New Roman"/>
                <a:cs typeface="Times New Roman"/>
              </a:rPr>
              <a:t> </a:t>
            </a:r>
            <a:r>
              <a:rPr sz="1600" b="1">
                <a:latin typeface="Times New Roman"/>
                <a:cs typeface="Times New Roman"/>
              </a:rPr>
              <a:t>для</a:t>
            </a:r>
            <a:r>
              <a:rPr sz="1600" b="1" spc="-40">
                <a:latin typeface="Times New Roman"/>
                <a:cs typeface="Times New Roman"/>
              </a:rPr>
              <a:t> </a:t>
            </a:r>
            <a:r>
              <a:rPr sz="1600" b="1">
                <a:latin typeface="Times New Roman"/>
                <a:cs typeface="Times New Roman"/>
              </a:rPr>
              <a:t>жизни,</a:t>
            </a:r>
            <a:r>
              <a:rPr sz="1600" b="1" spc="-25">
                <a:latin typeface="Times New Roman"/>
                <a:cs typeface="Times New Roman"/>
              </a:rPr>
              <a:t> так</a:t>
            </a:r>
            <a:endParaRPr sz="1600">
              <a:latin typeface="Times New Roman"/>
              <a:cs typeface="Times New Roman"/>
            </a:endParaRPr>
          </a:p>
          <a:p>
            <a:pPr algn="ctr">
              <a:lnSpc>
                <a:spcPts val="1655"/>
              </a:lnSpc>
            </a:pPr>
            <a:r>
              <a:rPr sz="1600" b="1" spc="-10">
                <a:latin typeface="Times New Roman"/>
                <a:cs typeface="Times New Roman"/>
              </a:rPr>
              <a:t>называемый</a:t>
            </a:r>
            <a:r>
              <a:rPr sz="1600" b="1" spc="-50">
                <a:latin typeface="Times New Roman"/>
                <a:cs typeface="Times New Roman"/>
              </a:rPr>
              <a:t> </a:t>
            </a:r>
            <a:r>
              <a:rPr sz="1600" b="1" spc="-10">
                <a:latin typeface="Times New Roman"/>
                <a:cs typeface="Times New Roman"/>
              </a:rPr>
              <a:t>биологический</a:t>
            </a:r>
            <a:r>
              <a:rPr sz="1600" b="1" spc="-60">
                <a:latin typeface="Times New Roman"/>
                <a:cs typeface="Times New Roman"/>
              </a:rPr>
              <a:t> </a:t>
            </a:r>
            <a:r>
              <a:rPr sz="1600" b="1">
                <a:latin typeface="Times New Roman"/>
                <a:cs typeface="Times New Roman"/>
              </a:rPr>
              <a:t>страх</a:t>
            </a:r>
            <a:r>
              <a:rPr sz="1600" b="1" spc="-35">
                <a:latin typeface="Times New Roman"/>
                <a:cs typeface="Times New Roman"/>
              </a:rPr>
              <a:t> </a:t>
            </a:r>
            <a:r>
              <a:rPr sz="1600" b="1">
                <a:latin typeface="Times New Roman"/>
                <a:cs typeface="Times New Roman"/>
              </a:rPr>
              <a:t>смерти,</a:t>
            </a:r>
            <a:r>
              <a:rPr sz="1600" b="1" spc="-20">
                <a:latin typeface="Times New Roman"/>
                <a:cs typeface="Times New Roman"/>
              </a:rPr>
              <a:t> </a:t>
            </a:r>
            <a:r>
              <a:rPr sz="1600" b="1">
                <a:latin typeface="Times New Roman"/>
                <a:cs typeface="Times New Roman"/>
              </a:rPr>
              <a:t>ранения,</a:t>
            </a:r>
            <a:r>
              <a:rPr sz="1600" b="1" spc="-50">
                <a:latin typeface="Times New Roman"/>
                <a:cs typeface="Times New Roman"/>
              </a:rPr>
              <a:t> </a:t>
            </a:r>
            <a:r>
              <a:rPr sz="1600" b="1" spc="-10">
                <a:latin typeface="Times New Roman"/>
                <a:cs typeface="Times New Roman"/>
              </a:rPr>
              <a:t>боли,</a:t>
            </a:r>
            <a:endParaRPr sz="1600">
              <a:latin typeface="Times New Roman"/>
              <a:cs typeface="Times New Roman"/>
            </a:endParaRPr>
          </a:p>
          <a:p>
            <a:pPr algn="ctr">
              <a:lnSpc>
                <a:spcPts val="1789"/>
              </a:lnSpc>
            </a:pPr>
            <a:r>
              <a:rPr sz="1600" b="1" spc="-10">
                <a:latin typeface="Times New Roman"/>
                <a:cs typeface="Times New Roman"/>
              </a:rPr>
              <a:t>инвалидизации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265302" y="798410"/>
            <a:ext cx="671830" cy="678180"/>
            <a:chOff x="265302" y="798410"/>
            <a:chExt cx="671830" cy="678180"/>
          </a:xfrm>
        </p:grpSpPr>
        <p:pic>
          <p:nvPicPr>
            <p:cNvPr id="6" name="object 6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433754" y="811110"/>
              <a:ext cx="375635" cy="560544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278002" y="811110"/>
              <a:ext cx="646430" cy="652780"/>
            </a:xfrm>
            <a:custGeom>
              <a:rect l="l" t="t" r="r" b="b"/>
              <a:pathLst>
                <a:path w="646430" h="652780">
                  <a:moveTo>
                    <a:pt x="0" y="652437"/>
                  </a:moveTo>
                  <a:lnTo>
                    <a:pt x="645909" y="652437"/>
                  </a:lnTo>
                  <a:lnTo>
                    <a:pt x="645909" y="0"/>
                  </a:lnTo>
                  <a:lnTo>
                    <a:pt x="0" y="0"/>
                  </a:lnTo>
                  <a:lnTo>
                    <a:pt x="0" y="652437"/>
                  </a:lnTo>
                  <a:close/>
                </a:path>
              </a:pathLst>
            </a:custGeom>
            <a:ln w="25400">
              <a:solidFill>
                <a:srgbClr val="6C828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072883" y="1571205"/>
            <a:ext cx="7080517" cy="550791"/>
          </a:xfrm>
          <a:prstGeom prst="rect">
            <a:avLst/>
          </a:prstGeom>
          <a:ln w="25400">
            <a:solidFill>
              <a:srgbClr val="6C828D"/>
            </a:solidFill>
          </a:ln>
        </p:spPr>
        <p:txBody>
          <a:bodyPr vert="horz" wrap="square" lIns="0" tIns="113664" rIns="0" bIns="0" rtlCol="0">
            <a:spAutoFit/>
          </a:bodyPr>
          <a:lstStyle/>
          <a:p>
            <a:pPr marL="648970" marR="219075" indent="-425450">
              <a:lnSpc>
                <a:spcPts val="1660"/>
              </a:lnSpc>
              <a:spcBef>
                <a:spcPts val="894"/>
              </a:spcBef>
            </a:pPr>
            <a:r>
              <a:rPr sz="1600" b="1">
                <a:latin typeface="Times New Roman"/>
                <a:cs typeface="Times New Roman"/>
              </a:rPr>
              <a:t>2.</a:t>
            </a:r>
            <a:r>
              <a:rPr sz="1600" b="1" spc="-30">
                <a:latin typeface="Times New Roman"/>
                <a:cs typeface="Times New Roman"/>
              </a:rPr>
              <a:t> </a:t>
            </a:r>
            <a:r>
              <a:rPr sz="1600" b="1">
                <a:latin typeface="Times New Roman"/>
                <a:cs typeface="Times New Roman"/>
              </a:rPr>
              <a:t>Ни</a:t>
            </a:r>
            <a:r>
              <a:rPr sz="1600" b="1" spc="-15">
                <a:latin typeface="Times New Roman"/>
                <a:cs typeface="Times New Roman"/>
              </a:rPr>
              <a:t> </a:t>
            </a:r>
            <a:r>
              <a:rPr sz="1600" b="1">
                <a:latin typeface="Times New Roman"/>
                <a:cs typeface="Times New Roman"/>
              </a:rPr>
              <a:t>с</a:t>
            </a:r>
            <a:r>
              <a:rPr sz="1600" b="1" spc="-15">
                <a:latin typeface="Times New Roman"/>
                <a:cs typeface="Times New Roman"/>
              </a:rPr>
              <a:t> </a:t>
            </a:r>
            <a:r>
              <a:rPr sz="1600" b="1">
                <a:latin typeface="Times New Roman"/>
                <a:cs typeface="Times New Roman"/>
              </a:rPr>
              <a:t>чем</a:t>
            </a:r>
            <a:r>
              <a:rPr sz="1600" b="1" spc="-25">
                <a:latin typeface="Times New Roman"/>
                <a:cs typeface="Times New Roman"/>
              </a:rPr>
              <a:t> </a:t>
            </a:r>
            <a:r>
              <a:rPr sz="1600" b="1">
                <a:latin typeface="Times New Roman"/>
                <a:cs typeface="Times New Roman"/>
              </a:rPr>
              <a:t>не</a:t>
            </a:r>
            <a:r>
              <a:rPr sz="1600" b="1" spc="-15">
                <a:latin typeface="Times New Roman"/>
                <a:cs typeface="Times New Roman"/>
              </a:rPr>
              <a:t> </a:t>
            </a:r>
            <a:r>
              <a:rPr sz="1600" b="1" spc="-10">
                <a:latin typeface="Times New Roman"/>
                <a:cs typeface="Times New Roman"/>
              </a:rPr>
              <a:t>сравнимый</a:t>
            </a:r>
            <a:r>
              <a:rPr sz="1600" b="1" spc="-35">
                <a:latin typeface="Times New Roman"/>
                <a:cs typeface="Times New Roman"/>
              </a:rPr>
              <a:t> </a:t>
            </a:r>
            <a:r>
              <a:rPr sz="1600" b="1">
                <a:latin typeface="Times New Roman"/>
                <a:cs typeface="Times New Roman"/>
              </a:rPr>
              <a:t>стресс,</a:t>
            </a:r>
            <a:r>
              <a:rPr sz="1600" b="1" spc="5">
                <a:latin typeface="Times New Roman"/>
                <a:cs typeface="Times New Roman"/>
              </a:rPr>
              <a:t> </a:t>
            </a:r>
            <a:r>
              <a:rPr sz="1600" b="1" spc="-10">
                <a:latin typeface="Times New Roman"/>
                <a:cs typeface="Times New Roman"/>
              </a:rPr>
              <a:t>возникающий</a:t>
            </a:r>
            <a:r>
              <a:rPr sz="1600" b="1" spc="-25">
                <a:latin typeface="Times New Roman"/>
                <a:cs typeface="Times New Roman"/>
              </a:rPr>
              <a:t> </a:t>
            </a:r>
            <a:r>
              <a:rPr sz="1600" b="1">
                <a:latin typeface="Times New Roman"/>
                <a:cs typeface="Times New Roman"/>
              </a:rPr>
              <a:t>у</a:t>
            </a:r>
            <a:r>
              <a:rPr sz="1600" b="1" spc="-15">
                <a:latin typeface="Times New Roman"/>
                <a:cs typeface="Times New Roman"/>
              </a:rPr>
              <a:t> </a:t>
            </a:r>
            <a:r>
              <a:rPr sz="1600" b="1" spc="-10">
                <a:latin typeface="Times New Roman"/>
                <a:cs typeface="Times New Roman"/>
              </a:rPr>
              <a:t>человека, непосредственно </a:t>
            </a:r>
            <a:r>
              <a:rPr sz="1600" b="1" spc="-20">
                <a:latin typeface="Times New Roman"/>
                <a:cs typeface="Times New Roman"/>
              </a:rPr>
              <a:t>участвующего</a:t>
            </a:r>
            <a:r>
              <a:rPr sz="1600" b="1" spc="-10">
                <a:latin typeface="Times New Roman"/>
                <a:cs typeface="Times New Roman"/>
              </a:rPr>
              <a:t> </a:t>
            </a:r>
            <a:r>
              <a:rPr sz="1600" b="1">
                <a:latin typeface="Times New Roman"/>
                <a:cs typeface="Times New Roman"/>
              </a:rPr>
              <a:t>в</a:t>
            </a:r>
            <a:r>
              <a:rPr sz="1600" b="1" spc="-30">
                <a:latin typeface="Times New Roman"/>
                <a:cs typeface="Times New Roman"/>
              </a:rPr>
              <a:t> </a:t>
            </a:r>
            <a:r>
              <a:rPr sz="1600" b="1" spc="-10">
                <a:latin typeface="Times New Roman"/>
                <a:cs typeface="Times New Roman"/>
              </a:rPr>
              <a:t>боевом</a:t>
            </a:r>
            <a:r>
              <a:rPr sz="1600" b="1" spc="-30">
                <a:latin typeface="Times New Roman"/>
                <a:cs typeface="Times New Roman"/>
              </a:rPr>
              <a:t> </a:t>
            </a:r>
            <a:r>
              <a:rPr sz="1600" b="1" spc="-10">
                <a:latin typeface="Times New Roman"/>
                <a:cs typeface="Times New Roman"/>
              </a:rPr>
              <a:t>действии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8305800" y="1504950"/>
            <a:ext cx="671830" cy="678180"/>
            <a:chOff x="7141336" y="1578952"/>
            <a:chExt cx="671830" cy="678180"/>
          </a:xfrm>
        </p:grpSpPr>
        <p:pic>
          <p:nvPicPr>
            <p:cNvPr id="10" name="object 10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7309788" y="1591652"/>
              <a:ext cx="375635" cy="560544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7154036" y="1591652"/>
              <a:ext cx="646430" cy="652780"/>
            </a:xfrm>
            <a:custGeom>
              <a:rect l="l" t="t" r="r" b="b"/>
              <a:pathLst>
                <a:path w="646429" h="652780">
                  <a:moveTo>
                    <a:pt x="0" y="652437"/>
                  </a:moveTo>
                  <a:lnTo>
                    <a:pt x="645909" y="652437"/>
                  </a:lnTo>
                  <a:lnTo>
                    <a:pt x="645909" y="0"/>
                  </a:lnTo>
                  <a:lnTo>
                    <a:pt x="0" y="0"/>
                  </a:lnTo>
                  <a:lnTo>
                    <a:pt x="0" y="652437"/>
                  </a:lnTo>
                  <a:close/>
                </a:path>
              </a:pathLst>
            </a:custGeom>
            <a:ln w="25400">
              <a:solidFill>
                <a:srgbClr val="6C828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1072883" y="2331300"/>
            <a:ext cx="7080517" cy="663002"/>
          </a:xfrm>
          <a:prstGeom prst="rect">
            <a:avLst/>
          </a:prstGeom>
          <a:ln w="25400">
            <a:solidFill>
              <a:srgbClr val="6C828D"/>
            </a:solidFill>
          </a:ln>
        </p:spPr>
        <p:txBody>
          <a:bodyPr vert="horz" wrap="square" lIns="0" tIns="8890" rIns="0" bIns="0" rtlCol="0">
            <a:spAutoFit/>
          </a:bodyPr>
          <a:lstStyle/>
          <a:p>
            <a:pPr marL="623570" marR="287655" indent="-332740">
              <a:lnSpc>
                <a:spcPts val="1660"/>
              </a:lnSpc>
              <a:spcBef>
                <a:spcPts val="70"/>
              </a:spcBef>
            </a:pPr>
            <a:r>
              <a:rPr sz="1600" b="1">
                <a:latin typeface="Times New Roman"/>
                <a:cs typeface="Times New Roman"/>
              </a:rPr>
              <a:t>3.</a:t>
            </a:r>
            <a:r>
              <a:rPr sz="1600" b="1" spc="-40">
                <a:latin typeface="Times New Roman"/>
                <a:cs typeface="Times New Roman"/>
              </a:rPr>
              <a:t> </a:t>
            </a:r>
            <a:r>
              <a:rPr sz="1600" b="1">
                <a:latin typeface="Times New Roman"/>
                <a:cs typeface="Times New Roman"/>
              </a:rPr>
              <a:t>Наряду</a:t>
            </a:r>
            <a:r>
              <a:rPr sz="1600" b="1" spc="-20">
                <a:latin typeface="Times New Roman"/>
                <a:cs typeface="Times New Roman"/>
              </a:rPr>
              <a:t> </a:t>
            </a:r>
            <a:r>
              <a:rPr sz="1600" b="1">
                <a:latin typeface="Times New Roman"/>
                <a:cs typeface="Times New Roman"/>
              </a:rPr>
              <a:t>с</a:t>
            </a:r>
            <a:r>
              <a:rPr sz="1600" b="1" spc="-25">
                <a:latin typeface="Times New Roman"/>
                <a:cs typeface="Times New Roman"/>
              </a:rPr>
              <a:t> </a:t>
            </a:r>
            <a:r>
              <a:rPr sz="1600" b="1">
                <a:latin typeface="Times New Roman"/>
                <a:cs typeface="Times New Roman"/>
              </a:rPr>
              <a:t>этим</a:t>
            </a:r>
            <a:r>
              <a:rPr sz="1600" b="1" spc="-10">
                <a:latin typeface="Times New Roman"/>
                <a:cs typeface="Times New Roman"/>
              </a:rPr>
              <a:t> появляется</a:t>
            </a:r>
            <a:r>
              <a:rPr sz="1600" b="1" spc="-15">
                <a:latin typeface="Times New Roman"/>
                <a:cs typeface="Times New Roman"/>
              </a:rPr>
              <a:t> </a:t>
            </a:r>
            <a:r>
              <a:rPr sz="1600" b="1" spc="-10">
                <a:latin typeface="Times New Roman"/>
                <a:cs typeface="Times New Roman"/>
              </a:rPr>
              <a:t>психоэмоциональный</a:t>
            </a:r>
            <a:r>
              <a:rPr sz="1600" b="1" spc="-50">
                <a:latin typeface="Times New Roman"/>
                <a:cs typeface="Times New Roman"/>
              </a:rPr>
              <a:t> </a:t>
            </a:r>
            <a:r>
              <a:rPr sz="1600" b="1" spc="-10">
                <a:latin typeface="Times New Roman"/>
                <a:cs typeface="Times New Roman"/>
              </a:rPr>
              <a:t>стресс, </a:t>
            </a:r>
            <a:r>
              <a:rPr sz="1600" b="1">
                <a:latin typeface="Times New Roman"/>
                <a:cs typeface="Times New Roman"/>
              </a:rPr>
              <a:t>связанный</a:t>
            </a:r>
            <a:r>
              <a:rPr sz="1600" b="1" spc="-50">
                <a:latin typeface="Times New Roman"/>
                <a:cs typeface="Times New Roman"/>
              </a:rPr>
              <a:t> </a:t>
            </a:r>
            <a:r>
              <a:rPr sz="1600" b="1">
                <a:latin typeface="Times New Roman"/>
                <a:cs typeface="Times New Roman"/>
              </a:rPr>
              <a:t>с</a:t>
            </a:r>
            <a:r>
              <a:rPr sz="1600" b="1" spc="-60">
                <a:latin typeface="Times New Roman"/>
                <a:cs typeface="Times New Roman"/>
              </a:rPr>
              <a:t> </a:t>
            </a:r>
            <a:r>
              <a:rPr sz="1600" b="1">
                <a:latin typeface="Times New Roman"/>
                <a:cs typeface="Times New Roman"/>
              </a:rPr>
              <a:t>гибелью</a:t>
            </a:r>
            <a:r>
              <a:rPr sz="1600" b="1" spc="-60">
                <a:latin typeface="Times New Roman"/>
                <a:cs typeface="Times New Roman"/>
              </a:rPr>
              <a:t> </a:t>
            </a:r>
            <a:r>
              <a:rPr sz="1600" b="1">
                <a:latin typeface="Times New Roman"/>
                <a:cs typeface="Times New Roman"/>
              </a:rPr>
              <a:t>на</a:t>
            </a:r>
            <a:r>
              <a:rPr sz="1600" b="1" spc="-55">
                <a:latin typeface="Times New Roman"/>
                <a:cs typeface="Times New Roman"/>
              </a:rPr>
              <a:t> </a:t>
            </a:r>
            <a:r>
              <a:rPr sz="1600" b="1" spc="-10">
                <a:latin typeface="Times New Roman"/>
                <a:cs typeface="Times New Roman"/>
              </a:rPr>
              <a:t>глазах</a:t>
            </a:r>
            <a:r>
              <a:rPr sz="1600" b="1" spc="-55">
                <a:latin typeface="Times New Roman"/>
                <a:cs typeface="Times New Roman"/>
              </a:rPr>
              <a:t> </a:t>
            </a:r>
            <a:r>
              <a:rPr sz="1600" b="1">
                <a:latin typeface="Times New Roman"/>
                <a:cs typeface="Times New Roman"/>
              </a:rPr>
              <a:t>других</a:t>
            </a:r>
            <a:r>
              <a:rPr sz="1600" b="1" spc="-45">
                <a:latin typeface="Times New Roman"/>
                <a:cs typeface="Times New Roman"/>
              </a:rPr>
              <a:t> </a:t>
            </a:r>
            <a:r>
              <a:rPr sz="1600" b="1" spc="-20">
                <a:latin typeface="Times New Roman"/>
                <a:cs typeface="Times New Roman"/>
              </a:rPr>
              <a:t>людей</a:t>
            </a:r>
            <a:r>
              <a:rPr sz="1600" b="1" spc="-50">
                <a:latin typeface="Times New Roman"/>
                <a:cs typeface="Times New Roman"/>
              </a:rPr>
              <a:t> </a:t>
            </a:r>
            <a:r>
              <a:rPr sz="1600" b="1">
                <a:latin typeface="Times New Roman"/>
                <a:cs typeface="Times New Roman"/>
              </a:rPr>
              <a:t>или</a:t>
            </a:r>
            <a:r>
              <a:rPr sz="1600" b="1" spc="-60">
                <a:latin typeface="Times New Roman"/>
                <a:cs typeface="Times New Roman"/>
              </a:rPr>
              <a:t> </a:t>
            </a:r>
            <a:r>
              <a:rPr sz="1600" b="1" spc="-50" smtClean="0">
                <a:latin typeface="Times New Roman"/>
                <a:cs typeface="Times New Roman"/>
              </a:rPr>
              <a:t>с</a:t>
            </a:r>
            <a:r>
              <a:rPr lang="ru-RU" sz="1600" b="1" spc="-50" smtClean="0">
                <a:latin typeface="Times New Roman"/>
                <a:cs typeface="Times New Roman"/>
              </a:rPr>
              <a:t> </a:t>
            </a:r>
            <a:r>
              <a:rPr sz="1600" b="1" spc="-25" smtClean="0">
                <a:latin typeface="Times New Roman"/>
                <a:cs typeface="Times New Roman"/>
              </a:rPr>
              <a:t>необходимостью</a:t>
            </a:r>
            <a:r>
              <a:rPr sz="1600" b="1" spc="-50" smtClean="0">
                <a:latin typeface="Times New Roman"/>
                <a:cs typeface="Times New Roman"/>
              </a:rPr>
              <a:t> </a:t>
            </a:r>
            <a:r>
              <a:rPr sz="1600" b="1" spc="-10">
                <a:latin typeface="Times New Roman"/>
                <a:cs typeface="Times New Roman"/>
              </a:rPr>
              <a:t>убивать</a:t>
            </a:r>
            <a:r>
              <a:rPr sz="1600" b="1" spc="-40">
                <a:latin typeface="Times New Roman"/>
                <a:cs typeface="Times New Roman"/>
              </a:rPr>
              <a:t> </a:t>
            </a:r>
            <a:r>
              <a:rPr sz="1600" b="1" spc="-10">
                <a:latin typeface="Times New Roman"/>
                <a:cs typeface="Times New Roman"/>
              </a:rPr>
              <a:t>человека,</a:t>
            </a:r>
            <a:r>
              <a:rPr sz="1600" b="1" spc="-50">
                <a:latin typeface="Times New Roman"/>
                <a:cs typeface="Times New Roman"/>
              </a:rPr>
              <a:t> </a:t>
            </a:r>
            <a:r>
              <a:rPr sz="1600" b="1">
                <a:latin typeface="Times New Roman"/>
                <a:cs typeface="Times New Roman"/>
              </a:rPr>
              <a:t>пусть</a:t>
            </a:r>
            <a:r>
              <a:rPr sz="1600" b="1" spc="-35">
                <a:latin typeface="Times New Roman"/>
                <a:cs typeface="Times New Roman"/>
              </a:rPr>
              <a:t> </a:t>
            </a:r>
            <a:r>
              <a:rPr sz="1600" b="1">
                <a:latin typeface="Times New Roman"/>
                <a:cs typeface="Times New Roman"/>
              </a:rPr>
              <a:t>и</a:t>
            </a:r>
            <a:r>
              <a:rPr sz="1600" b="1" spc="-45">
                <a:latin typeface="Times New Roman"/>
                <a:cs typeface="Times New Roman"/>
              </a:rPr>
              <a:t> </a:t>
            </a:r>
            <a:r>
              <a:rPr sz="1600" b="1" spc="-10">
                <a:latin typeface="Times New Roman"/>
                <a:cs typeface="Times New Roman"/>
              </a:rPr>
              <a:t>противника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213995" y="2257005"/>
            <a:ext cx="671830" cy="678180"/>
            <a:chOff x="213995" y="2257005"/>
            <a:chExt cx="671830" cy="678180"/>
          </a:xfrm>
        </p:grpSpPr>
        <p:pic>
          <p:nvPicPr>
            <p:cNvPr id="14" name="object 14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382446" y="2269705"/>
              <a:ext cx="375635" cy="560544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226695" y="2269705"/>
              <a:ext cx="646430" cy="652780"/>
            </a:xfrm>
            <a:custGeom>
              <a:rect l="l" t="t" r="r" b="b"/>
              <a:pathLst>
                <a:path w="646430" h="652780">
                  <a:moveTo>
                    <a:pt x="0" y="652437"/>
                  </a:moveTo>
                  <a:lnTo>
                    <a:pt x="645909" y="652437"/>
                  </a:lnTo>
                  <a:lnTo>
                    <a:pt x="645909" y="0"/>
                  </a:lnTo>
                  <a:lnTo>
                    <a:pt x="0" y="0"/>
                  </a:lnTo>
                  <a:lnTo>
                    <a:pt x="0" y="652437"/>
                  </a:lnTo>
                  <a:close/>
                </a:path>
              </a:pathLst>
            </a:custGeom>
            <a:ln w="25400">
              <a:solidFill>
                <a:srgbClr val="6C828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1072883" y="3091395"/>
            <a:ext cx="7080517" cy="652780"/>
          </a:xfrm>
          <a:prstGeom prst="rect">
            <a:avLst/>
          </a:prstGeom>
          <a:ln w="25400">
            <a:solidFill>
              <a:srgbClr val="6C828D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219710">
              <a:lnSpc>
                <a:spcPts val="1590"/>
              </a:lnSpc>
            </a:pPr>
            <a:r>
              <a:rPr sz="1600" b="1">
                <a:latin typeface="Times New Roman"/>
                <a:cs typeface="Times New Roman"/>
              </a:rPr>
              <a:t>4.</a:t>
            </a:r>
            <a:r>
              <a:rPr sz="1600" b="1" spc="-45">
                <a:latin typeface="Times New Roman"/>
                <a:cs typeface="Times New Roman"/>
              </a:rPr>
              <a:t> </a:t>
            </a:r>
            <a:r>
              <a:rPr sz="1600" b="1" spc="-10">
                <a:latin typeface="Times New Roman"/>
                <a:cs typeface="Times New Roman"/>
              </a:rPr>
              <a:t>Воздействие специфических</a:t>
            </a:r>
            <a:r>
              <a:rPr sz="1600" b="1" spc="-45">
                <a:latin typeface="Times New Roman"/>
                <a:cs typeface="Times New Roman"/>
              </a:rPr>
              <a:t> </a:t>
            </a:r>
            <a:r>
              <a:rPr sz="1600" b="1" spc="-10">
                <a:latin typeface="Times New Roman"/>
                <a:cs typeface="Times New Roman"/>
              </a:rPr>
              <a:t>факторов</a:t>
            </a:r>
            <a:r>
              <a:rPr sz="1600" b="1" spc="-30">
                <a:latin typeface="Times New Roman"/>
                <a:cs typeface="Times New Roman"/>
              </a:rPr>
              <a:t> </a:t>
            </a:r>
            <a:r>
              <a:rPr sz="1600" b="1">
                <a:latin typeface="Times New Roman"/>
                <a:cs typeface="Times New Roman"/>
              </a:rPr>
              <a:t>боевой</a:t>
            </a:r>
            <a:r>
              <a:rPr sz="1600" b="1" spc="-40">
                <a:latin typeface="Times New Roman"/>
                <a:cs typeface="Times New Roman"/>
              </a:rPr>
              <a:t> </a:t>
            </a:r>
            <a:r>
              <a:rPr sz="1600" b="1" spc="-10">
                <a:latin typeface="Times New Roman"/>
                <a:cs typeface="Times New Roman"/>
              </a:rPr>
              <a:t>обстановки</a:t>
            </a:r>
            <a:endParaRPr sz="1600">
              <a:latin typeface="Times New Roman"/>
              <a:cs typeface="Times New Roman"/>
            </a:endParaRPr>
          </a:p>
          <a:p>
            <a:pPr marL="1692275" marR="227965" indent="-1459230">
              <a:lnSpc>
                <a:spcPts val="1660"/>
              </a:lnSpc>
              <a:spcBef>
                <a:spcPts val="140"/>
              </a:spcBef>
            </a:pPr>
            <a:r>
              <a:rPr sz="1600" b="1">
                <a:latin typeface="Times New Roman"/>
                <a:cs typeface="Times New Roman"/>
              </a:rPr>
              <a:t>(дефицит</a:t>
            </a:r>
            <a:r>
              <a:rPr sz="1600" b="1" spc="-75">
                <a:latin typeface="Times New Roman"/>
                <a:cs typeface="Times New Roman"/>
              </a:rPr>
              <a:t> </a:t>
            </a:r>
            <a:r>
              <a:rPr sz="1600" b="1">
                <a:latin typeface="Times New Roman"/>
                <a:cs typeface="Times New Roman"/>
              </a:rPr>
              <a:t>времени,</a:t>
            </a:r>
            <a:r>
              <a:rPr sz="1600" b="1" spc="-80">
                <a:latin typeface="Times New Roman"/>
                <a:cs typeface="Times New Roman"/>
              </a:rPr>
              <a:t> </a:t>
            </a:r>
            <a:r>
              <a:rPr sz="1600" b="1" spc="-10">
                <a:latin typeface="Times New Roman"/>
                <a:cs typeface="Times New Roman"/>
              </a:rPr>
              <a:t>ускорение</a:t>
            </a:r>
            <a:r>
              <a:rPr sz="1600" b="1" spc="-80">
                <a:latin typeface="Times New Roman"/>
                <a:cs typeface="Times New Roman"/>
              </a:rPr>
              <a:t> </a:t>
            </a:r>
            <a:r>
              <a:rPr sz="1600" b="1">
                <a:latin typeface="Times New Roman"/>
                <a:cs typeface="Times New Roman"/>
              </a:rPr>
              <a:t>темпа</a:t>
            </a:r>
            <a:r>
              <a:rPr sz="1600" b="1" spc="-70">
                <a:latin typeface="Times New Roman"/>
                <a:cs typeface="Times New Roman"/>
              </a:rPr>
              <a:t> </a:t>
            </a:r>
            <a:r>
              <a:rPr sz="1600" b="1">
                <a:latin typeface="Times New Roman"/>
                <a:cs typeface="Times New Roman"/>
              </a:rPr>
              <a:t>действий,</a:t>
            </a:r>
            <a:r>
              <a:rPr sz="1600" b="1" spc="-55">
                <a:latin typeface="Times New Roman"/>
                <a:cs typeface="Times New Roman"/>
              </a:rPr>
              <a:t> </a:t>
            </a:r>
            <a:r>
              <a:rPr sz="1600" b="1" spc="-10">
                <a:latin typeface="Times New Roman"/>
                <a:cs typeface="Times New Roman"/>
              </a:rPr>
              <a:t>внезапность, </a:t>
            </a:r>
            <a:r>
              <a:rPr sz="1600" b="1" spc="-10" smtClean="0">
                <a:latin typeface="Times New Roman"/>
                <a:cs typeface="Times New Roman"/>
              </a:rPr>
              <a:t>неопределенность</a:t>
            </a:r>
            <a:r>
              <a:rPr sz="1600" b="1" spc="-10">
                <a:latin typeface="Times New Roman"/>
                <a:cs typeface="Times New Roman"/>
              </a:rPr>
              <a:t>,</a:t>
            </a:r>
            <a:r>
              <a:rPr sz="1600" b="1" spc="-25">
                <a:latin typeface="Times New Roman"/>
                <a:cs typeface="Times New Roman"/>
              </a:rPr>
              <a:t> </a:t>
            </a:r>
            <a:r>
              <a:rPr sz="1600" b="1" spc="-10">
                <a:latin typeface="Times New Roman"/>
                <a:cs typeface="Times New Roman"/>
              </a:rPr>
              <a:t>новизна)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8382000" y="3028950"/>
            <a:ext cx="671830" cy="678180"/>
            <a:chOff x="7100316" y="3088855"/>
            <a:chExt cx="671830" cy="678180"/>
          </a:xfrm>
        </p:grpSpPr>
        <p:pic>
          <p:nvPicPr>
            <p:cNvPr id="18" name="object 18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7268767" y="3101555"/>
              <a:ext cx="375635" cy="560544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7113016" y="3101555"/>
              <a:ext cx="646430" cy="652780"/>
            </a:xfrm>
            <a:custGeom>
              <a:rect l="l" t="t" r="r" b="b"/>
              <a:pathLst>
                <a:path w="646429" h="652779">
                  <a:moveTo>
                    <a:pt x="0" y="652437"/>
                  </a:moveTo>
                  <a:lnTo>
                    <a:pt x="645909" y="652437"/>
                  </a:lnTo>
                  <a:lnTo>
                    <a:pt x="645909" y="0"/>
                  </a:lnTo>
                  <a:lnTo>
                    <a:pt x="0" y="0"/>
                  </a:lnTo>
                  <a:lnTo>
                    <a:pt x="0" y="652437"/>
                  </a:lnTo>
                  <a:close/>
                </a:path>
              </a:pathLst>
            </a:custGeom>
            <a:ln w="25400">
              <a:solidFill>
                <a:srgbClr val="6C828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1072883" y="3859212"/>
            <a:ext cx="7080517" cy="543739"/>
          </a:xfrm>
          <a:prstGeom prst="rect">
            <a:avLst/>
          </a:prstGeom>
          <a:ln w="25400">
            <a:solidFill>
              <a:srgbClr val="6C828D"/>
            </a:solidFill>
          </a:ln>
        </p:spPr>
        <p:txBody>
          <a:bodyPr vert="horz" wrap="square" lIns="0" tIns="106680" rIns="0" bIns="0" rtlCol="0">
            <a:spAutoFit/>
          </a:bodyPr>
          <a:lstStyle/>
          <a:p>
            <a:pPr marL="1118870" marR="81280" indent="-1033780">
              <a:lnSpc>
                <a:spcPts val="1660"/>
              </a:lnSpc>
              <a:spcBef>
                <a:spcPts val="840"/>
              </a:spcBef>
            </a:pPr>
            <a:r>
              <a:rPr sz="1600" b="1">
                <a:latin typeface="Times New Roman"/>
                <a:cs typeface="Times New Roman"/>
              </a:rPr>
              <a:t>5.</a:t>
            </a:r>
            <a:r>
              <a:rPr sz="1600" b="1" spc="-60">
                <a:latin typeface="Times New Roman"/>
                <a:cs typeface="Times New Roman"/>
              </a:rPr>
              <a:t> </a:t>
            </a:r>
            <a:r>
              <a:rPr sz="1600" b="1" spc="-10">
                <a:latin typeface="Times New Roman"/>
                <a:cs typeface="Times New Roman"/>
              </a:rPr>
              <a:t>Невзгоды</a:t>
            </a:r>
            <a:r>
              <a:rPr sz="1600" b="1" spc="-25">
                <a:latin typeface="Times New Roman"/>
                <a:cs typeface="Times New Roman"/>
              </a:rPr>
              <a:t> </a:t>
            </a:r>
            <a:r>
              <a:rPr sz="1600" b="1">
                <a:latin typeface="Times New Roman"/>
                <a:cs typeface="Times New Roman"/>
              </a:rPr>
              <a:t>и</a:t>
            </a:r>
            <a:r>
              <a:rPr sz="1600" b="1" spc="-50">
                <a:latin typeface="Times New Roman"/>
                <a:cs typeface="Times New Roman"/>
              </a:rPr>
              <a:t> </a:t>
            </a:r>
            <a:r>
              <a:rPr sz="1600" b="1">
                <a:latin typeface="Times New Roman"/>
                <a:cs typeface="Times New Roman"/>
              </a:rPr>
              <a:t>лишения</a:t>
            </a:r>
            <a:r>
              <a:rPr sz="1600" b="1" spc="-50">
                <a:latin typeface="Times New Roman"/>
                <a:cs typeface="Times New Roman"/>
              </a:rPr>
              <a:t> </a:t>
            </a:r>
            <a:r>
              <a:rPr sz="1600" b="1" spc="-10">
                <a:latin typeface="Times New Roman"/>
                <a:cs typeface="Times New Roman"/>
              </a:rPr>
              <a:t>(нередко</a:t>
            </a:r>
            <a:r>
              <a:rPr sz="1600" b="1" spc="-30">
                <a:latin typeface="Times New Roman"/>
                <a:cs typeface="Times New Roman"/>
              </a:rPr>
              <a:t> </a:t>
            </a:r>
            <a:r>
              <a:rPr sz="1600" b="1" spc="-10">
                <a:latin typeface="Times New Roman"/>
                <a:cs typeface="Times New Roman"/>
              </a:rPr>
              <a:t>отсутствие</a:t>
            </a:r>
            <a:r>
              <a:rPr sz="1600" b="1" spc="-15">
                <a:latin typeface="Times New Roman"/>
                <a:cs typeface="Times New Roman"/>
              </a:rPr>
              <a:t> </a:t>
            </a:r>
            <a:r>
              <a:rPr sz="1600" b="1" spc="-10">
                <a:latin typeface="Times New Roman"/>
                <a:cs typeface="Times New Roman"/>
              </a:rPr>
              <a:t>полноценного</a:t>
            </a:r>
            <a:r>
              <a:rPr sz="1600" b="1" spc="-60">
                <a:latin typeface="Times New Roman"/>
                <a:cs typeface="Times New Roman"/>
              </a:rPr>
              <a:t> </a:t>
            </a:r>
            <a:r>
              <a:rPr sz="1600" b="1" spc="-20">
                <a:latin typeface="Times New Roman"/>
                <a:cs typeface="Times New Roman"/>
              </a:rPr>
              <a:t>сна, </a:t>
            </a:r>
            <a:r>
              <a:rPr sz="1600" b="1" spc="-10">
                <a:latin typeface="Times New Roman"/>
                <a:cs typeface="Times New Roman"/>
              </a:rPr>
              <a:t>особенности</a:t>
            </a:r>
            <a:r>
              <a:rPr sz="1600" b="1" spc="-45">
                <a:latin typeface="Times New Roman"/>
                <a:cs typeface="Times New Roman"/>
              </a:rPr>
              <a:t> </a:t>
            </a:r>
            <a:r>
              <a:rPr sz="1600" b="1" spc="-10">
                <a:latin typeface="Times New Roman"/>
                <a:cs typeface="Times New Roman"/>
              </a:rPr>
              <a:t>водного</a:t>
            </a:r>
            <a:r>
              <a:rPr sz="1600" b="1" spc="-50">
                <a:latin typeface="Times New Roman"/>
                <a:cs typeface="Times New Roman"/>
              </a:rPr>
              <a:t> </a:t>
            </a:r>
            <a:r>
              <a:rPr sz="1600" b="1">
                <a:latin typeface="Times New Roman"/>
                <a:cs typeface="Times New Roman"/>
              </a:rPr>
              <a:t>режима</a:t>
            </a:r>
            <a:r>
              <a:rPr sz="1600" b="1" spc="-40">
                <a:latin typeface="Times New Roman"/>
                <a:cs typeface="Times New Roman"/>
              </a:rPr>
              <a:t> </a:t>
            </a:r>
            <a:r>
              <a:rPr sz="1600" b="1">
                <a:latin typeface="Times New Roman"/>
                <a:cs typeface="Times New Roman"/>
              </a:rPr>
              <a:t>и</a:t>
            </a:r>
            <a:r>
              <a:rPr sz="1600" b="1" spc="-55">
                <a:latin typeface="Times New Roman"/>
                <a:cs typeface="Times New Roman"/>
              </a:rPr>
              <a:t> </a:t>
            </a:r>
            <a:r>
              <a:rPr sz="1600" b="1" spc="-10">
                <a:latin typeface="Times New Roman"/>
                <a:cs typeface="Times New Roman"/>
              </a:rPr>
              <a:t>питания)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203733" y="3828465"/>
            <a:ext cx="671830" cy="678180"/>
            <a:chOff x="203733" y="3828465"/>
            <a:chExt cx="671830" cy="678180"/>
          </a:xfrm>
        </p:grpSpPr>
        <p:pic>
          <p:nvPicPr>
            <p:cNvPr id="22" name="object 22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372184" y="3841165"/>
              <a:ext cx="375635" cy="560544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216433" y="3841165"/>
              <a:ext cx="646430" cy="652780"/>
            </a:xfrm>
            <a:custGeom>
              <a:rect l="l" t="t" r="r" b="b"/>
              <a:pathLst>
                <a:path w="646430" h="652779">
                  <a:moveTo>
                    <a:pt x="0" y="652437"/>
                  </a:moveTo>
                  <a:lnTo>
                    <a:pt x="645909" y="652437"/>
                  </a:lnTo>
                  <a:lnTo>
                    <a:pt x="645909" y="0"/>
                  </a:lnTo>
                  <a:lnTo>
                    <a:pt x="0" y="0"/>
                  </a:lnTo>
                  <a:lnTo>
                    <a:pt x="0" y="652437"/>
                  </a:lnTo>
                  <a:close/>
                </a:path>
              </a:pathLst>
            </a:custGeom>
            <a:ln w="25400">
              <a:solidFill>
                <a:srgbClr val="6C828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1140053" y="4512665"/>
            <a:ext cx="7013347" cy="5661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200" b="1" i="1">
                <a:solidFill>
                  <a:srgbClr val="C00000"/>
                </a:solidFill>
                <a:latin typeface="Times New Roman"/>
                <a:cs typeface="Times New Roman"/>
              </a:rPr>
              <a:t>Возникающие</a:t>
            </a:r>
            <a:r>
              <a:rPr sz="1200" b="1" i="1" spc="250">
                <a:solidFill>
                  <a:srgbClr val="C00000"/>
                </a:solidFill>
                <a:latin typeface="Times New Roman"/>
                <a:cs typeface="Times New Roman"/>
              </a:rPr>
              <a:t>  </a:t>
            </a:r>
            <a:r>
              <a:rPr sz="1200" b="1" i="1">
                <a:solidFill>
                  <a:srgbClr val="C00000"/>
                </a:solidFill>
                <a:latin typeface="Times New Roman"/>
                <a:cs typeface="Times New Roman"/>
              </a:rPr>
              <a:t>адаптационные</a:t>
            </a:r>
            <a:r>
              <a:rPr sz="1200" b="1" i="1" spc="250">
                <a:solidFill>
                  <a:srgbClr val="C00000"/>
                </a:solidFill>
                <a:latin typeface="Times New Roman"/>
                <a:cs typeface="Times New Roman"/>
              </a:rPr>
              <a:t>  </a:t>
            </a:r>
            <a:r>
              <a:rPr sz="1200" b="1" i="1">
                <a:solidFill>
                  <a:srgbClr val="C00000"/>
                </a:solidFill>
                <a:latin typeface="Times New Roman"/>
                <a:cs typeface="Times New Roman"/>
              </a:rPr>
              <a:t>реакции</a:t>
            </a:r>
            <a:r>
              <a:rPr sz="1200" b="1" i="1" spc="245">
                <a:solidFill>
                  <a:srgbClr val="C00000"/>
                </a:solidFill>
                <a:latin typeface="Times New Roman"/>
                <a:cs typeface="Times New Roman"/>
              </a:rPr>
              <a:t>  </a:t>
            </a:r>
            <a:r>
              <a:rPr sz="1200" b="1" i="1">
                <a:solidFill>
                  <a:srgbClr val="C00000"/>
                </a:solidFill>
                <a:latin typeface="Times New Roman"/>
                <a:cs typeface="Times New Roman"/>
              </a:rPr>
              <a:t>при</a:t>
            </a:r>
            <a:r>
              <a:rPr sz="1200" b="1" i="1" spc="245">
                <a:solidFill>
                  <a:srgbClr val="C00000"/>
                </a:solidFill>
                <a:latin typeface="Times New Roman"/>
                <a:cs typeface="Times New Roman"/>
              </a:rPr>
              <a:t>  </a:t>
            </a:r>
            <a:r>
              <a:rPr sz="1200" b="1" i="1">
                <a:solidFill>
                  <a:srgbClr val="C00000"/>
                </a:solidFill>
                <a:latin typeface="Times New Roman"/>
                <a:cs typeface="Times New Roman"/>
              </a:rPr>
              <a:t>воздействии</a:t>
            </a:r>
            <a:r>
              <a:rPr sz="1200" b="1" i="1" spc="245">
                <a:solidFill>
                  <a:srgbClr val="C00000"/>
                </a:solidFill>
                <a:latin typeface="Times New Roman"/>
                <a:cs typeface="Times New Roman"/>
              </a:rPr>
              <a:t>  </a:t>
            </a:r>
            <a:r>
              <a:rPr sz="1200" b="1" i="1">
                <a:solidFill>
                  <a:srgbClr val="C00000"/>
                </a:solidFill>
                <a:latin typeface="Times New Roman"/>
                <a:cs typeface="Times New Roman"/>
              </a:rPr>
              <a:t>экстремальных</a:t>
            </a:r>
            <a:r>
              <a:rPr sz="1200" b="1" i="1" spc="254">
                <a:solidFill>
                  <a:srgbClr val="C00000"/>
                </a:solidFill>
                <a:latin typeface="Times New Roman"/>
                <a:cs typeface="Times New Roman"/>
              </a:rPr>
              <a:t>  </a:t>
            </a:r>
            <a:r>
              <a:rPr sz="1200" b="1" i="1">
                <a:solidFill>
                  <a:srgbClr val="C00000"/>
                </a:solidFill>
                <a:latin typeface="Times New Roman"/>
                <a:cs typeface="Times New Roman"/>
              </a:rPr>
              <a:t>факторов</a:t>
            </a:r>
            <a:r>
              <a:rPr sz="1200" b="1" i="1" spc="245">
                <a:solidFill>
                  <a:srgbClr val="C00000"/>
                </a:solidFill>
                <a:latin typeface="Times New Roman"/>
                <a:cs typeface="Times New Roman"/>
              </a:rPr>
              <a:t>  </a:t>
            </a:r>
            <a:r>
              <a:rPr sz="1200" b="1" i="1" spc="-10">
                <a:solidFill>
                  <a:srgbClr val="C00000"/>
                </a:solidFill>
                <a:latin typeface="Times New Roman"/>
                <a:cs typeface="Times New Roman"/>
              </a:rPr>
              <a:t>всегда </a:t>
            </a:r>
            <a:r>
              <a:rPr sz="1200" b="1" i="1">
                <a:solidFill>
                  <a:srgbClr val="C00000"/>
                </a:solidFill>
                <a:latin typeface="Times New Roman"/>
                <a:cs typeface="Times New Roman"/>
              </a:rPr>
              <a:t>избыточны,</a:t>
            </a:r>
            <a:r>
              <a:rPr sz="1200" b="1" i="1" spc="45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C00000"/>
                </a:solidFill>
                <a:latin typeface="Times New Roman"/>
                <a:cs typeface="Times New Roman"/>
              </a:rPr>
              <a:t>поэтому</a:t>
            </a:r>
            <a:r>
              <a:rPr sz="1200" b="1" i="1" spc="45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00" b="1" i="1" spc="-10">
                <a:solidFill>
                  <a:srgbClr val="C00000"/>
                </a:solidFill>
                <a:latin typeface="Times New Roman"/>
                <a:cs typeface="Times New Roman"/>
              </a:rPr>
              <a:t>стресс-</a:t>
            </a:r>
            <a:r>
              <a:rPr sz="1200" b="1" i="1">
                <a:solidFill>
                  <a:srgbClr val="C00000"/>
                </a:solidFill>
                <a:latin typeface="Times New Roman"/>
                <a:cs typeface="Times New Roman"/>
              </a:rPr>
              <a:t>реакция</a:t>
            </a:r>
            <a:r>
              <a:rPr sz="1200" b="1" i="1" spc="45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C00000"/>
                </a:solidFill>
                <a:latin typeface="Times New Roman"/>
                <a:cs typeface="Times New Roman"/>
              </a:rPr>
              <a:t>сопровождается</a:t>
            </a:r>
            <a:r>
              <a:rPr sz="1200" b="1" i="1" spc="45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C00000"/>
                </a:solidFill>
                <a:latin typeface="Times New Roman"/>
                <a:cs typeface="Times New Roman"/>
              </a:rPr>
              <a:t>не</a:t>
            </a:r>
            <a:r>
              <a:rPr sz="1200" b="1" i="1" spc="44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C00000"/>
                </a:solidFill>
                <a:latin typeface="Times New Roman"/>
                <a:cs typeface="Times New Roman"/>
              </a:rPr>
              <a:t>только</a:t>
            </a:r>
            <a:r>
              <a:rPr sz="1200" b="1" i="1" spc="45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C00000"/>
                </a:solidFill>
                <a:latin typeface="Times New Roman"/>
                <a:cs typeface="Times New Roman"/>
              </a:rPr>
              <a:t>приспособительными,</a:t>
            </a:r>
            <a:r>
              <a:rPr sz="1200" b="1" i="1" spc="45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00" b="1" i="1">
                <a:solidFill>
                  <a:srgbClr val="C00000"/>
                </a:solidFill>
                <a:latin typeface="Times New Roman"/>
                <a:cs typeface="Times New Roman"/>
              </a:rPr>
              <a:t>но</a:t>
            </a:r>
            <a:r>
              <a:rPr sz="1200" b="1" i="1" spc="45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00" b="1" i="1" spc="-50">
                <a:solidFill>
                  <a:srgbClr val="C00000"/>
                </a:solidFill>
                <a:latin typeface="Times New Roman"/>
                <a:cs typeface="Times New Roman"/>
              </a:rPr>
              <a:t>и</a:t>
            </a:r>
            <a:r>
              <a:rPr sz="1200" b="1" i="1" spc="-10">
                <a:solidFill>
                  <a:srgbClr val="C00000"/>
                </a:solidFill>
                <a:latin typeface="Times New Roman"/>
                <a:cs typeface="Times New Roman"/>
              </a:rPr>
              <a:t> патологическими</a:t>
            </a:r>
            <a:r>
              <a:rPr sz="1200" b="1" i="1" spc="5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00" b="1" i="1" spc="-10">
                <a:solidFill>
                  <a:srgbClr val="C00000"/>
                </a:solidFill>
                <a:latin typeface="Times New Roman"/>
                <a:cs typeface="Times New Roman"/>
              </a:rPr>
              <a:t>изменениями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/>
  <p:timing/>
</p:sld>
</file>

<file path=ppt/slides/slide3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/>
          <p:nvPr/>
        </p:nvSpPr>
        <p:spPr>
          <a:xfrm>
            <a:off x="311759" y="539241"/>
            <a:ext cx="6445250" cy="635"/>
          </a:xfrm>
          <a:custGeom>
            <a:rect l="l" t="t" r="r" b="b"/>
            <a:pathLst>
              <a:path w="6445250" h="634">
                <a:moveTo>
                  <a:pt x="0" y="0"/>
                </a:moveTo>
                <a:lnTo>
                  <a:pt x="6445021" y="254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572001" y="541401"/>
            <a:ext cx="3964940" cy="25968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i="1">
                <a:solidFill>
                  <a:srgbClr val="C00000"/>
                </a:solidFill>
                <a:latin typeface="Arial"/>
                <a:cs typeface="Arial"/>
              </a:rPr>
              <a:t>Специфика</a:t>
            </a:r>
            <a:r>
              <a:rPr sz="1600" i="1" spc="-7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i="1">
                <a:solidFill>
                  <a:srgbClr val="C00000"/>
                </a:solidFill>
                <a:latin typeface="Arial"/>
                <a:cs typeface="Arial"/>
              </a:rPr>
              <a:t>личностных</a:t>
            </a:r>
            <a:r>
              <a:rPr sz="1600" i="1" spc="3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i="1" spc="-10">
                <a:solidFill>
                  <a:srgbClr val="C00000"/>
                </a:solidFill>
                <a:latin typeface="Arial"/>
                <a:cs typeface="Arial"/>
              </a:rPr>
              <a:t>изменений</a:t>
            </a:r>
            <a:endParaRPr sz="16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99110" y="180594"/>
            <a:ext cx="663509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10">
                <a:solidFill>
                  <a:srgbClr val="006FC0"/>
                </a:solidFill>
                <a:latin typeface="Times New Roman"/>
                <a:cs typeface="Times New Roman"/>
              </a:rPr>
              <a:t>Психологические</a:t>
            </a:r>
            <a:r>
              <a:rPr sz="1400" b="1" spc="2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b="1" spc="-10">
                <a:solidFill>
                  <a:srgbClr val="006FC0"/>
                </a:solidFill>
                <a:latin typeface="Times New Roman"/>
                <a:cs typeface="Times New Roman"/>
              </a:rPr>
              <a:t>техники</a:t>
            </a:r>
            <a:r>
              <a:rPr sz="1400" b="1" spc="-3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b="1" spc="-10">
                <a:solidFill>
                  <a:srgbClr val="006FC0"/>
                </a:solidFill>
                <a:latin typeface="Times New Roman"/>
                <a:cs typeface="Times New Roman"/>
              </a:rPr>
              <a:t>оказания</a:t>
            </a:r>
            <a:r>
              <a:rPr sz="1400" b="1" spc="-3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b="1" spc="-10">
                <a:solidFill>
                  <a:srgbClr val="006FC0"/>
                </a:solidFill>
                <a:latin typeface="Times New Roman"/>
                <a:cs typeface="Times New Roman"/>
              </a:rPr>
              <a:t>поддержки</a:t>
            </a:r>
            <a:r>
              <a:rPr sz="1400" b="1" spc="1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b="1">
                <a:solidFill>
                  <a:srgbClr val="006FC0"/>
                </a:solidFill>
                <a:latin typeface="Times New Roman"/>
                <a:cs typeface="Times New Roman"/>
              </a:rPr>
              <a:t>семьям</a:t>
            </a:r>
            <a:r>
              <a:rPr sz="1400" b="1" spc="2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b="1" spc="-10">
                <a:solidFill>
                  <a:srgbClr val="006FC0"/>
                </a:solidFill>
                <a:latin typeface="Times New Roman"/>
                <a:cs typeface="Times New Roman"/>
              </a:rPr>
              <a:t>участников</a:t>
            </a:r>
            <a:r>
              <a:rPr sz="1400" b="1" spc="-25">
                <a:solidFill>
                  <a:srgbClr val="006FC0"/>
                </a:solidFill>
                <a:latin typeface="Times New Roman"/>
                <a:cs typeface="Times New Roman"/>
              </a:rPr>
              <a:t> СВО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349755" y="973315"/>
            <a:ext cx="6632575" cy="894476"/>
          </a:xfrm>
          <a:prstGeom prst="rect">
            <a:avLst/>
          </a:prstGeom>
          <a:solidFill>
            <a:srgbClr val="6C828D"/>
          </a:solidFill>
        </p:spPr>
        <p:txBody>
          <a:bodyPr vert="horz" wrap="square" lIns="0" tIns="136525" rIns="0" bIns="0" rtlCol="0">
            <a:spAutoFit/>
          </a:bodyPr>
          <a:lstStyle/>
          <a:p>
            <a:pPr marL="303530" marR="297180" indent="115570">
              <a:lnSpc>
                <a:spcPts val="1450"/>
              </a:lnSpc>
              <a:spcBef>
                <a:spcPts val="1075"/>
              </a:spcBef>
            </a:pPr>
            <a:r>
              <a:rPr sz="1400" b="1">
                <a:solidFill>
                  <a:srgbClr val="FFFFFF"/>
                </a:solidFill>
                <a:latin typeface="Arial"/>
                <a:cs typeface="Arial"/>
              </a:rPr>
              <a:t>В</a:t>
            </a:r>
            <a:r>
              <a:rPr sz="1400" b="1" spc="-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10">
                <a:solidFill>
                  <a:srgbClr val="FFFFFF"/>
                </a:solidFill>
                <a:latin typeface="Arial"/>
                <a:cs typeface="Arial"/>
              </a:rPr>
              <a:t>условиях</a:t>
            </a:r>
            <a:r>
              <a:rPr sz="1400" b="1" spc="-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FFFFFF"/>
                </a:solidFill>
                <a:latin typeface="Arial"/>
                <a:cs typeface="Arial"/>
              </a:rPr>
              <a:t>реальных</a:t>
            </a:r>
            <a:r>
              <a:rPr sz="1400" b="1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FFFFFF"/>
                </a:solidFill>
                <a:latin typeface="Arial"/>
                <a:cs typeface="Arial"/>
              </a:rPr>
              <a:t>боевых</a:t>
            </a:r>
            <a:r>
              <a:rPr sz="1400" b="1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FFFFFF"/>
                </a:solidFill>
                <a:latin typeface="Arial"/>
                <a:cs typeface="Arial"/>
              </a:rPr>
              <a:t>действий</a:t>
            </a:r>
            <a:r>
              <a:rPr sz="1400" b="1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10">
                <a:solidFill>
                  <a:srgbClr val="FFFFFF"/>
                </a:solidFill>
                <a:latin typeface="Arial"/>
                <a:cs typeface="Arial"/>
              </a:rPr>
              <a:t>формируется тревожная настороженность,</a:t>
            </a:r>
            <a:r>
              <a:rPr sz="1400" b="1" spc="-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FFFFFF"/>
                </a:solidFill>
                <a:latin typeface="Arial"/>
                <a:cs typeface="Arial"/>
              </a:rPr>
              <a:t>стойкое</a:t>
            </a:r>
            <a:r>
              <a:rPr sz="1400" b="1" spc="-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10">
                <a:solidFill>
                  <a:srgbClr val="FFFFFF"/>
                </a:solidFill>
                <a:latin typeface="Arial"/>
                <a:cs typeface="Arial"/>
              </a:rPr>
              <a:t>восприятие</a:t>
            </a:r>
            <a:r>
              <a:rPr sz="1400" b="1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FFFFFF"/>
                </a:solidFill>
                <a:latin typeface="Arial"/>
                <a:cs typeface="Arial"/>
              </a:rPr>
              <a:t>окружающей</a:t>
            </a:r>
            <a:r>
              <a:rPr sz="1400" b="1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FFFFFF"/>
                </a:solidFill>
                <a:latin typeface="Arial"/>
                <a:cs typeface="Arial"/>
              </a:rPr>
              <a:t>обстановки</a:t>
            </a:r>
            <a:r>
              <a:rPr sz="1400" b="1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25">
                <a:solidFill>
                  <a:srgbClr val="FFFFFF"/>
                </a:solidFill>
                <a:latin typeface="Arial"/>
                <a:cs typeface="Arial"/>
              </a:rPr>
              <a:t>как</a:t>
            </a:r>
            <a:endParaRPr sz="1400">
              <a:latin typeface="Arial"/>
              <a:cs typeface="Arial"/>
            </a:endParaRPr>
          </a:p>
          <a:p>
            <a:pPr algn="ctr">
              <a:lnSpc>
                <a:spcPts val="1325"/>
              </a:lnSpc>
            </a:pPr>
            <a:r>
              <a:rPr sz="1400" b="1">
                <a:solidFill>
                  <a:srgbClr val="FFFFFF"/>
                </a:solidFill>
                <a:latin typeface="Arial"/>
                <a:cs typeface="Arial"/>
              </a:rPr>
              <a:t>потенциально</a:t>
            </a:r>
            <a:r>
              <a:rPr sz="1400" b="1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FFFFFF"/>
                </a:solidFill>
                <a:latin typeface="Arial"/>
                <a:cs typeface="Arial"/>
              </a:rPr>
              <a:t>опасной,</a:t>
            </a:r>
            <a:r>
              <a:rPr sz="1400" b="1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FFFFFF"/>
                </a:solidFill>
                <a:latin typeface="Arial"/>
                <a:cs typeface="Arial"/>
              </a:rPr>
              <a:t>враждебной,</a:t>
            </a:r>
            <a:r>
              <a:rPr sz="1400" b="1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10">
                <a:solidFill>
                  <a:srgbClr val="FFFFFF"/>
                </a:solidFill>
                <a:latin typeface="Arial"/>
                <a:cs typeface="Arial"/>
              </a:rPr>
              <a:t>готовность</a:t>
            </a:r>
            <a:r>
              <a:rPr sz="1400" b="1" spc="-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FFFFFF"/>
                </a:solidFill>
                <a:latin typeface="Arial"/>
                <a:cs typeface="Arial"/>
              </a:rPr>
              <a:t>к</a:t>
            </a:r>
            <a:r>
              <a:rPr sz="1400" b="1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10">
                <a:solidFill>
                  <a:srgbClr val="FFFFFF"/>
                </a:solidFill>
                <a:latin typeface="Arial"/>
                <a:cs typeface="Arial"/>
              </a:rPr>
              <a:t>импульсивному,</a:t>
            </a:r>
            <a:r>
              <a:rPr sz="1400" b="1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FFFFFF"/>
                </a:solidFill>
                <a:latin typeface="Arial"/>
                <a:cs typeface="Arial"/>
              </a:rPr>
              <a:t>в</a:t>
            </a:r>
            <a:r>
              <a:rPr sz="1400" b="1" spc="-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25">
                <a:solidFill>
                  <a:srgbClr val="FFFFFF"/>
                </a:solidFill>
                <a:latin typeface="Arial"/>
                <a:cs typeface="Arial"/>
              </a:rPr>
              <a:t>том</a:t>
            </a:r>
            <a:endParaRPr sz="1400">
              <a:latin typeface="Arial"/>
              <a:cs typeface="Arial"/>
            </a:endParaRPr>
          </a:p>
          <a:p>
            <a:pPr algn="ctr">
              <a:lnSpc>
                <a:spcPts val="1560"/>
              </a:lnSpc>
            </a:pPr>
            <a:r>
              <a:rPr sz="1400" b="1">
                <a:solidFill>
                  <a:srgbClr val="FFFFFF"/>
                </a:solidFill>
                <a:latin typeface="Arial"/>
                <a:cs typeface="Arial"/>
              </a:rPr>
              <a:t>числе</a:t>
            </a:r>
            <a:r>
              <a:rPr sz="1400" b="1" spc="-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FFFFFF"/>
                </a:solidFill>
                <a:latin typeface="Arial"/>
                <a:cs typeface="Arial"/>
              </a:rPr>
              <a:t>и</a:t>
            </a:r>
            <a:r>
              <a:rPr sz="1400" b="1" spc="-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20">
                <a:solidFill>
                  <a:srgbClr val="FFFFFF"/>
                </a:solidFill>
                <a:latin typeface="Arial"/>
                <a:cs typeface="Arial"/>
              </a:rPr>
              <a:t>агрессивному,</a:t>
            </a:r>
            <a:r>
              <a:rPr sz="1400" b="1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FFFFFF"/>
                </a:solidFill>
                <a:latin typeface="Arial"/>
                <a:cs typeface="Arial"/>
              </a:rPr>
              <a:t>реагированию</a:t>
            </a:r>
            <a:r>
              <a:rPr sz="1400" b="1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FFFFFF"/>
                </a:solidFill>
                <a:latin typeface="Arial"/>
                <a:cs typeface="Arial"/>
              </a:rPr>
              <a:t>на</a:t>
            </a:r>
            <a:r>
              <a:rPr sz="1400" b="1" spc="-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FFFFFF"/>
                </a:solidFill>
                <a:latin typeface="Arial"/>
                <a:cs typeface="Arial"/>
              </a:rPr>
              <a:t>угрожающие </a:t>
            </a:r>
            <a:r>
              <a:rPr sz="1400" b="1" spc="-10" smtClean="0">
                <a:solidFill>
                  <a:srgbClr val="FFFFFF"/>
                </a:solidFill>
                <a:latin typeface="Arial"/>
                <a:cs typeface="Arial"/>
              </a:rPr>
              <a:t>стимулы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6" name="object 6"/>
          <p:cNvPicPr/>
          <p:nvPr/>
        </p:nvPicPr>
        <p:blipFill>
          <a:blip r:embed="rId2"/>
          <a:stretch>
            <a:fillRect/>
          </a:stretch>
        </p:blipFill>
        <p:spPr>
          <a:xfrm>
            <a:off x="311759" y="972045"/>
            <a:ext cx="1000061" cy="1010170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349755" y="2150097"/>
            <a:ext cx="6632575" cy="1010285"/>
          </a:xfrm>
          <a:prstGeom prst="rect">
            <a:avLst/>
          </a:prstGeom>
          <a:solidFill>
            <a:srgbClr val="8E9EA7"/>
          </a:solidFill>
        </p:spPr>
        <p:txBody>
          <a:bodyPr vert="horz" wrap="square" lIns="0" tIns="241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90"/>
              </a:spcBef>
            </a:pPr>
            <a:endParaRPr sz="1400">
              <a:latin typeface="Times New Roman"/>
              <a:cs typeface="Times New Roman"/>
            </a:endParaRPr>
          </a:p>
          <a:p>
            <a:pPr marL="57785" marR="49530" algn="ctr">
              <a:lnSpc>
                <a:spcPts val="1450"/>
              </a:lnSpc>
            </a:pPr>
            <a:r>
              <a:rPr sz="1400" b="1">
                <a:solidFill>
                  <a:srgbClr val="FFFFFF"/>
                </a:solidFill>
                <a:latin typeface="Arial"/>
                <a:cs typeface="Arial"/>
              </a:rPr>
              <a:t>При</a:t>
            </a:r>
            <a:r>
              <a:rPr sz="1400" b="1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FFFFFF"/>
                </a:solidFill>
                <a:latin typeface="Arial"/>
                <a:cs typeface="Arial"/>
              </a:rPr>
              <a:t>этом</a:t>
            </a:r>
            <a:r>
              <a:rPr sz="1400" b="1" spc="-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FFFFFF"/>
                </a:solidFill>
                <a:latin typeface="Arial"/>
                <a:cs typeface="Arial"/>
              </a:rPr>
              <a:t>снижается</a:t>
            </a:r>
            <a:r>
              <a:rPr sz="1400" b="1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FFFFFF"/>
                </a:solidFill>
                <a:latin typeface="Arial"/>
                <a:cs typeface="Arial"/>
              </a:rPr>
              <a:t>ценность</a:t>
            </a:r>
            <a:r>
              <a:rPr sz="1400" b="1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10">
                <a:solidFill>
                  <a:srgbClr val="FFFFFF"/>
                </a:solidFill>
                <a:latin typeface="Arial"/>
                <a:cs typeface="Arial"/>
              </a:rPr>
              <a:t>человеческой</a:t>
            </a:r>
            <a:r>
              <a:rPr sz="1400" b="1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FFFFFF"/>
                </a:solidFill>
                <a:latin typeface="Arial"/>
                <a:cs typeface="Arial"/>
              </a:rPr>
              <a:t>жизни,</a:t>
            </a:r>
            <a:r>
              <a:rPr sz="1400" b="1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10">
                <a:solidFill>
                  <a:srgbClr val="FFFFFF"/>
                </a:solidFill>
                <a:latin typeface="Arial"/>
                <a:cs typeface="Arial"/>
              </a:rPr>
              <a:t>поскольку</a:t>
            </a:r>
            <a:r>
              <a:rPr sz="1400" b="1" spc="-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10">
                <a:solidFill>
                  <a:srgbClr val="FFFFFF"/>
                </a:solidFill>
                <a:latin typeface="Arial"/>
                <a:cs typeface="Arial"/>
              </a:rPr>
              <a:t>снимается психологический</a:t>
            </a:r>
            <a:r>
              <a:rPr sz="1400" b="1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FFFFFF"/>
                </a:solidFill>
                <a:latin typeface="Arial"/>
                <a:cs typeface="Arial"/>
              </a:rPr>
              <a:t>барьер</a:t>
            </a:r>
            <a:r>
              <a:rPr sz="1400" b="1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FFFFFF"/>
                </a:solidFill>
                <a:latin typeface="Arial"/>
                <a:cs typeface="Arial"/>
              </a:rPr>
              <a:t>перед</a:t>
            </a:r>
            <a:r>
              <a:rPr sz="1400" b="1" spc="-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FFFFFF"/>
                </a:solidFill>
                <a:latin typeface="Arial"/>
                <a:cs typeface="Arial"/>
              </a:rPr>
              <a:t>лишением</a:t>
            </a:r>
            <a:r>
              <a:rPr sz="1400" b="1" spc="-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10">
                <a:solidFill>
                  <a:srgbClr val="FFFFFF"/>
                </a:solidFill>
                <a:latin typeface="Arial"/>
                <a:cs typeface="Arial"/>
              </a:rPr>
              <a:t>другого</a:t>
            </a:r>
            <a:r>
              <a:rPr sz="1400" b="1" spc="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FFFFFF"/>
                </a:solidFill>
                <a:latin typeface="Arial"/>
                <a:cs typeface="Arial"/>
              </a:rPr>
              <a:t>жизни,</a:t>
            </a:r>
            <a:r>
              <a:rPr sz="1400" b="1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FFFFFF"/>
                </a:solidFill>
                <a:latin typeface="Arial"/>
                <a:cs typeface="Arial"/>
              </a:rPr>
              <a:t>а</a:t>
            </a:r>
            <a:r>
              <a:rPr sz="1400" b="1" spc="-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FFFFFF"/>
                </a:solidFill>
                <a:latin typeface="Arial"/>
                <a:cs typeface="Arial"/>
              </a:rPr>
              <a:t>также</a:t>
            </a:r>
            <a:r>
              <a:rPr sz="1400" b="1" spc="-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10">
                <a:solidFill>
                  <a:srgbClr val="FFFFFF"/>
                </a:solidFill>
                <a:latin typeface="Arial"/>
                <a:cs typeface="Arial"/>
              </a:rPr>
              <a:t>личная ответственность</a:t>
            </a:r>
            <a:r>
              <a:rPr sz="1400" b="1" spc="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FFFFFF"/>
                </a:solidFill>
                <a:latin typeface="Arial"/>
                <a:cs typeface="Arial"/>
              </a:rPr>
              <a:t>за</a:t>
            </a:r>
            <a:r>
              <a:rPr sz="1400" b="1" spc="-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FFFFFF"/>
                </a:solidFill>
                <a:latin typeface="Arial"/>
                <a:cs typeface="Arial"/>
              </a:rPr>
              <a:t>социальные</a:t>
            </a:r>
            <a:r>
              <a:rPr sz="1400" b="1" spc="-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10">
                <a:solidFill>
                  <a:srgbClr val="FFFFFF"/>
                </a:solidFill>
                <a:latin typeface="Arial"/>
                <a:cs typeface="Arial"/>
              </a:rPr>
              <a:t>последствия</a:t>
            </a:r>
            <a:r>
              <a:rPr sz="1400" b="1" spc="-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10">
                <a:solidFill>
                  <a:srgbClr val="FFFFFF"/>
                </a:solidFill>
                <a:latin typeface="Arial"/>
                <a:cs typeface="Arial"/>
              </a:rPr>
              <a:t>совершаемых</a:t>
            </a:r>
            <a:r>
              <a:rPr sz="1400" b="1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10">
                <a:solidFill>
                  <a:srgbClr val="FFFFFF"/>
                </a:solidFill>
                <a:latin typeface="Arial"/>
                <a:cs typeface="Arial"/>
              </a:rPr>
              <a:t>действий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8" name="object 8"/>
          <p:cNvPicPr/>
          <p:nvPr/>
        </p:nvPicPr>
        <p:blipFill>
          <a:blip r:embed="rId2"/>
          <a:stretch>
            <a:fillRect/>
          </a:stretch>
        </p:blipFill>
        <p:spPr>
          <a:xfrm>
            <a:off x="8019795" y="2150097"/>
            <a:ext cx="1000061" cy="1010170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1349755" y="3326955"/>
            <a:ext cx="6632575" cy="864339"/>
          </a:xfrm>
          <a:prstGeom prst="rect">
            <a:avLst/>
          </a:prstGeom>
          <a:solidFill>
            <a:srgbClr val="AFBAC1"/>
          </a:solidFill>
        </p:spPr>
        <p:txBody>
          <a:bodyPr vert="horz" wrap="square" lIns="0" tIns="193040" rIns="0" bIns="0" rtlCol="0">
            <a:spAutoFit/>
          </a:bodyPr>
          <a:lstStyle/>
          <a:p>
            <a:pPr marL="100330" marR="93980" algn="ctr">
              <a:lnSpc>
                <a:spcPts val="1450"/>
              </a:lnSpc>
              <a:spcBef>
                <a:spcPts val="1520"/>
              </a:spcBef>
            </a:pPr>
            <a:r>
              <a:rPr sz="1400" b="1">
                <a:latin typeface="Arial"/>
                <a:cs typeface="Arial"/>
              </a:rPr>
              <a:t>При</a:t>
            </a:r>
            <a:r>
              <a:rPr sz="1400" b="1" spc="-50">
                <a:latin typeface="Arial"/>
                <a:cs typeface="Arial"/>
              </a:rPr>
              <a:t> </a:t>
            </a:r>
            <a:r>
              <a:rPr sz="1400" b="1">
                <a:latin typeface="Arial"/>
                <a:cs typeface="Arial"/>
              </a:rPr>
              <a:t>работе</a:t>
            </a:r>
            <a:r>
              <a:rPr sz="1400" b="1" spc="-30">
                <a:latin typeface="Arial"/>
                <a:cs typeface="Arial"/>
              </a:rPr>
              <a:t> </a:t>
            </a:r>
            <a:r>
              <a:rPr sz="1400" b="1">
                <a:latin typeface="Arial"/>
                <a:cs typeface="Arial"/>
              </a:rPr>
              <a:t>с</a:t>
            </a:r>
            <a:r>
              <a:rPr sz="1400" b="1" spc="-50">
                <a:latin typeface="Arial"/>
                <a:cs typeface="Arial"/>
              </a:rPr>
              <a:t> </a:t>
            </a:r>
            <a:r>
              <a:rPr sz="1400" b="1">
                <a:latin typeface="Arial"/>
                <a:cs typeface="Arial"/>
              </a:rPr>
              <a:t>семьей</a:t>
            </a:r>
            <a:r>
              <a:rPr sz="1400" b="1" spc="-45">
                <a:latin typeface="Arial"/>
                <a:cs typeface="Arial"/>
              </a:rPr>
              <a:t> </a:t>
            </a:r>
            <a:r>
              <a:rPr sz="1400" b="1">
                <a:latin typeface="Arial"/>
                <a:cs typeface="Arial"/>
              </a:rPr>
              <a:t>важно</a:t>
            </a:r>
            <a:r>
              <a:rPr sz="1400" b="1" spc="-55">
                <a:latin typeface="Arial"/>
                <a:cs typeface="Arial"/>
              </a:rPr>
              <a:t> </a:t>
            </a:r>
            <a:r>
              <a:rPr sz="1400" b="1">
                <a:latin typeface="Arial"/>
                <a:cs typeface="Arial"/>
              </a:rPr>
              <a:t>объяснять,</a:t>
            </a:r>
            <a:r>
              <a:rPr sz="1400" b="1" spc="-35">
                <a:latin typeface="Arial"/>
                <a:cs typeface="Arial"/>
              </a:rPr>
              <a:t> </a:t>
            </a:r>
            <a:r>
              <a:rPr sz="1400" b="1">
                <a:latin typeface="Arial"/>
                <a:cs typeface="Arial"/>
              </a:rPr>
              <a:t>что</a:t>
            </a:r>
            <a:r>
              <a:rPr sz="1400" b="1" spc="-30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когда</a:t>
            </a:r>
            <a:r>
              <a:rPr sz="1400" b="1" spc="-65">
                <a:latin typeface="Arial"/>
                <a:cs typeface="Arial"/>
              </a:rPr>
              <a:t> </a:t>
            </a:r>
            <a:r>
              <a:rPr sz="1400" b="1">
                <a:latin typeface="Arial"/>
                <a:cs typeface="Arial"/>
              </a:rPr>
              <a:t>человек</a:t>
            </a:r>
            <a:r>
              <a:rPr sz="1400" b="1" spc="-50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возвращается </a:t>
            </a:r>
            <a:r>
              <a:rPr sz="1400" b="1">
                <a:latin typeface="Arial"/>
                <a:cs typeface="Arial"/>
              </a:rPr>
              <a:t>из</a:t>
            </a:r>
            <a:r>
              <a:rPr sz="1400" b="1" spc="-55">
                <a:latin typeface="Arial"/>
                <a:cs typeface="Arial"/>
              </a:rPr>
              <a:t> </a:t>
            </a:r>
            <a:r>
              <a:rPr sz="1400" b="1">
                <a:latin typeface="Arial"/>
                <a:cs typeface="Arial"/>
              </a:rPr>
              <a:t>зоны</a:t>
            </a:r>
            <a:r>
              <a:rPr sz="1400" b="1" spc="-45">
                <a:latin typeface="Arial"/>
                <a:cs typeface="Arial"/>
              </a:rPr>
              <a:t> </a:t>
            </a:r>
            <a:r>
              <a:rPr sz="1400" b="1">
                <a:latin typeface="Arial"/>
                <a:cs typeface="Arial"/>
              </a:rPr>
              <a:t>боевых</a:t>
            </a:r>
            <a:r>
              <a:rPr sz="1400" b="1" spc="-50">
                <a:latin typeface="Arial"/>
                <a:cs typeface="Arial"/>
              </a:rPr>
              <a:t> </a:t>
            </a:r>
            <a:r>
              <a:rPr sz="1400" b="1">
                <a:latin typeface="Arial"/>
                <a:cs typeface="Arial"/>
              </a:rPr>
              <a:t>действий</a:t>
            </a:r>
            <a:r>
              <a:rPr sz="1400" b="1" spc="-45">
                <a:latin typeface="Arial"/>
                <a:cs typeface="Arial"/>
              </a:rPr>
              <a:t> </a:t>
            </a:r>
            <a:r>
              <a:rPr sz="1400" b="1">
                <a:latin typeface="Arial"/>
                <a:cs typeface="Arial"/>
              </a:rPr>
              <a:t>(даже</a:t>
            </a:r>
            <a:r>
              <a:rPr sz="1400" b="1" spc="-55">
                <a:latin typeface="Arial"/>
                <a:cs typeface="Arial"/>
              </a:rPr>
              <a:t> </a:t>
            </a:r>
            <a:r>
              <a:rPr sz="1400" b="1">
                <a:latin typeface="Arial"/>
                <a:cs typeface="Arial"/>
              </a:rPr>
              <a:t>при</a:t>
            </a:r>
            <a:r>
              <a:rPr sz="1400" b="1" spc="-50">
                <a:latin typeface="Arial"/>
                <a:cs typeface="Arial"/>
              </a:rPr>
              <a:t> </a:t>
            </a:r>
            <a:r>
              <a:rPr sz="1400" b="1">
                <a:latin typeface="Arial"/>
                <a:cs typeface="Arial"/>
              </a:rPr>
              <a:t>условии</a:t>
            </a:r>
            <a:r>
              <a:rPr sz="1400" b="1" spc="-10">
                <a:latin typeface="Arial"/>
                <a:cs typeface="Arial"/>
              </a:rPr>
              <a:t> физического</a:t>
            </a:r>
            <a:r>
              <a:rPr sz="1400" b="1" spc="-40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здоровья)</a:t>
            </a:r>
            <a:endParaRPr sz="1400">
              <a:latin typeface="Arial"/>
              <a:cs typeface="Arial"/>
            </a:endParaRPr>
          </a:p>
          <a:p>
            <a:pPr marL="635" algn="ctr">
              <a:lnSpc>
                <a:spcPct val="100000"/>
              </a:lnSpc>
              <a:spcBef>
                <a:spcPts val="330"/>
              </a:spcBef>
            </a:pPr>
            <a:r>
              <a:rPr sz="1400" b="1">
                <a:latin typeface="Arial"/>
                <a:cs typeface="Arial"/>
              </a:rPr>
              <a:t>–</a:t>
            </a:r>
            <a:r>
              <a:rPr sz="1400" b="1" spc="-55">
                <a:latin typeface="Arial"/>
                <a:cs typeface="Arial"/>
              </a:rPr>
              <a:t> </a:t>
            </a:r>
            <a:r>
              <a:rPr sz="1600" b="1">
                <a:latin typeface="Arial"/>
                <a:cs typeface="Arial"/>
              </a:rPr>
              <a:t>ЭТО</a:t>
            </a:r>
            <a:r>
              <a:rPr sz="1600" b="1" spc="-35">
                <a:latin typeface="Arial"/>
                <a:cs typeface="Arial"/>
              </a:rPr>
              <a:t> </a:t>
            </a:r>
            <a:r>
              <a:rPr sz="1600" b="1">
                <a:latin typeface="Arial"/>
                <a:cs typeface="Arial"/>
              </a:rPr>
              <a:t>ДРУГОЙ</a:t>
            </a:r>
            <a:r>
              <a:rPr sz="1600" b="1" spc="-50">
                <a:latin typeface="Arial"/>
                <a:cs typeface="Arial"/>
              </a:rPr>
              <a:t> </a:t>
            </a:r>
            <a:r>
              <a:rPr sz="1600" b="1" spc="-10">
                <a:latin typeface="Arial"/>
                <a:cs typeface="Arial"/>
              </a:rPr>
              <a:t>ЧЕЛОВЕК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/>
          <a:stretch>
            <a:fillRect/>
          </a:stretch>
        </p:blipFill>
        <p:spPr>
          <a:xfrm>
            <a:off x="311759" y="3326955"/>
            <a:ext cx="1000061" cy="101017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3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/>
          <p:nvPr/>
        </p:nvSpPr>
        <p:spPr>
          <a:xfrm>
            <a:off x="311759" y="539241"/>
            <a:ext cx="6445250" cy="635"/>
          </a:xfrm>
          <a:custGeom>
            <a:rect l="l" t="t" r="r" b="b"/>
            <a:pathLst>
              <a:path w="6445250" h="634">
                <a:moveTo>
                  <a:pt x="0" y="0"/>
                </a:moveTo>
                <a:lnTo>
                  <a:pt x="6445021" y="254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638800" y="541401"/>
            <a:ext cx="3344036" cy="25968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b="1" i="1" spc="-10">
                <a:solidFill>
                  <a:srgbClr val="C00000"/>
                </a:solidFill>
                <a:latin typeface="Arial"/>
                <a:cs typeface="Arial"/>
              </a:rPr>
              <a:t>Проявления</a:t>
            </a:r>
            <a:r>
              <a:rPr sz="1600" b="1" i="1" spc="-4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i="1" spc="-10">
                <a:solidFill>
                  <a:srgbClr val="C00000"/>
                </a:solidFill>
                <a:latin typeface="Arial"/>
                <a:cs typeface="Arial"/>
              </a:rPr>
              <a:t>боевого</a:t>
            </a:r>
            <a:r>
              <a:rPr sz="1600" b="1" i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i="1" spc="-20">
                <a:solidFill>
                  <a:srgbClr val="C00000"/>
                </a:solidFill>
                <a:latin typeface="Arial"/>
                <a:cs typeface="Arial"/>
              </a:rPr>
              <a:t>ПТСР</a:t>
            </a:r>
            <a:endParaRPr sz="16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99110" y="180594"/>
            <a:ext cx="640649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0">
                <a:solidFill>
                  <a:srgbClr val="006FC0"/>
                </a:solidFill>
                <a:latin typeface="Times New Roman"/>
                <a:cs typeface="Times New Roman"/>
              </a:rPr>
              <a:t>Психологические</a:t>
            </a:r>
            <a:r>
              <a:rPr sz="1400" spc="2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spc="-10">
                <a:solidFill>
                  <a:srgbClr val="006FC0"/>
                </a:solidFill>
                <a:latin typeface="Times New Roman"/>
                <a:cs typeface="Times New Roman"/>
              </a:rPr>
              <a:t>техники</a:t>
            </a:r>
            <a:r>
              <a:rPr sz="1400" spc="-3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spc="-10">
                <a:solidFill>
                  <a:srgbClr val="006FC0"/>
                </a:solidFill>
                <a:latin typeface="Times New Roman"/>
                <a:cs typeface="Times New Roman"/>
              </a:rPr>
              <a:t>оказания</a:t>
            </a:r>
            <a:r>
              <a:rPr sz="1400" spc="-3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spc="-10">
                <a:solidFill>
                  <a:srgbClr val="006FC0"/>
                </a:solidFill>
                <a:latin typeface="Times New Roman"/>
                <a:cs typeface="Times New Roman"/>
              </a:rPr>
              <a:t>поддержки</a:t>
            </a:r>
            <a:r>
              <a:rPr sz="1400" spc="1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>
                <a:solidFill>
                  <a:srgbClr val="006FC0"/>
                </a:solidFill>
                <a:latin typeface="Times New Roman"/>
                <a:cs typeface="Times New Roman"/>
              </a:rPr>
              <a:t>семьям</a:t>
            </a:r>
            <a:r>
              <a:rPr sz="1400" spc="2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spc="-10">
                <a:solidFill>
                  <a:srgbClr val="006FC0"/>
                </a:solidFill>
                <a:latin typeface="Times New Roman"/>
                <a:cs typeface="Times New Roman"/>
              </a:rPr>
              <a:t>участников</a:t>
            </a:r>
            <a:r>
              <a:rPr sz="1400" spc="-25">
                <a:solidFill>
                  <a:srgbClr val="006FC0"/>
                </a:solidFill>
                <a:latin typeface="Times New Roman"/>
                <a:cs typeface="Times New Roman"/>
              </a:rPr>
              <a:t> СВО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398011" y="1112354"/>
            <a:ext cx="1743075" cy="1071575"/>
          </a:xfrm>
          <a:prstGeom prst="rect">
            <a:avLst/>
          </a:prstGeom>
          <a:solidFill>
            <a:srgbClr val="78909C">
              <a:alpha val="90194"/>
            </a:srgbClr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 marL="67945" marR="61594" indent="1270" algn="ctr">
              <a:lnSpc>
                <a:spcPct val="86500"/>
              </a:lnSpc>
            </a:pPr>
            <a:r>
              <a:rPr sz="900" b="1" smtClean="0">
                <a:solidFill>
                  <a:srgbClr val="FFFFFF"/>
                </a:solidFill>
                <a:latin typeface="Arial"/>
                <a:cs typeface="Arial"/>
              </a:rPr>
              <a:t>Ночные</a:t>
            </a:r>
            <a:r>
              <a:rPr sz="900" b="1" spc="-25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b="1">
                <a:solidFill>
                  <a:srgbClr val="FFFFFF"/>
                </a:solidFill>
                <a:latin typeface="Arial"/>
                <a:cs typeface="Arial"/>
              </a:rPr>
              <a:t>кошмары, </a:t>
            </a:r>
            <a:r>
              <a:rPr sz="900" b="1" spc="-10">
                <a:solidFill>
                  <a:srgbClr val="FFFFFF"/>
                </a:solidFill>
                <a:latin typeface="Arial"/>
                <a:cs typeface="Arial"/>
              </a:rPr>
              <a:t>нарушение</a:t>
            </a:r>
            <a:r>
              <a:rPr sz="900" b="1" spc="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b="1" spc="-20">
                <a:solidFill>
                  <a:srgbClr val="FFFFFF"/>
                </a:solidFill>
                <a:latin typeface="Arial"/>
                <a:cs typeface="Arial"/>
              </a:rPr>
              <a:t>сна.</a:t>
            </a:r>
            <a:r>
              <a:rPr sz="900" b="1" spc="5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b="1">
                <a:solidFill>
                  <a:srgbClr val="FFFFFF"/>
                </a:solidFill>
                <a:latin typeface="Arial"/>
                <a:cs typeface="Arial"/>
              </a:rPr>
              <a:t>Для</a:t>
            </a:r>
            <a:r>
              <a:rPr sz="900" b="1" spc="-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b="1">
                <a:solidFill>
                  <a:srgbClr val="FFFFFF"/>
                </a:solidFill>
                <a:latin typeface="Arial"/>
                <a:cs typeface="Arial"/>
              </a:rPr>
              <a:t>кошмарных</a:t>
            </a:r>
            <a:r>
              <a:rPr sz="900" b="1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b="1">
                <a:solidFill>
                  <a:srgbClr val="FFFFFF"/>
                </a:solidFill>
                <a:latin typeface="Arial"/>
                <a:cs typeface="Arial"/>
              </a:rPr>
              <a:t>снов</a:t>
            </a:r>
            <a:r>
              <a:rPr sz="900" b="1" spc="-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b="1">
                <a:solidFill>
                  <a:srgbClr val="FFFFFF"/>
                </a:solidFill>
                <a:latin typeface="Arial"/>
                <a:cs typeface="Arial"/>
              </a:rPr>
              <a:t>при</a:t>
            </a:r>
            <a:r>
              <a:rPr sz="900" b="1" spc="-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b="1" spc="-20">
                <a:solidFill>
                  <a:srgbClr val="FFFFFF"/>
                </a:solidFill>
                <a:latin typeface="Arial"/>
                <a:cs typeface="Arial"/>
              </a:rPr>
              <a:t>ПТСР</a:t>
            </a:r>
            <a:r>
              <a:rPr sz="900" b="1" spc="5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b="1">
                <a:solidFill>
                  <a:srgbClr val="FFFFFF"/>
                </a:solidFill>
                <a:latin typeface="Arial"/>
                <a:cs typeface="Arial"/>
              </a:rPr>
              <a:t>характерно</a:t>
            </a:r>
            <a:r>
              <a:rPr sz="900" b="1" spc="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b="1" spc="-10">
                <a:solidFill>
                  <a:srgbClr val="FFFFFF"/>
                </a:solidFill>
                <a:latin typeface="Arial"/>
                <a:cs typeface="Arial"/>
              </a:rPr>
              <a:t>фотографически</a:t>
            </a:r>
            <a:r>
              <a:rPr sz="900" b="1" spc="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b="1" spc="-10">
                <a:solidFill>
                  <a:srgbClr val="FFFFFF"/>
                </a:solidFill>
                <a:latin typeface="Arial"/>
                <a:cs typeface="Arial"/>
              </a:rPr>
              <a:t>точное</a:t>
            </a:r>
            <a:r>
              <a:rPr sz="900" b="1" spc="5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b="1">
                <a:solidFill>
                  <a:srgbClr val="FFFFFF"/>
                </a:solidFill>
                <a:latin typeface="Arial"/>
                <a:cs typeface="Arial"/>
              </a:rPr>
              <a:t>воспроизведение</a:t>
            </a:r>
            <a:r>
              <a:rPr sz="900" b="1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b="1" spc="-10">
                <a:solidFill>
                  <a:srgbClr val="FFFFFF"/>
                </a:solidFill>
                <a:latin typeface="Arial"/>
                <a:cs typeface="Arial"/>
              </a:rPr>
              <a:t>действительно</a:t>
            </a:r>
            <a:r>
              <a:rPr sz="900" b="1" spc="5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b="1">
                <a:solidFill>
                  <a:srgbClr val="FFFFFF"/>
                </a:solidFill>
                <a:latin typeface="Arial"/>
                <a:cs typeface="Arial"/>
              </a:rPr>
              <a:t>пережитых</a:t>
            </a:r>
            <a:r>
              <a:rPr sz="900" b="1" spc="-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b="1" spc="-10">
                <a:solidFill>
                  <a:srgbClr val="FFFFFF"/>
                </a:solidFill>
                <a:latin typeface="Arial"/>
                <a:cs typeface="Arial"/>
              </a:rPr>
              <a:t>событий</a:t>
            </a:r>
            <a:endParaRPr sz="9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14950" y="1112354"/>
            <a:ext cx="1743075" cy="986937"/>
          </a:xfrm>
          <a:prstGeom prst="rect">
            <a:avLst/>
          </a:prstGeom>
          <a:solidFill>
            <a:srgbClr val="78909C">
              <a:alpha val="84313"/>
            </a:srgbClr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30"/>
              </a:spcBef>
            </a:pPr>
            <a:endParaRPr sz="700">
              <a:latin typeface="Times New Roman"/>
              <a:cs typeface="Times New Roman"/>
            </a:endParaRPr>
          </a:p>
          <a:p>
            <a:pPr marL="1270" algn="ctr">
              <a:lnSpc>
                <a:spcPts val="780"/>
              </a:lnSpc>
            </a:pPr>
            <a:r>
              <a:rPr sz="1000" b="1">
                <a:solidFill>
                  <a:srgbClr val="FFFFFF"/>
                </a:solidFill>
                <a:latin typeface="Arial"/>
                <a:cs typeface="Arial"/>
              </a:rPr>
              <a:t>Социальное</a:t>
            </a:r>
            <a:r>
              <a:rPr sz="1000" b="1" spc="-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00" b="1" spc="-10">
                <a:solidFill>
                  <a:srgbClr val="FFFFFF"/>
                </a:solidFill>
                <a:latin typeface="Arial"/>
                <a:cs typeface="Arial"/>
              </a:rPr>
              <a:t>избегание,</a:t>
            </a:r>
            <a:endParaRPr sz="1000">
              <a:latin typeface="Arial"/>
              <a:cs typeface="Arial"/>
            </a:endParaRPr>
          </a:p>
          <a:p>
            <a:pPr marL="103505" marR="92710" algn="ctr">
              <a:lnSpc>
                <a:spcPct val="86500"/>
              </a:lnSpc>
              <a:spcBef>
                <a:spcPts val="55"/>
              </a:spcBef>
            </a:pPr>
            <a:r>
              <a:rPr sz="1000" b="1" spc="-10">
                <a:solidFill>
                  <a:srgbClr val="FFFFFF"/>
                </a:solidFill>
                <a:latin typeface="Arial"/>
                <a:cs typeface="Arial"/>
              </a:rPr>
              <a:t>дистанцирование</a:t>
            </a:r>
            <a:r>
              <a:rPr sz="1000" b="1" spc="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FFFFFF"/>
                </a:solidFill>
                <a:latin typeface="Arial"/>
                <a:cs typeface="Arial"/>
              </a:rPr>
              <a:t>и</a:t>
            </a:r>
            <a:r>
              <a:rPr sz="1000" b="1" spc="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00" b="1" spc="-10">
                <a:solidFill>
                  <a:srgbClr val="FFFFFF"/>
                </a:solidFill>
                <a:latin typeface="Arial"/>
                <a:cs typeface="Arial"/>
              </a:rPr>
              <a:t>отчуждение</a:t>
            </a:r>
            <a:r>
              <a:rPr sz="1000" b="1" spc="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00" b="1" spc="-25">
                <a:solidFill>
                  <a:srgbClr val="FFFFFF"/>
                </a:solidFill>
                <a:latin typeface="Arial"/>
                <a:cs typeface="Arial"/>
              </a:rPr>
              <a:t>от</a:t>
            </a:r>
            <a:r>
              <a:rPr sz="1000" b="1" spc="5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FFFFFF"/>
                </a:solidFill>
                <a:latin typeface="Arial"/>
                <a:cs typeface="Arial"/>
              </a:rPr>
              <a:t>других,</a:t>
            </a:r>
            <a:r>
              <a:rPr sz="1000" b="1" spc="-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FFFFFF"/>
                </a:solidFill>
                <a:latin typeface="Arial"/>
                <a:cs typeface="Arial"/>
              </a:rPr>
              <a:t>включая</a:t>
            </a:r>
            <a:r>
              <a:rPr sz="1000" b="1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FFFFFF"/>
                </a:solidFill>
                <a:latin typeface="Arial"/>
                <a:cs typeface="Arial"/>
              </a:rPr>
              <a:t>близких</a:t>
            </a:r>
            <a:r>
              <a:rPr sz="1000" b="1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00" b="1" spc="-10">
                <a:solidFill>
                  <a:srgbClr val="FFFFFF"/>
                </a:solidFill>
                <a:latin typeface="Arial"/>
                <a:cs typeface="Arial"/>
              </a:rPr>
              <a:t>членов</a:t>
            </a:r>
            <a:r>
              <a:rPr sz="1000" b="1" spc="5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00" b="1" spc="-10">
                <a:solidFill>
                  <a:srgbClr val="FFFFFF"/>
                </a:solidFill>
                <a:latin typeface="Arial"/>
                <a:cs typeface="Arial"/>
              </a:rPr>
              <a:t>семьи</a:t>
            </a:r>
            <a:endParaRPr sz="10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231888" y="1112354"/>
            <a:ext cx="1743075" cy="966931"/>
          </a:xfrm>
          <a:prstGeom prst="rect">
            <a:avLst/>
          </a:prstGeom>
          <a:solidFill>
            <a:srgbClr val="78909C">
              <a:alpha val="78430"/>
            </a:srgbClr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 marL="61594" marR="24765" indent="-27940">
              <a:lnSpc>
                <a:spcPct val="86400"/>
              </a:lnSpc>
            </a:pPr>
            <a:r>
              <a:rPr sz="1000" b="1" smtClean="0">
                <a:solidFill>
                  <a:srgbClr val="C00000"/>
                </a:solidFill>
                <a:latin typeface="Arial"/>
                <a:cs typeface="Arial"/>
              </a:rPr>
              <a:t>Изменения</a:t>
            </a:r>
            <a:r>
              <a:rPr sz="1000" b="1" spc="-40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поведения,</a:t>
            </a:r>
            <a:r>
              <a:rPr sz="1000" b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эксплозивные</a:t>
            </a:r>
            <a:r>
              <a:rPr sz="1000" b="1" spc="50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вспышки,</a:t>
            </a:r>
            <a:r>
              <a:rPr sz="1000" b="1" spc="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раздражительность</a:t>
            </a:r>
            <a:r>
              <a:rPr sz="1000" b="1" spc="6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5">
                <a:solidFill>
                  <a:srgbClr val="C00000"/>
                </a:solidFill>
                <a:latin typeface="Arial"/>
                <a:cs typeface="Arial"/>
              </a:rPr>
              <a:t>или</a:t>
            </a:r>
            <a:r>
              <a:rPr sz="1000" b="1" spc="50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склонность к</a:t>
            </a:r>
            <a:r>
              <a:rPr sz="1000" b="1" spc="-5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физическому</a:t>
            </a:r>
            <a:r>
              <a:rPr sz="10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насилию</a:t>
            </a:r>
            <a:endParaRPr sz="1000">
              <a:latin typeface="Arial"/>
              <a:cs typeface="Arial"/>
            </a:endParaRPr>
          </a:p>
          <a:p>
            <a:pPr marL="400050">
              <a:lnSpc>
                <a:spcPts val="720"/>
              </a:lnSpc>
            </a:pP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над</a:t>
            </a:r>
            <a:r>
              <a:rPr sz="10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другими</a:t>
            </a:r>
            <a:r>
              <a:rPr sz="10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людьми</a:t>
            </a:r>
            <a:endParaRPr sz="10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398011" y="2332189"/>
            <a:ext cx="1743075" cy="1034129"/>
          </a:xfrm>
          <a:prstGeom prst="rect">
            <a:avLst/>
          </a:prstGeom>
          <a:solidFill>
            <a:srgbClr val="78909C">
              <a:alpha val="72940"/>
            </a:srgbClr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 marL="28575" marR="22225" indent="-635" algn="ctr">
              <a:lnSpc>
                <a:spcPct val="86200"/>
              </a:lnSpc>
            </a:pPr>
            <a:r>
              <a:rPr sz="1000" b="1" spc="-10" smtClean="0">
                <a:solidFill>
                  <a:srgbClr val="C00000"/>
                </a:solidFill>
                <a:latin typeface="Arial"/>
                <a:cs typeface="Arial"/>
              </a:rPr>
              <a:t>Злоупотребление</a:t>
            </a:r>
            <a:r>
              <a:rPr sz="1000" b="1" spc="55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алкоголем</a:t>
            </a:r>
            <a:r>
              <a:rPr sz="1000" b="1" spc="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5">
                <a:solidFill>
                  <a:srgbClr val="C00000"/>
                </a:solidFill>
                <a:latin typeface="Arial"/>
                <a:cs typeface="Arial"/>
              </a:rPr>
              <a:t>или</a:t>
            </a:r>
            <a:r>
              <a:rPr sz="1000" b="1" spc="50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наркотиками,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особенно</a:t>
            </a:r>
            <a:r>
              <a:rPr sz="10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для</a:t>
            </a:r>
            <a:r>
              <a:rPr sz="1000" b="1" spc="-4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«снятия</a:t>
            </a:r>
            <a:r>
              <a:rPr sz="1000" b="1" spc="50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остроты»</a:t>
            </a:r>
            <a:r>
              <a:rPr sz="1000" b="1" spc="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болезненных</a:t>
            </a:r>
            <a:r>
              <a:rPr sz="1000" b="1" spc="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переживаний,</a:t>
            </a:r>
            <a:r>
              <a:rPr sz="1000" b="1" spc="50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воспоминаний</a:t>
            </a:r>
            <a:r>
              <a:rPr sz="10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или</a:t>
            </a:r>
            <a:r>
              <a:rPr sz="1000" b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чувств</a:t>
            </a:r>
            <a:endParaRPr sz="10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314950" y="2332189"/>
            <a:ext cx="1743075" cy="1072088"/>
          </a:xfrm>
          <a:prstGeom prst="rect">
            <a:avLst/>
          </a:prstGeom>
          <a:solidFill>
            <a:srgbClr val="78909C">
              <a:alpha val="67057"/>
            </a:srgbClr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75"/>
              </a:spcBef>
            </a:pPr>
            <a:endParaRPr sz="700">
              <a:latin typeface="Times New Roman"/>
              <a:cs typeface="Times New Roman"/>
            </a:endParaRPr>
          </a:p>
          <a:p>
            <a:pPr marL="274320" marR="144145" indent="-121920" algn="ctr">
              <a:spcBef>
                <a:spcPts val="5"/>
              </a:spcBef>
            </a:pP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Антисоциальное</a:t>
            </a:r>
            <a:r>
              <a:rPr sz="1000" b="1" spc="6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поведение</a:t>
            </a:r>
            <a:r>
              <a:rPr sz="1000" b="1" spc="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5">
                <a:solidFill>
                  <a:srgbClr val="C00000"/>
                </a:solidFill>
                <a:latin typeface="Arial"/>
                <a:cs typeface="Arial"/>
              </a:rPr>
              <a:t>или</a:t>
            </a:r>
            <a:r>
              <a:rPr sz="1000" b="1" spc="50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противоправные</a:t>
            </a:r>
            <a:r>
              <a:rPr sz="1000" b="1" spc="9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действия</a:t>
            </a:r>
            <a:endParaRPr sz="10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231888" y="2332189"/>
            <a:ext cx="1743075" cy="1072088"/>
          </a:xfrm>
          <a:prstGeom prst="rect">
            <a:avLst/>
          </a:prstGeom>
          <a:solidFill>
            <a:srgbClr val="78909C">
              <a:alpha val="61567"/>
            </a:srgbClr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75"/>
              </a:spcBef>
            </a:pPr>
            <a:endParaRPr sz="700">
              <a:latin typeface="Times New Roman"/>
              <a:cs typeface="Times New Roman"/>
            </a:endParaRPr>
          </a:p>
          <a:p>
            <a:pPr marL="227329" marR="109220" indent="-111760" algn="ctr">
              <a:spcBef>
                <a:spcPts val="5"/>
              </a:spcBef>
            </a:pP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Депрессия,</a:t>
            </a:r>
            <a:r>
              <a:rPr sz="1000" b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суицидальные</a:t>
            </a:r>
            <a:r>
              <a:rPr sz="1000" b="1" spc="-4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0">
                <a:solidFill>
                  <a:srgbClr val="C00000"/>
                </a:solidFill>
                <a:latin typeface="Arial"/>
                <a:cs typeface="Arial"/>
              </a:rPr>
              <a:t>мысли</a:t>
            </a:r>
            <a:r>
              <a:rPr sz="1000" b="1" spc="50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или</a:t>
            </a:r>
            <a:r>
              <a:rPr sz="10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попытки</a:t>
            </a:r>
            <a:r>
              <a:rPr sz="1000" b="1" spc="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к</a:t>
            </a:r>
            <a:r>
              <a:rPr sz="10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самоубийству</a:t>
            </a:r>
            <a:endParaRPr sz="10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356480" y="3552126"/>
            <a:ext cx="1743075" cy="1074653"/>
          </a:xfrm>
          <a:prstGeom prst="rect">
            <a:avLst/>
          </a:prstGeom>
          <a:solidFill>
            <a:srgbClr val="78909C">
              <a:alpha val="55685"/>
            </a:srgbClr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 algn="ctr">
              <a:spcBef>
                <a:spcPts val="5"/>
              </a:spcBef>
            </a:pPr>
            <a:r>
              <a:rPr sz="1100" b="1" smtClean="0">
                <a:solidFill>
                  <a:srgbClr val="C00000"/>
                </a:solidFill>
                <a:latin typeface="Arial"/>
                <a:cs typeface="Arial"/>
              </a:rPr>
              <a:t>Высокие</a:t>
            </a:r>
            <a:r>
              <a:rPr sz="1100" b="1" spc="-30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уровни</a:t>
            </a:r>
            <a:r>
              <a:rPr sz="11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>
                <a:solidFill>
                  <a:srgbClr val="C00000"/>
                </a:solidFill>
                <a:latin typeface="Arial"/>
                <a:cs typeface="Arial"/>
              </a:rPr>
              <a:t>тревожной</a:t>
            </a:r>
            <a:endParaRPr sz="1100">
              <a:latin typeface="Arial"/>
              <a:cs typeface="Arial"/>
            </a:endParaRPr>
          </a:p>
          <a:p>
            <a:pPr marL="40005" marR="33020" algn="ctr">
              <a:spcBef>
                <a:spcPts val="55"/>
              </a:spcBef>
            </a:pPr>
            <a:r>
              <a:rPr sz="1100" b="1" spc="-10">
                <a:solidFill>
                  <a:srgbClr val="C00000"/>
                </a:solidFill>
                <a:latin typeface="Arial"/>
                <a:cs typeface="Arial"/>
              </a:rPr>
              <a:t>напряженности</a:t>
            </a:r>
            <a:r>
              <a:rPr sz="1100" b="1" spc="6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или</a:t>
            </a:r>
            <a:r>
              <a:rPr sz="1100" b="1" spc="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>
                <a:solidFill>
                  <a:srgbClr val="C00000"/>
                </a:solidFill>
                <a:latin typeface="Arial"/>
                <a:cs typeface="Arial"/>
              </a:rPr>
              <a:t>психологической</a:t>
            </a:r>
            <a:r>
              <a:rPr sz="1100" b="1" spc="50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>
                <a:solidFill>
                  <a:srgbClr val="C00000"/>
                </a:solidFill>
                <a:latin typeface="Arial"/>
                <a:cs typeface="Arial"/>
              </a:rPr>
              <a:t>неустойчивости</a:t>
            </a:r>
            <a:endParaRPr sz="11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273419" y="3552126"/>
            <a:ext cx="2641981" cy="997389"/>
          </a:xfrm>
          <a:prstGeom prst="rect">
            <a:avLst/>
          </a:prstGeom>
          <a:solidFill>
            <a:srgbClr val="78909C">
              <a:alpha val="50195"/>
            </a:srgbClr>
          </a:solidFill>
        </p:spPr>
        <p:txBody>
          <a:bodyPr vert="horz" wrap="square" lIns="0" tIns="62230" rIns="0" bIns="0" rtlCol="0">
            <a:spAutoFit/>
          </a:bodyPr>
          <a:lstStyle/>
          <a:p>
            <a:pPr marL="76200" marR="67310" indent="-1270" algn="ctr">
              <a:lnSpc>
                <a:spcPct val="86500"/>
              </a:lnSpc>
              <a:spcBef>
                <a:spcPts val="490"/>
              </a:spcBef>
            </a:pP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Неспецифические</a:t>
            </a:r>
            <a:r>
              <a:rPr sz="900" b="1" spc="-4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>
                <a:solidFill>
                  <a:srgbClr val="C00000"/>
                </a:solidFill>
                <a:latin typeface="Arial"/>
                <a:cs typeface="Arial"/>
              </a:rPr>
              <a:t>соматические</a:t>
            </a:r>
            <a:r>
              <a:rPr sz="900" b="1" spc="50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жалобы</a:t>
            </a:r>
            <a:r>
              <a:rPr sz="900" b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часто</a:t>
            </a:r>
            <a:r>
              <a:rPr sz="9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>
                <a:solidFill>
                  <a:srgbClr val="C00000"/>
                </a:solidFill>
                <a:latin typeface="Arial"/>
                <a:cs typeface="Arial"/>
              </a:rPr>
              <a:t>обнаруживаются</a:t>
            </a:r>
            <a:r>
              <a:rPr sz="900" b="1" spc="50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соматические</a:t>
            </a:r>
            <a:r>
              <a:rPr sz="900" b="1" spc="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900" b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>
                <a:solidFill>
                  <a:srgbClr val="C00000"/>
                </a:solidFill>
                <a:latin typeface="Arial"/>
                <a:cs typeface="Arial"/>
              </a:rPr>
              <a:t>психосоматические</a:t>
            </a:r>
            <a:r>
              <a:rPr sz="900" b="1" spc="50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расстройства</a:t>
            </a:r>
            <a:r>
              <a:rPr sz="900" b="1" spc="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9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виде</a:t>
            </a:r>
            <a:r>
              <a:rPr sz="9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>
                <a:solidFill>
                  <a:srgbClr val="C00000"/>
                </a:solidFill>
                <a:latin typeface="Arial"/>
                <a:cs typeface="Arial"/>
              </a:rPr>
              <a:t>хронического</a:t>
            </a:r>
            <a:r>
              <a:rPr sz="900" b="1" spc="50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мышечного</a:t>
            </a:r>
            <a:r>
              <a:rPr sz="900" b="1" spc="-4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>
                <a:solidFill>
                  <a:srgbClr val="C00000"/>
                </a:solidFill>
                <a:latin typeface="Arial"/>
                <a:cs typeface="Arial"/>
              </a:rPr>
              <a:t>напряжения,</a:t>
            </a:r>
            <a:endParaRPr sz="900">
              <a:latin typeface="Arial"/>
              <a:cs typeface="Arial"/>
            </a:endParaRPr>
          </a:p>
          <a:p>
            <a:pPr marL="169545" marR="161290" indent="635" algn="ctr">
              <a:lnSpc>
                <a:spcPts val="720"/>
              </a:lnSpc>
              <a:spcBef>
                <a:spcPts val="5"/>
              </a:spcBef>
            </a:pP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повышенной</a:t>
            </a:r>
            <a:r>
              <a:rPr sz="900" b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>
                <a:solidFill>
                  <a:srgbClr val="C00000"/>
                </a:solidFill>
                <a:latin typeface="Arial"/>
                <a:cs typeface="Arial"/>
              </a:rPr>
              <a:t>утомляемости,</a:t>
            </a:r>
            <a:r>
              <a:rPr sz="900" b="1" spc="50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>
                <a:solidFill>
                  <a:srgbClr val="C00000"/>
                </a:solidFill>
                <a:latin typeface="Arial"/>
                <a:cs typeface="Arial"/>
              </a:rPr>
              <a:t>мышечно-</a:t>
            </a: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суставной, </a:t>
            </a:r>
            <a:r>
              <a:rPr sz="900" b="1" spc="-10">
                <a:solidFill>
                  <a:srgbClr val="C00000"/>
                </a:solidFill>
                <a:latin typeface="Arial"/>
                <a:cs typeface="Arial"/>
              </a:rPr>
              <a:t>головной,</a:t>
            </a:r>
            <a:endParaRPr sz="900">
              <a:latin typeface="Arial"/>
              <a:cs typeface="Arial"/>
            </a:endParaRPr>
          </a:p>
          <a:p>
            <a:pPr marL="108585" marR="99695" indent="-2540" algn="ctr">
              <a:lnSpc>
                <a:spcPts val="720"/>
              </a:lnSpc>
              <a:spcBef>
                <a:spcPts val="10"/>
              </a:spcBef>
            </a:pPr>
            <a:r>
              <a:rPr sz="900" b="1" spc="-10">
                <a:solidFill>
                  <a:srgbClr val="C00000"/>
                </a:solidFill>
                <a:latin typeface="Arial"/>
                <a:cs typeface="Arial"/>
              </a:rPr>
              <a:t>артритоподобной</a:t>
            </a:r>
            <a:r>
              <a:rPr sz="900" b="1" spc="6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болей,</a:t>
            </a:r>
            <a:r>
              <a:rPr sz="900" b="1" spc="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20">
                <a:solidFill>
                  <a:srgbClr val="C00000"/>
                </a:solidFill>
                <a:latin typeface="Arial"/>
                <a:cs typeface="Arial"/>
              </a:rPr>
              <a:t>язвы</a:t>
            </a:r>
            <a:r>
              <a:rPr sz="900" b="1" spc="50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>
                <a:solidFill>
                  <a:srgbClr val="C00000"/>
                </a:solidFill>
                <a:latin typeface="Arial"/>
                <a:cs typeface="Arial"/>
              </a:rPr>
              <a:t>желудка,</a:t>
            </a: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 боли</a:t>
            </a:r>
            <a:r>
              <a:rPr sz="9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9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области</a:t>
            </a:r>
            <a:r>
              <a:rPr sz="900" b="1" spc="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>
                <a:solidFill>
                  <a:srgbClr val="C00000"/>
                </a:solidFill>
                <a:latin typeface="Arial"/>
                <a:cs typeface="Arial"/>
              </a:rPr>
              <a:t>сердца,</a:t>
            </a:r>
            <a:r>
              <a:rPr sz="900" b="1" spc="50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респираторного</a:t>
            </a:r>
            <a:r>
              <a:rPr sz="9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симптома,</a:t>
            </a:r>
            <a:r>
              <a:rPr sz="9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>
                <a:solidFill>
                  <a:srgbClr val="C00000"/>
                </a:solidFill>
                <a:latin typeface="Arial"/>
                <a:cs typeface="Arial"/>
              </a:rPr>
              <a:t>колита</a:t>
            </a:r>
            <a:endParaRPr sz="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297177" y="971551"/>
            <a:ext cx="1997710" cy="2405146"/>
          </a:xfrm>
          <a:prstGeom prst="rect">
            <a:avLst/>
          </a:prstGeom>
          <a:ln w="25400">
            <a:solidFill>
              <a:srgbClr val="6C828D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154305" marR="147955" algn="ctr">
              <a:lnSpc>
                <a:spcPct val="86300"/>
              </a:lnSpc>
            </a:pPr>
            <a:endParaRPr lang="ru-RU" sz="1100" b="1" smtClean="0">
              <a:latin typeface="Arial"/>
              <a:cs typeface="Arial"/>
            </a:endParaRPr>
          </a:p>
          <a:p>
            <a:pPr marL="154305" marR="147955" algn="ctr">
              <a:lnSpc>
                <a:spcPct val="86300"/>
              </a:lnSpc>
            </a:pPr>
            <a:r>
              <a:rPr sz="1100" b="1" smtClean="0">
                <a:latin typeface="Arial"/>
                <a:cs typeface="Arial"/>
              </a:rPr>
              <a:t>К</a:t>
            </a:r>
            <a:r>
              <a:rPr sz="1100" b="1" spc="-30" smtClean="0">
                <a:latin typeface="Arial"/>
                <a:cs typeface="Arial"/>
              </a:rPr>
              <a:t> </a:t>
            </a:r>
            <a:r>
              <a:rPr sz="1100" b="1">
                <a:latin typeface="Arial"/>
                <a:cs typeface="Arial"/>
              </a:rPr>
              <a:t>важным</a:t>
            </a:r>
            <a:r>
              <a:rPr sz="1100" b="1" spc="-25">
                <a:latin typeface="Arial"/>
                <a:cs typeface="Arial"/>
              </a:rPr>
              <a:t> </a:t>
            </a:r>
            <a:r>
              <a:rPr sz="1100" b="1">
                <a:latin typeface="Arial"/>
                <a:cs typeface="Arial"/>
              </a:rPr>
              <a:t>факторам</a:t>
            </a:r>
            <a:r>
              <a:rPr sz="1100" b="1" spc="20">
                <a:latin typeface="Arial"/>
                <a:cs typeface="Arial"/>
              </a:rPr>
              <a:t> </a:t>
            </a:r>
            <a:r>
              <a:rPr sz="1100" b="1" spc="-10">
                <a:latin typeface="Arial"/>
                <a:cs typeface="Arial"/>
              </a:rPr>
              <a:t>риска </a:t>
            </a:r>
            <a:r>
              <a:rPr sz="1100" b="1">
                <a:latin typeface="Arial"/>
                <a:cs typeface="Arial"/>
              </a:rPr>
              <a:t>развития</a:t>
            </a:r>
            <a:r>
              <a:rPr sz="1100" b="1" spc="-30">
                <a:latin typeface="Arial"/>
                <a:cs typeface="Arial"/>
              </a:rPr>
              <a:t> </a:t>
            </a:r>
            <a:r>
              <a:rPr sz="1100" b="1">
                <a:latin typeface="Arial"/>
                <a:cs typeface="Arial"/>
              </a:rPr>
              <a:t>ПТСР</a:t>
            </a:r>
            <a:r>
              <a:rPr sz="1100" b="1" spc="-50">
                <a:latin typeface="Arial"/>
                <a:cs typeface="Arial"/>
              </a:rPr>
              <a:t> </a:t>
            </a:r>
            <a:r>
              <a:rPr sz="1100" b="1" spc="-10">
                <a:latin typeface="Arial"/>
                <a:cs typeface="Arial"/>
              </a:rPr>
              <a:t>относятся характерологические </a:t>
            </a:r>
            <a:r>
              <a:rPr sz="1100" b="1">
                <a:latin typeface="Arial"/>
                <a:cs typeface="Arial"/>
              </a:rPr>
              <a:t>особенности</a:t>
            </a:r>
            <a:r>
              <a:rPr sz="1100" b="1" spc="-25">
                <a:latin typeface="Arial"/>
                <a:cs typeface="Arial"/>
              </a:rPr>
              <a:t> </a:t>
            </a:r>
            <a:r>
              <a:rPr sz="1100" b="1" spc="-10">
                <a:latin typeface="Arial"/>
                <a:cs typeface="Arial"/>
              </a:rPr>
              <a:t>личности, </a:t>
            </a:r>
            <a:r>
              <a:rPr sz="1100" b="1">
                <a:latin typeface="Arial"/>
                <a:cs typeface="Arial"/>
              </a:rPr>
              <a:t>включая</a:t>
            </a:r>
            <a:r>
              <a:rPr sz="1100" b="1" spc="-35">
                <a:latin typeface="Arial"/>
                <a:cs typeface="Arial"/>
              </a:rPr>
              <a:t> </a:t>
            </a:r>
            <a:r>
              <a:rPr sz="1100" b="1" spc="-10">
                <a:latin typeface="Arial"/>
                <a:cs typeface="Arial"/>
              </a:rPr>
              <a:t>черты</a:t>
            </a:r>
            <a:endParaRPr sz="1100">
              <a:latin typeface="Arial"/>
              <a:cs typeface="Arial"/>
            </a:endParaRPr>
          </a:p>
          <a:p>
            <a:pPr marL="455930" marR="38100" indent="-410209">
              <a:lnSpc>
                <a:spcPts val="1030"/>
              </a:lnSpc>
              <a:spcBef>
                <a:spcPts val="10"/>
              </a:spcBef>
            </a:pPr>
            <a:r>
              <a:rPr sz="1100" b="1">
                <a:latin typeface="Arial"/>
                <a:cs typeface="Arial"/>
              </a:rPr>
              <a:t>социопатического</a:t>
            </a:r>
            <a:r>
              <a:rPr sz="1100" b="1" spc="-50">
                <a:latin typeface="Arial"/>
                <a:cs typeface="Arial"/>
              </a:rPr>
              <a:t> </a:t>
            </a:r>
            <a:r>
              <a:rPr sz="1100" b="1" spc="-10">
                <a:latin typeface="Arial"/>
                <a:cs typeface="Arial"/>
              </a:rPr>
              <a:t>поведения, </a:t>
            </a:r>
            <a:r>
              <a:rPr sz="1100" b="1">
                <a:latin typeface="Arial"/>
                <a:cs typeface="Arial"/>
              </a:rPr>
              <a:t>а</a:t>
            </a:r>
            <a:r>
              <a:rPr sz="1100" b="1" spc="-20">
                <a:latin typeface="Arial"/>
                <a:cs typeface="Arial"/>
              </a:rPr>
              <a:t> </a:t>
            </a:r>
            <a:r>
              <a:rPr sz="1100" b="1">
                <a:latin typeface="Arial"/>
                <a:cs typeface="Arial"/>
              </a:rPr>
              <a:t>также</a:t>
            </a:r>
            <a:r>
              <a:rPr sz="1100" b="1" spc="-5">
                <a:latin typeface="Arial"/>
                <a:cs typeface="Arial"/>
              </a:rPr>
              <a:t> </a:t>
            </a:r>
            <a:r>
              <a:rPr sz="1100" b="1" spc="-10">
                <a:latin typeface="Arial"/>
                <a:cs typeface="Arial"/>
              </a:rPr>
              <a:t>развитие алкогольной</a:t>
            </a:r>
            <a:r>
              <a:rPr sz="1100" b="1" spc="40">
                <a:latin typeface="Arial"/>
                <a:cs typeface="Arial"/>
              </a:rPr>
              <a:t> </a:t>
            </a:r>
            <a:r>
              <a:rPr sz="1100" b="1" spc="-25">
                <a:latin typeface="Arial"/>
                <a:cs typeface="Arial"/>
              </a:rPr>
              <a:t>или</a:t>
            </a:r>
            <a:endParaRPr sz="1100">
              <a:latin typeface="Arial"/>
              <a:cs typeface="Arial"/>
            </a:endParaRPr>
          </a:p>
          <a:p>
            <a:pPr marL="85725" marR="79375" algn="ctr">
              <a:lnSpc>
                <a:spcPct val="86300"/>
              </a:lnSpc>
              <a:spcBef>
                <a:spcPts val="5"/>
              </a:spcBef>
            </a:pPr>
            <a:r>
              <a:rPr sz="1100" b="1">
                <a:latin typeface="Arial"/>
                <a:cs typeface="Arial"/>
              </a:rPr>
              <a:t>наркотической</a:t>
            </a:r>
            <a:r>
              <a:rPr sz="1100" b="1" spc="-50">
                <a:latin typeface="Arial"/>
                <a:cs typeface="Arial"/>
              </a:rPr>
              <a:t> </a:t>
            </a:r>
            <a:r>
              <a:rPr sz="1100" b="1" spc="-10">
                <a:latin typeface="Arial"/>
                <a:cs typeface="Arial"/>
              </a:rPr>
              <a:t>зависимости. </a:t>
            </a:r>
            <a:r>
              <a:rPr sz="1100" b="1">
                <a:latin typeface="Arial"/>
                <a:cs typeface="Arial"/>
              </a:rPr>
              <a:t>Это</a:t>
            </a:r>
            <a:r>
              <a:rPr sz="1100" b="1" spc="-15">
                <a:latin typeface="Arial"/>
                <a:cs typeface="Arial"/>
              </a:rPr>
              <a:t> </a:t>
            </a:r>
            <a:r>
              <a:rPr sz="1100" b="1">
                <a:latin typeface="Arial"/>
                <a:cs typeface="Arial"/>
              </a:rPr>
              <a:t>снижает</a:t>
            </a:r>
            <a:r>
              <a:rPr sz="1100" b="1" spc="-15">
                <a:latin typeface="Arial"/>
                <a:cs typeface="Arial"/>
              </a:rPr>
              <a:t> </a:t>
            </a:r>
            <a:r>
              <a:rPr sz="1100" b="1" spc="-10">
                <a:latin typeface="Arial"/>
                <a:cs typeface="Arial"/>
              </a:rPr>
              <a:t>способность </a:t>
            </a:r>
            <a:r>
              <a:rPr sz="1100" b="1">
                <a:latin typeface="Arial"/>
                <a:cs typeface="Arial"/>
              </a:rPr>
              <a:t>личности к</a:t>
            </a:r>
            <a:r>
              <a:rPr sz="1100" b="1" spc="-15">
                <a:latin typeface="Arial"/>
                <a:cs typeface="Arial"/>
              </a:rPr>
              <a:t> </a:t>
            </a:r>
            <a:r>
              <a:rPr sz="1100" b="1" spc="-10">
                <a:latin typeface="Arial"/>
                <a:cs typeface="Arial"/>
              </a:rPr>
              <a:t>преодолению </a:t>
            </a:r>
            <a:r>
              <a:rPr sz="1100" b="1">
                <a:latin typeface="Arial"/>
                <a:cs typeface="Arial"/>
              </a:rPr>
              <a:t>травматических</a:t>
            </a:r>
            <a:r>
              <a:rPr sz="1100" b="1" spc="-15">
                <a:latin typeface="Arial"/>
                <a:cs typeface="Arial"/>
              </a:rPr>
              <a:t> </a:t>
            </a:r>
            <a:r>
              <a:rPr sz="1100" b="1" spc="-10">
                <a:latin typeface="Arial"/>
                <a:cs typeface="Arial"/>
              </a:rPr>
              <a:t>стрессовых переживаний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300520" y="1736661"/>
            <a:ext cx="920115" cy="929005"/>
            <a:chOff x="300520" y="1736661"/>
            <a:chExt cx="920115" cy="929005"/>
          </a:xfrm>
        </p:grpSpPr>
        <p:pic>
          <p:nvPicPr>
            <p:cNvPr id="15" name="object 15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313220" y="1749361"/>
              <a:ext cx="894499" cy="903541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313220" y="1749361"/>
              <a:ext cx="894715" cy="903605"/>
            </a:xfrm>
            <a:custGeom>
              <a:rect l="l" t="t" r="r" b="b"/>
              <a:pathLst>
                <a:path w="894715" h="903605">
                  <a:moveTo>
                    <a:pt x="0" y="903541"/>
                  </a:moveTo>
                  <a:lnTo>
                    <a:pt x="894499" y="903541"/>
                  </a:lnTo>
                  <a:lnTo>
                    <a:pt x="894499" y="0"/>
                  </a:lnTo>
                  <a:lnTo>
                    <a:pt x="0" y="0"/>
                  </a:lnTo>
                  <a:lnTo>
                    <a:pt x="0" y="903541"/>
                  </a:lnTo>
                  <a:close/>
                </a:path>
              </a:pathLst>
            </a:custGeom>
            <a:ln w="25400">
              <a:solidFill>
                <a:srgbClr val="6C828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313220" y="3500613"/>
            <a:ext cx="1997710" cy="1526540"/>
          </a:xfrm>
          <a:prstGeom prst="rect">
            <a:avLst/>
          </a:prstGeom>
          <a:ln w="25400">
            <a:solidFill>
              <a:srgbClr val="6C828D"/>
            </a:solidFill>
          </a:ln>
        </p:spPr>
        <p:txBody>
          <a:bodyPr vert="horz" wrap="square" lIns="0" tIns="273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15"/>
              </a:spcBef>
            </a:pPr>
            <a:endParaRPr sz="1000">
              <a:latin typeface="Times New Roman"/>
              <a:cs typeface="Times New Roman"/>
            </a:endParaRPr>
          </a:p>
          <a:p>
            <a:pPr marL="246379" marR="238760" indent="34925" algn="ctr">
              <a:lnSpc>
                <a:spcPts val="1030"/>
              </a:lnSpc>
            </a:pPr>
            <a:r>
              <a:rPr sz="1000" b="1">
                <a:latin typeface="Arial"/>
                <a:cs typeface="Arial"/>
              </a:rPr>
              <a:t>Наличие в</a:t>
            </a:r>
            <a:r>
              <a:rPr sz="1000" b="1" spc="-10">
                <a:latin typeface="Arial"/>
                <a:cs typeface="Arial"/>
              </a:rPr>
              <a:t> анамнезе </a:t>
            </a:r>
            <a:r>
              <a:rPr sz="1000" b="1">
                <a:latin typeface="Arial"/>
                <a:cs typeface="Arial"/>
              </a:rPr>
              <a:t>психологических</a:t>
            </a:r>
            <a:r>
              <a:rPr sz="1000" b="1" spc="-70">
                <a:latin typeface="Arial"/>
                <a:cs typeface="Arial"/>
              </a:rPr>
              <a:t> </a:t>
            </a:r>
            <a:r>
              <a:rPr sz="1000" b="1" spc="-20">
                <a:latin typeface="Arial"/>
                <a:cs typeface="Arial"/>
              </a:rPr>
              <a:t>травм </a:t>
            </a:r>
            <a:r>
              <a:rPr sz="1000" b="1">
                <a:latin typeface="Arial"/>
                <a:cs typeface="Arial"/>
              </a:rPr>
              <a:t>(например,</a:t>
            </a:r>
            <a:r>
              <a:rPr sz="1000" b="1" spc="-30">
                <a:latin typeface="Arial"/>
                <a:cs typeface="Arial"/>
              </a:rPr>
              <a:t> </a:t>
            </a:r>
            <a:r>
              <a:rPr sz="1000" b="1" spc="-10">
                <a:latin typeface="Arial"/>
                <a:cs typeface="Arial"/>
              </a:rPr>
              <a:t>физическое </a:t>
            </a:r>
            <a:r>
              <a:rPr sz="1000" b="1">
                <a:latin typeface="Arial"/>
                <a:cs typeface="Arial"/>
              </a:rPr>
              <a:t>насилие</a:t>
            </a:r>
            <a:r>
              <a:rPr sz="1000" b="1" spc="-5">
                <a:latin typeface="Arial"/>
                <a:cs typeface="Arial"/>
              </a:rPr>
              <a:t> </a:t>
            </a:r>
            <a:r>
              <a:rPr sz="1000" b="1">
                <a:latin typeface="Arial"/>
                <a:cs typeface="Arial"/>
              </a:rPr>
              <a:t>в</a:t>
            </a:r>
            <a:r>
              <a:rPr sz="1000" b="1" spc="-25">
                <a:latin typeface="Arial"/>
                <a:cs typeface="Arial"/>
              </a:rPr>
              <a:t> </a:t>
            </a:r>
            <a:r>
              <a:rPr sz="1000" b="1" spc="-10">
                <a:latin typeface="Arial"/>
                <a:cs typeface="Arial"/>
              </a:rPr>
              <a:t>детстве,</a:t>
            </a:r>
            <a:endParaRPr sz="1000">
              <a:latin typeface="Arial"/>
              <a:cs typeface="Arial"/>
            </a:endParaRPr>
          </a:p>
          <a:p>
            <a:pPr algn="ctr">
              <a:lnSpc>
                <a:spcPts val="960"/>
              </a:lnSpc>
            </a:pPr>
            <a:r>
              <a:rPr sz="1000" b="1">
                <a:latin typeface="Arial"/>
                <a:cs typeface="Arial"/>
              </a:rPr>
              <a:t>несчастные</a:t>
            </a:r>
            <a:r>
              <a:rPr sz="1000" b="1" spc="-5">
                <a:latin typeface="Arial"/>
                <a:cs typeface="Arial"/>
              </a:rPr>
              <a:t> </a:t>
            </a:r>
            <a:r>
              <a:rPr sz="1000" b="1">
                <a:latin typeface="Arial"/>
                <a:cs typeface="Arial"/>
              </a:rPr>
              <a:t>случаи</a:t>
            </a:r>
            <a:r>
              <a:rPr sz="1000" b="1" spc="-15">
                <a:latin typeface="Arial"/>
                <a:cs typeface="Arial"/>
              </a:rPr>
              <a:t> </a:t>
            </a:r>
            <a:r>
              <a:rPr sz="1000" b="1" spc="-50">
                <a:latin typeface="Arial"/>
                <a:cs typeface="Arial"/>
              </a:rPr>
              <a:t>в</a:t>
            </a:r>
            <a:endParaRPr sz="1000">
              <a:latin typeface="Arial"/>
              <a:cs typeface="Arial"/>
            </a:endParaRPr>
          </a:p>
          <a:p>
            <a:pPr marL="43815" marR="36830" algn="ctr">
              <a:lnSpc>
                <a:spcPts val="1030"/>
              </a:lnSpc>
              <a:spcBef>
                <a:spcPts val="90"/>
              </a:spcBef>
            </a:pPr>
            <a:r>
              <a:rPr sz="1000" b="1">
                <a:latin typeface="Arial"/>
                <a:cs typeface="Arial"/>
              </a:rPr>
              <a:t>прошлом)</a:t>
            </a:r>
            <a:r>
              <a:rPr sz="1000" b="1" spc="-30">
                <a:latin typeface="Arial"/>
                <a:cs typeface="Arial"/>
              </a:rPr>
              <a:t> </a:t>
            </a:r>
            <a:r>
              <a:rPr sz="1000" b="1">
                <a:latin typeface="Arial"/>
                <a:cs typeface="Arial"/>
              </a:rPr>
              <a:t>может</a:t>
            </a:r>
            <a:r>
              <a:rPr sz="1000" b="1" spc="-45">
                <a:latin typeface="Arial"/>
                <a:cs typeface="Arial"/>
              </a:rPr>
              <a:t> </a:t>
            </a:r>
            <a:r>
              <a:rPr sz="1000" b="1" spc="-10">
                <a:latin typeface="Arial"/>
                <a:cs typeface="Arial"/>
              </a:rPr>
              <a:t>увеличивать </a:t>
            </a:r>
            <a:r>
              <a:rPr sz="1000" b="1">
                <a:latin typeface="Arial"/>
                <a:cs typeface="Arial"/>
              </a:rPr>
              <a:t>риск</a:t>
            </a:r>
            <a:r>
              <a:rPr sz="1000" b="1" spc="-20">
                <a:latin typeface="Arial"/>
                <a:cs typeface="Arial"/>
              </a:rPr>
              <a:t> </a:t>
            </a:r>
            <a:r>
              <a:rPr sz="1000" b="1">
                <a:latin typeface="Arial"/>
                <a:cs typeface="Arial"/>
              </a:rPr>
              <a:t>того,</a:t>
            </a:r>
            <a:r>
              <a:rPr sz="1000" b="1" spc="-15">
                <a:latin typeface="Arial"/>
                <a:cs typeface="Arial"/>
              </a:rPr>
              <a:t> </a:t>
            </a:r>
            <a:r>
              <a:rPr sz="1000" b="1">
                <a:latin typeface="Arial"/>
                <a:cs typeface="Arial"/>
              </a:rPr>
              <a:t>что</a:t>
            </a:r>
            <a:r>
              <a:rPr sz="1000" b="1" spc="-10">
                <a:latin typeface="Arial"/>
                <a:cs typeface="Arial"/>
              </a:rPr>
              <a:t> </a:t>
            </a:r>
            <a:r>
              <a:rPr sz="1000" b="1" spc="-20">
                <a:latin typeface="Arial"/>
                <a:cs typeface="Arial"/>
              </a:rPr>
              <a:t>после</a:t>
            </a:r>
            <a:endParaRPr sz="1000">
              <a:latin typeface="Arial"/>
              <a:cs typeface="Arial"/>
            </a:endParaRPr>
          </a:p>
          <a:p>
            <a:pPr algn="ctr">
              <a:lnSpc>
                <a:spcPts val="950"/>
              </a:lnSpc>
            </a:pPr>
            <a:r>
              <a:rPr sz="1000" b="1">
                <a:latin typeface="Arial"/>
                <a:cs typeface="Arial"/>
              </a:rPr>
              <a:t>очередного</a:t>
            </a:r>
            <a:r>
              <a:rPr sz="1000" b="1" spc="-45">
                <a:latin typeface="Arial"/>
                <a:cs typeface="Arial"/>
              </a:rPr>
              <a:t> </a:t>
            </a:r>
            <a:r>
              <a:rPr sz="1000" b="1" spc="-10">
                <a:latin typeface="Arial"/>
                <a:cs typeface="Arial"/>
              </a:rPr>
              <a:t>травматического</a:t>
            </a:r>
            <a:endParaRPr sz="1000">
              <a:latin typeface="Arial"/>
              <a:cs typeface="Arial"/>
            </a:endParaRPr>
          </a:p>
          <a:p>
            <a:pPr algn="ctr">
              <a:lnSpc>
                <a:spcPts val="1125"/>
              </a:lnSpc>
            </a:pPr>
            <a:r>
              <a:rPr sz="1000" b="1">
                <a:latin typeface="Arial"/>
                <a:cs typeface="Arial"/>
              </a:rPr>
              <a:t>события</a:t>
            </a:r>
            <a:r>
              <a:rPr sz="1000" b="1" spc="-35">
                <a:latin typeface="Arial"/>
                <a:cs typeface="Arial"/>
              </a:rPr>
              <a:t> </a:t>
            </a:r>
            <a:r>
              <a:rPr sz="1000" b="1">
                <a:latin typeface="Arial"/>
                <a:cs typeface="Arial"/>
              </a:rPr>
              <a:t>разовьется</a:t>
            </a:r>
            <a:r>
              <a:rPr sz="1000" b="1" spc="-35">
                <a:latin typeface="Arial"/>
                <a:cs typeface="Arial"/>
              </a:rPr>
              <a:t> </a:t>
            </a:r>
            <a:r>
              <a:rPr sz="1000" b="1" spc="-20">
                <a:latin typeface="Arial"/>
                <a:cs typeface="Arial"/>
              </a:rPr>
              <a:t>ПТСР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2387726" y="3799243"/>
            <a:ext cx="920115" cy="929005"/>
            <a:chOff x="2387726" y="3799243"/>
            <a:chExt cx="920115" cy="929005"/>
          </a:xfrm>
        </p:grpSpPr>
        <p:pic>
          <p:nvPicPr>
            <p:cNvPr id="19" name="object 19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2400426" y="3811943"/>
              <a:ext cx="894499" cy="903541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2400426" y="3811943"/>
              <a:ext cx="894715" cy="903605"/>
            </a:xfrm>
            <a:custGeom>
              <a:rect l="l" t="t" r="r" b="b"/>
              <a:pathLst>
                <a:path w="894714" h="903603">
                  <a:moveTo>
                    <a:pt x="0" y="903541"/>
                  </a:moveTo>
                  <a:lnTo>
                    <a:pt x="894499" y="903541"/>
                  </a:lnTo>
                  <a:lnTo>
                    <a:pt x="894499" y="0"/>
                  </a:lnTo>
                  <a:lnTo>
                    <a:pt x="0" y="0"/>
                  </a:lnTo>
                  <a:lnTo>
                    <a:pt x="0" y="903541"/>
                  </a:lnTo>
                  <a:close/>
                </a:path>
              </a:pathLst>
            </a:custGeom>
            <a:ln w="25400">
              <a:solidFill>
                <a:srgbClr val="6C828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ransition/>
  <p:timing/>
</p:sld>
</file>

<file path=ppt/slides/slide3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5143500"/>
          </a:xfrm>
          <a:custGeom>
            <a:rect l="l" t="t" r="r" b="b"/>
            <a:pathLst>
              <a:path w="9144000" h="5143500">
                <a:moveTo>
                  <a:pt x="9144000" y="0"/>
                </a:moveTo>
                <a:lnTo>
                  <a:pt x="0" y="0"/>
                </a:lnTo>
                <a:lnTo>
                  <a:pt x="0" y="5143500"/>
                </a:lnTo>
                <a:lnTo>
                  <a:pt x="9144000" y="5143500"/>
                </a:lnTo>
                <a:lnTo>
                  <a:pt x="9144000" y="0"/>
                </a:lnTo>
                <a:close/>
              </a:path>
            </a:pathLst>
          </a:custGeom>
          <a:solidFill>
            <a:srgbClr val="2020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873490" y="4704079"/>
            <a:ext cx="153670" cy="163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5">
                <a:solidFill>
                  <a:srgbClr val="ACACAC"/>
                </a:solidFill>
                <a:latin typeface="Microsoft Sans Serif"/>
                <a:cs typeface="Microsoft Sans Serif"/>
              </a:rPr>
              <a:t>41</a:t>
            </a:r>
            <a:endParaRPr sz="900">
              <a:latin typeface="Microsoft Sans Serif"/>
              <a:cs typeface="Microsoft Sans Serif"/>
            </a:endParaRPr>
          </a:p>
        </p:txBody>
      </p:sp>
      <p:pic>
        <p:nvPicPr>
          <p:cNvPr id="4" name="object 4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499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3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5143500"/>
          </a:xfrm>
          <a:custGeom>
            <a:rect l="l" t="t" r="r" b="b"/>
            <a:pathLst>
              <a:path w="9144000" h="5143500">
                <a:moveTo>
                  <a:pt x="9144000" y="0"/>
                </a:moveTo>
                <a:lnTo>
                  <a:pt x="0" y="0"/>
                </a:lnTo>
                <a:lnTo>
                  <a:pt x="0" y="5143500"/>
                </a:lnTo>
                <a:lnTo>
                  <a:pt x="9144000" y="5143500"/>
                </a:lnTo>
                <a:lnTo>
                  <a:pt x="9144000" y="0"/>
                </a:lnTo>
                <a:close/>
              </a:path>
            </a:pathLst>
          </a:custGeom>
          <a:solidFill>
            <a:srgbClr val="2020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873490" y="4704079"/>
            <a:ext cx="153670" cy="163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5">
                <a:solidFill>
                  <a:srgbClr val="ACACAC"/>
                </a:solidFill>
                <a:latin typeface="Microsoft Sans Serif"/>
                <a:cs typeface="Microsoft Sans Serif"/>
              </a:rPr>
              <a:t>42</a:t>
            </a:r>
            <a:endParaRPr sz="900">
              <a:latin typeface="Microsoft Sans Serif"/>
              <a:cs typeface="Microsoft Sans Serif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0" y="0"/>
            <a:ext cx="9143987" cy="5143499"/>
            <a:chOff x="159372" y="109601"/>
            <a:chExt cx="8984615" cy="4881880"/>
          </a:xfrm>
        </p:grpSpPr>
        <p:pic>
          <p:nvPicPr>
            <p:cNvPr id="5" name="object 5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188912" y="109601"/>
              <a:ext cx="8888349" cy="37147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159372" y="481076"/>
              <a:ext cx="8984615" cy="4510024"/>
            </a:xfrm>
            <a:prstGeom prst="rect">
              <a:avLst/>
            </a:prstGeom>
          </p:spPr>
        </p:pic>
      </p:grpSp>
    </p:spTree>
  </p:cSld>
  <p:clrMapOvr>
    <a:masterClrMapping/>
  </p:clrMapOvr>
  <p:transition/>
  <p:timing/>
</p:sld>
</file>

<file path=ppt/slides/slide3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/>
          <p:nvPr/>
        </p:nvSpPr>
        <p:spPr>
          <a:xfrm>
            <a:off x="311759" y="539241"/>
            <a:ext cx="6445250" cy="635"/>
          </a:xfrm>
          <a:custGeom>
            <a:rect l="l" t="t" r="r" b="b"/>
            <a:pathLst>
              <a:path w="6445250" h="634">
                <a:moveTo>
                  <a:pt x="0" y="0"/>
                </a:moveTo>
                <a:lnTo>
                  <a:pt x="6445021" y="254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99110" y="180594"/>
            <a:ext cx="663509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10">
                <a:solidFill>
                  <a:srgbClr val="006FC0"/>
                </a:solidFill>
                <a:latin typeface="Times New Roman"/>
                <a:cs typeface="Times New Roman"/>
              </a:rPr>
              <a:t>Психологические</a:t>
            </a:r>
            <a:r>
              <a:rPr sz="1400" b="1" spc="2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b="1" spc="-10">
                <a:solidFill>
                  <a:srgbClr val="006FC0"/>
                </a:solidFill>
                <a:latin typeface="Times New Roman"/>
                <a:cs typeface="Times New Roman"/>
              </a:rPr>
              <a:t>техники</a:t>
            </a:r>
            <a:r>
              <a:rPr sz="1400" b="1" spc="-3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b="1" spc="-10">
                <a:solidFill>
                  <a:srgbClr val="006FC0"/>
                </a:solidFill>
                <a:latin typeface="Times New Roman"/>
                <a:cs typeface="Times New Roman"/>
              </a:rPr>
              <a:t>оказания</a:t>
            </a:r>
            <a:r>
              <a:rPr sz="1400" b="1" spc="-3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b="1" spc="-10">
                <a:solidFill>
                  <a:srgbClr val="006FC0"/>
                </a:solidFill>
                <a:latin typeface="Times New Roman"/>
                <a:cs typeface="Times New Roman"/>
              </a:rPr>
              <a:t>поддержки</a:t>
            </a:r>
            <a:r>
              <a:rPr sz="1400" b="1" spc="1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b="1">
                <a:solidFill>
                  <a:srgbClr val="006FC0"/>
                </a:solidFill>
                <a:latin typeface="Times New Roman"/>
                <a:cs typeface="Times New Roman"/>
              </a:rPr>
              <a:t>семьям</a:t>
            </a:r>
            <a:r>
              <a:rPr sz="1400" b="1" spc="2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b="1" spc="-10">
                <a:solidFill>
                  <a:srgbClr val="006FC0"/>
                </a:solidFill>
                <a:latin typeface="Times New Roman"/>
                <a:cs typeface="Times New Roman"/>
              </a:rPr>
              <a:t>участников</a:t>
            </a:r>
            <a:r>
              <a:rPr sz="1400" b="1" spc="-25">
                <a:solidFill>
                  <a:srgbClr val="006FC0"/>
                </a:solidFill>
                <a:latin typeface="Times New Roman"/>
                <a:cs typeface="Times New Roman"/>
              </a:rPr>
              <a:t> СВО</a:t>
            </a:r>
            <a:endParaRPr sz="1400">
              <a:latin typeface="Times New Roman"/>
              <a:cs typeface="Times New Roman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305409" y="638429"/>
          <a:ext cx="8606155" cy="40455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13585"/>
                <a:gridCol w="6592570"/>
              </a:tblGrid>
              <a:tr h="617220">
                <a:tc>
                  <a:txBody>
                    <a:bodyPr vert="horz" wrap="square"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400">
                          <a:latin typeface="Times New Roman"/>
                          <a:cs typeface="Times New Roman"/>
                        </a:rPr>
                        <a:t>1.Осознание</a:t>
                      </a:r>
                      <a:r>
                        <a:rPr sz="1400" spc="-7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0">
                          <a:latin typeface="Times New Roman"/>
                          <a:cs typeface="Times New Roman"/>
                        </a:rPr>
                        <a:t>чувств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242570" indent="-151130">
                        <a:lnSpc>
                          <a:spcPct val="100000"/>
                        </a:lnSpc>
                        <a:spcBef>
                          <a:spcPts val="235"/>
                        </a:spcBef>
                        <a:buAutoNum type="arabicPeriod"/>
                        <a:tabLst>
                          <a:tab pos="242570"/>
                        </a:tabLst>
                      </a:pPr>
                      <a:r>
                        <a:rPr sz="1200">
                          <a:latin typeface="Times New Roman"/>
                          <a:cs typeface="Times New Roman"/>
                        </a:rPr>
                        <a:t>Что</a:t>
                      </a:r>
                      <a:r>
                        <a:rPr sz="1200" spc="-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>
                          <a:latin typeface="Times New Roman"/>
                          <a:cs typeface="Times New Roman"/>
                        </a:rPr>
                        <a:t>я</a:t>
                      </a:r>
                      <a:r>
                        <a:rPr sz="12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>
                          <a:latin typeface="Times New Roman"/>
                          <a:cs typeface="Times New Roman"/>
                        </a:rPr>
                        <a:t>чувствую</a:t>
                      </a:r>
                      <a:r>
                        <a:rPr sz="12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>
                          <a:latin typeface="Times New Roman"/>
                          <a:cs typeface="Times New Roman"/>
                        </a:rPr>
                        <a:t>?</a:t>
                      </a:r>
                      <a:r>
                        <a:rPr sz="12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>
                          <a:latin typeface="Times New Roman"/>
                          <a:cs typeface="Times New Roman"/>
                        </a:rPr>
                        <a:t>(осознать,</a:t>
                      </a:r>
                      <a:r>
                        <a:rPr sz="12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>
                          <a:latin typeface="Times New Roman"/>
                          <a:cs typeface="Times New Roman"/>
                        </a:rPr>
                        <a:t>понять</a:t>
                      </a:r>
                      <a:r>
                        <a:rPr sz="1200" spc="-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>
                          <a:latin typeface="Times New Roman"/>
                          <a:cs typeface="Times New Roman"/>
                        </a:rPr>
                        <a:t>причины)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243840" indent="-152400">
                        <a:lnSpc>
                          <a:spcPct val="100000"/>
                        </a:lnSpc>
                        <a:buAutoNum type="arabicPeriod"/>
                        <a:tabLst>
                          <a:tab pos="243840"/>
                        </a:tabLst>
                      </a:pPr>
                      <a:r>
                        <a:rPr sz="1200">
                          <a:latin typeface="Times New Roman"/>
                          <a:cs typeface="Times New Roman"/>
                        </a:rPr>
                        <a:t>Что</a:t>
                      </a:r>
                      <a:r>
                        <a:rPr sz="12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>
                          <a:latin typeface="Times New Roman"/>
                          <a:cs typeface="Times New Roman"/>
                        </a:rPr>
                        <a:t>я</a:t>
                      </a:r>
                      <a:r>
                        <a:rPr sz="12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>
                          <a:latin typeface="Times New Roman"/>
                          <a:cs typeface="Times New Roman"/>
                        </a:rPr>
                        <a:t>хочу</a:t>
                      </a:r>
                      <a:r>
                        <a:rPr sz="12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2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>
                          <a:latin typeface="Times New Roman"/>
                          <a:cs typeface="Times New Roman"/>
                        </a:rPr>
                        <a:t>данной</a:t>
                      </a:r>
                      <a:r>
                        <a:rPr sz="12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>
                          <a:latin typeface="Times New Roman"/>
                          <a:cs typeface="Times New Roman"/>
                        </a:rPr>
                        <a:t>ситуации?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243840" indent="-152400">
                        <a:lnSpc>
                          <a:spcPct val="100000"/>
                        </a:lnSpc>
                        <a:buAutoNum type="arabicPeriod"/>
                        <a:tabLst>
                          <a:tab pos="243840"/>
                        </a:tabLst>
                      </a:pPr>
                      <a:r>
                        <a:rPr sz="1200">
                          <a:latin typeface="Times New Roman"/>
                          <a:cs typeface="Times New Roman"/>
                        </a:rPr>
                        <a:t>Что</a:t>
                      </a:r>
                      <a:r>
                        <a:rPr sz="12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>
                          <a:latin typeface="Times New Roman"/>
                          <a:cs typeface="Times New Roman"/>
                        </a:rPr>
                        <a:t>я</a:t>
                      </a:r>
                      <a:r>
                        <a:rPr sz="12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>
                          <a:latin typeface="Times New Roman"/>
                          <a:cs typeface="Times New Roman"/>
                        </a:rPr>
                        <a:t>могу</a:t>
                      </a:r>
                      <a:r>
                        <a:rPr sz="12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>
                          <a:latin typeface="Times New Roman"/>
                          <a:cs typeface="Times New Roman"/>
                        </a:rPr>
                        <a:t>сделать?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531620">
                <a:tc>
                  <a:txBody>
                    <a:bodyPr vert="horz" wrap="square"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400">
                          <a:latin typeface="Times New Roman"/>
                          <a:cs typeface="Times New Roman"/>
                        </a:rPr>
                        <a:t>2.</a:t>
                      </a:r>
                      <a:r>
                        <a:rPr sz="1400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>
                          <a:latin typeface="Times New Roman"/>
                          <a:cs typeface="Times New Roman"/>
                        </a:rPr>
                        <a:t>Остановка</a:t>
                      </a:r>
                      <a:r>
                        <a:rPr sz="1400" spc="-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0">
                          <a:latin typeface="Times New Roman"/>
                          <a:cs typeface="Times New Roman"/>
                        </a:rPr>
                        <a:t>мыслей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35"/>
                        </a:spcBef>
                        <a:tabLst>
                          <a:tab pos="434340"/>
                        </a:tabLst>
                      </a:pPr>
                      <a:r>
                        <a:rPr sz="1200" spc="-25">
                          <a:latin typeface="Times New Roman"/>
                          <a:cs typeface="Times New Roman"/>
                        </a:rPr>
                        <a:t>1.</a:t>
                      </a:r>
                      <a:r>
                        <a:rPr sz="120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spc="-10">
                          <a:latin typeface="Times New Roman"/>
                          <a:cs typeface="Times New Roman"/>
                        </a:rPr>
                        <a:t>Рубильник</a:t>
                      </a:r>
                      <a:r>
                        <a:rPr sz="1200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>
                          <a:latin typeface="Times New Roman"/>
                          <a:cs typeface="Times New Roman"/>
                        </a:rPr>
                        <a:t>(шлагбаум)</a:t>
                      </a:r>
                      <a:r>
                        <a:rPr sz="1200" spc="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>
                          <a:latin typeface="Times New Roman"/>
                          <a:cs typeface="Times New Roman"/>
                        </a:rPr>
                        <a:t>«Стоп»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814069">
                        <a:lnSpc>
                          <a:spcPct val="100000"/>
                        </a:lnSpc>
                      </a:pPr>
                      <a:r>
                        <a:rPr sz="1200" i="1">
                          <a:latin typeface="Times New Roman"/>
                          <a:cs typeface="Times New Roman"/>
                        </a:rPr>
                        <a:t>Не</a:t>
                      </a:r>
                      <a:r>
                        <a:rPr sz="1200" i="1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>
                          <a:latin typeface="Times New Roman"/>
                          <a:cs typeface="Times New Roman"/>
                        </a:rPr>
                        <a:t>можете</a:t>
                      </a:r>
                      <a:r>
                        <a:rPr sz="1200" i="1" spc="-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отделаться</a:t>
                      </a:r>
                      <a:r>
                        <a:rPr sz="1200" i="1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1200" i="1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тягостной</a:t>
                      </a:r>
                      <a:r>
                        <a:rPr sz="1200" i="1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мысли,</a:t>
                      </a:r>
                      <a:r>
                        <a:rPr sz="1200" i="1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>
                          <a:latin typeface="Times New Roman"/>
                          <a:cs typeface="Times New Roman"/>
                        </a:rPr>
                        <a:t>которая</a:t>
                      </a:r>
                      <a:r>
                        <a:rPr sz="1200" i="1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сеет</a:t>
                      </a:r>
                      <a:r>
                        <a:rPr sz="1200" i="1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200" i="1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вас</a:t>
                      </a:r>
                      <a:r>
                        <a:rPr sz="1200" i="1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страх</a:t>
                      </a:r>
                      <a:r>
                        <a:rPr sz="1200" i="1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0">
                          <a:latin typeface="Times New Roman"/>
                          <a:cs typeface="Times New Roman"/>
                        </a:rPr>
                        <a:t>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814069" marR="116205">
                        <a:lnSpc>
                          <a:spcPct val="100000"/>
                        </a:lnSpc>
                      </a:pPr>
                      <a:r>
                        <a:rPr sz="1200" i="1" spc="-10">
                          <a:latin typeface="Times New Roman"/>
                          <a:cs typeface="Times New Roman"/>
                        </a:rPr>
                        <a:t>переживания?</a:t>
                      </a:r>
                      <a:r>
                        <a:rPr sz="1200" i="1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>
                          <a:latin typeface="Times New Roman"/>
                          <a:cs typeface="Times New Roman"/>
                        </a:rPr>
                        <a:t>Представьте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себе,</a:t>
                      </a:r>
                      <a:r>
                        <a:rPr sz="1200" i="1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что</a:t>
                      </a:r>
                      <a:r>
                        <a:rPr sz="1200" i="1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эта</a:t>
                      </a:r>
                      <a:r>
                        <a:rPr sz="1200" i="1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одолевающая</a:t>
                      </a:r>
                      <a:r>
                        <a:rPr sz="1200" i="1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вас</a:t>
                      </a:r>
                      <a:r>
                        <a:rPr sz="1200" i="1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мысль -</a:t>
                      </a:r>
                      <a:r>
                        <a:rPr sz="1200" i="1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>
                          <a:latin typeface="Times New Roman"/>
                          <a:cs typeface="Times New Roman"/>
                        </a:rPr>
                        <a:t>большой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рубильник,</a:t>
                      </a:r>
                      <a:r>
                        <a:rPr sz="1200" i="1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потянитесь</a:t>
                      </a:r>
                      <a:r>
                        <a:rPr sz="1200" i="1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200" i="1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нему</a:t>
                      </a:r>
                      <a:r>
                        <a:rPr sz="1200" i="1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i="1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>
                          <a:latin typeface="Times New Roman"/>
                          <a:cs typeface="Times New Roman"/>
                        </a:rPr>
                        <a:t>резко</a:t>
                      </a:r>
                      <a:r>
                        <a:rPr sz="1200" i="1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дерните</a:t>
                      </a:r>
                      <a:r>
                        <a:rPr sz="1200" i="1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вниз.</a:t>
                      </a:r>
                      <a:r>
                        <a:rPr sz="1200" i="1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Раз</a:t>
                      </a:r>
                      <a:r>
                        <a:rPr sz="1200" i="1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200" i="1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i="1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mtClean="0">
                          <a:latin typeface="Times New Roman"/>
                          <a:cs typeface="Times New Roman"/>
                        </a:rPr>
                        <a:t>вс</a:t>
                      </a:r>
                      <a:r>
                        <a:rPr lang="ru-RU" sz="1200" i="1" smtClean="0">
                          <a:latin typeface="Times New Roman"/>
                          <a:cs typeface="Times New Roman"/>
                        </a:rPr>
                        <a:t>ё</a:t>
                      </a:r>
                      <a:r>
                        <a:rPr sz="1200" i="1" smtClean="0">
                          <a:latin typeface="Times New Roman"/>
                          <a:cs typeface="Times New Roman"/>
                        </a:rPr>
                        <a:t>,</a:t>
                      </a:r>
                      <a:r>
                        <a:rPr sz="1200" i="1" spc="-1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тишина.</a:t>
                      </a:r>
                      <a:r>
                        <a:rPr sz="1200" i="1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Вы</a:t>
                      </a:r>
                      <a:r>
                        <a:rPr sz="1200" i="1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>
                          <a:latin typeface="Times New Roman"/>
                          <a:cs typeface="Times New Roman"/>
                        </a:rPr>
                        <a:t>вырубили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эту</a:t>
                      </a:r>
                      <a:r>
                        <a:rPr sz="1200" i="1" spc="-6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>
                          <a:latin typeface="Times New Roman"/>
                          <a:cs typeface="Times New Roman"/>
                        </a:rPr>
                        <a:t>мысль.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tabLst>
                          <a:tab pos="434340"/>
                        </a:tabLst>
                      </a:pPr>
                      <a:r>
                        <a:rPr sz="1200" spc="-25">
                          <a:latin typeface="Times New Roman"/>
                          <a:cs typeface="Times New Roman"/>
                        </a:rPr>
                        <a:t>1.</a:t>
                      </a:r>
                      <a:r>
                        <a:rPr sz="120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spc="-10">
                          <a:latin typeface="Times New Roman"/>
                          <a:cs typeface="Times New Roman"/>
                        </a:rPr>
                        <a:t>Визуализация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814069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>
                          <a:latin typeface="Times New Roman"/>
                          <a:cs typeface="Times New Roman"/>
                        </a:rPr>
                        <a:t>«Лист</a:t>
                      </a:r>
                      <a:r>
                        <a:rPr sz="1200" spc="-10">
                          <a:latin typeface="Times New Roman"/>
                          <a:cs typeface="Times New Roman"/>
                        </a:rPr>
                        <a:t> плывущий</a:t>
                      </a:r>
                      <a:r>
                        <a:rPr sz="12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200" spc="-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>
                          <a:latin typeface="Times New Roman"/>
                          <a:cs typeface="Times New Roman"/>
                        </a:rPr>
                        <a:t>течению</a:t>
                      </a:r>
                      <a:r>
                        <a:rPr sz="1200" spc="-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>
                          <a:latin typeface="Times New Roman"/>
                          <a:cs typeface="Times New Roman"/>
                        </a:rPr>
                        <a:t>реки»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814069">
                        <a:lnSpc>
                          <a:spcPct val="100000"/>
                        </a:lnSpc>
                      </a:pPr>
                      <a:r>
                        <a:rPr sz="1200" spc="-10">
                          <a:latin typeface="Times New Roman"/>
                          <a:cs typeface="Times New Roman"/>
                        </a:rPr>
                        <a:t>«Облако»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896745">
                <a:tc>
                  <a:txBody>
                    <a:bodyPr vert="horz" wrap="square"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400">
                          <a:latin typeface="Times New Roman"/>
                          <a:cs typeface="Times New Roman"/>
                        </a:rPr>
                        <a:t>3.</a:t>
                      </a:r>
                      <a:r>
                        <a:rPr sz="1400" spc="-10">
                          <a:latin typeface="Times New Roman"/>
                          <a:cs typeface="Times New Roman"/>
                        </a:rPr>
                        <a:t> Переключение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243840" indent="-152400" algn="just">
                        <a:lnSpc>
                          <a:spcPct val="100000"/>
                        </a:lnSpc>
                        <a:spcBef>
                          <a:spcPts val="240"/>
                        </a:spcBef>
                        <a:buAutoNum type="arabicPeriod"/>
                        <a:tabLst>
                          <a:tab pos="243840"/>
                        </a:tabLst>
                      </a:pPr>
                      <a:r>
                        <a:rPr sz="120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2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>
                          <a:latin typeface="Times New Roman"/>
                          <a:cs typeface="Times New Roman"/>
                        </a:rPr>
                        <a:t>настоящее:</a:t>
                      </a:r>
                      <a:r>
                        <a:rPr sz="12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>
                          <a:latin typeface="Times New Roman"/>
                          <a:cs typeface="Times New Roman"/>
                        </a:rPr>
                        <a:t>живу</a:t>
                      </a:r>
                      <a:r>
                        <a:rPr sz="1200" spc="-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>
                          <a:latin typeface="Times New Roman"/>
                          <a:cs typeface="Times New Roman"/>
                        </a:rPr>
                        <a:t>«здесь</a:t>
                      </a:r>
                      <a:r>
                        <a:rPr sz="12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>
                          <a:latin typeface="Times New Roman"/>
                          <a:cs typeface="Times New Roman"/>
                        </a:rPr>
                        <a:t>сейчас»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439420" lvl="1" indent="-347980" algn="just">
                        <a:lnSpc>
                          <a:spcPct val="100000"/>
                        </a:lnSpc>
                        <a:buFont typeface="Microsoft Sans Serif"/>
                        <a:buChar char="•"/>
                        <a:tabLst>
                          <a:tab pos="439420"/>
                        </a:tabLst>
                      </a:pPr>
                      <a:r>
                        <a:rPr sz="1200" spc="-10">
                          <a:latin typeface="Times New Roman"/>
                          <a:cs typeface="Times New Roman"/>
                        </a:rPr>
                        <a:t>Техника</a:t>
                      </a:r>
                      <a:r>
                        <a:rPr sz="12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>
                          <a:latin typeface="Times New Roman"/>
                          <a:cs typeface="Times New Roman"/>
                        </a:rPr>
                        <a:t>«5</a:t>
                      </a:r>
                      <a:r>
                        <a:rPr sz="12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>
                          <a:latin typeface="Times New Roman"/>
                          <a:cs typeface="Times New Roman"/>
                        </a:rPr>
                        <a:t>вижу-</a:t>
                      </a:r>
                      <a:r>
                        <a:rPr sz="1200">
                          <a:latin typeface="Times New Roman"/>
                          <a:cs typeface="Times New Roman"/>
                        </a:rPr>
                        <a:t>5</a:t>
                      </a:r>
                      <a:r>
                        <a:rPr sz="12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>
                          <a:latin typeface="Times New Roman"/>
                          <a:cs typeface="Times New Roman"/>
                        </a:rPr>
                        <a:t>слышу-</a:t>
                      </a:r>
                      <a:r>
                        <a:rPr sz="1200">
                          <a:latin typeface="Times New Roman"/>
                          <a:cs typeface="Times New Roman"/>
                        </a:rPr>
                        <a:t>5</a:t>
                      </a:r>
                      <a:r>
                        <a:rPr sz="1200" spc="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>
                          <a:latin typeface="Times New Roman"/>
                          <a:cs typeface="Times New Roman"/>
                        </a:rPr>
                        <a:t>ощущаю»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814069" marR="127635" algn="just">
                        <a:lnSpc>
                          <a:spcPct val="100000"/>
                        </a:lnSpc>
                      </a:pPr>
                      <a:r>
                        <a:rPr sz="1200" i="1">
                          <a:latin typeface="Times New Roman"/>
                          <a:cs typeface="Times New Roman"/>
                        </a:rPr>
                        <a:t>Найди</a:t>
                      </a:r>
                      <a:r>
                        <a:rPr sz="1200" i="1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5</a:t>
                      </a:r>
                      <a:r>
                        <a:rPr sz="1200" i="1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вещей,</a:t>
                      </a:r>
                      <a:r>
                        <a:rPr sz="1200" i="1" spc="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>
                          <a:latin typeface="Times New Roman"/>
                          <a:cs typeface="Times New Roman"/>
                        </a:rPr>
                        <a:t>которые</a:t>
                      </a:r>
                      <a:r>
                        <a:rPr sz="1200" i="1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>
                          <a:latin typeface="Times New Roman"/>
                          <a:cs typeface="Times New Roman"/>
                        </a:rPr>
                        <a:t>можешь</a:t>
                      </a:r>
                      <a:r>
                        <a:rPr sz="1200" i="1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видеть,</a:t>
                      </a:r>
                      <a:r>
                        <a:rPr sz="1200" i="1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4</a:t>
                      </a:r>
                      <a:r>
                        <a:rPr sz="1200" i="1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вещи,</a:t>
                      </a:r>
                      <a:r>
                        <a:rPr sz="1200" i="1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200" i="1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>
                          <a:latin typeface="Times New Roman"/>
                          <a:cs typeface="Times New Roman"/>
                        </a:rPr>
                        <a:t>которым</a:t>
                      </a:r>
                      <a:r>
                        <a:rPr sz="1200" i="1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>
                          <a:latin typeface="Times New Roman"/>
                          <a:cs typeface="Times New Roman"/>
                        </a:rPr>
                        <a:t>можешь</a:t>
                      </a:r>
                      <a:r>
                        <a:rPr sz="1200" i="1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>
                          <a:latin typeface="Times New Roman"/>
                          <a:cs typeface="Times New Roman"/>
                        </a:rPr>
                        <a:t>прикоснуться,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1200" i="1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вещи, </a:t>
                      </a:r>
                      <a:r>
                        <a:rPr sz="1200" i="1" spc="-10">
                          <a:latin typeface="Times New Roman"/>
                          <a:cs typeface="Times New Roman"/>
                        </a:rPr>
                        <a:t>которые</a:t>
                      </a:r>
                      <a:r>
                        <a:rPr sz="1200" i="1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>
                          <a:latin typeface="Times New Roman"/>
                          <a:cs typeface="Times New Roman"/>
                        </a:rPr>
                        <a:t>можешь</a:t>
                      </a:r>
                      <a:r>
                        <a:rPr sz="1200" i="1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слышать,</a:t>
                      </a:r>
                      <a:r>
                        <a:rPr sz="1200" i="1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1200" i="1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вещи, запах</a:t>
                      </a:r>
                      <a:r>
                        <a:rPr sz="1200" i="1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>
                          <a:latin typeface="Times New Roman"/>
                          <a:cs typeface="Times New Roman"/>
                        </a:rPr>
                        <a:t>которых</a:t>
                      </a:r>
                      <a:r>
                        <a:rPr sz="1200" i="1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>
                          <a:latin typeface="Times New Roman"/>
                          <a:cs typeface="Times New Roman"/>
                        </a:rPr>
                        <a:t>можешь</a:t>
                      </a:r>
                      <a:r>
                        <a:rPr sz="1200" i="1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>
                          <a:latin typeface="Times New Roman"/>
                          <a:cs typeface="Times New Roman"/>
                        </a:rPr>
                        <a:t>почувствовать</a:t>
                      </a:r>
                      <a:r>
                        <a:rPr sz="1200" i="1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0"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1200" i="1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вещь,</a:t>
                      </a:r>
                      <a:r>
                        <a:rPr sz="1200" i="1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которую</a:t>
                      </a:r>
                      <a:r>
                        <a:rPr sz="1200" i="1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>
                          <a:latin typeface="Times New Roman"/>
                          <a:cs typeface="Times New Roman"/>
                        </a:rPr>
                        <a:t>можешь</a:t>
                      </a:r>
                      <a:r>
                        <a:rPr sz="1200" i="1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>
                          <a:latin typeface="Times New Roman"/>
                          <a:cs typeface="Times New Roman"/>
                        </a:rPr>
                        <a:t>попробовать.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439420" lvl="1" indent="-347980" algn="just">
                        <a:lnSpc>
                          <a:spcPct val="100000"/>
                        </a:lnSpc>
                        <a:buFont typeface="Microsoft Sans Serif"/>
                        <a:buChar char="•"/>
                        <a:tabLst>
                          <a:tab pos="439420"/>
                        </a:tabLst>
                      </a:pPr>
                      <a:r>
                        <a:rPr sz="1200" spc="-10">
                          <a:latin typeface="Times New Roman"/>
                          <a:cs typeface="Times New Roman"/>
                        </a:rPr>
                        <a:t>Техника</a:t>
                      </a:r>
                      <a:r>
                        <a:rPr sz="1200" spc="-6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>
                          <a:latin typeface="Times New Roman"/>
                          <a:cs typeface="Times New Roman"/>
                        </a:rPr>
                        <a:t>«Назови</a:t>
                      </a:r>
                      <a:r>
                        <a:rPr sz="12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1200" spc="-15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mtClean="0">
                          <a:latin typeface="Times New Roman"/>
                          <a:cs typeface="Times New Roman"/>
                        </a:rPr>
                        <a:t>десять</a:t>
                      </a:r>
                      <a:r>
                        <a:rPr sz="1200" spc="-2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>
                          <a:latin typeface="Times New Roman"/>
                          <a:cs typeface="Times New Roman"/>
                        </a:rPr>
                        <a:t>круглых</a:t>
                      </a:r>
                      <a:r>
                        <a:rPr sz="12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>
                          <a:latin typeface="Times New Roman"/>
                          <a:cs typeface="Times New Roman"/>
                        </a:rPr>
                        <a:t>(красных</a:t>
                      </a:r>
                      <a:r>
                        <a:rPr sz="12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spc="-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>
                          <a:latin typeface="Times New Roman"/>
                          <a:cs typeface="Times New Roman"/>
                        </a:rPr>
                        <a:t>др.)</a:t>
                      </a:r>
                      <a:r>
                        <a:rPr sz="1200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>
                          <a:latin typeface="Times New Roman"/>
                          <a:cs typeface="Times New Roman"/>
                        </a:rPr>
                        <a:t>предметов»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243840" indent="-152400" algn="just">
                        <a:lnSpc>
                          <a:spcPct val="100000"/>
                        </a:lnSpc>
                        <a:buAutoNum type="arabicPeriod" startAt="2"/>
                        <a:tabLst>
                          <a:tab pos="243840"/>
                        </a:tabLst>
                      </a:pPr>
                      <a:r>
                        <a:rPr sz="120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2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>
                          <a:latin typeface="Times New Roman"/>
                          <a:cs typeface="Times New Roman"/>
                        </a:rPr>
                        <a:t>прошлое</a:t>
                      </a:r>
                      <a:r>
                        <a:rPr sz="12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>
                          <a:latin typeface="Times New Roman"/>
                          <a:cs typeface="Times New Roman"/>
                        </a:rPr>
                        <a:t>(приятные</a:t>
                      </a:r>
                      <a:r>
                        <a:rPr sz="1200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>
                          <a:latin typeface="Times New Roman"/>
                          <a:cs typeface="Times New Roman"/>
                        </a:rPr>
                        <a:t>воспоминания)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  <a:buFont typeface="Times New Roman"/>
                        <a:buAutoNum type="arabicPeriod" startAt="2"/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243840" indent="-152400" algn="just">
                        <a:lnSpc>
                          <a:spcPct val="100000"/>
                        </a:lnSpc>
                        <a:spcBef>
                          <a:spcPts val="5"/>
                        </a:spcBef>
                        <a:buAutoNum type="arabicPeriod" startAt="2"/>
                        <a:tabLst>
                          <a:tab pos="243840"/>
                        </a:tabLst>
                      </a:pPr>
                      <a:r>
                        <a:rPr sz="1200" spc="-20">
                          <a:latin typeface="Times New Roman"/>
                          <a:cs typeface="Times New Roman"/>
                        </a:rPr>
                        <a:t>Головоломки</a:t>
                      </a:r>
                      <a:r>
                        <a:rPr sz="1200" spc="-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>
                          <a:latin typeface="Times New Roman"/>
                          <a:cs typeface="Times New Roman"/>
                        </a:rPr>
                        <a:t>(тренировка</a:t>
                      </a:r>
                      <a:r>
                        <a:rPr sz="1200" spc="-6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>
                          <a:latin typeface="Times New Roman"/>
                          <a:cs typeface="Times New Roman"/>
                        </a:rPr>
                        <a:t>гибкости</a:t>
                      </a:r>
                      <a:r>
                        <a:rPr sz="1200" spc="-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>
                          <a:latin typeface="Times New Roman"/>
                          <a:cs typeface="Times New Roman"/>
                        </a:rPr>
                        <a:t>мышления)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/>
</p:sld>
</file>

<file path=ppt/slides/slide3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/>
          <p:nvPr/>
        </p:nvSpPr>
        <p:spPr>
          <a:xfrm>
            <a:off x="311759" y="539241"/>
            <a:ext cx="6445250" cy="635"/>
          </a:xfrm>
          <a:custGeom>
            <a:rect l="l" t="t" r="r" b="b"/>
            <a:pathLst>
              <a:path w="6445250" h="634">
                <a:moveTo>
                  <a:pt x="0" y="0"/>
                </a:moveTo>
                <a:lnTo>
                  <a:pt x="6445021" y="254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99110" y="180594"/>
            <a:ext cx="617789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10">
                <a:solidFill>
                  <a:srgbClr val="006FC0"/>
                </a:solidFill>
                <a:latin typeface="Times New Roman"/>
                <a:cs typeface="Times New Roman"/>
              </a:rPr>
              <a:t>Психологические</a:t>
            </a:r>
            <a:r>
              <a:rPr sz="1400" b="1" spc="2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b="1" spc="-10">
                <a:solidFill>
                  <a:srgbClr val="006FC0"/>
                </a:solidFill>
                <a:latin typeface="Times New Roman"/>
                <a:cs typeface="Times New Roman"/>
              </a:rPr>
              <a:t>техники</a:t>
            </a:r>
            <a:r>
              <a:rPr sz="1400" b="1" spc="-3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b="1" spc="-10">
                <a:solidFill>
                  <a:srgbClr val="006FC0"/>
                </a:solidFill>
                <a:latin typeface="Times New Roman"/>
                <a:cs typeface="Times New Roman"/>
              </a:rPr>
              <a:t>оказания</a:t>
            </a:r>
            <a:r>
              <a:rPr sz="1400" b="1" spc="-3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b="1" spc="-10">
                <a:solidFill>
                  <a:srgbClr val="006FC0"/>
                </a:solidFill>
                <a:latin typeface="Times New Roman"/>
                <a:cs typeface="Times New Roman"/>
              </a:rPr>
              <a:t>поддержки</a:t>
            </a:r>
            <a:r>
              <a:rPr sz="1400" b="1" spc="1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b="1">
                <a:solidFill>
                  <a:srgbClr val="006FC0"/>
                </a:solidFill>
                <a:latin typeface="Times New Roman"/>
                <a:cs typeface="Times New Roman"/>
              </a:rPr>
              <a:t>семьям</a:t>
            </a:r>
            <a:r>
              <a:rPr sz="1400" b="1" spc="2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b="1" spc="-10">
                <a:solidFill>
                  <a:srgbClr val="006FC0"/>
                </a:solidFill>
                <a:latin typeface="Times New Roman"/>
                <a:cs typeface="Times New Roman"/>
              </a:rPr>
              <a:t>участников</a:t>
            </a:r>
            <a:r>
              <a:rPr sz="1400" b="1" spc="-25">
                <a:solidFill>
                  <a:srgbClr val="006FC0"/>
                </a:solidFill>
                <a:latin typeface="Times New Roman"/>
                <a:cs typeface="Times New Roman"/>
              </a:rPr>
              <a:t> СВО</a:t>
            </a:r>
            <a:endParaRPr sz="1400">
              <a:latin typeface="Times New Roman"/>
              <a:cs typeface="Times New Roman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305409" y="638429"/>
          <a:ext cx="8606155" cy="36804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13585"/>
                <a:gridCol w="6592570"/>
              </a:tblGrid>
              <a:tr h="1348740">
                <a:tc>
                  <a:txBody>
                    <a:bodyPr vert="horz" wrap="square"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400">
                          <a:latin typeface="Times New Roman"/>
                          <a:cs typeface="Times New Roman"/>
                        </a:rPr>
                        <a:t>4.</a:t>
                      </a:r>
                      <a:r>
                        <a:rPr sz="1400" spc="-10">
                          <a:latin typeface="Times New Roman"/>
                          <a:cs typeface="Times New Roman"/>
                        </a:rPr>
                        <a:t> Дыхательные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400" spc="-10">
                          <a:latin typeface="Times New Roman"/>
                          <a:cs typeface="Times New Roman"/>
                        </a:rPr>
                        <a:t>техники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318770" indent="-227329">
                        <a:lnSpc>
                          <a:spcPct val="100000"/>
                        </a:lnSpc>
                        <a:spcBef>
                          <a:spcPts val="235"/>
                        </a:spcBef>
                        <a:buAutoNum type="arabicPeriod"/>
                        <a:tabLst>
                          <a:tab pos="318770"/>
                        </a:tabLst>
                      </a:pPr>
                      <a:r>
                        <a:rPr sz="1200">
                          <a:latin typeface="Times New Roman"/>
                          <a:cs typeface="Times New Roman"/>
                        </a:rPr>
                        <a:t>Выдох</a:t>
                      </a:r>
                      <a:r>
                        <a:rPr sz="1200" spc="-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>
                          <a:latin typeface="Times New Roman"/>
                          <a:cs typeface="Times New Roman"/>
                        </a:rPr>
                        <a:t>страха,</a:t>
                      </a:r>
                      <a:r>
                        <a:rPr sz="1200" spc="-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>
                          <a:latin typeface="Times New Roman"/>
                          <a:cs typeface="Times New Roman"/>
                        </a:rPr>
                        <a:t>вдох</a:t>
                      </a:r>
                      <a:r>
                        <a:rPr sz="1200" spc="-6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>
                          <a:latin typeface="Times New Roman"/>
                          <a:cs typeface="Times New Roman"/>
                        </a:rPr>
                        <a:t>смелости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  <a:buFont typeface="Times New Roman"/>
                        <a:buAutoNum type="arabicPeriod"/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320040" indent="-228600">
                        <a:lnSpc>
                          <a:spcPct val="100000"/>
                        </a:lnSpc>
                        <a:buAutoNum type="arabicPeriod"/>
                        <a:tabLst>
                          <a:tab pos="320040"/>
                        </a:tabLst>
                      </a:pPr>
                      <a:r>
                        <a:rPr sz="1200">
                          <a:latin typeface="Times New Roman"/>
                          <a:cs typeface="Times New Roman"/>
                        </a:rPr>
                        <a:t>Я</a:t>
                      </a:r>
                      <a:r>
                        <a:rPr sz="12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>
                          <a:latin typeface="Times New Roman"/>
                          <a:cs typeface="Times New Roman"/>
                        </a:rPr>
                        <a:t>чувствую</a:t>
                      </a:r>
                      <a:r>
                        <a:rPr sz="12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>
                          <a:latin typeface="Times New Roman"/>
                          <a:cs typeface="Times New Roman"/>
                        </a:rPr>
                        <a:t>свой</a:t>
                      </a:r>
                      <a:r>
                        <a:rPr sz="12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>
                          <a:latin typeface="Times New Roman"/>
                          <a:cs typeface="Times New Roman"/>
                        </a:rPr>
                        <a:t>вдох…</a:t>
                      </a:r>
                      <a:r>
                        <a:rPr sz="1200" spc="-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>
                          <a:latin typeface="Times New Roman"/>
                          <a:cs typeface="Times New Roman"/>
                        </a:rPr>
                        <a:t>Я</a:t>
                      </a:r>
                      <a:r>
                        <a:rPr sz="12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>
                          <a:latin typeface="Times New Roman"/>
                          <a:cs typeface="Times New Roman"/>
                        </a:rPr>
                        <a:t>чувствую</a:t>
                      </a:r>
                      <a:r>
                        <a:rPr sz="12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>
                          <a:latin typeface="Times New Roman"/>
                          <a:cs typeface="Times New Roman"/>
                        </a:rPr>
                        <a:t>свой</a:t>
                      </a:r>
                      <a:r>
                        <a:rPr sz="12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>
                          <a:latin typeface="Times New Roman"/>
                          <a:cs typeface="Times New Roman"/>
                        </a:rPr>
                        <a:t>выдох...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  <a:buFont typeface="Times New Roman"/>
                        <a:buAutoNum type="arabicPeriod"/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320040" indent="-228600">
                        <a:lnSpc>
                          <a:spcPct val="100000"/>
                        </a:lnSpc>
                        <a:buAutoNum type="arabicPeriod"/>
                        <a:tabLst>
                          <a:tab pos="320040"/>
                        </a:tabLst>
                      </a:pPr>
                      <a:r>
                        <a:rPr sz="1200" spc="-20">
                          <a:latin typeface="Times New Roman"/>
                          <a:cs typeface="Times New Roman"/>
                        </a:rPr>
                        <a:t>Успокаивающее</a:t>
                      </a:r>
                      <a:r>
                        <a:rPr sz="12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>
                          <a:latin typeface="Times New Roman"/>
                          <a:cs typeface="Times New Roman"/>
                        </a:rPr>
                        <a:t>дыхание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  <a:buFont typeface="Times New Roman"/>
                        <a:buAutoNum type="arabicPeriod"/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242570" indent="-151130">
                        <a:lnSpc>
                          <a:spcPct val="100000"/>
                        </a:lnSpc>
                        <a:spcBef>
                          <a:spcPts val="5"/>
                        </a:spcBef>
                        <a:buAutoNum type="arabicPeriod"/>
                        <a:tabLst>
                          <a:tab pos="242570"/>
                        </a:tabLst>
                      </a:pPr>
                      <a:r>
                        <a:rPr sz="1200">
                          <a:latin typeface="Times New Roman"/>
                          <a:cs typeface="Times New Roman"/>
                        </a:rPr>
                        <a:t>Дыхание</a:t>
                      </a:r>
                      <a:r>
                        <a:rPr sz="1200" spc="-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2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>
                          <a:latin typeface="Times New Roman"/>
                          <a:cs typeface="Times New Roman"/>
                        </a:rPr>
                        <a:t>квадрату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982980">
                <a:tc>
                  <a:txBody>
                    <a:bodyPr vert="horz" wrap="square"/>
                    <a:lstStyle/>
                    <a:p>
                      <a:pPr marL="91440" marR="836294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400">
                          <a:latin typeface="Times New Roman"/>
                          <a:cs typeface="Times New Roman"/>
                        </a:rPr>
                        <a:t>5.</a:t>
                      </a:r>
                      <a:r>
                        <a:rPr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0">
                          <a:latin typeface="Times New Roman"/>
                          <a:cs typeface="Times New Roman"/>
                        </a:rPr>
                        <a:t>Физическая активность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200">
                          <a:latin typeface="Times New Roman"/>
                          <a:cs typeface="Times New Roman"/>
                        </a:rPr>
                        <a:t>Спортивные</a:t>
                      </a:r>
                      <a:r>
                        <a:rPr sz="1200" spc="-6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>
                          <a:latin typeface="Times New Roman"/>
                          <a:cs typeface="Times New Roman"/>
                        </a:rPr>
                        <a:t>упражнения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spc="-10">
                          <a:latin typeface="Times New Roman"/>
                          <a:cs typeface="Times New Roman"/>
                        </a:rPr>
                        <a:t>Прогулка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200" spc="-10">
                          <a:latin typeface="Times New Roman"/>
                          <a:cs typeface="Times New Roman"/>
                        </a:rPr>
                        <a:t>Синхрогимнастика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348105">
                <a:tc>
                  <a:txBody>
                    <a:bodyPr vert="horz" wrap="square"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400">
                          <a:latin typeface="Times New Roman"/>
                          <a:cs typeface="Times New Roman"/>
                        </a:rPr>
                        <a:t>6.</a:t>
                      </a:r>
                      <a:r>
                        <a:rPr sz="14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0">
                          <a:latin typeface="Times New Roman"/>
                          <a:cs typeface="Times New Roman"/>
                        </a:rPr>
                        <a:t>Методы</a:t>
                      </a:r>
                      <a:r>
                        <a:rPr sz="1400" spc="-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0">
                          <a:latin typeface="Times New Roman"/>
                          <a:cs typeface="Times New Roman"/>
                        </a:rPr>
                        <a:t>нервно-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400">
                          <a:latin typeface="Times New Roman"/>
                          <a:cs typeface="Times New Roman"/>
                        </a:rPr>
                        <a:t>мышечной</a:t>
                      </a:r>
                      <a:r>
                        <a:rPr sz="1400" spc="-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0">
                          <a:latin typeface="Times New Roman"/>
                          <a:cs typeface="Times New Roman"/>
                        </a:rPr>
                        <a:t>релаксации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320040" indent="-228600">
                        <a:lnSpc>
                          <a:spcPct val="100000"/>
                        </a:lnSpc>
                        <a:spcBef>
                          <a:spcPts val="240"/>
                        </a:spcBef>
                        <a:buAutoNum type="arabicPeriod"/>
                        <a:tabLst>
                          <a:tab pos="320040"/>
                        </a:tabLst>
                      </a:pPr>
                      <a:r>
                        <a:rPr sz="1200" spc="-10">
                          <a:latin typeface="Times New Roman"/>
                          <a:cs typeface="Times New Roman"/>
                        </a:rPr>
                        <a:t>Аутотренинг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  <a:buFont typeface="Times New Roman"/>
                        <a:buAutoNum type="arabicPeriod"/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243840" indent="-152400">
                        <a:lnSpc>
                          <a:spcPct val="100000"/>
                        </a:lnSpc>
                        <a:buAutoNum type="arabicPeriod"/>
                        <a:tabLst>
                          <a:tab pos="243840"/>
                        </a:tabLst>
                      </a:pPr>
                      <a:r>
                        <a:rPr sz="1200">
                          <a:latin typeface="Times New Roman"/>
                          <a:cs typeface="Times New Roman"/>
                        </a:rPr>
                        <a:t>Прогрессивная</a:t>
                      </a:r>
                      <a:r>
                        <a:rPr sz="12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>
                          <a:latin typeface="Times New Roman"/>
                          <a:cs typeface="Times New Roman"/>
                        </a:rPr>
                        <a:t>мышечная</a:t>
                      </a:r>
                      <a:r>
                        <a:rPr sz="12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>
                          <a:latin typeface="Times New Roman"/>
                          <a:cs typeface="Times New Roman"/>
                        </a:rPr>
                        <a:t>релаксация</a:t>
                      </a:r>
                      <a:r>
                        <a:rPr sz="1200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200" spc="-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>
                          <a:latin typeface="Times New Roman"/>
                          <a:cs typeface="Times New Roman"/>
                        </a:rPr>
                        <a:t>Джекобсону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  <a:buFont typeface="Times New Roman"/>
                        <a:buAutoNum type="arabicPeriod"/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243840" indent="-152400">
                        <a:lnSpc>
                          <a:spcPct val="100000"/>
                        </a:lnSpc>
                        <a:buAutoNum type="arabicPeriod"/>
                        <a:tabLst>
                          <a:tab pos="243840"/>
                        </a:tabLst>
                      </a:pPr>
                      <a:r>
                        <a:rPr sz="1200">
                          <a:latin typeface="Times New Roman"/>
                          <a:cs typeface="Times New Roman"/>
                        </a:rPr>
                        <a:t>Релаксация</a:t>
                      </a:r>
                      <a:r>
                        <a:rPr sz="1200" spc="-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spc="-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>
                          <a:latin typeface="Times New Roman"/>
                          <a:cs typeface="Times New Roman"/>
                        </a:rPr>
                        <a:t>элементами</a:t>
                      </a:r>
                      <a:r>
                        <a:rPr sz="1200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>
                          <a:latin typeface="Times New Roman"/>
                          <a:cs typeface="Times New Roman"/>
                        </a:rPr>
                        <a:t>визуализации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  <a:buFont typeface="Times New Roman"/>
                        <a:buAutoNum type="arabicPeriod"/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243840" indent="-152400">
                        <a:lnSpc>
                          <a:spcPct val="100000"/>
                        </a:lnSpc>
                        <a:spcBef>
                          <a:spcPts val="5"/>
                        </a:spcBef>
                        <a:buAutoNum type="arabicPeriod"/>
                        <a:tabLst>
                          <a:tab pos="243840"/>
                        </a:tabLst>
                      </a:pPr>
                      <a:r>
                        <a:rPr sz="1200" spc="-10">
                          <a:latin typeface="Times New Roman"/>
                          <a:cs typeface="Times New Roman"/>
                        </a:rPr>
                        <a:t>Медитация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/>
</p:sld>
</file>

<file path=ppt/slides/slide3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/>
          <p:nvPr/>
        </p:nvSpPr>
        <p:spPr>
          <a:xfrm>
            <a:off x="311759" y="539241"/>
            <a:ext cx="6445250" cy="635"/>
          </a:xfrm>
          <a:custGeom>
            <a:rect l="l" t="t" r="r" b="b"/>
            <a:pathLst>
              <a:path w="6445250" h="634">
                <a:moveTo>
                  <a:pt x="0" y="0"/>
                </a:moveTo>
                <a:lnTo>
                  <a:pt x="6445021" y="254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28600" y="613664"/>
            <a:ext cx="8777325" cy="4354830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52069" indent="-50800">
              <a:lnSpc>
                <a:spcPct val="100000"/>
              </a:lnSpc>
              <a:spcBef>
                <a:spcPts val="700"/>
              </a:spcBef>
              <a:buSzPct val="83333"/>
              <a:buFont typeface="Times New Roman"/>
              <a:buChar char="•"/>
              <a:tabLst>
                <a:tab pos="52069"/>
              </a:tabLst>
            </a:pPr>
            <a:r>
              <a:rPr sz="900" b="1" i="1">
                <a:latin typeface="Times New Roman"/>
                <a:cs typeface="Times New Roman"/>
              </a:rPr>
              <a:t>Вот</a:t>
            </a:r>
            <a:r>
              <a:rPr sz="900" b="1" i="1" spc="5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средняя</a:t>
            </a:r>
            <a:r>
              <a:rPr sz="900" b="1" i="1" spc="5">
                <a:latin typeface="Times New Roman"/>
                <a:cs typeface="Times New Roman"/>
              </a:rPr>
              <a:t> </a:t>
            </a:r>
            <a:r>
              <a:rPr sz="900" b="1" i="1" spc="-10">
                <a:latin typeface="Times New Roman"/>
                <a:cs typeface="Times New Roman"/>
              </a:rPr>
              <a:t>продолжительность</a:t>
            </a:r>
            <a:r>
              <a:rPr sz="900" b="1" i="1" spc="-20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жизни</a:t>
            </a:r>
            <a:r>
              <a:rPr sz="900" b="1" i="1" spc="15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такая-то.</a:t>
            </a:r>
            <a:r>
              <a:rPr sz="900" b="1" i="1" spc="-20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Какой</a:t>
            </a:r>
            <a:r>
              <a:rPr sz="900" b="1" i="1" spc="-15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вы</a:t>
            </a:r>
            <a:r>
              <a:rPr sz="900" b="1" i="1" spc="235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себе</a:t>
            </a:r>
            <a:r>
              <a:rPr sz="900" b="1" i="1" spc="20">
                <a:latin typeface="Times New Roman"/>
                <a:cs typeface="Times New Roman"/>
              </a:rPr>
              <a:t> </a:t>
            </a:r>
            <a:r>
              <a:rPr sz="900" b="1" i="1" spc="-10">
                <a:latin typeface="Times New Roman"/>
                <a:cs typeface="Times New Roman"/>
              </a:rPr>
              <a:t>представляете</a:t>
            </a:r>
            <a:r>
              <a:rPr sz="900" b="1" i="1" spc="-25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свою,</a:t>
            </a:r>
            <a:r>
              <a:rPr sz="900" b="1" i="1" spc="5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поставьте</a:t>
            </a:r>
            <a:r>
              <a:rPr sz="900" b="1" i="1" spc="-30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примерно</a:t>
            </a:r>
            <a:r>
              <a:rPr sz="900" b="1" i="1" spc="-5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(смотрим</a:t>
            </a:r>
            <a:r>
              <a:rPr sz="900" b="1" i="1" spc="-25">
                <a:latin typeface="Times New Roman"/>
                <a:cs typeface="Times New Roman"/>
              </a:rPr>
              <a:t> </a:t>
            </a:r>
            <a:r>
              <a:rPr sz="900" b="1" i="1" spc="-10">
                <a:latin typeface="Times New Roman"/>
                <a:cs typeface="Times New Roman"/>
              </a:rPr>
              <a:t>перспективы).</a:t>
            </a:r>
            <a:endParaRPr sz="900">
              <a:latin typeface="Times New Roman"/>
              <a:cs typeface="Times New Roman"/>
            </a:endParaRPr>
          </a:p>
          <a:p>
            <a:pPr marL="52069" indent="-50800">
              <a:lnSpc>
                <a:spcPct val="100000"/>
              </a:lnSpc>
              <a:spcBef>
                <a:spcPts val="600"/>
              </a:spcBef>
              <a:buSzPct val="83333"/>
              <a:buFont typeface="Times New Roman"/>
              <a:buChar char="•"/>
              <a:tabLst>
                <a:tab pos="52069"/>
              </a:tabLst>
            </a:pPr>
            <a:r>
              <a:rPr sz="900" b="1" i="1">
                <a:latin typeface="Times New Roman"/>
                <a:cs typeface="Times New Roman"/>
              </a:rPr>
              <a:t>Где</a:t>
            </a:r>
            <a:r>
              <a:rPr sz="900" b="1" i="1" spc="-15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вы</a:t>
            </a:r>
            <a:r>
              <a:rPr sz="900" b="1" i="1" spc="-5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сейчас</a:t>
            </a:r>
            <a:r>
              <a:rPr sz="900" b="1" i="1" spc="-10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находитесь?</a:t>
            </a:r>
            <a:r>
              <a:rPr sz="900" b="1" i="1" spc="-30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(Важная</a:t>
            </a:r>
            <a:r>
              <a:rPr sz="900" b="1" i="1" spc="-10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точка</a:t>
            </a:r>
            <a:r>
              <a:rPr sz="900" b="1" i="1" spc="-35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для</a:t>
            </a:r>
            <a:r>
              <a:rPr sz="900" b="1" i="1" spc="-5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начала</a:t>
            </a:r>
            <a:r>
              <a:rPr sz="900" b="1" i="1" spc="-5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разговора</a:t>
            </a:r>
            <a:r>
              <a:rPr sz="900" b="1" i="1" spc="-30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(25</a:t>
            </a:r>
            <a:r>
              <a:rPr sz="900" b="1" i="1" spc="-15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летний</a:t>
            </a:r>
            <a:r>
              <a:rPr sz="900" b="1" i="1" spc="-35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ближе</a:t>
            </a:r>
            <a:r>
              <a:rPr sz="900" b="1" i="1" spc="10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к</a:t>
            </a:r>
            <a:r>
              <a:rPr sz="900" b="1" i="1" spc="-15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концу</a:t>
            </a:r>
            <a:r>
              <a:rPr sz="900" b="1" i="1" spc="-15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ставит</a:t>
            </a:r>
            <a:r>
              <a:rPr sz="900" b="1" i="1" spc="190">
                <a:latin typeface="Times New Roman"/>
                <a:cs typeface="Times New Roman"/>
              </a:rPr>
              <a:t> </a:t>
            </a:r>
            <a:r>
              <a:rPr sz="900" b="1" i="1" spc="-10">
                <a:latin typeface="Times New Roman"/>
                <a:cs typeface="Times New Roman"/>
              </a:rPr>
              <a:t>-</a:t>
            </a:r>
            <a:r>
              <a:rPr sz="900" b="1" i="1">
                <a:latin typeface="Times New Roman"/>
                <a:cs typeface="Times New Roman"/>
              </a:rPr>
              <a:t>все</a:t>
            </a:r>
            <a:r>
              <a:rPr sz="900" b="1" i="1" spc="-5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в</a:t>
            </a:r>
            <a:r>
              <a:rPr sz="900" b="1" i="1" spc="-15">
                <a:latin typeface="Times New Roman"/>
                <a:cs typeface="Times New Roman"/>
              </a:rPr>
              <a:t> </a:t>
            </a:r>
            <a:r>
              <a:rPr sz="900" b="1" i="1" spc="-10">
                <a:latin typeface="Times New Roman"/>
                <a:cs typeface="Times New Roman"/>
              </a:rPr>
              <a:t>прошлом-</a:t>
            </a:r>
            <a:r>
              <a:rPr sz="900" b="1" i="1">
                <a:latin typeface="Times New Roman"/>
                <a:cs typeface="Times New Roman"/>
              </a:rPr>
              <a:t>синдром</a:t>
            </a:r>
            <a:r>
              <a:rPr sz="900" b="1" i="1" spc="-30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укороченного</a:t>
            </a:r>
            <a:r>
              <a:rPr sz="900" b="1" i="1" spc="-30">
                <a:latin typeface="Times New Roman"/>
                <a:cs typeface="Times New Roman"/>
              </a:rPr>
              <a:t> </a:t>
            </a:r>
            <a:r>
              <a:rPr sz="900" b="1" i="1" spc="-10">
                <a:latin typeface="Times New Roman"/>
                <a:cs typeface="Times New Roman"/>
              </a:rPr>
              <a:t>будущего).</a:t>
            </a:r>
            <a:endParaRPr sz="900">
              <a:latin typeface="Times New Roman"/>
              <a:cs typeface="Times New Roman"/>
            </a:endParaRPr>
          </a:p>
          <a:p>
            <a:pPr marL="12700" marR="5080" indent="-11430" algn="just">
              <a:lnSpc>
                <a:spcPct val="100000"/>
              </a:lnSpc>
              <a:spcBef>
                <a:spcPts val="600"/>
              </a:spcBef>
              <a:buSzPct val="83333"/>
              <a:buFont typeface="Times New Roman"/>
              <a:buChar char="•"/>
              <a:tabLst>
                <a:tab pos="52069"/>
              </a:tabLst>
            </a:pPr>
            <a:r>
              <a:rPr sz="900" b="1" i="1">
                <a:latin typeface="Times New Roman"/>
                <a:cs typeface="Times New Roman"/>
              </a:rPr>
              <a:t>	Разместите</a:t>
            </a:r>
            <a:r>
              <a:rPr sz="900" b="1" i="1" spc="-25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события,</a:t>
            </a:r>
            <a:r>
              <a:rPr sz="900" b="1" i="1" spc="-25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которые</a:t>
            </a:r>
            <a:r>
              <a:rPr sz="900" b="1" i="1" spc="-20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были.</a:t>
            </a:r>
            <a:r>
              <a:rPr sz="900" b="1" i="1" spc="-15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(Сейчас,</a:t>
            </a:r>
            <a:r>
              <a:rPr sz="900" b="1" i="1" spc="-15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в</a:t>
            </a:r>
            <a:r>
              <a:rPr sz="900" b="1" i="1" spc="-20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будущем</a:t>
            </a:r>
            <a:r>
              <a:rPr sz="900" b="1" i="1" spc="-20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,</a:t>
            </a:r>
            <a:r>
              <a:rPr sz="900" b="1" i="1" spc="-15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то,</a:t>
            </a:r>
            <a:r>
              <a:rPr sz="900" b="1" i="1" spc="-15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что</a:t>
            </a:r>
            <a:r>
              <a:rPr sz="900" b="1" i="1" spc="-20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имеет для</a:t>
            </a:r>
            <a:r>
              <a:rPr sz="900" b="1" i="1" spc="-15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пациента</a:t>
            </a:r>
            <a:r>
              <a:rPr sz="900" b="1" i="1" spc="-35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максимальную</a:t>
            </a:r>
            <a:r>
              <a:rPr sz="900" b="1" i="1" spc="-15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ценность</a:t>
            </a:r>
            <a:r>
              <a:rPr sz="900" b="1" i="1" spc="-25">
                <a:latin typeface="Times New Roman"/>
                <a:cs typeface="Times New Roman"/>
              </a:rPr>
              <a:t> </a:t>
            </a:r>
            <a:r>
              <a:rPr sz="900" b="1" i="1" spc="-10">
                <a:latin typeface="Times New Roman"/>
                <a:cs typeface="Times New Roman"/>
              </a:rPr>
              <a:t>–внешние</a:t>
            </a:r>
            <a:r>
              <a:rPr sz="900" b="1" i="1" spc="-20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или</a:t>
            </a:r>
            <a:r>
              <a:rPr sz="900" b="1" i="1" spc="-15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внутренние,</a:t>
            </a:r>
            <a:r>
              <a:rPr sz="900" b="1" i="1" spc="-10">
                <a:latin typeface="Times New Roman"/>
                <a:cs typeface="Times New Roman"/>
              </a:rPr>
              <a:t> связанные</a:t>
            </a:r>
            <a:r>
              <a:rPr sz="900" b="1" i="1" spc="-20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с</a:t>
            </a:r>
            <a:r>
              <a:rPr sz="900" b="1" i="1" spc="-25">
                <a:latin typeface="Times New Roman"/>
                <a:cs typeface="Times New Roman"/>
              </a:rPr>
              <a:t> </a:t>
            </a:r>
            <a:r>
              <a:rPr sz="900" b="1" i="1" spc="-10">
                <a:latin typeface="Times New Roman"/>
                <a:cs typeface="Times New Roman"/>
              </a:rPr>
              <a:t>ближайшим </a:t>
            </a:r>
            <a:r>
              <a:rPr sz="900" b="1" i="1">
                <a:latin typeface="Times New Roman"/>
                <a:cs typeface="Times New Roman"/>
              </a:rPr>
              <a:t>окружением</a:t>
            </a:r>
            <a:r>
              <a:rPr sz="900" b="1" i="1" spc="114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или</a:t>
            </a:r>
            <a:r>
              <a:rPr sz="900" b="1" i="1" spc="120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общественными</a:t>
            </a:r>
            <a:r>
              <a:rPr sz="900" b="1" i="1" spc="125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событиями.</a:t>
            </a:r>
            <a:r>
              <a:rPr sz="900" b="1" i="1" spc="105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Пишем</a:t>
            </a:r>
            <a:r>
              <a:rPr sz="900" b="1" i="1" spc="114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ставя</a:t>
            </a:r>
            <a:r>
              <a:rPr sz="900" b="1" i="1" spc="114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годы.</a:t>
            </a:r>
            <a:r>
              <a:rPr sz="900" b="1" i="1" spc="120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Какие</a:t>
            </a:r>
            <a:r>
              <a:rPr sz="900" b="1" i="1" spc="100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точки</a:t>
            </a:r>
            <a:r>
              <a:rPr sz="900" b="1" i="1" spc="110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проставил</a:t>
            </a:r>
            <a:r>
              <a:rPr sz="900" b="1" i="1" spc="114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как</a:t>
            </a:r>
            <a:r>
              <a:rPr sz="900" b="1" i="1" spc="105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важные,</a:t>
            </a:r>
            <a:r>
              <a:rPr sz="900" b="1" i="1" spc="110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вокруг</a:t>
            </a:r>
            <a:r>
              <a:rPr sz="900" b="1" i="1" spc="114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них</a:t>
            </a:r>
            <a:r>
              <a:rPr sz="900" b="1" i="1" spc="110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строим</a:t>
            </a:r>
            <a:r>
              <a:rPr sz="900" b="1" i="1" spc="110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беседу</a:t>
            </a:r>
            <a:r>
              <a:rPr sz="900" b="1" i="1" spc="114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(женитьбу</a:t>
            </a:r>
            <a:r>
              <a:rPr sz="900" b="1" i="1" spc="114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поставил</a:t>
            </a:r>
            <a:r>
              <a:rPr sz="900" b="1" i="1" spc="105">
                <a:latin typeface="Times New Roman"/>
                <a:cs typeface="Times New Roman"/>
              </a:rPr>
              <a:t> </a:t>
            </a:r>
            <a:r>
              <a:rPr sz="900" b="1" i="1" spc="-10">
                <a:latin typeface="Times New Roman"/>
                <a:cs typeface="Times New Roman"/>
              </a:rPr>
              <a:t>–значит </a:t>
            </a:r>
            <a:r>
              <a:rPr sz="900" b="1" i="1">
                <a:latin typeface="Times New Roman"/>
                <a:cs typeface="Times New Roman"/>
              </a:rPr>
              <a:t>говорим</a:t>
            </a:r>
            <a:r>
              <a:rPr sz="900" b="1" i="1" spc="-10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об</a:t>
            </a:r>
            <a:r>
              <a:rPr sz="900" b="1" i="1" spc="25">
                <a:latin typeface="Times New Roman"/>
                <a:cs typeface="Times New Roman"/>
              </a:rPr>
              <a:t> </a:t>
            </a:r>
            <a:r>
              <a:rPr sz="900" b="1" i="1" spc="-10">
                <a:latin typeface="Times New Roman"/>
                <a:cs typeface="Times New Roman"/>
              </a:rPr>
              <a:t>ответственности</a:t>
            </a:r>
            <a:r>
              <a:rPr sz="900" b="1" i="1" spc="-5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за</a:t>
            </a:r>
            <a:r>
              <a:rPr sz="900" b="1" i="1" spc="35">
                <a:latin typeface="Times New Roman"/>
                <a:cs typeface="Times New Roman"/>
              </a:rPr>
              <a:t> </a:t>
            </a:r>
            <a:r>
              <a:rPr sz="900" b="1" i="1" spc="-10">
                <a:latin typeface="Times New Roman"/>
                <a:cs typeface="Times New Roman"/>
              </a:rPr>
              <a:t>семью).</a:t>
            </a:r>
            <a:endParaRPr sz="900">
              <a:latin typeface="Times New Roman"/>
              <a:cs typeface="Times New Roman"/>
            </a:endParaRPr>
          </a:p>
          <a:p>
            <a:pPr marL="52069" indent="-50800" algn="just">
              <a:lnSpc>
                <a:spcPct val="100000"/>
              </a:lnSpc>
              <a:spcBef>
                <a:spcPts val="600"/>
              </a:spcBef>
              <a:buSzPct val="83333"/>
              <a:buFont typeface="Times New Roman"/>
              <a:buChar char="•"/>
              <a:tabLst>
                <a:tab pos="52069"/>
              </a:tabLst>
            </a:pPr>
            <a:r>
              <a:rPr sz="900" b="1" i="1">
                <a:latin typeface="Times New Roman"/>
                <a:cs typeface="Times New Roman"/>
              </a:rPr>
              <a:t>А</a:t>
            </a:r>
            <a:r>
              <a:rPr sz="900" b="1" i="1" spc="-10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потом</a:t>
            </a:r>
            <a:r>
              <a:rPr sz="900" b="1" i="1" spc="-40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уже даем</a:t>
            </a:r>
            <a:r>
              <a:rPr sz="900" b="1" i="1" spc="-10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шкалу</a:t>
            </a:r>
            <a:r>
              <a:rPr sz="900" b="1" i="1" spc="-10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оценок,</a:t>
            </a:r>
            <a:r>
              <a:rPr sz="900" b="1" i="1" spc="-25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например</a:t>
            </a:r>
            <a:r>
              <a:rPr sz="900" b="1" i="1" spc="-30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от</a:t>
            </a:r>
            <a:r>
              <a:rPr sz="900" b="1" i="1" spc="-15">
                <a:latin typeface="Times New Roman"/>
                <a:cs typeface="Times New Roman"/>
              </a:rPr>
              <a:t> </a:t>
            </a:r>
            <a:r>
              <a:rPr sz="900" b="1" i="1" spc="-10">
                <a:latin typeface="Times New Roman"/>
                <a:cs typeface="Times New Roman"/>
              </a:rPr>
              <a:t>-</a:t>
            </a:r>
            <a:r>
              <a:rPr sz="900" b="1" i="1">
                <a:latin typeface="Times New Roman"/>
                <a:cs typeface="Times New Roman"/>
              </a:rPr>
              <a:t>5</a:t>
            </a:r>
            <a:r>
              <a:rPr sz="900" b="1" i="1" spc="-10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до </a:t>
            </a:r>
            <a:r>
              <a:rPr sz="900" b="1" i="1" spc="-25">
                <a:latin typeface="Times New Roman"/>
                <a:cs typeface="Times New Roman"/>
              </a:rPr>
              <a:t>+5.</a:t>
            </a:r>
            <a:endParaRPr sz="900">
              <a:latin typeface="Times New Roman"/>
              <a:cs typeface="Times New Roman"/>
            </a:endParaRPr>
          </a:p>
          <a:p>
            <a:pPr marL="52069" indent="-50800" algn="just">
              <a:lnSpc>
                <a:spcPct val="100000"/>
              </a:lnSpc>
              <a:spcBef>
                <a:spcPts val="600"/>
              </a:spcBef>
              <a:buSzPct val="83333"/>
              <a:buFont typeface="Times New Roman"/>
              <a:buChar char="•"/>
              <a:tabLst>
                <a:tab pos="52069"/>
              </a:tabLst>
            </a:pPr>
            <a:r>
              <a:rPr sz="900" b="1" i="1">
                <a:latin typeface="Times New Roman"/>
                <a:cs typeface="Times New Roman"/>
              </a:rPr>
              <a:t>Может</a:t>
            </a:r>
            <a:r>
              <a:rPr sz="900" b="1" i="1" spc="-25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он</a:t>
            </a:r>
            <a:r>
              <a:rPr sz="900" b="1" i="1" spc="-25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согласится</a:t>
            </a:r>
            <a:r>
              <a:rPr sz="900" b="1" i="1" spc="-35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увеличить</a:t>
            </a:r>
            <a:r>
              <a:rPr sz="900" b="1" i="1" spc="-30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линию</a:t>
            </a:r>
            <a:r>
              <a:rPr sz="900" b="1" i="1" spc="-15">
                <a:latin typeface="Times New Roman"/>
                <a:cs typeface="Times New Roman"/>
              </a:rPr>
              <a:t> </a:t>
            </a:r>
            <a:r>
              <a:rPr sz="900" b="1" i="1" spc="-10">
                <a:latin typeface="Times New Roman"/>
                <a:cs typeface="Times New Roman"/>
              </a:rPr>
              <a:t>жизни..</a:t>
            </a:r>
            <a:endParaRPr sz="900">
              <a:latin typeface="Times New Roman"/>
              <a:cs typeface="Times New Roman"/>
            </a:endParaRPr>
          </a:p>
          <a:p>
            <a:pPr marL="52069" indent="-50800" algn="just">
              <a:lnSpc>
                <a:spcPct val="100000"/>
              </a:lnSpc>
              <a:spcBef>
                <a:spcPts val="600"/>
              </a:spcBef>
              <a:buSzPct val="83333"/>
              <a:buFont typeface="Times New Roman"/>
              <a:buChar char="•"/>
              <a:tabLst>
                <a:tab pos="52069"/>
              </a:tabLst>
            </a:pPr>
            <a:r>
              <a:rPr sz="900" b="1" i="1">
                <a:latin typeface="Times New Roman"/>
                <a:cs typeface="Times New Roman"/>
              </a:rPr>
              <a:t>Если</a:t>
            </a:r>
            <a:r>
              <a:rPr sz="900" b="1" i="1" spc="-15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нет</a:t>
            </a:r>
            <a:r>
              <a:rPr sz="900" b="1" i="1" spc="-20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прогресса</a:t>
            </a:r>
            <a:r>
              <a:rPr sz="900" b="1" i="1" spc="-15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и</a:t>
            </a:r>
            <a:r>
              <a:rPr sz="900" b="1" i="1" spc="-20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сомневается,</a:t>
            </a:r>
            <a:r>
              <a:rPr sz="900" b="1" i="1" spc="-40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то</a:t>
            </a:r>
            <a:r>
              <a:rPr sz="900" b="1" i="1" spc="-30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следующая вариация</a:t>
            </a:r>
            <a:r>
              <a:rPr sz="900" b="1" i="1" spc="-45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методики</a:t>
            </a:r>
            <a:r>
              <a:rPr sz="900" b="1" i="1" spc="-30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(примеры)</a:t>
            </a:r>
            <a:r>
              <a:rPr sz="900" b="1" i="1" spc="-35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линия</a:t>
            </a:r>
            <a:r>
              <a:rPr sz="900" b="1" i="1" spc="-20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жизни</a:t>
            </a:r>
            <a:r>
              <a:rPr sz="900" b="1" i="1" spc="-15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Маресьева,</a:t>
            </a:r>
            <a:r>
              <a:rPr sz="900" b="1" i="1" spc="-30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Сергея</a:t>
            </a:r>
            <a:r>
              <a:rPr sz="900" b="1" i="1" spc="-10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Бурлакова,</a:t>
            </a:r>
            <a:r>
              <a:rPr sz="900" b="1" i="1" spc="-45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Кутузова,</a:t>
            </a:r>
            <a:r>
              <a:rPr sz="900" b="1" i="1" spc="-40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паралимпийцев,</a:t>
            </a:r>
            <a:r>
              <a:rPr sz="900" b="1" i="1" spc="-60">
                <a:latin typeface="Times New Roman"/>
                <a:cs typeface="Times New Roman"/>
              </a:rPr>
              <a:t> </a:t>
            </a:r>
            <a:r>
              <a:rPr sz="900" b="1" i="1" spc="-10">
                <a:latin typeface="Times New Roman"/>
                <a:cs typeface="Times New Roman"/>
              </a:rPr>
              <a:t>моделей</a:t>
            </a:r>
            <a:endParaRPr sz="900">
              <a:latin typeface="Times New Roman"/>
              <a:cs typeface="Times New Roman"/>
            </a:endParaRPr>
          </a:p>
          <a:p>
            <a:pPr marL="859155" lvl="1" indent="-113664">
              <a:lnSpc>
                <a:spcPct val="100000"/>
              </a:lnSpc>
              <a:spcBef>
                <a:spcPts val="600"/>
              </a:spcBef>
              <a:buAutoNum type="arabicPeriod"/>
              <a:tabLst>
                <a:tab pos="859155"/>
              </a:tabLst>
            </a:pPr>
            <a:r>
              <a:rPr sz="900" i="1">
                <a:latin typeface="Times New Roman"/>
                <a:cs typeface="Times New Roman"/>
              </a:rPr>
              <a:t>Почему</a:t>
            </a:r>
            <a:r>
              <a:rPr sz="900" i="1" spc="-20">
                <a:latin typeface="Times New Roman"/>
                <a:cs typeface="Times New Roman"/>
              </a:rPr>
              <a:t> </a:t>
            </a:r>
            <a:r>
              <a:rPr sz="900" i="1">
                <a:latin typeface="Times New Roman"/>
                <a:cs typeface="Times New Roman"/>
              </a:rPr>
              <a:t>ты не</a:t>
            </a:r>
            <a:r>
              <a:rPr sz="900" i="1" spc="5">
                <a:latin typeface="Times New Roman"/>
                <a:cs typeface="Times New Roman"/>
              </a:rPr>
              <a:t> </a:t>
            </a:r>
            <a:r>
              <a:rPr sz="900" i="1">
                <a:latin typeface="Times New Roman"/>
                <a:cs typeface="Times New Roman"/>
              </a:rPr>
              <a:t>нарисовал</a:t>
            </a:r>
            <a:r>
              <a:rPr sz="900" i="1" spc="-40">
                <a:latin typeface="Times New Roman"/>
                <a:cs typeface="Times New Roman"/>
              </a:rPr>
              <a:t> </a:t>
            </a:r>
            <a:r>
              <a:rPr sz="900" i="1" spc="-10">
                <a:latin typeface="Times New Roman"/>
                <a:cs typeface="Times New Roman"/>
              </a:rPr>
              <a:t>будущее?</a:t>
            </a:r>
            <a:endParaRPr sz="900">
              <a:latin typeface="Times New Roman"/>
              <a:cs typeface="Times New Roman"/>
            </a:endParaRPr>
          </a:p>
          <a:p>
            <a:pPr marL="858519" lvl="1" indent="-113030">
              <a:lnSpc>
                <a:spcPct val="100000"/>
              </a:lnSpc>
              <a:spcBef>
                <a:spcPts val="605"/>
              </a:spcBef>
              <a:buAutoNum type="arabicPeriod"/>
              <a:tabLst>
                <a:tab pos="858519"/>
              </a:tabLst>
            </a:pPr>
            <a:r>
              <a:rPr sz="900" i="1">
                <a:latin typeface="Times New Roman"/>
                <a:cs typeface="Times New Roman"/>
              </a:rPr>
              <a:t>Так</a:t>
            </a:r>
            <a:r>
              <a:rPr sz="900" i="1" spc="-25">
                <a:latin typeface="Times New Roman"/>
                <a:cs typeface="Times New Roman"/>
              </a:rPr>
              <a:t> </a:t>
            </a:r>
            <a:r>
              <a:rPr sz="900" i="1">
                <a:latin typeface="Times New Roman"/>
                <a:cs typeface="Times New Roman"/>
              </a:rPr>
              <a:t>ты сейчас</a:t>
            </a:r>
            <a:r>
              <a:rPr sz="900" i="1" spc="-20">
                <a:latin typeface="Times New Roman"/>
                <a:cs typeface="Times New Roman"/>
              </a:rPr>
              <a:t> </a:t>
            </a:r>
            <a:r>
              <a:rPr sz="900" i="1">
                <a:latin typeface="Times New Roman"/>
                <a:cs typeface="Times New Roman"/>
              </a:rPr>
              <a:t>где? В</a:t>
            </a:r>
            <a:r>
              <a:rPr sz="900" i="1" spc="-15">
                <a:latin typeface="Times New Roman"/>
                <a:cs typeface="Times New Roman"/>
              </a:rPr>
              <a:t> </a:t>
            </a:r>
            <a:r>
              <a:rPr sz="900" i="1">
                <a:latin typeface="Times New Roman"/>
                <a:cs typeface="Times New Roman"/>
              </a:rPr>
              <a:t>настоящем</a:t>
            </a:r>
            <a:r>
              <a:rPr sz="900" i="1" spc="-15">
                <a:latin typeface="Times New Roman"/>
                <a:cs typeface="Times New Roman"/>
              </a:rPr>
              <a:t> </a:t>
            </a:r>
            <a:r>
              <a:rPr sz="900" i="1">
                <a:latin typeface="Times New Roman"/>
                <a:cs typeface="Times New Roman"/>
              </a:rPr>
              <a:t>или</a:t>
            </a:r>
            <a:r>
              <a:rPr sz="900" i="1" spc="-20">
                <a:latin typeface="Times New Roman"/>
                <a:cs typeface="Times New Roman"/>
              </a:rPr>
              <a:t> </a:t>
            </a:r>
            <a:r>
              <a:rPr sz="900" i="1" spc="-10">
                <a:latin typeface="Times New Roman"/>
                <a:cs typeface="Times New Roman"/>
              </a:rPr>
              <a:t>прошлом?</a:t>
            </a:r>
            <a:endParaRPr sz="900">
              <a:latin typeface="Times New Roman"/>
              <a:cs typeface="Times New Roman"/>
            </a:endParaRPr>
          </a:p>
          <a:p>
            <a:pPr marL="859155" lvl="1" indent="-113664">
              <a:lnSpc>
                <a:spcPct val="100000"/>
              </a:lnSpc>
              <a:spcBef>
                <a:spcPts val="600"/>
              </a:spcBef>
              <a:buAutoNum type="arabicPeriod"/>
              <a:tabLst>
                <a:tab pos="859155"/>
              </a:tabLst>
            </a:pPr>
            <a:r>
              <a:rPr sz="900" i="1">
                <a:latin typeface="Times New Roman"/>
                <a:cs typeface="Times New Roman"/>
              </a:rPr>
              <a:t>У</a:t>
            </a:r>
            <a:r>
              <a:rPr sz="900" i="1" spc="-10">
                <a:latin typeface="Times New Roman"/>
                <a:cs typeface="Times New Roman"/>
              </a:rPr>
              <a:t> </a:t>
            </a:r>
            <a:r>
              <a:rPr sz="900" i="1">
                <a:latin typeface="Times New Roman"/>
                <a:cs typeface="Times New Roman"/>
              </a:rPr>
              <a:t>тебя,</a:t>
            </a:r>
            <a:r>
              <a:rPr sz="900" i="1" spc="-5">
                <a:latin typeface="Times New Roman"/>
                <a:cs typeface="Times New Roman"/>
              </a:rPr>
              <a:t> </a:t>
            </a:r>
            <a:r>
              <a:rPr sz="900" i="1">
                <a:latin typeface="Times New Roman"/>
                <a:cs typeface="Times New Roman"/>
              </a:rPr>
              <a:t>правда,</a:t>
            </a:r>
            <a:r>
              <a:rPr sz="900" i="1" spc="-30">
                <a:latin typeface="Times New Roman"/>
                <a:cs typeface="Times New Roman"/>
              </a:rPr>
              <a:t> </a:t>
            </a:r>
            <a:r>
              <a:rPr sz="900" i="1">
                <a:latin typeface="Times New Roman"/>
                <a:cs typeface="Times New Roman"/>
              </a:rPr>
              <a:t>не</a:t>
            </a:r>
            <a:r>
              <a:rPr sz="900" i="1" spc="-5">
                <a:latin typeface="Times New Roman"/>
                <a:cs typeface="Times New Roman"/>
              </a:rPr>
              <a:t> </a:t>
            </a:r>
            <a:r>
              <a:rPr sz="900" i="1">
                <a:latin typeface="Times New Roman"/>
                <a:cs typeface="Times New Roman"/>
              </a:rPr>
              <a:t>было</a:t>
            </a:r>
            <a:r>
              <a:rPr sz="900" i="1" spc="-5">
                <a:latin typeface="Times New Roman"/>
                <a:cs typeface="Times New Roman"/>
              </a:rPr>
              <a:t> </a:t>
            </a:r>
            <a:r>
              <a:rPr sz="900" i="1">
                <a:latin typeface="Times New Roman"/>
                <a:cs typeface="Times New Roman"/>
              </a:rPr>
              <a:t>в</a:t>
            </a:r>
            <a:r>
              <a:rPr sz="900" i="1" spc="-5">
                <a:latin typeface="Times New Roman"/>
                <a:cs typeface="Times New Roman"/>
              </a:rPr>
              <a:t> </a:t>
            </a:r>
            <a:r>
              <a:rPr sz="900" i="1" spc="-10">
                <a:latin typeface="Times New Roman"/>
                <a:cs typeface="Times New Roman"/>
              </a:rPr>
              <a:t>настоящем</a:t>
            </a:r>
            <a:r>
              <a:rPr sz="900" i="1" spc="-20">
                <a:latin typeface="Times New Roman"/>
                <a:cs typeface="Times New Roman"/>
              </a:rPr>
              <a:t> </a:t>
            </a:r>
            <a:r>
              <a:rPr sz="900" i="1">
                <a:latin typeface="Times New Roman"/>
                <a:cs typeface="Times New Roman"/>
              </a:rPr>
              <a:t>радостных</a:t>
            </a:r>
            <a:r>
              <a:rPr sz="900" i="1" spc="-10">
                <a:latin typeface="Times New Roman"/>
                <a:cs typeface="Times New Roman"/>
              </a:rPr>
              <a:t> событий?</a:t>
            </a:r>
            <a:endParaRPr sz="900">
              <a:latin typeface="Times New Roman"/>
              <a:cs typeface="Times New Roman"/>
            </a:endParaRPr>
          </a:p>
          <a:p>
            <a:pPr marL="859155" lvl="1" indent="-113664">
              <a:lnSpc>
                <a:spcPct val="100000"/>
              </a:lnSpc>
              <a:spcBef>
                <a:spcPts val="600"/>
              </a:spcBef>
              <a:buAutoNum type="arabicPeriod"/>
              <a:tabLst>
                <a:tab pos="859155"/>
              </a:tabLst>
            </a:pPr>
            <a:r>
              <a:rPr sz="900" i="1">
                <a:latin typeface="Times New Roman"/>
                <a:cs typeface="Times New Roman"/>
              </a:rPr>
              <a:t>Сколько</a:t>
            </a:r>
            <a:r>
              <a:rPr sz="900" i="1" spc="-20">
                <a:latin typeface="Times New Roman"/>
                <a:cs typeface="Times New Roman"/>
              </a:rPr>
              <a:t> </a:t>
            </a:r>
            <a:r>
              <a:rPr sz="900" i="1">
                <a:latin typeface="Times New Roman"/>
                <a:cs typeface="Times New Roman"/>
              </a:rPr>
              <a:t>лет</a:t>
            </a:r>
            <a:r>
              <a:rPr sz="900" i="1" spc="-25">
                <a:latin typeface="Times New Roman"/>
                <a:cs typeface="Times New Roman"/>
              </a:rPr>
              <a:t> </a:t>
            </a:r>
            <a:r>
              <a:rPr sz="900" i="1">
                <a:latin typeface="Times New Roman"/>
                <a:cs typeface="Times New Roman"/>
              </a:rPr>
              <a:t>еще</a:t>
            </a:r>
            <a:r>
              <a:rPr sz="900" i="1" spc="-30">
                <a:latin typeface="Times New Roman"/>
                <a:cs typeface="Times New Roman"/>
              </a:rPr>
              <a:t> </a:t>
            </a:r>
            <a:r>
              <a:rPr sz="900" i="1">
                <a:latin typeface="Times New Roman"/>
                <a:cs typeface="Times New Roman"/>
              </a:rPr>
              <a:t>собираешься</a:t>
            </a:r>
            <a:r>
              <a:rPr sz="900" i="1" spc="-35">
                <a:latin typeface="Times New Roman"/>
                <a:cs typeface="Times New Roman"/>
              </a:rPr>
              <a:t> </a:t>
            </a:r>
            <a:r>
              <a:rPr sz="900" i="1">
                <a:latin typeface="Times New Roman"/>
                <a:cs typeface="Times New Roman"/>
              </a:rPr>
              <a:t>жить?</a:t>
            </a:r>
            <a:r>
              <a:rPr sz="900" i="1" spc="-20">
                <a:latin typeface="Times New Roman"/>
                <a:cs typeface="Times New Roman"/>
              </a:rPr>
              <a:t> </a:t>
            </a:r>
            <a:r>
              <a:rPr sz="900" i="1">
                <a:latin typeface="Times New Roman"/>
                <a:cs typeface="Times New Roman"/>
              </a:rPr>
              <a:t>В</a:t>
            </a:r>
            <a:r>
              <a:rPr sz="900" i="1" spc="-25">
                <a:latin typeface="Times New Roman"/>
                <a:cs typeface="Times New Roman"/>
              </a:rPr>
              <a:t> </a:t>
            </a:r>
            <a:r>
              <a:rPr sz="900" i="1">
                <a:latin typeface="Times New Roman"/>
                <a:cs typeface="Times New Roman"/>
              </a:rPr>
              <a:t>пустоте,</a:t>
            </a:r>
            <a:r>
              <a:rPr sz="900" i="1" spc="-15">
                <a:latin typeface="Times New Roman"/>
                <a:cs typeface="Times New Roman"/>
              </a:rPr>
              <a:t> </a:t>
            </a:r>
            <a:r>
              <a:rPr sz="900" i="1">
                <a:latin typeface="Times New Roman"/>
                <a:cs typeface="Times New Roman"/>
              </a:rPr>
              <a:t>без</a:t>
            </a:r>
            <a:r>
              <a:rPr sz="900" i="1" spc="-20">
                <a:latin typeface="Times New Roman"/>
                <a:cs typeface="Times New Roman"/>
              </a:rPr>
              <a:t> </a:t>
            </a:r>
            <a:r>
              <a:rPr sz="900" i="1" spc="-10">
                <a:latin typeface="Times New Roman"/>
                <a:cs typeface="Times New Roman"/>
              </a:rPr>
              <a:t>событий?</a:t>
            </a:r>
            <a:endParaRPr sz="900">
              <a:latin typeface="Times New Roman"/>
              <a:cs typeface="Times New Roman"/>
            </a:endParaRPr>
          </a:p>
          <a:p>
            <a:pPr marL="859155" lvl="1" indent="-113664">
              <a:lnSpc>
                <a:spcPct val="100000"/>
              </a:lnSpc>
              <a:spcBef>
                <a:spcPts val="600"/>
              </a:spcBef>
              <a:buAutoNum type="arabicPeriod"/>
              <a:tabLst>
                <a:tab pos="859155"/>
              </a:tabLst>
            </a:pPr>
            <a:r>
              <a:rPr sz="900" i="1">
                <a:latin typeface="Times New Roman"/>
                <a:cs typeface="Times New Roman"/>
              </a:rPr>
              <a:t>Можно</a:t>
            </a:r>
            <a:r>
              <a:rPr sz="900" i="1" spc="-10">
                <a:latin typeface="Times New Roman"/>
                <a:cs typeface="Times New Roman"/>
              </a:rPr>
              <a:t> </a:t>
            </a:r>
            <a:r>
              <a:rPr sz="900" i="1">
                <a:latin typeface="Times New Roman"/>
                <a:cs typeface="Times New Roman"/>
              </a:rPr>
              <a:t>ли</a:t>
            </a:r>
            <a:r>
              <a:rPr sz="900" i="1" spc="-30">
                <a:latin typeface="Times New Roman"/>
                <a:cs typeface="Times New Roman"/>
              </a:rPr>
              <a:t> </a:t>
            </a:r>
            <a:r>
              <a:rPr sz="900" i="1">
                <a:latin typeface="Times New Roman"/>
                <a:cs typeface="Times New Roman"/>
              </a:rPr>
              <a:t>посвятить</a:t>
            </a:r>
            <a:r>
              <a:rPr sz="900" i="1" spc="-40">
                <a:latin typeface="Times New Roman"/>
                <a:cs typeface="Times New Roman"/>
              </a:rPr>
              <a:t> </a:t>
            </a:r>
            <a:r>
              <a:rPr sz="900" i="1">
                <a:latin typeface="Times New Roman"/>
                <a:cs typeface="Times New Roman"/>
              </a:rPr>
              <a:t>всю</a:t>
            </a:r>
            <a:r>
              <a:rPr sz="900" i="1" spc="-15">
                <a:latin typeface="Times New Roman"/>
                <a:cs typeface="Times New Roman"/>
              </a:rPr>
              <a:t> </a:t>
            </a:r>
            <a:r>
              <a:rPr sz="900" i="1">
                <a:latin typeface="Times New Roman"/>
                <a:cs typeface="Times New Roman"/>
              </a:rPr>
              <a:t>жизнь</a:t>
            </a:r>
            <a:r>
              <a:rPr sz="900" i="1" spc="-15">
                <a:latin typeface="Times New Roman"/>
                <a:cs typeface="Times New Roman"/>
              </a:rPr>
              <a:t> </a:t>
            </a:r>
            <a:r>
              <a:rPr sz="900" i="1" spc="-10">
                <a:latin typeface="Times New Roman"/>
                <a:cs typeface="Times New Roman"/>
              </a:rPr>
              <a:t>прошлому?</a:t>
            </a:r>
            <a:endParaRPr sz="900">
              <a:latin typeface="Times New Roman"/>
              <a:cs typeface="Times New Roman"/>
            </a:endParaRPr>
          </a:p>
          <a:p>
            <a:pPr marL="859155" lvl="1" indent="-113664">
              <a:lnSpc>
                <a:spcPct val="100000"/>
              </a:lnSpc>
              <a:spcBef>
                <a:spcPts val="600"/>
              </a:spcBef>
              <a:buAutoNum type="arabicPeriod"/>
              <a:tabLst>
                <a:tab pos="859155"/>
              </a:tabLst>
            </a:pPr>
            <a:r>
              <a:rPr sz="900" i="1">
                <a:latin typeface="Times New Roman"/>
                <a:cs typeface="Times New Roman"/>
              </a:rPr>
              <a:t>Как</a:t>
            </a:r>
            <a:r>
              <a:rPr sz="900" i="1" spc="-20">
                <a:latin typeface="Times New Roman"/>
                <a:cs typeface="Times New Roman"/>
              </a:rPr>
              <a:t> </a:t>
            </a:r>
            <a:r>
              <a:rPr sz="900" i="1">
                <a:latin typeface="Times New Roman"/>
                <a:cs typeface="Times New Roman"/>
              </a:rPr>
              <a:t>ты</a:t>
            </a:r>
            <a:r>
              <a:rPr sz="900" i="1" spc="-10">
                <a:latin typeface="Times New Roman"/>
                <a:cs typeface="Times New Roman"/>
              </a:rPr>
              <a:t> </a:t>
            </a:r>
            <a:r>
              <a:rPr sz="900" i="1">
                <a:latin typeface="Times New Roman"/>
                <a:cs typeface="Times New Roman"/>
              </a:rPr>
              <a:t>считаешь,</a:t>
            </a:r>
            <a:r>
              <a:rPr sz="900" i="1" spc="-35">
                <a:latin typeface="Times New Roman"/>
                <a:cs typeface="Times New Roman"/>
              </a:rPr>
              <a:t> </a:t>
            </a:r>
            <a:r>
              <a:rPr sz="900" i="1">
                <a:latin typeface="Times New Roman"/>
                <a:cs typeface="Times New Roman"/>
              </a:rPr>
              <a:t>зачем</a:t>
            </a:r>
            <a:r>
              <a:rPr sz="900" i="1" spc="-25">
                <a:latin typeface="Times New Roman"/>
                <a:cs typeface="Times New Roman"/>
              </a:rPr>
              <a:t> </a:t>
            </a:r>
            <a:r>
              <a:rPr sz="900" i="1">
                <a:latin typeface="Times New Roman"/>
                <a:cs typeface="Times New Roman"/>
              </a:rPr>
              <a:t>ты</a:t>
            </a:r>
            <a:r>
              <a:rPr sz="900" i="1" spc="-10">
                <a:latin typeface="Times New Roman"/>
                <a:cs typeface="Times New Roman"/>
              </a:rPr>
              <a:t> </a:t>
            </a:r>
            <a:r>
              <a:rPr sz="900" i="1">
                <a:latin typeface="Times New Roman"/>
                <a:cs typeface="Times New Roman"/>
              </a:rPr>
              <a:t>живешь,</a:t>
            </a:r>
            <a:r>
              <a:rPr sz="900" i="1" spc="-30">
                <a:latin typeface="Times New Roman"/>
                <a:cs typeface="Times New Roman"/>
              </a:rPr>
              <a:t> </a:t>
            </a:r>
            <a:r>
              <a:rPr sz="900" i="1">
                <a:latin typeface="Times New Roman"/>
                <a:cs typeface="Times New Roman"/>
              </a:rPr>
              <a:t>какова</a:t>
            </a:r>
            <a:r>
              <a:rPr sz="900" i="1" spc="-30">
                <a:latin typeface="Times New Roman"/>
                <a:cs typeface="Times New Roman"/>
              </a:rPr>
              <a:t> </a:t>
            </a:r>
            <a:r>
              <a:rPr sz="900" i="1">
                <a:latin typeface="Times New Roman"/>
                <a:cs typeface="Times New Roman"/>
              </a:rPr>
              <a:t>твоя</a:t>
            </a:r>
            <a:r>
              <a:rPr sz="900" i="1" spc="-25">
                <a:latin typeface="Times New Roman"/>
                <a:cs typeface="Times New Roman"/>
              </a:rPr>
              <a:t> </a:t>
            </a:r>
            <a:r>
              <a:rPr sz="900" i="1">
                <a:latin typeface="Times New Roman"/>
                <a:cs typeface="Times New Roman"/>
              </a:rPr>
              <a:t>жизненная</a:t>
            </a:r>
            <a:r>
              <a:rPr sz="900" i="1" spc="-25">
                <a:latin typeface="Times New Roman"/>
                <a:cs typeface="Times New Roman"/>
              </a:rPr>
              <a:t> </a:t>
            </a:r>
            <a:r>
              <a:rPr sz="900" i="1">
                <a:latin typeface="Times New Roman"/>
                <a:cs typeface="Times New Roman"/>
              </a:rPr>
              <a:t>миссия</a:t>
            </a:r>
            <a:r>
              <a:rPr sz="900" i="1" spc="-25">
                <a:latin typeface="Times New Roman"/>
                <a:cs typeface="Times New Roman"/>
              </a:rPr>
              <a:t> </a:t>
            </a:r>
            <a:r>
              <a:rPr sz="900" i="1">
                <a:latin typeface="Times New Roman"/>
                <a:cs typeface="Times New Roman"/>
              </a:rPr>
              <a:t>и</a:t>
            </a:r>
            <a:r>
              <a:rPr sz="900" i="1" spc="-20">
                <a:latin typeface="Times New Roman"/>
                <a:cs typeface="Times New Roman"/>
              </a:rPr>
              <a:t> т.д.</a:t>
            </a:r>
            <a:endParaRPr sz="900">
              <a:latin typeface="Times New Roman"/>
              <a:cs typeface="Times New Roman"/>
            </a:endParaRPr>
          </a:p>
          <a:p>
            <a:pPr lvl="1">
              <a:lnSpc>
                <a:spcPct val="100000"/>
              </a:lnSpc>
              <a:buFont typeface="Times New Roman"/>
              <a:buAutoNum type="arabicPeriod"/>
            </a:pPr>
            <a:endParaRPr sz="900">
              <a:latin typeface="Times New Roman"/>
              <a:cs typeface="Times New Roman"/>
            </a:endParaRPr>
          </a:p>
          <a:p>
            <a:pPr marL="52069" indent="-50800" algn="just">
              <a:lnSpc>
                <a:spcPct val="100000"/>
              </a:lnSpc>
              <a:buSzPct val="83333"/>
              <a:buFont typeface="Times New Roman"/>
              <a:buChar char="•"/>
              <a:tabLst>
                <a:tab pos="52069"/>
              </a:tabLst>
            </a:pPr>
            <a:r>
              <a:rPr sz="900" b="1" i="1" smtClean="0">
                <a:latin typeface="Times New Roman"/>
                <a:cs typeface="Times New Roman"/>
              </a:rPr>
              <a:t>Почему </a:t>
            </a:r>
            <a:r>
              <a:rPr sz="900" b="1" i="1">
                <a:latin typeface="Times New Roman"/>
                <a:cs typeface="Times New Roman"/>
              </a:rPr>
              <a:t>определил</a:t>
            </a:r>
            <a:r>
              <a:rPr sz="900" b="1" i="1" spc="-5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такой</a:t>
            </a:r>
            <a:r>
              <a:rPr sz="900" b="1" i="1" spc="-45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срок</a:t>
            </a:r>
            <a:r>
              <a:rPr sz="900" b="1" i="1" spc="-15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своей</a:t>
            </a:r>
            <a:r>
              <a:rPr sz="900" b="1" i="1" spc="-10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жизни (выход</a:t>
            </a:r>
            <a:r>
              <a:rPr sz="900" b="1" i="1" spc="-30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на</a:t>
            </a:r>
            <a:r>
              <a:rPr sz="900" b="1" i="1" spc="-10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желание</a:t>
            </a:r>
            <a:r>
              <a:rPr sz="900" b="1" i="1" spc="5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или</a:t>
            </a:r>
            <a:r>
              <a:rPr sz="900" b="1" i="1" spc="-5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нежелание</a:t>
            </a:r>
            <a:r>
              <a:rPr sz="900" b="1" i="1" spc="-5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жить,</a:t>
            </a:r>
            <a:r>
              <a:rPr sz="900" b="1" i="1" spc="-10">
                <a:latin typeface="Times New Roman"/>
                <a:cs typeface="Times New Roman"/>
              </a:rPr>
              <a:t> осмысленность</a:t>
            </a:r>
            <a:r>
              <a:rPr sz="900" b="1" i="1" spc="-15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или</a:t>
            </a:r>
            <a:r>
              <a:rPr sz="900" b="1" i="1" spc="-10">
                <a:latin typeface="Times New Roman"/>
                <a:cs typeface="Times New Roman"/>
              </a:rPr>
              <a:t> бессмысленность</a:t>
            </a:r>
            <a:r>
              <a:rPr sz="900" b="1" i="1" spc="10">
                <a:latin typeface="Times New Roman"/>
                <a:cs typeface="Times New Roman"/>
              </a:rPr>
              <a:t> </a:t>
            </a:r>
            <a:r>
              <a:rPr sz="900" b="1" i="1" spc="-10">
                <a:latin typeface="Times New Roman"/>
                <a:cs typeface="Times New Roman"/>
              </a:rPr>
              <a:t>существования)</a:t>
            </a:r>
            <a:endParaRPr sz="900">
              <a:latin typeface="Times New Roman"/>
              <a:cs typeface="Times New Roman"/>
            </a:endParaRPr>
          </a:p>
          <a:p>
            <a:pPr marL="52069" indent="-50800" algn="just">
              <a:lnSpc>
                <a:spcPct val="100000"/>
              </a:lnSpc>
              <a:spcBef>
                <a:spcPts val="600"/>
              </a:spcBef>
              <a:buSzPct val="83333"/>
              <a:buFont typeface="Times New Roman"/>
              <a:buChar char="•"/>
              <a:tabLst>
                <a:tab pos="52069"/>
              </a:tabLst>
            </a:pPr>
            <a:r>
              <a:rPr sz="900" b="1" i="1">
                <a:latin typeface="Times New Roman"/>
                <a:cs typeface="Times New Roman"/>
              </a:rPr>
              <a:t>Почему</a:t>
            </a:r>
            <a:r>
              <a:rPr sz="900" b="1" i="1" spc="10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выбрал</a:t>
            </a:r>
            <a:r>
              <a:rPr sz="900" b="1" i="1" spc="-10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настоящее</a:t>
            </a:r>
            <a:r>
              <a:rPr sz="900" b="1" i="1" spc="-20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на таком</a:t>
            </a:r>
            <a:r>
              <a:rPr sz="900" b="1" i="1" spc="-50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отрезке</a:t>
            </a:r>
            <a:r>
              <a:rPr sz="900" b="1" i="1" spc="-25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жизни</a:t>
            </a:r>
            <a:r>
              <a:rPr sz="900" b="1" i="1" spc="15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—выход</a:t>
            </a:r>
            <a:r>
              <a:rPr sz="900" b="1" i="1" spc="-20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на</a:t>
            </a:r>
            <a:r>
              <a:rPr sz="900" b="1" i="1" spc="-5">
                <a:latin typeface="Times New Roman"/>
                <a:cs typeface="Times New Roman"/>
              </a:rPr>
              <a:t> </a:t>
            </a:r>
            <a:r>
              <a:rPr sz="900" b="1" i="1" spc="-10">
                <a:latin typeface="Times New Roman"/>
                <a:cs typeface="Times New Roman"/>
              </a:rPr>
              <a:t>продолжительность</a:t>
            </a:r>
            <a:r>
              <a:rPr sz="900" b="1" i="1" spc="-15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и</a:t>
            </a:r>
            <a:r>
              <a:rPr sz="900" b="1" i="1" spc="-10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ценность</a:t>
            </a:r>
            <a:r>
              <a:rPr sz="900" b="1" i="1" spc="-20">
                <a:latin typeface="Times New Roman"/>
                <a:cs typeface="Times New Roman"/>
              </a:rPr>
              <a:t> </a:t>
            </a:r>
            <a:r>
              <a:rPr sz="900" b="1" i="1" spc="-10">
                <a:latin typeface="Times New Roman"/>
                <a:cs typeface="Times New Roman"/>
              </a:rPr>
              <a:t>будущего.</a:t>
            </a:r>
            <a:endParaRPr sz="900">
              <a:latin typeface="Times New Roman"/>
              <a:cs typeface="Times New Roman"/>
            </a:endParaRPr>
          </a:p>
          <a:p>
            <a:pPr marL="52069" indent="-50800" algn="just">
              <a:lnSpc>
                <a:spcPct val="100000"/>
              </a:lnSpc>
              <a:spcBef>
                <a:spcPts val="600"/>
              </a:spcBef>
              <a:buSzPct val="83333"/>
              <a:buFont typeface="Times New Roman"/>
              <a:buChar char="•"/>
              <a:tabLst>
                <a:tab pos="52069"/>
              </a:tabLst>
            </a:pPr>
            <a:r>
              <a:rPr sz="900" b="1" i="1">
                <a:latin typeface="Times New Roman"/>
                <a:cs typeface="Times New Roman"/>
              </a:rPr>
              <a:t>Если</a:t>
            </a:r>
            <a:r>
              <a:rPr sz="900" b="1" i="1" spc="-15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мало</a:t>
            </a:r>
            <a:r>
              <a:rPr sz="900" b="1" i="1" spc="-10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«ценных»</a:t>
            </a:r>
            <a:r>
              <a:rPr sz="900" b="1" i="1" spc="-40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событий</a:t>
            </a:r>
            <a:r>
              <a:rPr sz="900" b="1" i="1" spc="-30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в</a:t>
            </a:r>
            <a:r>
              <a:rPr sz="900" b="1" i="1" spc="-20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прошлом</a:t>
            </a:r>
            <a:r>
              <a:rPr sz="900" b="1" i="1" spc="-30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—выход</a:t>
            </a:r>
            <a:r>
              <a:rPr sz="900" b="1" i="1" spc="-25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на</a:t>
            </a:r>
            <a:r>
              <a:rPr sz="900" b="1" i="1" spc="-20">
                <a:latin typeface="Times New Roman"/>
                <a:cs typeface="Times New Roman"/>
              </a:rPr>
              <a:t> </a:t>
            </a:r>
            <a:r>
              <a:rPr sz="900" b="1" i="1" spc="-10">
                <a:latin typeface="Times New Roman"/>
                <a:cs typeface="Times New Roman"/>
              </a:rPr>
              <a:t>ценности.</a:t>
            </a:r>
            <a:endParaRPr sz="900">
              <a:latin typeface="Times New Roman"/>
              <a:cs typeface="Times New Roman"/>
            </a:endParaRPr>
          </a:p>
          <a:p>
            <a:pPr marL="52069" indent="-50800" algn="just">
              <a:lnSpc>
                <a:spcPct val="100000"/>
              </a:lnSpc>
              <a:spcBef>
                <a:spcPts val="600"/>
              </a:spcBef>
              <a:buSzPct val="83333"/>
              <a:buChar char="•"/>
              <a:tabLst>
                <a:tab pos="52069"/>
              </a:tabLst>
            </a:pPr>
            <a:r>
              <a:rPr sz="900" b="1" i="1">
                <a:latin typeface="Times New Roman"/>
                <a:cs typeface="Times New Roman"/>
              </a:rPr>
              <a:t>Если</a:t>
            </a:r>
            <a:r>
              <a:rPr sz="900" b="1" i="1" spc="-10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беден</a:t>
            </a:r>
            <a:r>
              <a:rPr sz="900" b="1" i="1" spc="5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событийный</a:t>
            </a:r>
            <a:r>
              <a:rPr sz="900" b="1" i="1" spc="-25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выбор</a:t>
            </a:r>
            <a:r>
              <a:rPr sz="900" b="1" i="1" spc="-20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—выход</a:t>
            </a:r>
            <a:r>
              <a:rPr sz="900" b="1" i="1" spc="-20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на</a:t>
            </a:r>
            <a:r>
              <a:rPr sz="900" b="1" i="1" spc="-15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ценность</a:t>
            </a:r>
            <a:r>
              <a:rPr sz="900" b="1" i="1" spc="-30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семьи,</a:t>
            </a:r>
            <a:r>
              <a:rPr sz="900" b="1" i="1" spc="-5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родных</a:t>
            </a:r>
            <a:r>
              <a:rPr sz="900" b="1" i="1" spc="-25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и</a:t>
            </a:r>
            <a:r>
              <a:rPr sz="900" b="1" i="1" spc="-5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близких,</a:t>
            </a:r>
            <a:r>
              <a:rPr sz="900" b="1" i="1" spc="-15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товарищей,</a:t>
            </a:r>
            <a:r>
              <a:rPr sz="900" b="1" i="1" spc="-35">
                <a:latin typeface="Times New Roman"/>
                <a:cs typeface="Times New Roman"/>
              </a:rPr>
              <a:t> </a:t>
            </a:r>
            <a:r>
              <a:rPr sz="900" b="1" i="1" spc="-10">
                <a:latin typeface="Times New Roman"/>
                <a:cs typeface="Times New Roman"/>
              </a:rPr>
              <a:t>профессиональной</a:t>
            </a:r>
            <a:r>
              <a:rPr sz="900" b="1" i="1" spc="-35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деятельности,</a:t>
            </a:r>
            <a:r>
              <a:rPr sz="900" b="1" i="1" spc="-35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здоровья,</a:t>
            </a:r>
            <a:r>
              <a:rPr sz="900" b="1" i="1" spc="-25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образования</a:t>
            </a:r>
            <a:r>
              <a:rPr sz="900" b="1" i="1" spc="-40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и</a:t>
            </a:r>
            <a:r>
              <a:rPr sz="900" b="1" i="1" spc="-5">
                <a:latin typeface="Times New Roman"/>
                <a:cs typeface="Times New Roman"/>
              </a:rPr>
              <a:t> </a:t>
            </a:r>
            <a:r>
              <a:rPr sz="900" b="1" i="1" spc="-20">
                <a:latin typeface="Times New Roman"/>
                <a:cs typeface="Times New Roman"/>
              </a:rPr>
              <a:t>т.д.</a:t>
            </a:r>
            <a:endParaRPr sz="900">
              <a:latin typeface="Times New Roman"/>
              <a:cs typeface="Times New Roman"/>
            </a:endParaRPr>
          </a:p>
          <a:p>
            <a:pPr marL="52069" indent="-50800" algn="just">
              <a:lnSpc>
                <a:spcPct val="100000"/>
              </a:lnSpc>
              <a:spcBef>
                <a:spcPts val="605"/>
              </a:spcBef>
              <a:buSzPct val="83333"/>
              <a:buChar char="•"/>
              <a:tabLst>
                <a:tab pos="52069"/>
              </a:tabLst>
            </a:pPr>
            <a:r>
              <a:rPr sz="900" b="1" i="1">
                <a:latin typeface="Times New Roman"/>
                <a:cs typeface="Times New Roman"/>
              </a:rPr>
              <a:t>Почему</a:t>
            </a:r>
            <a:r>
              <a:rPr sz="900" b="1" i="1" spc="-5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не</a:t>
            </a:r>
            <a:r>
              <a:rPr sz="900" b="1" i="1" spc="-15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определил</a:t>
            </a:r>
            <a:r>
              <a:rPr sz="900" b="1" i="1" spc="-15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события</a:t>
            </a:r>
            <a:r>
              <a:rPr sz="900" b="1" i="1" spc="-25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на</a:t>
            </a:r>
            <a:r>
              <a:rPr sz="900" b="1" i="1" spc="-15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будущее</a:t>
            </a:r>
            <a:r>
              <a:rPr sz="900" b="1" i="1" spc="5">
                <a:latin typeface="Times New Roman"/>
                <a:cs typeface="Times New Roman"/>
              </a:rPr>
              <a:t> </a:t>
            </a:r>
            <a:r>
              <a:rPr sz="900" b="1" i="1" spc="-10">
                <a:latin typeface="Times New Roman"/>
                <a:cs typeface="Times New Roman"/>
              </a:rPr>
              <a:t>—</a:t>
            </a:r>
            <a:r>
              <a:rPr sz="900" b="1" i="1">
                <a:latin typeface="Times New Roman"/>
                <a:cs typeface="Times New Roman"/>
              </a:rPr>
              <a:t>выход</a:t>
            </a:r>
            <a:r>
              <a:rPr sz="900" b="1" i="1" spc="-25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на</a:t>
            </a:r>
            <a:r>
              <a:rPr sz="900" b="1" i="1" spc="-15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смысл</a:t>
            </a:r>
            <a:r>
              <a:rPr sz="900" b="1" i="1" spc="-10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и</a:t>
            </a:r>
            <a:r>
              <a:rPr sz="900" b="1" i="1" spc="-20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перспективы</a:t>
            </a:r>
            <a:r>
              <a:rPr sz="900" b="1" i="1" spc="-45">
                <a:latin typeface="Times New Roman"/>
                <a:cs typeface="Times New Roman"/>
              </a:rPr>
              <a:t> </a:t>
            </a:r>
            <a:r>
              <a:rPr sz="900" b="1" i="1" spc="-10">
                <a:latin typeface="Times New Roman"/>
                <a:cs typeface="Times New Roman"/>
              </a:rPr>
              <a:t>жизни.</a:t>
            </a:r>
            <a:endParaRPr sz="900">
              <a:latin typeface="Times New Roman"/>
              <a:cs typeface="Times New Roman"/>
            </a:endParaRPr>
          </a:p>
          <a:p>
            <a:pPr marL="52069" indent="-50800" algn="just">
              <a:lnSpc>
                <a:spcPct val="100000"/>
              </a:lnSpc>
              <a:spcBef>
                <a:spcPts val="600"/>
              </a:spcBef>
              <a:buSzPct val="83333"/>
              <a:buChar char="•"/>
              <a:tabLst>
                <a:tab pos="52069"/>
              </a:tabLst>
            </a:pPr>
            <a:r>
              <a:rPr sz="900" b="1" i="1">
                <a:latin typeface="Times New Roman"/>
                <a:cs typeface="Times New Roman"/>
              </a:rPr>
              <a:t>Предложение</a:t>
            </a:r>
            <a:r>
              <a:rPr sz="900" b="1" i="1" spc="-15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—исправить</a:t>
            </a:r>
            <a:r>
              <a:rPr sz="900" b="1" i="1" spc="-45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прошлое</a:t>
            </a:r>
            <a:r>
              <a:rPr sz="900" b="1" i="1" spc="-20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и</a:t>
            </a:r>
            <a:r>
              <a:rPr sz="900" b="1" i="1" spc="-30">
                <a:latin typeface="Times New Roman"/>
                <a:cs typeface="Times New Roman"/>
              </a:rPr>
              <a:t> </a:t>
            </a:r>
            <a:r>
              <a:rPr sz="900" b="1" i="1">
                <a:latin typeface="Times New Roman"/>
                <a:cs typeface="Times New Roman"/>
              </a:rPr>
              <a:t>спроектировать</a:t>
            </a:r>
            <a:r>
              <a:rPr sz="900" b="1" i="1" spc="-50">
                <a:latin typeface="Times New Roman"/>
                <a:cs typeface="Times New Roman"/>
              </a:rPr>
              <a:t> </a:t>
            </a:r>
            <a:r>
              <a:rPr sz="900" b="1" i="1" spc="-10">
                <a:latin typeface="Times New Roman"/>
                <a:cs typeface="Times New Roman"/>
              </a:rPr>
              <a:t>будущее.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99110" y="180594"/>
            <a:ext cx="610169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10">
                <a:solidFill>
                  <a:srgbClr val="006FC0"/>
                </a:solidFill>
                <a:latin typeface="Times New Roman"/>
                <a:cs typeface="Times New Roman"/>
              </a:rPr>
              <a:t>Психологические</a:t>
            </a:r>
            <a:r>
              <a:rPr sz="1400" b="1" spc="2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b="1" spc="-10">
                <a:solidFill>
                  <a:srgbClr val="006FC0"/>
                </a:solidFill>
                <a:latin typeface="Times New Roman"/>
                <a:cs typeface="Times New Roman"/>
              </a:rPr>
              <a:t>техники</a:t>
            </a:r>
            <a:r>
              <a:rPr sz="1400" b="1" spc="-3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b="1" spc="-10">
                <a:solidFill>
                  <a:srgbClr val="006FC0"/>
                </a:solidFill>
                <a:latin typeface="Times New Roman"/>
                <a:cs typeface="Times New Roman"/>
              </a:rPr>
              <a:t>оказания</a:t>
            </a:r>
            <a:r>
              <a:rPr sz="1400" b="1" spc="-3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b="1" spc="-10">
                <a:solidFill>
                  <a:srgbClr val="006FC0"/>
                </a:solidFill>
                <a:latin typeface="Times New Roman"/>
                <a:cs typeface="Times New Roman"/>
              </a:rPr>
              <a:t>поддержки</a:t>
            </a:r>
            <a:r>
              <a:rPr sz="1400" b="1" spc="1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b="1">
                <a:solidFill>
                  <a:srgbClr val="006FC0"/>
                </a:solidFill>
                <a:latin typeface="Times New Roman"/>
                <a:cs typeface="Times New Roman"/>
              </a:rPr>
              <a:t>семьям</a:t>
            </a:r>
            <a:r>
              <a:rPr sz="1400" b="1" spc="2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b="1" spc="-10">
                <a:solidFill>
                  <a:srgbClr val="006FC0"/>
                </a:solidFill>
                <a:latin typeface="Times New Roman"/>
                <a:cs typeface="Times New Roman"/>
              </a:rPr>
              <a:t>участников</a:t>
            </a:r>
            <a:r>
              <a:rPr sz="1400" b="1" spc="-25">
                <a:solidFill>
                  <a:srgbClr val="006FC0"/>
                </a:solidFill>
                <a:latin typeface="Times New Roman"/>
                <a:cs typeface="Times New Roman"/>
              </a:rPr>
              <a:t> СВО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553200" y="133350"/>
            <a:ext cx="243840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70" algn="ctr">
              <a:lnSpc>
                <a:spcPct val="100000"/>
              </a:lnSpc>
              <a:spcBef>
                <a:spcPts val="100"/>
              </a:spcBef>
            </a:pPr>
            <a:r>
              <a:rPr sz="1200">
                <a:solidFill>
                  <a:srgbClr val="C00000"/>
                </a:solidFill>
                <a:latin typeface="Times New Roman"/>
                <a:cs typeface="Times New Roman"/>
              </a:rPr>
              <a:t>«Линия</a:t>
            </a:r>
            <a:r>
              <a:rPr sz="1200" spc="-3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00" spc="-10">
                <a:solidFill>
                  <a:srgbClr val="C00000"/>
                </a:solidFill>
                <a:latin typeface="Times New Roman"/>
                <a:cs typeface="Times New Roman"/>
              </a:rPr>
              <a:t>жизни» </a:t>
            </a:r>
            <a:r>
              <a:rPr sz="1200">
                <a:solidFill>
                  <a:srgbClr val="C00000"/>
                </a:solidFill>
                <a:latin typeface="Times New Roman"/>
                <a:cs typeface="Times New Roman"/>
              </a:rPr>
              <a:t>Александра</a:t>
            </a:r>
            <a:r>
              <a:rPr sz="1200" spc="-5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00">
                <a:solidFill>
                  <a:srgbClr val="C00000"/>
                </a:solidFill>
                <a:latin typeface="Times New Roman"/>
                <a:cs typeface="Times New Roman"/>
              </a:rPr>
              <a:t>Кроника</a:t>
            </a:r>
            <a:r>
              <a:rPr sz="1200" spc="-6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00" spc="-50">
                <a:solidFill>
                  <a:srgbClr val="C00000"/>
                </a:solidFill>
                <a:latin typeface="Times New Roman"/>
                <a:cs typeface="Times New Roman"/>
              </a:rPr>
              <a:t>в </a:t>
            </a:r>
            <a:r>
              <a:rPr sz="1200">
                <a:solidFill>
                  <a:srgbClr val="C00000"/>
                </a:solidFill>
                <a:latin typeface="Times New Roman"/>
                <a:cs typeface="Times New Roman"/>
              </a:rPr>
              <a:t>интерпретации</a:t>
            </a:r>
            <a:r>
              <a:rPr sz="1200" spc="-5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00" spc="-10">
                <a:solidFill>
                  <a:srgbClr val="C00000"/>
                </a:solidFill>
                <a:latin typeface="Times New Roman"/>
                <a:cs typeface="Times New Roman"/>
              </a:rPr>
              <a:t>А.Караяни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/>
  <p:timing/>
</p:sld>
</file>

<file path=ppt/slides/slide3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39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object 9"/>
          <p:cNvSpPr/>
          <p:nvPr/>
        </p:nvSpPr>
        <p:spPr>
          <a:xfrm>
            <a:off x="262763" y="997458"/>
            <a:ext cx="6445250" cy="635"/>
          </a:xfrm>
          <a:custGeom>
            <a:rect l="l" t="t" r="r" b="b"/>
            <a:pathLst>
              <a:path w="6445250" h="634">
                <a:moveTo>
                  <a:pt x="0" y="0"/>
                </a:moveTo>
                <a:lnTo>
                  <a:pt x="6445122" y="380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object 10"/>
          <p:cNvGrpSpPr/>
          <p:nvPr/>
        </p:nvGrpSpPr>
        <p:grpSpPr>
          <a:xfrm>
            <a:off x="6543802" y="220624"/>
            <a:ext cx="2054860" cy="1905000"/>
            <a:chOff x="6543802" y="220624"/>
            <a:chExt cx="2054860" cy="1905000"/>
          </a:xfrm>
        </p:grpSpPr>
        <p:pic>
          <p:nvPicPr>
            <p:cNvPr id="11" name="object 11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7577582" y="220624"/>
              <a:ext cx="1020965" cy="945362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6543802" y="1079830"/>
              <a:ext cx="1743075" cy="1045844"/>
            </a:xfrm>
            <a:custGeom>
              <a:rect l="l" t="t" r="r" b="b"/>
              <a:pathLst>
                <a:path w="1743075" h="1045844">
                  <a:moveTo>
                    <a:pt x="1742694" y="0"/>
                  </a:moveTo>
                  <a:lnTo>
                    <a:pt x="0" y="0"/>
                  </a:lnTo>
                  <a:lnTo>
                    <a:pt x="0" y="1045641"/>
                  </a:lnTo>
                  <a:lnTo>
                    <a:pt x="1742694" y="1045641"/>
                  </a:lnTo>
                  <a:lnTo>
                    <a:pt x="174269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341477" y="1194942"/>
            <a:ext cx="16008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i="1" u="sng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Помощь</a:t>
            </a:r>
            <a:r>
              <a:rPr sz="1200" b="1" i="1" u="sng" spc="-4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при</a:t>
            </a:r>
            <a:r>
              <a:rPr sz="1200" b="1" i="1" u="sng" spc="-4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1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страхе</a:t>
            </a:r>
            <a:endParaRPr sz="12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709798" y="1079830"/>
            <a:ext cx="1743075" cy="1131079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114300" rIns="0" bIns="0" rtlCol="0">
            <a:spAutoFit/>
          </a:bodyPr>
          <a:lstStyle/>
          <a:p>
            <a:pPr marL="100330" marR="93980" algn="ctr">
              <a:spcBef>
                <a:spcPts val="5"/>
              </a:spcBef>
            </a:pPr>
            <a:r>
              <a:rPr sz="1100" b="1" smtClean="0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1100" b="1" spc="-40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оставляйте</a:t>
            </a:r>
            <a:r>
              <a:rPr sz="11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>
                <a:solidFill>
                  <a:srgbClr val="C00000"/>
                </a:solidFill>
                <a:latin typeface="Arial"/>
                <a:cs typeface="Arial"/>
              </a:rPr>
              <a:t>человека </a:t>
            </a: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одного.</a:t>
            </a:r>
            <a:r>
              <a:rPr sz="1100" b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Страх</a:t>
            </a:r>
            <a:r>
              <a:rPr sz="11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>
                <a:solidFill>
                  <a:srgbClr val="C00000"/>
                </a:solidFill>
                <a:latin typeface="Arial"/>
                <a:cs typeface="Arial"/>
              </a:rPr>
              <a:t>тяжело </a:t>
            </a: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переносить</a:t>
            </a:r>
            <a:r>
              <a:rPr sz="11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60">
                <a:solidFill>
                  <a:srgbClr val="C00000"/>
                </a:solidFill>
                <a:latin typeface="Arial"/>
                <a:cs typeface="Arial"/>
              </a:rPr>
              <a:t>в</a:t>
            </a:r>
            <a:endParaRPr sz="1100">
              <a:latin typeface="Arial"/>
              <a:cs typeface="Arial"/>
            </a:endParaRPr>
          </a:p>
          <a:p>
            <a:pPr algn="ctr"/>
            <a:r>
              <a:rPr lang="ru-RU" sz="1100" b="1" spc="-10" smtClean="0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sz="1100" b="1" spc="-10" smtClean="0">
                <a:solidFill>
                  <a:srgbClr val="C00000"/>
                </a:solidFill>
                <a:latin typeface="Arial"/>
                <a:cs typeface="Arial"/>
              </a:rPr>
              <a:t>диночестве</a:t>
            </a:r>
            <a:endParaRPr lang="ru-RU" sz="1100" b="1" spc="-10" smtClean="0">
              <a:solidFill>
                <a:srgbClr val="C00000"/>
              </a:solidFill>
              <a:latin typeface="Arial"/>
              <a:cs typeface="Arial"/>
            </a:endParaRPr>
          </a:p>
          <a:p>
            <a:pPr algn="ctr"/>
            <a:endParaRPr sz="11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626736" y="1079830"/>
            <a:ext cx="1743075" cy="1087477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85"/>
              </a:spcBef>
            </a:pPr>
            <a:endParaRPr sz="1000">
              <a:latin typeface="Times New Roman"/>
              <a:cs typeface="Times New Roman"/>
            </a:endParaRPr>
          </a:p>
          <a:p>
            <a:pPr marL="378460" marR="203835" indent="-166370" algn="ctr"/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Говорите</a:t>
            </a:r>
            <a:r>
              <a:rPr sz="1100" b="1" spc="-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sz="11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том,</a:t>
            </a:r>
            <a:r>
              <a:rPr sz="11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20">
                <a:solidFill>
                  <a:srgbClr val="C00000"/>
                </a:solidFill>
                <a:latin typeface="Arial"/>
                <a:cs typeface="Arial"/>
              </a:rPr>
              <a:t>чего </a:t>
            </a: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человек</a:t>
            </a:r>
            <a:r>
              <a:rPr sz="11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 smtClean="0">
                <a:solidFill>
                  <a:srgbClr val="C00000"/>
                </a:solidFill>
                <a:latin typeface="Arial"/>
                <a:cs typeface="Arial"/>
              </a:rPr>
              <a:t>боится</a:t>
            </a:r>
            <a:endParaRPr lang="ru-RU" sz="1100" b="1" spc="-10" smtClean="0">
              <a:solidFill>
                <a:srgbClr val="C00000"/>
              </a:solidFill>
              <a:latin typeface="Arial"/>
              <a:cs typeface="Arial"/>
            </a:endParaRPr>
          </a:p>
          <a:p>
            <a:pPr marL="378460" marR="203835" indent="-166370"/>
            <a:endParaRPr sz="11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543802" y="1079830"/>
            <a:ext cx="1743075" cy="1047723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4699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70"/>
              </a:spcBef>
            </a:pPr>
            <a:endParaRPr sz="1000">
              <a:latin typeface="Times New Roman"/>
              <a:cs typeface="Times New Roman"/>
            </a:endParaRPr>
          </a:p>
          <a:p>
            <a:pPr marL="92075" marR="82550" indent="-1270" algn="ctr"/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11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пытайтесь</a:t>
            </a:r>
            <a:r>
              <a:rPr sz="1100" b="1" spc="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>
                <a:solidFill>
                  <a:srgbClr val="C00000"/>
                </a:solidFill>
                <a:latin typeface="Arial"/>
                <a:cs typeface="Arial"/>
              </a:rPr>
              <a:t>отвлечь </a:t>
            </a: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человека</a:t>
            </a:r>
            <a:r>
              <a:rPr sz="1100" b="1" spc="-5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фразами:</a:t>
            </a:r>
            <a:r>
              <a:rPr sz="11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25">
                <a:solidFill>
                  <a:srgbClr val="C00000"/>
                </a:solidFill>
                <a:latin typeface="Arial"/>
                <a:cs typeface="Arial"/>
              </a:rPr>
              <a:t>«Не </a:t>
            </a: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думай</a:t>
            </a:r>
            <a:r>
              <a:rPr sz="1100" b="1" spc="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об</a:t>
            </a:r>
            <a:r>
              <a:rPr sz="11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этом»,</a:t>
            </a:r>
            <a:r>
              <a:rPr sz="11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20">
                <a:solidFill>
                  <a:srgbClr val="C00000"/>
                </a:solidFill>
                <a:latin typeface="Arial"/>
                <a:cs typeface="Arial"/>
              </a:rPr>
              <a:t>«Это </a:t>
            </a: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ерунда»,</a:t>
            </a:r>
            <a:r>
              <a:rPr sz="11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«Это</a:t>
            </a:r>
            <a:r>
              <a:rPr sz="11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>
                <a:solidFill>
                  <a:srgbClr val="C00000"/>
                </a:solidFill>
                <a:latin typeface="Arial"/>
                <a:cs typeface="Arial"/>
              </a:rPr>
              <a:t>глупости» </a:t>
            </a: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1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20">
                <a:solidFill>
                  <a:srgbClr val="C00000"/>
                </a:solidFill>
                <a:latin typeface="Arial"/>
                <a:cs typeface="Arial"/>
              </a:rPr>
              <a:t>т.д.</a:t>
            </a:r>
            <a:endParaRPr sz="11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709798" y="2299665"/>
            <a:ext cx="1743075" cy="1130437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113664" rIns="0" bIns="0" rtlCol="0">
            <a:spAutoFit/>
          </a:bodyPr>
          <a:lstStyle/>
          <a:p>
            <a:pPr marL="172085" marR="164465" algn="ctr"/>
            <a:r>
              <a:rPr sz="1100" b="1" smtClean="0">
                <a:solidFill>
                  <a:srgbClr val="C00000"/>
                </a:solidFill>
                <a:latin typeface="Arial"/>
                <a:cs typeface="Arial"/>
              </a:rPr>
              <a:t>Предложите</a:t>
            </a:r>
            <a:r>
              <a:rPr sz="1100" b="1" spc="-60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>
                <a:solidFill>
                  <a:srgbClr val="C00000"/>
                </a:solidFill>
                <a:latin typeface="Arial"/>
                <a:cs typeface="Arial"/>
              </a:rPr>
              <a:t>человеку </a:t>
            </a: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сделать</a:t>
            </a:r>
            <a:r>
              <a:rPr sz="1100" b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>
                <a:solidFill>
                  <a:srgbClr val="C00000"/>
                </a:solidFill>
                <a:latin typeface="Arial"/>
                <a:cs typeface="Arial"/>
              </a:rPr>
              <a:t>несколько дыхательных</a:t>
            </a:r>
            <a:endParaRPr sz="1100">
              <a:latin typeface="Arial"/>
              <a:cs typeface="Arial"/>
            </a:endParaRPr>
          </a:p>
          <a:p>
            <a:pPr marL="1905" algn="ctr"/>
            <a:r>
              <a:rPr lang="ru-RU" sz="1100" b="1" spc="-10" smtClean="0">
                <a:solidFill>
                  <a:srgbClr val="C00000"/>
                </a:solidFill>
                <a:latin typeface="Arial"/>
                <a:cs typeface="Arial"/>
              </a:rPr>
              <a:t>У</a:t>
            </a:r>
            <a:r>
              <a:rPr sz="1100" b="1" spc="-10" smtClean="0">
                <a:solidFill>
                  <a:srgbClr val="C00000"/>
                </a:solidFill>
                <a:latin typeface="Arial"/>
                <a:cs typeface="Arial"/>
              </a:rPr>
              <a:t>пражнений</a:t>
            </a:r>
            <a:endParaRPr lang="ru-RU" sz="1100" b="1" spc="-10" smtClean="0">
              <a:solidFill>
                <a:srgbClr val="C00000"/>
              </a:solidFill>
              <a:latin typeface="Arial"/>
              <a:cs typeface="Arial"/>
            </a:endParaRPr>
          </a:p>
          <a:p>
            <a:pPr marL="1905" algn="ctr"/>
            <a:endParaRPr sz="11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626736" y="2299665"/>
            <a:ext cx="1743075" cy="1045844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62865" rIns="0" bIns="0" rtlCol="0">
            <a:spAutoFit/>
          </a:bodyPr>
          <a:lstStyle/>
          <a:p>
            <a:pPr marL="137795" marR="130810" indent="2540" algn="ctr">
              <a:lnSpc>
                <a:spcPct val="86100"/>
              </a:lnSpc>
              <a:spcBef>
                <a:spcPts val="495"/>
              </a:spcBef>
            </a:pP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Если</a:t>
            </a:r>
            <a:r>
              <a:rPr sz="10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боится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 ребенок,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поговорите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sz="10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ним</a:t>
            </a:r>
            <a:r>
              <a:rPr sz="10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5">
                <a:solidFill>
                  <a:srgbClr val="C00000"/>
                </a:solidFill>
                <a:latin typeface="Arial"/>
                <a:cs typeface="Arial"/>
              </a:rPr>
              <a:t>его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страхах,</a:t>
            </a:r>
            <a:r>
              <a:rPr sz="10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после</a:t>
            </a:r>
            <a:r>
              <a:rPr sz="1000" b="1" spc="-20">
                <a:solidFill>
                  <a:srgbClr val="C00000"/>
                </a:solidFill>
                <a:latin typeface="Arial"/>
                <a:cs typeface="Arial"/>
              </a:rPr>
              <a:t> этого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можно</a:t>
            </a:r>
            <a:r>
              <a:rPr sz="1000" b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поиграть,</a:t>
            </a:r>
            <a:endParaRPr sz="1000">
              <a:latin typeface="Arial"/>
              <a:cs typeface="Arial"/>
            </a:endParaRPr>
          </a:p>
          <a:p>
            <a:pPr marL="110489" marR="100330" algn="ctr">
              <a:lnSpc>
                <a:spcPts val="1030"/>
              </a:lnSpc>
              <a:spcBef>
                <a:spcPts val="20"/>
              </a:spcBef>
            </a:pP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порисовать,</a:t>
            </a:r>
            <a:r>
              <a:rPr sz="10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полепить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50">
                <a:solidFill>
                  <a:srgbClr val="C00000"/>
                </a:solidFill>
                <a:latin typeface="Arial"/>
                <a:cs typeface="Arial"/>
              </a:rPr>
              <a:t>с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целью</a:t>
            </a:r>
            <a:r>
              <a:rPr sz="1000" b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выразить</a:t>
            </a:r>
            <a:r>
              <a:rPr sz="10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0">
                <a:solidFill>
                  <a:srgbClr val="C00000"/>
                </a:solidFill>
                <a:latin typeface="Arial"/>
                <a:cs typeface="Arial"/>
              </a:rPr>
              <a:t>свои 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чувства</a:t>
            </a:r>
            <a:endParaRPr sz="10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543802" y="2299665"/>
            <a:ext cx="1743075" cy="1023357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70"/>
              </a:spcBef>
            </a:pPr>
            <a:endParaRPr sz="1000">
              <a:latin typeface="Times New Roman"/>
              <a:cs typeface="Times New Roman"/>
            </a:endParaRPr>
          </a:p>
          <a:p>
            <a:pPr marL="127000" marR="116839" indent="-1905" algn="ctr">
              <a:spcBef>
                <a:spcPts val="5"/>
              </a:spcBef>
            </a:pP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Постарайтесь</a:t>
            </a:r>
            <a:r>
              <a:rPr sz="11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>
                <a:solidFill>
                  <a:srgbClr val="C00000"/>
                </a:solidFill>
                <a:latin typeface="Arial"/>
                <a:cs typeface="Arial"/>
              </a:rPr>
              <a:t>занять </a:t>
            </a: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человека </a:t>
            </a:r>
            <a:r>
              <a:rPr sz="1100" b="1" spc="-10">
                <a:solidFill>
                  <a:srgbClr val="C00000"/>
                </a:solidFill>
                <a:latin typeface="Arial"/>
                <a:cs typeface="Arial"/>
              </a:rPr>
              <a:t>каким-нибудь </a:t>
            </a:r>
            <a:r>
              <a:rPr sz="1100" b="1" spc="-20" smtClean="0">
                <a:solidFill>
                  <a:srgbClr val="C00000"/>
                </a:solidFill>
                <a:latin typeface="Arial"/>
                <a:cs typeface="Arial"/>
              </a:rPr>
              <a:t>делом</a:t>
            </a:r>
            <a:endParaRPr lang="ru-RU" sz="1100" b="1" spc="-20" smtClean="0">
              <a:solidFill>
                <a:srgbClr val="C00000"/>
              </a:solidFill>
              <a:latin typeface="Arial"/>
              <a:cs typeface="Arial"/>
            </a:endParaRPr>
          </a:p>
          <a:p>
            <a:pPr marL="127000" marR="116839" indent="-1905" algn="ctr">
              <a:spcBef>
                <a:spcPts val="5"/>
              </a:spcBef>
            </a:pPr>
            <a:endParaRPr sz="11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41477" y="3624198"/>
            <a:ext cx="8180705" cy="1306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68910" algn="just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181610"/>
              </a:tabLst>
            </a:pPr>
            <a:r>
              <a:rPr sz="1200">
                <a:latin typeface="Microsoft Sans Serif"/>
                <a:cs typeface="Microsoft Sans Serif"/>
              </a:rPr>
              <a:t>Положите</a:t>
            </a:r>
            <a:r>
              <a:rPr sz="1200" spc="9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руку</a:t>
            </a:r>
            <a:r>
              <a:rPr sz="1200" spc="7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на</a:t>
            </a:r>
            <a:r>
              <a:rPr sz="1200" spc="9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живот;</a:t>
            </a:r>
            <a:r>
              <a:rPr sz="1200" spc="90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медленно</a:t>
            </a:r>
            <a:r>
              <a:rPr sz="1200" spc="90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вдохните,</a:t>
            </a:r>
            <a:r>
              <a:rPr sz="1200" spc="90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почувствуйте,</a:t>
            </a:r>
            <a:r>
              <a:rPr sz="1200" spc="9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как</a:t>
            </a:r>
            <a:r>
              <a:rPr sz="1200" spc="90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сначала</a:t>
            </a:r>
            <a:r>
              <a:rPr sz="1200" spc="9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воздухом</a:t>
            </a:r>
            <a:r>
              <a:rPr sz="1200" spc="90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наполняется</a:t>
            </a:r>
            <a:r>
              <a:rPr sz="1200" spc="8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грудь,</a:t>
            </a:r>
            <a:r>
              <a:rPr sz="1200" spc="90">
                <a:latin typeface="Microsoft Sans Serif"/>
                <a:cs typeface="Microsoft Sans Serif"/>
              </a:rPr>
              <a:t> </a:t>
            </a:r>
            <a:r>
              <a:rPr sz="1200" spc="-10">
                <a:latin typeface="Microsoft Sans Serif"/>
                <a:cs typeface="Microsoft Sans Serif"/>
              </a:rPr>
              <a:t>потом </a:t>
            </a:r>
            <a:r>
              <a:rPr sz="1200">
                <a:latin typeface="Microsoft Sans Serif"/>
                <a:cs typeface="Microsoft Sans Serif"/>
              </a:rPr>
              <a:t>живот.</a:t>
            </a:r>
            <a:r>
              <a:rPr sz="1200" spc="21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Задержите</a:t>
            </a:r>
            <a:r>
              <a:rPr sz="1200" spc="220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дыхание</a:t>
            </a:r>
            <a:r>
              <a:rPr sz="1200" spc="22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на</a:t>
            </a:r>
            <a:r>
              <a:rPr sz="1200" spc="210">
                <a:latin typeface="Microsoft Sans Serif"/>
                <a:cs typeface="Microsoft Sans Serif"/>
              </a:rPr>
              <a:t> </a:t>
            </a:r>
            <a:r>
              <a:rPr sz="1200" spc="240">
                <a:latin typeface="Microsoft Sans Serif"/>
                <a:cs typeface="Microsoft Sans Serif"/>
              </a:rPr>
              <a:t>1—</a:t>
            </a:r>
            <a:r>
              <a:rPr sz="1200">
                <a:latin typeface="Microsoft Sans Serif"/>
                <a:cs typeface="Microsoft Sans Serif"/>
              </a:rPr>
              <a:t>2</a:t>
            </a:r>
            <a:r>
              <a:rPr sz="1200" spc="220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секунды.</a:t>
            </a:r>
            <a:r>
              <a:rPr sz="1200" spc="220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Выдохните.</a:t>
            </a:r>
            <a:r>
              <a:rPr sz="1200" spc="220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Сначала</a:t>
            </a:r>
            <a:r>
              <a:rPr sz="1200" spc="204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опускается</a:t>
            </a:r>
            <a:r>
              <a:rPr sz="1200" spc="21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живот,</a:t>
            </a:r>
            <a:r>
              <a:rPr sz="1200" spc="220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потом</a:t>
            </a:r>
            <a:r>
              <a:rPr sz="1200" spc="22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грудь.</a:t>
            </a:r>
            <a:r>
              <a:rPr sz="1200" spc="215">
                <a:latin typeface="Microsoft Sans Serif"/>
                <a:cs typeface="Microsoft Sans Serif"/>
              </a:rPr>
              <a:t> </a:t>
            </a:r>
            <a:r>
              <a:rPr sz="1200" spc="-10">
                <a:latin typeface="Microsoft Sans Serif"/>
                <a:cs typeface="Microsoft Sans Serif"/>
              </a:rPr>
              <a:t>Медленно повторите</a:t>
            </a:r>
            <a:r>
              <a:rPr sz="1200" spc="-20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это </a:t>
            </a:r>
            <a:r>
              <a:rPr sz="1200" spc="-10">
                <a:latin typeface="Microsoft Sans Serif"/>
                <a:cs typeface="Microsoft Sans Serif"/>
              </a:rPr>
              <a:t>упражнение </a:t>
            </a:r>
            <a:r>
              <a:rPr sz="1200" spc="245">
                <a:latin typeface="Microsoft Sans Serif"/>
                <a:cs typeface="Microsoft Sans Serif"/>
              </a:rPr>
              <a:t>3—</a:t>
            </a:r>
            <a:r>
              <a:rPr sz="1200">
                <a:latin typeface="Microsoft Sans Serif"/>
                <a:cs typeface="Microsoft Sans Serif"/>
              </a:rPr>
              <a:t>4</a:t>
            </a:r>
            <a:r>
              <a:rPr sz="1200" spc="5">
                <a:latin typeface="Microsoft Sans Serif"/>
                <a:cs typeface="Microsoft Sans Serif"/>
              </a:rPr>
              <a:t> </a:t>
            </a:r>
            <a:r>
              <a:rPr sz="1200" spc="-20">
                <a:latin typeface="Microsoft Sans Serif"/>
                <a:cs typeface="Microsoft Sans Serif"/>
              </a:rPr>
              <a:t>раза;</a:t>
            </a:r>
            <a:endParaRPr sz="1200">
              <a:latin typeface="Microsoft Sans Serif"/>
              <a:cs typeface="Microsoft Sans Serif"/>
            </a:endParaRPr>
          </a:p>
          <a:p>
            <a:pPr marL="12700" marR="5080" indent="226060" algn="just">
              <a:lnSpc>
                <a:spcPct val="100000"/>
              </a:lnSpc>
              <a:buAutoNum type="arabicPeriod"/>
              <a:tabLst>
                <a:tab pos="238760"/>
              </a:tabLst>
            </a:pPr>
            <a:r>
              <a:rPr sz="1200">
                <a:latin typeface="Microsoft Sans Serif"/>
                <a:cs typeface="Microsoft Sans Serif"/>
              </a:rPr>
              <a:t>Глубоко</a:t>
            </a:r>
            <a:r>
              <a:rPr sz="1200" spc="380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вдохните.</a:t>
            </a:r>
            <a:r>
              <a:rPr sz="1200" spc="37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Задержите</a:t>
            </a:r>
            <a:r>
              <a:rPr sz="1200" spc="38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дыхание</a:t>
            </a:r>
            <a:r>
              <a:rPr sz="1200" spc="380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на</a:t>
            </a:r>
            <a:r>
              <a:rPr sz="1200" spc="365">
                <a:latin typeface="Microsoft Sans Serif"/>
                <a:cs typeface="Microsoft Sans Serif"/>
              </a:rPr>
              <a:t> </a:t>
            </a:r>
            <a:r>
              <a:rPr sz="1200" spc="250">
                <a:latin typeface="Microsoft Sans Serif"/>
                <a:cs typeface="Microsoft Sans Serif"/>
              </a:rPr>
              <a:t>1—</a:t>
            </a:r>
            <a:r>
              <a:rPr sz="1200">
                <a:latin typeface="Microsoft Sans Serif"/>
                <a:cs typeface="Microsoft Sans Serif"/>
              </a:rPr>
              <a:t>2</a:t>
            </a:r>
            <a:r>
              <a:rPr sz="1200" spc="380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секунды.</a:t>
            </a:r>
            <a:r>
              <a:rPr sz="1200" spc="380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Начинайте</a:t>
            </a:r>
            <a:r>
              <a:rPr sz="1200" spc="380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выдыхать.</a:t>
            </a:r>
            <a:r>
              <a:rPr sz="1200" spc="37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Выдыхайте</a:t>
            </a:r>
            <a:r>
              <a:rPr sz="1200" spc="38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медленно</a:t>
            </a:r>
            <a:r>
              <a:rPr sz="1200" spc="375">
                <a:latin typeface="Microsoft Sans Serif"/>
                <a:cs typeface="Microsoft Sans Serif"/>
              </a:rPr>
              <a:t> </a:t>
            </a:r>
            <a:r>
              <a:rPr sz="1200" spc="-50">
                <a:latin typeface="Microsoft Sans Serif"/>
                <a:cs typeface="Microsoft Sans Serif"/>
              </a:rPr>
              <a:t>и </a:t>
            </a:r>
            <a:r>
              <a:rPr sz="1200">
                <a:latin typeface="Microsoft Sans Serif"/>
                <a:cs typeface="Microsoft Sans Serif"/>
              </a:rPr>
              <a:t>примерно</a:t>
            </a:r>
            <a:r>
              <a:rPr sz="1200" spc="16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на</a:t>
            </a:r>
            <a:r>
              <a:rPr sz="1200" spc="16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середине</a:t>
            </a:r>
            <a:r>
              <a:rPr sz="1200" spc="16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выдоха</a:t>
            </a:r>
            <a:r>
              <a:rPr sz="1200" spc="16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сделайте</a:t>
            </a:r>
            <a:r>
              <a:rPr sz="1200" spc="15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паузу</a:t>
            </a:r>
            <a:r>
              <a:rPr sz="1200" spc="150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на</a:t>
            </a:r>
            <a:r>
              <a:rPr sz="1200" spc="170">
                <a:latin typeface="Microsoft Sans Serif"/>
                <a:cs typeface="Microsoft Sans Serif"/>
              </a:rPr>
              <a:t> </a:t>
            </a:r>
            <a:r>
              <a:rPr sz="1200" spc="240">
                <a:latin typeface="Microsoft Sans Serif"/>
                <a:cs typeface="Microsoft Sans Serif"/>
              </a:rPr>
              <a:t>1—</a:t>
            </a:r>
            <a:r>
              <a:rPr sz="1200">
                <a:latin typeface="Microsoft Sans Serif"/>
                <a:cs typeface="Microsoft Sans Serif"/>
              </a:rPr>
              <a:t>2</a:t>
            </a:r>
            <a:r>
              <a:rPr sz="1200" spc="16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секунды.</a:t>
            </a:r>
            <a:r>
              <a:rPr sz="1200" spc="16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Постарайтесь</a:t>
            </a:r>
            <a:r>
              <a:rPr sz="1200" spc="15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выдохнуть</a:t>
            </a:r>
            <a:r>
              <a:rPr sz="1200" spc="16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как</a:t>
            </a:r>
            <a:r>
              <a:rPr sz="1200" spc="170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можно</a:t>
            </a:r>
            <a:r>
              <a:rPr sz="1200" spc="165">
                <a:latin typeface="Microsoft Sans Serif"/>
                <a:cs typeface="Microsoft Sans Serif"/>
              </a:rPr>
              <a:t> </a:t>
            </a:r>
            <a:r>
              <a:rPr sz="1200" spc="-10">
                <a:latin typeface="Microsoft Sans Serif"/>
                <a:cs typeface="Microsoft Sans Serif"/>
              </a:rPr>
              <a:t>сильнее. </a:t>
            </a:r>
            <a:r>
              <a:rPr sz="1200">
                <a:latin typeface="Microsoft Sans Serif"/>
                <a:cs typeface="Microsoft Sans Serif"/>
              </a:rPr>
              <a:t>Медленно</a:t>
            </a:r>
            <a:r>
              <a:rPr sz="1200" spc="30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повторите</a:t>
            </a:r>
            <a:r>
              <a:rPr sz="1200" spc="2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это</a:t>
            </a:r>
            <a:r>
              <a:rPr sz="1200" spc="30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упражнение</a:t>
            </a:r>
            <a:r>
              <a:rPr sz="1200" spc="25">
                <a:latin typeface="Microsoft Sans Serif"/>
                <a:cs typeface="Microsoft Sans Serif"/>
              </a:rPr>
              <a:t> </a:t>
            </a:r>
            <a:r>
              <a:rPr sz="1200" spc="245">
                <a:latin typeface="Microsoft Sans Serif"/>
                <a:cs typeface="Microsoft Sans Serif"/>
              </a:rPr>
              <a:t>3—</a:t>
            </a:r>
            <a:r>
              <a:rPr sz="1200">
                <a:latin typeface="Microsoft Sans Serif"/>
                <a:cs typeface="Microsoft Sans Serif"/>
              </a:rPr>
              <a:t>4</a:t>
            </a:r>
            <a:r>
              <a:rPr sz="1200" spc="1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раза.</a:t>
            </a:r>
            <a:r>
              <a:rPr sz="1200" spc="30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Если</a:t>
            </a:r>
            <a:r>
              <a:rPr sz="1200" spc="30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человеку</a:t>
            </a:r>
            <a:r>
              <a:rPr sz="1200" spc="2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трудно</a:t>
            </a:r>
            <a:r>
              <a:rPr sz="1200" spc="30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дышать</a:t>
            </a:r>
            <a:r>
              <a:rPr sz="1200" spc="2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в</a:t>
            </a:r>
            <a:r>
              <a:rPr sz="1200" spc="20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таком</a:t>
            </a:r>
            <a:r>
              <a:rPr sz="1200" spc="2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ритме,</a:t>
            </a:r>
            <a:r>
              <a:rPr sz="1200" spc="3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присоединитесь</a:t>
            </a:r>
            <a:r>
              <a:rPr sz="1200" spc="20">
                <a:latin typeface="Microsoft Sans Serif"/>
                <a:cs typeface="Microsoft Sans Serif"/>
              </a:rPr>
              <a:t> </a:t>
            </a:r>
            <a:r>
              <a:rPr sz="1200" spc="-50">
                <a:latin typeface="Microsoft Sans Serif"/>
                <a:cs typeface="Microsoft Sans Serif"/>
              </a:rPr>
              <a:t>к </a:t>
            </a:r>
            <a:r>
              <a:rPr sz="1200">
                <a:latin typeface="Microsoft Sans Serif"/>
                <a:cs typeface="Microsoft Sans Serif"/>
              </a:rPr>
              <a:t>нему</a:t>
            </a:r>
            <a:r>
              <a:rPr sz="1200" spc="-20">
                <a:latin typeface="Microsoft Sans Serif"/>
                <a:cs typeface="Microsoft Sans Serif"/>
              </a:rPr>
              <a:t> </a:t>
            </a:r>
            <a:r>
              <a:rPr sz="1200" spc="495">
                <a:latin typeface="Microsoft Sans Serif"/>
                <a:cs typeface="Microsoft Sans Serif"/>
              </a:rPr>
              <a:t>—</a:t>
            </a:r>
            <a:r>
              <a:rPr sz="1200" spc="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дышите</a:t>
            </a:r>
            <a:r>
              <a:rPr sz="1200" spc="-10">
                <a:latin typeface="Microsoft Sans Serif"/>
                <a:cs typeface="Microsoft Sans Serif"/>
              </a:rPr>
              <a:t> вместе.</a:t>
            </a:r>
            <a:r>
              <a:rPr sz="1200" spc="-2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Это</a:t>
            </a:r>
            <a:r>
              <a:rPr sz="1200" spc="-15">
                <a:latin typeface="Microsoft Sans Serif"/>
                <a:cs typeface="Microsoft Sans Serif"/>
              </a:rPr>
              <a:t> </a:t>
            </a:r>
            <a:r>
              <a:rPr sz="1200" spc="-25">
                <a:latin typeface="Microsoft Sans Serif"/>
                <a:cs typeface="Microsoft Sans Serif"/>
              </a:rPr>
              <a:t>поможет</a:t>
            </a:r>
            <a:r>
              <a:rPr sz="1200" spc="-40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ему</a:t>
            </a:r>
            <a:r>
              <a:rPr sz="1200" spc="-15">
                <a:latin typeface="Microsoft Sans Serif"/>
                <a:cs typeface="Microsoft Sans Serif"/>
              </a:rPr>
              <a:t> </a:t>
            </a:r>
            <a:r>
              <a:rPr sz="1200" spc="-10">
                <a:latin typeface="Microsoft Sans Serif"/>
                <a:cs typeface="Microsoft Sans Serif"/>
              </a:rPr>
              <a:t>успокоиться,</a:t>
            </a:r>
            <a:r>
              <a:rPr sz="1200">
                <a:latin typeface="Microsoft Sans Serif"/>
                <a:cs typeface="Microsoft Sans Serif"/>
              </a:rPr>
              <a:t> </a:t>
            </a:r>
            <a:r>
              <a:rPr sz="1200" spc="-10">
                <a:latin typeface="Microsoft Sans Serif"/>
                <a:cs typeface="Microsoft Sans Serif"/>
              </a:rPr>
              <a:t>почувствовать, </a:t>
            </a:r>
            <a:r>
              <a:rPr sz="1200">
                <a:latin typeface="Microsoft Sans Serif"/>
                <a:cs typeface="Microsoft Sans Serif"/>
              </a:rPr>
              <a:t>что</a:t>
            </a:r>
            <a:r>
              <a:rPr sz="1200" spc="-1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вы</a:t>
            </a:r>
            <a:r>
              <a:rPr sz="1200" spc="-5">
                <a:latin typeface="Microsoft Sans Serif"/>
                <a:cs typeface="Microsoft Sans Serif"/>
              </a:rPr>
              <a:t> </a:t>
            </a:r>
            <a:r>
              <a:rPr sz="1200" spc="-10">
                <a:latin typeface="Microsoft Sans Serif"/>
                <a:cs typeface="Microsoft Sans Serif"/>
              </a:rPr>
              <a:t>рядом.</a:t>
            </a:r>
            <a:endParaRPr sz="1200">
              <a:latin typeface="Microsoft Sans Serif"/>
              <a:cs typeface="Microsoft Sans Serif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3312795" y="3354451"/>
            <a:ext cx="588010" cy="337820"/>
            <a:chOff x="3312795" y="3354451"/>
            <a:chExt cx="588010" cy="337820"/>
          </a:xfrm>
        </p:grpSpPr>
        <p:sp>
          <p:nvSpPr>
            <p:cNvPr id="22" name="object 22"/>
            <p:cNvSpPr/>
            <p:nvPr/>
          </p:nvSpPr>
          <p:spPr>
            <a:xfrm>
              <a:off x="3325495" y="3367151"/>
              <a:ext cx="562610" cy="312420"/>
            </a:xfrm>
            <a:custGeom>
              <a:rect l="l" t="t" r="r" b="b"/>
              <a:pathLst>
                <a:path w="562610" h="312420">
                  <a:moveTo>
                    <a:pt x="421513" y="0"/>
                  </a:moveTo>
                  <a:lnTo>
                    <a:pt x="140462" y="0"/>
                  </a:lnTo>
                  <a:lnTo>
                    <a:pt x="140462" y="155956"/>
                  </a:lnTo>
                  <a:lnTo>
                    <a:pt x="0" y="155956"/>
                  </a:lnTo>
                  <a:lnTo>
                    <a:pt x="281050" y="311912"/>
                  </a:lnTo>
                  <a:lnTo>
                    <a:pt x="562101" y="155956"/>
                  </a:lnTo>
                  <a:lnTo>
                    <a:pt x="421513" y="155956"/>
                  </a:lnTo>
                  <a:lnTo>
                    <a:pt x="421513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325495" y="3367151"/>
              <a:ext cx="562610" cy="312420"/>
            </a:xfrm>
            <a:custGeom>
              <a:rect l="l" t="t" r="r" b="b"/>
              <a:pathLst>
                <a:path w="562610" h="312420">
                  <a:moveTo>
                    <a:pt x="0" y="155956"/>
                  </a:moveTo>
                  <a:lnTo>
                    <a:pt x="140462" y="155956"/>
                  </a:lnTo>
                  <a:lnTo>
                    <a:pt x="140462" y="0"/>
                  </a:lnTo>
                  <a:lnTo>
                    <a:pt x="421513" y="0"/>
                  </a:lnTo>
                  <a:lnTo>
                    <a:pt x="421513" y="155956"/>
                  </a:lnTo>
                  <a:lnTo>
                    <a:pt x="562101" y="155956"/>
                  </a:lnTo>
                  <a:lnTo>
                    <a:pt x="281050" y="311912"/>
                  </a:lnTo>
                  <a:lnTo>
                    <a:pt x="0" y="155956"/>
                  </a:lnTo>
                  <a:close/>
                </a:path>
              </a:pathLst>
            </a:custGeom>
            <a:ln w="254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Прямоугольник 24"/>
          <p:cNvSpPr/>
          <p:nvPr/>
        </p:nvSpPr>
        <p:spPr>
          <a:xfrm>
            <a:off x="152400" y="133350"/>
            <a:ext cx="66294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spc="-10" smtClean="0">
                <a:solidFill>
                  <a:srgbClr val="000000"/>
                </a:solidFill>
              </a:rPr>
              <a:t>Оказание</a:t>
            </a:r>
            <a:r>
              <a:rPr lang="ru-RU" sz="1400" b="1" smtClean="0">
                <a:solidFill>
                  <a:srgbClr val="000000"/>
                </a:solidFill>
              </a:rPr>
              <a:t>	</a:t>
            </a:r>
            <a:r>
              <a:rPr lang="ru-RU" sz="1400" b="1" spc="-10" smtClean="0">
                <a:solidFill>
                  <a:srgbClr val="000000"/>
                </a:solidFill>
              </a:rPr>
              <a:t>экстренной</a:t>
            </a:r>
            <a:r>
              <a:rPr lang="ru-RU" sz="1400" b="1" smtClean="0">
                <a:solidFill>
                  <a:srgbClr val="000000"/>
                </a:solidFill>
              </a:rPr>
              <a:t>	</a:t>
            </a:r>
            <a:r>
              <a:rPr lang="ru-RU" sz="1400" b="1" spc="-10" smtClean="0">
                <a:solidFill>
                  <a:srgbClr val="000000"/>
                </a:solidFill>
              </a:rPr>
              <a:t>психологической </a:t>
            </a:r>
            <a:r>
              <a:rPr lang="ru-RU" sz="1400" b="1" spc="-10" smtClean="0">
                <a:solidFill>
                  <a:schemeClr val="tx1"/>
                </a:solidFill>
              </a:rPr>
              <a:t>помощи,</a:t>
            </a:r>
            <a:r>
              <a:rPr lang="ru-RU" sz="1400" b="1" smtClean="0">
                <a:solidFill>
                  <a:schemeClr val="tx1"/>
                </a:solidFill>
              </a:rPr>
              <a:t> </a:t>
            </a:r>
            <a:r>
              <a:rPr lang="ru-RU" sz="1400" b="1" spc="-10" smtClean="0">
                <a:solidFill>
                  <a:schemeClr val="tx1"/>
                </a:solidFill>
              </a:rPr>
              <a:t>психологической коррекции и поддержки  детям ветеранов (участников) СВО и членам их семей в очном и дистанционном режиме</a:t>
            </a:r>
            <a:endParaRPr lang="ru-RU" sz="1400" b="1"/>
          </a:p>
        </p:txBody>
      </p:sp>
    </p:spTree>
  </p:cSld>
  <p:clrMapOvr>
    <a:masterClrMapping/>
  </p:clrMapOvr>
  <p:transition/>
  <p:timing/>
</p:sld>
</file>

<file path=ppt/slides/slide40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1477" y="293319"/>
            <a:ext cx="377825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039494"/>
                <a:tab pos="2248535"/>
              </a:tabLst>
            </a:pPr>
            <a:r>
              <a:rPr sz="1400" spc="-10">
                <a:solidFill>
                  <a:srgbClr val="000000"/>
                </a:solidFill>
              </a:rPr>
              <a:t>Оказание</a:t>
            </a:r>
            <a:r>
              <a:rPr sz="1400">
                <a:solidFill>
                  <a:srgbClr val="000000"/>
                </a:solidFill>
              </a:rPr>
              <a:t>	</a:t>
            </a:r>
            <a:r>
              <a:rPr sz="1400" spc="-10">
                <a:solidFill>
                  <a:srgbClr val="000000"/>
                </a:solidFill>
              </a:rPr>
              <a:t>экстренной</a:t>
            </a:r>
            <a:r>
              <a:rPr sz="1400">
                <a:solidFill>
                  <a:srgbClr val="000000"/>
                </a:solidFill>
              </a:rPr>
              <a:t>	</a:t>
            </a:r>
            <a:r>
              <a:rPr sz="1400" spc="-10">
                <a:solidFill>
                  <a:srgbClr val="000000"/>
                </a:solidFill>
              </a:rPr>
              <a:t>психологической</a:t>
            </a:r>
            <a:endParaRPr sz="1400"/>
          </a:p>
        </p:txBody>
      </p:sp>
      <p:sp>
        <p:nvSpPr>
          <p:cNvPr id="3" name="object 3"/>
          <p:cNvSpPr txBox="1"/>
          <p:nvPr/>
        </p:nvSpPr>
        <p:spPr>
          <a:xfrm>
            <a:off x="4294123" y="293319"/>
            <a:ext cx="78422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10">
                <a:latin typeface="Arial"/>
                <a:cs typeface="Arial"/>
              </a:rPr>
              <a:t>помощи,</a:t>
            </a:r>
            <a:endParaRPr sz="1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252720" y="293319"/>
            <a:ext cx="154178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10">
                <a:latin typeface="Arial"/>
                <a:cs typeface="Arial"/>
              </a:rPr>
              <a:t>психологической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41477" y="506983"/>
            <a:ext cx="130619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183005"/>
              </a:tabLst>
            </a:pPr>
            <a:r>
              <a:rPr sz="1400" b="1" spc="-10">
                <a:latin typeface="Arial"/>
                <a:cs typeface="Arial"/>
              </a:rPr>
              <a:t>коррекции</a:t>
            </a:r>
            <a:r>
              <a:rPr sz="1400" b="1">
                <a:latin typeface="Arial"/>
                <a:cs typeface="Arial"/>
              </a:rPr>
              <a:t>	</a:t>
            </a:r>
            <a:r>
              <a:rPr sz="1400" b="1" spc="-50">
                <a:latin typeface="Arial"/>
                <a:cs typeface="Arial"/>
              </a:rPr>
              <a:t>и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847338" y="506983"/>
            <a:ext cx="294640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174115"/>
                <a:tab pos="2542540"/>
              </a:tabLst>
            </a:pPr>
            <a:r>
              <a:rPr sz="1400" b="1" spc="-10">
                <a:latin typeface="Arial"/>
                <a:cs typeface="Arial"/>
              </a:rPr>
              <a:t>ветеранов</a:t>
            </a:r>
            <a:r>
              <a:rPr sz="1400" b="1">
                <a:latin typeface="Arial"/>
                <a:cs typeface="Arial"/>
              </a:rPr>
              <a:t>	</a:t>
            </a:r>
            <a:r>
              <a:rPr sz="1400" b="1" spc="-10">
                <a:latin typeface="Arial"/>
                <a:cs typeface="Arial"/>
              </a:rPr>
              <a:t>(участников)</a:t>
            </a:r>
            <a:r>
              <a:rPr sz="1400" b="1">
                <a:latin typeface="Arial"/>
                <a:cs typeface="Arial"/>
              </a:rPr>
              <a:t>	</a:t>
            </a:r>
            <a:r>
              <a:rPr sz="1400" b="1" spc="-25">
                <a:latin typeface="Arial"/>
                <a:cs typeface="Arial"/>
              </a:rPr>
              <a:t>СВО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41477" y="720344"/>
            <a:ext cx="151828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384175"/>
                <a:tab pos="1296035"/>
              </a:tabLst>
            </a:pPr>
            <a:r>
              <a:rPr sz="1400" b="1" spc="-50">
                <a:latin typeface="Arial"/>
                <a:cs typeface="Arial"/>
              </a:rPr>
              <a:t>и</a:t>
            </a:r>
            <a:r>
              <a:rPr sz="1400" b="1">
                <a:latin typeface="Arial"/>
                <a:cs typeface="Arial"/>
              </a:rPr>
              <a:t>	</a:t>
            </a:r>
            <a:r>
              <a:rPr sz="1400" b="1" spc="-10">
                <a:latin typeface="Arial"/>
                <a:cs typeface="Arial"/>
              </a:rPr>
              <a:t>членам</a:t>
            </a:r>
            <a:r>
              <a:rPr sz="1400" b="1">
                <a:latin typeface="Arial"/>
                <a:cs typeface="Arial"/>
              </a:rPr>
              <a:t>	</a:t>
            </a:r>
            <a:r>
              <a:rPr sz="1400" b="1" spc="-25">
                <a:latin typeface="Arial"/>
                <a:cs typeface="Arial"/>
              </a:rPr>
              <a:t>их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62708" y="506983"/>
            <a:ext cx="1162685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3840" marR="5080" indent="-231775">
              <a:lnSpc>
                <a:spcPct val="100000"/>
              </a:lnSpc>
              <a:spcBef>
                <a:spcPts val="105"/>
              </a:spcBef>
              <a:tabLst>
                <a:tab pos="1040130"/>
              </a:tabLst>
            </a:pPr>
            <a:r>
              <a:rPr sz="1400" b="1" spc="-10">
                <a:latin typeface="Arial"/>
                <a:cs typeface="Arial"/>
              </a:rPr>
              <a:t>поддержки семей</a:t>
            </a:r>
            <a:r>
              <a:rPr sz="1400" b="1">
                <a:latin typeface="Arial"/>
                <a:cs typeface="Arial"/>
              </a:rPr>
              <a:t>	</a:t>
            </a:r>
            <a:r>
              <a:rPr sz="1400" b="1" spc="-50">
                <a:latin typeface="Arial"/>
                <a:cs typeface="Arial"/>
              </a:rPr>
              <a:t>в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073145" y="506983"/>
            <a:ext cx="3721735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10">
                <a:latin typeface="Arial"/>
                <a:cs typeface="Arial"/>
              </a:rPr>
              <a:t>детям</a:t>
            </a:r>
            <a:endParaRPr sz="1400">
              <a:latin typeface="Arial"/>
              <a:cs typeface="Arial"/>
            </a:endParaRPr>
          </a:p>
          <a:p>
            <a:pPr marL="201295">
              <a:lnSpc>
                <a:spcPct val="100000"/>
              </a:lnSpc>
              <a:tabLst>
                <a:tab pos="1014094"/>
                <a:tab pos="1385570"/>
                <a:tab pos="3039745"/>
              </a:tabLst>
            </a:pPr>
            <a:r>
              <a:rPr sz="1400" b="1" spc="-10">
                <a:latin typeface="Arial"/>
                <a:cs typeface="Arial"/>
              </a:rPr>
              <a:t>очном</a:t>
            </a:r>
            <a:r>
              <a:rPr sz="1400" b="1">
                <a:latin typeface="Arial"/>
                <a:cs typeface="Arial"/>
              </a:rPr>
              <a:t>	</a:t>
            </a:r>
            <a:r>
              <a:rPr sz="1400" b="1" spc="-50">
                <a:latin typeface="Arial"/>
                <a:cs typeface="Arial"/>
              </a:rPr>
              <a:t>и</a:t>
            </a:r>
            <a:r>
              <a:rPr sz="1400" b="1">
                <a:latin typeface="Arial"/>
                <a:cs typeface="Arial"/>
              </a:rPr>
              <a:t>	</a:t>
            </a:r>
            <a:r>
              <a:rPr sz="1400" b="1" spc="-10">
                <a:latin typeface="Arial"/>
                <a:cs typeface="Arial"/>
              </a:rPr>
              <a:t>дистанционном</a:t>
            </a:r>
            <a:r>
              <a:rPr sz="1400" b="1">
                <a:latin typeface="Arial"/>
                <a:cs typeface="Arial"/>
              </a:rPr>
              <a:t>	</a:t>
            </a:r>
            <a:r>
              <a:rPr sz="1400" b="1" spc="-10">
                <a:latin typeface="Arial"/>
                <a:cs typeface="Arial"/>
              </a:rPr>
              <a:t>режиме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62763" y="997458"/>
            <a:ext cx="6445250" cy="635"/>
          </a:xfrm>
          <a:custGeom>
            <a:rect l="l" t="t" r="r" b="b"/>
            <a:pathLst>
              <a:path w="6445250" h="634">
                <a:moveTo>
                  <a:pt x="0" y="0"/>
                </a:moveTo>
                <a:lnTo>
                  <a:pt x="6445122" y="380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6752335" y="220624"/>
            <a:ext cx="1957705" cy="2034539"/>
            <a:chOff x="6752335" y="220624"/>
            <a:chExt cx="1957705" cy="2034539"/>
          </a:xfrm>
        </p:grpSpPr>
        <p:pic>
          <p:nvPicPr>
            <p:cNvPr id="12" name="object 12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7577581" y="220624"/>
              <a:ext cx="1020965" cy="945362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6752335" y="1080185"/>
              <a:ext cx="1957705" cy="1174750"/>
            </a:xfrm>
            <a:custGeom>
              <a:rect l="l" t="t" r="r" b="b"/>
              <a:pathLst>
                <a:path w="1957704" h="1174750">
                  <a:moveTo>
                    <a:pt x="1957451" y="0"/>
                  </a:moveTo>
                  <a:lnTo>
                    <a:pt x="0" y="0"/>
                  </a:lnTo>
                  <a:lnTo>
                    <a:pt x="0" y="1174445"/>
                  </a:lnTo>
                  <a:lnTo>
                    <a:pt x="1957451" y="1174445"/>
                  </a:lnTo>
                  <a:lnTo>
                    <a:pt x="195745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562762" y="1194942"/>
            <a:ext cx="13970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890">
              <a:lnSpc>
                <a:spcPct val="100000"/>
              </a:lnSpc>
              <a:spcBef>
                <a:spcPts val="100"/>
              </a:spcBef>
            </a:pPr>
            <a:r>
              <a:rPr sz="1200" b="1" i="1" u="sng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Самопомощь</a:t>
            </a:r>
            <a:r>
              <a:rPr sz="1200" b="1" i="1" u="sng" spc="-35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25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при</a:t>
            </a:r>
            <a:r>
              <a:rPr sz="1200" b="1" i="1" spc="-25">
                <a:solidFill>
                  <a:schemeClr val="accent3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i="1" u="sng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острых</a:t>
            </a:r>
            <a:r>
              <a:rPr sz="1200" b="1" i="1" u="sng" spc="-5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1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реакциях</a:t>
            </a:r>
            <a:endParaRPr sz="1200">
              <a:solidFill>
                <a:schemeClr val="accent3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446020" y="1080185"/>
            <a:ext cx="1957705" cy="1174750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128270" rIns="0" bIns="0" rtlCol="0">
            <a:spAutoFit/>
          </a:bodyPr>
          <a:lstStyle/>
          <a:p>
            <a:pPr algn="ctr">
              <a:lnSpc>
                <a:spcPts val="1230"/>
              </a:lnSpc>
              <a:spcBef>
                <a:spcPts val="1010"/>
              </a:spcBef>
            </a:pP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Страх</a:t>
            </a:r>
            <a:r>
              <a:rPr sz="11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—</a:t>
            </a:r>
            <a:r>
              <a:rPr sz="11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это</a:t>
            </a:r>
            <a:r>
              <a:rPr sz="11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>
                <a:solidFill>
                  <a:srgbClr val="C00000"/>
                </a:solidFill>
                <a:latin typeface="Arial"/>
                <a:cs typeface="Arial"/>
              </a:rPr>
              <a:t>чувство,</a:t>
            </a:r>
            <a:endParaRPr sz="1100">
              <a:latin typeface="Arial"/>
              <a:cs typeface="Arial"/>
            </a:endParaRPr>
          </a:p>
          <a:p>
            <a:pPr marL="52705" marR="45085" indent="1905" algn="ctr">
              <a:lnSpc>
                <a:spcPts val="1140"/>
              </a:lnSpc>
              <a:spcBef>
                <a:spcPts val="100"/>
              </a:spcBef>
            </a:pP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которое</a:t>
            </a:r>
            <a:r>
              <a:rPr sz="1100" b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оберегает</a:t>
            </a:r>
            <a:r>
              <a:rPr sz="1100" b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нас</a:t>
            </a:r>
            <a:r>
              <a:rPr sz="1100" b="1" spc="-35">
                <a:solidFill>
                  <a:srgbClr val="C00000"/>
                </a:solidFill>
                <a:latin typeface="Arial"/>
                <a:cs typeface="Arial"/>
              </a:rPr>
              <a:t> от </a:t>
            </a: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рискованных,</a:t>
            </a:r>
            <a:r>
              <a:rPr sz="1100" b="1" spc="-5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>
                <a:solidFill>
                  <a:srgbClr val="C00000"/>
                </a:solidFill>
                <a:latin typeface="Arial"/>
                <a:cs typeface="Arial"/>
              </a:rPr>
              <a:t>опасных </a:t>
            </a: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поступков</a:t>
            </a:r>
            <a:r>
              <a:rPr sz="1100" b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или</a:t>
            </a:r>
            <a:r>
              <a:rPr sz="1100" b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лишает</a:t>
            </a:r>
            <a:r>
              <a:rPr sz="1100" b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25">
                <a:solidFill>
                  <a:srgbClr val="C00000"/>
                </a:solidFill>
                <a:latin typeface="Arial"/>
                <a:cs typeface="Arial"/>
              </a:rPr>
              <a:t>нас </a:t>
            </a: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способности</a:t>
            </a:r>
            <a:r>
              <a:rPr sz="1100" b="1" spc="-5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>
                <a:solidFill>
                  <a:srgbClr val="C00000"/>
                </a:solidFill>
                <a:latin typeface="Arial"/>
                <a:cs typeface="Arial"/>
              </a:rPr>
              <a:t>думать,</a:t>
            </a:r>
            <a:endParaRPr sz="1100">
              <a:latin typeface="Arial"/>
              <a:cs typeface="Arial"/>
            </a:endParaRPr>
          </a:p>
          <a:p>
            <a:pPr algn="ctr">
              <a:lnSpc>
                <a:spcPts val="1130"/>
              </a:lnSpc>
            </a:pPr>
            <a:r>
              <a:rPr sz="1100" b="1" spc="-10">
                <a:solidFill>
                  <a:srgbClr val="C00000"/>
                </a:solidFill>
                <a:latin typeface="Arial"/>
                <a:cs typeface="Arial"/>
              </a:rPr>
              <a:t>действовать</a:t>
            </a:r>
            <a:endParaRPr sz="11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599178" y="1080185"/>
            <a:ext cx="1957705" cy="1174750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15"/>
              </a:spcBef>
            </a:pPr>
            <a:endParaRPr sz="1100">
              <a:latin typeface="Times New Roman"/>
              <a:cs typeface="Times New Roman"/>
            </a:endParaRPr>
          </a:p>
          <a:p>
            <a:pPr marL="1270" algn="ctr">
              <a:lnSpc>
                <a:spcPts val="1230"/>
              </a:lnSpc>
            </a:pPr>
            <a:r>
              <a:rPr sz="1100" b="1" spc="-10">
                <a:solidFill>
                  <a:srgbClr val="C00000"/>
                </a:solidFill>
                <a:latin typeface="Arial"/>
                <a:cs typeface="Arial"/>
              </a:rPr>
              <a:t>Попытаться</a:t>
            </a:r>
            <a:endParaRPr sz="1100">
              <a:latin typeface="Arial"/>
              <a:cs typeface="Arial"/>
            </a:endParaRPr>
          </a:p>
          <a:p>
            <a:pPr marL="223520" marR="215265" algn="ctr">
              <a:lnSpc>
                <a:spcPts val="1140"/>
              </a:lnSpc>
              <a:spcBef>
                <a:spcPts val="95"/>
              </a:spcBef>
            </a:pPr>
            <a:r>
              <a:rPr sz="1100" b="1" spc="-10">
                <a:solidFill>
                  <a:srgbClr val="C00000"/>
                </a:solidFill>
                <a:latin typeface="Arial"/>
                <a:cs typeface="Arial"/>
              </a:rPr>
              <a:t>сформулировать</a:t>
            </a:r>
            <a:r>
              <a:rPr sz="1100" b="1" spc="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25">
                <a:solidFill>
                  <a:srgbClr val="C00000"/>
                </a:solidFill>
                <a:latin typeface="Arial"/>
                <a:cs typeface="Arial"/>
              </a:rPr>
              <a:t>про </a:t>
            </a: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себя,</a:t>
            </a:r>
            <a:r>
              <a:rPr sz="11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а</a:t>
            </a:r>
            <a:r>
              <a:rPr sz="11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>
                <a:solidFill>
                  <a:srgbClr val="C00000"/>
                </a:solidFill>
                <a:latin typeface="Arial"/>
                <a:cs typeface="Arial"/>
              </a:rPr>
              <a:t>потом</a:t>
            </a:r>
            <a:endParaRPr sz="1100">
              <a:latin typeface="Arial"/>
              <a:cs typeface="Arial"/>
            </a:endParaRPr>
          </a:p>
          <a:p>
            <a:pPr marL="635" algn="ctr">
              <a:lnSpc>
                <a:spcPts val="1045"/>
              </a:lnSpc>
            </a:pP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проговорить</a:t>
            </a:r>
            <a:r>
              <a:rPr sz="1100" b="1" spc="-6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вслух,</a:t>
            </a:r>
            <a:r>
              <a:rPr sz="1100" b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25">
                <a:solidFill>
                  <a:srgbClr val="C00000"/>
                </a:solidFill>
                <a:latin typeface="Arial"/>
                <a:cs typeface="Arial"/>
              </a:rPr>
              <a:t>что</a:t>
            </a:r>
            <a:endParaRPr sz="1100">
              <a:latin typeface="Arial"/>
              <a:cs typeface="Arial"/>
            </a:endParaRPr>
          </a:p>
          <a:p>
            <a:pPr marL="1270" algn="ctr">
              <a:lnSpc>
                <a:spcPts val="1230"/>
              </a:lnSpc>
            </a:pP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вызывает</a:t>
            </a:r>
            <a:r>
              <a:rPr sz="1100" b="1" spc="-7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20">
                <a:solidFill>
                  <a:srgbClr val="C00000"/>
                </a:solidFill>
                <a:latin typeface="Arial"/>
                <a:cs typeface="Arial"/>
              </a:rPr>
              <a:t>страх</a:t>
            </a:r>
            <a:endParaRPr sz="11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752335" y="1080185"/>
            <a:ext cx="1957705" cy="1174750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152400" rIns="0" bIns="0" rtlCol="0">
            <a:spAutoFit/>
          </a:bodyPr>
          <a:lstStyle/>
          <a:p>
            <a:pPr marL="286385" marR="116839" indent="-160020">
              <a:lnSpc>
                <a:spcPts val="1140"/>
              </a:lnSpc>
              <a:spcBef>
                <a:spcPts val="1200"/>
              </a:spcBef>
            </a:pP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Если</a:t>
            </a:r>
            <a:r>
              <a:rPr sz="11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есть</a:t>
            </a:r>
            <a:r>
              <a:rPr sz="11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>
                <a:solidFill>
                  <a:srgbClr val="C00000"/>
                </a:solidFill>
                <a:latin typeface="Arial"/>
                <a:cs typeface="Arial"/>
              </a:rPr>
              <a:t>возможность, </a:t>
            </a: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поделитесь</a:t>
            </a:r>
            <a:r>
              <a:rPr sz="1100" b="1" spc="-6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>
                <a:solidFill>
                  <a:srgbClr val="C00000"/>
                </a:solidFill>
                <a:latin typeface="Arial"/>
                <a:cs typeface="Arial"/>
              </a:rPr>
              <a:t>своими </a:t>
            </a: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переживаниями</a:t>
            </a:r>
            <a:r>
              <a:rPr sz="1100" b="1" spc="-5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50">
                <a:solidFill>
                  <a:srgbClr val="C00000"/>
                </a:solidFill>
                <a:latin typeface="Arial"/>
                <a:cs typeface="Arial"/>
              </a:rPr>
              <a:t>с</a:t>
            </a:r>
            <a:endParaRPr sz="1100">
              <a:latin typeface="Arial"/>
              <a:cs typeface="Arial"/>
            </a:endParaRPr>
          </a:p>
          <a:p>
            <a:pPr marL="149225">
              <a:lnSpc>
                <a:spcPts val="1040"/>
              </a:lnSpc>
            </a:pP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окружающими</a:t>
            </a:r>
            <a:r>
              <a:rPr sz="1100" b="1" spc="-6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>
                <a:solidFill>
                  <a:srgbClr val="C00000"/>
                </a:solidFill>
                <a:latin typeface="Arial"/>
                <a:cs typeface="Arial"/>
              </a:rPr>
              <a:t>людьми.</a:t>
            </a:r>
            <a:endParaRPr sz="1100">
              <a:latin typeface="Arial"/>
              <a:cs typeface="Arial"/>
            </a:endParaRPr>
          </a:p>
          <a:p>
            <a:pPr marL="289560" marR="272415" indent="-6350">
              <a:lnSpc>
                <a:spcPts val="1140"/>
              </a:lnSpc>
              <a:spcBef>
                <a:spcPts val="95"/>
              </a:spcBef>
            </a:pP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Высказанный</a:t>
            </a:r>
            <a:r>
              <a:rPr sz="1100" b="1" spc="-7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>
                <a:solidFill>
                  <a:srgbClr val="C00000"/>
                </a:solidFill>
                <a:latin typeface="Arial"/>
                <a:cs typeface="Arial"/>
              </a:rPr>
              <a:t>страх </a:t>
            </a: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становится</a:t>
            </a:r>
            <a:r>
              <a:rPr sz="1100" b="1" spc="-5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>
                <a:solidFill>
                  <a:srgbClr val="C00000"/>
                </a:solidFill>
                <a:latin typeface="Arial"/>
                <a:cs typeface="Arial"/>
              </a:rPr>
              <a:t>меньше</a:t>
            </a:r>
            <a:endParaRPr sz="11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599178" y="2450388"/>
            <a:ext cx="1957705" cy="1174750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80"/>
              </a:spcBef>
            </a:pPr>
            <a:endParaRPr sz="1100">
              <a:latin typeface="Times New Roman"/>
              <a:cs typeface="Times New Roman"/>
            </a:endParaRPr>
          </a:p>
          <a:p>
            <a:pPr marL="158115" marR="147955" indent="-1905" algn="ctr">
              <a:lnSpc>
                <a:spcPts val="1140"/>
              </a:lnSpc>
            </a:pP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При</a:t>
            </a:r>
            <a:r>
              <a:rPr sz="1100" b="1" spc="-10">
                <a:solidFill>
                  <a:srgbClr val="C00000"/>
                </a:solidFill>
                <a:latin typeface="Arial"/>
                <a:cs typeface="Arial"/>
              </a:rPr>
              <a:t> приближении </a:t>
            </a: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приступа</a:t>
            </a:r>
            <a:r>
              <a:rPr sz="1100" b="1" spc="-4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страха</a:t>
            </a:r>
            <a:r>
              <a:rPr sz="11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20">
                <a:solidFill>
                  <a:srgbClr val="C00000"/>
                </a:solidFill>
                <a:latin typeface="Arial"/>
                <a:cs typeface="Arial"/>
              </a:rPr>
              <a:t>можно </a:t>
            </a:r>
            <a:r>
              <a:rPr sz="1100" b="1" spc="-10">
                <a:solidFill>
                  <a:srgbClr val="C00000"/>
                </a:solidFill>
                <a:latin typeface="Arial"/>
                <a:cs typeface="Arial"/>
              </a:rPr>
              <a:t>дышать</a:t>
            </a:r>
            <a:endParaRPr sz="11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41477" y="3655009"/>
            <a:ext cx="8587105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200" spc="-20">
                <a:latin typeface="Microsoft Sans Serif"/>
                <a:cs typeface="Microsoft Sans Serif"/>
              </a:rPr>
              <a:t>Дышать</a:t>
            </a:r>
            <a:r>
              <a:rPr sz="1200" spc="-40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нужно</a:t>
            </a:r>
            <a:r>
              <a:rPr sz="1200" spc="-20">
                <a:latin typeface="Microsoft Sans Serif"/>
                <a:cs typeface="Microsoft Sans Serif"/>
              </a:rPr>
              <a:t> </a:t>
            </a:r>
            <a:r>
              <a:rPr sz="1200" spc="-10">
                <a:latin typeface="Microsoft Sans Serif"/>
                <a:cs typeface="Microsoft Sans Serif"/>
              </a:rPr>
              <a:t>неглубоко</a:t>
            </a:r>
            <a:r>
              <a:rPr sz="1200" spc="-2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и</a:t>
            </a:r>
            <a:r>
              <a:rPr sz="1200" spc="-20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медленно</a:t>
            </a:r>
            <a:r>
              <a:rPr sz="1200" spc="-35">
                <a:latin typeface="Microsoft Sans Serif"/>
                <a:cs typeface="Microsoft Sans Serif"/>
              </a:rPr>
              <a:t> </a:t>
            </a:r>
            <a:r>
              <a:rPr sz="1200" spc="495">
                <a:latin typeface="Microsoft Sans Serif"/>
                <a:cs typeface="Microsoft Sans Serif"/>
              </a:rPr>
              <a:t>—</a:t>
            </a:r>
            <a:r>
              <a:rPr sz="1200" spc="-30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вдыхать</a:t>
            </a:r>
            <a:r>
              <a:rPr sz="1200" spc="-25">
                <a:latin typeface="Microsoft Sans Serif"/>
                <a:cs typeface="Microsoft Sans Serif"/>
              </a:rPr>
              <a:t> </a:t>
            </a:r>
            <a:r>
              <a:rPr sz="1200" spc="-10">
                <a:latin typeface="Microsoft Sans Serif"/>
                <a:cs typeface="Microsoft Sans Serif"/>
              </a:rPr>
              <a:t>через</a:t>
            </a:r>
            <a:r>
              <a:rPr sz="1200" spc="-45">
                <a:latin typeface="Microsoft Sans Serif"/>
                <a:cs typeface="Microsoft Sans Serif"/>
              </a:rPr>
              <a:t> </a:t>
            </a:r>
            <a:r>
              <a:rPr sz="1200" spc="-40">
                <a:latin typeface="Microsoft Sans Serif"/>
                <a:cs typeface="Microsoft Sans Serif"/>
              </a:rPr>
              <a:t>рот,</a:t>
            </a:r>
            <a:r>
              <a:rPr sz="1200" spc="-4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а</a:t>
            </a:r>
            <a:r>
              <a:rPr sz="1200" spc="-30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выдыхать</a:t>
            </a:r>
            <a:r>
              <a:rPr sz="1200" spc="-25">
                <a:latin typeface="Microsoft Sans Serif"/>
                <a:cs typeface="Microsoft Sans Serif"/>
              </a:rPr>
              <a:t> </a:t>
            </a:r>
            <a:r>
              <a:rPr sz="1200" spc="-10">
                <a:latin typeface="Microsoft Sans Serif"/>
                <a:cs typeface="Microsoft Sans Serif"/>
              </a:rPr>
              <a:t>через</a:t>
            </a:r>
            <a:r>
              <a:rPr sz="1200" spc="-50">
                <a:latin typeface="Microsoft Sans Serif"/>
                <a:cs typeface="Microsoft Sans Serif"/>
              </a:rPr>
              <a:t> </a:t>
            </a:r>
            <a:r>
              <a:rPr sz="1200" spc="-20">
                <a:latin typeface="Microsoft Sans Serif"/>
                <a:cs typeface="Microsoft Sans Serif"/>
              </a:rPr>
              <a:t>нос.</a:t>
            </a:r>
            <a:endParaRPr sz="12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80"/>
              </a:spcBef>
            </a:pPr>
            <a:endParaRPr sz="1200">
              <a:latin typeface="Microsoft Sans Serif"/>
              <a:cs typeface="Microsoft Sans Serif"/>
            </a:endParaRPr>
          </a:p>
          <a:p>
            <a:pPr marL="12700" marR="5080" algn="just">
              <a:lnSpc>
                <a:spcPct val="100000"/>
              </a:lnSpc>
            </a:pPr>
            <a:r>
              <a:rPr sz="1200">
                <a:latin typeface="Microsoft Sans Serif"/>
                <a:cs typeface="Microsoft Sans Serif"/>
              </a:rPr>
              <a:t>Сделайте</a:t>
            </a:r>
            <a:r>
              <a:rPr sz="1200" spc="27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глубокий</a:t>
            </a:r>
            <a:r>
              <a:rPr sz="1200" spc="28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вдох,</a:t>
            </a:r>
            <a:r>
              <a:rPr sz="1200" spc="27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задержите</a:t>
            </a:r>
            <a:r>
              <a:rPr sz="1200" spc="280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дыхание</a:t>
            </a:r>
            <a:r>
              <a:rPr sz="1200" spc="27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на</a:t>
            </a:r>
            <a:r>
              <a:rPr sz="1200" spc="275">
                <a:latin typeface="Microsoft Sans Serif"/>
                <a:cs typeface="Microsoft Sans Serif"/>
              </a:rPr>
              <a:t> </a:t>
            </a:r>
            <a:r>
              <a:rPr sz="1200" spc="240">
                <a:latin typeface="Microsoft Sans Serif"/>
                <a:cs typeface="Microsoft Sans Serif"/>
              </a:rPr>
              <a:t>1—</a:t>
            </a:r>
            <a:r>
              <a:rPr sz="1200">
                <a:latin typeface="Microsoft Sans Serif"/>
                <a:cs typeface="Microsoft Sans Serif"/>
              </a:rPr>
              <a:t>2</a:t>
            </a:r>
            <a:r>
              <a:rPr sz="1200" spc="280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секунды,</a:t>
            </a:r>
            <a:r>
              <a:rPr sz="1200" spc="27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выдохните.</a:t>
            </a:r>
            <a:r>
              <a:rPr sz="1200" spc="270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Повторите</a:t>
            </a:r>
            <a:r>
              <a:rPr sz="1200" spc="280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упражнение</a:t>
            </a:r>
            <a:r>
              <a:rPr sz="1200" spc="280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2</a:t>
            </a:r>
            <a:r>
              <a:rPr sz="1200" spc="26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раза.</a:t>
            </a:r>
            <a:r>
              <a:rPr sz="1200" spc="270">
                <a:latin typeface="Microsoft Sans Serif"/>
                <a:cs typeface="Microsoft Sans Serif"/>
              </a:rPr>
              <a:t> </a:t>
            </a:r>
            <a:r>
              <a:rPr sz="1200" spc="-10">
                <a:latin typeface="Microsoft Sans Serif"/>
                <a:cs typeface="Microsoft Sans Serif"/>
              </a:rPr>
              <a:t>Потом </a:t>
            </a:r>
            <a:r>
              <a:rPr sz="1200">
                <a:latin typeface="Microsoft Sans Serif"/>
                <a:cs typeface="Microsoft Sans Serif"/>
              </a:rPr>
              <a:t>сделайте</a:t>
            </a:r>
            <a:r>
              <a:rPr sz="1200" spc="-2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2</a:t>
            </a:r>
            <a:r>
              <a:rPr sz="1200" spc="-10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нормальных</a:t>
            </a:r>
            <a:r>
              <a:rPr sz="1200" spc="-25">
                <a:latin typeface="Microsoft Sans Serif"/>
                <a:cs typeface="Microsoft Sans Serif"/>
              </a:rPr>
              <a:t> </a:t>
            </a:r>
            <a:r>
              <a:rPr sz="1200" spc="-10">
                <a:latin typeface="Microsoft Sans Serif"/>
                <a:cs typeface="Microsoft Sans Serif"/>
              </a:rPr>
              <a:t>(неглубоких)</a:t>
            </a:r>
            <a:r>
              <a:rPr sz="1200" spc="-20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медленных</a:t>
            </a:r>
            <a:r>
              <a:rPr sz="1200" spc="-25">
                <a:latin typeface="Microsoft Sans Serif"/>
                <a:cs typeface="Microsoft Sans Serif"/>
              </a:rPr>
              <a:t> </a:t>
            </a:r>
            <a:r>
              <a:rPr sz="1200" spc="-10">
                <a:latin typeface="Microsoft Sans Serif"/>
                <a:cs typeface="Microsoft Sans Serif"/>
              </a:rPr>
              <a:t>вдоха-</a:t>
            </a:r>
            <a:r>
              <a:rPr sz="1200">
                <a:latin typeface="Microsoft Sans Serif"/>
                <a:cs typeface="Microsoft Sans Serif"/>
              </a:rPr>
              <a:t>выдоха.</a:t>
            </a:r>
            <a:r>
              <a:rPr sz="1200" spc="-20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Чередуйте</a:t>
            </a:r>
            <a:r>
              <a:rPr sz="1200" spc="-10">
                <a:latin typeface="Microsoft Sans Serif"/>
                <a:cs typeface="Microsoft Sans Serif"/>
              </a:rPr>
              <a:t> глубокое</a:t>
            </a:r>
            <a:r>
              <a:rPr sz="1200" spc="-1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и</a:t>
            </a:r>
            <a:r>
              <a:rPr sz="1200" spc="-2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нормальное</a:t>
            </a:r>
            <a:r>
              <a:rPr sz="1200" spc="-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дыхание</a:t>
            </a:r>
            <a:r>
              <a:rPr sz="1200" spc="-1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до</a:t>
            </a:r>
            <a:r>
              <a:rPr sz="1200" spc="-2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тех</a:t>
            </a:r>
            <a:r>
              <a:rPr sz="1200" spc="-30">
                <a:latin typeface="Microsoft Sans Serif"/>
                <a:cs typeface="Microsoft Sans Serif"/>
              </a:rPr>
              <a:t> </a:t>
            </a:r>
            <a:r>
              <a:rPr sz="1200" spc="-20">
                <a:latin typeface="Microsoft Sans Serif"/>
                <a:cs typeface="Microsoft Sans Serif"/>
              </a:rPr>
              <a:t>пор, </a:t>
            </a:r>
            <a:r>
              <a:rPr sz="1200">
                <a:latin typeface="Microsoft Sans Serif"/>
                <a:cs typeface="Microsoft Sans Serif"/>
              </a:rPr>
              <a:t>пока</a:t>
            </a:r>
            <a:r>
              <a:rPr sz="1200" spc="-20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не</a:t>
            </a:r>
            <a:r>
              <a:rPr sz="1200" spc="-20">
                <a:latin typeface="Microsoft Sans Serif"/>
                <a:cs typeface="Microsoft Sans Serif"/>
              </a:rPr>
              <a:t> почувствуете </a:t>
            </a:r>
            <a:r>
              <a:rPr sz="1200">
                <a:latin typeface="Microsoft Sans Serif"/>
                <a:cs typeface="Microsoft Sans Serif"/>
              </a:rPr>
              <a:t>себя</a:t>
            </a:r>
            <a:r>
              <a:rPr sz="1200" spc="-25">
                <a:latin typeface="Microsoft Sans Serif"/>
                <a:cs typeface="Microsoft Sans Serif"/>
              </a:rPr>
              <a:t> </a:t>
            </a:r>
            <a:r>
              <a:rPr sz="1200" spc="-10">
                <a:latin typeface="Microsoft Sans Serif"/>
                <a:cs typeface="Microsoft Sans Serif"/>
              </a:rPr>
              <a:t>лучше.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  <p:transition/>
  <p:timing/>
</p:sld>
</file>

<file path=ppt/slides/slide4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object 11"/>
          <p:cNvSpPr/>
          <p:nvPr/>
        </p:nvSpPr>
        <p:spPr>
          <a:xfrm>
            <a:off x="262763" y="997458"/>
            <a:ext cx="6445250" cy="635"/>
          </a:xfrm>
          <a:custGeom>
            <a:rect l="l" t="t" r="r" b="b"/>
            <a:pathLst>
              <a:path w="6445250" h="634">
                <a:moveTo>
                  <a:pt x="0" y="0"/>
                </a:moveTo>
                <a:lnTo>
                  <a:pt x="6445122" y="380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" name="object 12"/>
          <p:cNvPicPr/>
          <p:nvPr/>
        </p:nvPicPr>
        <p:blipFill>
          <a:blip r:embed="rId2"/>
          <a:stretch>
            <a:fillRect/>
          </a:stretch>
        </p:blipFill>
        <p:spPr>
          <a:xfrm>
            <a:off x="7577581" y="220624"/>
            <a:ext cx="1020965" cy="945362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341477" y="1194942"/>
            <a:ext cx="16922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i="1">
                <a:solidFill>
                  <a:srgbClr val="FF0000"/>
                </a:solidFill>
                <a:latin typeface="Arial"/>
                <a:cs typeface="Arial"/>
              </a:rPr>
              <a:t>Помощь</a:t>
            </a:r>
            <a:r>
              <a:rPr sz="1200" b="1" i="1" spc="-4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b="1" i="1">
                <a:solidFill>
                  <a:srgbClr val="FF0000"/>
                </a:solidFill>
                <a:latin typeface="Arial"/>
                <a:cs typeface="Arial"/>
              </a:rPr>
              <a:t>при</a:t>
            </a:r>
            <a:r>
              <a:rPr sz="1200" b="1" i="1" spc="-4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b="1" i="1" spc="-10">
                <a:solidFill>
                  <a:srgbClr val="FF0000"/>
                </a:solidFill>
                <a:latin typeface="Arial"/>
                <a:cs typeface="Arial"/>
              </a:rPr>
              <a:t>тревоге</a:t>
            </a:r>
            <a:endParaRPr sz="12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54202" y="1376299"/>
            <a:ext cx="1667510" cy="15240"/>
          </a:xfrm>
          <a:custGeom>
            <a:rect l="l" t="t" r="r" b="b"/>
            <a:pathLst>
              <a:path w="1667510" h="15240">
                <a:moveTo>
                  <a:pt x="1667255" y="0"/>
                </a:moveTo>
                <a:lnTo>
                  <a:pt x="0" y="0"/>
                </a:lnTo>
                <a:lnTo>
                  <a:pt x="0" y="15239"/>
                </a:lnTo>
                <a:lnTo>
                  <a:pt x="1667255" y="15239"/>
                </a:lnTo>
                <a:lnTo>
                  <a:pt x="1667255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1992122" y="1589786"/>
            <a:ext cx="2191385" cy="131508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60"/>
              </a:spcBef>
            </a:pPr>
            <a:endParaRPr sz="1100">
              <a:latin typeface="Times New Roman"/>
              <a:cs typeface="Times New Roman"/>
            </a:endParaRPr>
          </a:p>
          <a:p>
            <a:pPr marL="185420" marR="171450" algn="ctr">
              <a:lnSpc>
                <a:spcPts val="1140"/>
              </a:lnSpc>
            </a:pP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Очень</a:t>
            </a:r>
            <a:r>
              <a:rPr sz="11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важно</a:t>
            </a:r>
            <a:r>
              <a:rPr sz="11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>
                <a:solidFill>
                  <a:srgbClr val="C00000"/>
                </a:solidFill>
                <a:latin typeface="Arial"/>
                <a:cs typeface="Arial"/>
              </a:rPr>
              <a:t>постараться </a:t>
            </a: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разговорить</a:t>
            </a:r>
            <a:r>
              <a:rPr sz="1100" b="1" spc="-5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человека</a:t>
            </a:r>
            <a:r>
              <a:rPr sz="11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50">
                <a:solidFill>
                  <a:srgbClr val="C00000"/>
                </a:solidFill>
                <a:latin typeface="Arial"/>
                <a:cs typeface="Arial"/>
              </a:rPr>
              <a:t>и </a:t>
            </a: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понять,</a:t>
            </a:r>
            <a:r>
              <a:rPr sz="11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что</a:t>
            </a:r>
            <a:r>
              <a:rPr sz="1100" b="1" spc="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именно</a:t>
            </a:r>
            <a:r>
              <a:rPr sz="11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25">
                <a:solidFill>
                  <a:srgbClr val="C00000"/>
                </a:solidFill>
                <a:latin typeface="Arial"/>
                <a:cs typeface="Arial"/>
              </a:rPr>
              <a:t>его</a:t>
            </a:r>
            <a:endParaRPr sz="1100">
              <a:latin typeface="Arial"/>
              <a:cs typeface="Arial"/>
            </a:endParaRPr>
          </a:p>
          <a:p>
            <a:pPr marL="1270" algn="ctr">
              <a:lnSpc>
                <a:spcPts val="1130"/>
              </a:lnSpc>
            </a:pPr>
            <a:r>
              <a:rPr sz="1100" b="1" spc="-10">
                <a:solidFill>
                  <a:srgbClr val="C00000"/>
                </a:solidFill>
                <a:latin typeface="Arial"/>
                <a:cs typeface="Arial"/>
              </a:rPr>
              <a:t>тревожит</a:t>
            </a:r>
            <a:endParaRPr sz="11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402454" y="1589786"/>
            <a:ext cx="2191385" cy="131508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53975" rIns="0" bIns="0" rtlCol="0">
            <a:spAutoFit/>
          </a:bodyPr>
          <a:lstStyle/>
          <a:p>
            <a:pPr marL="141605">
              <a:lnSpc>
                <a:spcPts val="1230"/>
              </a:lnSpc>
              <a:spcBef>
                <a:spcPts val="425"/>
              </a:spcBef>
            </a:pP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Часто</a:t>
            </a:r>
            <a:r>
              <a:rPr sz="1100" b="1" spc="-4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человек</a:t>
            </a:r>
            <a:r>
              <a:rPr sz="1100" b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>
                <a:solidFill>
                  <a:srgbClr val="C00000"/>
                </a:solidFill>
                <a:latin typeface="Arial"/>
                <a:cs typeface="Arial"/>
              </a:rPr>
              <a:t>тревожится,</a:t>
            </a:r>
            <a:endParaRPr sz="1100">
              <a:latin typeface="Arial"/>
              <a:cs typeface="Arial"/>
            </a:endParaRPr>
          </a:p>
          <a:p>
            <a:pPr marL="45720" marR="36195" indent="241935">
              <a:lnSpc>
                <a:spcPts val="1140"/>
              </a:lnSpc>
              <a:spcBef>
                <a:spcPts val="100"/>
              </a:spcBef>
            </a:pP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когда</a:t>
            </a:r>
            <a:r>
              <a:rPr sz="11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у</a:t>
            </a:r>
            <a:r>
              <a:rPr sz="11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него</a:t>
            </a:r>
            <a:r>
              <a:rPr sz="11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11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>
                <a:solidFill>
                  <a:srgbClr val="C00000"/>
                </a:solidFill>
                <a:latin typeface="Arial"/>
                <a:cs typeface="Arial"/>
              </a:rPr>
              <a:t>хватает </a:t>
            </a: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информации</a:t>
            </a:r>
            <a:r>
              <a:rPr sz="1100" b="1" spc="-6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sz="11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>
                <a:solidFill>
                  <a:srgbClr val="C00000"/>
                </a:solidFill>
                <a:latin typeface="Arial"/>
                <a:cs typeface="Arial"/>
              </a:rPr>
              <a:t>происходящих</a:t>
            </a:r>
            <a:endParaRPr sz="1100">
              <a:latin typeface="Arial"/>
              <a:cs typeface="Arial"/>
            </a:endParaRPr>
          </a:p>
          <a:p>
            <a:pPr marL="220979">
              <a:lnSpc>
                <a:spcPts val="1040"/>
              </a:lnSpc>
            </a:pP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событиях.</a:t>
            </a:r>
            <a:r>
              <a:rPr sz="1100" b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11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этом</a:t>
            </a:r>
            <a:r>
              <a:rPr sz="1100" b="1" spc="-10">
                <a:solidFill>
                  <a:srgbClr val="C00000"/>
                </a:solidFill>
                <a:latin typeface="Arial"/>
                <a:cs typeface="Arial"/>
              </a:rPr>
              <a:t> случае</a:t>
            </a:r>
            <a:endParaRPr sz="1100">
              <a:latin typeface="Arial"/>
              <a:cs typeface="Arial"/>
            </a:endParaRPr>
          </a:p>
          <a:p>
            <a:pPr marL="53340" marR="45720" algn="ctr">
              <a:lnSpc>
                <a:spcPts val="1140"/>
              </a:lnSpc>
              <a:spcBef>
                <a:spcPts val="95"/>
              </a:spcBef>
            </a:pP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можно</a:t>
            </a:r>
            <a:r>
              <a:rPr sz="11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попытаться</a:t>
            </a:r>
            <a:r>
              <a:rPr sz="1100" b="1" spc="-4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>
                <a:solidFill>
                  <a:srgbClr val="C00000"/>
                </a:solidFill>
                <a:latin typeface="Arial"/>
                <a:cs typeface="Arial"/>
              </a:rPr>
              <a:t>составить </a:t>
            </a: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план,</a:t>
            </a:r>
            <a:r>
              <a:rPr sz="11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когда,</a:t>
            </a:r>
            <a:r>
              <a:rPr sz="11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где</a:t>
            </a:r>
            <a:r>
              <a:rPr sz="11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1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20">
                <a:solidFill>
                  <a:srgbClr val="C00000"/>
                </a:solidFill>
                <a:latin typeface="Arial"/>
                <a:cs typeface="Arial"/>
              </a:rPr>
              <a:t>какую </a:t>
            </a: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информацию</a:t>
            </a:r>
            <a:r>
              <a:rPr sz="1100" b="1" spc="-7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20">
                <a:solidFill>
                  <a:srgbClr val="C00000"/>
                </a:solidFill>
                <a:latin typeface="Arial"/>
                <a:cs typeface="Arial"/>
              </a:rPr>
              <a:t>можно</a:t>
            </a:r>
            <a:endParaRPr sz="1100">
              <a:latin typeface="Arial"/>
              <a:cs typeface="Arial"/>
            </a:endParaRPr>
          </a:p>
          <a:p>
            <a:pPr marL="1270" algn="ctr">
              <a:lnSpc>
                <a:spcPts val="1130"/>
              </a:lnSpc>
            </a:pPr>
            <a:r>
              <a:rPr sz="1100" b="1" spc="-10">
                <a:solidFill>
                  <a:srgbClr val="C00000"/>
                </a:solidFill>
                <a:latin typeface="Arial"/>
                <a:cs typeface="Arial"/>
              </a:rPr>
              <a:t>получить</a:t>
            </a:r>
            <a:endParaRPr sz="11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812915" y="1589786"/>
            <a:ext cx="2191385" cy="131508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30"/>
              </a:spcBef>
            </a:pPr>
            <a:endParaRPr sz="1100">
              <a:latin typeface="Times New Roman"/>
              <a:cs typeface="Times New Roman"/>
            </a:endParaRPr>
          </a:p>
          <a:p>
            <a:pPr marL="312420" marR="303530" indent="635" algn="ctr">
              <a:lnSpc>
                <a:spcPts val="1140"/>
              </a:lnSpc>
            </a:pP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Попытайтесь</a:t>
            </a:r>
            <a:r>
              <a:rPr sz="1100" b="1" spc="-4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>
                <a:solidFill>
                  <a:srgbClr val="C00000"/>
                </a:solidFill>
                <a:latin typeface="Arial"/>
                <a:cs typeface="Arial"/>
              </a:rPr>
              <a:t>занять </a:t>
            </a: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человека</a:t>
            </a:r>
            <a:r>
              <a:rPr sz="1100" b="1" spc="-5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>
                <a:solidFill>
                  <a:srgbClr val="C00000"/>
                </a:solidFill>
                <a:latin typeface="Arial"/>
                <a:cs typeface="Arial"/>
              </a:rPr>
              <a:t>умственным</a:t>
            </a:r>
            <a:endParaRPr sz="1100">
              <a:latin typeface="Arial"/>
              <a:cs typeface="Arial"/>
            </a:endParaRPr>
          </a:p>
          <a:p>
            <a:pPr algn="ctr">
              <a:lnSpc>
                <a:spcPts val="1130"/>
              </a:lnSpc>
            </a:pP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трудом: считать,</a:t>
            </a:r>
            <a:r>
              <a:rPr sz="1100" b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писать</a:t>
            </a:r>
            <a:r>
              <a:rPr sz="11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1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20">
                <a:solidFill>
                  <a:srgbClr val="C00000"/>
                </a:solidFill>
                <a:latin typeface="Arial"/>
                <a:cs typeface="Arial"/>
              </a:rPr>
              <a:t>т.д.</a:t>
            </a:r>
            <a:endParaRPr sz="11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197351" y="3123615"/>
            <a:ext cx="2191385" cy="131508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75"/>
              </a:spcBef>
            </a:pPr>
            <a:endParaRPr sz="1100">
              <a:latin typeface="Times New Roman"/>
              <a:cs typeface="Times New Roman"/>
            </a:endParaRPr>
          </a:p>
          <a:p>
            <a:pPr algn="ctr">
              <a:lnSpc>
                <a:spcPts val="1230"/>
              </a:lnSpc>
            </a:pP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Физический</a:t>
            </a:r>
            <a:r>
              <a:rPr sz="1100" b="1" spc="-6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труд,</a:t>
            </a:r>
            <a:r>
              <a:rPr sz="11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>
                <a:solidFill>
                  <a:srgbClr val="C00000"/>
                </a:solidFill>
                <a:latin typeface="Arial"/>
                <a:cs typeface="Arial"/>
              </a:rPr>
              <a:t>домашние</a:t>
            </a:r>
            <a:endParaRPr sz="1100">
              <a:latin typeface="Arial"/>
              <a:cs typeface="Arial"/>
            </a:endParaRPr>
          </a:p>
          <a:p>
            <a:pPr algn="ctr">
              <a:lnSpc>
                <a:spcPts val="1140"/>
              </a:lnSpc>
            </a:pP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хлопоты</a:t>
            </a:r>
            <a:r>
              <a:rPr sz="1100" b="1" spc="-5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тоже</a:t>
            </a:r>
            <a:r>
              <a:rPr sz="11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могут</a:t>
            </a:r>
            <a:r>
              <a:rPr sz="11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20">
                <a:solidFill>
                  <a:srgbClr val="C00000"/>
                </a:solidFill>
                <a:latin typeface="Arial"/>
                <a:cs typeface="Arial"/>
              </a:rPr>
              <a:t>быть</a:t>
            </a:r>
            <a:endParaRPr sz="1100">
              <a:latin typeface="Arial"/>
              <a:cs typeface="Arial"/>
            </a:endParaRPr>
          </a:p>
          <a:p>
            <a:pPr marL="412750" marR="405130" algn="ctr">
              <a:lnSpc>
                <a:spcPts val="1140"/>
              </a:lnSpc>
              <a:spcBef>
                <a:spcPts val="100"/>
              </a:spcBef>
            </a:pP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хорошим</a:t>
            </a:r>
            <a:r>
              <a:rPr sz="1100" b="1" spc="-5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>
                <a:solidFill>
                  <a:srgbClr val="C00000"/>
                </a:solidFill>
                <a:latin typeface="Arial"/>
                <a:cs typeface="Arial"/>
              </a:rPr>
              <a:t>способом успокоиться</a:t>
            </a:r>
            <a:endParaRPr sz="11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607684" y="3123615"/>
            <a:ext cx="2191385" cy="131508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35"/>
              </a:spcBef>
            </a:pPr>
            <a:endParaRPr sz="1100">
              <a:latin typeface="Times New Roman"/>
              <a:cs typeface="Times New Roman"/>
            </a:endParaRPr>
          </a:p>
          <a:p>
            <a:pPr marL="120650" marR="113030" indent="121920">
              <a:lnSpc>
                <a:spcPts val="1140"/>
              </a:lnSpc>
            </a:pP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Если</a:t>
            </a:r>
            <a:r>
              <a:rPr sz="11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есть</a:t>
            </a:r>
            <a:r>
              <a:rPr sz="11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>
                <a:solidFill>
                  <a:srgbClr val="C00000"/>
                </a:solidFill>
                <a:latin typeface="Arial"/>
                <a:cs typeface="Arial"/>
              </a:rPr>
              <a:t>возможность, </a:t>
            </a: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можно</a:t>
            </a:r>
            <a:r>
              <a:rPr sz="1100" b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сделать</a:t>
            </a:r>
            <a:r>
              <a:rPr sz="11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зарядку</a:t>
            </a:r>
            <a:r>
              <a:rPr sz="1100" b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25">
                <a:solidFill>
                  <a:srgbClr val="C00000"/>
                </a:solidFill>
                <a:latin typeface="Arial"/>
                <a:cs typeface="Arial"/>
              </a:rPr>
              <a:t>или</a:t>
            </a:r>
            <a:endParaRPr sz="1100">
              <a:latin typeface="Arial"/>
              <a:cs typeface="Arial"/>
            </a:endParaRPr>
          </a:p>
          <a:p>
            <a:pPr marL="359410">
              <a:lnSpc>
                <a:spcPts val="1130"/>
              </a:lnSpc>
            </a:pP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совершить</a:t>
            </a:r>
            <a:r>
              <a:rPr sz="1100" b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>
                <a:solidFill>
                  <a:srgbClr val="C00000"/>
                </a:solidFill>
                <a:latin typeface="Arial"/>
                <a:cs typeface="Arial"/>
              </a:rPr>
              <a:t>пробежку</a:t>
            </a:r>
            <a:endParaRPr sz="1100">
              <a:latin typeface="Arial"/>
              <a:cs typeface="Arial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52400" y="133350"/>
            <a:ext cx="71628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spc="-10" smtClean="0">
                <a:solidFill>
                  <a:srgbClr val="000000"/>
                </a:solidFill>
              </a:rPr>
              <a:t>Оказание</a:t>
            </a:r>
            <a:r>
              <a:rPr lang="ru-RU" sz="1400" b="1" smtClean="0">
                <a:solidFill>
                  <a:srgbClr val="000000"/>
                </a:solidFill>
              </a:rPr>
              <a:t>	</a:t>
            </a:r>
            <a:r>
              <a:rPr lang="ru-RU" sz="1400" b="1" spc="-10" smtClean="0">
                <a:solidFill>
                  <a:srgbClr val="000000"/>
                </a:solidFill>
              </a:rPr>
              <a:t>экстренной психологической </a:t>
            </a:r>
            <a:r>
              <a:rPr lang="ru-RU" sz="1400" b="1" spc="-10" smtClean="0">
                <a:solidFill>
                  <a:schemeClr val="tx1"/>
                </a:solidFill>
              </a:rPr>
              <a:t>помощи,</a:t>
            </a:r>
            <a:r>
              <a:rPr lang="ru-RU" sz="1400" b="1" smtClean="0">
                <a:solidFill>
                  <a:schemeClr val="tx1"/>
                </a:solidFill>
              </a:rPr>
              <a:t> </a:t>
            </a:r>
            <a:r>
              <a:rPr lang="ru-RU" sz="1400" b="1" spc="-10" smtClean="0">
                <a:solidFill>
                  <a:schemeClr val="tx1"/>
                </a:solidFill>
              </a:rPr>
              <a:t>психологической коррекции и поддержки  детям ветеранов (участников) СВО и членам их семей в очном и дистанционном режиме</a:t>
            </a:r>
            <a:endParaRPr lang="ru-RU" sz="1400" b="1"/>
          </a:p>
        </p:txBody>
      </p:sp>
    </p:spTree>
  </p:cSld>
  <p:clrMapOvr>
    <a:masterClrMapping/>
  </p:clrMapOvr>
  <p:transition/>
  <p:timing/>
</p:sld>
</file>

<file path=ppt/slides/slide4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object 9"/>
          <p:cNvSpPr/>
          <p:nvPr/>
        </p:nvSpPr>
        <p:spPr>
          <a:xfrm>
            <a:off x="262763" y="997458"/>
            <a:ext cx="6445250" cy="635"/>
          </a:xfrm>
          <a:custGeom>
            <a:rect l="l" t="t" r="r" b="b"/>
            <a:pathLst>
              <a:path w="6445250" h="634">
                <a:moveTo>
                  <a:pt x="0" y="0"/>
                </a:moveTo>
                <a:lnTo>
                  <a:pt x="6445122" y="380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object 10"/>
          <p:cNvPicPr/>
          <p:nvPr/>
        </p:nvPicPr>
        <p:blipFill>
          <a:blip r:embed="rId2"/>
          <a:stretch>
            <a:fillRect/>
          </a:stretch>
        </p:blipFill>
        <p:spPr>
          <a:xfrm>
            <a:off x="7577581" y="220624"/>
            <a:ext cx="1020965" cy="945362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562762" y="1194942"/>
            <a:ext cx="13970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890">
              <a:lnSpc>
                <a:spcPct val="100000"/>
              </a:lnSpc>
              <a:spcBef>
                <a:spcPts val="100"/>
              </a:spcBef>
            </a:pPr>
            <a:r>
              <a:rPr sz="1200" b="1" i="1" u="sng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Самопомощь</a:t>
            </a:r>
            <a:r>
              <a:rPr sz="1200" b="1" i="1" u="sng" spc="-35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25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при</a:t>
            </a:r>
            <a:r>
              <a:rPr sz="1200" b="1" i="1" spc="-25">
                <a:solidFill>
                  <a:schemeClr val="accent3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i="1" u="sng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острых</a:t>
            </a:r>
            <a:r>
              <a:rPr sz="1200" b="1" i="1" u="sng" spc="-5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1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реакциях</a:t>
            </a:r>
            <a:endParaRPr sz="1200">
              <a:solidFill>
                <a:schemeClr val="accent3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151507" y="1459738"/>
            <a:ext cx="2185670" cy="1367041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sz="1100" b="1" smtClean="0">
                <a:solidFill>
                  <a:srgbClr val="C00000"/>
                </a:solidFill>
                <a:latin typeface="Arial"/>
                <a:cs typeface="Arial"/>
              </a:rPr>
              <a:t>Тревога</a:t>
            </a: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:</a:t>
            </a:r>
            <a:r>
              <a:rPr sz="1100" b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часто</a:t>
            </a:r>
            <a:r>
              <a:rPr sz="11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говорят,</a:t>
            </a:r>
            <a:r>
              <a:rPr sz="11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что,</a:t>
            </a:r>
            <a:r>
              <a:rPr sz="11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>
                <a:solidFill>
                  <a:srgbClr val="C00000"/>
                </a:solidFill>
                <a:latin typeface="Arial"/>
                <a:cs typeface="Arial"/>
              </a:rPr>
              <a:t>испытывая</a:t>
            </a:r>
            <a:endParaRPr sz="1100">
              <a:latin typeface="Arial"/>
              <a:cs typeface="Arial"/>
            </a:endParaRPr>
          </a:p>
          <a:p>
            <a:pPr marL="1270" algn="ctr"/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страх,</a:t>
            </a:r>
            <a:r>
              <a:rPr sz="11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человек</a:t>
            </a:r>
            <a:r>
              <a:rPr sz="1100" b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боится</a:t>
            </a:r>
            <a:r>
              <a:rPr sz="11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>
                <a:solidFill>
                  <a:srgbClr val="C00000"/>
                </a:solidFill>
                <a:latin typeface="Arial"/>
                <a:cs typeface="Arial"/>
              </a:rPr>
              <a:t>чего-</a:t>
            </a:r>
            <a:r>
              <a:rPr sz="1100" b="1" spc="-25">
                <a:solidFill>
                  <a:srgbClr val="C00000"/>
                </a:solidFill>
                <a:latin typeface="Arial"/>
                <a:cs typeface="Arial"/>
              </a:rPr>
              <a:t>то</a:t>
            </a:r>
            <a:endParaRPr sz="1100">
              <a:latin typeface="Arial"/>
              <a:cs typeface="Arial"/>
            </a:endParaRPr>
          </a:p>
          <a:p>
            <a:pPr marL="64135" marR="55880" indent="-635" algn="ctr">
              <a:spcBef>
                <a:spcPts val="70"/>
              </a:spcBef>
            </a:pP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конкретного</a:t>
            </a:r>
            <a:r>
              <a:rPr sz="11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>
                <a:solidFill>
                  <a:srgbClr val="C00000"/>
                </a:solidFill>
                <a:latin typeface="Arial"/>
                <a:cs typeface="Arial"/>
              </a:rPr>
              <a:t>(поездок</a:t>
            </a:r>
            <a:r>
              <a:rPr sz="11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11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метро, </a:t>
            </a:r>
            <a:r>
              <a:rPr sz="1100" b="1" spc="-10">
                <a:solidFill>
                  <a:srgbClr val="C00000"/>
                </a:solidFill>
                <a:latin typeface="Arial"/>
                <a:cs typeface="Arial"/>
              </a:rPr>
              <a:t>болезни ребенка, </a:t>
            </a: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аварии</a:t>
            </a:r>
            <a:r>
              <a:rPr sz="11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и т.д.),</a:t>
            </a:r>
            <a:r>
              <a:rPr sz="1100" b="1" spc="-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а </a:t>
            </a:r>
            <a:r>
              <a:rPr sz="1100" b="1" spc="-10">
                <a:solidFill>
                  <a:srgbClr val="C00000"/>
                </a:solidFill>
                <a:latin typeface="Arial"/>
                <a:cs typeface="Arial"/>
              </a:rPr>
              <a:t>испытывая </a:t>
            </a: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чувство</a:t>
            </a:r>
            <a:r>
              <a:rPr sz="1100" b="1" spc="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тревоги,</a:t>
            </a:r>
            <a:r>
              <a:rPr sz="11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чело</a:t>
            </a:r>
            <a:r>
              <a:rPr sz="1100" b="1" spc="-5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век</a:t>
            </a:r>
            <a:r>
              <a:rPr sz="1100" b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1100" b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знает,</a:t>
            </a:r>
            <a:r>
              <a:rPr sz="1100" b="1" spc="-20">
                <a:solidFill>
                  <a:srgbClr val="C00000"/>
                </a:solidFill>
                <a:latin typeface="Arial"/>
                <a:cs typeface="Arial"/>
              </a:rPr>
              <a:t> чего </a:t>
            </a:r>
            <a:r>
              <a:rPr sz="1100" b="1" spc="-10">
                <a:solidFill>
                  <a:srgbClr val="C00000"/>
                </a:solidFill>
                <a:latin typeface="Arial"/>
                <a:cs typeface="Arial"/>
              </a:rPr>
              <a:t>боится</a:t>
            </a:r>
            <a:endParaRPr sz="11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555235" y="1459738"/>
            <a:ext cx="2185670" cy="1354217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 marL="648335" marR="253365" indent="-386080"/>
            <a:r>
              <a:rPr sz="1200" b="1" smtClean="0">
                <a:solidFill>
                  <a:srgbClr val="C00000"/>
                </a:solidFill>
                <a:latin typeface="Arial"/>
                <a:cs typeface="Arial"/>
              </a:rPr>
              <a:t>Состояние</a:t>
            </a:r>
            <a:r>
              <a:rPr sz="1200" b="1" spc="-35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тревоги</a:t>
            </a:r>
            <a:r>
              <a:rPr sz="12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тяжелее,</a:t>
            </a:r>
            <a:r>
              <a:rPr sz="1200" b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25">
                <a:solidFill>
                  <a:srgbClr val="C00000"/>
                </a:solidFill>
                <a:latin typeface="Arial"/>
                <a:cs typeface="Arial"/>
              </a:rPr>
              <a:t>чем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 состояние</a:t>
            </a:r>
            <a:r>
              <a:rPr sz="1200" b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smtClean="0">
                <a:solidFill>
                  <a:srgbClr val="C00000"/>
                </a:solidFill>
                <a:latin typeface="Arial"/>
                <a:cs typeface="Arial"/>
              </a:rPr>
              <a:t>страха</a:t>
            </a:r>
            <a:endParaRPr lang="ru-RU" sz="1200" b="1" spc="-10" smtClean="0">
              <a:solidFill>
                <a:srgbClr val="C00000"/>
              </a:solidFill>
              <a:latin typeface="Arial"/>
              <a:cs typeface="Arial"/>
            </a:endParaRPr>
          </a:p>
          <a:p>
            <a:pPr marL="648335" marR="253365" indent="-386080"/>
            <a:endParaRPr lang="ru-RU" sz="1200" b="1" spc="-10">
              <a:solidFill>
                <a:srgbClr val="C00000"/>
              </a:solidFill>
              <a:latin typeface="Arial"/>
              <a:cs typeface="Arial"/>
            </a:endParaRPr>
          </a:p>
          <a:p>
            <a:pPr marL="648335" marR="253365" indent="-386080"/>
            <a:endParaRPr sz="12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958838" y="1459738"/>
            <a:ext cx="2185670" cy="138499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125730" marR="117475" indent="635" algn="ctr"/>
            <a:endParaRPr lang="ru-RU" sz="1000" b="1" smtClean="0">
              <a:solidFill>
                <a:srgbClr val="C00000"/>
              </a:solidFill>
              <a:latin typeface="Arial"/>
              <a:cs typeface="Arial"/>
            </a:endParaRPr>
          </a:p>
          <a:p>
            <a:pPr marL="125730" marR="117475" indent="635" algn="ctr"/>
            <a:r>
              <a:rPr sz="1000" b="1" smtClean="0">
                <a:solidFill>
                  <a:srgbClr val="C00000"/>
                </a:solidFill>
                <a:latin typeface="Arial"/>
                <a:cs typeface="Arial"/>
              </a:rPr>
              <a:t>Первый</a:t>
            </a:r>
            <a:r>
              <a:rPr sz="1000" b="1" spc="-40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шаг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—</a:t>
            </a:r>
            <a:r>
              <a:rPr sz="1000" b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превратить тревогу</a:t>
            </a:r>
            <a:r>
              <a:rPr sz="10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50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 страх.</a:t>
            </a:r>
            <a:r>
              <a:rPr sz="10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Нужно</a:t>
            </a:r>
            <a:r>
              <a:rPr sz="1000" b="1" spc="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постараться</a:t>
            </a:r>
            <a:r>
              <a:rPr sz="10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понять,</a:t>
            </a:r>
            <a:r>
              <a:rPr sz="10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5">
                <a:solidFill>
                  <a:srgbClr val="C00000"/>
                </a:solidFill>
                <a:latin typeface="Arial"/>
                <a:cs typeface="Arial"/>
              </a:rPr>
              <a:t>что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 именно</a:t>
            </a:r>
            <a:r>
              <a:rPr sz="1000" b="1" spc="-4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тревожит.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Иногда</a:t>
            </a:r>
            <a:r>
              <a:rPr sz="1000" b="1" spc="-4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0" smtClean="0">
                <a:solidFill>
                  <a:srgbClr val="C00000"/>
                </a:solidFill>
                <a:latin typeface="Arial"/>
                <a:cs typeface="Arial"/>
              </a:rPr>
              <a:t>этого</a:t>
            </a:r>
            <a:r>
              <a:rPr lang="ru-RU" sz="1000" b="1" spc="-20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mtClean="0">
                <a:solidFill>
                  <a:srgbClr val="C00000"/>
                </a:solidFill>
                <a:latin typeface="Arial"/>
                <a:cs typeface="Arial"/>
              </a:rPr>
              <a:t>достаточно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,</a:t>
            </a:r>
            <a:r>
              <a:rPr sz="10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чтобы</a:t>
            </a:r>
            <a:r>
              <a:rPr sz="10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напряжение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снизилось,</a:t>
            </a:r>
            <a:r>
              <a:rPr sz="1000" b="1" spc="-4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а</a:t>
            </a:r>
            <a:r>
              <a:rPr sz="1000" b="1" spc="-4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переживания</a:t>
            </a:r>
            <a:r>
              <a:rPr sz="1000" b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стали</a:t>
            </a:r>
            <a:r>
              <a:rPr sz="1000" b="1" spc="-25">
                <a:solidFill>
                  <a:srgbClr val="C00000"/>
                </a:solidFill>
                <a:latin typeface="Arial"/>
                <a:cs typeface="Arial"/>
              </a:rPr>
              <a:t> не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 такими</a:t>
            </a:r>
            <a:r>
              <a:rPr sz="10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мучительными</a:t>
            </a:r>
            <a:endParaRPr sz="10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353308" y="2989300"/>
            <a:ext cx="2185670" cy="1589538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65405" rIns="0" bIns="0" rtlCol="0">
            <a:spAutoFit/>
          </a:bodyPr>
          <a:lstStyle/>
          <a:p>
            <a:pPr marL="123825" marR="114300" indent="-2540" algn="ctr"/>
            <a:r>
              <a:rPr sz="900" b="1" smtClean="0">
                <a:solidFill>
                  <a:srgbClr val="C00000"/>
                </a:solidFill>
                <a:latin typeface="Arial"/>
                <a:cs typeface="Arial"/>
              </a:rPr>
              <a:t>Самое</a:t>
            </a:r>
            <a:r>
              <a:rPr sz="900" b="1" spc="-30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мучительное</a:t>
            </a:r>
            <a:r>
              <a:rPr sz="900" b="1" spc="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>
                <a:solidFill>
                  <a:srgbClr val="C00000"/>
                </a:solidFill>
                <a:latin typeface="Arial"/>
                <a:cs typeface="Arial"/>
              </a:rPr>
              <a:t>переживание</a:t>
            </a:r>
            <a:r>
              <a:rPr sz="9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25">
                <a:solidFill>
                  <a:srgbClr val="C00000"/>
                </a:solidFill>
                <a:latin typeface="Arial"/>
                <a:cs typeface="Arial"/>
              </a:rPr>
              <a:t>при</a:t>
            </a: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 тревоге</a:t>
            </a:r>
            <a:r>
              <a:rPr sz="900" b="1" spc="-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—</a:t>
            </a:r>
            <a:r>
              <a:rPr sz="9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это</a:t>
            </a:r>
            <a:r>
              <a:rPr sz="9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>
                <a:solidFill>
                  <a:srgbClr val="C00000"/>
                </a:solidFill>
                <a:latin typeface="Arial"/>
                <a:cs typeface="Arial"/>
              </a:rPr>
              <a:t>невозможность расслабиться.</a:t>
            </a:r>
            <a:r>
              <a:rPr sz="9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Напряжены</a:t>
            </a:r>
            <a:r>
              <a:rPr sz="9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мышцы,</a:t>
            </a:r>
            <a:r>
              <a:rPr sz="9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50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 голове</a:t>
            </a:r>
            <a:r>
              <a:rPr sz="900" b="1" spc="-5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крутятся</a:t>
            </a:r>
            <a:r>
              <a:rPr sz="900" b="1" spc="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одни</a:t>
            </a:r>
            <a:r>
              <a:rPr sz="900" b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9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те же</a:t>
            </a:r>
            <a:r>
              <a:rPr sz="9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>
                <a:solidFill>
                  <a:srgbClr val="C00000"/>
                </a:solidFill>
                <a:latin typeface="Arial"/>
                <a:cs typeface="Arial"/>
              </a:rPr>
              <a:t>мысли: </a:t>
            </a: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поэтому</a:t>
            </a:r>
            <a:r>
              <a:rPr sz="9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>
                <a:solidFill>
                  <a:srgbClr val="C00000"/>
                </a:solidFill>
                <a:latin typeface="Arial"/>
                <a:cs typeface="Arial"/>
              </a:rPr>
              <a:t>полезно</a:t>
            </a:r>
            <a:r>
              <a:rPr sz="9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бывает</a:t>
            </a:r>
            <a:r>
              <a:rPr sz="9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>
                <a:solidFill>
                  <a:srgbClr val="C00000"/>
                </a:solidFill>
                <a:latin typeface="Arial"/>
                <a:cs typeface="Arial"/>
              </a:rPr>
              <a:t>сделать несколько</a:t>
            </a:r>
            <a:r>
              <a:rPr sz="900" b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активных</a:t>
            </a:r>
            <a:r>
              <a:rPr sz="900" b="1" spc="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>
                <a:solidFill>
                  <a:srgbClr val="C00000"/>
                </a:solidFill>
                <a:latin typeface="Arial"/>
                <a:cs typeface="Arial"/>
              </a:rPr>
              <a:t>движений, </a:t>
            </a: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физических</a:t>
            </a:r>
            <a:r>
              <a:rPr sz="900" b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>
                <a:solidFill>
                  <a:srgbClr val="C00000"/>
                </a:solidFill>
                <a:latin typeface="Arial"/>
                <a:cs typeface="Arial"/>
              </a:rPr>
              <a:t>упражнений,</a:t>
            </a:r>
            <a:r>
              <a:rPr sz="900" b="1" spc="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чтобы</a:t>
            </a:r>
            <a:r>
              <a:rPr sz="9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20">
                <a:solidFill>
                  <a:srgbClr val="C00000"/>
                </a:solidFill>
                <a:latin typeface="Arial"/>
                <a:cs typeface="Arial"/>
              </a:rPr>
              <a:t>снять </a:t>
            </a:r>
            <a:r>
              <a:rPr sz="900" b="1" spc="-10">
                <a:solidFill>
                  <a:srgbClr val="C00000"/>
                </a:solidFill>
                <a:latin typeface="Arial"/>
                <a:cs typeface="Arial"/>
              </a:rPr>
              <a:t>напряжение.</a:t>
            </a:r>
            <a:r>
              <a:rPr sz="900" b="1" spc="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>
                <a:solidFill>
                  <a:srgbClr val="C00000"/>
                </a:solidFill>
                <a:latin typeface="Arial"/>
                <a:cs typeface="Arial"/>
              </a:rPr>
              <a:t>Особенно</a:t>
            </a:r>
            <a:r>
              <a:rPr sz="900" b="1" spc="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>
                <a:solidFill>
                  <a:srgbClr val="C00000"/>
                </a:solidFill>
                <a:latin typeface="Arial"/>
                <a:cs typeface="Arial"/>
              </a:rPr>
              <a:t>полезны</a:t>
            </a:r>
            <a:endParaRPr sz="900">
              <a:latin typeface="Arial"/>
              <a:cs typeface="Arial"/>
            </a:endParaRPr>
          </a:p>
          <a:p>
            <a:pPr algn="ctr"/>
            <a:r>
              <a:rPr sz="900" b="1" spc="-10">
                <a:solidFill>
                  <a:srgbClr val="C00000"/>
                </a:solidFill>
                <a:latin typeface="Arial"/>
                <a:cs typeface="Arial"/>
              </a:rPr>
              <a:t>упражнения</a:t>
            </a:r>
            <a:r>
              <a:rPr sz="900" b="1" spc="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r>
              <a:rPr sz="9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растяжку</a:t>
            </a:r>
            <a:r>
              <a:rPr sz="9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20" smtClean="0">
                <a:solidFill>
                  <a:srgbClr val="C00000"/>
                </a:solidFill>
                <a:latin typeface="Arial"/>
                <a:cs typeface="Arial"/>
              </a:rPr>
              <a:t>мышц</a:t>
            </a:r>
            <a:endParaRPr lang="ru-RU" sz="900" b="1" spc="-20" smtClean="0">
              <a:solidFill>
                <a:srgbClr val="C00000"/>
              </a:solidFill>
              <a:latin typeface="Arial"/>
              <a:cs typeface="Arial"/>
            </a:endParaRPr>
          </a:p>
          <a:p>
            <a:pPr algn="ctr"/>
            <a:endParaRPr sz="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757036" y="2989300"/>
            <a:ext cx="2185670" cy="1589538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65405" rIns="0" bIns="0" rtlCol="0">
            <a:spAutoFit/>
          </a:bodyPr>
          <a:lstStyle/>
          <a:p>
            <a:pPr marL="86360" marR="77470" indent="1270" algn="ctr"/>
            <a:r>
              <a:rPr sz="900" b="1" smtClean="0">
                <a:solidFill>
                  <a:srgbClr val="C00000"/>
                </a:solidFill>
                <a:latin typeface="Arial"/>
                <a:cs typeface="Arial"/>
              </a:rPr>
              <a:t>Сложные</a:t>
            </a:r>
            <a:r>
              <a:rPr sz="900" b="1" spc="-35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>
                <a:solidFill>
                  <a:srgbClr val="C00000"/>
                </a:solidFill>
                <a:latin typeface="Arial"/>
                <a:cs typeface="Arial"/>
              </a:rPr>
              <a:t>умственные</a:t>
            </a:r>
            <a:r>
              <a:rPr sz="900" b="1" spc="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операции</a:t>
            </a:r>
            <a:r>
              <a:rPr sz="9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20">
                <a:solidFill>
                  <a:srgbClr val="C00000"/>
                </a:solidFill>
                <a:latin typeface="Arial"/>
                <a:cs typeface="Arial"/>
              </a:rPr>
              <a:t>тоже </a:t>
            </a: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помогают</a:t>
            </a:r>
            <a:r>
              <a:rPr sz="900" b="1" spc="-6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снизить</a:t>
            </a:r>
            <a:r>
              <a:rPr sz="9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уровень</a:t>
            </a:r>
            <a:r>
              <a:rPr sz="9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>
                <a:solidFill>
                  <a:srgbClr val="C00000"/>
                </a:solidFill>
                <a:latin typeface="Arial"/>
                <a:cs typeface="Arial"/>
              </a:rPr>
              <a:t>тревоги. </a:t>
            </a: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Попробуйте</a:t>
            </a:r>
            <a:r>
              <a:rPr sz="9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считать.</a:t>
            </a:r>
            <a:r>
              <a:rPr sz="900" b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>
                <a:solidFill>
                  <a:srgbClr val="C00000"/>
                </a:solidFill>
                <a:latin typeface="Arial"/>
                <a:cs typeface="Arial"/>
              </a:rPr>
              <a:t>Например, поочередно</a:t>
            </a:r>
            <a:r>
              <a:rPr sz="900" b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900" b="1" spc="-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уме</a:t>
            </a:r>
            <a:r>
              <a:rPr sz="900" b="1" spc="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отнимать</a:t>
            </a:r>
            <a:r>
              <a:rPr sz="900" b="1" spc="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от</a:t>
            </a:r>
            <a:r>
              <a:rPr sz="9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100</a:t>
            </a:r>
            <a:r>
              <a:rPr sz="900" b="1" spc="-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то </a:t>
            </a:r>
            <a:r>
              <a:rPr sz="900" b="1" spc="-25">
                <a:solidFill>
                  <a:srgbClr val="C00000"/>
                </a:solidFill>
                <a:latin typeface="Arial"/>
                <a:cs typeface="Arial"/>
              </a:rPr>
              <a:t>6,</a:t>
            </a: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 то</a:t>
            </a:r>
            <a:r>
              <a:rPr sz="900" b="1" spc="-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7,</a:t>
            </a:r>
            <a:r>
              <a:rPr sz="9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перемножать</a:t>
            </a:r>
            <a:r>
              <a:rPr sz="900" b="1" spc="-10">
                <a:solidFill>
                  <a:srgbClr val="C00000"/>
                </a:solidFill>
                <a:latin typeface="Arial"/>
                <a:cs typeface="Arial"/>
              </a:rPr>
              <a:t> двузначные</a:t>
            </a: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>
                <a:solidFill>
                  <a:srgbClr val="C00000"/>
                </a:solidFill>
                <a:latin typeface="Arial"/>
                <a:cs typeface="Arial"/>
              </a:rPr>
              <a:t>числа, </a:t>
            </a: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посчитать,</a:t>
            </a:r>
            <a:r>
              <a:rPr sz="900" b="1" spc="-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r>
              <a:rPr sz="9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какое</a:t>
            </a:r>
            <a:r>
              <a:rPr sz="900" b="1" spc="-5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число</a:t>
            </a:r>
            <a:r>
              <a:rPr sz="900" b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>
                <a:solidFill>
                  <a:srgbClr val="C00000"/>
                </a:solidFill>
                <a:latin typeface="Arial"/>
                <a:cs typeface="Arial"/>
              </a:rPr>
              <a:t>приходился </a:t>
            </a: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второй</a:t>
            </a:r>
            <a:r>
              <a:rPr sz="900" b="1" spc="-10">
                <a:solidFill>
                  <a:srgbClr val="C00000"/>
                </a:solidFill>
                <a:latin typeface="Arial"/>
                <a:cs typeface="Arial"/>
              </a:rPr>
              <a:t> понедельник</a:t>
            </a:r>
            <a:r>
              <a:rPr sz="9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прошлого</a:t>
            </a:r>
            <a:r>
              <a:rPr sz="900" b="1" spc="-10">
                <a:solidFill>
                  <a:srgbClr val="C00000"/>
                </a:solidFill>
                <a:latin typeface="Arial"/>
                <a:cs typeface="Arial"/>
              </a:rPr>
              <a:t> месяца.</a:t>
            </a:r>
            <a:endParaRPr sz="900">
              <a:latin typeface="Arial"/>
              <a:cs typeface="Arial"/>
            </a:endParaRPr>
          </a:p>
          <a:p>
            <a:pPr marL="72390" marR="62865" algn="ctr">
              <a:spcBef>
                <a:spcPts val="5"/>
              </a:spcBef>
            </a:pP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Можно</a:t>
            </a:r>
            <a:r>
              <a:rPr sz="900" b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вспоминать</a:t>
            </a:r>
            <a:r>
              <a:rPr sz="9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или</a:t>
            </a:r>
            <a:r>
              <a:rPr sz="9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сочинять</a:t>
            </a:r>
            <a:r>
              <a:rPr sz="9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>
                <a:solidFill>
                  <a:srgbClr val="C00000"/>
                </a:solidFill>
                <a:latin typeface="Arial"/>
                <a:cs typeface="Arial"/>
              </a:rPr>
              <a:t>стихи, придумывать</a:t>
            </a:r>
            <a:r>
              <a:rPr sz="900" b="1" spc="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рифмы</a:t>
            </a:r>
            <a:r>
              <a:rPr sz="9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9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20">
                <a:solidFill>
                  <a:srgbClr val="C00000"/>
                </a:solidFill>
                <a:latin typeface="Arial"/>
                <a:cs typeface="Arial"/>
              </a:rPr>
              <a:t>т.д.</a:t>
            </a:r>
            <a:endParaRPr sz="900">
              <a:latin typeface="Arial"/>
              <a:cs typeface="Arial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04800" y="133350"/>
            <a:ext cx="72390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spc="-10" smtClean="0">
                <a:solidFill>
                  <a:srgbClr val="000000"/>
                </a:solidFill>
              </a:rPr>
              <a:t>Оказание</a:t>
            </a:r>
            <a:r>
              <a:rPr lang="ru-RU" sz="1400" b="1" smtClean="0">
                <a:solidFill>
                  <a:srgbClr val="000000"/>
                </a:solidFill>
              </a:rPr>
              <a:t>	</a:t>
            </a:r>
            <a:r>
              <a:rPr lang="ru-RU" sz="1400" b="1" spc="-10" smtClean="0">
                <a:solidFill>
                  <a:srgbClr val="000000"/>
                </a:solidFill>
              </a:rPr>
              <a:t>экстренной психологической </a:t>
            </a:r>
            <a:r>
              <a:rPr lang="ru-RU" sz="1400" b="1" spc="-10" smtClean="0">
                <a:solidFill>
                  <a:schemeClr val="tx1"/>
                </a:solidFill>
              </a:rPr>
              <a:t>помощи,</a:t>
            </a:r>
            <a:r>
              <a:rPr lang="ru-RU" sz="1400" b="1" smtClean="0">
                <a:solidFill>
                  <a:schemeClr val="tx1"/>
                </a:solidFill>
              </a:rPr>
              <a:t> </a:t>
            </a:r>
            <a:r>
              <a:rPr lang="ru-RU" sz="1400" b="1" spc="-10" smtClean="0">
                <a:solidFill>
                  <a:schemeClr val="tx1"/>
                </a:solidFill>
              </a:rPr>
              <a:t>психологической коррекции и поддержки  детям ветеранов (участников) СВО и членам их семей в очном и дистанционном режиме</a:t>
            </a:r>
            <a:endParaRPr lang="ru-RU" sz="1400" b="1"/>
          </a:p>
        </p:txBody>
      </p:sp>
    </p:spTree>
  </p:cSld>
  <p:clrMapOvr>
    <a:masterClrMapping/>
  </p:clrMapOvr>
  <p:transition/>
  <p:timing/>
</p:sld>
</file>

<file path=ppt/slides/slide4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0"/>
          <p:cNvSpPr/>
          <p:nvPr/>
        </p:nvSpPr>
        <p:spPr>
          <a:xfrm>
            <a:off x="262763" y="997458"/>
            <a:ext cx="6445250" cy="635"/>
          </a:xfrm>
          <a:custGeom>
            <a:rect l="l" t="t" r="r" b="b"/>
            <a:pathLst>
              <a:path w="6445250" h="634">
                <a:moveTo>
                  <a:pt x="0" y="0"/>
                </a:moveTo>
                <a:lnTo>
                  <a:pt x="6445122" y="380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5643117" y="220624"/>
            <a:ext cx="2955925" cy="2600325"/>
            <a:chOff x="5643117" y="220624"/>
            <a:chExt cx="2955925" cy="2600325"/>
          </a:xfrm>
        </p:grpSpPr>
        <p:pic>
          <p:nvPicPr>
            <p:cNvPr id="12" name="object 12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7577582" y="220624"/>
              <a:ext cx="1020965" cy="945362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5643117" y="1080515"/>
              <a:ext cx="2900045" cy="1740535"/>
            </a:xfrm>
            <a:custGeom>
              <a:rect l="l" t="t" r="r" b="b"/>
              <a:pathLst>
                <a:path w="2900045" h="1740535">
                  <a:moveTo>
                    <a:pt x="2900044" y="0"/>
                  </a:moveTo>
                  <a:lnTo>
                    <a:pt x="0" y="0"/>
                  </a:lnTo>
                  <a:lnTo>
                    <a:pt x="0" y="1740026"/>
                  </a:lnTo>
                  <a:lnTo>
                    <a:pt x="2900044" y="1740026"/>
                  </a:lnTo>
                  <a:lnTo>
                    <a:pt x="29000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341477" y="1194942"/>
            <a:ext cx="14744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i="1" u="sng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Помощь</a:t>
            </a:r>
            <a:r>
              <a:rPr sz="1200" b="1" i="1" u="sng" spc="-4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при</a:t>
            </a:r>
            <a:r>
              <a:rPr sz="1200" b="1" i="1" u="sng" spc="-4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2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плаче</a:t>
            </a:r>
            <a:endParaRPr sz="12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453132" y="1080516"/>
            <a:ext cx="2900045" cy="174053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150"/>
              </a:spcBef>
            </a:pPr>
            <a:endParaRPr sz="1300">
              <a:latin typeface="Times New Roman"/>
              <a:cs typeface="Times New Roman"/>
            </a:endParaRPr>
          </a:p>
          <a:p>
            <a:pPr marL="83185" marR="74295" algn="ctr">
              <a:lnSpc>
                <a:spcPct val="86500"/>
              </a:lnSpc>
            </a:pPr>
            <a:r>
              <a:rPr sz="1300" b="1">
                <a:solidFill>
                  <a:srgbClr val="C00000"/>
                </a:solidFill>
                <a:latin typeface="Arial"/>
                <a:cs typeface="Arial"/>
              </a:rPr>
              <a:t>Слезы</a:t>
            </a:r>
            <a:r>
              <a:rPr sz="1300" b="1" spc="-5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>
                <a:solidFill>
                  <a:srgbClr val="C00000"/>
                </a:solidFill>
                <a:latin typeface="Arial"/>
                <a:cs typeface="Arial"/>
              </a:rPr>
              <a:t>—</a:t>
            </a:r>
            <a:r>
              <a:rPr sz="1300" b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>
                <a:solidFill>
                  <a:srgbClr val="C00000"/>
                </a:solidFill>
                <a:latin typeface="Arial"/>
                <a:cs typeface="Arial"/>
              </a:rPr>
              <a:t>это</a:t>
            </a:r>
            <a:r>
              <a:rPr sz="1300" b="1" spc="-6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>
                <a:solidFill>
                  <a:srgbClr val="C00000"/>
                </a:solidFill>
                <a:latin typeface="Arial"/>
                <a:cs typeface="Arial"/>
              </a:rPr>
              <a:t>способ</a:t>
            </a:r>
            <a:r>
              <a:rPr sz="1300" b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spc="-10">
                <a:solidFill>
                  <a:srgbClr val="C00000"/>
                </a:solidFill>
                <a:latin typeface="Arial"/>
                <a:cs typeface="Arial"/>
              </a:rPr>
              <a:t>выплеснуть </a:t>
            </a:r>
            <a:r>
              <a:rPr sz="1300" b="1">
                <a:solidFill>
                  <a:srgbClr val="C00000"/>
                </a:solidFill>
                <a:latin typeface="Arial"/>
                <a:cs typeface="Arial"/>
              </a:rPr>
              <a:t>свои</a:t>
            </a:r>
            <a:r>
              <a:rPr sz="1300" b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spc="-10">
                <a:solidFill>
                  <a:srgbClr val="C00000"/>
                </a:solidFill>
                <a:latin typeface="Arial"/>
                <a:cs typeface="Arial"/>
              </a:rPr>
              <a:t>чувства,</a:t>
            </a:r>
            <a:r>
              <a:rPr sz="1300" b="1" spc="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300" b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1300" b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spc="-10">
                <a:solidFill>
                  <a:srgbClr val="C00000"/>
                </a:solidFill>
                <a:latin typeface="Arial"/>
                <a:cs typeface="Arial"/>
              </a:rPr>
              <a:t>следует</a:t>
            </a:r>
            <a:r>
              <a:rPr sz="13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spc="-20">
                <a:solidFill>
                  <a:srgbClr val="C00000"/>
                </a:solidFill>
                <a:latin typeface="Arial"/>
                <a:cs typeface="Arial"/>
              </a:rPr>
              <a:t>сразу </a:t>
            </a:r>
            <a:r>
              <a:rPr sz="1300" b="1">
                <a:solidFill>
                  <a:srgbClr val="C00000"/>
                </a:solidFill>
                <a:latin typeface="Arial"/>
                <a:cs typeface="Arial"/>
              </a:rPr>
              <a:t>начинать</a:t>
            </a:r>
            <a:r>
              <a:rPr sz="1300" b="1" spc="-6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spc="-10">
                <a:solidFill>
                  <a:srgbClr val="C00000"/>
                </a:solidFill>
                <a:latin typeface="Arial"/>
                <a:cs typeface="Arial"/>
              </a:rPr>
              <a:t>успокаивать</a:t>
            </a:r>
            <a:r>
              <a:rPr sz="1300" b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spc="-10">
                <a:solidFill>
                  <a:srgbClr val="C00000"/>
                </a:solidFill>
                <a:latin typeface="Arial"/>
                <a:cs typeface="Arial"/>
              </a:rPr>
              <a:t>человека, </a:t>
            </a:r>
            <a:r>
              <a:rPr sz="1300" b="1">
                <a:solidFill>
                  <a:srgbClr val="C00000"/>
                </a:solidFill>
                <a:latin typeface="Arial"/>
                <a:cs typeface="Arial"/>
              </a:rPr>
              <a:t>если</a:t>
            </a:r>
            <a:r>
              <a:rPr sz="13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>
                <a:solidFill>
                  <a:srgbClr val="C00000"/>
                </a:solidFill>
                <a:latin typeface="Arial"/>
                <a:cs typeface="Arial"/>
              </a:rPr>
              <a:t>он</a:t>
            </a:r>
            <a:r>
              <a:rPr sz="1300" b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spc="-10">
                <a:solidFill>
                  <a:srgbClr val="C00000"/>
                </a:solidFill>
                <a:latin typeface="Arial"/>
                <a:cs typeface="Arial"/>
              </a:rPr>
              <a:t>плачет</a:t>
            </a:r>
            <a:endParaRPr sz="13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643117" y="1080516"/>
            <a:ext cx="2900045" cy="174053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30"/>
              </a:spcBef>
            </a:pPr>
            <a:endParaRPr sz="1300">
              <a:latin typeface="Times New Roman"/>
              <a:cs typeface="Times New Roman"/>
            </a:endParaRPr>
          </a:p>
          <a:p>
            <a:pPr marL="73025" marR="62865" indent="-1905" algn="ctr">
              <a:lnSpc>
                <a:spcPct val="86200"/>
              </a:lnSpc>
              <a:spcBef>
                <a:spcPts val="5"/>
              </a:spcBef>
            </a:pPr>
            <a:r>
              <a:rPr sz="1300" b="1" spc="-10">
                <a:solidFill>
                  <a:srgbClr val="C00000"/>
                </a:solidFill>
                <a:latin typeface="Arial"/>
                <a:cs typeface="Arial"/>
              </a:rPr>
              <a:t>Находиться</a:t>
            </a:r>
            <a:r>
              <a:rPr sz="1300" b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>
                <a:solidFill>
                  <a:srgbClr val="C00000"/>
                </a:solidFill>
                <a:latin typeface="Arial"/>
                <a:cs typeface="Arial"/>
              </a:rPr>
              <a:t>рядом</a:t>
            </a:r>
            <a:r>
              <a:rPr sz="1300" b="1" spc="-5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sz="1300" b="1" spc="-5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spc="-10">
                <a:solidFill>
                  <a:srgbClr val="C00000"/>
                </a:solidFill>
                <a:latin typeface="Arial"/>
                <a:cs typeface="Arial"/>
              </a:rPr>
              <a:t>плачущим человеком</a:t>
            </a:r>
            <a:r>
              <a:rPr sz="1300" b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300" b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1300" b="1" spc="-4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>
                <a:solidFill>
                  <a:srgbClr val="C00000"/>
                </a:solidFill>
                <a:latin typeface="Arial"/>
                <a:cs typeface="Arial"/>
              </a:rPr>
              <a:t>пытаться</a:t>
            </a:r>
            <a:r>
              <a:rPr sz="13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spc="-10">
                <a:solidFill>
                  <a:srgbClr val="C00000"/>
                </a:solidFill>
                <a:latin typeface="Arial"/>
                <a:cs typeface="Arial"/>
              </a:rPr>
              <a:t>помочь </a:t>
            </a:r>
            <a:r>
              <a:rPr sz="1300" b="1">
                <a:solidFill>
                  <a:srgbClr val="C00000"/>
                </a:solidFill>
                <a:latin typeface="Arial"/>
                <a:cs typeface="Arial"/>
              </a:rPr>
              <a:t>ему</a:t>
            </a:r>
            <a:r>
              <a:rPr sz="1300" b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>
                <a:solidFill>
                  <a:srgbClr val="C00000"/>
                </a:solidFill>
                <a:latin typeface="Arial"/>
                <a:cs typeface="Arial"/>
              </a:rPr>
              <a:t>—</a:t>
            </a:r>
            <a:r>
              <a:rPr sz="1300" b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spc="-10">
                <a:solidFill>
                  <a:srgbClr val="C00000"/>
                </a:solidFill>
                <a:latin typeface="Arial"/>
                <a:cs typeface="Arial"/>
              </a:rPr>
              <a:t>неправильно</a:t>
            </a:r>
            <a:endParaRPr sz="13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048125" y="3110572"/>
            <a:ext cx="2900045" cy="174053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101600" rIns="0" bIns="0" rtlCol="0">
            <a:spAutoFit/>
          </a:bodyPr>
          <a:lstStyle/>
          <a:p>
            <a:pPr marL="287655" marR="279400" indent="113030">
              <a:lnSpc>
                <a:spcPts val="1340"/>
              </a:lnSpc>
              <a:spcBef>
                <a:spcPts val="800"/>
              </a:spcBef>
            </a:pPr>
            <a:r>
              <a:rPr sz="1300" b="1">
                <a:solidFill>
                  <a:srgbClr val="C00000"/>
                </a:solidFill>
                <a:latin typeface="Arial"/>
                <a:cs typeface="Arial"/>
              </a:rPr>
              <a:t>Выразить</a:t>
            </a:r>
            <a:r>
              <a:rPr sz="13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spc="-10">
                <a:solidFill>
                  <a:srgbClr val="C00000"/>
                </a:solidFill>
                <a:latin typeface="Arial"/>
                <a:cs typeface="Arial"/>
              </a:rPr>
              <a:t>человеку</a:t>
            </a:r>
            <a:r>
              <a:rPr sz="1300" b="1" spc="-5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spc="-20">
                <a:solidFill>
                  <a:srgbClr val="C00000"/>
                </a:solidFill>
                <a:latin typeface="Arial"/>
                <a:cs typeface="Arial"/>
              </a:rPr>
              <a:t>свою </a:t>
            </a:r>
            <a:r>
              <a:rPr sz="1300" b="1" spc="-10">
                <a:solidFill>
                  <a:srgbClr val="C00000"/>
                </a:solidFill>
                <a:latin typeface="Arial"/>
                <a:cs typeface="Arial"/>
              </a:rPr>
              <a:t>поддержку</a:t>
            </a:r>
            <a:r>
              <a:rPr sz="1300" b="1" spc="-4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300" b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spc="-10">
                <a:solidFill>
                  <a:srgbClr val="C00000"/>
                </a:solidFill>
                <a:latin typeface="Arial"/>
                <a:cs typeface="Arial"/>
              </a:rPr>
              <a:t>сочувствие.</a:t>
            </a:r>
            <a:r>
              <a:rPr sz="1300" b="1" spc="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spc="-25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endParaRPr sz="1300">
              <a:latin typeface="Arial"/>
              <a:cs typeface="Arial"/>
            </a:endParaRPr>
          </a:p>
          <a:p>
            <a:pPr algn="ctr">
              <a:lnSpc>
                <a:spcPts val="1240"/>
              </a:lnSpc>
            </a:pPr>
            <a:r>
              <a:rPr sz="1300" b="1" spc="-10">
                <a:solidFill>
                  <a:srgbClr val="C00000"/>
                </a:solidFill>
                <a:latin typeface="Arial"/>
                <a:cs typeface="Arial"/>
              </a:rPr>
              <a:t>обязательно</a:t>
            </a:r>
            <a:r>
              <a:rPr sz="1300" b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>
                <a:solidFill>
                  <a:srgbClr val="C00000"/>
                </a:solidFill>
                <a:latin typeface="Arial"/>
                <a:cs typeface="Arial"/>
              </a:rPr>
              <a:t>делать</a:t>
            </a:r>
            <a:r>
              <a:rPr sz="1300" b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>
                <a:solidFill>
                  <a:srgbClr val="C00000"/>
                </a:solidFill>
                <a:latin typeface="Arial"/>
                <a:cs typeface="Arial"/>
              </a:rPr>
              <a:t>это</a:t>
            </a:r>
            <a:r>
              <a:rPr sz="1300" b="1" spc="-5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spc="-10">
                <a:solidFill>
                  <a:srgbClr val="C00000"/>
                </a:solidFill>
                <a:latin typeface="Arial"/>
                <a:cs typeface="Arial"/>
              </a:rPr>
              <a:t>словами.</a:t>
            </a:r>
            <a:endParaRPr sz="1300">
              <a:latin typeface="Arial"/>
              <a:cs typeface="Arial"/>
            </a:endParaRPr>
          </a:p>
          <a:p>
            <a:pPr marL="69850" marR="61594" algn="ctr">
              <a:lnSpc>
                <a:spcPts val="1340"/>
              </a:lnSpc>
              <a:spcBef>
                <a:spcPts val="125"/>
              </a:spcBef>
            </a:pPr>
            <a:r>
              <a:rPr sz="1300" b="1">
                <a:solidFill>
                  <a:srgbClr val="C00000"/>
                </a:solidFill>
                <a:latin typeface="Arial"/>
                <a:cs typeface="Arial"/>
              </a:rPr>
              <a:t>Можно</a:t>
            </a:r>
            <a:r>
              <a:rPr sz="1300" b="1" spc="-8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>
                <a:solidFill>
                  <a:srgbClr val="C00000"/>
                </a:solidFill>
                <a:latin typeface="Arial"/>
                <a:cs typeface="Arial"/>
              </a:rPr>
              <a:t>сесть</a:t>
            </a:r>
            <a:r>
              <a:rPr sz="1300" b="1" spc="-6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>
                <a:solidFill>
                  <a:srgbClr val="C00000"/>
                </a:solidFill>
                <a:latin typeface="Arial"/>
                <a:cs typeface="Arial"/>
              </a:rPr>
              <a:t>рядом,</a:t>
            </a:r>
            <a:r>
              <a:rPr sz="1300" b="1" spc="-6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spc="-10">
                <a:solidFill>
                  <a:srgbClr val="C00000"/>
                </a:solidFill>
                <a:latin typeface="Arial"/>
                <a:cs typeface="Arial"/>
              </a:rPr>
              <a:t>приобнять человека,</a:t>
            </a:r>
            <a:r>
              <a:rPr sz="13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spc="-10">
                <a:solidFill>
                  <a:srgbClr val="C00000"/>
                </a:solidFill>
                <a:latin typeface="Arial"/>
                <a:cs typeface="Arial"/>
              </a:rPr>
              <a:t>поглаживая</a:t>
            </a:r>
            <a:r>
              <a:rPr sz="13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>
                <a:solidFill>
                  <a:srgbClr val="C00000"/>
                </a:solidFill>
                <a:latin typeface="Arial"/>
                <a:cs typeface="Arial"/>
              </a:rPr>
              <a:t>по</a:t>
            </a:r>
            <a:r>
              <a:rPr sz="13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spc="-10">
                <a:solidFill>
                  <a:srgbClr val="C00000"/>
                </a:solidFill>
                <a:latin typeface="Arial"/>
                <a:cs typeface="Arial"/>
              </a:rPr>
              <a:t>голове </a:t>
            </a:r>
            <a:r>
              <a:rPr sz="1300" b="1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300" b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>
                <a:solidFill>
                  <a:srgbClr val="C00000"/>
                </a:solidFill>
                <a:latin typeface="Arial"/>
                <a:cs typeface="Arial"/>
              </a:rPr>
              <a:t>спине,</a:t>
            </a:r>
            <a:r>
              <a:rPr sz="13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>
                <a:solidFill>
                  <a:srgbClr val="C00000"/>
                </a:solidFill>
                <a:latin typeface="Arial"/>
                <a:cs typeface="Arial"/>
              </a:rPr>
              <a:t>дать</a:t>
            </a:r>
            <a:r>
              <a:rPr sz="1300" b="1" spc="-4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>
                <a:solidFill>
                  <a:srgbClr val="C00000"/>
                </a:solidFill>
                <a:latin typeface="Arial"/>
                <a:cs typeface="Arial"/>
              </a:rPr>
              <a:t>ему</a:t>
            </a:r>
            <a:r>
              <a:rPr sz="1300" b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spc="-20">
                <a:solidFill>
                  <a:srgbClr val="C00000"/>
                </a:solidFill>
                <a:latin typeface="Arial"/>
                <a:cs typeface="Arial"/>
              </a:rPr>
              <a:t>почувствовать, </a:t>
            </a:r>
            <a:r>
              <a:rPr sz="1300" b="1">
                <a:solidFill>
                  <a:srgbClr val="C00000"/>
                </a:solidFill>
                <a:latin typeface="Arial"/>
                <a:cs typeface="Arial"/>
              </a:rPr>
              <a:t>что</a:t>
            </a:r>
            <a:r>
              <a:rPr sz="1300" b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>
                <a:solidFill>
                  <a:srgbClr val="C00000"/>
                </a:solidFill>
                <a:latin typeface="Arial"/>
                <a:cs typeface="Arial"/>
              </a:rPr>
              <a:t>вы</a:t>
            </a:r>
            <a:r>
              <a:rPr sz="13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spc="-10">
                <a:solidFill>
                  <a:srgbClr val="C00000"/>
                </a:solidFill>
                <a:latin typeface="Arial"/>
                <a:cs typeface="Arial"/>
              </a:rPr>
              <a:t>рядом</a:t>
            </a:r>
            <a:r>
              <a:rPr sz="1300" b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sz="1300" b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>
                <a:solidFill>
                  <a:srgbClr val="C00000"/>
                </a:solidFill>
                <a:latin typeface="Arial"/>
                <a:cs typeface="Arial"/>
              </a:rPr>
              <a:t>ним,</a:t>
            </a:r>
            <a:r>
              <a:rPr sz="13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>
                <a:solidFill>
                  <a:srgbClr val="C00000"/>
                </a:solidFill>
                <a:latin typeface="Arial"/>
                <a:cs typeface="Arial"/>
              </a:rPr>
              <a:t>что</a:t>
            </a:r>
            <a:r>
              <a:rPr sz="1300" b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spc="-25">
                <a:solidFill>
                  <a:srgbClr val="C00000"/>
                </a:solidFill>
                <a:latin typeface="Arial"/>
                <a:cs typeface="Arial"/>
              </a:rPr>
              <a:t>вы</a:t>
            </a:r>
            <a:endParaRPr sz="1300">
              <a:latin typeface="Arial"/>
              <a:cs typeface="Arial"/>
            </a:endParaRPr>
          </a:p>
          <a:p>
            <a:pPr marL="184150" marR="175895" algn="ctr">
              <a:lnSpc>
                <a:spcPts val="1340"/>
              </a:lnSpc>
              <a:spcBef>
                <a:spcPts val="15"/>
              </a:spcBef>
            </a:pPr>
            <a:r>
              <a:rPr sz="1300" b="1" spc="-20">
                <a:solidFill>
                  <a:srgbClr val="C00000"/>
                </a:solidFill>
                <a:latin typeface="Arial"/>
                <a:cs typeface="Arial"/>
              </a:rPr>
              <a:t>сочувствуете</a:t>
            </a:r>
            <a:r>
              <a:rPr sz="1300" b="1" spc="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3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spc="-10">
                <a:solidFill>
                  <a:srgbClr val="C00000"/>
                </a:solidFill>
                <a:latin typeface="Arial"/>
                <a:cs typeface="Arial"/>
              </a:rPr>
              <a:t>сопереживаете </a:t>
            </a:r>
            <a:r>
              <a:rPr sz="1300" b="1" spc="-25">
                <a:solidFill>
                  <a:srgbClr val="C00000"/>
                </a:solidFill>
                <a:latin typeface="Arial"/>
                <a:cs typeface="Arial"/>
              </a:rPr>
              <a:t>ему</a:t>
            </a:r>
            <a:endParaRPr sz="1300">
              <a:latin typeface="Arial"/>
              <a:cs typeface="Arial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52400" y="133350"/>
            <a:ext cx="71628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spc="-10" smtClean="0">
                <a:solidFill>
                  <a:srgbClr val="000000"/>
                </a:solidFill>
              </a:rPr>
              <a:t>Оказание</a:t>
            </a:r>
            <a:r>
              <a:rPr lang="ru-RU" sz="1400" b="1" smtClean="0">
                <a:solidFill>
                  <a:srgbClr val="000000"/>
                </a:solidFill>
              </a:rPr>
              <a:t>	</a:t>
            </a:r>
            <a:r>
              <a:rPr lang="ru-RU" sz="1400" b="1" spc="-10" smtClean="0">
                <a:solidFill>
                  <a:srgbClr val="000000"/>
                </a:solidFill>
              </a:rPr>
              <a:t>экстренной психологической </a:t>
            </a:r>
            <a:r>
              <a:rPr lang="ru-RU" sz="1400" b="1" spc="-10" smtClean="0">
                <a:solidFill>
                  <a:schemeClr val="tx1"/>
                </a:solidFill>
              </a:rPr>
              <a:t>помощи,</a:t>
            </a:r>
            <a:r>
              <a:rPr lang="ru-RU" sz="1400" b="1" smtClean="0">
                <a:solidFill>
                  <a:schemeClr val="tx1"/>
                </a:solidFill>
              </a:rPr>
              <a:t> </a:t>
            </a:r>
            <a:r>
              <a:rPr lang="ru-RU" sz="1400" b="1" spc="-10" smtClean="0">
                <a:solidFill>
                  <a:schemeClr val="tx1"/>
                </a:solidFill>
              </a:rPr>
              <a:t>психологической коррекции и поддержки  детям ветеранов (участников) СВО и членам их семей в очном и дистанционном режиме</a:t>
            </a:r>
            <a:endParaRPr lang="ru-RU" sz="1400" b="1"/>
          </a:p>
        </p:txBody>
      </p:sp>
    </p:spTree>
  </p:cSld>
  <p:clrMapOvr>
    <a:masterClrMapping/>
  </p:clrMapOvr>
  <p:transition/>
  <p:timing/>
</p:sld>
</file>

<file path=ppt/slides/slide4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object 9"/>
          <p:cNvSpPr/>
          <p:nvPr/>
        </p:nvSpPr>
        <p:spPr>
          <a:xfrm>
            <a:off x="262763" y="997458"/>
            <a:ext cx="6445250" cy="635"/>
          </a:xfrm>
          <a:custGeom>
            <a:rect l="l" t="t" r="r" b="b"/>
            <a:pathLst>
              <a:path w="6445250" h="634">
                <a:moveTo>
                  <a:pt x="0" y="0"/>
                </a:moveTo>
                <a:lnTo>
                  <a:pt x="6445122" y="380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object 10"/>
          <p:cNvPicPr/>
          <p:nvPr/>
        </p:nvPicPr>
        <p:blipFill>
          <a:blip r:embed="rId2"/>
          <a:stretch>
            <a:fillRect/>
          </a:stretch>
        </p:blipFill>
        <p:spPr>
          <a:xfrm>
            <a:off x="7577581" y="220624"/>
            <a:ext cx="1020965" cy="945362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533400" y="1200150"/>
            <a:ext cx="13970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890">
              <a:lnSpc>
                <a:spcPct val="100000"/>
              </a:lnSpc>
              <a:spcBef>
                <a:spcPts val="100"/>
              </a:spcBef>
            </a:pPr>
            <a:r>
              <a:rPr sz="1200" b="1" i="1" u="sng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Самопомощь</a:t>
            </a:r>
            <a:r>
              <a:rPr sz="1200" b="1" i="1" u="sng" spc="-35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25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при</a:t>
            </a:r>
            <a:r>
              <a:rPr sz="1200" b="1" i="1" spc="-25">
                <a:solidFill>
                  <a:schemeClr val="accent3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i="1" u="sng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острых</a:t>
            </a:r>
            <a:r>
              <a:rPr sz="1200" b="1" i="1" u="sng" spc="-5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1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реакциях</a:t>
            </a:r>
            <a:endParaRPr sz="1200">
              <a:solidFill>
                <a:schemeClr val="accent3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110358" y="1557527"/>
            <a:ext cx="2148205" cy="1289050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85"/>
              </a:spcBef>
            </a:pPr>
            <a:endParaRPr sz="1000">
              <a:latin typeface="Times New Roman"/>
              <a:cs typeface="Times New Roman"/>
            </a:endParaRPr>
          </a:p>
          <a:p>
            <a:pPr marL="306705" marR="233679" indent="-64135">
              <a:lnSpc>
                <a:spcPct val="86100"/>
              </a:lnSpc>
            </a:pP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Плач:</a:t>
            </a:r>
            <a:r>
              <a:rPr sz="10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слезы,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как</a:t>
            </a:r>
            <a:r>
              <a:rPr sz="10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правило,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приносят</a:t>
            </a:r>
            <a:r>
              <a:rPr sz="1000" b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значительное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облегчение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0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позволяет</a:t>
            </a:r>
            <a:endParaRPr sz="1000">
              <a:latin typeface="Arial"/>
              <a:cs typeface="Arial"/>
            </a:endParaRPr>
          </a:p>
          <a:p>
            <a:pPr marL="527685" marR="221615" indent="-299085">
              <a:lnSpc>
                <a:spcPts val="1040"/>
              </a:lnSpc>
            </a:pP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выразить</a:t>
            </a:r>
            <a:r>
              <a:rPr sz="1000" b="1" spc="-4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переполняющие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человека</a:t>
            </a:r>
            <a:r>
              <a:rPr sz="10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эмоции</a:t>
            </a:r>
            <a:endParaRPr sz="10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473321" y="1557527"/>
            <a:ext cx="2148205" cy="1289050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1047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825"/>
              </a:spcBef>
            </a:pPr>
            <a:endParaRPr sz="1000">
              <a:latin typeface="Times New Roman"/>
              <a:cs typeface="Times New Roman"/>
            </a:endParaRPr>
          </a:p>
          <a:p>
            <a:pPr marL="224790" marR="217170" algn="ctr">
              <a:lnSpc>
                <a:spcPts val="1030"/>
              </a:lnSpc>
              <a:spcBef>
                <a:spcPts val="5"/>
              </a:spcBef>
            </a:pP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Нельзя</a:t>
            </a:r>
            <a:r>
              <a:rPr sz="10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считать,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что</a:t>
            </a:r>
            <a:r>
              <a:rPr sz="10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слезы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являются</a:t>
            </a:r>
            <a:r>
              <a:rPr sz="1000" b="1" spc="-6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проявлением</a:t>
            </a:r>
            <a:endParaRPr sz="1000">
              <a:latin typeface="Arial"/>
              <a:cs typeface="Arial"/>
            </a:endParaRPr>
          </a:p>
          <a:p>
            <a:pPr marL="102870" marR="93345" algn="ctr">
              <a:lnSpc>
                <a:spcPts val="1030"/>
              </a:lnSpc>
            </a:pP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слабости.</a:t>
            </a:r>
            <a:r>
              <a:rPr sz="1000" b="1" spc="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Если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вы</a:t>
            </a:r>
            <a:r>
              <a:rPr sz="10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плачете,</a:t>
            </a:r>
            <a:r>
              <a:rPr sz="1000" b="1" spc="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5">
                <a:solidFill>
                  <a:srgbClr val="C00000"/>
                </a:solidFill>
                <a:latin typeface="Arial"/>
                <a:cs typeface="Arial"/>
              </a:rPr>
              <a:t>то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это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свидетельствует</a:t>
            </a:r>
            <a:r>
              <a:rPr sz="1000" b="1" spc="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sz="10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0">
                <a:solidFill>
                  <a:srgbClr val="C00000"/>
                </a:solidFill>
                <a:latin typeface="Arial"/>
                <a:cs typeface="Arial"/>
              </a:rPr>
              <a:t>том,</a:t>
            </a:r>
            <a:endParaRPr sz="1000">
              <a:latin typeface="Arial"/>
              <a:cs typeface="Arial"/>
            </a:endParaRPr>
          </a:p>
          <a:p>
            <a:pPr marL="62865" marR="54610" algn="ctr">
              <a:lnSpc>
                <a:spcPts val="1030"/>
              </a:lnSpc>
              <a:spcBef>
                <a:spcPts val="20"/>
              </a:spcBef>
            </a:pP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что</a:t>
            </a:r>
            <a:r>
              <a:rPr sz="10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вы</a:t>
            </a:r>
            <a:r>
              <a:rPr sz="10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«нытик»;</a:t>
            </a:r>
            <a:r>
              <a:rPr sz="1000" b="1" spc="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вам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 должно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быть</a:t>
            </a:r>
            <a:r>
              <a:rPr sz="10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стыдно</a:t>
            </a:r>
            <a:r>
              <a:rPr sz="10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за</a:t>
            </a:r>
            <a:r>
              <a:rPr sz="10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свои</a:t>
            </a:r>
            <a:r>
              <a:rPr sz="10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слезы</a:t>
            </a:r>
            <a:endParaRPr sz="10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836409" y="1557527"/>
            <a:ext cx="2148205" cy="1289050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118110" rIns="0" bIns="0" rtlCol="0">
            <a:spAutoFit/>
          </a:bodyPr>
          <a:lstStyle/>
          <a:p>
            <a:pPr marL="107314" marR="97790" algn="ctr">
              <a:lnSpc>
                <a:spcPct val="86100"/>
              </a:lnSpc>
              <a:spcBef>
                <a:spcPts val="930"/>
              </a:spcBef>
            </a:pP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Когда</a:t>
            </a:r>
            <a:r>
              <a:rPr sz="1000" b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человек</a:t>
            </a:r>
            <a:r>
              <a:rPr sz="10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сдерживает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слезы,</a:t>
            </a:r>
            <a:r>
              <a:rPr sz="10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эмоциональной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разрядки</a:t>
            </a:r>
            <a:r>
              <a:rPr sz="1000" b="1" spc="-4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1000" b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происходит.</a:t>
            </a:r>
            <a:r>
              <a:rPr sz="10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0">
                <a:solidFill>
                  <a:srgbClr val="C00000"/>
                </a:solidFill>
                <a:latin typeface="Arial"/>
                <a:cs typeface="Arial"/>
              </a:rPr>
              <a:t>Если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ситуация</a:t>
            </a:r>
            <a:r>
              <a:rPr sz="1000" b="1" spc="-5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затягивается,</a:t>
            </a:r>
            <a:r>
              <a:rPr sz="10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5">
                <a:solidFill>
                  <a:srgbClr val="C00000"/>
                </a:solidFill>
                <a:latin typeface="Arial"/>
                <a:cs typeface="Arial"/>
              </a:rPr>
              <a:t>то</a:t>
            </a:r>
            <a:endParaRPr sz="1000">
              <a:latin typeface="Arial"/>
              <a:cs typeface="Arial"/>
            </a:endParaRPr>
          </a:p>
          <a:p>
            <a:pPr marL="49530" marR="41275" indent="2540" algn="ctr">
              <a:lnSpc>
                <a:spcPts val="1030"/>
              </a:lnSpc>
              <a:spcBef>
                <a:spcPts val="20"/>
              </a:spcBef>
            </a:pP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психическому</a:t>
            </a:r>
            <a:r>
              <a:rPr sz="10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0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физическому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здоровью</a:t>
            </a:r>
            <a:r>
              <a:rPr sz="10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человека</a:t>
            </a:r>
            <a:r>
              <a:rPr sz="10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может</a:t>
            </a:r>
            <a:r>
              <a:rPr sz="10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0">
                <a:solidFill>
                  <a:srgbClr val="C00000"/>
                </a:solidFill>
                <a:latin typeface="Arial"/>
                <a:cs typeface="Arial"/>
              </a:rPr>
              <a:t>быть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нанесен</a:t>
            </a:r>
            <a:r>
              <a:rPr sz="10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урон.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10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зря</a:t>
            </a:r>
            <a:r>
              <a:rPr sz="10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говорят:</a:t>
            </a:r>
            <a:endParaRPr sz="1000">
              <a:latin typeface="Arial"/>
              <a:cs typeface="Arial"/>
            </a:endParaRPr>
          </a:p>
          <a:p>
            <a:pPr marL="1270" algn="ctr">
              <a:lnSpc>
                <a:spcPts val="1030"/>
              </a:lnSpc>
            </a:pP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«сошел</a:t>
            </a:r>
            <a:r>
              <a:rPr sz="10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sz="10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ума</a:t>
            </a:r>
            <a:r>
              <a:rPr sz="10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от</a:t>
            </a:r>
            <a:r>
              <a:rPr sz="1000" b="1" spc="-20">
                <a:solidFill>
                  <a:srgbClr val="C00000"/>
                </a:solidFill>
                <a:latin typeface="Arial"/>
                <a:cs typeface="Arial"/>
              </a:rPr>
              <a:t> горя»</a:t>
            </a:r>
            <a:endParaRPr sz="10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110358" y="3061284"/>
            <a:ext cx="2148205" cy="1289050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15"/>
              </a:spcBef>
            </a:pPr>
            <a:endParaRPr sz="1000">
              <a:latin typeface="Times New Roman"/>
              <a:cs typeface="Times New Roman"/>
            </a:endParaRPr>
          </a:p>
          <a:p>
            <a:pPr marL="204470" marR="198120" indent="2540" algn="ctr">
              <a:lnSpc>
                <a:spcPts val="1030"/>
              </a:lnSpc>
            </a:pP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10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нужно</a:t>
            </a:r>
            <a:r>
              <a:rPr sz="10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сразу</a:t>
            </a:r>
            <a:r>
              <a:rPr sz="10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стараться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успокоиться,</a:t>
            </a:r>
            <a:r>
              <a:rPr sz="10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«взять</a:t>
            </a:r>
            <a:r>
              <a:rPr sz="1000" b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себя</a:t>
            </a:r>
            <a:r>
              <a:rPr sz="1000" b="1" spc="-4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50">
                <a:solidFill>
                  <a:srgbClr val="C00000"/>
                </a:solidFill>
                <a:latin typeface="Arial"/>
                <a:cs typeface="Arial"/>
              </a:rPr>
              <a:t>в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руки».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Дайте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себе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время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50">
                <a:solidFill>
                  <a:srgbClr val="C00000"/>
                </a:solidFill>
                <a:latin typeface="Arial"/>
                <a:cs typeface="Arial"/>
              </a:rPr>
              <a:t>и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возможность</a:t>
            </a:r>
            <a:r>
              <a:rPr sz="10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выплакаться</a:t>
            </a:r>
            <a:endParaRPr sz="10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473321" y="3061284"/>
            <a:ext cx="2148205" cy="1289050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85"/>
              </a:spcBef>
            </a:pPr>
            <a:endParaRPr sz="1000">
              <a:latin typeface="Times New Roman"/>
              <a:cs typeface="Times New Roman"/>
            </a:endParaRPr>
          </a:p>
          <a:p>
            <a:pPr marL="262890" marR="253365" algn="ctr">
              <a:lnSpc>
                <a:spcPts val="1030"/>
              </a:lnSpc>
            </a:pP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Выпить</a:t>
            </a:r>
            <a:r>
              <a:rPr sz="10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стакан воды.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5">
                <a:solidFill>
                  <a:srgbClr val="C00000"/>
                </a:solidFill>
                <a:latin typeface="Arial"/>
                <a:cs typeface="Arial"/>
              </a:rPr>
              <a:t>Это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известное</a:t>
            </a:r>
            <a:r>
              <a:rPr sz="10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000" b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широко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используемое</a:t>
            </a:r>
            <a:r>
              <a:rPr sz="10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средство</a:t>
            </a:r>
            <a:endParaRPr sz="10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836409" y="3061284"/>
            <a:ext cx="2148205" cy="1289050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85"/>
              </a:spcBef>
            </a:pPr>
            <a:endParaRPr sz="1000">
              <a:latin typeface="Times New Roman"/>
              <a:cs typeface="Times New Roman"/>
            </a:endParaRPr>
          </a:p>
          <a:p>
            <a:pPr marL="208279" marR="198120" indent="-1270" algn="ctr">
              <a:lnSpc>
                <a:spcPts val="1030"/>
              </a:lnSpc>
            </a:pP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Медленно,</a:t>
            </a:r>
            <a:r>
              <a:rPr sz="10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но</a:t>
            </a:r>
            <a:r>
              <a:rPr sz="10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10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глубоко,</a:t>
            </a:r>
            <a:r>
              <a:rPr sz="10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50">
                <a:solidFill>
                  <a:srgbClr val="C00000"/>
                </a:solidFill>
                <a:latin typeface="Arial"/>
                <a:cs typeface="Arial"/>
              </a:rPr>
              <a:t>а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нормально</a:t>
            </a:r>
            <a:r>
              <a:rPr sz="1000" b="1" spc="-4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дышать,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концентрируясь</a:t>
            </a:r>
            <a:r>
              <a:rPr sz="10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r>
              <a:rPr sz="1000" b="1" spc="-5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выдохе</a:t>
            </a:r>
            <a:endParaRPr sz="1000">
              <a:latin typeface="Arial"/>
              <a:cs typeface="Arial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04800" y="133350"/>
            <a:ext cx="66294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spc="-10" smtClean="0">
                <a:solidFill>
                  <a:srgbClr val="000000"/>
                </a:solidFill>
              </a:rPr>
              <a:t>Оказание</a:t>
            </a:r>
            <a:r>
              <a:rPr lang="ru-RU" sz="1400" b="1" smtClean="0">
                <a:solidFill>
                  <a:srgbClr val="000000"/>
                </a:solidFill>
              </a:rPr>
              <a:t>	</a:t>
            </a:r>
            <a:r>
              <a:rPr lang="ru-RU" sz="1400" b="1" spc="-10" smtClean="0">
                <a:solidFill>
                  <a:srgbClr val="000000"/>
                </a:solidFill>
              </a:rPr>
              <a:t>экстренной психологической </a:t>
            </a:r>
            <a:r>
              <a:rPr lang="ru-RU" sz="1400" b="1" spc="-10" smtClean="0">
                <a:solidFill>
                  <a:schemeClr val="tx1"/>
                </a:solidFill>
              </a:rPr>
              <a:t>помощи,</a:t>
            </a:r>
            <a:r>
              <a:rPr lang="ru-RU" sz="1400" b="1" smtClean="0">
                <a:solidFill>
                  <a:schemeClr val="tx1"/>
                </a:solidFill>
              </a:rPr>
              <a:t> </a:t>
            </a:r>
            <a:r>
              <a:rPr lang="ru-RU" sz="1400" b="1" spc="-10" smtClean="0">
                <a:solidFill>
                  <a:schemeClr val="tx1"/>
                </a:solidFill>
              </a:rPr>
              <a:t>психологической коррекции и поддержки  детям ветеранов (участников) СВО и членам их семей в очном и дистанционном режиме</a:t>
            </a:r>
            <a:endParaRPr lang="ru-RU" sz="1400" b="1"/>
          </a:p>
        </p:txBody>
      </p:sp>
    </p:spTree>
  </p:cSld>
  <p:clrMapOvr>
    <a:masterClrMapping/>
  </p:clrMapOvr>
  <p:transition/>
  <p:timing/>
</p:sld>
</file>

<file path=ppt/slides/slide4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object 9"/>
          <p:cNvSpPr/>
          <p:nvPr/>
        </p:nvSpPr>
        <p:spPr>
          <a:xfrm>
            <a:off x="262763" y="997458"/>
            <a:ext cx="6445250" cy="635"/>
          </a:xfrm>
          <a:custGeom>
            <a:rect l="l" t="t" r="r" b="b"/>
            <a:pathLst>
              <a:path w="6445250" h="634">
                <a:moveTo>
                  <a:pt x="0" y="0"/>
                </a:moveTo>
                <a:lnTo>
                  <a:pt x="6445122" y="380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object 10"/>
          <p:cNvGrpSpPr/>
          <p:nvPr/>
        </p:nvGrpSpPr>
        <p:grpSpPr>
          <a:xfrm>
            <a:off x="6803897" y="220624"/>
            <a:ext cx="1795145" cy="1833245"/>
            <a:chOff x="6803897" y="220624"/>
            <a:chExt cx="1795145" cy="1833245"/>
          </a:xfrm>
        </p:grpSpPr>
        <p:pic>
          <p:nvPicPr>
            <p:cNvPr id="11" name="object 11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7577581" y="220624"/>
              <a:ext cx="1020965" cy="945362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6803897" y="1080350"/>
              <a:ext cx="1622425" cy="973455"/>
            </a:xfrm>
            <a:custGeom>
              <a:rect l="l" t="t" r="r" b="b"/>
              <a:pathLst>
                <a:path w="1622425" h="973455">
                  <a:moveTo>
                    <a:pt x="1622044" y="0"/>
                  </a:moveTo>
                  <a:lnTo>
                    <a:pt x="0" y="0"/>
                  </a:lnTo>
                  <a:lnTo>
                    <a:pt x="0" y="973239"/>
                  </a:lnTo>
                  <a:lnTo>
                    <a:pt x="1622044" y="973239"/>
                  </a:lnTo>
                  <a:lnTo>
                    <a:pt x="16220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341477" y="1194942"/>
            <a:ext cx="178053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i="1" u="sng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Помощь</a:t>
            </a:r>
            <a:r>
              <a:rPr sz="1200" b="1" i="1" u="sng" spc="-4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при</a:t>
            </a:r>
            <a:r>
              <a:rPr sz="1200" b="1" i="1" u="sng" spc="-4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1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истерике</a:t>
            </a:r>
            <a:endParaRPr sz="12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235325" y="1080350"/>
            <a:ext cx="1622425" cy="1046440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 marL="229235" marR="90805" indent="-131445">
              <a:spcBef>
                <a:spcPts val="5"/>
              </a:spcBef>
            </a:pPr>
            <a:r>
              <a:rPr sz="1000" b="1" smtClean="0">
                <a:solidFill>
                  <a:srgbClr val="C00000"/>
                </a:solidFill>
                <a:latin typeface="Arial"/>
                <a:cs typeface="Arial"/>
              </a:rPr>
              <a:t>Удалите</a:t>
            </a:r>
            <a:r>
              <a:rPr sz="1000" b="1" spc="-55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зрителей,</a:t>
            </a:r>
            <a:r>
              <a:rPr sz="10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создайте спокойную</a:t>
            </a:r>
            <a:r>
              <a:rPr sz="1000" b="1" spc="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smtClean="0">
                <a:solidFill>
                  <a:srgbClr val="C00000"/>
                </a:solidFill>
                <a:latin typeface="Arial"/>
                <a:cs typeface="Arial"/>
              </a:rPr>
              <a:t>обстановку</a:t>
            </a:r>
            <a:endParaRPr lang="ru-RU" sz="1000" b="1" spc="-10" smtClean="0">
              <a:solidFill>
                <a:srgbClr val="C00000"/>
              </a:solidFill>
              <a:latin typeface="Arial"/>
              <a:cs typeface="Arial"/>
            </a:endParaRPr>
          </a:p>
          <a:p>
            <a:pPr marL="229235" marR="90805" indent="-131445">
              <a:spcBef>
                <a:spcPts val="5"/>
              </a:spcBef>
            </a:pPr>
            <a:endParaRPr lang="ru-RU" sz="1000" b="1" spc="-10">
              <a:solidFill>
                <a:srgbClr val="C00000"/>
              </a:solidFill>
              <a:latin typeface="Arial"/>
              <a:cs typeface="Arial"/>
            </a:endParaRPr>
          </a:p>
          <a:p>
            <a:pPr marL="229235" marR="90805" indent="-131445">
              <a:spcBef>
                <a:spcPts val="5"/>
              </a:spcBef>
            </a:pPr>
            <a:endParaRPr lang="ru-RU" sz="1000" b="1" spc="-10" smtClean="0">
              <a:solidFill>
                <a:srgbClr val="C00000"/>
              </a:solidFill>
              <a:latin typeface="Arial"/>
              <a:cs typeface="Arial"/>
            </a:endParaRPr>
          </a:p>
          <a:p>
            <a:pPr marL="229235" marR="90805" indent="-131445">
              <a:spcBef>
                <a:spcPts val="5"/>
              </a:spcBef>
            </a:pPr>
            <a:endParaRPr sz="10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019675" y="1080350"/>
            <a:ext cx="1622425" cy="1046440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 marL="87630" marR="80010" indent="-1905" algn="ctr">
              <a:spcBef>
                <a:spcPts val="5"/>
              </a:spcBef>
            </a:pPr>
            <a:r>
              <a:rPr sz="1000" b="1" spc="-10" smtClean="0">
                <a:solidFill>
                  <a:srgbClr val="C00000"/>
                </a:solidFill>
                <a:latin typeface="Arial"/>
                <a:cs typeface="Arial"/>
              </a:rPr>
              <a:t>Останьтесь</a:t>
            </a:r>
            <a:r>
              <a:rPr sz="1000" b="1" spc="30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sz="10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человеком наедине,</a:t>
            </a:r>
            <a:r>
              <a:rPr sz="10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если</a:t>
            </a:r>
            <a:r>
              <a:rPr sz="10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это</a:t>
            </a:r>
            <a:r>
              <a:rPr sz="1000" b="1" spc="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 опасно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для</a:t>
            </a:r>
            <a:r>
              <a:rPr sz="10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5" smtClean="0">
                <a:solidFill>
                  <a:srgbClr val="C00000"/>
                </a:solidFill>
                <a:latin typeface="Arial"/>
                <a:cs typeface="Arial"/>
              </a:rPr>
              <a:t>вас</a:t>
            </a:r>
            <a:endParaRPr lang="ru-RU" sz="1000" b="1" spc="-25" smtClean="0">
              <a:solidFill>
                <a:srgbClr val="C00000"/>
              </a:solidFill>
              <a:latin typeface="Arial"/>
              <a:cs typeface="Arial"/>
            </a:endParaRPr>
          </a:p>
          <a:p>
            <a:pPr marL="87630" marR="80010" indent="-1905" algn="ctr">
              <a:spcBef>
                <a:spcPts val="5"/>
              </a:spcBef>
            </a:pPr>
            <a:endParaRPr lang="ru-RU" sz="1000" b="1" spc="-25">
              <a:solidFill>
                <a:srgbClr val="C00000"/>
              </a:solidFill>
              <a:latin typeface="Arial"/>
              <a:cs typeface="Arial"/>
            </a:endParaRPr>
          </a:p>
          <a:p>
            <a:pPr marL="87630" marR="80010" indent="-1905" algn="ctr">
              <a:spcBef>
                <a:spcPts val="5"/>
              </a:spcBef>
            </a:pPr>
            <a:endParaRPr sz="10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803897" y="1080350"/>
            <a:ext cx="1622425" cy="986809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19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endParaRPr sz="800">
              <a:latin typeface="Times New Roman"/>
              <a:cs typeface="Times New Roman"/>
            </a:endParaRPr>
          </a:p>
          <a:p>
            <a:pPr marL="37465" marR="29845" algn="ctr"/>
            <a:r>
              <a:rPr sz="800" b="1" spc="-10">
                <a:solidFill>
                  <a:srgbClr val="C00000"/>
                </a:solidFill>
                <a:latin typeface="Arial"/>
                <a:cs typeface="Arial"/>
              </a:rPr>
              <a:t>Неожиданно</a:t>
            </a:r>
            <a:r>
              <a:rPr sz="800" b="1" spc="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spc="-10">
                <a:solidFill>
                  <a:srgbClr val="C00000"/>
                </a:solidFill>
                <a:latin typeface="Arial"/>
                <a:cs typeface="Arial"/>
              </a:rPr>
              <a:t>совершите </a:t>
            </a:r>
            <a:r>
              <a:rPr sz="800" b="1">
                <a:solidFill>
                  <a:srgbClr val="C00000"/>
                </a:solidFill>
                <a:latin typeface="Arial"/>
                <a:cs typeface="Arial"/>
              </a:rPr>
              <a:t>действие,</a:t>
            </a:r>
            <a:r>
              <a:rPr sz="800" b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>
                <a:solidFill>
                  <a:srgbClr val="C00000"/>
                </a:solidFill>
                <a:latin typeface="Arial"/>
                <a:cs typeface="Arial"/>
              </a:rPr>
              <a:t>которое</a:t>
            </a:r>
            <a:r>
              <a:rPr sz="800" b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spc="-20">
                <a:solidFill>
                  <a:srgbClr val="C00000"/>
                </a:solidFill>
                <a:latin typeface="Arial"/>
                <a:cs typeface="Arial"/>
              </a:rPr>
              <a:t>может </a:t>
            </a:r>
            <a:r>
              <a:rPr sz="800" b="1">
                <a:solidFill>
                  <a:srgbClr val="C00000"/>
                </a:solidFill>
                <a:latin typeface="Arial"/>
                <a:cs typeface="Arial"/>
              </a:rPr>
              <a:t>сильно</a:t>
            </a:r>
            <a:r>
              <a:rPr sz="800" b="1" spc="-5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>
                <a:solidFill>
                  <a:srgbClr val="C00000"/>
                </a:solidFill>
                <a:latin typeface="Arial"/>
                <a:cs typeface="Arial"/>
              </a:rPr>
              <a:t>удивить</a:t>
            </a:r>
            <a:r>
              <a:rPr sz="8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spc="-10">
                <a:solidFill>
                  <a:srgbClr val="C00000"/>
                </a:solidFill>
                <a:latin typeface="Arial"/>
                <a:cs typeface="Arial"/>
              </a:rPr>
              <a:t>(например, </a:t>
            </a:r>
            <a:r>
              <a:rPr sz="800" b="1">
                <a:solidFill>
                  <a:srgbClr val="C00000"/>
                </a:solidFill>
                <a:latin typeface="Arial"/>
                <a:cs typeface="Arial"/>
              </a:rPr>
              <a:t>можно</a:t>
            </a:r>
            <a:r>
              <a:rPr sz="800" b="1" spc="-5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>
                <a:solidFill>
                  <a:srgbClr val="C00000"/>
                </a:solidFill>
                <a:latin typeface="Arial"/>
                <a:cs typeface="Arial"/>
              </a:rPr>
              <a:t>дать</a:t>
            </a:r>
            <a:r>
              <a:rPr sz="800" b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>
                <a:solidFill>
                  <a:srgbClr val="C00000"/>
                </a:solidFill>
                <a:latin typeface="Arial"/>
                <a:cs typeface="Arial"/>
              </a:rPr>
              <a:t>пощечину,</a:t>
            </a:r>
            <a:r>
              <a:rPr sz="800" b="1" spc="-10">
                <a:solidFill>
                  <a:srgbClr val="C00000"/>
                </a:solidFill>
                <a:latin typeface="Arial"/>
                <a:cs typeface="Arial"/>
              </a:rPr>
              <a:t> облить </a:t>
            </a:r>
            <a:r>
              <a:rPr sz="800" b="1">
                <a:solidFill>
                  <a:srgbClr val="C00000"/>
                </a:solidFill>
                <a:latin typeface="Arial"/>
                <a:cs typeface="Arial"/>
              </a:rPr>
              <a:t>водой,</a:t>
            </a:r>
            <a:r>
              <a:rPr sz="8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sz="8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>
                <a:solidFill>
                  <a:srgbClr val="C00000"/>
                </a:solidFill>
                <a:latin typeface="Arial"/>
                <a:cs typeface="Arial"/>
              </a:rPr>
              <a:t>грохотом</a:t>
            </a:r>
            <a:r>
              <a:rPr sz="800" b="1" spc="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spc="-10">
                <a:solidFill>
                  <a:srgbClr val="C00000"/>
                </a:solidFill>
                <a:latin typeface="Arial"/>
                <a:cs typeface="Arial"/>
              </a:rPr>
              <a:t>уронить</a:t>
            </a:r>
            <a:endParaRPr sz="800">
              <a:latin typeface="Arial"/>
              <a:cs typeface="Arial"/>
            </a:endParaRPr>
          </a:p>
          <a:p>
            <a:pPr algn="ctr"/>
            <a:r>
              <a:rPr sz="800" b="1">
                <a:solidFill>
                  <a:srgbClr val="C00000"/>
                </a:solidFill>
                <a:latin typeface="Arial"/>
                <a:cs typeface="Arial"/>
              </a:rPr>
              <a:t>предмет,</a:t>
            </a:r>
            <a:r>
              <a:rPr sz="800" b="1" spc="-6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>
                <a:solidFill>
                  <a:srgbClr val="C00000"/>
                </a:solidFill>
                <a:latin typeface="Arial"/>
                <a:cs typeface="Arial"/>
              </a:rPr>
              <a:t>резко</a:t>
            </a:r>
            <a:r>
              <a:rPr sz="800" b="1" spc="-5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>
                <a:solidFill>
                  <a:srgbClr val="C00000"/>
                </a:solidFill>
                <a:latin typeface="Arial"/>
                <a:cs typeface="Arial"/>
              </a:rPr>
              <a:t>крикнуть</a:t>
            </a:r>
            <a:r>
              <a:rPr sz="8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spc="-25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endParaRPr sz="800">
              <a:latin typeface="Arial"/>
              <a:cs typeface="Arial"/>
            </a:endParaRPr>
          </a:p>
          <a:p>
            <a:pPr marL="1905" algn="ctr"/>
            <a:r>
              <a:rPr sz="800" b="1" spc="-10">
                <a:solidFill>
                  <a:srgbClr val="C00000"/>
                </a:solidFill>
                <a:latin typeface="Arial"/>
                <a:cs typeface="Arial"/>
              </a:rPr>
              <a:t>пострадавшего)</a:t>
            </a:r>
            <a:endParaRPr sz="8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235325" y="2215857"/>
            <a:ext cx="1622425" cy="97345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12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"/>
              </a:spcBef>
            </a:pPr>
            <a:endParaRPr sz="800">
              <a:latin typeface="Times New Roman"/>
              <a:cs typeface="Times New Roman"/>
            </a:endParaRPr>
          </a:p>
          <a:p>
            <a:pPr marL="38735" marR="33020" indent="1270" algn="ctr">
              <a:lnSpc>
                <a:spcPct val="86300"/>
              </a:lnSpc>
            </a:pPr>
            <a:r>
              <a:rPr sz="800" b="1">
                <a:solidFill>
                  <a:srgbClr val="C00000"/>
                </a:solidFill>
                <a:latin typeface="Arial"/>
                <a:cs typeface="Arial"/>
              </a:rPr>
              <a:t>Если</a:t>
            </a:r>
            <a:r>
              <a:rPr sz="800" b="1" spc="-5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>
                <a:solidFill>
                  <a:srgbClr val="C00000"/>
                </a:solidFill>
                <a:latin typeface="Arial"/>
                <a:cs typeface="Arial"/>
              </a:rPr>
              <a:t>такое</a:t>
            </a:r>
            <a:r>
              <a:rPr sz="8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spc="-10">
                <a:solidFill>
                  <a:srgbClr val="C00000"/>
                </a:solidFill>
                <a:latin typeface="Arial"/>
                <a:cs typeface="Arial"/>
              </a:rPr>
              <a:t>действие </a:t>
            </a:r>
            <a:r>
              <a:rPr sz="800" b="1">
                <a:solidFill>
                  <a:srgbClr val="C00000"/>
                </a:solidFill>
                <a:latin typeface="Arial"/>
                <a:cs typeface="Arial"/>
              </a:rPr>
              <a:t>совершить</a:t>
            </a:r>
            <a:r>
              <a:rPr sz="800" b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800" b="1" spc="-5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>
                <a:solidFill>
                  <a:srgbClr val="C00000"/>
                </a:solidFill>
                <a:latin typeface="Arial"/>
                <a:cs typeface="Arial"/>
              </a:rPr>
              <a:t>удается,</a:t>
            </a:r>
            <a:r>
              <a:rPr sz="800" b="1" spc="-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spc="-25">
                <a:solidFill>
                  <a:srgbClr val="C00000"/>
                </a:solidFill>
                <a:latin typeface="Arial"/>
                <a:cs typeface="Arial"/>
              </a:rPr>
              <a:t>то</a:t>
            </a:r>
            <a:r>
              <a:rPr sz="800" b="1">
                <a:solidFill>
                  <a:srgbClr val="C00000"/>
                </a:solidFill>
                <a:latin typeface="Arial"/>
                <a:cs typeface="Arial"/>
              </a:rPr>
              <a:t> сидите рядом</a:t>
            </a:r>
            <a:r>
              <a:rPr sz="800" b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sz="8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spc="-10">
                <a:solidFill>
                  <a:srgbClr val="C00000"/>
                </a:solidFill>
                <a:latin typeface="Arial"/>
                <a:cs typeface="Arial"/>
              </a:rPr>
              <a:t>человеком, </a:t>
            </a:r>
            <a:r>
              <a:rPr sz="800" b="1">
                <a:solidFill>
                  <a:srgbClr val="C00000"/>
                </a:solidFill>
                <a:latin typeface="Arial"/>
                <a:cs typeface="Arial"/>
              </a:rPr>
              <a:t>держите</a:t>
            </a:r>
            <a:r>
              <a:rPr sz="8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>
                <a:solidFill>
                  <a:srgbClr val="C00000"/>
                </a:solidFill>
                <a:latin typeface="Arial"/>
                <a:cs typeface="Arial"/>
              </a:rPr>
              <a:t>его</a:t>
            </a:r>
            <a:r>
              <a:rPr sz="8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>
                <a:solidFill>
                  <a:srgbClr val="C00000"/>
                </a:solidFill>
                <a:latin typeface="Arial"/>
                <a:cs typeface="Arial"/>
              </a:rPr>
              <a:t>за</a:t>
            </a:r>
            <a:r>
              <a:rPr sz="8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spc="-20">
                <a:solidFill>
                  <a:srgbClr val="C00000"/>
                </a:solidFill>
                <a:latin typeface="Arial"/>
                <a:cs typeface="Arial"/>
              </a:rPr>
              <a:t>руку, </a:t>
            </a:r>
            <a:r>
              <a:rPr sz="800" b="1" spc="-10">
                <a:solidFill>
                  <a:srgbClr val="C00000"/>
                </a:solidFill>
                <a:latin typeface="Arial"/>
                <a:cs typeface="Arial"/>
              </a:rPr>
              <a:t>поглаживайте</a:t>
            </a:r>
            <a:r>
              <a:rPr sz="8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>
                <a:solidFill>
                  <a:srgbClr val="C00000"/>
                </a:solidFill>
                <a:latin typeface="Arial"/>
                <a:cs typeface="Arial"/>
              </a:rPr>
              <a:t>по</a:t>
            </a:r>
            <a:r>
              <a:rPr sz="8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>
                <a:solidFill>
                  <a:srgbClr val="C00000"/>
                </a:solidFill>
                <a:latin typeface="Arial"/>
                <a:cs typeface="Arial"/>
              </a:rPr>
              <a:t>спине,</a:t>
            </a:r>
            <a:r>
              <a:rPr sz="8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>
                <a:solidFill>
                  <a:srgbClr val="C00000"/>
                </a:solidFill>
                <a:latin typeface="Arial"/>
                <a:cs typeface="Arial"/>
              </a:rPr>
              <a:t>но</a:t>
            </a:r>
            <a:r>
              <a:rPr sz="8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spc="-25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800" b="1" spc="-10">
                <a:solidFill>
                  <a:srgbClr val="C00000"/>
                </a:solidFill>
                <a:latin typeface="Arial"/>
                <a:cs typeface="Arial"/>
              </a:rPr>
              <a:t> вступайте</a:t>
            </a:r>
            <a:r>
              <a:rPr sz="800" b="1" spc="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>
                <a:solidFill>
                  <a:srgbClr val="C00000"/>
                </a:solidFill>
                <a:latin typeface="Arial"/>
                <a:cs typeface="Arial"/>
              </a:rPr>
              <a:t>с ним</a:t>
            </a:r>
            <a:r>
              <a:rPr sz="8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>
                <a:solidFill>
                  <a:srgbClr val="C00000"/>
                </a:solidFill>
                <a:latin typeface="Arial"/>
                <a:cs typeface="Arial"/>
              </a:rPr>
              <a:t>в </a:t>
            </a:r>
            <a:r>
              <a:rPr sz="800" b="1" spc="-10">
                <a:solidFill>
                  <a:srgbClr val="C00000"/>
                </a:solidFill>
                <a:latin typeface="Arial"/>
                <a:cs typeface="Arial"/>
              </a:rPr>
              <a:t>беседу</a:t>
            </a:r>
            <a:r>
              <a:rPr sz="8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spc="-20">
                <a:solidFill>
                  <a:srgbClr val="C00000"/>
                </a:solidFill>
                <a:latin typeface="Arial"/>
                <a:cs typeface="Arial"/>
              </a:rPr>
              <a:t>или, </a:t>
            </a:r>
            <a:r>
              <a:rPr sz="800" b="1">
                <a:solidFill>
                  <a:srgbClr val="C00000"/>
                </a:solidFill>
                <a:latin typeface="Arial"/>
                <a:cs typeface="Arial"/>
              </a:rPr>
              <a:t>тем</a:t>
            </a:r>
            <a:r>
              <a:rPr sz="800" b="1" spc="-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>
                <a:solidFill>
                  <a:srgbClr val="C00000"/>
                </a:solidFill>
                <a:latin typeface="Arial"/>
                <a:cs typeface="Arial"/>
              </a:rPr>
              <a:t>более,</a:t>
            </a:r>
            <a:r>
              <a:rPr sz="800" b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800" b="1" spc="-20">
                <a:solidFill>
                  <a:srgbClr val="C00000"/>
                </a:solidFill>
                <a:latin typeface="Arial"/>
                <a:cs typeface="Arial"/>
              </a:rPr>
              <a:t> спор</a:t>
            </a:r>
            <a:endParaRPr sz="8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019675" y="2215857"/>
            <a:ext cx="1622425" cy="97345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50"/>
              </a:spcBef>
            </a:pPr>
            <a:endParaRPr sz="800">
              <a:latin typeface="Times New Roman"/>
              <a:cs typeface="Times New Roman"/>
            </a:endParaRPr>
          </a:p>
          <a:p>
            <a:pPr marL="114935" marR="105410" indent="-2540" algn="ctr">
              <a:lnSpc>
                <a:spcPts val="830"/>
              </a:lnSpc>
            </a:pPr>
            <a:r>
              <a:rPr sz="800" b="1">
                <a:solidFill>
                  <a:srgbClr val="C00000"/>
                </a:solidFill>
                <a:latin typeface="Arial"/>
                <a:cs typeface="Arial"/>
              </a:rPr>
              <a:t>Любые</a:t>
            </a:r>
            <a:r>
              <a:rPr sz="8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>
                <a:solidFill>
                  <a:srgbClr val="C00000"/>
                </a:solidFill>
                <a:latin typeface="Arial"/>
                <a:cs typeface="Arial"/>
              </a:rPr>
              <a:t>ваши</a:t>
            </a:r>
            <a:r>
              <a:rPr sz="800" b="1" spc="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>
                <a:solidFill>
                  <a:srgbClr val="C00000"/>
                </a:solidFill>
                <a:latin typeface="Arial"/>
                <a:cs typeface="Arial"/>
              </a:rPr>
              <a:t>слова</a:t>
            </a:r>
            <a:r>
              <a:rPr sz="800" b="1" spc="-4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8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spc="-20">
                <a:solidFill>
                  <a:srgbClr val="C00000"/>
                </a:solidFill>
                <a:latin typeface="Arial"/>
                <a:cs typeface="Arial"/>
              </a:rPr>
              <a:t>этой </a:t>
            </a:r>
            <a:r>
              <a:rPr sz="800" b="1">
                <a:solidFill>
                  <a:srgbClr val="C00000"/>
                </a:solidFill>
                <a:latin typeface="Arial"/>
                <a:cs typeface="Arial"/>
              </a:rPr>
              <a:t>ситуации</a:t>
            </a:r>
            <a:r>
              <a:rPr sz="800" b="1" spc="-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>
                <a:solidFill>
                  <a:srgbClr val="C00000"/>
                </a:solidFill>
                <a:latin typeface="Arial"/>
                <a:cs typeface="Arial"/>
              </a:rPr>
              <a:t>только</a:t>
            </a:r>
            <a:r>
              <a:rPr sz="800" b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spc="-10">
                <a:solidFill>
                  <a:srgbClr val="C00000"/>
                </a:solidFill>
                <a:latin typeface="Arial"/>
                <a:cs typeface="Arial"/>
              </a:rPr>
              <a:t>подольют </a:t>
            </a:r>
            <a:r>
              <a:rPr sz="800" b="1">
                <a:solidFill>
                  <a:srgbClr val="C00000"/>
                </a:solidFill>
                <a:latin typeface="Arial"/>
                <a:cs typeface="Arial"/>
              </a:rPr>
              <a:t>масла</a:t>
            </a:r>
            <a:r>
              <a:rPr sz="800" b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800" b="1" spc="-10">
                <a:solidFill>
                  <a:srgbClr val="C00000"/>
                </a:solidFill>
                <a:latin typeface="Arial"/>
                <a:cs typeface="Arial"/>
              </a:rPr>
              <a:t> огонь</a:t>
            </a:r>
            <a:endParaRPr sz="8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803897" y="2215857"/>
            <a:ext cx="1622425" cy="97345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539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25"/>
              </a:spcBef>
            </a:pPr>
            <a:endParaRPr sz="800">
              <a:latin typeface="Times New Roman"/>
              <a:cs typeface="Times New Roman"/>
            </a:endParaRPr>
          </a:p>
          <a:p>
            <a:pPr marL="133350" marR="125095" algn="ctr">
              <a:lnSpc>
                <a:spcPct val="86300"/>
              </a:lnSpc>
            </a:pPr>
            <a:r>
              <a:rPr sz="800" b="1">
                <a:solidFill>
                  <a:srgbClr val="C00000"/>
                </a:solidFill>
                <a:latin typeface="Arial"/>
                <a:cs typeface="Arial"/>
              </a:rPr>
              <a:t>После</a:t>
            </a:r>
            <a:r>
              <a:rPr sz="8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>
                <a:solidFill>
                  <a:srgbClr val="C00000"/>
                </a:solidFill>
                <a:latin typeface="Arial"/>
                <a:cs typeface="Arial"/>
              </a:rPr>
              <a:t>того,</a:t>
            </a:r>
            <a:r>
              <a:rPr sz="800" b="1" spc="-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>
                <a:solidFill>
                  <a:srgbClr val="C00000"/>
                </a:solidFill>
                <a:latin typeface="Arial"/>
                <a:cs typeface="Arial"/>
              </a:rPr>
              <a:t>как</a:t>
            </a:r>
            <a:r>
              <a:rPr sz="800" b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spc="-10">
                <a:solidFill>
                  <a:srgbClr val="C00000"/>
                </a:solidFill>
                <a:latin typeface="Arial"/>
                <a:cs typeface="Arial"/>
              </a:rPr>
              <a:t>истерика </a:t>
            </a:r>
            <a:r>
              <a:rPr sz="800" b="1">
                <a:solidFill>
                  <a:srgbClr val="C00000"/>
                </a:solidFill>
                <a:latin typeface="Arial"/>
                <a:cs typeface="Arial"/>
              </a:rPr>
              <a:t>пошла</a:t>
            </a:r>
            <a:r>
              <a:rPr sz="800" b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r>
              <a:rPr sz="800" b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>
                <a:solidFill>
                  <a:srgbClr val="C00000"/>
                </a:solidFill>
                <a:latin typeface="Arial"/>
                <a:cs typeface="Arial"/>
              </a:rPr>
              <a:t>спад,</a:t>
            </a:r>
            <a:r>
              <a:rPr sz="800" b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>
                <a:solidFill>
                  <a:srgbClr val="C00000"/>
                </a:solidFill>
                <a:latin typeface="Arial"/>
                <a:cs typeface="Arial"/>
              </a:rPr>
              <a:t>говорите</a:t>
            </a:r>
            <a:r>
              <a:rPr sz="8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spc="-50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sz="800" b="1" spc="-10">
                <a:solidFill>
                  <a:srgbClr val="C00000"/>
                </a:solidFill>
                <a:latin typeface="Arial"/>
                <a:cs typeface="Arial"/>
              </a:rPr>
              <a:t> пострадавшим</a:t>
            </a:r>
            <a:r>
              <a:rPr sz="800" b="1" spc="6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spc="-10">
                <a:solidFill>
                  <a:srgbClr val="C00000"/>
                </a:solidFill>
                <a:latin typeface="Arial"/>
                <a:cs typeface="Arial"/>
              </a:rPr>
              <a:t>короткими </a:t>
            </a:r>
            <a:r>
              <a:rPr sz="800" b="1">
                <a:solidFill>
                  <a:srgbClr val="C00000"/>
                </a:solidFill>
                <a:latin typeface="Arial"/>
                <a:cs typeface="Arial"/>
              </a:rPr>
              <a:t>фразами,</a:t>
            </a:r>
            <a:r>
              <a:rPr sz="8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spc="-10">
                <a:solidFill>
                  <a:srgbClr val="C00000"/>
                </a:solidFill>
                <a:latin typeface="Arial"/>
                <a:cs typeface="Arial"/>
              </a:rPr>
              <a:t>уверенным,</a:t>
            </a:r>
            <a:r>
              <a:rPr sz="800" b="1" spc="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spc="-25">
                <a:solidFill>
                  <a:srgbClr val="C00000"/>
                </a:solidFill>
                <a:latin typeface="Arial"/>
                <a:cs typeface="Arial"/>
              </a:rPr>
              <a:t>но</a:t>
            </a:r>
            <a:r>
              <a:rPr sz="800" b="1" spc="-10">
                <a:solidFill>
                  <a:srgbClr val="C00000"/>
                </a:solidFill>
                <a:latin typeface="Arial"/>
                <a:cs typeface="Arial"/>
              </a:rPr>
              <a:t> доброжелательным</a:t>
            </a:r>
            <a:r>
              <a:rPr sz="800" b="1" spc="5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spc="-20">
                <a:solidFill>
                  <a:srgbClr val="C00000"/>
                </a:solidFill>
                <a:latin typeface="Arial"/>
                <a:cs typeface="Arial"/>
              </a:rPr>
              <a:t>тоном </a:t>
            </a:r>
            <a:r>
              <a:rPr sz="800" b="1">
                <a:solidFill>
                  <a:srgbClr val="C00000"/>
                </a:solidFill>
                <a:latin typeface="Arial"/>
                <a:cs typeface="Arial"/>
              </a:rPr>
              <a:t>(«выпей</a:t>
            </a:r>
            <a:r>
              <a:rPr sz="800" b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>
                <a:solidFill>
                  <a:srgbClr val="C00000"/>
                </a:solidFill>
                <a:latin typeface="Arial"/>
                <a:cs typeface="Arial"/>
              </a:rPr>
              <a:t>воды»,</a:t>
            </a:r>
            <a:r>
              <a:rPr sz="800" b="1" spc="-4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spc="-10">
                <a:solidFill>
                  <a:srgbClr val="C00000"/>
                </a:solidFill>
                <a:latin typeface="Arial"/>
                <a:cs typeface="Arial"/>
              </a:rPr>
              <a:t>«умойся»)</a:t>
            </a:r>
            <a:endParaRPr sz="8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019675" y="3351288"/>
            <a:ext cx="1622425" cy="97345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55"/>
              </a:spcBef>
            </a:pPr>
            <a:endParaRPr sz="800">
              <a:latin typeface="Times New Roman"/>
              <a:cs typeface="Times New Roman"/>
            </a:endParaRPr>
          </a:p>
          <a:p>
            <a:pPr marL="104139" marR="92710" indent="-635" algn="ctr">
              <a:lnSpc>
                <a:spcPts val="830"/>
              </a:lnSpc>
            </a:pPr>
            <a:r>
              <a:rPr sz="800" b="1">
                <a:solidFill>
                  <a:srgbClr val="C00000"/>
                </a:solidFill>
                <a:latin typeface="Arial"/>
                <a:cs typeface="Arial"/>
              </a:rPr>
              <a:t>После</a:t>
            </a:r>
            <a:r>
              <a:rPr sz="800" b="1" spc="-4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>
                <a:solidFill>
                  <a:srgbClr val="C00000"/>
                </a:solidFill>
                <a:latin typeface="Arial"/>
                <a:cs typeface="Arial"/>
              </a:rPr>
              <a:t>истерики</a:t>
            </a:r>
            <a:r>
              <a:rPr sz="800" b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spc="-10">
                <a:solidFill>
                  <a:srgbClr val="C00000"/>
                </a:solidFill>
                <a:latin typeface="Arial"/>
                <a:cs typeface="Arial"/>
              </a:rPr>
              <a:t>наступает </a:t>
            </a:r>
            <a:r>
              <a:rPr sz="800" b="1">
                <a:solidFill>
                  <a:srgbClr val="C00000"/>
                </a:solidFill>
                <a:latin typeface="Arial"/>
                <a:cs typeface="Arial"/>
              </a:rPr>
              <a:t>упадок</a:t>
            </a:r>
            <a:r>
              <a:rPr sz="8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>
                <a:solidFill>
                  <a:srgbClr val="C00000"/>
                </a:solidFill>
                <a:latin typeface="Arial"/>
                <a:cs typeface="Arial"/>
              </a:rPr>
              <a:t>сил.</a:t>
            </a:r>
            <a:r>
              <a:rPr sz="800" b="1" spc="-4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>
                <a:solidFill>
                  <a:srgbClr val="C00000"/>
                </a:solidFill>
                <a:latin typeface="Arial"/>
                <a:cs typeface="Arial"/>
              </a:rPr>
              <a:t>Дайте</a:t>
            </a:r>
            <a:r>
              <a:rPr sz="800" b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spc="-10">
                <a:solidFill>
                  <a:srgbClr val="C00000"/>
                </a:solidFill>
                <a:latin typeface="Arial"/>
                <a:cs typeface="Arial"/>
              </a:rPr>
              <a:t>человеку </a:t>
            </a:r>
            <a:r>
              <a:rPr sz="800" b="1">
                <a:solidFill>
                  <a:srgbClr val="C00000"/>
                </a:solidFill>
                <a:latin typeface="Arial"/>
                <a:cs typeface="Arial"/>
              </a:rPr>
              <a:t>возможность</a:t>
            </a:r>
            <a:r>
              <a:rPr sz="800" b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spc="-10">
                <a:solidFill>
                  <a:srgbClr val="C00000"/>
                </a:solidFill>
                <a:latin typeface="Arial"/>
                <a:cs typeface="Arial"/>
              </a:rPr>
              <a:t>отдохнуть</a:t>
            </a:r>
            <a:endParaRPr sz="8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41477" y="4355083"/>
            <a:ext cx="817880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200">
                <a:latin typeface="Microsoft Sans Serif"/>
                <a:cs typeface="Microsoft Sans Serif"/>
              </a:rPr>
              <a:t>В</a:t>
            </a:r>
            <a:r>
              <a:rPr sz="1200" spc="10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отличие</a:t>
            </a:r>
            <a:r>
              <a:rPr sz="1200" spc="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от</a:t>
            </a:r>
            <a:r>
              <a:rPr sz="1200" spc="10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слез,</a:t>
            </a:r>
            <a:r>
              <a:rPr sz="1200" spc="10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истерика</a:t>
            </a:r>
            <a:r>
              <a:rPr sz="1200" spc="20">
                <a:latin typeface="Microsoft Sans Serif"/>
                <a:cs typeface="Microsoft Sans Serif"/>
              </a:rPr>
              <a:t> </a:t>
            </a:r>
            <a:r>
              <a:rPr sz="1200" spc="495">
                <a:latin typeface="Microsoft Sans Serif"/>
                <a:cs typeface="Microsoft Sans Serif"/>
              </a:rPr>
              <a:t>—</a:t>
            </a:r>
            <a:r>
              <a:rPr sz="1200" spc="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это</a:t>
            </a:r>
            <a:r>
              <a:rPr sz="1200" spc="10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то</a:t>
            </a:r>
            <a:r>
              <a:rPr sz="1200" spc="1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состояние,</a:t>
            </a:r>
            <a:r>
              <a:rPr sz="1200" spc="1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которое</a:t>
            </a:r>
            <a:r>
              <a:rPr sz="1200" spc="10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необходимо</a:t>
            </a:r>
            <a:r>
              <a:rPr sz="1200" spc="1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постараться</a:t>
            </a:r>
            <a:r>
              <a:rPr sz="1200" spc="5">
                <a:latin typeface="Microsoft Sans Serif"/>
                <a:cs typeface="Microsoft Sans Serif"/>
              </a:rPr>
              <a:t> </a:t>
            </a:r>
            <a:r>
              <a:rPr sz="1200" spc="-10">
                <a:latin typeface="Microsoft Sans Serif"/>
                <a:cs typeface="Microsoft Sans Serif"/>
              </a:rPr>
              <a:t>прекратить.</a:t>
            </a:r>
            <a:r>
              <a:rPr sz="1200" spc="1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В</a:t>
            </a:r>
            <a:r>
              <a:rPr sz="1200" spc="10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этом</a:t>
            </a:r>
            <a:r>
              <a:rPr sz="1200" spc="10">
                <a:latin typeface="Microsoft Sans Serif"/>
                <a:cs typeface="Microsoft Sans Serif"/>
              </a:rPr>
              <a:t> </a:t>
            </a:r>
            <a:r>
              <a:rPr sz="1200" spc="-10">
                <a:latin typeface="Microsoft Sans Serif"/>
                <a:cs typeface="Microsoft Sans Serif"/>
              </a:rPr>
              <a:t>состоянии </a:t>
            </a:r>
            <a:r>
              <a:rPr sz="1200">
                <a:latin typeface="Microsoft Sans Serif"/>
                <a:cs typeface="Microsoft Sans Serif"/>
              </a:rPr>
              <a:t>человек</a:t>
            </a:r>
            <a:r>
              <a:rPr sz="1200" spc="38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теряет</a:t>
            </a:r>
            <a:r>
              <a:rPr sz="1200" spc="38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много</a:t>
            </a:r>
            <a:r>
              <a:rPr sz="1200" spc="380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физических</a:t>
            </a:r>
            <a:r>
              <a:rPr sz="1200" spc="390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и</a:t>
            </a:r>
            <a:r>
              <a:rPr sz="1200" spc="37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психологических</a:t>
            </a:r>
            <a:r>
              <a:rPr sz="1200" spc="370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сил.</a:t>
            </a:r>
            <a:r>
              <a:rPr sz="1200" spc="38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Помочь</a:t>
            </a:r>
            <a:r>
              <a:rPr sz="1200" spc="37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человеку</a:t>
            </a:r>
            <a:r>
              <a:rPr sz="1200" spc="36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можно,</a:t>
            </a:r>
            <a:r>
              <a:rPr sz="1200" spc="390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совершив</a:t>
            </a:r>
            <a:r>
              <a:rPr sz="1200" spc="380">
                <a:latin typeface="Microsoft Sans Serif"/>
                <a:cs typeface="Microsoft Sans Serif"/>
              </a:rPr>
              <a:t> </a:t>
            </a:r>
            <a:r>
              <a:rPr sz="1200" spc="-10">
                <a:latin typeface="Microsoft Sans Serif"/>
                <a:cs typeface="Microsoft Sans Serif"/>
              </a:rPr>
              <a:t>следующие действия</a:t>
            </a:r>
            <a:endParaRPr sz="1200">
              <a:latin typeface="Microsoft Sans Serif"/>
              <a:cs typeface="Microsoft Sans Serif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851941" y="1584833"/>
            <a:ext cx="588010" cy="2753360"/>
            <a:chOff x="851941" y="1584833"/>
            <a:chExt cx="588010" cy="2753360"/>
          </a:xfrm>
        </p:grpSpPr>
        <p:sp>
          <p:nvSpPr>
            <p:cNvPr id="23" name="object 23"/>
            <p:cNvSpPr/>
            <p:nvPr/>
          </p:nvSpPr>
          <p:spPr>
            <a:xfrm>
              <a:off x="864641" y="1597533"/>
              <a:ext cx="562610" cy="2727960"/>
            </a:xfrm>
            <a:custGeom>
              <a:rect l="l" t="t" r="r" b="b"/>
              <a:pathLst>
                <a:path w="562610" h="2727960">
                  <a:moveTo>
                    <a:pt x="421614" y="0"/>
                  </a:moveTo>
                  <a:lnTo>
                    <a:pt x="140525" y="0"/>
                  </a:lnTo>
                  <a:lnTo>
                    <a:pt x="140525" y="2446870"/>
                  </a:lnTo>
                  <a:lnTo>
                    <a:pt x="0" y="2446870"/>
                  </a:lnTo>
                  <a:lnTo>
                    <a:pt x="281051" y="2727909"/>
                  </a:lnTo>
                  <a:lnTo>
                    <a:pt x="562076" y="2446870"/>
                  </a:lnTo>
                  <a:lnTo>
                    <a:pt x="421614" y="2446870"/>
                  </a:lnTo>
                  <a:lnTo>
                    <a:pt x="421614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864641" y="1597533"/>
              <a:ext cx="562610" cy="2727960"/>
            </a:xfrm>
            <a:custGeom>
              <a:rect l="l" t="t" r="r" b="b"/>
              <a:pathLst>
                <a:path w="562610" h="2727960">
                  <a:moveTo>
                    <a:pt x="0" y="2446870"/>
                  </a:moveTo>
                  <a:lnTo>
                    <a:pt x="140525" y="2446870"/>
                  </a:lnTo>
                  <a:lnTo>
                    <a:pt x="140525" y="0"/>
                  </a:lnTo>
                  <a:lnTo>
                    <a:pt x="421614" y="0"/>
                  </a:lnTo>
                  <a:lnTo>
                    <a:pt x="421614" y="2446870"/>
                  </a:lnTo>
                  <a:lnTo>
                    <a:pt x="562076" y="2446870"/>
                  </a:lnTo>
                  <a:lnTo>
                    <a:pt x="281051" y="2727909"/>
                  </a:lnTo>
                  <a:lnTo>
                    <a:pt x="0" y="2446870"/>
                  </a:lnTo>
                  <a:close/>
                </a:path>
              </a:pathLst>
            </a:custGeom>
            <a:ln w="254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Прямоугольник 25"/>
          <p:cNvSpPr/>
          <p:nvPr/>
        </p:nvSpPr>
        <p:spPr>
          <a:xfrm>
            <a:off x="228600" y="133350"/>
            <a:ext cx="69342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spc="-10" smtClean="0">
                <a:solidFill>
                  <a:srgbClr val="000000"/>
                </a:solidFill>
              </a:rPr>
              <a:t>Оказание</a:t>
            </a:r>
            <a:r>
              <a:rPr lang="ru-RU" sz="1400" b="1" smtClean="0">
                <a:solidFill>
                  <a:srgbClr val="000000"/>
                </a:solidFill>
              </a:rPr>
              <a:t>	</a:t>
            </a:r>
            <a:r>
              <a:rPr lang="ru-RU" sz="1400" b="1" spc="-10" smtClean="0">
                <a:solidFill>
                  <a:srgbClr val="000000"/>
                </a:solidFill>
              </a:rPr>
              <a:t>экстренной психологической </a:t>
            </a:r>
            <a:r>
              <a:rPr lang="ru-RU" sz="1400" b="1" spc="-10" smtClean="0">
                <a:solidFill>
                  <a:schemeClr val="tx1"/>
                </a:solidFill>
              </a:rPr>
              <a:t>помощи,</a:t>
            </a:r>
            <a:r>
              <a:rPr lang="ru-RU" sz="1400" b="1" smtClean="0">
                <a:solidFill>
                  <a:schemeClr val="tx1"/>
                </a:solidFill>
              </a:rPr>
              <a:t> </a:t>
            </a:r>
            <a:r>
              <a:rPr lang="ru-RU" sz="1400" b="1" spc="-10" smtClean="0">
                <a:solidFill>
                  <a:schemeClr val="tx1"/>
                </a:solidFill>
              </a:rPr>
              <a:t>психологической коррекции и поддержки  детям ветеранов (участников) СВО и членам их семей в очном и дистанционном режиме</a:t>
            </a:r>
            <a:endParaRPr lang="ru-RU" sz="1400" b="1"/>
          </a:p>
        </p:txBody>
      </p:sp>
    </p:spTree>
  </p:cSld>
  <p:clrMapOvr>
    <a:masterClrMapping/>
  </p:clrMapOvr>
  <p:transition/>
  <p:timing/>
</p:sld>
</file>

<file path=ppt/slides/slide4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object 9"/>
          <p:cNvSpPr/>
          <p:nvPr/>
        </p:nvSpPr>
        <p:spPr>
          <a:xfrm>
            <a:off x="262763" y="997458"/>
            <a:ext cx="6445250" cy="635"/>
          </a:xfrm>
          <a:custGeom>
            <a:rect l="l" t="t" r="r" b="b"/>
            <a:pathLst>
              <a:path w="6445250" h="634">
                <a:moveTo>
                  <a:pt x="0" y="0"/>
                </a:moveTo>
                <a:lnTo>
                  <a:pt x="6445122" y="380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object 10"/>
          <p:cNvPicPr/>
          <p:nvPr/>
        </p:nvPicPr>
        <p:blipFill>
          <a:blip r:embed="rId2"/>
          <a:stretch>
            <a:fillRect/>
          </a:stretch>
        </p:blipFill>
        <p:spPr>
          <a:xfrm>
            <a:off x="7577581" y="220624"/>
            <a:ext cx="1020965" cy="945362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228600" y="1809750"/>
            <a:ext cx="13970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890">
              <a:lnSpc>
                <a:spcPct val="100000"/>
              </a:lnSpc>
              <a:spcBef>
                <a:spcPts val="100"/>
              </a:spcBef>
            </a:pPr>
            <a:r>
              <a:rPr sz="1200" b="1" i="1" u="sng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Самопомощь</a:t>
            </a:r>
            <a:r>
              <a:rPr sz="1200" b="1" i="1" u="sng" spc="-35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25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при</a:t>
            </a:r>
            <a:r>
              <a:rPr sz="1200" b="1" i="1" spc="-25">
                <a:solidFill>
                  <a:schemeClr val="accent3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i="1" u="sng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острых</a:t>
            </a:r>
            <a:r>
              <a:rPr sz="1200" b="1" i="1" u="sng" spc="-5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1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реакциях</a:t>
            </a:r>
            <a:endParaRPr sz="1200">
              <a:solidFill>
                <a:schemeClr val="accent3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183764" y="1645792"/>
            <a:ext cx="2138045" cy="128333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50800" rIns="0" bIns="0" rtlCol="0">
            <a:spAutoFit/>
          </a:bodyPr>
          <a:lstStyle/>
          <a:p>
            <a:pPr marL="210185" marR="203200" algn="ctr">
              <a:lnSpc>
                <a:spcPts val="1030"/>
              </a:lnSpc>
              <a:spcBef>
                <a:spcPts val="400"/>
              </a:spcBef>
            </a:pP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Истерика</a:t>
            </a:r>
            <a:r>
              <a:rPr sz="10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—</a:t>
            </a:r>
            <a:r>
              <a:rPr sz="1000" b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это</a:t>
            </a:r>
            <a:r>
              <a:rPr sz="10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состояние,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когда</a:t>
            </a:r>
            <a:r>
              <a:rPr sz="10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очень</a:t>
            </a:r>
            <a:r>
              <a:rPr sz="10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трудно</a:t>
            </a:r>
            <a:r>
              <a:rPr sz="10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чем-</a:t>
            </a:r>
            <a:r>
              <a:rPr sz="1000" b="1" spc="-25">
                <a:solidFill>
                  <a:srgbClr val="C00000"/>
                </a:solidFill>
                <a:latin typeface="Arial"/>
                <a:cs typeface="Arial"/>
              </a:rPr>
              <a:t>то</a:t>
            </a:r>
            <a:endParaRPr sz="1000">
              <a:latin typeface="Arial"/>
              <a:cs typeface="Arial"/>
            </a:endParaRPr>
          </a:p>
          <a:p>
            <a:pPr marL="147955" marR="140335" algn="ctr">
              <a:lnSpc>
                <a:spcPts val="1030"/>
              </a:lnSpc>
              <a:spcBef>
                <a:spcPts val="5"/>
              </a:spcBef>
            </a:pP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помочь</a:t>
            </a:r>
            <a:r>
              <a:rPr sz="10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самому</a:t>
            </a:r>
            <a:r>
              <a:rPr sz="10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себе,</a:t>
            </a:r>
            <a:r>
              <a:rPr sz="10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потому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что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10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этот</a:t>
            </a:r>
            <a:r>
              <a:rPr sz="10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момент</a:t>
            </a:r>
            <a:r>
              <a:rPr sz="1000" b="1" spc="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человек</a:t>
            </a:r>
            <a:endParaRPr sz="1000">
              <a:latin typeface="Arial"/>
              <a:cs typeface="Arial"/>
            </a:endParaRPr>
          </a:p>
          <a:p>
            <a:pPr marL="1905" algn="ctr">
              <a:lnSpc>
                <a:spcPts val="960"/>
              </a:lnSpc>
            </a:pP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находится</a:t>
            </a:r>
            <a:r>
              <a:rPr sz="10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10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крайне</a:t>
            </a:r>
            <a:endParaRPr sz="1000">
              <a:latin typeface="Arial"/>
              <a:cs typeface="Arial"/>
            </a:endParaRPr>
          </a:p>
          <a:p>
            <a:pPr marL="91440" marR="85090" indent="1905" algn="ctr">
              <a:lnSpc>
                <a:spcPct val="86300"/>
              </a:lnSpc>
              <a:spcBef>
                <a:spcPts val="80"/>
              </a:spcBef>
            </a:pP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взвинченном</a:t>
            </a:r>
            <a:r>
              <a:rPr sz="10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эмоциональном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состоянии и</a:t>
            </a:r>
            <a:r>
              <a:rPr sz="10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плохо</a:t>
            </a:r>
            <a:r>
              <a:rPr sz="10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понимает,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что</a:t>
            </a:r>
            <a:r>
              <a:rPr sz="10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происходит</a:t>
            </a:r>
            <a:r>
              <a:rPr sz="10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ним</a:t>
            </a:r>
            <a:r>
              <a:rPr sz="10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0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вокруг </a:t>
            </a:r>
            <a:r>
              <a:rPr sz="1000" b="1" spc="-20">
                <a:solidFill>
                  <a:srgbClr val="C00000"/>
                </a:solidFill>
                <a:latin typeface="Arial"/>
                <a:cs typeface="Arial"/>
              </a:rPr>
              <a:t>него</a:t>
            </a:r>
            <a:endParaRPr sz="10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535678" y="1645792"/>
            <a:ext cx="2138045" cy="128333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60"/>
              </a:spcBef>
            </a:pPr>
            <a:endParaRPr sz="1000">
              <a:latin typeface="Times New Roman"/>
              <a:cs typeface="Times New Roman"/>
            </a:endParaRPr>
          </a:p>
          <a:p>
            <a:pPr marL="134620" marR="126364" indent="-1270" algn="ctr">
              <a:lnSpc>
                <a:spcPct val="86200"/>
              </a:lnSpc>
            </a:pP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Если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у</a:t>
            </a:r>
            <a:r>
              <a:rPr sz="10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человека</a:t>
            </a:r>
            <a:r>
              <a:rPr sz="10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возникает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мысль</a:t>
            </a:r>
            <a:r>
              <a:rPr sz="10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sz="10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том,</a:t>
            </a:r>
            <a:r>
              <a:rPr sz="10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что</a:t>
            </a:r>
            <a:r>
              <a:rPr sz="10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следует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прекратить</a:t>
            </a:r>
            <a:r>
              <a:rPr sz="10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истерику,</a:t>
            </a:r>
            <a:r>
              <a:rPr sz="10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это</a:t>
            </a:r>
            <a:r>
              <a:rPr sz="1000" b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5">
                <a:solidFill>
                  <a:srgbClr val="C00000"/>
                </a:solidFill>
                <a:latin typeface="Arial"/>
                <a:cs typeface="Arial"/>
              </a:rPr>
              <a:t>уже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первый</a:t>
            </a:r>
            <a:r>
              <a:rPr sz="10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шаг на</a:t>
            </a:r>
            <a:r>
              <a:rPr sz="10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пути</a:t>
            </a:r>
            <a:r>
              <a:rPr sz="1000" b="1" spc="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5">
                <a:solidFill>
                  <a:srgbClr val="C00000"/>
                </a:solidFill>
                <a:latin typeface="Arial"/>
                <a:cs typeface="Arial"/>
              </a:rPr>
              <a:t>ее 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прекращения</a:t>
            </a:r>
            <a:endParaRPr sz="10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887591" y="1645792"/>
            <a:ext cx="2138045" cy="128333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000">
              <a:latin typeface="Times New Roman"/>
              <a:cs typeface="Times New Roman"/>
            </a:endParaRPr>
          </a:p>
          <a:p>
            <a:pPr marL="50800" marR="36195" algn="ctr">
              <a:lnSpc>
                <a:spcPts val="1030"/>
              </a:lnSpc>
            </a:pP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Уйти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от</a:t>
            </a:r>
            <a:r>
              <a:rPr sz="10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«зрителей»,</a:t>
            </a:r>
            <a:r>
              <a:rPr sz="1000" b="1" spc="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свидетелей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происходящего,</a:t>
            </a:r>
            <a:r>
              <a:rPr sz="1000" b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остаться</a:t>
            </a:r>
            <a:endParaRPr sz="1000">
              <a:latin typeface="Arial"/>
              <a:cs typeface="Arial"/>
            </a:endParaRPr>
          </a:p>
          <a:p>
            <a:pPr marL="6350" algn="ctr">
              <a:lnSpc>
                <a:spcPts val="1030"/>
              </a:lnSpc>
            </a:pP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одному</a:t>
            </a:r>
            <a:endParaRPr sz="10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359784" y="3142449"/>
            <a:ext cx="2138045" cy="128333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endParaRPr sz="1000">
              <a:latin typeface="Times New Roman"/>
              <a:cs typeface="Times New Roman"/>
            </a:endParaRPr>
          </a:p>
          <a:p>
            <a:pPr marL="1270" algn="ctr">
              <a:lnSpc>
                <a:spcPts val="1115"/>
              </a:lnSpc>
            </a:pP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Умыться</a:t>
            </a:r>
            <a:r>
              <a:rPr sz="10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ледяной</a:t>
            </a:r>
            <a:r>
              <a:rPr sz="1000" b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водой</a:t>
            </a:r>
            <a:r>
              <a:rPr sz="10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—</a:t>
            </a:r>
            <a:r>
              <a:rPr sz="1000" b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5">
                <a:solidFill>
                  <a:srgbClr val="C00000"/>
                </a:solidFill>
                <a:latin typeface="Arial"/>
                <a:cs typeface="Arial"/>
              </a:rPr>
              <a:t>это</a:t>
            </a:r>
            <a:endParaRPr sz="1000">
              <a:latin typeface="Arial"/>
              <a:cs typeface="Arial"/>
            </a:endParaRPr>
          </a:p>
          <a:p>
            <a:pPr marL="1270" algn="ctr">
              <a:lnSpc>
                <a:spcPts val="1115"/>
              </a:lnSpc>
            </a:pP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поможет</a:t>
            </a:r>
            <a:r>
              <a:rPr sz="1000" b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прийти</a:t>
            </a:r>
            <a:r>
              <a:rPr sz="10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10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0">
                <a:solidFill>
                  <a:srgbClr val="C00000"/>
                </a:solidFill>
                <a:latin typeface="Arial"/>
                <a:cs typeface="Arial"/>
              </a:rPr>
              <a:t>себя</a:t>
            </a:r>
            <a:endParaRPr sz="10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711697" y="3142449"/>
            <a:ext cx="2138045" cy="128333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115570" rIns="0" bIns="0" rtlCol="0">
            <a:spAutoFit/>
          </a:bodyPr>
          <a:lstStyle/>
          <a:p>
            <a:pPr marL="133350" marR="124460" indent="214629">
              <a:lnSpc>
                <a:spcPct val="86100"/>
              </a:lnSpc>
              <a:spcBef>
                <a:spcPts val="910"/>
              </a:spcBef>
            </a:pP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Сделать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 дыхательные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упражнения: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вдох,</a:t>
            </a:r>
            <a:r>
              <a:rPr sz="1000" b="1" spc="-4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задержка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дыхания</a:t>
            </a:r>
            <a:r>
              <a:rPr sz="1000" b="1" spc="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r>
              <a:rPr sz="10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1—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2 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секунды,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медленный</a:t>
            </a:r>
            <a:r>
              <a:rPr sz="10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выдох</a:t>
            </a:r>
            <a:r>
              <a:rPr sz="10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через</a:t>
            </a:r>
            <a:r>
              <a:rPr sz="1000" b="1" spc="-20">
                <a:solidFill>
                  <a:srgbClr val="C00000"/>
                </a:solidFill>
                <a:latin typeface="Arial"/>
                <a:cs typeface="Arial"/>
              </a:rPr>
              <a:t> нос,</a:t>
            </a:r>
            <a:endParaRPr sz="1000">
              <a:latin typeface="Arial"/>
              <a:cs typeface="Arial"/>
            </a:endParaRPr>
          </a:p>
          <a:p>
            <a:pPr marL="43815" marR="36195" indent="3175" algn="ctr">
              <a:lnSpc>
                <a:spcPts val="1030"/>
              </a:lnSpc>
              <a:spcBef>
                <a:spcPts val="20"/>
              </a:spcBef>
            </a:pP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задержка</a:t>
            </a:r>
            <a:r>
              <a:rPr sz="10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дыхания на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 1—</a:t>
            </a:r>
            <a:r>
              <a:rPr sz="1000" b="1" spc="-50">
                <a:solidFill>
                  <a:srgbClr val="C00000"/>
                </a:solidFill>
                <a:latin typeface="Arial"/>
                <a:cs typeface="Arial"/>
              </a:rPr>
              <a:t>2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секунды,</a:t>
            </a:r>
            <a:r>
              <a:rPr sz="10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медленный вдох</a:t>
            </a:r>
            <a:r>
              <a:rPr sz="1000" b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0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0">
                <a:solidFill>
                  <a:srgbClr val="C00000"/>
                </a:solidFill>
                <a:latin typeface="Arial"/>
                <a:cs typeface="Arial"/>
              </a:rPr>
              <a:t>т.д.</a:t>
            </a:r>
            <a:endParaRPr sz="1000">
              <a:latin typeface="Arial"/>
              <a:cs typeface="Arial"/>
            </a:endParaRPr>
          </a:p>
          <a:p>
            <a:pPr marL="212725" marR="205104" algn="ctr">
              <a:lnSpc>
                <a:spcPts val="1030"/>
              </a:lnSpc>
              <a:spcBef>
                <a:spcPts val="5"/>
              </a:spcBef>
            </a:pP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—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до</a:t>
            </a:r>
            <a:r>
              <a:rPr sz="10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того</a:t>
            </a:r>
            <a:r>
              <a:rPr sz="10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момента,</a:t>
            </a:r>
            <a:r>
              <a:rPr sz="1000" b="1" spc="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пока</a:t>
            </a:r>
            <a:r>
              <a:rPr sz="10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5">
                <a:solidFill>
                  <a:srgbClr val="C00000"/>
                </a:solidFill>
                <a:latin typeface="Arial"/>
                <a:cs typeface="Arial"/>
              </a:rPr>
              <a:t>не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удастся</a:t>
            </a:r>
            <a:r>
              <a:rPr sz="10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успокоиться</a:t>
            </a:r>
            <a:endParaRPr sz="1000">
              <a:latin typeface="Arial"/>
              <a:cs typeface="Arial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52400" y="133350"/>
            <a:ext cx="70104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spc="-10" smtClean="0">
                <a:solidFill>
                  <a:srgbClr val="000000"/>
                </a:solidFill>
              </a:rPr>
              <a:t>Оказание</a:t>
            </a:r>
            <a:r>
              <a:rPr lang="ru-RU" sz="1400" b="1" smtClean="0">
                <a:solidFill>
                  <a:srgbClr val="000000"/>
                </a:solidFill>
              </a:rPr>
              <a:t>	</a:t>
            </a:r>
            <a:r>
              <a:rPr lang="ru-RU" sz="1400" b="1" spc="-10" smtClean="0">
                <a:solidFill>
                  <a:srgbClr val="000000"/>
                </a:solidFill>
              </a:rPr>
              <a:t>экстренной психологической </a:t>
            </a:r>
            <a:r>
              <a:rPr lang="ru-RU" sz="1400" b="1" spc="-10" smtClean="0">
                <a:solidFill>
                  <a:schemeClr val="tx1"/>
                </a:solidFill>
              </a:rPr>
              <a:t>помощи,</a:t>
            </a:r>
            <a:r>
              <a:rPr lang="ru-RU" sz="1400" b="1" smtClean="0">
                <a:solidFill>
                  <a:schemeClr val="tx1"/>
                </a:solidFill>
              </a:rPr>
              <a:t> </a:t>
            </a:r>
            <a:r>
              <a:rPr lang="ru-RU" sz="1400" b="1" spc="-10" smtClean="0">
                <a:solidFill>
                  <a:schemeClr val="tx1"/>
                </a:solidFill>
              </a:rPr>
              <a:t>психологической коррекции и поддержки  детям ветеранов (участников) СВО и членам их семей в очном и дистанционном режиме</a:t>
            </a:r>
            <a:endParaRPr lang="ru-RU" sz="1400" b="1"/>
          </a:p>
        </p:txBody>
      </p:sp>
    </p:spTree>
  </p:cSld>
  <p:clrMapOvr>
    <a:masterClrMapping/>
  </p:clrMapOvr>
  <p:transition/>
  <p:timing/>
</p:sld>
</file>

<file path=ppt/slides/slide4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object 9"/>
          <p:cNvSpPr/>
          <p:nvPr/>
        </p:nvSpPr>
        <p:spPr>
          <a:xfrm>
            <a:off x="262763" y="997458"/>
            <a:ext cx="6445250" cy="635"/>
          </a:xfrm>
          <a:custGeom>
            <a:rect l="l" t="t" r="r" b="b"/>
            <a:pathLst>
              <a:path w="6445250" h="634">
                <a:moveTo>
                  <a:pt x="0" y="0"/>
                </a:moveTo>
                <a:lnTo>
                  <a:pt x="6445122" y="380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object 10"/>
          <p:cNvPicPr/>
          <p:nvPr/>
        </p:nvPicPr>
        <p:blipFill>
          <a:blip r:embed="rId2"/>
          <a:stretch>
            <a:fillRect/>
          </a:stretch>
        </p:blipFill>
        <p:spPr>
          <a:xfrm>
            <a:off x="7577581" y="220624"/>
            <a:ext cx="1020965" cy="945362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341477" y="1194942"/>
            <a:ext cx="161988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i="1" u="sng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Помощь</a:t>
            </a:r>
            <a:r>
              <a:rPr sz="1200" b="1" i="1" u="sng" spc="-4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при</a:t>
            </a:r>
            <a:r>
              <a:rPr sz="1200" b="1" i="1" u="sng" spc="-4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1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апатии</a:t>
            </a:r>
            <a:endParaRPr sz="12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992122" y="1310894"/>
            <a:ext cx="2191385" cy="131508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9525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750"/>
              </a:spcBef>
            </a:pPr>
            <a:endParaRPr sz="1000">
              <a:latin typeface="Times New Roman"/>
              <a:cs typeface="Times New Roman"/>
            </a:endParaRPr>
          </a:p>
          <a:p>
            <a:pPr algn="ctr">
              <a:lnSpc>
                <a:spcPts val="1115"/>
              </a:lnSpc>
            </a:pP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Поговорите</a:t>
            </a:r>
            <a:r>
              <a:rPr sz="10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sz="10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человеком.</a:t>
            </a:r>
            <a:endParaRPr sz="1000">
              <a:latin typeface="Arial"/>
              <a:cs typeface="Arial"/>
            </a:endParaRPr>
          </a:p>
          <a:p>
            <a:pPr marL="47625" marR="39370" indent="-2540" algn="ctr">
              <a:lnSpc>
                <a:spcPct val="86400"/>
              </a:lnSpc>
              <a:spcBef>
                <a:spcPts val="80"/>
              </a:spcBef>
            </a:pP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Задайте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ему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несколько</a:t>
            </a:r>
            <a:r>
              <a:rPr sz="10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простых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вопросов</a:t>
            </a:r>
            <a:r>
              <a:rPr sz="10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исходя</a:t>
            </a:r>
            <a:r>
              <a:rPr sz="10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из</a:t>
            </a:r>
            <a:r>
              <a:rPr sz="10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того,</a:t>
            </a:r>
            <a:r>
              <a:rPr sz="10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знаком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он</a:t>
            </a:r>
            <a:r>
              <a:rPr sz="10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вам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или</a:t>
            </a:r>
            <a:r>
              <a:rPr sz="10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нет:</a:t>
            </a:r>
            <a:r>
              <a:rPr sz="1000" b="1" spc="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«Как</a:t>
            </a:r>
            <a:r>
              <a:rPr sz="10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0">
                <a:solidFill>
                  <a:srgbClr val="C00000"/>
                </a:solidFill>
                <a:latin typeface="Arial"/>
                <a:cs typeface="Arial"/>
              </a:rPr>
              <a:t>тебя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зовут?», «Как</a:t>
            </a:r>
            <a:r>
              <a:rPr sz="10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ты</a:t>
            </a:r>
            <a:r>
              <a:rPr sz="10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0">
                <a:solidFill>
                  <a:srgbClr val="C00000"/>
                </a:solidFill>
                <a:latin typeface="Arial"/>
                <a:cs typeface="Arial"/>
              </a:rPr>
              <a:t>себя</a:t>
            </a:r>
            <a:endParaRPr sz="1000">
              <a:latin typeface="Arial"/>
              <a:cs typeface="Arial"/>
            </a:endParaRPr>
          </a:p>
          <a:p>
            <a:pPr algn="ctr">
              <a:lnSpc>
                <a:spcPts val="1030"/>
              </a:lnSpc>
            </a:pP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чувствуешь?»,</a:t>
            </a:r>
            <a:r>
              <a:rPr sz="10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«Хочешь</a:t>
            </a:r>
            <a:r>
              <a:rPr sz="10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есть?»</a:t>
            </a:r>
            <a:endParaRPr sz="10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402454" y="1310894"/>
            <a:ext cx="2191385" cy="131508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815"/>
              </a:spcBef>
            </a:pPr>
            <a:endParaRPr sz="1000">
              <a:latin typeface="Times New Roman"/>
              <a:cs typeface="Times New Roman"/>
            </a:endParaRPr>
          </a:p>
          <a:p>
            <a:pPr marL="78105" marR="64769" indent="117475">
              <a:lnSpc>
                <a:spcPts val="1030"/>
              </a:lnSpc>
            </a:pP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Проводите</a:t>
            </a:r>
            <a:r>
              <a:rPr sz="1000" b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пострадавшего</a:t>
            </a:r>
            <a:r>
              <a:rPr sz="1000" b="1" spc="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50">
                <a:solidFill>
                  <a:srgbClr val="C00000"/>
                </a:solidFill>
                <a:latin typeface="Arial"/>
                <a:cs typeface="Arial"/>
              </a:rPr>
              <a:t>к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месту</a:t>
            </a:r>
            <a:r>
              <a:rPr sz="1000" b="1" spc="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отдыха,</a:t>
            </a:r>
            <a:r>
              <a:rPr sz="10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помогите</a:t>
            </a:r>
            <a:r>
              <a:rPr sz="1000" b="1" spc="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удобно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устроиться</a:t>
            </a:r>
            <a:r>
              <a:rPr sz="10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(обязательно</a:t>
            </a:r>
            <a:r>
              <a:rPr sz="10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0">
                <a:solidFill>
                  <a:srgbClr val="C00000"/>
                </a:solidFill>
                <a:latin typeface="Arial"/>
                <a:cs typeface="Arial"/>
              </a:rPr>
              <a:t>нужно</a:t>
            </a:r>
            <a:endParaRPr sz="1000">
              <a:latin typeface="Arial"/>
              <a:cs typeface="Arial"/>
            </a:endParaRPr>
          </a:p>
          <a:p>
            <a:pPr marL="686435">
              <a:lnSpc>
                <a:spcPts val="1030"/>
              </a:lnSpc>
            </a:pP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снять</a:t>
            </a:r>
            <a:r>
              <a:rPr sz="10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обувь)</a:t>
            </a:r>
            <a:endParaRPr sz="10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812915" y="1310894"/>
            <a:ext cx="2191385" cy="131508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95"/>
              </a:spcBef>
            </a:pPr>
            <a:endParaRPr sz="1000">
              <a:latin typeface="Times New Roman"/>
              <a:cs typeface="Times New Roman"/>
            </a:endParaRPr>
          </a:p>
          <a:p>
            <a:pPr marL="83185" marR="76200" indent="15240">
              <a:lnSpc>
                <a:spcPts val="1030"/>
              </a:lnSpc>
              <a:spcBef>
                <a:spcPts val="5"/>
              </a:spcBef>
            </a:pP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Возьмите</a:t>
            </a:r>
            <a:r>
              <a:rPr sz="10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человека</a:t>
            </a:r>
            <a:r>
              <a:rPr sz="10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за</a:t>
            </a:r>
            <a:r>
              <a:rPr sz="10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руку</a:t>
            </a:r>
            <a:r>
              <a:rPr sz="10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5">
                <a:solidFill>
                  <a:srgbClr val="C00000"/>
                </a:solidFill>
                <a:latin typeface="Arial"/>
                <a:cs typeface="Arial"/>
              </a:rPr>
              <a:t>или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положите</a:t>
            </a:r>
            <a:r>
              <a:rPr sz="10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свою</a:t>
            </a:r>
            <a:r>
              <a:rPr sz="10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руку ему</a:t>
            </a:r>
            <a:r>
              <a:rPr sz="10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5">
                <a:solidFill>
                  <a:srgbClr val="C00000"/>
                </a:solidFill>
                <a:latin typeface="Arial"/>
                <a:cs typeface="Arial"/>
              </a:rPr>
              <a:t>лоб</a:t>
            </a:r>
            <a:endParaRPr sz="10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197351" y="2844761"/>
            <a:ext cx="2191385" cy="131508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00"/>
              </a:spcBef>
            </a:pPr>
            <a:endParaRPr sz="1000">
              <a:latin typeface="Times New Roman"/>
              <a:cs typeface="Times New Roman"/>
            </a:endParaRPr>
          </a:p>
          <a:p>
            <a:pPr marL="417830" marR="53975" indent="-356870">
              <a:lnSpc>
                <a:spcPts val="1030"/>
              </a:lnSpc>
            </a:pP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Дайте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ему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возможность</a:t>
            </a:r>
            <a:r>
              <a:rPr sz="10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поспать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или</a:t>
            </a:r>
            <a:r>
              <a:rPr sz="10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просто</a:t>
            </a:r>
            <a:r>
              <a:rPr sz="10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полежать</a:t>
            </a:r>
            <a:endParaRPr sz="10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607684" y="2844761"/>
            <a:ext cx="2191385" cy="131508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67310" rIns="0" bIns="0" rtlCol="0">
            <a:spAutoFit/>
          </a:bodyPr>
          <a:lstStyle/>
          <a:p>
            <a:pPr marL="41910" marR="35560" indent="1270" algn="ctr">
              <a:lnSpc>
                <a:spcPts val="1030"/>
              </a:lnSpc>
              <a:spcBef>
                <a:spcPts val="530"/>
              </a:spcBef>
            </a:pP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Если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нет</a:t>
            </a:r>
            <a:r>
              <a:rPr sz="10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возможности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отдохнуть,</a:t>
            </a:r>
            <a:r>
              <a:rPr sz="10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то</a:t>
            </a:r>
            <a:r>
              <a:rPr sz="10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больше</a:t>
            </a:r>
            <a:r>
              <a:rPr sz="10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говорите</a:t>
            </a:r>
            <a:r>
              <a:rPr sz="1000" b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50">
                <a:solidFill>
                  <a:srgbClr val="C00000"/>
                </a:solidFill>
                <a:latin typeface="Arial"/>
                <a:cs typeface="Arial"/>
              </a:rPr>
              <a:t>с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пострадавшим,</a:t>
            </a:r>
            <a:r>
              <a:rPr sz="10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вовлекайте</a:t>
            </a:r>
            <a:r>
              <a:rPr sz="1000" b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его</a:t>
            </a:r>
            <a:r>
              <a:rPr sz="1000" b="1" spc="-50">
                <a:solidFill>
                  <a:srgbClr val="C00000"/>
                </a:solidFill>
                <a:latin typeface="Arial"/>
                <a:cs typeface="Arial"/>
              </a:rPr>
              <a:t> в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любую</a:t>
            </a:r>
            <a:r>
              <a:rPr sz="10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совместную</a:t>
            </a:r>
            <a:endParaRPr sz="1000">
              <a:latin typeface="Arial"/>
              <a:cs typeface="Arial"/>
            </a:endParaRPr>
          </a:p>
          <a:p>
            <a:pPr algn="ctr">
              <a:lnSpc>
                <a:spcPts val="960"/>
              </a:lnSpc>
            </a:pP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деятельность</a:t>
            </a:r>
            <a:r>
              <a:rPr sz="10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(можно</a:t>
            </a:r>
            <a:endParaRPr sz="1000">
              <a:latin typeface="Arial"/>
              <a:cs typeface="Arial"/>
            </a:endParaRPr>
          </a:p>
          <a:p>
            <a:pPr marL="146685" marR="139700" algn="ctr">
              <a:lnSpc>
                <a:spcPts val="1030"/>
              </a:lnSpc>
              <a:spcBef>
                <a:spcPts val="90"/>
              </a:spcBef>
            </a:pP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прогуляться,</a:t>
            </a:r>
            <a:r>
              <a:rPr sz="1000" b="1" spc="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сходить</a:t>
            </a:r>
            <a:r>
              <a:rPr sz="1000" b="1" spc="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выпить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чая</a:t>
            </a:r>
            <a:r>
              <a:rPr sz="1000" b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или</a:t>
            </a:r>
            <a:r>
              <a:rPr sz="10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кофе,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 помочь</a:t>
            </a:r>
            <a:endParaRPr sz="1000">
              <a:latin typeface="Arial"/>
              <a:cs typeface="Arial"/>
            </a:endParaRPr>
          </a:p>
          <a:p>
            <a:pPr marL="635" algn="ctr">
              <a:lnSpc>
                <a:spcPts val="950"/>
              </a:lnSpc>
            </a:pP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окружающим,</a:t>
            </a:r>
            <a:r>
              <a:rPr sz="10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нуждающимся </a:t>
            </a:r>
            <a:r>
              <a:rPr sz="1000" b="1" spc="-50">
                <a:solidFill>
                  <a:srgbClr val="C00000"/>
                </a:solidFill>
                <a:latin typeface="Arial"/>
                <a:cs typeface="Arial"/>
              </a:rPr>
              <a:t>в</a:t>
            </a:r>
            <a:endParaRPr sz="1000">
              <a:latin typeface="Arial"/>
              <a:cs typeface="Arial"/>
            </a:endParaRPr>
          </a:p>
          <a:p>
            <a:pPr algn="ctr">
              <a:lnSpc>
                <a:spcPts val="1120"/>
              </a:lnSpc>
            </a:pP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помощи)</a:t>
            </a:r>
            <a:endParaRPr sz="10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41477" y="4420616"/>
            <a:ext cx="81775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>
                <a:latin typeface="Microsoft Sans Serif"/>
                <a:cs typeface="Microsoft Sans Serif"/>
              </a:rPr>
              <a:t>В</a:t>
            </a:r>
            <a:r>
              <a:rPr sz="1200" spc="-1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состоянии</a:t>
            </a:r>
            <a:r>
              <a:rPr sz="1200" spc="-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апатии</a:t>
            </a:r>
            <a:r>
              <a:rPr sz="1200" spc="-10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помимо</a:t>
            </a:r>
            <a:r>
              <a:rPr sz="1200" spc="-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упадка</a:t>
            </a:r>
            <a:r>
              <a:rPr sz="1200" spc="-10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сил</a:t>
            </a:r>
            <a:r>
              <a:rPr sz="1200" spc="-10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наваливается</a:t>
            </a:r>
            <a:r>
              <a:rPr sz="1200" spc="-10">
                <a:latin typeface="Microsoft Sans Serif"/>
                <a:cs typeface="Microsoft Sans Serif"/>
              </a:rPr>
              <a:t> </a:t>
            </a:r>
            <a:r>
              <a:rPr sz="1200" spc="-20">
                <a:latin typeface="Microsoft Sans Serif"/>
                <a:cs typeface="Microsoft Sans Serif"/>
              </a:rPr>
              <a:t>безразличие,</a:t>
            </a:r>
            <a:r>
              <a:rPr sz="1200" spc="-10">
                <a:latin typeface="Microsoft Sans Serif"/>
                <a:cs typeface="Microsoft Sans Serif"/>
              </a:rPr>
              <a:t> появляется </a:t>
            </a:r>
            <a:r>
              <a:rPr sz="1200">
                <a:latin typeface="Microsoft Sans Serif"/>
                <a:cs typeface="Microsoft Sans Serif"/>
              </a:rPr>
              <a:t>ощущение</a:t>
            </a:r>
            <a:r>
              <a:rPr sz="1200" spc="-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опустошенности.</a:t>
            </a:r>
            <a:r>
              <a:rPr sz="1200" spc="-10">
                <a:latin typeface="Microsoft Sans Serif"/>
                <a:cs typeface="Microsoft Sans Serif"/>
              </a:rPr>
              <a:t> </a:t>
            </a:r>
            <a:r>
              <a:rPr sz="1200" spc="-20">
                <a:latin typeface="Microsoft Sans Serif"/>
                <a:cs typeface="Microsoft Sans Serif"/>
              </a:rPr>
              <a:t>Если </a:t>
            </a:r>
            <a:r>
              <a:rPr sz="1200" spc="-10">
                <a:latin typeface="Microsoft Sans Serif"/>
                <a:cs typeface="Microsoft Sans Serif"/>
              </a:rPr>
              <a:t>человека</a:t>
            </a:r>
            <a:r>
              <a:rPr sz="1200" spc="-50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оставить</a:t>
            </a:r>
            <a:r>
              <a:rPr sz="1200" spc="-35">
                <a:latin typeface="Microsoft Sans Serif"/>
                <a:cs typeface="Microsoft Sans Serif"/>
              </a:rPr>
              <a:t> </a:t>
            </a:r>
            <a:r>
              <a:rPr sz="1200" spc="-10">
                <a:latin typeface="Microsoft Sans Serif"/>
                <a:cs typeface="Microsoft Sans Serif"/>
              </a:rPr>
              <a:t>без</a:t>
            </a:r>
            <a:r>
              <a:rPr sz="1200" spc="-30">
                <a:latin typeface="Microsoft Sans Serif"/>
                <a:cs typeface="Microsoft Sans Serif"/>
              </a:rPr>
              <a:t> </a:t>
            </a:r>
            <a:r>
              <a:rPr sz="1200" spc="-20">
                <a:latin typeface="Microsoft Sans Serif"/>
                <a:cs typeface="Microsoft Sans Serif"/>
              </a:rPr>
              <a:t>поддержки</a:t>
            </a:r>
            <a:r>
              <a:rPr sz="1200" spc="-40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и</a:t>
            </a:r>
            <a:r>
              <a:rPr sz="1200" spc="-2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внимания,</a:t>
            </a:r>
            <a:r>
              <a:rPr sz="1200" spc="-10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то</a:t>
            </a:r>
            <a:r>
              <a:rPr sz="1200" spc="-30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апатия</a:t>
            </a:r>
            <a:r>
              <a:rPr sz="1200" spc="-45">
                <a:latin typeface="Microsoft Sans Serif"/>
                <a:cs typeface="Microsoft Sans Serif"/>
              </a:rPr>
              <a:t> </a:t>
            </a:r>
            <a:r>
              <a:rPr sz="1200" spc="-20">
                <a:latin typeface="Microsoft Sans Serif"/>
                <a:cs typeface="Microsoft Sans Serif"/>
              </a:rPr>
              <a:t>может</a:t>
            </a:r>
            <a:r>
              <a:rPr sz="1200" spc="-4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перерасти</a:t>
            </a:r>
            <a:r>
              <a:rPr sz="1200" spc="-4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в</a:t>
            </a:r>
            <a:r>
              <a:rPr sz="1200" spc="-25">
                <a:latin typeface="Microsoft Sans Serif"/>
                <a:cs typeface="Microsoft Sans Serif"/>
              </a:rPr>
              <a:t> </a:t>
            </a:r>
            <a:r>
              <a:rPr sz="1200" spc="-10">
                <a:latin typeface="Microsoft Sans Serif"/>
                <a:cs typeface="Microsoft Sans Serif"/>
              </a:rPr>
              <a:t>депрессию.</a:t>
            </a:r>
            <a:endParaRPr sz="1200">
              <a:latin typeface="Microsoft Sans Serif"/>
              <a:cs typeface="Microsoft Sans Serif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752436" y="1536446"/>
            <a:ext cx="588010" cy="2867660"/>
            <a:chOff x="752436" y="1536446"/>
            <a:chExt cx="588010" cy="2867660"/>
          </a:xfrm>
        </p:grpSpPr>
        <p:sp>
          <p:nvSpPr>
            <p:cNvPr id="19" name="object 19"/>
            <p:cNvSpPr/>
            <p:nvPr/>
          </p:nvSpPr>
          <p:spPr>
            <a:xfrm>
              <a:off x="765136" y="1549146"/>
              <a:ext cx="562610" cy="2842260"/>
            </a:xfrm>
            <a:custGeom>
              <a:rect l="l" t="t" r="r" b="b"/>
              <a:pathLst>
                <a:path w="562610" h="2842260">
                  <a:moveTo>
                    <a:pt x="421563" y="0"/>
                  </a:moveTo>
                  <a:lnTo>
                    <a:pt x="140525" y="0"/>
                  </a:lnTo>
                  <a:lnTo>
                    <a:pt x="140525" y="2560599"/>
                  </a:lnTo>
                  <a:lnTo>
                    <a:pt x="0" y="2560599"/>
                  </a:lnTo>
                  <a:lnTo>
                    <a:pt x="281038" y="2841637"/>
                  </a:lnTo>
                  <a:lnTo>
                    <a:pt x="562140" y="2560599"/>
                  </a:lnTo>
                  <a:lnTo>
                    <a:pt x="421563" y="2560599"/>
                  </a:lnTo>
                  <a:lnTo>
                    <a:pt x="421563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765136" y="1549146"/>
              <a:ext cx="562610" cy="2842260"/>
            </a:xfrm>
            <a:custGeom>
              <a:rect l="l" t="t" r="r" b="b"/>
              <a:pathLst>
                <a:path w="562610" h="2842260">
                  <a:moveTo>
                    <a:pt x="0" y="2560599"/>
                  </a:moveTo>
                  <a:lnTo>
                    <a:pt x="140525" y="2560599"/>
                  </a:lnTo>
                  <a:lnTo>
                    <a:pt x="140525" y="0"/>
                  </a:lnTo>
                  <a:lnTo>
                    <a:pt x="421563" y="0"/>
                  </a:lnTo>
                  <a:lnTo>
                    <a:pt x="421563" y="2560599"/>
                  </a:lnTo>
                  <a:lnTo>
                    <a:pt x="562140" y="2560599"/>
                  </a:lnTo>
                  <a:lnTo>
                    <a:pt x="281038" y="2841637"/>
                  </a:lnTo>
                  <a:lnTo>
                    <a:pt x="0" y="2560599"/>
                  </a:lnTo>
                  <a:close/>
                </a:path>
              </a:pathLst>
            </a:custGeom>
            <a:ln w="254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Прямоугольник 21"/>
          <p:cNvSpPr/>
          <p:nvPr/>
        </p:nvSpPr>
        <p:spPr>
          <a:xfrm>
            <a:off x="228600" y="209550"/>
            <a:ext cx="70866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spc="-10" smtClean="0">
                <a:solidFill>
                  <a:srgbClr val="000000"/>
                </a:solidFill>
              </a:rPr>
              <a:t>Оказание</a:t>
            </a:r>
            <a:r>
              <a:rPr lang="ru-RU" sz="1400" b="1" smtClean="0">
                <a:solidFill>
                  <a:srgbClr val="000000"/>
                </a:solidFill>
              </a:rPr>
              <a:t>	</a:t>
            </a:r>
            <a:r>
              <a:rPr lang="ru-RU" sz="1400" b="1" spc="-10" smtClean="0">
                <a:solidFill>
                  <a:srgbClr val="000000"/>
                </a:solidFill>
              </a:rPr>
              <a:t>экстренной психологической </a:t>
            </a:r>
            <a:r>
              <a:rPr lang="ru-RU" sz="1400" b="1" spc="-10" smtClean="0">
                <a:solidFill>
                  <a:schemeClr val="tx1"/>
                </a:solidFill>
              </a:rPr>
              <a:t>помощи,</a:t>
            </a:r>
            <a:r>
              <a:rPr lang="ru-RU" sz="1400" b="1" smtClean="0">
                <a:solidFill>
                  <a:schemeClr val="tx1"/>
                </a:solidFill>
              </a:rPr>
              <a:t> </a:t>
            </a:r>
            <a:r>
              <a:rPr lang="ru-RU" sz="1400" b="1" spc="-10" smtClean="0">
                <a:solidFill>
                  <a:schemeClr val="tx1"/>
                </a:solidFill>
              </a:rPr>
              <a:t>психологической коррекции и поддержки  детям ветеранов (участников) СВО и членам их семей в очном и дистанционном режиме</a:t>
            </a:r>
            <a:endParaRPr lang="ru-RU" sz="1400" b="1"/>
          </a:p>
        </p:txBody>
      </p:sp>
    </p:spTree>
  </p:cSld>
  <p:clrMapOvr>
    <a:masterClrMapping/>
  </p:clrMapOvr>
  <p:transition/>
  <p:timing/>
</p:sld>
</file>

<file path=ppt/slides/slide4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object 9"/>
          <p:cNvSpPr/>
          <p:nvPr/>
        </p:nvSpPr>
        <p:spPr>
          <a:xfrm>
            <a:off x="262763" y="997458"/>
            <a:ext cx="6445250" cy="635"/>
          </a:xfrm>
          <a:custGeom>
            <a:rect l="l" t="t" r="r" b="b"/>
            <a:pathLst>
              <a:path w="6445250" h="634">
                <a:moveTo>
                  <a:pt x="0" y="0"/>
                </a:moveTo>
                <a:lnTo>
                  <a:pt x="6445122" y="380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object 10"/>
          <p:cNvPicPr/>
          <p:nvPr/>
        </p:nvPicPr>
        <p:blipFill>
          <a:blip r:embed="rId2"/>
          <a:stretch>
            <a:fillRect/>
          </a:stretch>
        </p:blipFill>
        <p:spPr>
          <a:xfrm>
            <a:off x="7577581" y="220624"/>
            <a:ext cx="1020965" cy="945362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562762" y="1194942"/>
            <a:ext cx="13970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890">
              <a:lnSpc>
                <a:spcPct val="100000"/>
              </a:lnSpc>
              <a:spcBef>
                <a:spcPts val="100"/>
              </a:spcBef>
            </a:pPr>
            <a:r>
              <a:rPr sz="1200" b="1" i="1" u="sng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Самопомощь</a:t>
            </a:r>
            <a:r>
              <a:rPr sz="1200" b="1" i="1" u="sng" spc="-35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25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при</a:t>
            </a:r>
            <a:r>
              <a:rPr sz="1200" b="1" i="1" spc="-25">
                <a:solidFill>
                  <a:schemeClr val="accent3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i="1" u="sng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острых</a:t>
            </a:r>
            <a:r>
              <a:rPr sz="1200" b="1" i="1" u="sng" spc="-5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1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реакциях</a:t>
            </a:r>
            <a:endParaRPr sz="1200">
              <a:solidFill>
                <a:schemeClr val="accent3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185797" y="1445298"/>
            <a:ext cx="1590675" cy="95440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47625" rIns="0" bIns="0" rtlCol="0">
            <a:spAutoFit/>
          </a:bodyPr>
          <a:lstStyle/>
          <a:p>
            <a:pPr algn="ctr">
              <a:lnSpc>
                <a:spcPts val="780"/>
              </a:lnSpc>
              <a:spcBef>
                <a:spcPts val="375"/>
              </a:spcBef>
            </a:pP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Апатия</a:t>
            </a:r>
            <a:r>
              <a:rPr sz="700" b="1" spc="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>
                <a:solidFill>
                  <a:srgbClr val="C00000"/>
                </a:solidFill>
                <a:latin typeface="Arial"/>
                <a:cs typeface="Arial"/>
              </a:rPr>
              <a:t>является</a:t>
            </a:r>
            <a:r>
              <a:rPr sz="7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>
                <a:solidFill>
                  <a:srgbClr val="C00000"/>
                </a:solidFill>
                <a:latin typeface="Arial"/>
                <a:cs typeface="Arial"/>
              </a:rPr>
              <a:t>реакцией,</a:t>
            </a:r>
            <a:endParaRPr sz="700">
              <a:latin typeface="Arial"/>
              <a:cs typeface="Arial"/>
            </a:endParaRPr>
          </a:p>
          <a:p>
            <a:pPr marL="36195" marR="27940" indent="2540" algn="ctr">
              <a:lnSpc>
                <a:spcPct val="86400"/>
              </a:lnSpc>
              <a:spcBef>
                <a:spcPts val="55"/>
              </a:spcBef>
            </a:pP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которая</a:t>
            </a:r>
            <a:r>
              <a:rPr sz="700" b="1" spc="-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направлена</a:t>
            </a:r>
            <a:r>
              <a:rPr sz="7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r>
              <a:rPr sz="700" b="1" spc="-4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>
                <a:solidFill>
                  <a:srgbClr val="C00000"/>
                </a:solidFill>
                <a:latin typeface="Arial"/>
                <a:cs typeface="Arial"/>
              </a:rPr>
              <a:t>защиту</a:t>
            </a:r>
            <a:r>
              <a:rPr sz="700" b="1" spc="50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психики</a:t>
            </a:r>
            <a:r>
              <a:rPr sz="7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человека</a:t>
            </a:r>
            <a:r>
              <a:rPr sz="7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-</a:t>
            </a:r>
            <a:r>
              <a:rPr sz="7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вы</a:t>
            </a:r>
            <a:r>
              <a:rPr sz="7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>
                <a:solidFill>
                  <a:srgbClr val="C00000"/>
                </a:solidFill>
                <a:latin typeface="Arial"/>
                <a:cs typeface="Arial"/>
              </a:rPr>
              <a:t>чувствуете</a:t>
            </a:r>
            <a:r>
              <a:rPr sz="700" b="1" spc="50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упадок сил,</a:t>
            </a:r>
            <a:r>
              <a:rPr sz="7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если</a:t>
            </a:r>
            <a:r>
              <a:rPr sz="7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вам</a:t>
            </a:r>
            <a:r>
              <a:rPr sz="7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>
                <a:solidFill>
                  <a:srgbClr val="C00000"/>
                </a:solidFill>
                <a:latin typeface="Arial"/>
                <a:cs typeface="Arial"/>
              </a:rPr>
              <a:t>трудно</a:t>
            </a:r>
            <a:endParaRPr sz="700">
              <a:latin typeface="Arial"/>
              <a:cs typeface="Arial"/>
            </a:endParaRPr>
          </a:p>
          <a:p>
            <a:pPr marL="45085" marR="37465" algn="ctr">
              <a:lnSpc>
                <a:spcPct val="85800"/>
              </a:lnSpc>
              <a:spcBef>
                <a:spcPts val="10"/>
              </a:spcBef>
            </a:pP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собраться</a:t>
            </a:r>
            <a:r>
              <a:rPr sz="700" b="1" spc="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7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начать</a:t>
            </a:r>
            <a:r>
              <a:rPr sz="700" b="1" spc="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20">
                <a:solidFill>
                  <a:srgbClr val="C00000"/>
                </a:solidFill>
                <a:latin typeface="Arial"/>
                <a:cs typeface="Arial"/>
              </a:rPr>
              <a:t>что-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то</a:t>
            </a:r>
            <a:r>
              <a:rPr sz="700" b="1" spc="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>
                <a:solidFill>
                  <a:srgbClr val="C00000"/>
                </a:solidFill>
                <a:latin typeface="Arial"/>
                <a:cs typeface="Arial"/>
              </a:rPr>
              <a:t>делать</a:t>
            </a:r>
            <a:r>
              <a:rPr sz="700" b="1" spc="50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и,</a:t>
            </a:r>
            <a:r>
              <a:rPr sz="7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особенно,</a:t>
            </a:r>
            <a:r>
              <a:rPr sz="700" b="1" spc="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если</a:t>
            </a:r>
            <a:r>
              <a:rPr sz="7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вы</a:t>
            </a:r>
            <a:r>
              <a:rPr sz="7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>
                <a:solidFill>
                  <a:srgbClr val="C00000"/>
                </a:solidFill>
                <a:latin typeface="Arial"/>
                <a:cs typeface="Arial"/>
              </a:rPr>
              <a:t>понимаете,</a:t>
            </a:r>
            <a:r>
              <a:rPr sz="700" b="1" spc="50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что</a:t>
            </a:r>
            <a:r>
              <a:rPr sz="7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700" b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способны</a:t>
            </a:r>
            <a:r>
              <a:rPr sz="7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>
                <a:solidFill>
                  <a:srgbClr val="C00000"/>
                </a:solidFill>
                <a:latin typeface="Arial"/>
                <a:cs typeface="Arial"/>
              </a:rPr>
              <a:t>испытывать</a:t>
            </a:r>
            <a:endParaRPr sz="700">
              <a:latin typeface="Arial"/>
              <a:cs typeface="Arial"/>
            </a:endParaRPr>
          </a:p>
          <a:p>
            <a:pPr marL="57785" marR="52069" algn="ctr">
              <a:lnSpc>
                <a:spcPts val="720"/>
              </a:lnSpc>
              <a:spcBef>
                <a:spcPts val="15"/>
              </a:spcBef>
            </a:pP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эмоции,</a:t>
            </a:r>
            <a:r>
              <a:rPr sz="7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дайте себе</a:t>
            </a:r>
            <a:r>
              <a:rPr sz="7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>
                <a:solidFill>
                  <a:srgbClr val="C00000"/>
                </a:solidFill>
                <a:latin typeface="Arial"/>
                <a:cs typeface="Arial"/>
              </a:rPr>
              <a:t>возможность</a:t>
            </a:r>
            <a:r>
              <a:rPr sz="700" b="1" spc="50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>
                <a:solidFill>
                  <a:srgbClr val="C00000"/>
                </a:solidFill>
                <a:latin typeface="Arial"/>
                <a:cs typeface="Arial"/>
              </a:rPr>
              <a:t>отдохнуть</a:t>
            </a:r>
            <a:endParaRPr sz="7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934967" y="1445298"/>
            <a:ext cx="1590675" cy="95440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 smtClean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20"/>
              </a:spcBef>
            </a:pPr>
            <a:endParaRPr sz="700" smtClean="0">
              <a:latin typeface="Times New Roman"/>
              <a:cs typeface="Times New Roman"/>
            </a:endParaRPr>
          </a:p>
          <a:p>
            <a:pPr marL="48260" marR="31115" indent="-12700">
              <a:lnSpc>
                <a:spcPts val="720"/>
              </a:lnSpc>
            </a:pP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Снимите</a:t>
            </a:r>
            <a:r>
              <a:rPr sz="700" b="1" spc="-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обувь,</a:t>
            </a:r>
            <a:r>
              <a:rPr sz="7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примите</a:t>
            </a:r>
            <a:r>
              <a:rPr sz="700" b="1" spc="-10">
                <a:solidFill>
                  <a:srgbClr val="C00000"/>
                </a:solidFill>
                <a:latin typeface="Arial"/>
                <a:cs typeface="Arial"/>
              </a:rPr>
              <a:t> удобную</a:t>
            </a:r>
            <a:r>
              <a:rPr sz="700" b="1" spc="50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позу,</a:t>
            </a:r>
            <a:r>
              <a:rPr sz="700" b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постарайтесь</a:t>
            </a:r>
            <a:r>
              <a:rPr sz="7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>
                <a:solidFill>
                  <a:srgbClr val="C00000"/>
                </a:solidFill>
                <a:latin typeface="Arial"/>
                <a:cs typeface="Arial"/>
              </a:rPr>
              <a:t>расслабиться</a:t>
            </a:r>
            <a:endParaRPr sz="7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684265" y="1445298"/>
            <a:ext cx="1590675" cy="95440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00" smtClean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00"/>
              </a:spcBef>
            </a:pPr>
            <a:endParaRPr sz="700" smtClean="0">
              <a:latin typeface="Times New Roman"/>
              <a:cs typeface="Times New Roman"/>
            </a:endParaRPr>
          </a:p>
          <a:p>
            <a:pPr marL="152400" marR="72390" indent="-68580">
              <a:lnSpc>
                <a:spcPts val="720"/>
              </a:lnSpc>
            </a:pP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700" b="1" spc="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>
                <a:solidFill>
                  <a:srgbClr val="C00000"/>
                </a:solidFill>
                <a:latin typeface="Arial"/>
                <a:cs typeface="Arial"/>
              </a:rPr>
              <a:t>злоупотребляйте</a:t>
            </a:r>
            <a:r>
              <a:rPr sz="700" b="1" spc="8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>
                <a:solidFill>
                  <a:srgbClr val="C00000"/>
                </a:solidFill>
                <a:latin typeface="Arial"/>
                <a:cs typeface="Arial"/>
              </a:rPr>
              <a:t>напитками,</a:t>
            </a:r>
            <a:r>
              <a:rPr sz="700" b="1" spc="50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содержащими</a:t>
            </a:r>
            <a:r>
              <a:rPr sz="7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кофеин</a:t>
            </a:r>
            <a:r>
              <a:rPr sz="7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>
                <a:solidFill>
                  <a:srgbClr val="C00000"/>
                </a:solidFill>
                <a:latin typeface="Arial"/>
                <a:cs typeface="Arial"/>
              </a:rPr>
              <a:t>(кофе,</a:t>
            </a:r>
            <a:endParaRPr sz="700">
              <a:latin typeface="Arial"/>
              <a:cs typeface="Arial"/>
            </a:endParaRPr>
          </a:p>
          <a:p>
            <a:pPr marL="208915" marR="86995" indent="-108585">
              <a:lnSpc>
                <a:spcPts val="720"/>
              </a:lnSpc>
              <a:spcBef>
                <a:spcPts val="10"/>
              </a:spcBef>
            </a:pP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крепкий</a:t>
            </a:r>
            <a:r>
              <a:rPr sz="7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чай),</a:t>
            </a:r>
            <a:r>
              <a:rPr sz="7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это</a:t>
            </a:r>
            <a:r>
              <a:rPr sz="700" b="1" spc="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может</a:t>
            </a:r>
            <a:r>
              <a:rPr sz="700" b="1" spc="-10">
                <a:solidFill>
                  <a:srgbClr val="C00000"/>
                </a:solidFill>
                <a:latin typeface="Arial"/>
                <a:cs typeface="Arial"/>
              </a:rPr>
              <a:t> только</a:t>
            </a:r>
            <a:r>
              <a:rPr sz="700" b="1" spc="50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усугубить ваше</a:t>
            </a:r>
            <a:r>
              <a:rPr sz="700" b="1" spc="-4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>
                <a:solidFill>
                  <a:srgbClr val="C00000"/>
                </a:solidFill>
                <a:latin typeface="Arial"/>
                <a:cs typeface="Arial"/>
              </a:rPr>
              <a:t>состояние</a:t>
            </a:r>
            <a:endParaRPr sz="7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433436" y="1445298"/>
            <a:ext cx="1590675" cy="95440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45"/>
              </a:spcBef>
            </a:pPr>
            <a:endParaRPr sz="700">
              <a:latin typeface="Times New Roman"/>
              <a:cs typeface="Times New Roman"/>
            </a:endParaRPr>
          </a:p>
          <a:p>
            <a:pPr marL="64135" marR="50800" algn="ctr">
              <a:lnSpc>
                <a:spcPct val="86400"/>
              </a:lnSpc>
              <a:spcBef>
                <a:spcPts val="5"/>
              </a:spcBef>
            </a:pP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Поместите</a:t>
            </a:r>
            <a:r>
              <a:rPr sz="700" b="1" spc="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7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тепло</a:t>
            </a:r>
            <a:r>
              <a:rPr sz="700" b="1" spc="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ноги,</a:t>
            </a:r>
            <a:r>
              <a:rPr sz="7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>
                <a:solidFill>
                  <a:srgbClr val="C00000"/>
                </a:solidFill>
                <a:latin typeface="Arial"/>
                <a:cs typeface="Arial"/>
              </a:rPr>
              <a:t>следите</a:t>
            </a:r>
            <a:r>
              <a:rPr sz="700" b="1" spc="50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за</a:t>
            </a:r>
            <a:r>
              <a:rPr sz="7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тем,</a:t>
            </a:r>
            <a:r>
              <a:rPr sz="7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чтобы тело</a:t>
            </a:r>
            <a:r>
              <a:rPr sz="700" b="1" spc="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7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20">
                <a:solidFill>
                  <a:srgbClr val="C00000"/>
                </a:solidFill>
                <a:latin typeface="Arial"/>
                <a:cs typeface="Arial"/>
              </a:rPr>
              <a:t>было</a:t>
            </a:r>
            <a:r>
              <a:rPr sz="700" b="1" spc="50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>
                <a:solidFill>
                  <a:srgbClr val="C00000"/>
                </a:solidFill>
                <a:latin typeface="Arial"/>
                <a:cs typeface="Arial"/>
              </a:rPr>
              <a:t>напряжено.</a:t>
            </a:r>
            <a:endParaRPr sz="7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185797" y="2558453"/>
            <a:ext cx="1590675" cy="95440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20"/>
              </a:spcBef>
            </a:pPr>
            <a:endParaRPr sz="700">
              <a:latin typeface="Times New Roman"/>
              <a:cs typeface="Times New Roman"/>
            </a:endParaRPr>
          </a:p>
          <a:p>
            <a:pPr marL="520700" marR="157480" indent="-356870">
              <a:lnSpc>
                <a:spcPts val="720"/>
              </a:lnSpc>
            </a:pPr>
            <a:r>
              <a:rPr sz="700" b="1" spc="-10">
                <a:solidFill>
                  <a:srgbClr val="C00000"/>
                </a:solidFill>
                <a:latin typeface="Arial"/>
                <a:cs typeface="Arial"/>
              </a:rPr>
              <a:t>Отдохните</a:t>
            </a:r>
            <a:r>
              <a:rPr sz="700" b="1" spc="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столько,</a:t>
            </a:r>
            <a:r>
              <a:rPr sz="700" b="1" spc="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>
                <a:solidFill>
                  <a:srgbClr val="C00000"/>
                </a:solidFill>
                <a:latin typeface="Arial"/>
                <a:cs typeface="Arial"/>
              </a:rPr>
              <a:t>сколько</a:t>
            </a:r>
            <a:r>
              <a:rPr sz="700" b="1" spc="50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>
                <a:solidFill>
                  <a:srgbClr val="C00000"/>
                </a:solidFill>
                <a:latin typeface="Arial"/>
                <a:cs typeface="Arial"/>
              </a:rPr>
              <a:t>потребуется</a:t>
            </a:r>
            <a:endParaRPr sz="7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934967" y="2558453"/>
            <a:ext cx="1590675" cy="95440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95"/>
              </a:spcBef>
            </a:pPr>
            <a:endParaRPr sz="700">
              <a:latin typeface="Times New Roman"/>
              <a:cs typeface="Times New Roman"/>
            </a:endParaRPr>
          </a:p>
          <a:p>
            <a:pPr marL="57785" marR="45720" indent="-1905" algn="ctr">
              <a:lnSpc>
                <a:spcPct val="86200"/>
              </a:lnSpc>
            </a:pP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Если</a:t>
            </a:r>
            <a:r>
              <a:rPr sz="700" b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ситуация</a:t>
            </a:r>
            <a:r>
              <a:rPr sz="700" b="1" spc="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требует</a:t>
            </a:r>
            <a:r>
              <a:rPr sz="700" b="1" spc="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от</a:t>
            </a:r>
            <a:r>
              <a:rPr sz="7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25">
                <a:solidFill>
                  <a:srgbClr val="C00000"/>
                </a:solidFill>
                <a:latin typeface="Arial"/>
                <a:cs typeface="Arial"/>
              </a:rPr>
              <a:t>вас</a:t>
            </a:r>
            <a:r>
              <a:rPr sz="700" b="1" spc="50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действий,</a:t>
            </a:r>
            <a:r>
              <a:rPr sz="7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дайте себе</a:t>
            </a:r>
            <a:r>
              <a:rPr sz="7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>
                <a:solidFill>
                  <a:srgbClr val="C00000"/>
                </a:solidFill>
                <a:latin typeface="Arial"/>
                <a:cs typeface="Arial"/>
              </a:rPr>
              <a:t>короткий</a:t>
            </a:r>
            <a:r>
              <a:rPr sz="700" b="1" spc="50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отдых,</a:t>
            </a:r>
            <a:r>
              <a:rPr sz="700" b="1" spc="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>
                <a:solidFill>
                  <a:srgbClr val="C00000"/>
                </a:solidFill>
                <a:latin typeface="Arial"/>
                <a:cs typeface="Arial"/>
              </a:rPr>
              <a:t>расслабьтесь,</a:t>
            </a:r>
            <a:r>
              <a:rPr sz="700" b="1" spc="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хотя</a:t>
            </a:r>
            <a:r>
              <a:rPr sz="700" b="1" spc="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бы</a:t>
            </a:r>
            <a:r>
              <a:rPr sz="7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25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r>
              <a:rPr sz="700" b="1" spc="50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>
                <a:solidFill>
                  <a:srgbClr val="C00000"/>
                </a:solidFill>
                <a:latin typeface="Arial"/>
                <a:cs typeface="Arial"/>
              </a:rPr>
              <a:t>15—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20</a:t>
            </a:r>
            <a:r>
              <a:rPr sz="700" b="1" spc="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>
                <a:solidFill>
                  <a:srgbClr val="C00000"/>
                </a:solidFill>
                <a:latin typeface="Arial"/>
                <a:cs typeface="Arial"/>
              </a:rPr>
              <a:t>минут</a:t>
            </a:r>
            <a:endParaRPr sz="7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684265" y="2558453"/>
            <a:ext cx="1590675" cy="95440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95"/>
              </a:spcBef>
            </a:pPr>
            <a:endParaRPr sz="700">
              <a:latin typeface="Times New Roman"/>
              <a:cs typeface="Times New Roman"/>
            </a:endParaRPr>
          </a:p>
          <a:p>
            <a:pPr marL="74930" marR="65405" indent="-3175" algn="ctr">
              <a:lnSpc>
                <a:spcPct val="86200"/>
              </a:lnSpc>
            </a:pP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Помассируйте</a:t>
            </a:r>
            <a:r>
              <a:rPr sz="7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мочки</a:t>
            </a:r>
            <a:r>
              <a:rPr sz="700" b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ушей</a:t>
            </a:r>
            <a:r>
              <a:rPr sz="7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50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700" b="1" spc="50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пальцы</a:t>
            </a:r>
            <a:r>
              <a:rPr sz="7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рук —</a:t>
            </a:r>
            <a:r>
              <a:rPr sz="7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это</a:t>
            </a:r>
            <a:r>
              <a:rPr sz="7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места,</a:t>
            </a:r>
            <a:r>
              <a:rPr sz="700" b="1" spc="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25">
                <a:solidFill>
                  <a:srgbClr val="C00000"/>
                </a:solidFill>
                <a:latin typeface="Arial"/>
                <a:cs typeface="Arial"/>
              </a:rPr>
              <a:t>где</a:t>
            </a:r>
            <a:r>
              <a:rPr sz="700" b="1" spc="50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находится</a:t>
            </a:r>
            <a:r>
              <a:rPr sz="7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огромное</a:t>
            </a:r>
            <a:r>
              <a:rPr sz="700" b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>
                <a:solidFill>
                  <a:srgbClr val="C00000"/>
                </a:solidFill>
                <a:latin typeface="Arial"/>
                <a:cs typeface="Arial"/>
              </a:rPr>
              <a:t>количество</a:t>
            </a:r>
            <a:r>
              <a:rPr sz="700" b="1" spc="50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биологически</a:t>
            </a:r>
            <a:r>
              <a:rPr sz="700" b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активных</a:t>
            </a:r>
            <a:r>
              <a:rPr sz="700" b="1" spc="-20">
                <a:solidFill>
                  <a:srgbClr val="C00000"/>
                </a:solidFill>
                <a:latin typeface="Arial"/>
                <a:cs typeface="Arial"/>
              </a:rPr>
              <a:t> точек</a:t>
            </a:r>
            <a:endParaRPr sz="7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433436" y="2558453"/>
            <a:ext cx="1590675" cy="95440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20"/>
              </a:spcBef>
            </a:pPr>
            <a:endParaRPr sz="700">
              <a:latin typeface="Times New Roman"/>
              <a:cs typeface="Times New Roman"/>
            </a:endParaRPr>
          </a:p>
          <a:p>
            <a:pPr marL="506730" marR="182880" indent="-311150">
              <a:lnSpc>
                <a:spcPts val="720"/>
              </a:lnSpc>
            </a:pP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Выпейте</a:t>
            </a:r>
            <a:r>
              <a:rPr sz="7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чашку</a:t>
            </a:r>
            <a:r>
              <a:rPr sz="7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>
                <a:solidFill>
                  <a:srgbClr val="C00000"/>
                </a:solidFill>
                <a:latin typeface="Arial"/>
                <a:cs typeface="Arial"/>
              </a:rPr>
              <a:t>некрепкого</a:t>
            </a:r>
            <a:r>
              <a:rPr sz="700" b="1" spc="50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сладкого</a:t>
            </a:r>
            <a:r>
              <a:rPr sz="700" b="1" spc="-25">
                <a:solidFill>
                  <a:srgbClr val="C00000"/>
                </a:solidFill>
                <a:latin typeface="Arial"/>
                <a:cs typeface="Arial"/>
              </a:rPr>
              <a:t> чая</a:t>
            </a:r>
            <a:endParaRPr sz="7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185797" y="3671608"/>
            <a:ext cx="1590675" cy="95440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0"/>
              </a:spcBef>
            </a:pPr>
            <a:endParaRPr sz="700">
              <a:latin typeface="Times New Roman"/>
              <a:cs typeface="Times New Roman"/>
            </a:endParaRPr>
          </a:p>
          <a:p>
            <a:pPr marL="63500" marR="57150" algn="ctr">
              <a:lnSpc>
                <a:spcPct val="86400"/>
              </a:lnSpc>
            </a:pP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Сделайте</a:t>
            </a:r>
            <a:r>
              <a:rPr sz="7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несколько</a:t>
            </a:r>
            <a:r>
              <a:rPr sz="700" b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>
                <a:solidFill>
                  <a:srgbClr val="C00000"/>
                </a:solidFill>
                <a:latin typeface="Arial"/>
                <a:cs typeface="Arial"/>
              </a:rPr>
              <a:t>физических</a:t>
            </a:r>
            <a:r>
              <a:rPr sz="700" b="1" spc="50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>
                <a:solidFill>
                  <a:srgbClr val="C00000"/>
                </a:solidFill>
                <a:latin typeface="Arial"/>
                <a:cs typeface="Arial"/>
              </a:rPr>
              <a:t>упражнений,</a:t>
            </a:r>
            <a:r>
              <a:rPr sz="700" b="1" spc="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но</a:t>
            </a:r>
            <a:r>
              <a:rPr sz="7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700" b="1" spc="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7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>
                <a:solidFill>
                  <a:srgbClr val="C00000"/>
                </a:solidFill>
                <a:latin typeface="Arial"/>
                <a:cs typeface="Arial"/>
              </a:rPr>
              <a:t>быстром</a:t>
            </a:r>
            <a:r>
              <a:rPr sz="700" b="1" spc="50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>
                <a:solidFill>
                  <a:srgbClr val="C00000"/>
                </a:solidFill>
                <a:latin typeface="Arial"/>
                <a:cs typeface="Arial"/>
              </a:rPr>
              <a:t>темпе</a:t>
            </a:r>
            <a:endParaRPr sz="7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934967" y="3671608"/>
            <a:ext cx="1590675" cy="95440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635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0"/>
              </a:spcBef>
            </a:pPr>
            <a:endParaRPr sz="700">
              <a:latin typeface="Times New Roman"/>
              <a:cs typeface="Times New Roman"/>
            </a:endParaRPr>
          </a:p>
          <a:p>
            <a:pPr marL="116839" marR="110489" indent="1270" algn="ctr">
              <a:lnSpc>
                <a:spcPct val="86400"/>
              </a:lnSpc>
            </a:pP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После</a:t>
            </a:r>
            <a:r>
              <a:rPr sz="700" b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этого</a:t>
            </a:r>
            <a:r>
              <a:rPr sz="7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приступайте</a:t>
            </a:r>
            <a:r>
              <a:rPr sz="700" b="1" spc="-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50">
                <a:solidFill>
                  <a:srgbClr val="C00000"/>
                </a:solidFill>
                <a:latin typeface="Arial"/>
                <a:cs typeface="Arial"/>
              </a:rPr>
              <a:t>к</a:t>
            </a:r>
            <a:r>
              <a:rPr sz="700" b="1" spc="50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выполнению</a:t>
            </a:r>
            <a:r>
              <a:rPr sz="7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тех</a:t>
            </a:r>
            <a:r>
              <a:rPr sz="700" b="1" spc="-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дел,</a:t>
            </a:r>
            <a:r>
              <a:rPr sz="7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>
                <a:solidFill>
                  <a:srgbClr val="C00000"/>
                </a:solidFill>
                <a:latin typeface="Arial"/>
                <a:cs typeface="Arial"/>
              </a:rPr>
              <a:t>которые</a:t>
            </a:r>
            <a:r>
              <a:rPr sz="700" b="1" spc="50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необходимо</a:t>
            </a:r>
            <a:r>
              <a:rPr sz="7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>
                <a:solidFill>
                  <a:srgbClr val="C00000"/>
                </a:solidFill>
                <a:latin typeface="Arial"/>
                <a:cs typeface="Arial"/>
              </a:rPr>
              <a:t>сделать.</a:t>
            </a:r>
            <a:endParaRPr sz="700">
              <a:latin typeface="Arial"/>
              <a:cs typeface="Arial"/>
            </a:endParaRPr>
          </a:p>
          <a:p>
            <a:pPr algn="ctr">
              <a:lnSpc>
                <a:spcPts val="670"/>
              </a:lnSpc>
            </a:pPr>
            <a:r>
              <a:rPr sz="700" b="1" spc="-10">
                <a:solidFill>
                  <a:srgbClr val="C00000"/>
                </a:solidFill>
                <a:latin typeface="Arial"/>
                <a:cs typeface="Arial"/>
              </a:rPr>
              <a:t>Выполняйте</a:t>
            </a:r>
            <a:r>
              <a:rPr sz="700" b="1" spc="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работу</a:t>
            </a:r>
            <a:r>
              <a:rPr sz="700" b="1" spc="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7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>
                <a:solidFill>
                  <a:srgbClr val="C00000"/>
                </a:solidFill>
                <a:latin typeface="Arial"/>
                <a:cs typeface="Arial"/>
              </a:rPr>
              <a:t>среднем</a:t>
            </a:r>
            <a:endParaRPr sz="700">
              <a:latin typeface="Arial"/>
              <a:cs typeface="Arial"/>
            </a:endParaRPr>
          </a:p>
          <a:p>
            <a:pPr marL="54610" marR="46990" indent="-1270" algn="ctr">
              <a:lnSpc>
                <a:spcPts val="720"/>
              </a:lnSpc>
              <a:spcBef>
                <a:spcPts val="70"/>
              </a:spcBef>
            </a:pP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темпе,</a:t>
            </a:r>
            <a:r>
              <a:rPr sz="700" b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старайтесь</a:t>
            </a:r>
            <a:r>
              <a:rPr sz="7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>
                <a:solidFill>
                  <a:srgbClr val="C00000"/>
                </a:solidFill>
                <a:latin typeface="Arial"/>
                <a:cs typeface="Arial"/>
              </a:rPr>
              <a:t>сохранять</a:t>
            </a:r>
            <a:r>
              <a:rPr sz="700" b="1" spc="50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силы.</a:t>
            </a:r>
            <a:r>
              <a:rPr sz="7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Например, если</a:t>
            </a:r>
            <a:r>
              <a:rPr sz="7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вам</a:t>
            </a:r>
            <a:r>
              <a:rPr sz="7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20">
                <a:solidFill>
                  <a:srgbClr val="C00000"/>
                </a:solidFill>
                <a:latin typeface="Arial"/>
                <a:cs typeface="Arial"/>
              </a:rPr>
              <a:t>нужно</a:t>
            </a:r>
            <a:r>
              <a:rPr sz="700" b="1" spc="50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дойти до</a:t>
            </a:r>
            <a:r>
              <a:rPr sz="7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>
                <a:solidFill>
                  <a:srgbClr val="C00000"/>
                </a:solidFill>
                <a:latin typeface="Arial"/>
                <a:cs typeface="Arial"/>
              </a:rPr>
              <a:t>какого-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то</a:t>
            </a:r>
            <a:r>
              <a:rPr sz="700" b="1" spc="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места,</a:t>
            </a:r>
            <a:r>
              <a:rPr sz="700" b="1" spc="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25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endParaRPr sz="700">
              <a:latin typeface="Arial"/>
              <a:cs typeface="Arial"/>
            </a:endParaRPr>
          </a:p>
          <a:p>
            <a:pPr algn="ctr">
              <a:lnSpc>
                <a:spcPts val="730"/>
              </a:lnSpc>
            </a:pP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бегите</a:t>
            </a:r>
            <a:r>
              <a:rPr sz="700" b="1" spc="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—</a:t>
            </a:r>
            <a:r>
              <a:rPr sz="700" b="1" spc="-10">
                <a:solidFill>
                  <a:srgbClr val="C00000"/>
                </a:solidFill>
                <a:latin typeface="Arial"/>
                <a:cs typeface="Arial"/>
              </a:rPr>
              <a:t> передвигайтесь</a:t>
            </a:r>
            <a:r>
              <a:rPr sz="700" b="1" spc="6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>
                <a:solidFill>
                  <a:srgbClr val="C00000"/>
                </a:solidFill>
                <a:latin typeface="Arial"/>
                <a:cs typeface="Arial"/>
              </a:rPr>
              <a:t>шагом.</a:t>
            </a:r>
            <a:endParaRPr sz="7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684265" y="3671608"/>
            <a:ext cx="1590675" cy="95440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40"/>
              </a:spcBef>
            </a:pPr>
            <a:endParaRPr sz="700">
              <a:latin typeface="Times New Roman"/>
              <a:cs typeface="Times New Roman"/>
            </a:endParaRPr>
          </a:p>
          <a:p>
            <a:pPr marL="125095" marR="118110" algn="ctr">
              <a:lnSpc>
                <a:spcPts val="720"/>
              </a:lnSpc>
            </a:pP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7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беритесь</a:t>
            </a:r>
            <a:r>
              <a:rPr sz="700" b="1" spc="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за</a:t>
            </a:r>
            <a:r>
              <a:rPr sz="7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несколько</a:t>
            </a:r>
            <a:r>
              <a:rPr sz="700" b="1" spc="-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25">
                <a:solidFill>
                  <a:srgbClr val="C00000"/>
                </a:solidFill>
                <a:latin typeface="Arial"/>
                <a:cs typeface="Arial"/>
              </a:rPr>
              <a:t>дел</a:t>
            </a:r>
            <a:r>
              <a:rPr sz="700" b="1" spc="50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сразу,</a:t>
            </a:r>
            <a:r>
              <a:rPr sz="700" b="1" spc="-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700" b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таком</a:t>
            </a:r>
            <a:r>
              <a:rPr sz="700" b="1" spc="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>
                <a:solidFill>
                  <a:srgbClr val="C00000"/>
                </a:solidFill>
                <a:latin typeface="Arial"/>
                <a:cs typeface="Arial"/>
              </a:rPr>
              <a:t>состоянии</a:t>
            </a:r>
            <a:endParaRPr sz="700">
              <a:latin typeface="Arial"/>
              <a:cs typeface="Arial"/>
            </a:endParaRPr>
          </a:p>
          <a:p>
            <a:pPr algn="ctr">
              <a:lnSpc>
                <a:spcPts val="670"/>
              </a:lnSpc>
            </a:pP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внимание</a:t>
            </a:r>
            <a:r>
              <a:rPr sz="700" b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рассеяно</a:t>
            </a:r>
            <a:r>
              <a:rPr sz="7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50">
                <a:solidFill>
                  <a:srgbClr val="C00000"/>
                </a:solidFill>
                <a:latin typeface="Arial"/>
                <a:cs typeface="Arial"/>
              </a:rPr>
              <a:t>и</a:t>
            </a:r>
            <a:endParaRPr sz="700">
              <a:latin typeface="Arial"/>
              <a:cs typeface="Arial"/>
            </a:endParaRPr>
          </a:p>
          <a:p>
            <a:pPr algn="ctr">
              <a:lnSpc>
                <a:spcPts val="725"/>
              </a:lnSpc>
            </a:pP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сконцентрироваться,</a:t>
            </a:r>
            <a:r>
              <a:rPr sz="700" b="1" spc="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а</a:t>
            </a:r>
            <a:r>
              <a:rPr sz="700" b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>
                <a:solidFill>
                  <a:srgbClr val="C00000"/>
                </a:solidFill>
                <a:latin typeface="Arial"/>
                <a:cs typeface="Arial"/>
              </a:rPr>
              <a:t>особенно</a:t>
            </a:r>
            <a:endParaRPr sz="700">
              <a:latin typeface="Arial"/>
              <a:cs typeface="Arial"/>
            </a:endParaRPr>
          </a:p>
          <a:p>
            <a:pPr algn="ctr">
              <a:lnSpc>
                <a:spcPts val="785"/>
              </a:lnSpc>
            </a:pP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r>
              <a:rPr sz="700" b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нескольких</a:t>
            </a:r>
            <a:r>
              <a:rPr sz="7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делах,</a:t>
            </a:r>
            <a:r>
              <a:rPr sz="7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>
                <a:solidFill>
                  <a:srgbClr val="C00000"/>
                </a:solidFill>
                <a:latin typeface="Arial"/>
                <a:cs typeface="Arial"/>
              </a:rPr>
              <a:t>трудно</a:t>
            </a:r>
            <a:endParaRPr sz="7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433436" y="3671608"/>
            <a:ext cx="1590675" cy="95440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0"/>
              </a:spcBef>
            </a:pPr>
            <a:endParaRPr sz="700">
              <a:latin typeface="Times New Roman"/>
              <a:cs typeface="Times New Roman"/>
            </a:endParaRPr>
          </a:p>
          <a:p>
            <a:pPr marL="153035" marR="138430" algn="ctr">
              <a:lnSpc>
                <a:spcPct val="86400"/>
              </a:lnSpc>
            </a:pP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Постарайтесь</a:t>
            </a:r>
            <a:r>
              <a:rPr sz="700" b="1" spc="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при</a:t>
            </a:r>
            <a:r>
              <a:rPr sz="7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первой</a:t>
            </a:r>
            <a:r>
              <a:rPr sz="7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25">
                <a:solidFill>
                  <a:srgbClr val="C00000"/>
                </a:solidFill>
                <a:latin typeface="Arial"/>
                <a:cs typeface="Arial"/>
              </a:rPr>
              <a:t>же</a:t>
            </a:r>
            <a:r>
              <a:rPr sz="700" b="1" spc="50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возможности дать</a:t>
            </a:r>
            <a:r>
              <a:rPr sz="700" b="1" spc="-20">
                <a:solidFill>
                  <a:srgbClr val="C00000"/>
                </a:solidFill>
                <a:latin typeface="Arial"/>
                <a:cs typeface="Arial"/>
              </a:rPr>
              <a:t> себе</a:t>
            </a:r>
            <a:r>
              <a:rPr sz="700" b="1" spc="50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полноценный</a:t>
            </a:r>
            <a:r>
              <a:rPr sz="7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>
                <a:solidFill>
                  <a:srgbClr val="C00000"/>
                </a:solidFill>
                <a:latin typeface="Arial"/>
                <a:cs typeface="Arial"/>
              </a:rPr>
              <a:t>отдых</a:t>
            </a:r>
            <a:endParaRPr sz="700">
              <a:latin typeface="Arial"/>
              <a:cs typeface="Arial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228600" y="209550"/>
            <a:ext cx="70866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spc="-10" smtClean="0">
                <a:solidFill>
                  <a:srgbClr val="000000"/>
                </a:solidFill>
              </a:rPr>
              <a:t>Оказание</a:t>
            </a:r>
            <a:r>
              <a:rPr lang="ru-RU" sz="1400" b="1" smtClean="0">
                <a:solidFill>
                  <a:srgbClr val="000000"/>
                </a:solidFill>
              </a:rPr>
              <a:t>	</a:t>
            </a:r>
            <a:r>
              <a:rPr lang="ru-RU" sz="1400" b="1" spc="-10" smtClean="0">
                <a:solidFill>
                  <a:srgbClr val="000000"/>
                </a:solidFill>
              </a:rPr>
              <a:t>экстренной психологической </a:t>
            </a:r>
            <a:r>
              <a:rPr lang="ru-RU" sz="1400" b="1" spc="-10" smtClean="0">
                <a:solidFill>
                  <a:schemeClr val="tx1"/>
                </a:solidFill>
              </a:rPr>
              <a:t>помощи,</a:t>
            </a:r>
            <a:r>
              <a:rPr lang="ru-RU" sz="1400" b="1" smtClean="0">
                <a:solidFill>
                  <a:schemeClr val="tx1"/>
                </a:solidFill>
              </a:rPr>
              <a:t> </a:t>
            </a:r>
            <a:r>
              <a:rPr lang="ru-RU" sz="1400" b="1" spc="-10" smtClean="0">
                <a:solidFill>
                  <a:schemeClr val="tx1"/>
                </a:solidFill>
              </a:rPr>
              <a:t>психологической коррекции и поддержки  детям ветеранов (участников) СВО и членам их семей в очном и дистанционном режиме</a:t>
            </a:r>
            <a:endParaRPr lang="ru-RU" sz="1400" b="1"/>
          </a:p>
        </p:txBody>
      </p:sp>
    </p:spTree>
  </p:cSld>
  <p:clrMapOvr>
    <a:masterClrMapping/>
  </p:clrMapOvr>
  <p:transition/>
  <p:timing/>
</p:sld>
</file>

<file path=ppt/slides/slide49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0"/>
          <p:cNvSpPr/>
          <p:nvPr/>
        </p:nvSpPr>
        <p:spPr>
          <a:xfrm>
            <a:off x="262763" y="997458"/>
            <a:ext cx="6445250" cy="635"/>
          </a:xfrm>
          <a:custGeom>
            <a:rect l="l" t="t" r="r" b="b"/>
            <a:pathLst>
              <a:path w="6445250" h="634">
                <a:moveTo>
                  <a:pt x="0" y="0"/>
                </a:moveTo>
                <a:lnTo>
                  <a:pt x="6445122" y="380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6724142" y="220624"/>
            <a:ext cx="1910714" cy="2007870"/>
            <a:chOff x="6724142" y="220624"/>
            <a:chExt cx="1910714" cy="2007870"/>
          </a:xfrm>
        </p:grpSpPr>
        <p:pic>
          <p:nvPicPr>
            <p:cNvPr id="12" name="object 12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7577582" y="220624"/>
              <a:ext cx="1020965" cy="945362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6724142" y="1081874"/>
              <a:ext cx="1910714" cy="1146810"/>
            </a:xfrm>
            <a:custGeom>
              <a:rect l="l" t="t" r="r" b="b"/>
              <a:pathLst>
                <a:path w="1910714" h="1146810">
                  <a:moveTo>
                    <a:pt x="1910588" y="0"/>
                  </a:moveTo>
                  <a:lnTo>
                    <a:pt x="0" y="0"/>
                  </a:lnTo>
                  <a:lnTo>
                    <a:pt x="0" y="1146340"/>
                  </a:lnTo>
                  <a:lnTo>
                    <a:pt x="1910588" y="1146340"/>
                  </a:lnTo>
                  <a:lnTo>
                    <a:pt x="19105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416458" y="1194942"/>
            <a:ext cx="16897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7020" marR="5080" indent="-274320">
              <a:lnSpc>
                <a:spcPct val="100000"/>
              </a:lnSpc>
              <a:spcBef>
                <a:spcPts val="100"/>
              </a:spcBef>
            </a:pPr>
            <a:r>
              <a:rPr sz="1200" b="1" i="1" u="sng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Помощь</a:t>
            </a:r>
            <a:r>
              <a:rPr sz="1200" b="1" i="1" u="sng" spc="-4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при</a:t>
            </a:r>
            <a:r>
              <a:rPr sz="1200" b="1" i="1" u="sng" spc="-35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1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чувстве</a:t>
            </a:r>
            <a:r>
              <a:rPr sz="1200" b="1" i="1" spc="-1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b="1" i="1" u="sng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вины</a:t>
            </a:r>
            <a:r>
              <a:rPr sz="1200" b="1" i="1" u="sng" spc="-1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и</a:t>
            </a:r>
            <a:r>
              <a:rPr sz="1200" b="1" i="1" u="sng" spc="-25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2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стыда</a:t>
            </a:r>
            <a:endParaRPr sz="12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520950" y="1081874"/>
            <a:ext cx="1910714" cy="1146810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113664" rIns="0" bIns="0" rtlCol="0">
            <a:spAutoFit/>
          </a:bodyPr>
          <a:lstStyle/>
          <a:p>
            <a:pPr marL="56515" marR="48895" algn="ctr">
              <a:lnSpc>
                <a:spcPts val="1030"/>
              </a:lnSpc>
              <a:spcBef>
                <a:spcPts val="894"/>
              </a:spcBef>
            </a:pP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Если</a:t>
            </a:r>
            <a:r>
              <a:rPr sz="10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sz="10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вами</a:t>
            </a:r>
            <a:r>
              <a:rPr sz="10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рядом</a:t>
            </a:r>
            <a:r>
              <a:rPr sz="10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человек,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который</a:t>
            </a:r>
            <a:r>
              <a:rPr sz="10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мучается</a:t>
            </a:r>
            <a:r>
              <a:rPr sz="1000" b="1" spc="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от</a:t>
            </a:r>
            <a:r>
              <a:rPr sz="10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0">
                <a:solidFill>
                  <a:srgbClr val="C00000"/>
                </a:solidFill>
                <a:latin typeface="Arial"/>
                <a:cs typeface="Arial"/>
              </a:rPr>
              <a:t>стыда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или</a:t>
            </a:r>
            <a:r>
              <a:rPr sz="10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от</a:t>
            </a:r>
            <a:r>
              <a:rPr sz="10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чувства</a:t>
            </a:r>
            <a:r>
              <a:rPr sz="1000" b="1" spc="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вины,</a:t>
            </a:r>
            <a:endParaRPr sz="1000">
              <a:latin typeface="Arial"/>
              <a:cs typeface="Arial"/>
            </a:endParaRPr>
          </a:p>
          <a:p>
            <a:pPr algn="ctr">
              <a:lnSpc>
                <a:spcPts val="955"/>
              </a:lnSpc>
            </a:pP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постарайтесь</a:t>
            </a:r>
            <a:r>
              <a:rPr sz="10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убедить</a:t>
            </a:r>
            <a:r>
              <a:rPr sz="10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5">
                <a:solidFill>
                  <a:srgbClr val="C00000"/>
                </a:solidFill>
                <a:latin typeface="Arial"/>
                <a:cs typeface="Arial"/>
              </a:rPr>
              <a:t>его</a:t>
            </a:r>
            <a:endParaRPr sz="1000">
              <a:latin typeface="Arial"/>
              <a:cs typeface="Arial"/>
            </a:endParaRPr>
          </a:p>
          <a:p>
            <a:pPr algn="ctr">
              <a:lnSpc>
                <a:spcPts val="1040"/>
              </a:lnSpc>
            </a:pP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обратиться</a:t>
            </a:r>
            <a:r>
              <a:rPr sz="10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к</a:t>
            </a:r>
            <a:r>
              <a:rPr sz="1000" b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специалисту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50">
                <a:solidFill>
                  <a:srgbClr val="C00000"/>
                </a:solidFill>
                <a:latin typeface="Arial"/>
                <a:cs typeface="Arial"/>
              </a:rPr>
              <a:t>-</a:t>
            </a:r>
            <a:endParaRPr sz="1000">
              <a:latin typeface="Arial"/>
              <a:cs typeface="Arial"/>
            </a:endParaRPr>
          </a:p>
          <a:p>
            <a:pPr marL="266700" marR="259079" indent="635" algn="ctr">
              <a:lnSpc>
                <a:spcPts val="1030"/>
              </a:lnSpc>
              <a:spcBef>
                <a:spcPts val="95"/>
              </a:spcBef>
            </a:pP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психолога</a:t>
            </a:r>
            <a:r>
              <a:rPr sz="1000" b="1" spc="-5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5">
                <a:solidFill>
                  <a:srgbClr val="C00000"/>
                </a:solidFill>
                <a:latin typeface="Arial"/>
                <a:cs typeface="Arial"/>
              </a:rPr>
              <a:t>или 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врачапсихотерапевта</a:t>
            </a:r>
            <a:endParaRPr sz="10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622546" y="1081874"/>
            <a:ext cx="1910714" cy="1146810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05"/>
              </a:spcBef>
            </a:pPr>
            <a:endParaRPr sz="1000">
              <a:latin typeface="Times New Roman"/>
              <a:cs typeface="Times New Roman"/>
            </a:endParaRPr>
          </a:p>
          <a:p>
            <a:pPr marL="635" algn="ctr">
              <a:lnSpc>
                <a:spcPts val="1115"/>
              </a:lnSpc>
              <a:spcBef>
                <a:spcPts val="5"/>
              </a:spcBef>
            </a:pP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Поговорите</a:t>
            </a:r>
            <a:r>
              <a:rPr sz="10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sz="10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человеком,</a:t>
            </a:r>
            <a:endParaRPr sz="1000">
              <a:latin typeface="Arial"/>
              <a:cs typeface="Arial"/>
            </a:endParaRPr>
          </a:p>
          <a:p>
            <a:pPr algn="ctr">
              <a:lnSpc>
                <a:spcPts val="1115"/>
              </a:lnSpc>
            </a:pP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выслушайте</a:t>
            </a:r>
            <a:r>
              <a:rPr sz="1000" b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5">
                <a:solidFill>
                  <a:srgbClr val="C00000"/>
                </a:solidFill>
                <a:latin typeface="Arial"/>
                <a:cs typeface="Arial"/>
              </a:rPr>
              <a:t>его</a:t>
            </a:r>
            <a:endParaRPr sz="10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724142" y="1081874"/>
            <a:ext cx="1910714" cy="1146810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0"/>
              </a:spcBef>
            </a:pPr>
            <a:endParaRPr sz="1000">
              <a:latin typeface="Times New Roman"/>
              <a:cs typeface="Times New Roman"/>
            </a:endParaRPr>
          </a:p>
          <a:p>
            <a:pPr marL="124460" marR="114935" indent="-1270" algn="ctr">
              <a:lnSpc>
                <a:spcPts val="1030"/>
              </a:lnSpc>
            </a:pP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Дайте</a:t>
            </a:r>
            <a:r>
              <a:rPr sz="10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понять,</a:t>
            </a:r>
            <a:r>
              <a:rPr sz="10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что</a:t>
            </a:r>
            <a:r>
              <a:rPr sz="10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5">
                <a:solidFill>
                  <a:srgbClr val="C00000"/>
                </a:solidFill>
                <a:latin typeface="Arial"/>
                <a:cs typeface="Arial"/>
              </a:rPr>
              <a:t>вы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слушаете</a:t>
            </a:r>
            <a:r>
              <a:rPr sz="1000" b="1" spc="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000" b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понимаете </a:t>
            </a:r>
            <a:r>
              <a:rPr sz="1000" b="1" spc="-25">
                <a:solidFill>
                  <a:srgbClr val="C00000"/>
                </a:solidFill>
                <a:latin typeface="Arial"/>
                <a:cs typeface="Arial"/>
              </a:rPr>
              <a:t>его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(кивайте,</a:t>
            </a:r>
            <a:r>
              <a:rPr sz="10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поддакивайте,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говорите</a:t>
            </a:r>
            <a:r>
              <a:rPr sz="10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«угу»,</a:t>
            </a:r>
            <a:r>
              <a:rPr sz="1000" b="1" spc="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«ага»)</a:t>
            </a:r>
            <a:endParaRPr sz="10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520950" y="2419311"/>
            <a:ext cx="1910714" cy="1146810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9842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775"/>
              </a:spcBef>
            </a:pPr>
            <a:endParaRPr sz="1000">
              <a:latin typeface="Times New Roman"/>
              <a:cs typeface="Times New Roman"/>
            </a:endParaRPr>
          </a:p>
          <a:p>
            <a:pPr marL="102235" marR="93980" algn="ctr">
              <a:lnSpc>
                <a:spcPct val="86100"/>
              </a:lnSpc>
            </a:pP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10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осуждайте</a:t>
            </a:r>
            <a:r>
              <a:rPr sz="10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человека,</a:t>
            </a:r>
            <a:r>
              <a:rPr sz="10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5">
                <a:solidFill>
                  <a:srgbClr val="C00000"/>
                </a:solidFill>
                <a:latin typeface="Arial"/>
                <a:cs typeface="Arial"/>
              </a:rPr>
              <a:t>не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старайтесь</a:t>
            </a:r>
            <a:r>
              <a:rPr sz="10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оценивать</a:t>
            </a:r>
            <a:r>
              <a:rPr sz="1000" b="1" spc="-25">
                <a:solidFill>
                  <a:srgbClr val="C00000"/>
                </a:solidFill>
                <a:latin typeface="Arial"/>
                <a:cs typeface="Arial"/>
              </a:rPr>
              <a:t> его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действия,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даже</a:t>
            </a:r>
            <a:r>
              <a:rPr sz="1000" b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если</a:t>
            </a:r>
            <a:r>
              <a:rPr sz="1000" b="1" spc="-25">
                <a:solidFill>
                  <a:srgbClr val="C00000"/>
                </a:solidFill>
                <a:latin typeface="Arial"/>
                <a:cs typeface="Arial"/>
              </a:rPr>
              <a:t> вам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кажется,</a:t>
            </a:r>
            <a:r>
              <a:rPr sz="10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что</a:t>
            </a:r>
            <a:r>
              <a:rPr sz="10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человек</a:t>
            </a:r>
            <a:endParaRPr sz="1000">
              <a:latin typeface="Arial"/>
              <a:cs typeface="Arial"/>
            </a:endParaRPr>
          </a:p>
          <a:p>
            <a:pPr algn="ctr">
              <a:lnSpc>
                <a:spcPts val="1045"/>
              </a:lnSpc>
            </a:pP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поступил</a:t>
            </a:r>
            <a:r>
              <a:rPr sz="10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неправильно.</a:t>
            </a:r>
            <a:endParaRPr sz="10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622546" y="2419311"/>
            <a:ext cx="1910714" cy="1146810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endParaRPr sz="1000">
              <a:latin typeface="Times New Roman"/>
              <a:cs typeface="Times New Roman"/>
            </a:endParaRPr>
          </a:p>
          <a:p>
            <a:pPr marL="3810" algn="ctr">
              <a:lnSpc>
                <a:spcPts val="1115"/>
              </a:lnSpc>
            </a:pP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Дайте</a:t>
            </a:r>
            <a:r>
              <a:rPr sz="10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понять,</a:t>
            </a:r>
            <a:r>
              <a:rPr sz="1000" b="1" spc="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5">
                <a:solidFill>
                  <a:srgbClr val="C00000"/>
                </a:solidFill>
                <a:latin typeface="Arial"/>
                <a:cs typeface="Arial"/>
              </a:rPr>
              <a:t>что</a:t>
            </a:r>
            <a:endParaRPr sz="1000">
              <a:latin typeface="Arial"/>
              <a:cs typeface="Arial"/>
            </a:endParaRPr>
          </a:p>
          <a:p>
            <a:pPr marL="48895" marR="34925" algn="ctr">
              <a:lnSpc>
                <a:spcPct val="86300"/>
              </a:lnSpc>
              <a:spcBef>
                <a:spcPts val="80"/>
              </a:spcBef>
            </a:pP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принимаете</a:t>
            </a:r>
            <a:r>
              <a:rPr sz="1000" b="1" spc="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человека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 таким,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какой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он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есть.</a:t>
            </a:r>
            <a:r>
              <a:rPr sz="1000" b="1" spc="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Не 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пытайтесь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переубедить</a:t>
            </a:r>
            <a:r>
              <a:rPr sz="1000" b="1" spc="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человека </a:t>
            </a:r>
            <a:r>
              <a:rPr sz="1000" b="1" spc="-20">
                <a:solidFill>
                  <a:srgbClr val="C00000"/>
                </a:solidFill>
                <a:latin typeface="Arial"/>
                <a:cs typeface="Arial"/>
              </a:rPr>
              <a:t>(«Ты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не виноват»,</a:t>
            </a:r>
            <a:r>
              <a:rPr sz="1000" b="1" spc="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«Такое</a:t>
            </a:r>
            <a:r>
              <a:rPr sz="10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50">
                <a:solidFill>
                  <a:srgbClr val="C00000"/>
                </a:solidFill>
                <a:latin typeface="Arial"/>
                <a:cs typeface="Arial"/>
              </a:rPr>
              <a:t>с</a:t>
            </a:r>
            <a:endParaRPr sz="1000">
              <a:latin typeface="Arial"/>
              <a:cs typeface="Arial"/>
            </a:endParaRPr>
          </a:p>
          <a:p>
            <a:pPr marL="6350" algn="ctr">
              <a:lnSpc>
                <a:spcPts val="1030"/>
              </a:lnSpc>
            </a:pP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каждым</a:t>
            </a:r>
            <a:r>
              <a:rPr sz="10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может</a:t>
            </a:r>
            <a:r>
              <a:rPr sz="10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случиться»)</a:t>
            </a:r>
            <a:endParaRPr sz="10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724142" y="2419311"/>
            <a:ext cx="1910714" cy="1146810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40"/>
              </a:spcBef>
            </a:pPr>
            <a:endParaRPr sz="1000">
              <a:latin typeface="Times New Roman"/>
              <a:cs typeface="Times New Roman"/>
            </a:endParaRPr>
          </a:p>
          <a:p>
            <a:pPr marL="136525" marR="126364" algn="ctr">
              <a:lnSpc>
                <a:spcPct val="86100"/>
              </a:lnSpc>
              <a:spcBef>
                <a:spcPts val="5"/>
              </a:spcBef>
            </a:pP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r>
              <a:rPr sz="10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этом</a:t>
            </a:r>
            <a:r>
              <a:rPr sz="10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этапе</a:t>
            </a:r>
            <a:r>
              <a:rPr sz="10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важно</a:t>
            </a:r>
            <a:r>
              <a:rPr sz="10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0">
                <a:solidFill>
                  <a:srgbClr val="C00000"/>
                </a:solidFill>
                <a:latin typeface="Arial"/>
                <a:cs typeface="Arial"/>
              </a:rPr>
              <a:t>дать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человеку</a:t>
            </a:r>
            <a:r>
              <a:rPr sz="10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выговориться,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рассказать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sz="10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0">
                <a:solidFill>
                  <a:srgbClr val="C00000"/>
                </a:solidFill>
                <a:latin typeface="Arial"/>
                <a:cs typeface="Arial"/>
              </a:rPr>
              <a:t>своих 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чувствах.</a:t>
            </a:r>
            <a:endParaRPr sz="10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622546" y="3756723"/>
            <a:ext cx="1910714" cy="1146810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1003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790"/>
              </a:spcBef>
            </a:pPr>
            <a:endParaRPr sz="1000">
              <a:latin typeface="Times New Roman"/>
              <a:cs typeface="Times New Roman"/>
            </a:endParaRPr>
          </a:p>
          <a:p>
            <a:pPr marL="209550" marR="195580" indent="1270" algn="ctr">
              <a:lnSpc>
                <a:spcPts val="1030"/>
              </a:lnSpc>
            </a:pP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давайте</a:t>
            </a:r>
            <a:r>
              <a:rPr sz="1000" b="1" spc="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советов, </a:t>
            </a:r>
            <a:r>
              <a:rPr sz="1000" b="1" spc="-25">
                <a:solidFill>
                  <a:srgbClr val="C00000"/>
                </a:solidFill>
                <a:latin typeface="Arial"/>
                <a:cs typeface="Arial"/>
              </a:rPr>
              <a:t>не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рассказывайте</a:t>
            </a:r>
            <a:r>
              <a:rPr sz="1000" b="1" spc="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sz="10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своем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опыте,</a:t>
            </a:r>
            <a:r>
              <a:rPr sz="1000" b="1" spc="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не 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задавайте</a:t>
            </a:r>
            <a:endParaRPr sz="1000">
              <a:latin typeface="Arial"/>
              <a:cs typeface="Arial"/>
            </a:endParaRPr>
          </a:p>
          <a:p>
            <a:pPr marL="1905" algn="ctr">
              <a:lnSpc>
                <a:spcPts val="950"/>
              </a:lnSpc>
            </a:pP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вопросов</a:t>
            </a:r>
            <a:r>
              <a:rPr sz="10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—</a:t>
            </a:r>
            <a:r>
              <a:rPr sz="10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просто</a:t>
            </a:r>
            <a:endParaRPr sz="1000">
              <a:latin typeface="Arial"/>
              <a:cs typeface="Arial"/>
            </a:endParaRPr>
          </a:p>
          <a:p>
            <a:pPr marL="3175" algn="ctr">
              <a:lnSpc>
                <a:spcPts val="1120"/>
              </a:lnSpc>
            </a:pP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слушайте</a:t>
            </a:r>
            <a:endParaRPr sz="1000">
              <a:latin typeface="Arial"/>
              <a:cs typeface="Arial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228600" y="209550"/>
            <a:ext cx="70866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spc="-10" smtClean="0">
                <a:solidFill>
                  <a:srgbClr val="000000"/>
                </a:solidFill>
              </a:rPr>
              <a:t>Оказание</a:t>
            </a:r>
            <a:r>
              <a:rPr lang="ru-RU" sz="1400" b="1" smtClean="0">
                <a:solidFill>
                  <a:srgbClr val="000000"/>
                </a:solidFill>
              </a:rPr>
              <a:t>	</a:t>
            </a:r>
            <a:r>
              <a:rPr lang="ru-RU" sz="1400" b="1" spc="-10" smtClean="0">
                <a:solidFill>
                  <a:srgbClr val="000000"/>
                </a:solidFill>
              </a:rPr>
              <a:t>экстренной психологической </a:t>
            </a:r>
            <a:r>
              <a:rPr lang="ru-RU" sz="1400" b="1" spc="-10" smtClean="0">
                <a:solidFill>
                  <a:schemeClr val="tx1"/>
                </a:solidFill>
              </a:rPr>
              <a:t>помощи,</a:t>
            </a:r>
            <a:r>
              <a:rPr lang="ru-RU" sz="1400" b="1" smtClean="0">
                <a:solidFill>
                  <a:schemeClr val="tx1"/>
                </a:solidFill>
              </a:rPr>
              <a:t> </a:t>
            </a:r>
            <a:r>
              <a:rPr lang="ru-RU" sz="1400" b="1" spc="-10" smtClean="0">
                <a:solidFill>
                  <a:schemeClr val="tx1"/>
                </a:solidFill>
              </a:rPr>
              <a:t>психологической коррекции и поддержки  детям ветеранов (участников) СВО и членам их семей в очном и дистанционном режиме</a:t>
            </a:r>
            <a:endParaRPr lang="ru-RU" sz="1400" b="1"/>
          </a:p>
        </p:txBody>
      </p:sp>
    </p:spTree>
  </p:cSld>
  <p:clrMapOvr>
    <a:masterClrMapping/>
  </p:clrMapOvr>
  <p:transition/>
  <p:timing/>
</p:sld>
</file>

<file path=ppt/slides/slide50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object 9"/>
          <p:cNvSpPr/>
          <p:nvPr/>
        </p:nvSpPr>
        <p:spPr>
          <a:xfrm>
            <a:off x="262763" y="997458"/>
            <a:ext cx="6445250" cy="635"/>
          </a:xfrm>
          <a:custGeom>
            <a:rect l="l" t="t" r="r" b="b"/>
            <a:pathLst>
              <a:path w="6445250" h="634">
                <a:moveTo>
                  <a:pt x="0" y="0"/>
                </a:moveTo>
                <a:lnTo>
                  <a:pt x="6445122" y="380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object 10"/>
          <p:cNvGrpSpPr/>
          <p:nvPr/>
        </p:nvGrpSpPr>
        <p:grpSpPr>
          <a:xfrm>
            <a:off x="5755004" y="220624"/>
            <a:ext cx="3006725" cy="2665095"/>
            <a:chOff x="5755004" y="220624"/>
            <a:chExt cx="3006725" cy="2665095"/>
          </a:xfrm>
        </p:grpSpPr>
        <p:pic>
          <p:nvPicPr>
            <p:cNvPr id="11" name="object 11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7577581" y="220624"/>
              <a:ext cx="1020965" cy="945362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5755004" y="1081151"/>
              <a:ext cx="3006725" cy="1804035"/>
            </a:xfrm>
            <a:custGeom>
              <a:rect l="l" t="t" r="r" b="b"/>
              <a:pathLst>
                <a:path w="3006725" h="1804035">
                  <a:moveTo>
                    <a:pt x="3006725" y="0"/>
                  </a:moveTo>
                  <a:lnTo>
                    <a:pt x="0" y="0"/>
                  </a:lnTo>
                  <a:lnTo>
                    <a:pt x="0" y="1804035"/>
                  </a:lnTo>
                  <a:lnTo>
                    <a:pt x="3006725" y="1804035"/>
                  </a:lnTo>
                  <a:lnTo>
                    <a:pt x="30067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562762" y="1194942"/>
            <a:ext cx="13970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890">
              <a:lnSpc>
                <a:spcPct val="100000"/>
              </a:lnSpc>
              <a:spcBef>
                <a:spcPts val="100"/>
              </a:spcBef>
            </a:pPr>
            <a:r>
              <a:rPr sz="1200" b="1" i="1" u="sng">
                <a:solidFill>
                  <a:srgbClr val="92D050"/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Самопомощь</a:t>
            </a:r>
            <a:r>
              <a:rPr sz="1200" b="1" i="1" u="sng" spc="-35">
                <a:solidFill>
                  <a:srgbClr val="92D050"/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25">
                <a:solidFill>
                  <a:srgbClr val="92D050"/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при</a:t>
            </a:r>
            <a:r>
              <a:rPr sz="1200" b="1" i="1" spc="-25">
                <a:solidFill>
                  <a:srgbClr val="92D050"/>
                </a:solidFill>
                <a:latin typeface="Arial"/>
                <a:cs typeface="Arial"/>
              </a:rPr>
              <a:t> </a:t>
            </a:r>
            <a:r>
              <a:rPr sz="1200" b="1" i="1" u="sng">
                <a:solidFill>
                  <a:srgbClr val="92D050"/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острых</a:t>
            </a:r>
            <a:r>
              <a:rPr sz="1200" b="1" i="1" u="sng" spc="-50">
                <a:solidFill>
                  <a:srgbClr val="92D050"/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10">
                <a:solidFill>
                  <a:srgbClr val="92D050"/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реакциях</a:t>
            </a:r>
            <a:endParaRPr sz="12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447670" y="1081150"/>
            <a:ext cx="3006725" cy="180403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635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0"/>
              </a:spcBef>
            </a:pPr>
            <a:endParaRPr sz="1800">
              <a:latin typeface="Times New Roman"/>
              <a:cs typeface="Times New Roman"/>
            </a:endParaRPr>
          </a:p>
          <a:p>
            <a:pPr marL="1270" algn="ctr">
              <a:lnSpc>
                <a:spcPts val="2014"/>
              </a:lnSpc>
              <a:spcBef>
                <a:spcPts val="5"/>
              </a:spcBef>
            </a:pPr>
            <a:r>
              <a:rPr sz="1800" b="1">
                <a:solidFill>
                  <a:srgbClr val="C00000"/>
                </a:solidFill>
                <a:latin typeface="Arial"/>
                <a:cs typeface="Arial"/>
              </a:rPr>
              <a:t>Справиться</a:t>
            </a:r>
            <a:r>
              <a:rPr sz="1800" b="1" spc="-4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sz="1800" b="1" spc="-7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0">
                <a:solidFill>
                  <a:srgbClr val="C00000"/>
                </a:solidFill>
                <a:latin typeface="Arial"/>
                <a:cs typeface="Arial"/>
              </a:rPr>
              <a:t>этими</a:t>
            </a:r>
            <a:endParaRPr sz="1800">
              <a:latin typeface="Arial"/>
              <a:cs typeface="Arial"/>
            </a:endParaRPr>
          </a:p>
          <a:p>
            <a:pPr algn="ctr">
              <a:lnSpc>
                <a:spcPts val="1864"/>
              </a:lnSpc>
            </a:pPr>
            <a:r>
              <a:rPr sz="1800" b="1" spc="-10">
                <a:solidFill>
                  <a:srgbClr val="C00000"/>
                </a:solidFill>
                <a:latin typeface="Arial"/>
                <a:cs typeface="Arial"/>
              </a:rPr>
              <a:t>чувствами</a:t>
            </a:r>
            <a:endParaRPr sz="1800">
              <a:latin typeface="Arial"/>
              <a:cs typeface="Arial"/>
            </a:endParaRPr>
          </a:p>
          <a:p>
            <a:pPr marL="100965" marR="94615" algn="ctr">
              <a:lnSpc>
                <a:spcPts val="1860"/>
              </a:lnSpc>
              <a:spcBef>
                <a:spcPts val="160"/>
              </a:spcBef>
            </a:pPr>
            <a:r>
              <a:rPr sz="1800" b="1" spc="-10">
                <a:solidFill>
                  <a:srgbClr val="C00000"/>
                </a:solidFill>
                <a:latin typeface="Arial"/>
                <a:cs typeface="Arial"/>
              </a:rPr>
              <a:t>самостоятельно</a:t>
            </a:r>
            <a:r>
              <a:rPr sz="18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>
                <a:solidFill>
                  <a:srgbClr val="C00000"/>
                </a:solidFill>
                <a:latin typeface="Arial"/>
                <a:cs typeface="Arial"/>
              </a:rPr>
              <a:t>или</a:t>
            </a:r>
            <a:r>
              <a:rPr sz="1800" b="1" spc="-6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25">
                <a:solidFill>
                  <a:srgbClr val="C00000"/>
                </a:solidFill>
                <a:latin typeface="Arial"/>
                <a:cs typeface="Arial"/>
              </a:rPr>
              <a:t>без </a:t>
            </a:r>
            <a:r>
              <a:rPr sz="1800" b="1" spc="-10">
                <a:solidFill>
                  <a:srgbClr val="C00000"/>
                </a:solidFill>
                <a:latin typeface="Arial"/>
                <a:cs typeface="Arial"/>
              </a:rPr>
              <a:t>посторонней</a:t>
            </a:r>
            <a:r>
              <a:rPr sz="1800" b="1" spc="-7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0">
                <a:solidFill>
                  <a:srgbClr val="C00000"/>
                </a:solidFill>
                <a:latin typeface="Arial"/>
                <a:cs typeface="Arial"/>
              </a:rPr>
              <a:t>помощи </a:t>
            </a:r>
            <a:r>
              <a:rPr sz="1800" b="1">
                <a:solidFill>
                  <a:srgbClr val="C00000"/>
                </a:solidFill>
                <a:latin typeface="Arial"/>
                <a:cs typeface="Arial"/>
              </a:rPr>
              <a:t>очень</a:t>
            </a:r>
            <a:r>
              <a:rPr sz="1800" b="1" spc="-114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0">
                <a:solidFill>
                  <a:srgbClr val="C00000"/>
                </a:solidFill>
                <a:latin typeface="Arial"/>
                <a:cs typeface="Arial"/>
              </a:rPr>
              <a:t>трудно.</a:t>
            </a:r>
            <a:endParaRPr sz="18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755004" y="1081150"/>
            <a:ext cx="3006725" cy="180403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188595" rIns="0" bIns="0" rtlCol="0">
            <a:spAutoFit/>
          </a:bodyPr>
          <a:lstStyle/>
          <a:p>
            <a:pPr marL="211454" marR="201930" indent="421640">
              <a:lnSpc>
                <a:spcPct val="86400"/>
              </a:lnSpc>
              <a:spcBef>
                <a:spcPts val="1485"/>
              </a:spcBef>
            </a:pPr>
            <a:r>
              <a:rPr sz="1800" b="1" spc="-20">
                <a:solidFill>
                  <a:srgbClr val="C00000"/>
                </a:solidFill>
                <a:latin typeface="Arial"/>
                <a:cs typeface="Arial"/>
              </a:rPr>
              <a:t>Говоря</a:t>
            </a:r>
            <a:r>
              <a:rPr sz="1800" b="1" spc="-5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sz="1800" b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0">
                <a:solidFill>
                  <a:srgbClr val="C00000"/>
                </a:solidFill>
                <a:latin typeface="Arial"/>
                <a:cs typeface="Arial"/>
              </a:rPr>
              <a:t>своих чувствах,</a:t>
            </a:r>
            <a:r>
              <a:rPr sz="1800" b="1" spc="-6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20">
                <a:solidFill>
                  <a:srgbClr val="C00000"/>
                </a:solidFill>
                <a:latin typeface="Arial"/>
                <a:cs typeface="Arial"/>
              </a:rPr>
              <a:t>используйте </a:t>
            </a:r>
            <a:r>
              <a:rPr sz="1800" b="1" spc="-10">
                <a:solidFill>
                  <a:srgbClr val="C00000"/>
                </a:solidFill>
                <a:latin typeface="Arial"/>
                <a:cs typeface="Arial"/>
              </a:rPr>
              <a:t>вместо</a:t>
            </a:r>
            <a:r>
              <a:rPr sz="1800" b="1" spc="-5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>
                <a:solidFill>
                  <a:srgbClr val="C00000"/>
                </a:solidFill>
                <a:latin typeface="Arial"/>
                <a:cs typeface="Arial"/>
              </a:rPr>
              <a:t>«мне</a:t>
            </a:r>
            <a:r>
              <a:rPr sz="1800" b="1" spc="-8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0">
                <a:solidFill>
                  <a:srgbClr val="C00000"/>
                </a:solidFill>
                <a:latin typeface="Arial"/>
                <a:cs typeface="Arial"/>
              </a:rPr>
              <a:t>стыдно»</a:t>
            </a:r>
            <a:endParaRPr sz="1800">
              <a:latin typeface="Arial"/>
              <a:cs typeface="Arial"/>
            </a:endParaRPr>
          </a:p>
          <a:p>
            <a:pPr marL="418465" marR="410845" indent="635" algn="ctr">
              <a:lnSpc>
                <a:spcPts val="1860"/>
              </a:lnSpc>
              <a:spcBef>
                <a:spcPts val="10"/>
              </a:spcBef>
            </a:pPr>
            <a:r>
              <a:rPr sz="1800" b="1">
                <a:solidFill>
                  <a:srgbClr val="C00000"/>
                </a:solidFill>
                <a:latin typeface="Arial"/>
                <a:cs typeface="Arial"/>
              </a:rPr>
              <a:t>или</a:t>
            </a:r>
            <a:r>
              <a:rPr sz="18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>
                <a:solidFill>
                  <a:srgbClr val="C00000"/>
                </a:solidFill>
                <a:latin typeface="Arial"/>
                <a:cs typeface="Arial"/>
              </a:rPr>
              <a:t>«я</a:t>
            </a:r>
            <a:r>
              <a:rPr sz="18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0">
                <a:solidFill>
                  <a:srgbClr val="C00000"/>
                </a:solidFill>
                <a:latin typeface="Arial"/>
                <a:cs typeface="Arial"/>
              </a:rPr>
              <a:t>виноват» </a:t>
            </a:r>
            <a:r>
              <a:rPr sz="1800" b="1" spc="-20">
                <a:solidFill>
                  <a:srgbClr val="C00000"/>
                </a:solidFill>
                <a:latin typeface="Arial"/>
                <a:cs typeface="Arial"/>
              </a:rPr>
              <a:t>словосочетание</a:t>
            </a:r>
            <a:r>
              <a:rPr sz="1800" b="1" spc="-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25">
                <a:solidFill>
                  <a:srgbClr val="C00000"/>
                </a:solidFill>
                <a:latin typeface="Arial"/>
                <a:cs typeface="Arial"/>
              </a:rPr>
              <a:t>«я</a:t>
            </a:r>
            <a:endParaRPr sz="1800">
              <a:latin typeface="Arial"/>
              <a:cs typeface="Arial"/>
            </a:endParaRPr>
          </a:p>
          <a:p>
            <a:pPr marL="635" algn="ctr">
              <a:lnSpc>
                <a:spcPts val="1860"/>
              </a:lnSpc>
            </a:pPr>
            <a:r>
              <a:rPr sz="1800" b="1">
                <a:solidFill>
                  <a:srgbClr val="C00000"/>
                </a:solidFill>
                <a:latin typeface="Arial"/>
                <a:cs typeface="Arial"/>
              </a:rPr>
              <a:t>сожалею»,</a:t>
            </a:r>
            <a:r>
              <a:rPr sz="1800" b="1" spc="-5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>
                <a:solidFill>
                  <a:srgbClr val="C00000"/>
                </a:solidFill>
                <a:latin typeface="Arial"/>
                <a:cs typeface="Arial"/>
              </a:rPr>
              <a:t>«мне</a:t>
            </a:r>
            <a:r>
              <a:rPr sz="1800" b="1" spc="-5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0">
                <a:solidFill>
                  <a:srgbClr val="C00000"/>
                </a:solidFill>
                <a:latin typeface="Arial"/>
                <a:cs typeface="Arial"/>
              </a:rPr>
              <a:t>жаль».</a:t>
            </a:r>
            <a:endParaRPr sz="18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447670" y="3185833"/>
            <a:ext cx="3006725" cy="180403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151765" rIns="0" bIns="0" rtlCol="0">
            <a:spAutoFit/>
          </a:bodyPr>
          <a:lstStyle/>
          <a:p>
            <a:pPr marL="207645">
              <a:lnSpc>
                <a:spcPts val="2014"/>
              </a:lnSpc>
              <a:spcBef>
                <a:spcPts val="1195"/>
              </a:spcBef>
            </a:pPr>
            <a:r>
              <a:rPr sz="1800" b="1">
                <a:solidFill>
                  <a:srgbClr val="C00000"/>
                </a:solidFill>
                <a:latin typeface="Arial"/>
                <a:cs typeface="Arial"/>
              </a:rPr>
              <a:t>Слова</a:t>
            </a:r>
            <a:r>
              <a:rPr sz="1800" b="1" spc="-10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>
                <a:solidFill>
                  <a:srgbClr val="C00000"/>
                </a:solidFill>
                <a:latin typeface="Arial"/>
                <a:cs typeface="Arial"/>
              </a:rPr>
              <a:t>имеют</a:t>
            </a:r>
            <a:r>
              <a:rPr sz="1800" b="1" spc="-10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0">
                <a:solidFill>
                  <a:srgbClr val="C00000"/>
                </a:solidFill>
                <a:latin typeface="Arial"/>
                <a:cs typeface="Arial"/>
              </a:rPr>
              <a:t>большое</a:t>
            </a:r>
            <a:endParaRPr sz="1800">
              <a:latin typeface="Arial"/>
              <a:cs typeface="Arial"/>
            </a:endParaRPr>
          </a:p>
          <a:p>
            <a:pPr marL="269875" marR="257810" indent="243840">
              <a:lnSpc>
                <a:spcPct val="86200"/>
              </a:lnSpc>
              <a:spcBef>
                <a:spcPts val="155"/>
              </a:spcBef>
            </a:pPr>
            <a:r>
              <a:rPr sz="1800" b="1" spc="-10">
                <a:solidFill>
                  <a:srgbClr val="C00000"/>
                </a:solidFill>
                <a:latin typeface="Arial"/>
                <a:cs typeface="Arial"/>
              </a:rPr>
              <a:t>значение,</a:t>
            </a:r>
            <a:r>
              <a:rPr sz="1800" b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800" b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0">
                <a:solidFill>
                  <a:srgbClr val="C00000"/>
                </a:solidFill>
                <a:latin typeface="Arial"/>
                <a:cs typeface="Arial"/>
              </a:rPr>
              <a:t>такая формулировка</a:t>
            </a:r>
            <a:r>
              <a:rPr sz="1800" b="1" spc="-9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20">
                <a:solidFill>
                  <a:srgbClr val="C00000"/>
                </a:solidFill>
                <a:latin typeface="Arial"/>
                <a:cs typeface="Arial"/>
              </a:rPr>
              <a:t>может </a:t>
            </a:r>
            <a:r>
              <a:rPr sz="1800" b="1" spc="-10">
                <a:solidFill>
                  <a:srgbClr val="C00000"/>
                </a:solidFill>
                <a:latin typeface="Arial"/>
                <a:cs typeface="Arial"/>
              </a:rPr>
              <a:t>помочь</a:t>
            </a:r>
            <a:r>
              <a:rPr sz="1800" b="1" spc="-9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>
                <a:solidFill>
                  <a:srgbClr val="C00000"/>
                </a:solidFill>
                <a:latin typeface="Arial"/>
                <a:cs typeface="Arial"/>
              </a:rPr>
              <a:t>вам</a:t>
            </a:r>
            <a:r>
              <a:rPr sz="1800" b="1" spc="-8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0">
                <a:solidFill>
                  <a:srgbClr val="C00000"/>
                </a:solidFill>
                <a:latin typeface="Arial"/>
                <a:cs typeface="Arial"/>
              </a:rPr>
              <a:t>оценить </a:t>
            </a:r>
            <a:r>
              <a:rPr sz="1800" b="1">
                <a:solidFill>
                  <a:srgbClr val="C00000"/>
                </a:solidFill>
                <a:latin typeface="Arial"/>
                <a:cs typeface="Arial"/>
              </a:rPr>
              <a:t>свои</a:t>
            </a:r>
            <a:r>
              <a:rPr sz="1800" b="1" spc="-7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0">
                <a:solidFill>
                  <a:srgbClr val="C00000"/>
                </a:solidFill>
                <a:latin typeface="Arial"/>
                <a:cs typeface="Arial"/>
              </a:rPr>
              <a:t>переживания</a:t>
            </a:r>
            <a:r>
              <a:rPr sz="1800" b="1" spc="-7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50">
                <a:solidFill>
                  <a:srgbClr val="C00000"/>
                </a:solidFill>
                <a:latin typeface="Arial"/>
                <a:cs typeface="Arial"/>
              </a:rPr>
              <a:t>и </a:t>
            </a:r>
            <a:r>
              <a:rPr sz="1800" b="1">
                <a:solidFill>
                  <a:srgbClr val="C00000"/>
                </a:solidFill>
                <a:latin typeface="Arial"/>
                <a:cs typeface="Arial"/>
              </a:rPr>
              <a:t>справиться</a:t>
            </a:r>
            <a:r>
              <a:rPr sz="1800" b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sz="1800" b="1" spc="-7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0">
                <a:solidFill>
                  <a:srgbClr val="C00000"/>
                </a:solidFill>
                <a:latin typeface="Arial"/>
                <a:cs typeface="Arial"/>
              </a:rPr>
              <a:t>ними.</a:t>
            </a:r>
            <a:endParaRPr sz="18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755004" y="3185833"/>
            <a:ext cx="3006725" cy="180403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72390" rIns="0" bIns="0" rtlCol="0">
            <a:spAutoFit/>
          </a:bodyPr>
          <a:lstStyle/>
          <a:p>
            <a:pPr marL="266065" marR="256540" indent="-1905" algn="ctr">
              <a:lnSpc>
                <a:spcPts val="1870"/>
              </a:lnSpc>
              <a:spcBef>
                <a:spcPts val="570"/>
              </a:spcBef>
            </a:pPr>
            <a:r>
              <a:rPr sz="1800" b="1">
                <a:solidFill>
                  <a:srgbClr val="C00000"/>
                </a:solidFill>
                <a:latin typeface="Arial"/>
                <a:cs typeface="Arial"/>
              </a:rPr>
              <a:t>Напишите</a:t>
            </a:r>
            <a:r>
              <a:rPr sz="1800" b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sz="1800" b="1" spc="-6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20">
                <a:solidFill>
                  <a:srgbClr val="C00000"/>
                </a:solidFill>
                <a:latin typeface="Arial"/>
                <a:cs typeface="Arial"/>
              </a:rPr>
              <a:t>своих </a:t>
            </a:r>
            <a:r>
              <a:rPr sz="1800" b="1" spc="-10">
                <a:solidFill>
                  <a:srgbClr val="C00000"/>
                </a:solidFill>
                <a:latin typeface="Arial"/>
                <a:cs typeface="Arial"/>
              </a:rPr>
              <a:t>чувствах</a:t>
            </a:r>
            <a:r>
              <a:rPr sz="1800" b="1" spc="-6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>
                <a:solidFill>
                  <a:srgbClr val="C00000"/>
                </a:solidFill>
                <a:latin typeface="Arial"/>
                <a:cs typeface="Arial"/>
              </a:rPr>
              <a:t>письмо.</a:t>
            </a:r>
            <a:r>
              <a:rPr sz="1800" b="1" spc="-10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25">
                <a:solidFill>
                  <a:srgbClr val="C00000"/>
                </a:solidFill>
                <a:latin typeface="Arial"/>
                <a:cs typeface="Arial"/>
              </a:rPr>
              <a:t>Это</a:t>
            </a:r>
            <a:endParaRPr sz="1800">
              <a:latin typeface="Arial"/>
              <a:cs typeface="Arial"/>
            </a:endParaRPr>
          </a:p>
          <a:p>
            <a:pPr marL="80010" marR="71755" algn="ctr">
              <a:lnSpc>
                <a:spcPts val="1860"/>
              </a:lnSpc>
            </a:pPr>
            <a:r>
              <a:rPr sz="1800" b="1" spc="-10">
                <a:solidFill>
                  <a:srgbClr val="C00000"/>
                </a:solidFill>
                <a:latin typeface="Arial"/>
                <a:cs typeface="Arial"/>
              </a:rPr>
              <a:t>может</a:t>
            </a:r>
            <a:r>
              <a:rPr sz="1800" b="1" spc="-9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>
                <a:solidFill>
                  <a:srgbClr val="C00000"/>
                </a:solidFill>
                <a:latin typeface="Arial"/>
                <a:cs typeface="Arial"/>
              </a:rPr>
              <a:t>быть</a:t>
            </a:r>
            <a:r>
              <a:rPr sz="1800" b="1" spc="-7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>
                <a:solidFill>
                  <a:srgbClr val="C00000"/>
                </a:solidFill>
                <a:latin typeface="Arial"/>
                <a:cs typeface="Arial"/>
              </a:rPr>
              <a:t>письмо</a:t>
            </a:r>
            <a:r>
              <a:rPr sz="1800" b="1" spc="-10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20">
                <a:solidFill>
                  <a:srgbClr val="C00000"/>
                </a:solidFill>
                <a:latin typeface="Arial"/>
                <a:cs typeface="Arial"/>
              </a:rPr>
              <a:t>себе </a:t>
            </a:r>
            <a:r>
              <a:rPr sz="1800" b="1">
                <a:solidFill>
                  <a:srgbClr val="C00000"/>
                </a:solidFill>
                <a:latin typeface="Arial"/>
                <a:cs typeface="Arial"/>
              </a:rPr>
              <a:t>или</a:t>
            </a:r>
            <a:r>
              <a:rPr sz="1800" b="1" spc="-6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20">
                <a:solidFill>
                  <a:srgbClr val="C00000"/>
                </a:solidFill>
                <a:latin typeface="Arial"/>
                <a:cs typeface="Arial"/>
              </a:rPr>
              <a:t>человеку,</a:t>
            </a:r>
            <a:r>
              <a:rPr sz="1800" b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0">
                <a:solidFill>
                  <a:srgbClr val="C00000"/>
                </a:solidFill>
                <a:latin typeface="Arial"/>
                <a:cs typeface="Arial"/>
              </a:rPr>
              <a:t>которого </a:t>
            </a:r>
            <a:r>
              <a:rPr sz="1800" b="1">
                <a:solidFill>
                  <a:srgbClr val="C00000"/>
                </a:solidFill>
                <a:latin typeface="Arial"/>
                <a:cs typeface="Arial"/>
              </a:rPr>
              <a:t>вы</a:t>
            </a:r>
            <a:r>
              <a:rPr sz="1800" b="1" spc="-8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>
                <a:solidFill>
                  <a:srgbClr val="C00000"/>
                </a:solidFill>
                <a:latin typeface="Arial"/>
                <a:cs typeface="Arial"/>
              </a:rPr>
              <a:t>потеряли.</a:t>
            </a:r>
            <a:r>
              <a:rPr sz="1800" b="1" spc="-7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>
                <a:solidFill>
                  <a:srgbClr val="C00000"/>
                </a:solidFill>
                <a:latin typeface="Arial"/>
                <a:cs typeface="Arial"/>
              </a:rPr>
              <a:t>Это</a:t>
            </a:r>
            <a:r>
              <a:rPr sz="1800" b="1" spc="-5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20">
                <a:solidFill>
                  <a:srgbClr val="C00000"/>
                </a:solidFill>
                <a:latin typeface="Arial"/>
                <a:cs typeface="Arial"/>
              </a:rPr>
              <a:t>часто</a:t>
            </a:r>
            <a:endParaRPr sz="1800">
              <a:latin typeface="Arial"/>
              <a:cs typeface="Arial"/>
            </a:endParaRPr>
          </a:p>
          <a:p>
            <a:pPr marL="92075" marR="85090" algn="ctr">
              <a:lnSpc>
                <a:spcPts val="1860"/>
              </a:lnSpc>
              <a:spcBef>
                <a:spcPts val="15"/>
              </a:spcBef>
            </a:pPr>
            <a:r>
              <a:rPr sz="1800" b="1" spc="-10">
                <a:solidFill>
                  <a:srgbClr val="C00000"/>
                </a:solidFill>
                <a:latin typeface="Arial"/>
                <a:cs typeface="Arial"/>
              </a:rPr>
              <a:t>помогает</a:t>
            </a:r>
            <a:r>
              <a:rPr sz="1800" b="1" spc="-9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>
                <a:solidFill>
                  <a:srgbClr val="C00000"/>
                </a:solidFill>
                <a:latin typeface="Arial"/>
                <a:cs typeface="Arial"/>
              </a:rPr>
              <a:t>выразить</a:t>
            </a:r>
            <a:r>
              <a:rPr sz="1800" b="1" spc="-5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20">
                <a:solidFill>
                  <a:srgbClr val="C00000"/>
                </a:solidFill>
                <a:latin typeface="Arial"/>
                <a:cs typeface="Arial"/>
              </a:rPr>
              <a:t>свои </a:t>
            </a:r>
            <a:r>
              <a:rPr sz="1800" b="1" spc="-10">
                <a:solidFill>
                  <a:srgbClr val="C00000"/>
                </a:solidFill>
                <a:latin typeface="Arial"/>
                <a:cs typeface="Arial"/>
              </a:rPr>
              <a:t>чувства</a:t>
            </a:r>
            <a:endParaRPr sz="1800">
              <a:latin typeface="Arial"/>
              <a:cs typeface="Arial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28600" y="209550"/>
            <a:ext cx="73152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spc="-10" smtClean="0">
                <a:solidFill>
                  <a:srgbClr val="000000"/>
                </a:solidFill>
              </a:rPr>
              <a:t>Оказание</a:t>
            </a:r>
            <a:r>
              <a:rPr lang="ru-RU" sz="1400" b="1" smtClean="0">
                <a:solidFill>
                  <a:srgbClr val="000000"/>
                </a:solidFill>
              </a:rPr>
              <a:t>	</a:t>
            </a:r>
            <a:r>
              <a:rPr lang="ru-RU" sz="1400" b="1" spc="-10" smtClean="0">
                <a:solidFill>
                  <a:srgbClr val="000000"/>
                </a:solidFill>
              </a:rPr>
              <a:t>экстренной психологической </a:t>
            </a:r>
            <a:r>
              <a:rPr lang="ru-RU" sz="1400" b="1" spc="-10" smtClean="0">
                <a:solidFill>
                  <a:schemeClr val="tx1"/>
                </a:solidFill>
              </a:rPr>
              <a:t>помощи,</a:t>
            </a:r>
            <a:r>
              <a:rPr lang="ru-RU" sz="1400" b="1" smtClean="0">
                <a:solidFill>
                  <a:schemeClr val="tx1"/>
                </a:solidFill>
              </a:rPr>
              <a:t> </a:t>
            </a:r>
            <a:r>
              <a:rPr lang="ru-RU" sz="1400" b="1" spc="-10" smtClean="0">
                <a:solidFill>
                  <a:schemeClr val="tx1"/>
                </a:solidFill>
              </a:rPr>
              <a:t>психологической коррекции и поддержки  детям ветеранов (участников) СВО и членам их семей в очном и дистанционном режиме</a:t>
            </a:r>
            <a:endParaRPr lang="ru-RU" sz="1400" b="1"/>
          </a:p>
        </p:txBody>
      </p:sp>
    </p:spTree>
  </p:cSld>
  <p:clrMapOvr>
    <a:masterClrMapping/>
  </p:clrMapOvr>
  <p:transition/>
  <p:timing/>
</p:sld>
</file>

<file path=ppt/slides/slide5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0"/>
          <p:cNvSpPr/>
          <p:nvPr/>
        </p:nvSpPr>
        <p:spPr>
          <a:xfrm>
            <a:off x="262763" y="997458"/>
            <a:ext cx="6445250" cy="635"/>
          </a:xfrm>
          <a:custGeom>
            <a:rect l="l" t="t" r="r" b="b"/>
            <a:pathLst>
              <a:path w="6445250" h="634">
                <a:moveTo>
                  <a:pt x="0" y="0"/>
                </a:moveTo>
                <a:lnTo>
                  <a:pt x="6445122" y="380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6862698" y="220624"/>
            <a:ext cx="2141855" cy="2209800"/>
            <a:chOff x="6862698" y="220624"/>
            <a:chExt cx="2141855" cy="2209800"/>
          </a:xfrm>
        </p:grpSpPr>
        <p:pic>
          <p:nvPicPr>
            <p:cNvPr id="12" name="object 12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7577581" y="220624"/>
              <a:ext cx="1020965" cy="945362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6862698" y="1145158"/>
              <a:ext cx="2141855" cy="1285240"/>
            </a:xfrm>
            <a:custGeom>
              <a:rect l="l" t="t" r="r" b="b"/>
              <a:pathLst>
                <a:path w="2141854" h="1285239">
                  <a:moveTo>
                    <a:pt x="2141474" y="0"/>
                  </a:moveTo>
                  <a:lnTo>
                    <a:pt x="0" y="0"/>
                  </a:lnTo>
                  <a:lnTo>
                    <a:pt x="0" y="1284858"/>
                  </a:lnTo>
                  <a:lnTo>
                    <a:pt x="2141474" y="1284858"/>
                  </a:lnTo>
                  <a:lnTo>
                    <a:pt x="214147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675538" y="1194942"/>
            <a:ext cx="11715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91440">
              <a:lnSpc>
                <a:spcPct val="100000"/>
              </a:lnSpc>
              <a:spcBef>
                <a:spcPts val="100"/>
              </a:spcBef>
            </a:pPr>
            <a:r>
              <a:rPr sz="1200" b="1" i="1" u="sng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Помощь</a:t>
            </a:r>
            <a:r>
              <a:rPr sz="1200" b="1" i="1" u="sng" spc="-6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25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при</a:t>
            </a:r>
            <a:r>
              <a:rPr sz="1200" b="1" i="1" spc="-25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b="1" i="1" u="sng" spc="-1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двигательном</a:t>
            </a:r>
            <a:r>
              <a:rPr sz="1200" b="1" i="1" spc="-1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b="1" i="1" u="sng" spc="-1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возбуждении</a:t>
            </a:r>
            <a:endParaRPr sz="12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151507" y="1145158"/>
            <a:ext cx="2141855" cy="1285240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117475" rIns="0" bIns="0" rtlCol="0">
            <a:spAutoFit/>
          </a:bodyPr>
          <a:lstStyle/>
          <a:p>
            <a:pPr marL="111760" marR="104775" algn="ctr">
              <a:lnSpc>
                <a:spcPts val="1030"/>
              </a:lnSpc>
              <a:spcBef>
                <a:spcPts val="925"/>
              </a:spcBef>
            </a:pP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Задавайте</a:t>
            </a:r>
            <a:r>
              <a:rPr sz="1000" b="1" spc="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человеку</a:t>
            </a:r>
            <a:r>
              <a:rPr sz="10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вопросы,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которые</a:t>
            </a:r>
            <a:r>
              <a:rPr sz="1000" b="1" spc="-5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привлекут</a:t>
            </a:r>
            <a:r>
              <a:rPr sz="10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5">
                <a:solidFill>
                  <a:srgbClr val="C00000"/>
                </a:solidFill>
                <a:latin typeface="Arial"/>
                <a:cs typeface="Arial"/>
              </a:rPr>
              <a:t>его</a:t>
            </a:r>
            <a:endParaRPr sz="1000">
              <a:latin typeface="Arial"/>
              <a:cs typeface="Arial"/>
            </a:endParaRPr>
          </a:p>
          <a:p>
            <a:pPr algn="ctr">
              <a:lnSpc>
                <a:spcPts val="944"/>
              </a:lnSpc>
            </a:pP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внимание,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или</a:t>
            </a:r>
            <a:r>
              <a:rPr sz="1000" b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поручите</a:t>
            </a:r>
            <a:r>
              <a:rPr sz="10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дело,</a:t>
            </a:r>
            <a:endParaRPr sz="1000">
              <a:latin typeface="Arial"/>
              <a:cs typeface="Arial"/>
            </a:endParaRPr>
          </a:p>
          <a:p>
            <a:pPr marL="403860" marR="397510" algn="ctr">
              <a:lnSpc>
                <a:spcPts val="1040"/>
              </a:lnSpc>
              <a:spcBef>
                <a:spcPts val="85"/>
              </a:spcBef>
            </a:pP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которое</a:t>
            </a:r>
            <a:r>
              <a:rPr sz="10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заставит</a:t>
            </a:r>
            <a:r>
              <a:rPr sz="10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5">
                <a:solidFill>
                  <a:srgbClr val="C00000"/>
                </a:solidFill>
                <a:latin typeface="Arial"/>
                <a:cs typeface="Arial"/>
              </a:rPr>
              <a:t>его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задуматься -</a:t>
            </a:r>
            <a:r>
              <a:rPr sz="1000" b="1" spc="-4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0">
                <a:solidFill>
                  <a:srgbClr val="C00000"/>
                </a:solidFill>
                <a:latin typeface="Arial"/>
                <a:cs typeface="Arial"/>
              </a:rPr>
              <a:t>любая</a:t>
            </a:r>
            <a:endParaRPr sz="1000">
              <a:latin typeface="Arial"/>
              <a:cs typeface="Arial"/>
            </a:endParaRPr>
          </a:p>
          <a:p>
            <a:pPr marL="113030" marR="105410" algn="ctr">
              <a:lnSpc>
                <a:spcPts val="1030"/>
              </a:lnSpc>
            </a:pP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интеллектуальная</a:t>
            </a:r>
            <a:r>
              <a:rPr sz="1000" b="1" spc="-4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активность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снизит</a:t>
            </a:r>
            <a:r>
              <a:rPr sz="10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уровень 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активности физической</a:t>
            </a:r>
            <a:endParaRPr sz="10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507103" y="1145158"/>
            <a:ext cx="2141855" cy="1285240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3556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80"/>
              </a:spcBef>
            </a:pPr>
            <a:endParaRPr sz="1000">
              <a:latin typeface="Times New Roman"/>
              <a:cs typeface="Times New Roman"/>
            </a:endParaRPr>
          </a:p>
          <a:p>
            <a:pPr marL="67945" marR="59690" indent="-1270" algn="ctr">
              <a:lnSpc>
                <a:spcPct val="86200"/>
              </a:lnSpc>
            </a:pP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Предложите</a:t>
            </a:r>
            <a:r>
              <a:rPr sz="1000" b="1" spc="-6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прогуляться,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сделать</a:t>
            </a:r>
            <a:r>
              <a:rPr sz="1000" b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несколько</a:t>
            </a:r>
            <a:r>
              <a:rPr sz="1000" b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физических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упражнений,</a:t>
            </a:r>
            <a:r>
              <a:rPr sz="10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выполнить</a:t>
            </a:r>
            <a:r>
              <a:rPr sz="1000" b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какую-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то</a:t>
            </a:r>
            <a:r>
              <a:rPr sz="10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физическую</a:t>
            </a:r>
            <a:r>
              <a:rPr sz="1000" b="1" spc="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работу</a:t>
            </a:r>
            <a:r>
              <a:rPr sz="10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(что-</a:t>
            </a:r>
            <a:r>
              <a:rPr sz="1000" b="1" spc="-25">
                <a:solidFill>
                  <a:srgbClr val="C00000"/>
                </a:solidFill>
                <a:latin typeface="Arial"/>
                <a:cs typeface="Arial"/>
              </a:rPr>
              <a:t>то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принести,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переставить</a:t>
            </a:r>
            <a:r>
              <a:rPr sz="1000" b="1" spc="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000" b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т.д.),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так,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чтобы</a:t>
            </a:r>
            <a:r>
              <a:rPr sz="1000" b="1" spc="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он</a:t>
            </a:r>
            <a:r>
              <a:rPr sz="10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почувствовал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физическую</a:t>
            </a:r>
            <a:r>
              <a:rPr sz="10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усталость</a:t>
            </a:r>
            <a:endParaRPr sz="10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862698" y="1145158"/>
            <a:ext cx="2141855" cy="1285240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5"/>
              </a:spcBef>
            </a:pPr>
            <a:endParaRPr sz="1000">
              <a:latin typeface="Times New Roman"/>
              <a:cs typeface="Times New Roman"/>
            </a:endParaRPr>
          </a:p>
          <a:p>
            <a:pPr marL="1270" algn="ctr">
              <a:lnSpc>
                <a:spcPts val="1115"/>
              </a:lnSpc>
            </a:pP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Предложите</a:t>
            </a:r>
            <a:r>
              <a:rPr sz="1000" b="1" spc="-6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совместно</a:t>
            </a:r>
            <a:r>
              <a:rPr sz="1000" b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сделать</a:t>
            </a:r>
            <a:endParaRPr sz="1000">
              <a:latin typeface="Arial"/>
              <a:cs typeface="Arial"/>
            </a:endParaRPr>
          </a:p>
          <a:p>
            <a:pPr marL="1905" algn="ctr">
              <a:lnSpc>
                <a:spcPts val="1115"/>
              </a:lnSpc>
            </a:pP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дыхательную</a:t>
            </a:r>
            <a:r>
              <a:rPr sz="10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гимнастику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892289" y="1799717"/>
            <a:ext cx="588010" cy="2391410"/>
            <a:chOff x="892289" y="1799717"/>
            <a:chExt cx="588010" cy="2391410"/>
          </a:xfrm>
        </p:grpSpPr>
        <p:sp>
          <p:nvSpPr>
            <p:cNvPr id="19" name="object 19"/>
            <p:cNvSpPr/>
            <p:nvPr/>
          </p:nvSpPr>
          <p:spPr>
            <a:xfrm>
              <a:off x="904989" y="1812417"/>
              <a:ext cx="562610" cy="2366010"/>
            </a:xfrm>
            <a:custGeom>
              <a:rect l="l" t="t" r="r" b="b"/>
              <a:pathLst>
                <a:path w="562610" h="2366010">
                  <a:moveTo>
                    <a:pt x="421525" y="0"/>
                  </a:moveTo>
                  <a:lnTo>
                    <a:pt x="140525" y="0"/>
                  </a:lnTo>
                  <a:lnTo>
                    <a:pt x="140525" y="2084832"/>
                  </a:lnTo>
                  <a:lnTo>
                    <a:pt x="0" y="2084832"/>
                  </a:lnTo>
                  <a:lnTo>
                    <a:pt x="281038" y="2365883"/>
                  </a:lnTo>
                  <a:lnTo>
                    <a:pt x="562114" y="2084832"/>
                  </a:lnTo>
                  <a:lnTo>
                    <a:pt x="421525" y="2084832"/>
                  </a:lnTo>
                  <a:lnTo>
                    <a:pt x="421525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904989" y="1812417"/>
              <a:ext cx="562610" cy="2366010"/>
            </a:xfrm>
            <a:custGeom>
              <a:rect l="l" t="t" r="r" b="b"/>
              <a:pathLst>
                <a:path w="562610" h="2366010">
                  <a:moveTo>
                    <a:pt x="0" y="2084832"/>
                  </a:moveTo>
                  <a:lnTo>
                    <a:pt x="140525" y="2084832"/>
                  </a:lnTo>
                  <a:lnTo>
                    <a:pt x="140525" y="0"/>
                  </a:lnTo>
                  <a:lnTo>
                    <a:pt x="421525" y="0"/>
                  </a:lnTo>
                  <a:lnTo>
                    <a:pt x="421525" y="2084832"/>
                  </a:lnTo>
                  <a:lnTo>
                    <a:pt x="562114" y="2084832"/>
                  </a:lnTo>
                  <a:lnTo>
                    <a:pt x="281038" y="2365883"/>
                  </a:lnTo>
                  <a:lnTo>
                    <a:pt x="0" y="2084832"/>
                  </a:lnTo>
                  <a:close/>
                </a:path>
              </a:pathLst>
            </a:custGeom>
            <a:ln w="254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341477" y="2454655"/>
            <a:ext cx="8587105" cy="25107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91030" marR="5080" indent="136525" algn="just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2027555"/>
              </a:tabLst>
            </a:pPr>
            <a:r>
              <a:rPr sz="900" b="1" i="1">
                <a:latin typeface="Arial"/>
                <a:cs typeface="Arial"/>
              </a:rPr>
              <a:t>Встаньте.</a:t>
            </a:r>
            <a:r>
              <a:rPr sz="900" b="1" i="1" spc="25">
                <a:latin typeface="Arial"/>
                <a:cs typeface="Arial"/>
              </a:rPr>
              <a:t> </a:t>
            </a:r>
            <a:r>
              <a:rPr sz="900" b="1" i="1">
                <a:latin typeface="Arial"/>
                <a:cs typeface="Arial"/>
              </a:rPr>
              <a:t>Сделайте</a:t>
            </a:r>
            <a:r>
              <a:rPr sz="900" b="1" i="1" spc="40">
                <a:latin typeface="Arial"/>
                <a:cs typeface="Arial"/>
              </a:rPr>
              <a:t> </a:t>
            </a:r>
            <a:r>
              <a:rPr sz="900" b="1" i="1">
                <a:latin typeface="Arial"/>
                <a:cs typeface="Arial"/>
              </a:rPr>
              <a:t>медленный</a:t>
            </a:r>
            <a:r>
              <a:rPr sz="900" b="1" i="1" spc="35">
                <a:latin typeface="Arial"/>
                <a:cs typeface="Arial"/>
              </a:rPr>
              <a:t> </a:t>
            </a:r>
            <a:r>
              <a:rPr sz="900" b="1" i="1">
                <a:latin typeface="Arial"/>
                <a:cs typeface="Arial"/>
              </a:rPr>
              <a:t>вдох,</a:t>
            </a:r>
            <a:r>
              <a:rPr sz="900" b="1" i="1" spc="45">
                <a:latin typeface="Arial"/>
                <a:cs typeface="Arial"/>
              </a:rPr>
              <a:t> </a:t>
            </a:r>
            <a:r>
              <a:rPr sz="900" b="1" i="1">
                <a:latin typeface="Arial"/>
                <a:cs typeface="Arial"/>
              </a:rPr>
              <a:t>почувствуйте,</a:t>
            </a:r>
            <a:r>
              <a:rPr sz="900" b="1" i="1" spc="35">
                <a:latin typeface="Arial"/>
                <a:cs typeface="Arial"/>
              </a:rPr>
              <a:t> </a:t>
            </a:r>
            <a:r>
              <a:rPr sz="900" b="1" i="1">
                <a:latin typeface="Arial"/>
                <a:cs typeface="Arial"/>
              </a:rPr>
              <a:t>как</a:t>
            </a:r>
            <a:r>
              <a:rPr sz="900" b="1" i="1" spc="30">
                <a:latin typeface="Arial"/>
                <a:cs typeface="Arial"/>
              </a:rPr>
              <a:t> </a:t>
            </a:r>
            <a:r>
              <a:rPr sz="900" b="1" i="1">
                <a:latin typeface="Arial"/>
                <a:cs typeface="Arial"/>
              </a:rPr>
              <a:t>воздух</a:t>
            </a:r>
            <a:r>
              <a:rPr sz="900" b="1" i="1" spc="45">
                <a:latin typeface="Arial"/>
                <a:cs typeface="Arial"/>
              </a:rPr>
              <a:t> </a:t>
            </a:r>
            <a:r>
              <a:rPr sz="900" b="1" i="1">
                <a:latin typeface="Arial"/>
                <a:cs typeface="Arial"/>
              </a:rPr>
              <a:t>заполняет</a:t>
            </a:r>
            <a:r>
              <a:rPr sz="900" b="1" i="1" spc="45">
                <a:latin typeface="Arial"/>
                <a:cs typeface="Arial"/>
              </a:rPr>
              <a:t> </a:t>
            </a:r>
            <a:r>
              <a:rPr sz="900" b="1" i="1">
                <a:latin typeface="Arial"/>
                <a:cs typeface="Arial"/>
              </a:rPr>
              <a:t>сначала</a:t>
            </a:r>
            <a:r>
              <a:rPr sz="900" b="1" i="1" spc="35">
                <a:latin typeface="Arial"/>
                <a:cs typeface="Arial"/>
              </a:rPr>
              <a:t> </a:t>
            </a:r>
            <a:r>
              <a:rPr sz="900" b="1" i="1">
                <a:latin typeface="Arial"/>
                <a:cs typeface="Arial"/>
              </a:rPr>
              <a:t>грудную</a:t>
            </a:r>
            <a:r>
              <a:rPr sz="900" b="1" i="1" spc="35">
                <a:latin typeface="Arial"/>
                <a:cs typeface="Arial"/>
              </a:rPr>
              <a:t> </a:t>
            </a:r>
            <a:r>
              <a:rPr sz="900" b="1" i="1">
                <a:latin typeface="Arial"/>
                <a:cs typeface="Arial"/>
              </a:rPr>
              <a:t>клетку,</a:t>
            </a:r>
            <a:r>
              <a:rPr sz="900" b="1" i="1" spc="50">
                <a:latin typeface="Arial"/>
                <a:cs typeface="Arial"/>
              </a:rPr>
              <a:t> </a:t>
            </a:r>
            <a:r>
              <a:rPr sz="900" b="1" i="1" spc="-10">
                <a:latin typeface="Arial"/>
                <a:cs typeface="Arial"/>
              </a:rPr>
              <a:t>потом </a:t>
            </a:r>
            <a:r>
              <a:rPr sz="900" b="1" i="1">
                <a:latin typeface="Arial"/>
                <a:cs typeface="Arial"/>
              </a:rPr>
              <a:t>живот.</a:t>
            </a:r>
            <a:r>
              <a:rPr sz="900" b="1" i="1" spc="90">
                <a:latin typeface="Arial"/>
                <a:cs typeface="Arial"/>
              </a:rPr>
              <a:t> </a:t>
            </a:r>
            <a:r>
              <a:rPr sz="900" b="1" i="1">
                <a:latin typeface="Arial"/>
                <a:cs typeface="Arial"/>
              </a:rPr>
              <a:t>Выдыхайте</a:t>
            </a:r>
            <a:r>
              <a:rPr sz="900" b="1" i="1" spc="100">
                <a:latin typeface="Arial"/>
                <a:cs typeface="Arial"/>
              </a:rPr>
              <a:t> </a:t>
            </a:r>
            <a:r>
              <a:rPr sz="900" b="1" i="1">
                <a:latin typeface="Arial"/>
                <a:cs typeface="Arial"/>
              </a:rPr>
              <a:t>в</a:t>
            </a:r>
            <a:r>
              <a:rPr sz="900" b="1" i="1" spc="80">
                <a:latin typeface="Arial"/>
                <a:cs typeface="Arial"/>
              </a:rPr>
              <a:t> </a:t>
            </a:r>
            <a:r>
              <a:rPr sz="900" b="1" i="1">
                <a:latin typeface="Arial"/>
                <a:cs typeface="Arial"/>
              </a:rPr>
              <a:t>обратном</a:t>
            </a:r>
            <a:r>
              <a:rPr sz="900" b="1" i="1" spc="80">
                <a:latin typeface="Arial"/>
                <a:cs typeface="Arial"/>
              </a:rPr>
              <a:t> </a:t>
            </a:r>
            <a:r>
              <a:rPr sz="900" b="1" i="1">
                <a:latin typeface="Arial"/>
                <a:cs typeface="Arial"/>
              </a:rPr>
              <a:t>порядке</a:t>
            </a:r>
            <a:r>
              <a:rPr sz="900" b="1" i="1" spc="75">
                <a:latin typeface="Arial"/>
                <a:cs typeface="Arial"/>
              </a:rPr>
              <a:t> </a:t>
            </a:r>
            <a:r>
              <a:rPr sz="900" b="1" i="1">
                <a:latin typeface="Arial"/>
                <a:cs typeface="Arial"/>
              </a:rPr>
              <a:t>—</a:t>
            </a:r>
            <a:r>
              <a:rPr sz="900" b="1" i="1" spc="110">
                <a:latin typeface="Arial"/>
                <a:cs typeface="Arial"/>
              </a:rPr>
              <a:t> </a:t>
            </a:r>
            <a:r>
              <a:rPr sz="900" b="1" i="1">
                <a:latin typeface="Arial"/>
                <a:cs typeface="Arial"/>
              </a:rPr>
              <a:t>сначала</a:t>
            </a:r>
            <a:r>
              <a:rPr sz="900" b="1" i="1" spc="100">
                <a:latin typeface="Arial"/>
                <a:cs typeface="Arial"/>
              </a:rPr>
              <a:t> </a:t>
            </a:r>
            <a:r>
              <a:rPr sz="900" b="1" i="1">
                <a:latin typeface="Arial"/>
                <a:cs typeface="Arial"/>
              </a:rPr>
              <a:t>нижние</a:t>
            </a:r>
            <a:r>
              <a:rPr sz="900" b="1" i="1" spc="95">
                <a:latin typeface="Arial"/>
                <a:cs typeface="Arial"/>
              </a:rPr>
              <a:t> </a:t>
            </a:r>
            <a:r>
              <a:rPr sz="900" b="1" i="1">
                <a:latin typeface="Arial"/>
                <a:cs typeface="Arial"/>
              </a:rPr>
              <a:t>отделы</a:t>
            </a:r>
            <a:r>
              <a:rPr sz="900" b="1" i="1" spc="95">
                <a:latin typeface="Arial"/>
                <a:cs typeface="Arial"/>
              </a:rPr>
              <a:t> </a:t>
            </a:r>
            <a:r>
              <a:rPr sz="900" b="1" i="1">
                <a:latin typeface="Arial"/>
                <a:cs typeface="Arial"/>
              </a:rPr>
              <a:t>легких,</a:t>
            </a:r>
            <a:r>
              <a:rPr sz="900" b="1" i="1" spc="90">
                <a:latin typeface="Arial"/>
                <a:cs typeface="Arial"/>
              </a:rPr>
              <a:t> </a:t>
            </a:r>
            <a:r>
              <a:rPr sz="900" b="1" i="1">
                <a:latin typeface="Arial"/>
                <a:cs typeface="Arial"/>
              </a:rPr>
              <a:t>потом</a:t>
            </a:r>
            <a:r>
              <a:rPr sz="900" b="1" i="1" spc="80">
                <a:latin typeface="Arial"/>
                <a:cs typeface="Arial"/>
              </a:rPr>
              <a:t> </a:t>
            </a:r>
            <a:r>
              <a:rPr sz="900" b="1" i="1">
                <a:latin typeface="Arial"/>
                <a:cs typeface="Arial"/>
              </a:rPr>
              <a:t>верхние.</a:t>
            </a:r>
            <a:r>
              <a:rPr sz="900" b="1" i="1" spc="95">
                <a:latin typeface="Arial"/>
                <a:cs typeface="Arial"/>
              </a:rPr>
              <a:t> </a:t>
            </a:r>
            <a:r>
              <a:rPr sz="900" b="1" i="1">
                <a:latin typeface="Arial"/>
                <a:cs typeface="Arial"/>
              </a:rPr>
              <a:t>Сделайте</a:t>
            </a:r>
            <a:r>
              <a:rPr sz="900" b="1" i="1" spc="105">
                <a:latin typeface="Arial"/>
                <a:cs typeface="Arial"/>
              </a:rPr>
              <a:t> </a:t>
            </a:r>
            <a:r>
              <a:rPr sz="900" b="1" i="1">
                <a:latin typeface="Arial"/>
                <a:cs typeface="Arial"/>
              </a:rPr>
              <a:t>паузу</a:t>
            </a:r>
            <a:r>
              <a:rPr sz="900" b="1" i="1" spc="85">
                <a:latin typeface="Arial"/>
                <a:cs typeface="Arial"/>
              </a:rPr>
              <a:t> </a:t>
            </a:r>
            <a:r>
              <a:rPr sz="900" b="1" i="1" spc="-50">
                <a:latin typeface="Arial"/>
                <a:cs typeface="Arial"/>
              </a:rPr>
              <a:t>в</a:t>
            </a:r>
            <a:r>
              <a:rPr sz="900" b="1" i="1">
                <a:latin typeface="Arial"/>
                <a:cs typeface="Arial"/>
              </a:rPr>
              <a:t> 1—2</a:t>
            </a:r>
            <a:r>
              <a:rPr sz="900" b="1" i="1" spc="30">
                <a:latin typeface="Arial"/>
                <a:cs typeface="Arial"/>
              </a:rPr>
              <a:t> </a:t>
            </a:r>
            <a:r>
              <a:rPr sz="900" b="1" i="1">
                <a:latin typeface="Arial"/>
                <a:cs typeface="Arial"/>
              </a:rPr>
              <a:t>сек.</a:t>
            </a:r>
            <a:r>
              <a:rPr sz="900" b="1" i="1" spc="35">
                <a:latin typeface="Arial"/>
                <a:cs typeface="Arial"/>
              </a:rPr>
              <a:t> </a:t>
            </a:r>
            <a:r>
              <a:rPr sz="900" b="1" i="1">
                <a:latin typeface="Arial"/>
                <a:cs typeface="Arial"/>
              </a:rPr>
              <a:t>Повторите</a:t>
            </a:r>
            <a:r>
              <a:rPr sz="900" b="1" i="1" spc="30">
                <a:latin typeface="Arial"/>
                <a:cs typeface="Arial"/>
              </a:rPr>
              <a:t> </a:t>
            </a:r>
            <a:r>
              <a:rPr sz="900" b="1" i="1">
                <a:latin typeface="Arial"/>
                <a:cs typeface="Arial"/>
              </a:rPr>
              <a:t>упражнение</a:t>
            </a:r>
            <a:r>
              <a:rPr sz="900" b="1" i="1" spc="40">
                <a:latin typeface="Arial"/>
                <a:cs typeface="Arial"/>
              </a:rPr>
              <a:t> </a:t>
            </a:r>
            <a:r>
              <a:rPr sz="900" b="1" i="1">
                <a:latin typeface="Arial"/>
                <a:cs typeface="Arial"/>
              </a:rPr>
              <a:t>еще</a:t>
            </a:r>
            <a:r>
              <a:rPr sz="900" b="1" i="1" spc="45">
                <a:latin typeface="Arial"/>
                <a:cs typeface="Arial"/>
              </a:rPr>
              <a:t> </a:t>
            </a:r>
            <a:r>
              <a:rPr sz="900" b="1" i="1">
                <a:latin typeface="Arial"/>
                <a:cs typeface="Arial"/>
              </a:rPr>
              <a:t>1</a:t>
            </a:r>
            <a:r>
              <a:rPr sz="900" b="1" i="1" spc="40">
                <a:latin typeface="Arial"/>
                <a:cs typeface="Arial"/>
              </a:rPr>
              <a:t> </a:t>
            </a:r>
            <a:r>
              <a:rPr sz="900" b="1" i="1">
                <a:latin typeface="Arial"/>
                <a:cs typeface="Arial"/>
              </a:rPr>
              <a:t>раз.</a:t>
            </a:r>
            <a:r>
              <a:rPr sz="900" b="1" i="1" spc="40">
                <a:latin typeface="Arial"/>
                <a:cs typeface="Arial"/>
              </a:rPr>
              <a:t> </a:t>
            </a:r>
            <a:r>
              <a:rPr sz="900" b="1" i="1">
                <a:latin typeface="Arial"/>
                <a:cs typeface="Arial"/>
              </a:rPr>
              <a:t>Важно</a:t>
            </a:r>
            <a:r>
              <a:rPr sz="900" b="1" i="1" spc="25">
                <a:latin typeface="Arial"/>
                <a:cs typeface="Arial"/>
              </a:rPr>
              <a:t> </a:t>
            </a:r>
            <a:r>
              <a:rPr sz="900" b="1" i="1">
                <a:latin typeface="Arial"/>
                <a:cs typeface="Arial"/>
              </a:rPr>
              <a:t>дышать</a:t>
            </a:r>
            <a:r>
              <a:rPr sz="900" b="1" i="1" spc="50">
                <a:latin typeface="Arial"/>
                <a:cs typeface="Arial"/>
              </a:rPr>
              <a:t> </a:t>
            </a:r>
            <a:r>
              <a:rPr sz="900" b="1" i="1">
                <a:latin typeface="Arial"/>
                <a:cs typeface="Arial"/>
              </a:rPr>
              <a:t>медленно,</a:t>
            </a:r>
            <a:r>
              <a:rPr sz="900" b="1" i="1" spc="40">
                <a:latin typeface="Arial"/>
                <a:cs typeface="Arial"/>
              </a:rPr>
              <a:t> </a:t>
            </a:r>
            <a:r>
              <a:rPr sz="900" b="1" i="1">
                <a:latin typeface="Arial"/>
                <a:cs typeface="Arial"/>
              </a:rPr>
              <a:t>иначе</a:t>
            </a:r>
            <a:r>
              <a:rPr sz="900" b="1" i="1" spc="30">
                <a:latin typeface="Arial"/>
                <a:cs typeface="Arial"/>
              </a:rPr>
              <a:t> </a:t>
            </a:r>
            <a:r>
              <a:rPr sz="900" b="1" i="1">
                <a:latin typeface="Arial"/>
                <a:cs typeface="Arial"/>
              </a:rPr>
              <a:t>от</a:t>
            </a:r>
            <a:r>
              <a:rPr sz="900" b="1" i="1" spc="40">
                <a:latin typeface="Arial"/>
                <a:cs typeface="Arial"/>
              </a:rPr>
              <a:t> </a:t>
            </a:r>
            <a:r>
              <a:rPr sz="900" b="1" i="1">
                <a:latin typeface="Arial"/>
                <a:cs typeface="Arial"/>
              </a:rPr>
              <a:t>переизбытка</a:t>
            </a:r>
            <a:r>
              <a:rPr sz="900" b="1" i="1" spc="40">
                <a:latin typeface="Arial"/>
                <a:cs typeface="Arial"/>
              </a:rPr>
              <a:t> </a:t>
            </a:r>
            <a:r>
              <a:rPr sz="900" b="1" i="1">
                <a:latin typeface="Arial"/>
                <a:cs typeface="Arial"/>
              </a:rPr>
              <a:t>кислорода</a:t>
            </a:r>
            <a:r>
              <a:rPr sz="900" b="1" i="1" spc="50">
                <a:latin typeface="Arial"/>
                <a:cs typeface="Arial"/>
              </a:rPr>
              <a:t> </a:t>
            </a:r>
            <a:r>
              <a:rPr sz="900" b="1" i="1" spc="-10">
                <a:latin typeface="Arial"/>
                <a:cs typeface="Arial"/>
              </a:rPr>
              <a:t>может </a:t>
            </a:r>
            <a:r>
              <a:rPr sz="900" b="1" i="1">
                <a:latin typeface="Arial"/>
                <a:cs typeface="Arial"/>
              </a:rPr>
              <a:t>закружиться</a:t>
            </a:r>
            <a:r>
              <a:rPr sz="900" b="1" i="1" spc="-50">
                <a:latin typeface="Arial"/>
                <a:cs typeface="Arial"/>
              </a:rPr>
              <a:t> </a:t>
            </a:r>
            <a:r>
              <a:rPr sz="900" b="1" i="1" spc="-10">
                <a:latin typeface="Arial"/>
                <a:cs typeface="Arial"/>
              </a:rPr>
              <a:t>голова.</a:t>
            </a:r>
            <a:endParaRPr sz="900">
              <a:latin typeface="Arial"/>
              <a:cs typeface="Arial"/>
            </a:endParaRPr>
          </a:p>
          <a:p>
            <a:pPr marL="1891030" marR="5715" indent="160655" algn="just">
              <a:lnSpc>
                <a:spcPct val="100000"/>
              </a:lnSpc>
              <a:buAutoNum type="arabicPeriod"/>
              <a:tabLst>
                <a:tab pos="2051685"/>
              </a:tabLst>
            </a:pPr>
            <a:r>
              <a:rPr sz="900" b="1" i="1">
                <a:latin typeface="Arial"/>
                <a:cs typeface="Arial"/>
              </a:rPr>
              <a:t>Продолжайте</a:t>
            </a:r>
            <a:r>
              <a:rPr sz="900" b="1" i="1" spc="245">
                <a:latin typeface="Arial"/>
                <a:cs typeface="Arial"/>
              </a:rPr>
              <a:t> </a:t>
            </a:r>
            <a:r>
              <a:rPr sz="900" b="1" i="1">
                <a:latin typeface="Arial"/>
                <a:cs typeface="Arial"/>
              </a:rPr>
              <a:t>глубоко</a:t>
            </a:r>
            <a:r>
              <a:rPr sz="900" b="1" i="1" spc="235">
                <a:latin typeface="Arial"/>
                <a:cs typeface="Arial"/>
              </a:rPr>
              <a:t> </a:t>
            </a:r>
            <a:r>
              <a:rPr sz="900" b="1" i="1">
                <a:latin typeface="Arial"/>
                <a:cs typeface="Arial"/>
              </a:rPr>
              <a:t>и</a:t>
            </a:r>
            <a:r>
              <a:rPr sz="900" b="1" i="1" spc="240">
                <a:latin typeface="Arial"/>
                <a:cs typeface="Arial"/>
              </a:rPr>
              <a:t> </a:t>
            </a:r>
            <a:r>
              <a:rPr sz="900" b="1" i="1">
                <a:latin typeface="Arial"/>
                <a:cs typeface="Arial"/>
              </a:rPr>
              <a:t>медленно</a:t>
            </a:r>
            <a:r>
              <a:rPr sz="900" b="1" i="1" spc="245">
                <a:latin typeface="Arial"/>
                <a:cs typeface="Arial"/>
              </a:rPr>
              <a:t> </a:t>
            </a:r>
            <a:r>
              <a:rPr sz="900" b="1" i="1">
                <a:latin typeface="Arial"/>
                <a:cs typeface="Arial"/>
              </a:rPr>
              <a:t>дышать.</a:t>
            </a:r>
            <a:r>
              <a:rPr sz="900" b="1" i="1" spc="245">
                <a:latin typeface="Arial"/>
                <a:cs typeface="Arial"/>
              </a:rPr>
              <a:t> </a:t>
            </a:r>
            <a:r>
              <a:rPr sz="900" b="1" i="1">
                <a:latin typeface="Arial"/>
                <a:cs typeface="Arial"/>
              </a:rPr>
              <a:t>При</a:t>
            </a:r>
            <a:r>
              <a:rPr sz="900" b="1" i="1" spc="240">
                <a:latin typeface="Arial"/>
                <a:cs typeface="Arial"/>
              </a:rPr>
              <a:t> </a:t>
            </a:r>
            <a:r>
              <a:rPr sz="900" b="1" i="1">
                <a:latin typeface="Arial"/>
                <a:cs typeface="Arial"/>
              </a:rPr>
              <a:t>этом</a:t>
            </a:r>
            <a:r>
              <a:rPr sz="900" b="1" i="1" spc="235">
                <a:latin typeface="Arial"/>
                <a:cs typeface="Arial"/>
              </a:rPr>
              <a:t> </a:t>
            </a:r>
            <a:r>
              <a:rPr sz="900" b="1" i="1">
                <a:latin typeface="Arial"/>
                <a:cs typeface="Arial"/>
              </a:rPr>
              <a:t>на</a:t>
            </a:r>
            <a:r>
              <a:rPr sz="900" b="1" i="1" spc="240">
                <a:latin typeface="Arial"/>
                <a:cs typeface="Arial"/>
              </a:rPr>
              <a:t> </a:t>
            </a:r>
            <a:r>
              <a:rPr sz="900" b="1" i="1">
                <a:latin typeface="Arial"/>
                <a:cs typeface="Arial"/>
              </a:rPr>
              <a:t>каждом</a:t>
            </a:r>
            <a:r>
              <a:rPr sz="900" b="1" i="1" spc="240">
                <a:latin typeface="Arial"/>
                <a:cs typeface="Arial"/>
              </a:rPr>
              <a:t> </a:t>
            </a:r>
            <a:r>
              <a:rPr sz="900" b="1" i="1">
                <a:latin typeface="Arial"/>
                <a:cs typeface="Arial"/>
              </a:rPr>
              <a:t>выдохе</a:t>
            </a:r>
            <a:r>
              <a:rPr sz="900" b="1" i="1" spc="245">
                <a:latin typeface="Arial"/>
                <a:cs typeface="Arial"/>
              </a:rPr>
              <a:t> </a:t>
            </a:r>
            <a:r>
              <a:rPr sz="900" b="1" i="1">
                <a:latin typeface="Arial"/>
                <a:cs typeface="Arial"/>
              </a:rPr>
              <a:t>постарайтесь</a:t>
            </a:r>
            <a:r>
              <a:rPr sz="900" b="1" i="1" spc="250">
                <a:latin typeface="Arial"/>
                <a:cs typeface="Arial"/>
              </a:rPr>
              <a:t> </a:t>
            </a:r>
            <a:r>
              <a:rPr sz="900" b="1" i="1" spc="-10">
                <a:latin typeface="Arial"/>
                <a:cs typeface="Arial"/>
              </a:rPr>
              <a:t>почувствовать </a:t>
            </a:r>
            <a:r>
              <a:rPr sz="900" b="1" i="1">
                <a:latin typeface="Arial"/>
                <a:cs typeface="Arial"/>
              </a:rPr>
              <a:t>расслабление.</a:t>
            </a:r>
            <a:r>
              <a:rPr sz="900" b="1" i="1" spc="254">
                <a:latin typeface="Arial"/>
                <a:cs typeface="Arial"/>
              </a:rPr>
              <a:t> </a:t>
            </a:r>
            <a:r>
              <a:rPr sz="900" b="1" i="1">
                <a:latin typeface="Arial"/>
                <a:cs typeface="Arial"/>
              </a:rPr>
              <a:t>Расслабьте</a:t>
            </a:r>
            <a:r>
              <a:rPr sz="900" b="1" i="1" spc="270">
                <a:latin typeface="Arial"/>
                <a:cs typeface="Arial"/>
              </a:rPr>
              <a:t> </a:t>
            </a:r>
            <a:r>
              <a:rPr sz="900" b="1" i="1">
                <a:latin typeface="Arial"/>
                <a:cs typeface="Arial"/>
              </a:rPr>
              <a:t>руки,</a:t>
            </a:r>
            <a:r>
              <a:rPr sz="900" b="1" i="1" spc="260">
                <a:latin typeface="Arial"/>
                <a:cs typeface="Arial"/>
              </a:rPr>
              <a:t> </a:t>
            </a:r>
            <a:r>
              <a:rPr sz="900" b="1" i="1">
                <a:latin typeface="Arial"/>
                <a:cs typeface="Arial"/>
              </a:rPr>
              <a:t>плечи,</a:t>
            </a:r>
            <a:r>
              <a:rPr sz="900" b="1" i="1" spc="260">
                <a:latin typeface="Arial"/>
                <a:cs typeface="Arial"/>
              </a:rPr>
              <a:t> </a:t>
            </a:r>
            <a:r>
              <a:rPr sz="900" b="1" i="1">
                <a:latin typeface="Arial"/>
                <a:cs typeface="Arial"/>
              </a:rPr>
              <a:t>спину.</a:t>
            </a:r>
            <a:r>
              <a:rPr sz="900" b="1" i="1" spc="254">
                <a:latin typeface="Arial"/>
                <a:cs typeface="Arial"/>
              </a:rPr>
              <a:t> </a:t>
            </a:r>
            <a:r>
              <a:rPr sz="900" b="1" i="1">
                <a:latin typeface="Arial"/>
                <a:cs typeface="Arial"/>
              </a:rPr>
              <a:t>Почувствуйте</a:t>
            </a:r>
            <a:r>
              <a:rPr sz="900" b="1" i="1" spc="265">
                <a:latin typeface="Arial"/>
                <a:cs typeface="Arial"/>
              </a:rPr>
              <a:t> </a:t>
            </a:r>
            <a:r>
              <a:rPr sz="900" b="1" i="1">
                <a:latin typeface="Arial"/>
                <a:cs typeface="Arial"/>
              </a:rPr>
              <a:t>их</a:t>
            </a:r>
            <a:r>
              <a:rPr sz="900" b="1" i="1" spc="250">
                <a:latin typeface="Arial"/>
                <a:cs typeface="Arial"/>
              </a:rPr>
              <a:t> </a:t>
            </a:r>
            <a:r>
              <a:rPr sz="900" b="1" i="1">
                <a:latin typeface="Arial"/>
                <a:cs typeface="Arial"/>
              </a:rPr>
              <a:t>тяжесть.</a:t>
            </a:r>
            <a:r>
              <a:rPr sz="900" b="1" i="1" spc="260">
                <a:latin typeface="Arial"/>
                <a:cs typeface="Arial"/>
              </a:rPr>
              <a:t> </a:t>
            </a:r>
            <a:r>
              <a:rPr sz="900" b="1" i="1">
                <a:latin typeface="Arial"/>
                <a:cs typeface="Arial"/>
              </a:rPr>
              <a:t>Концентрируйтесь</a:t>
            </a:r>
            <a:r>
              <a:rPr sz="900" b="1" i="1" spc="265">
                <a:latin typeface="Arial"/>
                <a:cs typeface="Arial"/>
              </a:rPr>
              <a:t> </a:t>
            </a:r>
            <a:r>
              <a:rPr sz="900" b="1" i="1">
                <a:latin typeface="Arial"/>
                <a:cs typeface="Arial"/>
              </a:rPr>
              <a:t>на</a:t>
            </a:r>
            <a:r>
              <a:rPr sz="900" b="1" i="1" spc="250">
                <a:latin typeface="Arial"/>
                <a:cs typeface="Arial"/>
              </a:rPr>
              <a:t> </a:t>
            </a:r>
            <a:r>
              <a:rPr sz="900" b="1" i="1" spc="-10">
                <a:latin typeface="Arial"/>
                <a:cs typeface="Arial"/>
              </a:rPr>
              <a:t>дыхании, </a:t>
            </a:r>
            <a:r>
              <a:rPr sz="900" b="1" i="1">
                <a:latin typeface="Arial"/>
                <a:cs typeface="Arial"/>
              </a:rPr>
              <a:t>представьте,</a:t>
            </a:r>
            <a:r>
              <a:rPr sz="900" b="1" i="1" spc="-30">
                <a:latin typeface="Arial"/>
                <a:cs typeface="Arial"/>
              </a:rPr>
              <a:t> </a:t>
            </a:r>
            <a:r>
              <a:rPr sz="900" b="1" i="1">
                <a:latin typeface="Arial"/>
                <a:cs typeface="Arial"/>
              </a:rPr>
              <a:t>что</a:t>
            </a:r>
            <a:r>
              <a:rPr sz="900" b="1" i="1" spc="-20">
                <a:latin typeface="Arial"/>
                <a:cs typeface="Arial"/>
              </a:rPr>
              <a:t> </a:t>
            </a:r>
            <a:r>
              <a:rPr sz="900" b="1" i="1">
                <a:latin typeface="Arial"/>
                <a:cs typeface="Arial"/>
              </a:rPr>
              <a:t>выдыхаете</a:t>
            </a:r>
            <a:r>
              <a:rPr sz="900" b="1" i="1" spc="-25">
                <a:latin typeface="Arial"/>
                <a:cs typeface="Arial"/>
              </a:rPr>
              <a:t> </a:t>
            </a:r>
            <a:r>
              <a:rPr sz="900" b="1" i="1">
                <a:latin typeface="Arial"/>
                <a:cs typeface="Arial"/>
              </a:rPr>
              <a:t>свое</a:t>
            </a:r>
            <a:r>
              <a:rPr sz="900" b="1" i="1" spc="-20">
                <a:latin typeface="Arial"/>
                <a:cs typeface="Arial"/>
              </a:rPr>
              <a:t> </a:t>
            </a:r>
            <a:r>
              <a:rPr sz="900" b="1" i="1">
                <a:latin typeface="Arial"/>
                <a:cs typeface="Arial"/>
              </a:rPr>
              <a:t>напряжение.</a:t>
            </a:r>
            <a:r>
              <a:rPr sz="900" b="1" i="1" spc="-45">
                <a:latin typeface="Arial"/>
                <a:cs typeface="Arial"/>
              </a:rPr>
              <a:t> </a:t>
            </a:r>
            <a:r>
              <a:rPr sz="900" b="1" i="1">
                <a:latin typeface="Arial"/>
                <a:cs typeface="Arial"/>
              </a:rPr>
              <a:t>Сделайте</a:t>
            </a:r>
            <a:r>
              <a:rPr sz="900" b="1" i="1" spc="-5">
                <a:latin typeface="Arial"/>
                <a:cs typeface="Arial"/>
              </a:rPr>
              <a:t> </a:t>
            </a:r>
            <a:r>
              <a:rPr sz="900" b="1" i="1">
                <a:latin typeface="Arial"/>
                <a:cs typeface="Arial"/>
              </a:rPr>
              <a:t>3—4</a:t>
            </a:r>
            <a:r>
              <a:rPr sz="900" b="1" i="1" spc="-35">
                <a:latin typeface="Arial"/>
                <a:cs typeface="Arial"/>
              </a:rPr>
              <a:t> </a:t>
            </a:r>
            <a:r>
              <a:rPr sz="900" b="1" i="1" spc="-10">
                <a:latin typeface="Arial"/>
                <a:cs typeface="Arial"/>
              </a:rPr>
              <a:t>вдоха-выдоха.</a:t>
            </a:r>
            <a:endParaRPr sz="900">
              <a:latin typeface="Arial"/>
              <a:cs typeface="Arial"/>
            </a:endParaRPr>
          </a:p>
          <a:p>
            <a:pPr marL="2016760" indent="-125730" algn="just">
              <a:lnSpc>
                <a:spcPct val="100000"/>
              </a:lnSpc>
              <a:buAutoNum type="arabicPeriod"/>
              <a:tabLst>
                <a:tab pos="2016760"/>
              </a:tabLst>
            </a:pPr>
            <a:r>
              <a:rPr sz="900" b="1" i="1">
                <a:latin typeface="Arial"/>
                <a:cs typeface="Arial"/>
              </a:rPr>
              <a:t>Некоторое</a:t>
            </a:r>
            <a:r>
              <a:rPr sz="900" b="1" i="1" spc="-30">
                <a:latin typeface="Arial"/>
                <a:cs typeface="Arial"/>
              </a:rPr>
              <a:t> </a:t>
            </a:r>
            <a:r>
              <a:rPr sz="900" b="1" i="1">
                <a:latin typeface="Arial"/>
                <a:cs typeface="Arial"/>
              </a:rPr>
              <a:t>время</a:t>
            </a:r>
            <a:r>
              <a:rPr sz="900" b="1" i="1" spc="-25">
                <a:latin typeface="Arial"/>
                <a:cs typeface="Arial"/>
              </a:rPr>
              <a:t> </a:t>
            </a:r>
            <a:r>
              <a:rPr sz="900" b="1" i="1">
                <a:latin typeface="Arial"/>
                <a:cs typeface="Arial"/>
              </a:rPr>
              <a:t>(примерно</a:t>
            </a:r>
            <a:r>
              <a:rPr sz="900" b="1" i="1" spc="-25">
                <a:latin typeface="Arial"/>
                <a:cs typeface="Arial"/>
              </a:rPr>
              <a:t> </a:t>
            </a:r>
            <a:r>
              <a:rPr sz="900" b="1" i="1">
                <a:latin typeface="Arial"/>
                <a:cs typeface="Arial"/>
              </a:rPr>
              <a:t>1—2</a:t>
            </a:r>
            <a:r>
              <a:rPr sz="900" b="1" i="1" spc="-30">
                <a:latin typeface="Arial"/>
                <a:cs typeface="Arial"/>
              </a:rPr>
              <a:t> </a:t>
            </a:r>
            <a:r>
              <a:rPr sz="900" b="1" i="1">
                <a:latin typeface="Arial"/>
                <a:cs typeface="Arial"/>
              </a:rPr>
              <a:t>минуты)</a:t>
            </a:r>
            <a:r>
              <a:rPr sz="900" b="1" i="1" spc="-25">
                <a:latin typeface="Arial"/>
                <a:cs typeface="Arial"/>
              </a:rPr>
              <a:t> </a:t>
            </a:r>
            <a:r>
              <a:rPr sz="900" b="1" i="1">
                <a:latin typeface="Arial"/>
                <a:cs typeface="Arial"/>
              </a:rPr>
              <a:t>дышите</a:t>
            </a:r>
            <a:r>
              <a:rPr sz="900" b="1" i="1" spc="-20">
                <a:latin typeface="Arial"/>
                <a:cs typeface="Arial"/>
              </a:rPr>
              <a:t> </a:t>
            </a:r>
            <a:r>
              <a:rPr sz="900" b="1" i="1" spc="-10">
                <a:latin typeface="Arial"/>
                <a:cs typeface="Arial"/>
              </a:rPr>
              <a:t>нормально.</a:t>
            </a:r>
            <a:endParaRPr sz="900">
              <a:latin typeface="Arial"/>
              <a:cs typeface="Arial"/>
            </a:endParaRPr>
          </a:p>
          <a:p>
            <a:pPr marL="1891030" marR="5080" indent="154305" algn="just">
              <a:lnSpc>
                <a:spcPct val="100000"/>
              </a:lnSpc>
              <a:buAutoNum type="arabicPeriod"/>
              <a:tabLst>
                <a:tab pos="2045335"/>
              </a:tabLst>
            </a:pPr>
            <a:r>
              <a:rPr sz="900" b="1" i="1">
                <a:latin typeface="Arial"/>
                <a:cs typeface="Arial"/>
              </a:rPr>
              <a:t>Снова</a:t>
            </a:r>
            <a:r>
              <a:rPr sz="900" b="1" i="1" spc="190">
                <a:latin typeface="Arial"/>
                <a:cs typeface="Arial"/>
              </a:rPr>
              <a:t> </a:t>
            </a:r>
            <a:r>
              <a:rPr sz="900" b="1" i="1">
                <a:latin typeface="Arial"/>
                <a:cs typeface="Arial"/>
              </a:rPr>
              <a:t>начинайте</a:t>
            </a:r>
            <a:r>
              <a:rPr sz="900" b="1" i="1" spc="185">
                <a:latin typeface="Arial"/>
                <a:cs typeface="Arial"/>
              </a:rPr>
              <a:t> </a:t>
            </a:r>
            <a:r>
              <a:rPr sz="900" b="1" i="1">
                <a:latin typeface="Arial"/>
                <a:cs typeface="Arial"/>
              </a:rPr>
              <a:t>медленно</a:t>
            </a:r>
            <a:r>
              <a:rPr sz="900" b="1" i="1" spc="195">
                <a:latin typeface="Arial"/>
                <a:cs typeface="Arial"/>
              </a:rPr>
              <a:t> </a:t>
            </a:r>
            <a:r>
              <a:rPr sz="900" b="1" i="1">
                <a:latin typeface="Arial"/>
                <a:cs typeface="Arial"/>
              </a:rPr>
              <a:t>дышать.</a:t>
            </a:r>
            <a:r>
              <a:rPr sz="900" b="1" i="1" spc="175">
                <a:latin typeface="Arial"/>
                <a:cs typeface="Arial"/>
              </a:rPr>
              <a:t> </a:t>
            </a:r>
            <a:r>
              <a:rPr sz="900" b="1" i="1">
                <a:latin typeface="Arial"/>
                <a:cs typeface="Arial"/>
              </a:rPr>
              <a:t>Вдыхайте</a:t>
            </a:r>
            <a:r>
              <a:rPr sz="900" b="1" i="1" spc="190">
                <a:latin typeface="Arial"/>
                <a:cs typeface="Arial"/>
              </a:rPr>
              <a:t> </a:t>
            </a:r>
            <a:r>
              <a:rPr sz="900" b="1" i="1">
                <a:latin typeface="Arial"/>
                <a:cs typeface="Arial"/>
              </a:rPr>
              <a:t>теперь</a:t>
            </a:r>
            <a:r>
              <a:rPr sz="900" b="1" i="1" spc="190">
                <a:latin typeface="Arial"/>
                <a:cs typeface="Arial"/>
              </a:rPr>
              <a:t> </a:t>
            </a:r>
            <a:r>
              <a:rPr sz="900" b="1" i="1">
                <a:latin typeface="Arial"/>
                <a:cs typeface="Arial"/>
              </a:rPr>
              <a:t>через</a:t>
            </a:r>
            <a:r>
              <a:rPr sz="900" b="1" i="1" spc="185">
                <a:latin typeface="Arial"/>
                <a:cs typeface="Arial"/>
              </a:rPr>
              <a:t> </a:t>
            </a:r>
            <a:r>
              <a:rPr sz="900" b="1" i="1">
                <a:latin typeface="Arial"/>
                <a:cs typeface="Arial"/>
              </a:rPr>
              <a:t>нос,</a:t>
            </a:r>
            <a:r>
              <a:rPr sz="900" b="1" i="1" spc="185">
                <a:latin typeface="Arial"/>
                <a:cs typeface="Arial"/>
              </a:rPr>
              <a:t> </a:t>
            </a:r>
            <a:r>
              <a:rPr sz="900" b="1" i="1">
                <a:latin typeface="Arial"/>
                <a:cs typeface="Arial"/>
              </a:rPr>
              <a:t>а</a:t>
            </a:r>
            <a:r>
              <a:rPr sz="900" b="1" i="1" spc="195">
                <a:latin typeface="Arial"/>
                <a:cs typeface="Arial"/>
              </a:rPr>
              <a:t> </a:t>
            </a:r>
            <a:r>
              <a:rPr sz="900" b="1" i="1">
                <a:latin typeface="Arial"/>
                <a:cs typeface="Arial"/>
              </a:rPr>
              <a:t>выдыхайте</a:t>
            </a:r>
            <a:r>
              <a:rPr sz="900" b="1" i="1" spc="180">
                <a:latin typeface="Arial"/>
                <a:cs typeface="Arial"/>
              </a:rPr>
              <a:t> </a:t>
            </a:r>
            <a:r>
              <a:rPr sz="900" b="1" i="1">
                <a:latin typeface="Arial"/>
                <a:cs typeface="Arial"/>
              </a:rPr>
              <a:t>через</a:t>
            </a:r>
            <a:r>
              <a:rPr sz="900" b="1" i="1" spc="190">
                <a:latin typeface="Arial"/>
                <a:cs typeface="Arial"/>
              </a:rPr>
              <a:t> </a:t>
            </a:r>
            <a:r>
              <a:rPr sz="900" b="1" i="1">
                <a:latin typeface="Arial"/>
                <a:cs typeface="Arial"/>
              </a:rPr>
              <a:t>рот,</a:t>
            </a:r>
            <a:r>
              <a:rPr sz="900" b="1" i="1" spc="185">
                <a:latin typeface="Arial"/>
                <a:cs typeface="Arial"/>
              </a:rPr>
              <a:t> </a:t>
            </a:r>
            <a:r>
              <a:rPr sz="900" b="1" i="1">
                <a:latin typeface="Arial"/>
                <a:cs typeface="Arial"/>
              </a:rPr>
              <a:t>сложив</a:t>
            </a:r>
            <a:r>
              <a:rPr sz="900" b="1" i="1" spc="190">
                <a:latin typeface="Arial"/>
                <a:cs typeface="Arial"/>
              </a:rPr>
              <a:t> </a:t>
            </a:r>
            <a:r>
              <a:rPr sz="900" b="1" i="1" spc="-20">
                <a:latin typeface="Arial"/>
                <a:cs typeface="Arial"/>
              </a:rPr>
              <a:t>губы </a:t>
            </a:r>
            <a:r>
              <a:rPr sz="900" b="1" i="1">
                <a:latin typeface="Arial"/>
                <a:cs typeface="Arial"/>
              </a:rPr>
              <a:t>трубочкой.</a:t>
            </a:r>
            <a:r>
              <a:rPr sz="900" b="1" i="1" spc="405">
                <a:latin typeface="Arial"/>
                <a:cs typeface="Arial"/>
              </a:rPr>
              <a:t> </a:t>
            </a:r>
            <a:r>
              <a:rPr sz="900" b="1" i="1">
                <a:latin typeface="Arial"/>
                <a:cs typeface="Arial"/>
              </a:rPr>
              <a:t>При</a:t>
            </a:r>
            <a:r>
              <a:rPr sz="900" b="1" i="1" spc="420">
                <a:latin typeface="Arial"/>
                <a:cs typeface="Arial"/>
              </a:rPr>
              <a:t> </a:t>
            </a:r>
            <a:r>
              <a:rPr sz="900" b="1" i="1">
                <a:latin typeface="Arial"/>
                <a:cs typeface="Arial"/>
              </a:rPr>
              <a:t>выдохе</a:t>
            </a:r>
            <a:r>
              <a:rPr sz="900" b="1" i="1" spc="405">
                <a:latin typeface="Arial"/>
                <a:cs typeface="Arial"/>
              </a:rPr>
              <a:t> </a:t>
            </a:r>
            <a:r>
              <a:rPr sz="900" b="1" i="1">
                <a:latin typeface="Arial"/>
                <a:cs typeface="Arial"/>
              </a:rPr>
              <a:t>представьте,</a:t>
            </a:r>
            <a:r>
              <a:rPr sz="900" b="1" i="1" spc="409">
                <a:latin typeface="Arial"/>
                <a:cs typeface="Arial"/>
              </a:rPr>
              <a:t> </a:t>
            </a:r>
            <a:r>
              <a:rPr sz="900" b="1" i="1">
                <a:latin typeface="Arial"/>
                <a:cs typeface="Arial"/>
              </a:rPr>
              <a:t>что</a:t>
            </a:r>
            <a:r>
              <a:rPr sz="900" b="1" i="1" spc="405">
                <a:latin typeface="Arial"/>
                <a:cs typeface="Arial"/>
              </a:rPr>
              <a:t> </a:t>
            </a:r>
            <a:r>
              <a:rPr sz="900" b="1" i="1">
                <a:latin typeface="Arial"/>
                <a:cs typeface="Arial"/>
              </a:rPr>
              <a:t>осторожно</a:t>
            </a:r>
            <a:r>
              <a:rPr sz="900" b="1" i="1" spc="415">
                <a:latin typeface="Arial"/>
                <a:cs typeface="Arial"/>
              </a:rPr>
              <a:t> </a:t>
            </a:r>
            <a:r>
              <a:rPr sz="900" b="1" i="1">
                <a:latin typeface="Arial"/>
                <a:cs typeface="Arial"/>
              </a:rPr>
              <a:t>дуете</a:t>
            </a:r>
            <a:r>
              <a:rPr sz="900" b="1" i="1" spc="420">
                <a:latin typeface="Arial"/>
                <a:cs typeface="Arial"/>
              </a:rPr>
              <a:t> </a:t>
            </a:r>
            <a:r>
              <a:rPr sz="900" b="1" i="1">
                <a:latin typeface="Arial"/>
                <a:cs typeface="Arial"/>
              </a:rPr>
              <a:t>на</a:t>
            </a:r>
            <a:r>
              <a:rPr sz="900" b="1" i="1" spc="420">
                <a:latin typeface="Arial"/>
                <a:cs typeface="Arial"/>
              </a:rPr>
              <a:t> </a:t>
            </a:r>
            <a:r>
              <a:rPr sz="900" b="1" i="1">
                <a:latin typeface="Arial"/>
                <a:cs typeface="Arial"/>
              </a:rPr>
              <a:t>свечку,</a:t>
            </a:r>
            <a:r>
              <a:rPr sz="900" b="1" i="1" spc="409">
                <a:latin typeface="Arial"/>
                <a:cs typeface="Arial"/>
              </a:rPr>
              <a:t> </a:t>
            </a:r>
            <a:r>
              <a:rPr sz="900" b="1" i="1">
                <a:latin typeface="Arial"/>
                <a:cs typeface="Arial"/>
              </a:rPr>
              <a:t>стараясь</a:t>
            </a:r>
            <a:r>
              <a:rPr sz="900" b="1" i="1" spc="425">
                <a:latin typeface="Arial"/>
                <a:cs typeface="Arial"/>
              </a:rPr>
              <a:t> </a:t>
            </a:r>
            <a:r>
              <a:rPr sz="900" b="1" i="1">
                <a:latin typeface="Arial"/>
                <a:cs typeface="Arial"/>
              </a:rPr>
              <a:t>не</a:t>
            </a:r>
            <a:r>
              <a:rPr sz="900" b="1" i="1" spc="405">
                <a:latin typeface="Arial"/>
                <a:cs typeface="Arial"/>
              </a:rPr>
              <a:t> </a:t>
            </a:r>
            <a:r>
              <a:rPr sz="900" b="1" i="1">
                <a:latin typeface="Arial"/>
                <a:cs typeface="Arial"/>
              </a:rPr>
              <a:t>погасить</a:t>
            </a:r>
            <a:r>
              <a:rPr sz="900" b="1" i="1" spc="425">
                <a:latin typeface="Arial"/>
                <a:cs typeface="Arial"/>
              </a:rPr>
              <a:t> </a:t>
            </a:r>
            <a:r>
              <a:rPr sz="900" b="1" i="1" spc="-10">
                <a:latin typeface="Arial"/>
                <a:cs typeface="Arial"/>
              </a:rPr>
              <a:t>пламя. </a:t>
            </a:r>
            <a:r>
              <a:rPr sz="900" b="1" i="1">
                <a:latin typeface="Arial"/>
                <a:cs typeface="Arial"/>
              </a:rPr>
              <a:t>Старайтесь</a:t>
            </a:r>
            <a:r>
              <a:rPr sz="900" b="1" i="1" spc="-20">
                <a:latin typeface="Arial"/>
                <a:cs typeface="Arial"/>
              </a:rPr>
              <a:t> </a:t>
            </a:r>
            <a:r>
              <a:rPr sz="900" b="1" i="1">
                <a:latin typeface="Arial"/>
                <a:cs typeface="Arial"/>
              </a:rPr>
              <a:t>сохранять</a:t>
            </a:r>
            <a:r>
              <a:rPr sz="900" b="1" i="1" spc="-5">
                <a:latin typeface="Arial"/>
                <a:cs typeface="Arial"/>
              </a:rPr>
              <a:t> </a:t>
            </a:r>
            <a:r>
              <a:rPr sz="900" b="1" i="1">
                <a:latin typeface="Arial"/>
                <a:cs typeface="Arial"/>
              </a:rPr>
              <a:t>состояние</a:t>
            </a:r>
            <a:r>
              <a:rPr sz="900" b="1" i="1" spc="-10">
                <a:latin typeface="Arial"/>
                <a:cs typeface="Arial"/>
              </a:rPr>
              <a:t> расслабленности.</a:t>
            </a:r>
            <a:r>
              <a:rPr sz="900" b="1" i="1" spc="-25">
                <a:latin typeface="Arial"/>
                <a:cs typeface="Arial"/>
              </a:rPr>
              <a:t> </a:t>
            </a:r>
            <a:r>
              <a:rPr sz="900" b="1" i="1">
                <a:latin typeface="Arial"/>
                <a:cs typeface="Arial"/>
              </a:rPr>
              <a:t>Повторите</a:t>
            </a:r>
            <a:r>
              <a:rPr sz="900" b="1" i="1" spc="-15">
                <a:latin typeface="Arial"/>
                <a:cs typeface="Arial"/>
              </a:rPr>
              <a:t> </a:t>
            </a:r>
            <a:r>
              <a:rPr sz="900" b="1" i="1">
                <a:latin typeface="Arial"/>
                <a:cs typeface="Arial"/>
              </a:rPr>
              <a:t>упражнение</a:t>
            </a:r>
            <a:r>
              <a:rPr sz="900" b="1" i="1" spc="-20">
                <a:latin typeface="Arial"/>
                <a:cs typeface="Arial"/>
              </a:rPr>
              <a:t> </a:t>
            </a:r>
            <a:r>
              <a:rPr sz="900" b="1" i="1">
                <a:latin typeface="Arial"/>
                <a:cs typeface="Arial"/>
              </a:rPr>
              <a:t>3—4 </a:t>
            </a:r>
            <a:r>
              <a:rPr sz="900" b="1" i="1" spc="-10">
                <a:latin typeface="Arial"/>
                <a:cs typeface="Arial"/>
              </a:rPr>
              <a:t>раза.</a:t>
            </a:r>
            <a:endParaRPr sz="900">
              <a:latin typeface="Arial"/>
              <a:cs typeface="Arial"/>
            </a:endParaRPr>
          </a:p>
          <a:p>
            <a:pPr marL="2016760" indent="-125730" algn="just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2016760"/>
              </a:tabLst>
            </a:pPr>
            <a:r>
              <a:rPr sz="900" b="1" i="1">
                <a:latin typeface="Arial"/>
                <a:cs typeface="Arial"/>
              </a:rPr>
              <a:t>Дышите</a:t>
            </a:r>
            <a:r>
              <a:rPr sz="900" b="1" i="1" spc="-20">
                <a:latin typeface="Arial"/>
                <a:cs typeface="Arial"/>
              </a:rPr>
              <a:t> </a:t>
            </a:r>
            <a:r>
              <a:rPr sz="900" b="1" i="1">
                <a:latin typeface="Arial"/>
                <a:cs typeface="Arial"/>
              </a:rPr>
              <a:t>как</a:t>
            </a:r>
            <a:r>
              <a:rPr sz="900" b="1" i="1" spc="-30">
                <a:latin typeface="Arial"/>
                <a:cs typeface="Arial"/>
              </a:rPr>
              <a:t> </a:t>
            </a:r>
            <a:r>
              <a:rPr sz="900" b="1" i="1" spc="-10">
                <a:latin typeface="Arial"/>
                <a:cs typeface="Arial"/>
              </a:rPr>
              <a:t>обычно.</a:t>
            </a:r>
            <a:endParaRPr sz="900">
              <a:latin typeface="Arial"/>
              <a:cs typeface="Arial"/>
            </a:endParaRPr>
          </a:p>
          <a:p>
            <a:pPr marL="12700" marR="80645" algn="just">
              <a:lnSpc>
                <a:spcPct val="100000"/>
              </a:lnSpc>
              <a:spcBef>
                <a:spcPts val="840"/>
              </a:spcBef>
            </a:pPr>
            <a:r>
              <a:rPr sz="1200">
                <a:latin typeface="Microsoft Sans Serif"/>
                <a:cs typeface="Microsoft Sans Serif"/>
              </a:rPr>
              <a:t>Острая</a:t>
            </a:r>
            <a:r>
              <a:rPr sz="1200" spc="-10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реакция</a:t>
            </a:r>
            <a:r>
              <a:rPr sz="1200" spc="-1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на</a:t>
            </a:r>
            <a:r>
              <a:rPr sz="1200" spc="-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стресс</a:t>
            </a:r>
            <a:r>
              <a:rPr sz="1200" spc="-5">
                <a:latin typeface="Microsoft Sans Serif"/>
                <a:cs typeface="Microsoft Sans Serif"/>
              </a:rPr>
              <a:t> </a:t>
            </a:r>
            <a:r>
              <a:rPr sz="1200" spc="-10">
                <a:latin typeface="Microsoft Sans Serif"/>
                <a:cs typeface="Microsoft Sans Serif"/>
              </a:rPr>
              <a:t>может</a:t>
            </a:r>
            <a:r>
              <a:rPr sz="1200" spc="-1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проявляться</a:t>
            </a:r>
            <a:r>
              <a:rPr sz="1200" spc="-10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в</a:t>
            </a:r>
            <a:r>
              <a:rPr sz="1200" spc="-10">
                <a:latin typeface="Microsoft Sans Serif"/>
                <a:cs typeface="Microsoft Sans Serif"/>
              </a:rPr>
              <a:t> двигательном</a:t>
            </a:r>
            <a:r>
              <a:rPr sz="1200">
                <a:latin typeface="Microsoft Sans Serif"/>
                <a:cs typeface="Microsoft Sans Serif"/>
              </a:rPr>
              <a:t> </a:t>
            </a:r>
            <a:r>
              <a:rPr sz="1200" spc="-10">
                <a:latin typeface="Microsoft Sans Serif"/>
                <a:cs typeface="Microsoft Sans Serif"/>
              </a:rPr>
              <a:t>возбуждении, которое</a:t>
            </a:r>
            <a:r>
              <a:rPr sz="1200" spc="-15">
                <a:latin typeface="Microsoft Sans Serif"/>
                <a:cs typeface="Microsoft Sans Serif"/>
              </a:rPr>
              <a:t> </a:t>
            </a:r>
            <a:r>
              <a:rPr sz="1200" spc="-10">
                <a:latin typeface="Microsoft Sans Serif"/>
                <a:cs typeface="Microsoft Sans Serif"/>
              </a:rPr>
              <a:t>может </a:t>
            </a:r>
            <a:r>
              <a:rPr sz="1200">
                <a:latin typeface="Microsoft Sans Serif"/>
                <a:cs typeface="Microsoft Sans Serif"/>
              </a:rPr>
              <a:t>стать</a:t>
            </a:r>
            <a:r>
              <a:rPr sz="1200" spc="-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опасным</a:t>
            </a:r>
            <a:r>
              <a:rPr sz="1200" spc="-2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для</a:t>
            </a:r>
            <a:r>
              <a:rPr sz="1200" spc="-5">
                <a:latin typeface="Microsoft Sans Serif"/>
                <a:cs typeface="Microsoft Sans Serif"/>
              </a:rPr>
              <a:t> </a:t>
            </a:r>
            <a:r>
              <a:rPr sz="1200" spc="-10">
                <a:latin typeface="Microsoft Sans Serif"/>
                <a:cs typeface="Microsoft Sans Serif"/>
              </a:rPr>
              <a:t>самого </a:t>
            </a:r>
            <a:r>
              <a:rPr sz="1200">
                <a:latin typeface="Microsoft Sans Serif"/>
                <a:cs typeface="Microsoft Sans Serif"/>
              </a:rPr>
              <a:t>пострадавшего</a:t>
            </a:r>
            <a:r>
              <a:rPr sz="1200" spc="24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и</a:t>
            </a:r>
            <a:r>
              <a:rPr sz="1200" spc="250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окружающих.</a:t>
            </a:r>
            <a:r>
              <a:rPr sz="1200" spc="250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В</a:t>
            </a:r>
            <a:r>
              <a:rPr sz="1200" spc="254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этом</a:t>
            </a:r>
            <a:r>
              <a:rPr sz="1200" spc="250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случае</a:t>
            </a:r>
            <a:r>
              <a:rPr sz="1200" spc="260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постарайтесь</a:t>
            </a:r>
            <a:r>
              <a:rPr sz="1200" spc="24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найти</a:t>
            </a:r>
            <a:r>
              <a:rPr sz="1200" spc="254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возможность</a:t>
            </a:r>
            <a:r>
              <a:rPr sz="1200" spc="240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физически</a:t>
            </a:r>
            <a:r>
              <a:rPr sz="1200" spc="260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остановить</a:t>
            </a:r>
            <a:r>
              <a:rPr sz="1200" spc="250">
                <a:latin typeface="Microsoft Sans Serif"/>
                <a:cs typeface="Microsoft Sans Serif"/>
              </a:rPr>
              <a:t> </a:t>
            </a:r>
            <a:r>
              <a:rPr sz="1200" spc="-10">
                <a:latin typeface="Microsoft Sans Serif"/>
                <a:cs typeface="Microsoft Sans Serif"/>
              </a:rPr>
              <a:t>человека. </a:t>
            </a:r>
            <a:r>
              <a:rPr sz="1200">
                <a:latin typeface="Microsoft Sans Serif"/>
                <a:cs typeface="Microsoft Sans Serif"/>
              </a:rPr>
              <a:t>Прежде,</a:t>
            </a:r>
            <a:r>
              <a:rPr sz="1200" spc="350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чем</a:t>
            </a:r>
            <a:r>
              <a:rPr sz="1200" spc="34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пытаться</a:t>
            </a:r>
            <a:r>
              <a:rPr sz="1200" spc="34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ему</a:t>
            </a:r>
            <a:r>
              <a:rPr sz="1200" spc="33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помочь,</a:t>
            </a:r>
            <a:r>
              <a:rPr sz="1200" spc="340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убедитесь,</a:t>
            </a:r>
            <a:r>
              <a:rPr sz="1200" spc="350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что</a:t>
            </a:r>
            <a:r>
              <a:rPr sz="1200" spc="33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это</a:t>
            </a:r>
            <a:r>
              <a:rPr sz="1200" spc="350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не</a:t>
            </a:r>
            <a:r>
              <a:rPr sz="1200" spc="33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опасно</a:t>
            </a:r>
            <a:r>
              <a:rPr sz="1200" spc="350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для</a:t>
            </a:r>
            <a:r>
              <a:rPr sz="1200" spc="34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вас.</a:t>
            </a:r>
            <a:r>
              <a:rPr sz="1200" spc="34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Помните,</a:t>
            </a:r>
            <a:r>
              <a:rPr sz="1200" spc="350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психологическая</a:t>
            </a:r>
            <a:r>
              <a:rPr sz="1200" spc="350">
                <a:latin typeface="Microsoft Sans Serif"/>
                <a:cs typeface="Microsoft Sans Serif"/>
              </a:rPr>
              <a:t> </a:t>
            </a:r>
            <a:r>
              <a:rPr sz="1200" spc="-10">
                <a:latin typeface="Microsoft Sans Serif"/>
                <a:cs typeface="Microsoft Sans Serif"/>
              </a:rPr>
              <a:t>помощь </a:t>
            </a:r>
            <a:r>
              <a:rPr sz="1200" spc="-20">
                <a:latin typeface="Microsoft Sans Serif"/>
                <a:cs typeface="Microsoft Sans Serif"/>
              </a:rPr>
              <a:t>возможна</a:t>
            </a:r>
            <a:r>
              <a:rPr sz="1200" spc="-45">
                <a:latin typeface="Microsoft Sans Serif"/>
                <a:cs typeface="Microsoft Sans Serif"/>
              </a:rPr>
              <a:t> </a:t>
            </a:r>
            <a:r>
              <a:rPr sz="1200" spc="-10">
                <a:latin typeface="Microsoft Sans Serif"/>
                <a:cs typeface="Microsoft Sans Serif"/>
              </a:rPr>
              <a:t>только</a:t>
            </a:r>
            <a:r>
              <a:rPr sz="1200" spc="-40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в</a:t>
            </a:r>
            <a:r>
              <a:rPr sz="1200" spc="-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случае,</a:t>
            </a:r>
            <a:r>
              <a:rPr sz="1200" spc="-1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если</a:t>
            </a:r>
            <a:r>
              <a:rPr sz="1200" spc="-1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пострадавший</a:t>
            </a:r>
            <a:r>
              <a:rPr sz="1200" spc="-30">
                <a:latin typeface="Microsoft Sans Serif"/>
                <a:cs typeface="Microsoft Sans Serif"/>
              </a:rPr>
              <a:t> </a:t>
            </a:r>
            <a:r>
              <a:rPr sz="1200" spc="-10">
                <a:latin typeface="Microsoft Sans Serif"/>
                <a:cs typeface="Microsoft Sans Serif"/>
              </a:rPr>
              <a:t>отдает</a:t>
            </a:r>
            <a:r>
              <a:rPr sz="1200" spc="-2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себе</a:t>
            </a:r>
            <a:r>
              <a:rPr sz="1200" spc="-55">
                <a:latin typeface="Microsoft Sans Serif"/>
                <a:cs typeface="Microsoft Sans Serif"/>
              </a:rPr>
              <a:t> </a:t>
            </a:r>
            <a:r>
              <a:rPr sz="1200" spc="-10">
                <a:latin typeface="Microsoft Sans Serif"/>
                <a:cs typeface="Microsoft Sans Serif"/>
              </a:rPr>
              <a:t>отчет</a:t>
            </a:r>
            <a:r>
              <a:rPr sz="1200" spc="-40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в</a:t>
            </a:r>
            <a:r>
              <a:rPr sz="1200" spc="-1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своих</a:t>
            </a:r>
            <a:r>
              <a:rPr sz="1200" spc="-15">
                <a:latin typeface="Microsoft Sans Serif"/>
                <a:cs typeface="Microsoft Sans Serif"/>
              </a:rPr>
              <a:t> </a:t>
            </a:r>
            <a:r>
              <a:rPr sz="1200" spc="-10">
                <a:latin typeface="Microsoft Sans Serif"/>
                <a:cs typeface="Microsoft Sans Serif"/>
              </a:rPr>
              <a:t>действиях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228600" y="209550"/>
            <a:ext cx="72390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spc="-10" smtClean="0">
                <a:solidFill>
                  <a:srgbClr val="000000"/>
                </a:solidFill>
              </a:rPr>
              <a:t>Оказание</a:t>
            </a:r>
            <a:r>
              <a:rPr lang="ru-RU" sz="1400" b="1" smtClean="0">
                <a:solidFill>
                  <a:srgbClr val="000000"/>
                </a:solidFill>
              </a:rPr>
              <a:t>	</a:t>
            </a:r>
            <a:r>
              <a:rPr lang="ru-RU" sz="1400" b="1" spc="-10" smtClean="0">
                <a:solidFill>
                  <a:srgbClr val="000000"/>
                </a:solidFill>
              </a:rPr>
              <a:t>экстренной психологической </a:t>
            </a:r>
            <a:r>
              <a:rPr lang="ru-RU" sz="1400" b="1" spc="-10" smtClean="0">
                <a:solidFill>
                  <a:schemeClr val="tx1"/>
                </a:solidFill>
              </a:rPr>
              <a:t>помощи,</a:t>
            </a:r>
            <a:r>
              <a:rPr lang="ru-RU" sz="1400" b="1" smtClean="0">
                <a:solidFill>
                  <a:schemeClr val="tx1"/>
                </a:solidFill>
              </a:rPr>
              <a:t> </a:t>
            </a:r>
            <a:r>
              <a:rPr lang="ru-RU" sz="1400" b="1" spc="-10" smtClean="0">
                <a:solidFill>
                  <a:schemeClr val="tx1"/>
                </a:solidFill>
              </a:rPr>
              <a:t>психологической коррекции и поддержки  детям ветеранов (участников) СВО и членам их семей в очном и дистанционном режиме</a:t>
            </a:r>
            <a:endParaRPr lang="ru-RU" sz="1400" b="1"/>
          </a:p>
        </p:txBody>
      </p:sp>
    </p:spTree>
  </p:cSld>
  <p:clrMapOvr>
    <a:masterClrMapping/>
  </p:clrMapOvr>
  <p:transition/>
  <p:timing/>
</p:sld>
</file>

<file path=ppt/slides/slide5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object 9"/>
          <p:cNvSpPr/>
          <p:nvPr/>
        </p:nvSpPr>
        <p:spPr>
          <a:xfrm>
            <a:off x="262763" y="997458"/>
            <a:ext cx="6445250" cy="635"/>
          </a:xfrm>
          <a:custGeom>
            <a:rect l="l" t="t" r="r" b="b"/>
            <a:pathLst>
              <a:path w="6445250" h="634">
                <a:moveTo>
                  <a:pt x="0" y="0"/>
                </a:moveTo>
                <a:lnTo>
                  <a:pt x="6445122" y="380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object 10"/>
          <p:cNvPicPr/>
          <p:nvPr/>
        </p:nvPicPr>
        <p:blipFill>
          <a:blip r:embed="rId2"/>
          <a:stretch>
            <a:fillRect/>
          </a:stretch>
        </p:blipFill>
        <p:spPr>
          <a:xfrm>
            <a:off x="7577581" y="220624"/>
            <a:ext cx="1020965" cy="945362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562762" y="1194942"/>
            <a:ext cx="13970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890">
              <a:lnSpc>
                <a:spcPct val="100000"/>
              </a:lnSpc>
              <a:spcBef>
                <a:spcPts val="100"/>
              </a:spcBef>
            </a:pPr>
            <a:r>
              <a:rPr sz="1200" b="1" i="1" u="sng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Самопомощь</a:t>
            </a:r>
            <a:r>
              <a:rPr sz="1200" b="1" i="1" u="sng" spc="-35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25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при</a:t>
            </a:r>
            <a:r>
              <a:rPr sz="1200" b="1" i="1" spc="-25">
                <a:solidFill>
                  <a:schemeClr val="accent3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i="1" u="sng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острых</a:t>
            </a:r>
            <a:r>
              <a:rPr sz="1200" b="1" i="1" u="sng" spc="-5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1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реакциях</a:t>
            </a:r>
            <a:endParaRPr sz="1200">
              <a:solidFill>
                <a:schemeClr val="accent3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185797" y="1445298"/>
            <a:ext cx="1590675" cy="95440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15"/>
              </a:spcBef>
            </a:pPr>
            <a:endParaRPr sz="700">
              <a:latin typeface="Times New Roman"/>
              <a:cs typeface="Times New Roman"/>
            </a:endParaRPr>
          </a:p>
          <a:p>
            <a:pPr marL="3175" algn="ctr">
              <a:lnSpc>
                <a:spcPts val="780"/>
              </a:lnSpc>
            </a:pP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Человек</a:t>
            </a:r>
            <a:r>
              <a:rPr sz="7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>
                <a:solidFill>
                  <a:srgbClr val="C00000"/>
                </a:solidFill>
                <a:latin typeface="Arial"/>
                <a:cs typeface="Arial"/>
              </a:rPr>
              <a:t>испытывает</a:t>
            </a:r>
            <a:endParaRPr sz="700">
              <a:latin typeface="Arial"/>
              <a:cs typeface="Arial"/>
            </a:endParaRPr>
          </a:p>
          <a:p>
            <a:pPr marL="146050" marR="140335" algn="ctr">
              <a:lnSpc>
                <a:spcPts val="730"/>
              </a:lnSpc>
              <a:spcBef>
                <a:spcPts val="55"/>
              </a:spcBef>
            </a:pPr>
            <a:r>
              <a:rPr sz="700" b="1" spc="-10">
                <a:solidFill>
                  <a:srgbClr val="C00000"/>
                </a:solidFill>
                <a:latin typeface="Arial"/>
                <a:cs typeface="Arial"/>
              </a:rPr>
              <a:t>«переизбыток»</a:t>
            </a:r>
            <a:r>
              <a:rPr sz="700" b="1" spc="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энергии,</a:t>
            </a:r>
            <a:r>
              <a:rPr sz="700" b="1" spc="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20">
                <a:solidFill>
                  <a:srgbClr val="C00000"/>
                </a:solidFill>
                <a:latin typeface="Arial"/>
                <a:cs typeface="Arial"/>
              </a:rPr>
              <a:t>есть</a:t>
            </a:r>
            <a:r>
              <a:rPr sz="700" b="1" spc="50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потребность</a:t>
            </a:r>
            <a:r>
              <a:rPr sz="7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>
                <a:solidFill>
                  <a:srgbClr val="C00000"/>
                </a:solidFill>
                <a:latin typeface="Arial"/>
                <a:cs typeface="Arial"/>
              </a:rPr>
              <a:t>активно</a:t>
            </a:r>
            <a:endParaRPr sz="700">
              <a:latin typeface="Arial"/>
              <a:cs typeface="Arial"/>
            </a:endParaRPr>
          </a:p>
          <a:p>
            <a:pPr algn="ctr">
              <a:lnSpc>
                <a:spcPts val="660"/>
              </a:lnSpc>
            </a:pP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действовать,</a:t>
            </a:r>
            <a:r>
              <a:rPr sz="7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а</a:t>
            </a:r>
            <a:r>
              <a:rPr sz="700" b="1" spc="-4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ситуация этого</a:t>
            </a:r>
            <a:r>
              <a:rPr sz="7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25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endParaRPr sz="700">
              <a:latin typeface="Arial"/>
              <a:cs typeface="Arial"/>
            </a:endParaRPr>
          </a:p>
          <a:p>
            <a:pPr algn="ctr">
              <a:lnSpc>
                <a:spcPts val="785"/>
              </a:lnSpc>
            </a:pPr>
            <a:r>
              <a:rPr sz="700" b="1" spc="-10">
                <a:solidFill>
                  <a:srgbClr val="C00000"/>
                </a:solidFill>
                <a:latin typeface="Arial"/>
                <a:cs typeface="Arial"/>
              </a:rPr>
              <a:t>требует.</a:t>
            </a:r>
            <a:endParaRPr sz="7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934967" y="1445298"/>
            <a:ext cx="1590675" cy="95440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90"/>
              </a:spcBef>
            </a:pPr>
            <a:endParaRPr sz="700">
              <a:latin typeface="Times New Roman"/>
              <a:cs typeface="Times New Roman"/>
            </a:endParaRPr>
          </a:p>
          <a:p>
            <a:pPr marL="45720" marR="36830" indent="-635" algn="ctr">
              <a:lnSpc>
                <a:spcPct val="86200"/>
              </a:lnSpc>
            </a:pP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Если</a:t>
            </a:r>
            <a:r>
              <a:rPr sz="700" b="1" spc="-5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двигательное</a:t>
            </a:r>
            <a:r>
              <a:rPr sz="700" b="1" spc="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>
                <a:solidFill>
                  <a:srgbClr val="C00000"/>
                </a:solidFill>
                <a:latin typeface="Arial"/>
                <a:cs typeface="Arial"/>
              </a:rPr>
              <a:t>возбуждение</a:t>
            </a:r>
            <a:r>
              <a:rPr sz="700" b="1" spc="50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выражено</a:t>
            </a:r>
            <a:r>
              <a:rPr sz="7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слабо,</a:t>
            </a:r>
            <a:r>
              <a:rPr sz="7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то</a:t>
            </a:r>
            <a:r>
              <a:rPr sz="7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чаще</a:t>
            </a:r>
            <a:r>
              <a:rPr sz="7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20">
                <a:solidFill>
                  <a:srgbClr val="C00000"/>
                </a:solidFill>
                <a:latin typeface="Arial"/>
                <a:cs typeface="Arial"/>
              </a:rPr>
              <a:t>всего</a:t>
            </a:r>
            <a:r>
              <a:rPr sz="700" b="1" spc="50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человек</a:t>
            </a:r>
            <a:r>
              <a:rPr sz="7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нервно</a:t>
            </a:r>
            <a:r>
              <a:rPr sz="7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ходит</a:t>
            </a:r>
            <a:r>
              <a:rPr sz="7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кругами</a:t>
            </a:r>
            <a:r>
              <a:rPr sz="7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25">
                <a:solidFill>
                  <a:srgbClr val="C00000"/>
                </a:solidFill>
                <a:latin typeface="Arial"/>
                <a:cs typeface="Arial"/>
              </a:rPr>
              <a:t>по</a:t>
            </a:r>
            <a:r>
              <a:rPr sz="700" b="1" spc="50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>
                <a:solidFill>
                  <a:srgbClr val="C00000"/>
                </a:solidFill>
                <a:latin typeface="Arial"/>
                <a:cs typeface="Arial"/>
              </a:rPr>
              <a:t>комнате,</a:t>
            </a:r>
            <a:r>
              <a:rPr sz="700" b="1" spc="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больничному</a:t>
            </a:r>
            <a:r>
              <a:rPr sz="7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>
                <a:solidFill>
                  <a:srgbClr val="C00000"/>
                </a:solidFill>
                <a:latin typeface="Arial"/>
                <a:cs typeface="Arial"/>
              </a:rPr>
              <a:t>коридору</a:t>
            </a:r>
            <a:endParaRPr sz="7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684265" y="1445298"/>
            <a:ext cx="1590675" cy="95440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90"/>
              </a:spcBef>
            </a:pPr>
            <a:endParaRPr sz="700">
              <a:latin typeface="Times New Roman"/>
              <a:cs typeface="Times New Roman"/>
            </a:endParaRPr>
          </a:p>
          <a:p>
            <a:pPr marL="50165" marR="36830" algn="ctr">
              <a:lnSpc>
                <a:spcPct val="86200"/>
              </a:lnSpc>
            </a:pP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7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крайних</a:t>
            </a:r>
            <a:r>
              <a:rPr sz="700" b="1" spc="-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вариантах</a:t>
            </a:r>
            <a:r>
              <a:rPr sz="700" b="1" spc="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>
                <a:solidFill>
                  <a:srgbClr val="C00000"/>
                </a:solidFill>
                <a:latin typeface="Arial"/>
                <a:cs typeface="Arial"/>
              </a:rPr>
              <a:t>проявления</a:t>
            </a:r>
            <a:r>
              <a:rPr sz="700" b="1" spc="50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этого</a:t>
            </a:r>
            <a:r>
              <a:rPr sz="7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состояния человек</a:t>
            </a:r>
            <a:r>
              <a:rPr sz="700" b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20">
                <a:solidFill>
                  <a:srgbClr val="C00000"/>
                </a:solidFill>
                <a:latin typeface="Arial"/>
                <a:cs typeface="Arial"/>
              </a:rPr>
              <a:t>может</a:t>
            </a:r>
            <a:r>
              <a:rPr sz="700" b="1" spc="50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предпринимать</a:t>
            </a:r>
            <a:r>
              <a:rPr sz="7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>
                <a:solidFill>
                  <a:srgbClr val="C00000"/>
                </a:solidFill>
                <a:latin typeface="Arial"/>
                <a:cs typeface="Arial"/>
              </a:rPr>
              <a:t>активные</a:t>
            </a:r>
            <a:r>
              <a:rPr sz="700" b="1" spc="50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действия,</a:t>
            </a:r>
            <a:r>
              <a:rPr sz="700" b="1" spc="-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700" b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отдавая</a:t>
            </a:r>
            <a:r>
              <a:rPr sz="7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50">
                <a:solidFill>
                  <a:srgbClr val="C00000"/>
                </a:solidFill>
                <a:latin typeface="Arial"/>
                <a:cs typeface="Arial"/>
              </a:rPr>
              <a:t>в</a:t>
            </a:r>
            <a:endParaRPr sz="7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433436" y="1445298"/>
            <a:ext cx="1590675" cy="95440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9779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770"/>
              </a:spcBef>
            </a:pPr>
            <a:endParaRPr sz="700">
              <a:latin typeface="Times New Roman"/>
              <a:cs typeface="Times New Roman"/>
            </a:endParaRPr>
          </a:p>
          <a:p>
            <a:pPr marL="64135" marR="53340" indent="2540" algn="ctr">
              <a:lnSpc>
                <a:spcPct val="86400"/>
              </a:lnSpc>
            </a:pP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них</a:t>
            </a:r>
            <a:r>
              <a:rPr sz="700" b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отчета.</a:t>
            </a:r>
            <a:r>
              <a:rPr sz="700" b="1" spc="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Например,</a:t>
            </a:r>
            <a:r>
              <a:rPr sz="700" b="1" spc="-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20">
                <a:solidFill>
                  <a:srgbClr val="C00000"/>
                </a:solidFill>
                <a:latin typeface="Arial"/>
                <a:cs typeface="Arial"/>
              </a:rPr>
              <a:t>после</a:t>
            </a:r>
            <a:r>
              <a:rPr sz="700" b="1" spc="50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сильного</a:t>
            </a:r>
            <a:r>
              <a:rPr sz="7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испуга</a:t>
            </a:r>
            <a:r>
              <a:rPr sz="700" b="1" spc="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человек</a:t>
            </a:r>
            <a:r>
              <a:rPr sz="700" b="1" spc="-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25">
                <a:solidFill>
                  <a:srgbClr val="C00000"/>
                </a:solidFill>
                <a:latin typeface="Arial"/>
                <a:cs typeface="Arial"/>
              </a:rPr>
              <a:t>куда-то</a:t>
            </a:r>
            <a:r>
              <a:rPr sz="700" b="1" spc="50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бежит,</a:t>
            </a:r>
            <a:r>
              <a:rPr sz="7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может</a:t>
            </a:r>
            <a:r>
              <a:rPr sz="700" b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наносить</a:t>
            </a:r>
            <a:r>
              <a:rPr sz="700" b="1" spc="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>
                <a:solidFill>
                  <a:srgbClr val="C00000"/>
                </a:solidFill>
                <a:latin typeface="Arial"/>
                <a:cs typeface="Arial"/>
              </a:rPr>
              <a:t>травмы</a:t>
            </a:r>
            <a:r>
              <a:rPr sz="700" b="1" spc="50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себе</a:t>
            </a:r>
            <a:r>
              <a:rPr sz="7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7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окружающим,</a:t>
            </a:r>
            <a:r>
              <a:rPr sz="700" b="1" spc="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а</a:t>
            </a:r>
            <a:r>
              <a:rPr sz="7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затем </a:t>
            </a:r>
            <a:r>
              <a:rPr sz="700" b="1" spc="-25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700" b="1" spc="50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может</a:t>
            </a:r>
            <a:r>
              <a:rPr sz="7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вспомнить</a:t>
            </a:r>
            <a:r>
              <a:rPr sz="700" b="1" spc="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sz="700" b="1" spc="-20">
                <a:solidFill>
                  <a:srgbClr val="C00000"/>
                </a:solidFill>
                <a:latin typeface="Arial"/>
                <a:cs typeface="Arial"/>
              </a:rPr>
              <a:t> своих</a:t>
            </a:r>
            <a:r>
              <a:rPr sz="700" b="1" spc="50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>
                <a:solidFill>
                  <a:srgbClr val="C00000"/>
                </a:solidFill>
                <a:latin typeface="Arial"/>
                <a:cs typeface="Arial"/>
              </a:rPr>
              <a:t>действиях.</a:t>
            </a:r>
            <a:endParaRPr sz="7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185797" y="2558453"/>
            <a:ext cx="1590675" cy="95440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63500" rIns="0" bIns="0" rtlCol="0">
            <a:spAutoFit/>
          </a:bodyPr>
          <a:lstStyle/>
          <a:p>
            <a:pPr marL="31115" marR="25400" indent="151130">
              <a:lnSpc>
                <a:spcPts val="720"/>
              </a:lnSpc>
              <a:spcBef>
                <a:spcPts val="500"/>
              </a:spcBef>
            </a:pP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Двигательное</a:t>
            </a:r>
            <a:r>
              <a:rPr sz="7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>
                <a:solidFill>
                  <a:srgbClr val="C00000"/>
                </a:solidFill>
                <a:latin typeface="Arial"/>
                <a:cs typeface="Arial"/>
              </a:rPr>
              <a:t>возбуждение</a:t>
            </a:r>
            <a:r>
              <a:rPr sz="700" b="1" spc="50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возникает</a:t>
            </a:r>
            <a:r>
              <a:rPr sz="7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чаще</a:t>
            </a:r>
            <a:r>
              <a:rPr sz="7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всего</a:t>
            </a:r>
            <a:r>
              <a:rPr sz="7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сразу</a:t>
            </a:r>
            <a:r>
              <a:rPr sz="7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20">
                <a:solidFill>
                  <a:srgbClr val="C00000"/>
                </a:solidFill>
                <a:latin typeface="Arial"/>
                <a:cs typeface="Arial"/>
              </a:rPr>
              <a:t>после</a:t>
            </a:r>
            <a:endParaRPr sz="700">
              <a:latin typeface="Arial"/>
              <a:cs typeface="Arial"/>
            </a:endParaRPr>
          </a:p>
          <a:p>
            <a:pPr marL="28575" marR="22225" indent="275590">
              <a:lnSpc>
                <a:spcPct val="86600"/>
              </a:lnSpc>
            </a:pPr>
            <a:r>
              <a:rPr sz="700" b="1" spc="-10">
                <a:solidFill>
                  <a:srgbClr val="C00000"/>
                </a:solidFill>
                <a:latin typeface="Arial"/>
                <a:cs typeface="Arial"/>
              </a:rPr>
              <a:t>получения</a:t>
            </a:r>
            <a:r>
              <a:rPr sz="700" b="1" spc="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известия </a:t>
            </a:r>
            <a:r>
              <a:rPr sz="700" b="1" spc="-50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sz="700" b="1" spc="50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трагическом</a:t>
            </a:r>
            <a:r>
              <a:rPr sz="7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событии</a:t>
            </a:r>
            <a:r>
              <a:rPr sz="700" b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>
                <a:solidFill>
                  <a:srgbClr val="C00000"/>
                </a:solidFill>
                <a:latin typeface="Arial"/>
                <a:cs typeface="Arial"/>
              </a:rPr>
              <a:t>(например,</a:t>
            </a:r>
            <a:r>
              <a:rPr sz="700" b="1" spc="50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если</a:t>
            </a:r>
            <a:r>
              <a:rPr sz="700" b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человек</a:t>
            </a:r>
            <a:r>
              <a:rPr sz="7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получает</a:t>
            </a:r>
            <a:r>
              <a:rPr sz="7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известие</a:t>
            </a:r>
            <a:r>
              <a:rPr sz="7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50">
                <a:solidFill>
                  <a:srgbClr val="C00000"/>
                </a:solidFill>
                <a:latin typeface="Arial"/>
                <a:cs typeface="Arial"/>
              </a:rPr>
              <a:t>о</a:t>
            </a:r>
            <a:endParaRPr sz="700">
              <a:latin typeface="Arial"/>
              <a:cs typeface="Arial"/>
            </a:endParaRPr>
          </a:p>
          <a:p>
            <a:pPr marL="83185" marR="78105" indent="635" algn="ctr">
              <a:lnSpc>
                <a:spcPts val="720"/>
              </a:lnSpc>
              <a:spcBef>
                <a:spcPts val="5"/>
              </a:spcBef>
            </a:pP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смерти</a:t>
            </a:r>
            <a:r>
              <a:rPr sz="700" b="1" spc="-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близкого</a:t>
            </a:r>
            <a:r>
              <a:rPr sz="7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>
                <a:solidFill>
                  <a:srgbClr val="C00000"/>
                </a:solidFill>
                <a:latin typeface="Arial"/>
                <a:cs typeface="Arial"/>
              </a:rPr>
              <a:t>родственника)</a:t>
            </a:r>
            <a:r>
              <a:rPr sz="700" b="1" spc="50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или</a:t>
            </a:r>
            <a:r>
              <a:rPr sz="700" b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если</a:t>
            </a:r>
            <a:r>
              <a:rPr sz="7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человеку</a:t>
            </a:r>
            <a:r>
              <a:rPr sz="7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нужно</a:t>
            </a:r>
            <a:r>
              <a:rPr sz="7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20">
                <a:solidFill>
                  <a:srgbClr val="C00000"/>
                </a:solidFill>
                <a:latin typeface="Arial"/>
                <a:cs typeface="Arial"/>
              </a:rPr>
              <a:t>ждать</a:t>
            </a:r>
            <a:endParaRPr sz="700">
              <a:latin typeface="Arial"/>
              <a:cs typeface="Arial"/>
            </a:endParaRPr>
          </a:p>
          <a:p>
            <a:pPr marL="104775" marR="97155" indent="635" algn="ctr">
              <a:lnSpc>
                <a:spcPts val="720"/>
              </a:lnSpc>
              <a:spcBef>
                <a:spcPts val="10"/>
              </a:spcBef>
            </a:pP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(например,</a:t>
            </a:r>
            <a:r>
              <a:rPr sz="7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как</a:t>
            </a:r>
            <a:r>
              <a:rPr sz="700" b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ждут</a:t>
            </a:r>
            <a:r>
              <a:rPr sz="7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>
                <a:solidFill>
                  <a:srgbClr val="C00000"/>
                </a:solidFill>
                <a:latin typeface="Arial"/>
                <a:cs typeface="Arial"/>
              </a:rPr>
              <a:t>исхода</a:t>
            </a:r>
            <a:r>
              <a:rPr sz="700" b="1" spc="50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трудной</a:t>
            </a:r>
            <a:r>
              <a:rPr sz="700" b="1" spc="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операции</a:t>
            </a:r>
            <a:r>
              <a:rPr sz="7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700" b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>
                <a:solidFill>
                  <a:srgbClr val="C00000"/>
                </a:solidFill>
                <a:latin typeface="Arial"/>
                <a:cs typeface="Arial"/>
              </a:rPr>
              <a:t>больнице)</a:t>
            </a:r>
            <a:endParaRPr sz="7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934967" y="2558453"/>
            <a:ext cx="1590675" cy="95440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95"/>
              </a:spcBef>
            </a:pPr>
            <a:endParaRPr sz="700">
              <a:latin typeface="Times New Roman"/>
              <a:cs typeface="Times New Roman"/>
            </a:endParaRPr>
          </a:p>
          <a:p>
            <a:pPr marL="1905" algn="ctr">
              <a:lnSpc>
                <a:spcPts val="780"/>
              </a:lnSpc>
              <a:spcBef>
                <a:spcPts val="5"/>
              </a:spcBef>
            </a:pP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Попробуйте</a:t>
            </a:r>
            <a:r>
              <a:rPr sz="7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>
                <a:solidFill>
                  <a:srgbClr val="C00000"/>
                </a:solidFill>
                <a:latin typeface="Arial"/>
                <a:cs typeface="Arial"/>
              </a:rPr>
              <a:t>направить</a:t>
            </a:r>
            <a:endParaRPr sz="700">
              <a:latin typeface="Arial"/>
              <a:cs typeface="Arial"/>
            </a:endParaRPr>
          </a:p>
          <a:p>
            <a:pPr marL="3175" algn="ctr">
              <a:lnSpc>
                <a:spcPts val="780"/>
              </a:lnSpc>
            </a:pP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активность</a:t>
            </a:r>
            <a:r>
              <a:rPr sz="700" b="1" spc="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r>
              <a:rPr sz="700" b="1" spc="-20">
                <a:solidFill>
                  <a:srgbClr val="C00000"/>
                </a:solidFill>
                <a:latin typeface="Arial"/>
                <a:cs typeface="Arial"/>
              </a:rPr>
              <a:t> какое-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нибудь</a:t>
            </a:r>
            <a:r>
              <a:rPr sz="700" b="1" spc="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20">
                <a:solidFill>
                  <a:srgbClr val="C00000"/>
                </a:solidFill>
                <a:latin typeface="Arial"/>
                <a:cs typeface="Arial"/>
              </a:rPr>
              <a:t>дело</a:t>
            </a:r>
            <a:endParaRPr sz="7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684265" y="2558453"/>
            <a:ext cx="1590675" cy="95440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35"/>
              </a:spcBef>
            </a:pPr>
            <a:endParaRPr sz="700">
              <a:latin typeface="Times New Roman"/>
              <a:cs typeface="Times New Roman"/>
            </a:endParaRPr>
          </a:p>
          <a:p>
            <a:pPr algn="ctr">
              <a:lnSpc>
                <a:spcPts val="780"/>
              </a:lnSpc>
            </a:pP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Можно</a:t>
            </a:r>
            <a:r>
              <a:rPr sz="700" b="1" spc="-4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сделать</a:t>
            </a:r>
            <a:r>
              <a:rPr sz="7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>
                <a:solidFill>
                  <a:srgbClr val="C00000"/>
                </a:solidFill>
                <a:latin typeface="Arial"/>
                <a:cs typeface="Arial"/>
              </a:rPr>
              <a:t>зарядку,</a:t>
            </a:r>
            <a:endParaRPr sz="700">
              <a:latin typeface="Arial"/>
              <a:cs typeface="Arial"/>
            </a:endParaRPr>
          </a:p>
          <a:p>
            <a:pPr marL="138430" marR="131445" algn="ctr">
              <a:lnSpc>
                <a:spcPts val="730"/>
              </a:lnSpc>
              <a:spcBef>
                <a:spcPts val="55"/>
              </a:spcBef>
            </a:pPr>
            <a:r>
              <a:rPr sz="700" b="1" spc="-10">
                <a:solidFill>
                  <a:srgbClr val="C00000"/>
                </a:solidFill>
                <a:latin typeface="Arial"/>
                <a:cs typeface="Arial"/>
              </a:rPr>
              <a:t>пробежаться,</a:t>
            </a:r>
            <a:r>
              <a:rPr sz="700" b="1" spc="5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>
                <a:solidFill>
                  <a:srgbClr val="C00000"/>
                </a:solidFill>
                <a:latin typeface="Arial"/>
                <a:cs typeface="Arial"/>
              </a:rPr>
              <a:t>прогуляться</a:t>
            </a:r>
            <a:r>
              <a:rPr sz="700" b="1" spc="6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25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r>
              <a:rPr sz="700" b="1" spc="50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свежем</a:t>
            </a:r>
            <a:r>
              <a:rPr sz="7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>
                <a:solidFill>
                  <a:srgbClr val="C00000"/>
                </a:solidFill>
                <a:latin typeface="Arial"/>
                <a:cs typeface="Arial"/>
              </a:rPr>
              <a:t>воздухе</a:t>
            </a:r>
            <a:endParaRPr sz="7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433436" y="2558453"/>
            <a:ext cx="1590675" cy="95440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52069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9"/>
              </a:spcBef>
            </a:pPr>
            <a:endParaRPr sz="700">
              <a:latin typeface="Times New Roman"/>
              <a:cs typeface="Times New Roman"/>
            </a:endParaRPr>
          </a:p>
          <a:p>
            <a:pPr marL="99695" marR="91440" indent="1905" algn="ctr">
              <a:lnSpc>
                <a:spcPct val="86400"/>
              </a:lnSpc>
            </a:pP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Попытайтесь</a:t>
            </a:r>
            <a:r>
              <a:rPr sz="700" b="1" spc="-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снять</a:t>
            </a:r>
            <a:r>
              <a:rPr sz="7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>
                <a:solidFill>
                  <a:srgbClr val="C00000"/>
                </a:solidFill>
                <a:latin typeface="Arial"/>
                <a:cs typeface="Arial"/>
              </a:rPr>
              <a:t>лишнее</a:t>
            </a:r>
            <a:r>
              <a:rPr sz="700" b="1" spc="50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>
                <a:solidFill>
                  <a:srgbClr val="C00000"/>
                </a:solidFill>
                <a:latin typeface="Arial"/>
                <a:cs typeface="Arial"/>
              </a:rPr>
              <a:t>напряжение.</a:t>
            </a:r>
            <a:r>
              <a:rPr sz="7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Для</a:t>
            </a:r>
            <a:r>
              <a:rPr sz="7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этого</a:t>
            </a:r>
            <a:r>
              <a:rPr sz="700" b="1" spc="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>
                <a:solidFill>
                  <a:srgbClr val="C00000"/>
                </a:solidFill>
                <a:latin typeface="Arial"/>
                <a:cs typeface="Arial"/>
              </a:rPr>
              <a:t>дышите</a:t>
            </a:r>
            <a:r>
              <a:rPr sz="700" b="1" spc="50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ровно и</a:t>
            </a:r>
            <a:r>
              <a:rPr sz="7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>
                <a:solidFill>
                  <a:srgbClr val="C00000"/>
                </a:solidFill>
                <a:latin typeface="Arial"/>
                <a:cs typeface="Arial"/>
              </a:rPr>
              <a:t>медленно.</a:t>
            </a:r>
            <a:endParaRPr sz="700">
              <a:latin typeface="Arial"/>
              <a:cs typeface="Arial"/>
            </a:endParaRPr>
          </a:p>
          <a:p>
            <a:pPr marL="1270" algn="ctr">
              <a:lnSpc>
                <a:spcPts val="665"/>
              </a:lnSpc>
            </a:pPr>
            <a:r>
              <a:rPr sz="700" b="1" spc="-10">
                <a:solidFill>
                  <a:srgbClr val="C00000"/>
                </a:solidFill>
                <a:latin typeface="Arial"/>
                <a:cs typeface="Arial"/>
              </a:rPr>
              <a:t>Сосредоточьтесь</a:t>
            </a:r>
            <a:r>
              <a:rPr sz="700" b="1" spc="8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r>
              <a:rPr sz="700" b="1" spc="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20">
                <a:solidFill>
                  <a:srgbClr val="C00000"/>
                </a:solidFill>
                <a:latin typeface="Arial"/>
                <a:cs typeface="Arial"/>
              </a:rPr>
              <a:t>своем</a:t>
            </a:r>
            <a:endParaRPr sz="700">
              <a:latin typeface="Arial"/>
              <a:cs typeface="Arial"/>
            </a:endParaRPr>
          </a:p>
          <a:p>
            <a:pPr marL="36830" marR="27305" indent="-1270" algn="ctr">
              <a:lnSpc>
                <a:spcPts val="720"/>
              </a:lnSpc>
              <a:spcBef>
                <a:spcPts val="70"/>
              </a:spcBef>
            </a:pP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дыхании.</a:t>
            </a:r>
            <a:r>
              <a:rPr sz="700" b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Представьте,</a:t>
            </a:r>
            <a:r>
              <a:rPr sz="700" b="1" spc="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25">
                <a:solidFill>
                  <a:srgbClr val="C00000"/>
                </a:solidFill>
                <a:latin typeface="Arial"/>
                <a:cs typeface="Arial"/>
              </a:rPr>
              <a:t>как</a:t>
            </a:r>
            <a:r>
              <a:rPr sz="700" b="1" spc="50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вместе с</a:t>
            </a:r>
            <a:r>
              <a:rPr sz="7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воздухом</a:t>
            </a:r>
            <a:r>
              <a:rPr sz="700" b="1" spc="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вы</a:t>
            </a:r>
            <a:r>
              <a:rPr sz="7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>
                <a:solidFill>
                  <a:srgbClr val="C00000"/>
                </a:solidFill>
                <a:latin typeface="Arial"/>
                <a:cs typeface="Arial"/>
              </a:rPr>
              <a:t>выдыхаете</a:t>
            </a:r>
            <a:r>
              <a:rPr sz="700" b="1" spc="50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>
                <a:solidFill>
                  <a:srgbClr val="C00000"/>
                </a:solidFill>
                <a:latin typeface="Arial"/>
                <a:cs typeface="Arial"/>
              </a:rPr>
              <a:t>напряжение.</a:t>
            </a:r>
            <a:endParaRPr sz="7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185797" y="3671608"/>
            <a:ext cx="1590675" cy="95440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0"/>
              </a:spcBef>
            </a:pPr>
            <a:endParaRPr sz="700">
              <a:latin typeface="Times New Roman"/>
              <a:cs typeface="Times New Roman"/>
            </a:endParaRPr>
          </a:p>
          <a:p>
            <a:pPr marL="90805" marR="84455" indent="635" algn="ctr">
              <a:lnSpc>
                <a:spcPct val="86400"/>
              </a:lnSpc>
            </a:pP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Поместите</a:t>
            </a:r>
            <a:r>
              <a:rPr sz="700" b="1" spc="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7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тепло</a:t>
            </a:r>
            <a:r>
              <a:rPr sz="700" b="1" spc="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ноги</a:t>
            </a:r>
            <a:r>
              <a:rPr sz="7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7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20">
                <a:solidFill>
                  <a:srgbClr val="C00000"/>
                </a:solidFill>
                <a:latin typeface="Arial"/>
                <a:cs typeface="Arial"/>
              </a:rPr>
              <a:t>руки,</a:t>
            </a:r>
            <a:r>
              <a:rPr sz="700" b="1" spc="50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можно</a:t>
            </a:r>
            <a:r>
              <a:rPr sz="700" b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активно растереть</a:t>
            </a:r>
            <a:r>
              <a:rPr sz="700" b="1" spc="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их</a:t>
            </a:r>
            <a:r>
              <a:rPr sz="700" b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25">
                <a:solidFill>
                  <a:srgbClr val="C00000"/>
                </a:solidFill>
                <a:latin typeface="Arial"/>
                <a:cs typeface="Arial"/>
              </a:rPr>
              <a:t>до</a:t>
            </a:r>
            <a:r>
              <a:rPr sz="700" b="1" spc="50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появления</a:t>
            </a:r>
            <a:r>
              <a:rPr sz="7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>
                <a:solidFill>
                  <a:srgbClr val="C00000"/>
                </a:solidFill>
                <a:latin typeface="Arial"/>
                <a:cs typeface="Arial"/>
              </a:rPr>
              <a:t>ощущения</a:t>
            </a:r>
            <a:r>
              <a:rPr sz="700" b="1" spc="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>
                <a:solidFill>
                  <a:srgbClr val="C00000"/>
                </a:solidFill>
                <a:latin typeface="Arial"/>
                <a:cs typeface="Arial"/>
              </a:rPr>
              <a:t>тепла.</a:t>
            </a:r>
            <a:endParaRPr sz="7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934967" y="3671608"/>
            <a:ext cx="1590675" cy="95440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05"/>
              </a:spcBef>
            </a:pPr>
            <a:endParaRPr sz="700">
              <a:latin typeface="Times New Roman"/>
              <a:cs typeface="Times New Roman"/>
            </a:endParaRPr>
          </a:p>
          <a:p>
            <a:pPr marL="66675" marR="55244" algn="ctr">
              <a:lnSpc>
                <a:spcPts val="720"/>
              </a:lnSpc>
            </a:pP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Положите руку</a:t>
            </a:r>
            <a:r>
              <a:rPr sz="700" b="1" spc="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себе</a:t>
            </a:r>
            <a:r>
              <a:rPr sz="7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r>
              <a:rPr sz="7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>
                <a:solidFill>
                  <a:srgbClr val="C00000"/>
                </a:solidFill>
                <a:latin typeface="Arial"/>
                <a:cs typeface="Arial"/>
              </a:rPr>
              <a:t>запястье,</a:t>
            </a:r>
            <a:r>
              <a:rPr sz="700" b="1" spc="50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почувствуйте</a:t>
            </a:r>
            <a:r>
              <a:rPr sz="700" b="1" spc="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свой</a:t>
            </a:r>
            <a:r>
              <a:rPr sz="7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>
                <a:solidFill>
                  <a:srgbClr val="C00000"/>
                </a:solidFill>
                <a:latin typeface="Arial"/>
                <a:cs typeface="Arial"/>
              </a:rPr>
              <a:t>пульс,</a:t>
            </a:r>
            <a:endParaRPr sz="700">
              <a:latin typeface="Arial"/>
              <a:cs typeface="Arial"/>
            </a:endParaRPr>
          </a:p>
          <a:p>
            <a:pPr marL="73025" marR="59690" algn="ctr">
              <a:lnSpc>
                <a:spcPts val="720"/>
              </a:lnSpc>
              <a:spcBef>
                <a:spcPts val="10"/>
              </a:spcBef>
            </a:pP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попробуйте</a:t>
            </a:r>
            <a:r>
              <a:rPr sz="7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сосредоточиться</a:t>
            </a:r>
            <a:r>
              <a:rPr sz="7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25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r>
              <a:rPr sz="700" b="1" spc="50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>
                <a:solidFill>
                  <a:srgbClr val="C00000"/>
                </a:solidFill>
                <a:latin typeface="Arial"/>
                <a:cs typeface="Arial"/>
              </a:rPr>
              <a:t>работе</a:t>
            </a:r>
            <a:endParaRPr sz="7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684265" y="3671608"/>
            <a:ext cx="1590675" cy="95440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25"/>
              </a:spcBef>
            </a:pPr>
            <a:endParaRPr sz="700">
              <a:latin typeface="Times New Roman"/>
              <a:cs typeface="Times New Roman"/>
            </a:endParaRPr>
          </a:p>
          <a:p>
            <a:pPr marL="275590" marR="69215" indent="-200025">
              <a:lnSpc>
                <a:spcPts val="720"/>
              </a:lnSpc>
            </a:pP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своего</a:t>
            </a:r>
            <a:r>
              <a:rPr sz="700" b="1" spc="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сердца, </a:t>
            </a:r>
            <a:r>
              <a:rPr sz="700" b="1" spc="-10">
                <a:solidFill>
                  <a:srgbClr val="C00000"/>
                </a:solidFill>
                <a:latin typeface="Arial"/>
                <a:cs typeface="Arial"/>
              </a:rPr>
              <a:t>представить,</a:t>
            </a:r>
            <a:r>
              <a:rPr sz="700" b="1" spc="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25">
                <a:solidFill>
                  <a:srgbClr val="C00000"/>
                </a:solidFill>
                <a:latin typeface="Arial"/>
                <a:cs typeface="Arial"/>
              </a:rPr>
              <a:t>как</a:t>
            </a:r>
            <a:r>
              <a:rPr sz="700" b="1" spc="50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оно</a:t>
            </a:r>
            <a:r>
              <a:rPr sz="7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размеренно</a:t>
            </a:r>
            <a:r>
              <a:rPr sz="700" b="1" spc="-10">
                <a:solidFill>
                  <a:srgbClr val="C00000"/>
                </a:solidFill>
                <a:latin typeface="Arial"/>
                <a:cs typeface="Arial"/>
              </a:rPr>
              <a:t> бьется</a:t>
            </a:r>
            <a:endParaRPr sz="7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433436" y="3671608"/>
            <a:ext cx="1590675" cy="95440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35"/>
              </a:spcBef>
            </a:pPr>
            <a:endParaRPr sz="700">
              <a:latin typeface="Times New Roman"/>
              <a:cs typeface="Times New Roman"/>
            </a:endParaRPr>
          </a:p>
          <a:p>
            <a:pPr marL="6350" algn="ctr">
              <a:lnSpc>
                <a:spcPts val="780"/>
              </a:lnSpc>
              <a:spcBef>
                <a:spcPts val="5"/>
              </a:spcBef>
            </a:pP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Если</a:t>
            </a:r>
            <a:r>
              <a:rPr sz="7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возможно,</a:t>
            </a:r>
            <a:r>
              <a:rPr sz="700" b="1" spc="-10">
                <a:solidFill>
                  <a:srgbClr val="C00000"/>
                </a:solidFill>
                <a:latin typeface="Arial"/>
                <a:cs typeface="Arial"/>
              </a:rPr>
              <a:t> включите</a:t>
            </a:r>
            <a:endParaRPr sz="700">
              <a:latin typeface="Arial"/>
              <a:cs typeface="Arial"/>
            </a:endParaRPr>
          </a:p>
          <a:p>
            <a:pPr marL="74930" marR="63500" algn="ctr">
              <a:lnSpc>
                <a:spcPts val="730"/>
              </a:lnSpc>
              <a:spcBef>
                <a:spcPts val="55"/>
              </a:spcBef>
            </a:pP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спокойную </a:t>
            </a:r>
            <a:r>
              <a:rPr sz="700" b="1" spc="-10">
                <a:solidFill>
                  <a:srgbClr val="C00000"/>
                </a:solidFill>
                <a:latin typeface="Arial"/>
                <a:cs typeface="Arial"/>
              </a:rPr>
              <a:t>музыку,</a:t>
            </a:r>
            <a:r>
              <a:rPr sz="700" b="1">
                <a:solidFill>
                  <a:srgbClr val="C00000"/>
                </a:solidFill>
                <a:latin typeface="Arial"/>
                <a:cs typeface="Arial"/>
              </a:rPr>
              <a:t> которая</a:t>
            </a:r>
            <a:r>
              <a:rPr sz="700" b="1" spc="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25">
                <a:solidFill>
                  <a:srgbClr val="C00000"/>
                </a:solidFill>
                <a:latin typeface="Arial"/>
                <a:cs typeface="Arial"/>
              </a:rPr>
              <a:t>вам</a:t>
            </a:r>
            <a:r>
              <a:rPr sz="700" b="1" spc="50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>
                <a:solidFill>
                  <a:srgbClr val="C00000"/>
                </a:solidFill>
                <a:latin typeface="Arial"/>
                <a:cs typeface="Arial"/>
              </a:rPr>
              <a:t>нравится</a:t>
            </a:r>
            <a:endParaRPr sz="700">
              <a:latin typeface="Arial"/>
              <a:cs typeface="Arial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228600" y="209550"/>
            <a:ext cx="73914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spc="-10" smtClean="0">
                <a:solidFill>
                  <a:srgbClr val="000000"/>
                </a:solidFill>
              </a:rPr>
              <a:t>Оказание</a:t>
            </a:r>
            <a:r>
              <a:rPr lang="ru-RU" sz="1400" b="1" smtClean="0">
                <a:solidFill>
                  <a:srgbClr val="000000"/>
                </a:solidFill>
              </a:rPr>
              <a:t>	</a:t>
            </a:r>
            <a:r>
              <a:rPr lang="ru-RU" sz="1400" b="1" spc="-10" smtClean="0">
                <a:solidFill>
                  <a:srgbClr val="000000"/>
                </a:solidFill>
              </a:rPr>
              <a:t>экстренной психологической </a:t>
            </a:r>
            <a:r>
              <a:rPr lang="ru-RU" sz="1400" b="1" spc="-10" smtClean="0">
                <a:solidFill>
                  <a:schemeClr val="tx1"/>
                </a:solidFill>
              </a:rPr>
              <a:t>помощи,</a:t>
            </a:r>
            <a:r>
              <a:rPr lang="ru-RU" sz="1400" b="1" smtClean="0">
                <a:solidFill>
                  <a:schemeClr val="tx1"/>
                </a:solidFill>
              </a:rPr>
              <a:t> </a:t>
            </a:r>
            <a:r>
              <a:rPr lang="ru-RU" sz="1400" b="1" spc="-10" smtClean="0">
                <a:solidFill>
                  <a:schemeClr val="tx1"/>
                </a:solidFill>
              </a:rPr>
              <a:t>психологической коррекции и поддержки  детям ветеранов (участников) СВО и членам их семей в очном и дистанционном режиме</a:t>
            </a:r>
            <a:endParaRPr lang="ru-RU" sz="1400" b="1"/>
          </a:p>
        </p:txBody>
      </p:sp>
    </p:spTree>
  </p:cSld>
  <p:clrMapOvr>
    <a:masterClrMapping/>
  </p:clrMapOvr>
  <p:transition/>
  <p:timing/>
</p:sld>
</file>

<file path=ppt/slides/slide5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0"/>
          <p:cNvSpPr/>
          <p:nvPr/>
        </p:nvSpPr>
        <p:spPr>
          <a:xfrm>
            <a:off x="262763" y="997458"/>
            <a:ext cx="6445250" cy="635"/>
          </a:xfrm>
          <a:custGeom>
            <a:rect l="l" t="t" r="r" b="b"/>
            <a:pathLst>
              <a:path w="6445250" h="634">
                <a:moveTo>
                  <a:pt x="0" y="0"/>
                </a:moveTo>
                <a:lnTo>
                  <a:pt x="6445122" y="380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5728589" y="220624"/>
            <a:ext cx="3014980" cy="2669540"/>
            <a:chOff x="5728589" y="220624"/>
            <a:chExt cx="3014980" cy="2669540"/>
          </a:xfrm>
        </p:grpSpPr>
        <p:pic>
          <p:nvPicPr>
            <p:cNvPr id="12" name="object 12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7577582" y="220624"/>
              <a:ext cx="1020965" cy="945362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5728589" y="1081277"/>
              <a:ext cx="3014980" cy="1809114"/>
            </a:xfrm>
            <a:custGeom>
              <a:rect l="l" t="t" r="r" b="b"/>
              <a:pathLst>
                <a:path w="3014979" h="1809114">
                  <a:moveTo>
                    <a:pt x="3014726" y="0"/>
                  </a:moveTo>
                  <a:lnTo>
                    <a:pt x="0" y="0"/>
                  </a:lnTo>
                  <a:lnTo>
                    <a:pt x="0" y="1808861"/>
                  </a:lnTo>
                  <a:lnTo>
                    <a:pt x="3014726" y="1808861"/>
                  </a:lnTo>
                  <a:lnTo>
                    <a:pt x="301472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425602" y="1194942"/>
            <a:ext cx="167258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93090" marR="5080" indent="-581025">
              <a:lnSpc>
                <a:spcPct val="100000"/>
              </a:lnSpc>
              <a:spcBef>
                <a:spcPts val="100"/>
              </a:spcBef>
            </a:pPr>
            <a:r>
              <a:rPr sz="1200" b="1" i="1" u="sng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Помощь</a:t>
            </a:r>
            <a:r>
              <a:rPr sz="1200" b="1" i="1" u="sng" spc="-4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при</a:t>
            </a:r>
            <a:r>
              <a:rPr sz="1200" b="1" i="1" u="sng" spc="-35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1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нервной</a:t>
            </a:r>
            <a:r>
              <a:rPr sz="1200" b="1" i="1" spc="-1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b="1" i="1" u="sng" spc="-2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дрожи</a:t>
            </a:r>
            <a:endParaRPr sz="12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412364" y="1081277"/>
            <a:ext cx="3014980" cy="1809114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1441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35"/>
              </a:spcBef>
            </a:pPr>
            <a:endParaRPr sz="1600">
              <a:latin typeface="Times New Roman"/>
              <a:cs typeface="Times New Roman"/>
            </a:endParaRPr>
          </a:p>
          <a:p>
            <a:pPr marL="382905" marR="356235" indent="-20320" algn="just">
              <a:lnSpc>
                <a:spcPts val="1660"/>
              </a:lnSpc>
              <a:spcBef>
                <a:spcPts val="5"/>
              </a:spcBef>
            </a:pPr>
            <a:r>
              <a:rPr sz="1600" b="1">
                <a:solidFill>
                  <a:srgbClr val="C00000"/>
                </a:solidFill>
                <a:latin typeface="Arial"/>
                <a:cs typeface="Arial"/>
              </a:rPr>
              <a:t>Нужно</a:t>
            </a:r>
            <a:r>
              <a:rPr sz="1600" b="1" spc="-5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>
                <a:solidFill>
                  <a:srgbClr val="C00000"/>
                </a:solidFill>
                <a:latin typeface="Arial"/>
                <a:cs typeface="Arial"/>
              </a:rPr>
              <a:t>усилить</a:t>
            </a:r>
            <a:r>
              <a:rPr sz="1600" b="1" spc="-5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10">
                <a:solidFill>
                  <a:srgbClr val="C00000"/>
                </a:solidFill>
                <a:latin typeface="Arial"/>
                <a:cs typeface="Arial"/>
              </a:rPr>
              <a:t>дрожь. </a:t>
            </a:r>
            <a:r>
              <a:rPr sz="1600" b="1">
                <a:solidFill>
                  <a:srgbClr val="C00000"/>
                </a:solidFill>
                <a:latin typeface="Arial"/>
                <a:cs typeface="Arial"/>
              </a:rPr>
              <a:t>Возьмите</a:t>
            </a:r>
            <a:r>
              <a:rPr sz="1600" b="1" spc="-7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>
                <a:solidFill>
                  <a:srgbClr val="C00000"/>
                </a:solidFill>
                <a:latin typeface="Arial"/>
                <a:cs typeface="Arial"/>
              </a:rPr>
              <a:t>человека</a:t>
            </a:r>
            <a:r>
              <a:rPr sz="1600" b="1" spc="-7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25">
                <a:solidFill>
                  <a:srgbClr val="C00000"/>
                </a:solidFill>
                <a:latin typeface="Arial"/>
                <a:cs typeface="Arial"/>
              </a:rPr>
              <a:t>за </a:t>
            </a:r>
            <a:r>
              <a:rPr sz="1600" b="1">
                <a:solidFill>
                  <a:srgbClr val="C00000"/>
                </a:solidFill>
                <a:latin typeface="Arial"/>
                <a:cs typeface="Arial"/>
              </a:rPr>
              <a:t>плечи</a:t>
            </a:r>
            <a:r>
              <a:rPr sz="1600" b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600" b="1" spc="-6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>
                <a:solidFill>
                  <a:srgbClr val="C00000"/>
                </a:solidFill>
                <a:latin typeface="Arial"/>
                <a:cs typeface="Arial"/>
              </a:rPr>
              <a:t>сильно,</a:t>
            </a:r>
            <a:r>
              <a:rPr sz="1600" b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10">
                <a:solidFill>
                  <a:srgbClr val="C00000"/>
                </a:solidFill>
                <a:latin typeface="Arial"/>
                <a:cs typeface="Arial"/>
              </a:rPr>
              <a:t>резко</a:t>
            </a:r>
            <a:endParaRPr sz="1600">
              <a:latin typeface="Arial"/>
              <a:cs typeface="Arial"/>
            </a:endParaRPr>
          </a:p>
          <a:p>
            <a:pPr marL="286385" algn="just">
              <a:lnSpc>
                <a:spcPts val="1505"/>
              </a:lnSpc>
            </a:pPr>
            <a:r>
              <a:rPr sz="1600" b="1" spc="-10">
                <a:solidFill>
                  <a:srgbClr val="C00000"/>
                </a:solidFill>
                <a:latin typeface="Arial"/>
                <a:cs typeface="Arial"/>
              </a:rPr>
              <a:t>потрясите</a:t>
            </a:r>
            <a:r>
              <a:rPr sz="1600" b="1">
                <a:solidFill>
                  <a:srgbClr val="C00000"/>
                </a:solidFill>
                <a:latin typeface="Arial"/>
                <a:cs typeface="Arial"/>
              </a:rPr>
              <a:t> его</a:t>
            </a:r>
            <a:r>
              <a:rPr sz="16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1600" b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10">
                <a:solidFill>
                  <a:srgbClr val="C00000"/>
                </a:solidFill>
                <a:latin typeface="Arial"/>
                <a:cs typeface="Arial"/>
              </a:rPr>
              <a:t>течение</a:t>
            </a:r>
            <a:endParaRPr sz="1600">
              <a:latin typeface="Arial"/>
              <a:cs typeface="Arial"/>
            </a:endParaRPr>
          </a:p>
          <a:p>
            <a:pPr marL="807720" algn="just">
              <a:lnSpc>
                <a:spcPts val="1789"/>
              </a:lnSpc>
            </a:pPr>
            <a:r>
              <a:rPr sz="1600" b="1" spc="-10">
                <a:solidFill>
                  <a:srgbClr val="C00000"/>
                </a:solidFill>
                <a:latin typeface="Arial"/>
                <a:cs typeface="Arial"/>
              </a:rPr>
              <a:t>10—</a:t>
            </a:r>
            <a:r>
              <a:rPr sz="1600" b="1">
                <a:solidFill>
                  <a:srgbClr val="C00000"/>
                </a:solidFill>
                <a:latin typeface="Arial"/>
                <a:cs typeface="Arial"/>
              </a:rPr>
              <a:t>15</a:t>
            </a:r>
            <a:r>
              <a:rPr sz="1600" b="1" spc="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10">
                <a:solidFill>
                  <a:srgbClr val="C00000"/>
                </a:solidFill>
                <a:latin typeface="Arial"/>
                <a:cs typeface="Arial"/>
              </a:rPr>
              <a:t>секунд</a:t>
            </a:r>
            <a:endParaRPr sz="16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728589" y="1081277"/>
            <a:ext cx="3014980" cy="1809114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2152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695"/>
              </a:spcBef>
            </a:pPr>
            <a:endParaRPr sz="1600">
              <a:latin typeface="Times New Roman"/>
              <a:cs typeface="Times New Roman"/>
            </a:endParaRPr>
          </a:p>
          <a:p>
            <a:pPr marL="1905" algn="ctr">
              <a:lnSpc>
                <a:spcPts val="1789"/>
              </a:lnSpc>
            </a:pPr>
            <a:r>
              <a:rPr sz="1600" b="1" spc="-10">
                <a:solidFill>
                  <a:srgbClr val="C00000"/>
                </a:solidFill>
                <a:latin typeface="Arial"/>
                <a:cs typeface="Arial"/>
              </a:rPr>
              <a:t>Продолжайте</a:t>
            </a:r>
            <a:endParaRPr sz="1600">
              <a:latin typeface="Arial"/>
              <a:cs typeface="Arial"/>
            </a:endParaRPr>
          </a:p>
          <a:p>
            <a:pPr marL="100965" marR="92075" algn="ctr">
              <a:lnSpc>
                <a:spcPts val="1660"/>
              </a:lnSpc>
              <a:spcBef>
                <a:spcPts val="140"/>
              </a:spcBef>
            </a:pPr>
            <a:r>
              <a:rPr sz="1600" b="1" spc="-10">
                <a:solidFill>
                  <a:srgbClr val="C00000"/>
                </a:solidFill>
                <a:latin typeface="Arial"/>
                <a:cs typeface="Arial"/>
              </a:rPr>
              <a:t>разговаривать</a:t>
            </a:r>
            <a:r>
              <a:rPr sz="1600" b="1" spc="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sz="1600" b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>
                <a:solidFill>
                  <a:srgbClr val="C00000"/>
                </a:solidFill>
                <a:latin typeface="Arial"/>
                <a:cs typeface="Arial"/>
              </a:rPr>
              <a:t>ним,</a:t>
            </a:r>
            <a:r>
              <a:rPr sz="16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20">
                <a:solidFill>
                  <a:srgbClr val="C00000"/>
                </a:solidFill>
                <a:latin typeface="Arial"/>
                <a:cs typeface="Arial"/>
              </a:rPr>
              <a:t>иначе </a:t>
            </a:r>
            <a:r>
              <a:rPr sz="1600" b="1">
                <a:solidFill>
                  <a:srgbClr val="C00000"/>
                </a:solidFill>
                <a:latin typeface="Arial"/>
                <a:cs typeface="Arial"/>
              </a:rPr>
              <a:t>он</a:t>
            </a:r>
            <a:r>
              <a:rPr sz="1600" b="1" spc="-8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10">
                <a:solidFill>
                  <a:srgbClr val="C00000"/>
                </a:solidFill>
                <a:latin typeface="Arial"/>
                <a:cs typeface="Arial"/>
              </a:rPr>
              <a:t>может</a:t>
            </a:r>
            <a:r>
              <a:rPr sz="1600" b="1" spc="-5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>
                <a:solidFill>
                  <a:srgbClr val="C00000"/>
                </a:solidFill>
                <a:latin typeface="Arial"/>
                <a:cs typeface="Arial"/>
              </a:rPr>
              <a:t>воспринять</a:t>
            </a:r>
            <a:r>
              <a:rPr sz="1600" b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20">
                <a:solidFill>
                  <a:srgbClr val="C00000"/>
                </a:solidFill>
                <a:latin typeface="Arial"/>
                <a:cs typeface="Arial"/>
              </a:rPr>
              <a:t>ваши </a:t>
            </a:r>
            <a:r>
              <a:rPr sz="1600" b="1">
                <a:solidFill>
                  <a:srgbClr val="C00000"/>
                </a:solidFill>
                <a:latin typeface="Arial"/>
                <a:cs typeface="Arial"/>
              </a:rPr>
              <a:t>действия</a:t>
            </a:r>
            <a:r>
              <a:rPr sz="1600" b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>
                <a:solidFill>
                  <a:srgbClr val="C00000"/>
                </a:solidFill>
                <a:latin typeface="Arial"/>
                <a:cs typeface="Arial"/>
              </a:rPr>
              <a:t>как</a:t>
            </a:r>
            <a:r>
              <a:rPr sz="1600" b="1" spc="-5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10">
                <a:solidFill>
                  <a:srgbClr val="C00000"/>
                </a:solidFill>
                <a:latin typeface="Arial"/>
                <a:cs typeface="Arial"/>
              </a:rPr>
              <a:t>нападение</a:t>
            </a:r>
            <a:endParaRPr sz="16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412364" y="3191624"/>
            <a:ext cx="3014980" cy="1809114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10"/>
              </a:spcBef>
            </a:pPr>
            <a:endParaRPr sz="1600">
              <a:latin typeface="Times New Roman"/>
              <a:cs typeface="Times New Roman"/>
            </a:endParaRPr>
          </a:p>
          <a:p>
            <a:pPr marL="117475" marR="112395" algn="ctr">
              <a:lnSpc>
                <a:spcPts val="1660"/>
              </a:lnSpc>
              <a:spcBef>
                <a:spcPts val="5"/>
              </a:spcBef>
            </a:pPr>
            <a:r>
              <a:rPr sz="1600" b="1">
                <a:solidFill>
                  <a:srgbClr val="C00000"/>
                </a:solidFill>
                <a:latin typeface="Arial"/>
                <a:cs typeface="Arial"/>
              </a:rPr>
              <a:t>После</a:t>
            </a:r>
            <a:r>
              <a:rPr sz="1600" b="1" spc="-7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10">
                <a:solidFill>
                  <a:srgbClr val="C00000"/>
                </a:solidFill>
                <a:latin typeface="Arial"/>
                <a:cs typeface="Arial"/>
              </a:rPr>
              <a:t>завершения</a:t>
            </a:r>
            <a:r>
              <a:rPr sz="1600" b="1" spc="-4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10">
                <a:solidFill>
                  <a:srgbClr val="C00000"/>
                </a:solidFill>
                <a:latin typeface="Arial"/>
                <a:cs typeface="Arial"/>
              </a:rPr>
              <a:t>реакции необходимо</a:t>
            </a:r>
            <a:r>
              <a:rPr sz="1600" b="1" spc="-7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20">
                <a:solidFill>
                  <a:srgbClr val="C00000"/>
                </a:solidFill>
                <a:latin typeface="Arial"/>
                <a:cs typeface="Arial"/>
              </a:rPr>
              <a:t>дать</a:t>
            </a:r>
            <a:endParaRPr sz="1600">
              <a:latin typeface="Arial"/>
              <a:cs typeface="Arial"/>
            </a:endParaRPr>
          </a:p>
          <a:p>
            <a:pPr algn="ctr">
              <a:lnSpc>
                <a:spcPts val="1510"/>
              </a:lnSpc>
            </a:pPr>
            <a:r>
              <a:rPr sz="1600" b="1" spc="-10">
                <a:solidFill>
                  <a:srgbClr val="C00000"/>
                </a:solidFill>
                <a:latin typeface="Arial"/>
                <a:cs typeface="Arial"/>
              </a:rPr>
              <a:t>пострадавшему</a:t>
            </a:r>
            <a:endParaRPr sz="1600">
              <a:latin typeface="Arial"/>
              <a:cs typeface="Arial"/>
            </a:endParaRPr>
          </a:p>
          <a:p>
            <a:pPr marL="239395" marR="233679" indent="-635" algn="ctr">
              <a:lnSpc>
                <a:spcPts val="1660"/>
              </a:lnSpc>
              <a:spcBef>
                <a:spcPts val="140"/>
              </a:spcBef>
            </a:pPr>
            <a:r>
              <a:rPr sz="1600" b="1" spc="-20">
                <a:solidFill>
                  <a:srgbClr val="C00000"/>
                </a:solidFill>
                <a:latin typeface="Arial"/>
                <a:cs typeface="Arial"/>
              </a:rPr>
              <a:t>возможность</a:t>
            </a:r>
            <a:r>
              <a:rPr sz="1600" b="1" spc="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10">
                <a:solidFill>
                  <a:srgbClr val="C00000"/>
                </a:solidFill>
                <a:latin typeface="Arial"/>
                <a:cs typeface="Arial"/>
              </a:rPr>
              <a:t>отдохнуть. </a:t>
            </a:r>
            <a:r>
              <a:rPr sz="1600" b="1">
                <a:solidFill>
                  <a:srgbClr val="C00000"/>
                </a:solidFill>
                <a:latin typeface="Arial"/>
                <a:cs typeface="Arial"/>
              </a:rPr>
              <a:t>Желательно</a:t>
            </a:r>
            <a:r>
              <a:rPr sz="1600" b="1" spc="-8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>
                <a:solidFill>
                  <a:srgbClr val="C00000"/>
                </a:solidFill>
                <a:latin typeface="Arial"/>
                <a:cs typeface="Arial"/>
              </a:rPr>
              <a:t>уложить</a:t>
            </a:r>
            <a:r>
              <a:rPr sz="1600" b="1" spc="-8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25">
                <a:solidFill>
                  <a:srgbClr val="C00000"/>
                </a:solidFill>
                <a:latin typeface="Arial"/>
                <a:cs typeface="Arial"/>
              </a:rPr>
              <a:t>его </a:t>
            </a:r>
            <a:r>
              <a:rPr sz="1600" b="1" spc="-20">
                <a:solidFill>
                  <a:srgbClr val="C00000"/>
                </a:solidFill>
                <a:latin typeface="Arial"/>
                <a:cs typeface="Arial"/>
              </a:rPr>
              <a:t>спать</a:t>
            </a:r>
            <a:endParaRPr sz="16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715000" y="3181350"/>
            <a:ext cx="3014980" cy="1858842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62865" rIns="0" bIns="0" rtlCol="0">
            <a:spAutoFit/>
          </a:bodyPr>
          <a:lstStyle/>
          <a:p>
            <a:pPr marL="172720" marR="165100" indent="39370" algn="just">
              <a:lnSpc>
                <a:spcPts val="1660"/>
              </a:lnSpc>
              <a:spcBef>
                <a:spcPts val="495"/>
              </a:spcBef>
            </a:pPr>
            <a:r>
              <a:rPr sz="1600" b="1" u="sng" spc="-1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Категорически</a:t>
            </a:r>
            <a:r>
              <a:rPr sz="1600" b="1" u="sng" spc="5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 </a:t>
            </a:r>
            <a:r>
              <a:rPr sz="1600" b="1" u="sng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нельзя</a:t>
            </a:r>
            <a:r>
              <a:rPr sz="1600" b="1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:</a:t>
            </a:r>
            <a:r>
              <a:rPr sz="1600" b="1" spc="39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 </a:t>
            </a:r>
            <a:endParaRPr lang="ru-RU" sz="1600" b="1" spc="390" smtClean="0">
              <a:solidFill>
                <a:srgbClr val="C00000"/>
              </a:solidFill>
              <a:uFill>
                <a:solidFill>
                  <a:srgbClr val="C00000"/>
                </a:solidFill>
              </a:uFill>
              <a:latin typeface="Arial"/>
              <a:cs typeface="Arial"/>
            </a:endParaRPr>
          </a:p>
          <a:p>
            <a:pPr marL="172720" marR="165100" indent="39370" algn="l">
              <a:lnSpc>
                <a:spcPts val="1660"/>
              </a:lnSpc>
              <a:spcBef>
                <a:spcPts val="495"/>
              </a:spcBef>
            </a:pPr>
            <a:r>
              <a:rPr sz="1400" b="1" spc="-25" smtClean="0">
                <a:solidFill>
                  <a:srgbClr val="C00000"/>
                </a:solidFill>
                <a:latin typeface="Arial"/>
                <a:cs typeface="Arial"/>
              </a:rPr>
              <a:t>1.</a:t>
            </a:r>
            <a:r>
              <a:rPr lang="ru-RU" sz="1400" b="1" spc="-25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mtClean="0">
                <a:solidFill>
                  <a:srgbClr val="C00000"/>
                </a:solidFill>
                <a:latin typeface="Arial"/>
                <a:cs typeface="Arial"/>
              </a:rPr>
              <a:t>Обнимать</a:t>
            </a:r>
            <a:r>
              <a:rPr sz="1400" b="1" spc="-105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пострадавшего </a:t>
            </a:r>
            <a:r>
              <a:rPr sz="1400" b="1">
                <a:solidFill>
                  <a:srgbClr val="C00000"/>
                </a:solidFill>
                <a:latin typeface="Arial"/>
                <a:cs typeface="Arial"/>
              </a:rPr>
              <a:t>или</a:t>
            </a:r>
            <a:r>
              <a:rPr sz="1400" b="1" spc="-4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C00000"/>
                </a:solidFill>
                <a:latin typeface="Arial"/>
                <a:cs typeface="Arial"/>
              </a:rPr>
              <a:t>прижимать</a:t>
            </a:r>
            <a:r>
              <a:rPr sz="14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C00000"/>
                </a:solidFill>
                <a:latin typeface="Arial"/>
                <a:cs typeface="Arial"/>
              </a:rPr>
              <a:t>его</a:t>
            </a:r>
            <a:r>
              <a:rPr sz="1400" b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C00000"/>
                </a:solidFill>
                <a:latin typeface="Arial"/>
                <a:cs typeface="Arial"/>
              </a:rPr>
              <a:t>к</a:t>
            </a:r>
            <a:r>
              <a:rPr sz="1400" b="1" spc="-5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20">
                <a:solidFill>
                  <a:srgbClr val="C00000"/>
                </a:solidFill>
                <a:latin typeface="Arial"/>
                <a:cs typeface="Arial"/>
              </a:rPr>
              <a:t>себе.</a:t>
            </a:r>
            <a:endParaRPr sz="1400">
              <a:latin typeface="Arial"/>
              <a:cs typeface="Arial"/>
            </a:endParaRPr>
          </a:p>
          <a:p>
            <a:pPr marL="106045" algn="just">
              <a:lnSpc>
                <a:spcPts val="1505"/>
              </a:lnSpc>
            </a:pPr>
            <a:r>
              <a:rPr sz="1400" b="1">
                <a:solidFill>
                  <a:srgbClr val="C00000"/>
                </a:solidFill>
                <a:latin typeface="Arial"/>
                <a:cs typeface="Arial"/>
              </a:rPr>
              <a:t>2.</a:t>
            </a:r>
            <a:r>
              <a:rPr sz="1400" b="1" spc="-6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Укрывать</a:t>
            </a:r>
            <a:r>
              <a:rPr sz="14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пострадавшего</a:t>
            </a:r>
            <a:endParaRPr sz="1400">
              <a:latin typeface="Arial"/>
              <a:cs typeface="Arial"/>
            </a:endParaRPr>
          </a:p>
          <a:p>
            <a:pPr algn="ctr">
              <a:lnSpc>
                <a:spcPts val="1655"/>
              </a:lnSpc>
            </a:pPr>
            <a:r>
              <a:rPr sz="1400" b="1" spc="-25">
                <a:solidFill>
                  <a:srgbClr val="C00000"/>
                </a:solidFill>
                <a:latin typeface="Arial"/>
                <a:cs typeface="Arial"/>
              </a:rPr>
              <a:t>чем-</a:t>
            </a:r>
            <a:r>
              <a:rPr sz="1400" b="1">
                <a:solidFill>
                  <a:srgbClr val="C00000"/>
                </a:solidFill>
                <a:latin typeface="Arial"/>
                <a:cs typeface="Arial"/>
              </a:rPr>
              <a:t>то</a:t>
            </a: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C00000"/>
                </a:solidFill>
                <a:latin typeface="Arial"/>
                <a:cs typeface="Arial"/>
              </a:rPr>
              <a:t>теплым.</a:t>
            </a:r>
            <a:r>
              <a:rPr sz="14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endParaRPr lang="ru-RU" sz="1400" b="1" spc="-15" smtClean="0">
              <a:solidFill>
                <a:srgbClr val="C00000"/>
              </a:solidFill>
              <a:latin typeface="Arial"/>
              <a:cs typeface="Arial"/>
            </a:endParaRPr>
          </a:p>
          <a:p>
            <a:pPr algn="ctr">
              <a:lnSpc>
                <a:spcPts val="1655"/>
              </a:lnSpc>
            </a:pPr>
            <a:r>
              <a:rPr sz="1400" b="1" spc="-25" smtClean="0">
                <a:solidFill>
                  <a:srgbClr val="C00000"/>
                </a:solidFill>
                <a:latin typeface="Arial"/>
                <a:cs typeface="Arial"/>
              </a:rPr>
              <a:t>3.</a:t>
            </a:r>
            <a:r>
              <a:rPr lang="ru-RU" sz="1400" b="1" spc="-25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 smtClean="0">
                <a:solidFill>
                  <a:srgbClr val="C00000"/>
                </a:solidFill>
                <a:latin typeface="Arial"/>
                <a:cs typeface="Arial"/>
              </a:rPr>
              <a:t>Успокаивать</a:t>
            </a:r>
            <a:endParaRPr sz="1400">
              <a:latin typeface="Arial"/>
              <a:cs typeface="Arial"/>
            </a:endParaRPr>
          </a:p>
          <a:p>
            <a:pPr marL="163830" marR="157480" indent="2540" algn="ctr">
              <a:lnSpc>
                <a:spcPts val="1660"/>
              </a:lnSpc>
              <a:spcBef>
                <a:spcPts val="140"/>
              </a:spcBef>
            </a:pPr>
            <a:r>
              <a:rPr sz="1400" b="1">
                <a:solidFill>
                  <a:srgbClr val="C00000"/>
                </a:solidFill>
                <a:latin typeface="Arial"/>
                <a:cs typeface="Arial"/>
              </a:rPr>
              <a:t>пострадавшего,</a:t>
            </a:r>
            <a:r>
              <a:rPr sz="1400" b="1" spc="-9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говорить, </a:t>
            </a:r>
            <a:r>
              <a:rPr sz="1400" b="1">
                <a:solidFill>
                  <a:srgbClr val="C00000"/>
                </a:solidFill>
                <a:latin typeface="Arial"/>
                <a:cs typeface="Arial"/>
              </a:rPr>
              <a:t>чтобы</a:t>
            </a: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C00000"/>
                </a:solidFill>
                <a:latin typeface="Arial"/>
                <a:cs typeface="Arial"/>
              </a:rPr>
              <a:t>он</a:t>
            </a:r>
            <a:r>
              <a:rPr sz="1400" b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C00000"/>
                </a:solidFill>
                <a:latin typeface="Arial"/>
                <a:cs typeface="Arial"/>
              </a:rPr>
              <a:t>взял</a:t>
            </a:r>
            <a:r>
              <a:rPr sz="1400" b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C00000"/>
                </a:solidFill>
                <a:latin typeface="Arial"/>
                <a:cs typeface="Arial"/>
              </a:rPr>
              <a:t>себя</a:t>
            </a:r>
            <a:r>
              <a:rPr sz="14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1400" b="1" spc="-4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20">
                <a:solidFill>
                  <a:srgbClr val="C00000"/>
                </a:solidFill>
                <a:latin typeface="Arial"/>
                <a:cs typeface="Arial"/>
              </a:rPr>
              <a:t>руки</a:t>
            </a:r>
            <a:endParaRPr sz="1400">
              <a:latin typeface="Arial"/>
              <a:cs typeface="Arial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28600" y="209550"/>
            <a:ext cx="75438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spc="-10" smtClean="0">
                <a:solidFill>
                  <a:srgbClr val="000000"/>
                </a:solidFill>
              </a:rPr>
              <a:t>Оказание</a:t>
            </a:r>
            <a:r>
              <a:rPr lang="ru-RU" sz="1400" b="1" smtClean="0">
                <a:solidFill>
                  <a:srgbClr val="000000"/>
                </a:solidFill>
              </a:rPr>
              <a:t>	</a:t>
            </a:r>
            <a:r>
              <a:rPr lang="ru-RU" sz="1400" b="1" spc="-10" smtClean="0">
                <a:solidFill>
                  <a:srgbClr val="000000"/>
                </a:solidFill>
              </a:rPr>
              <a:t>экстренной психологической </a:t>
            </a:r>
            <a:r>
              <a:rPr lang="ru-RU" sz="1400" b="1" spc="-10" smtClean="0">
                <a:solidFill>
                  <a:schemeClr val="tx1"/>
                </a:solidFill>
              </a:rPr>
              <a:t>помощи,</a:t>
            </a:r>
            <a:r>
              <a:rPr lang="ru-RU" sz="1400" b="1" smtClean="0">
                <a:solidFill>
                  <a:schemeClr val="tx1"/>
                </a:solidFill>
              </a:rPr>
              <a:t> </a:t>
            </a:r>
            <a:r>
              <a:rPr lang="ru-RU" sz="1400" b="1" spc="-10" smtClean="0">
                <a:solidFill>
                  <a:schemeClr val="tx1"/>
                </a:solidFill>
              </a:rPr>
              <a:t>психологической коррекции и поддержки  детям ветеранов (участников) СВО и членам их семей в очном и дистанционном режиме</a:t>
            </a:r>
            <a:endParaRPr lang="ru-RU" sz="1400" b="1"/>
          </a:p>
        </p:txBody>
      </p:sp>
    </p:spTree>
  </p:cSld>
  <p:clrMapOvr>
    <a:masterClrMapping/>
  </p:clrMapOvr>
  <p:transition/>
  <p:timing/>
</p:sld>
</file>

<file path=ppt/slides/slide5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object 9"/>
          <p:cNvSpPr/>
          <p:nvPr/>
        </p:nvSpPr>
        <p:spPr>
          <a:xfrm>
            <a:off x="262763" y="997458"/>
            <a:ext cx="6445250" cy="635"/>
          </a:xfrm>
          <a:custGeom>
            <a:rect l="l" t="t" r="r" b="b"/>
            <a:pathLst>
              <a:path w="6445250" h="634">
                <a:moveTo>
                  <a:pt x="0" y="0"/>
                </a:moveTo>
                <a:lnTo>
                  <a:pt x="6445122" y="380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object 10"/>
          <p:cNvPicPr/>
          <p:nvPr/>
        </p:nvPicPr>
        <p:blipFill>
          <a:blip r:embed="rId2"/>
          <a:stretch>
            <a:fillRect/>
          </a:stretch>
        </p:blipFill>
        <p:spPr>
          <a:xfrm>
            <a:off x="7577581" y="220624"/>
            <a:ext cx="1020965" cy="945362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562762" y="1194942"/>
            <a:ext cx="13970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890">
              <a:lnSpc>
                <a:spcPct val="100000"/>
              </a:lnSpc>
              <a:spcBef>
                <a:spcPts val="100"/>
              </a:spcBef>
            </a:pPr>
            <a:r>
              <a:rPr sz="1200" b="1" i="1" u="sng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Самопомощь</a:t>
            </a:r>
            <a:r>
              <a:rPr sz="1200" b="1" i="1" u="sng" spc="-35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25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при</a:t>
            </a:r>
            <a:r>
              <a:rPr sz="1200" b="1" i="1" spc="-25">
                <a:solidFill>
                  <a:schemeClr val="accent3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i="1" u="sng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острых</a:t>
            </a:r>
            <a:r>
              <a:rPr sz="1200" b="1" i="1" u="sng" spc="-5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1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реакциях</a:t>
            </a:r>
            <a:endParaRPr sz="1200">
              <a:solidFill>
                <a:schemeClr val="accent3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183764" y="1645792"/>
            <a:ext cx="2138045" cy="128333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70"/>
              </a:spcBef>
            </a:pPr>
            <a:endParaRPr sz="1000">
              <a:latin typeface="Times New Roman"/>
              <a:cs typeface="Times New Roman"/>
            </a:endParaRPr>
          </a:p>
          <a:p>
            <a:pPr marL="160020" marR="153670" indent="68580">
              <a:lnSpc>
                <a:spcPts val="1030"/>
              </a:lnSpc>
            </a:pP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Иногда</a:t>
            </a:r>
            <a:r>
              <a:rPr sz="1000" b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после</a:t>
            </a:r>
            <a:r>
              <a:rPr sz="10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стрессового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события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человека</a:t>
            </a:r>
            <a:r>
              <a:rPr sz="10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начинает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бить</a:t>
            </a:r>
            <a:r>
              <a:rPr sz="10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дрожь,</a:t>
            </a:r>
            <a:r>
              <a:rPr sz="1000" b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часто 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дрожат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только</a:t>
            </a:r>
            <a:r>
              <a:rPr sz="10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руки,</a:t>
            </a:r>
            <a:r>
              <a:rPr sz="10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а</a:t>
            </a:r>
            <a:r>
              <a:rPr sz="10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иногда</a:t>
            </a:r>
            <a:r>
              <a:rPr sz="10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дрожь</a:t>
            </a:r>
            <a:endParaRPr sz="1000">
              <a:latin typeface="Arial"/>
              <a:cs typeface="Arial"/>
            </a:endParaRPr>
          </a:p>
          <a:p>
            <a:pPr marL="404495">
              <a:lnSpc>
                <a:spcPts val="1045"/>
              </a:lnSpc>
            </a:pP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охватывает</a:t>
            </a:r>
            <a:r>
              <a:rPr sz="1000" b="1" spc="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все</a:t>
            </a:r>
            <a:r>
              <a:rPr sz="1000" b="1" spc="-20">
                <a:solidFill>
                  <a:srgbClr val="C00000"/>
                </a:solidFill>
                <a:latin typeface="Arial"/>
                <a:cs typeface="Arial"/>
              </a:rPr>
              <a:t> тело</a:t>
            </a:r>
            <a:endParaRPr sz="10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535678" y="1645792"/>
            <a:ext cx="2138045" cy="128333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3429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70"/>
              </a:spcBef>
            </a:pPr>
            <a:endParaRPr sz="1000">
              <a:latin typeface="Times New Roman"/>
              <a:cs typeface="Times New Roman"/>
            </a:endParaRPr>
          </a:p>
          <a:p>
            <a:pPr marL="43180" marR="34290" indent="-635" algn="ctr">
              <a:lnSpc>
                <a:spcPct val="86200"/>
              </a:lnSpc>
              <a:spcBef>
                <a:spcPts val="5"/>
              </a:spcBef>
            </a:pP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Часто</a:t>
            </a:r>
            <a:r>
              <a:rPr sz="10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это</a:t>
            </a:r>
            <a:r>
              <a:rPr sz="10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состояние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 считают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вредным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0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пытаются</a:t>
            </a:r>
            <a:r>
              <a:rPr sz="1000" b="1" spc="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как</a:t>
            </a:r>
            <a:r>
              <a:rPr sz="10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можно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быстрее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прекратить,</a:t>
            </a:r>
            <a:r>
              <a:rPr sz="1000" b="1" spc="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10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то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0">
                <a:solidFill>
                  <a:srgbClr val="C00000"/>
                </a:solidFill>
                <a:latin typeface="Arial"/>
                <a:cs typeface="Arial"/>
              </a:rPr>
              <a:t>время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как</a:t>
            </a:r>
            <a:r>
              <a:rPr sz="1000" b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при</a:t>
            </a:r>
            <a:r>
              <a:rPr sz="10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помощи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такой</a:t>
            </a:r>
            <a:r>
              <a:rPr sz="10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реакции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мы</a:t>
            </a:r>
            <a:r>
              <a:rPr sz="10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можем</a:t>
            </a:r>
            <a:r>
              <a:rPr sz="10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сбросить 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лишнее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напряжение,</a:t>
            </a:r>
            <a:r>
              <a:rPr sz="1000" b="1" spc="-5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появившееся</a:t>
            </a:r>
            <a:r>
              <a:rPr sz="10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50">
                <a:solidFill>
                  <a:srgbClr val="C00000"/>
                </a:solidFill>
                <a:latin typeface="Arial"/>
                <a:cs typeface="Arial"/>
              </a:rPr>
              <a:t>в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нашем теле 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из-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за</a:t>
            </a:r>
            <a:r>
              <a:rPr sz="10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стресса</a:t>
            </a:r>
            <a:endParaRPr sz="10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887591" y="1645792"/>
            <a:ext cx="2138045" cy="128333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000">
              <a:latin typeface="Times New Roman"/>
              <a:cs typeface="Times New Roman"/>
            </a:endParaRPr>
          </a:p>
          <a:p>
            <a:pPr marL="433705" marR="201930" indent="-222885">
              <a:lnSpc>
                <a:spcPts val="1030"/>
              </a:lnSpc>
            </a:pP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Надо</a:t>
            </a:r>
            <a:r>
              <a:rPr sz="10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усилить</a:t>
            </a:r>
            <a:r>
              <a:rPr sz="1000" b="1" spc="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дрожь</a:t>
            </a:r>
            <a:r>
              <a:rPr sz="1000" b="1" spc="-6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-</a:t>
            </a:r>
            <a:r>
              <a:rPr sz="1000" b="1" spc="-20">
                <a:solidFill>
                  <a:srgbClr val="C00000"/>
                </a:solidFill>
                <a:latin typeface="Arial"/>
                <a:cs typeface="Arial"/>
              </a:rPr>
              <a:t> тело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сбрасывает</a:t>
            </a:r>
            <a:r>
              <a:rPr sz="1000" b="1" spc="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лишнее</a:t>
            </a:r>
            <a:endParaRPr sz="1000">
              <a:latin typeface="Arial"/>
              <a:cs typeface="Arial"/>
            </a:endParaRPr>
          </a:p>
          <a:p>
            <a:pPr marL="161290">
              <a:lnSpc>
                <a:spcPts val="1030"/>
              </a:lnSpc>
            </a:pP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напряжение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—</a:t>
            </a:r>
            <a:r>
              <a:rPr sz="10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помогите</a:t>
            </a:r>
            <a:r>
              <a:rPr sz="1000" b="1" spc="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5">
                <a:solidFill>
                  <a:srgbClr val="C00000"/>
                </a:solidFill>
                <a:latin typeface="Arial"/>
                <a:cs typeface="Arial"/>
              </a:rPr>
              <a:t>ему</a:t>
            </a:r>
            <a:endParaRPr sz="10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359784" y="3142449"/>
            <a:ext cx="2138045" cy="128333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75"/>
              </a:spcBef>
            </a:pPr>
            <a:endParaRPr sz="1000">
              <a:latin typeface="Times New Roman"/>
              <a:cs typeface="Times New Roman"/>
            </a:endParaRPr>
          </a:p>
          <a:p>
            <a:pPr marL="64135" marR="57150" indent="-635" algn="ctr">
              <a:lnSpc>
                <a:spcPts val="1030"/>
              </a:lnSpc>
            </a:pP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10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старайтесь прекратить </a:t>
            </a:r>
            <a:r>
              <a:rPr sz="1000" b="1" spc="-25">
                <a:solidFill>
                  <a:srgbClr val="C00000"/>
                </a:solidFill>
                <a:latin typeface="Arial"/>
                <a:cs typeface="Arial"/>
              </a:rPr>
              <a:t>это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состояние,</a:t>
            </a:r>
            <a:r>
              <a:rPr sz="10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10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пытайтесь</a:t>
            </a:r>
            <a:r>
              <a:rPr sz="1000" b="1" spc="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силой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удержать</a:t>
            </a:r>
            <a:r>
              <a:rPr sz="1000" b="1" spc="-5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трясущиеся</a:t>
            </a:r>
            <a:r>
              <a:rPr sz="10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мышцы</a:t>
            </a:r>
            <a:endParaRPr sz="1000">
              <a:latin typeface="Arial"/>
              <a:cs typeface="Arial"/>
            </a:endParaRPr>
          </a:p>
          <a:p>
            <a:pPr algn="ctr">
              <a:lnSpc>
                <a:spcPts val="950"/>
              </a:lnSpc>
            </a:pP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—</a:t>
            </a:r>
            <a:r>
              <a:rPr sz="10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так</a:t>
            </a:r>
            <a:r>
              <a:rPr sz="10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вы</a:t>
            </a:r>
            <a:r>
              <a:rPr sz="10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достигнете</a:t>
            </a:r>
            <a:r>
              <a:rPr sz="1000" b="1" spc="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обратного</a:t>
            </a:r>
            <a:endParaRPr sz="1000">
              <a:latin typeface="Arial"/>
              <a:cs typeface="Arial"/>
            </a:endParaRPr>
          </a:p>
          <a:p>
            <a:pPr marL="1270" algn="ctr">
              <a:lnSpc>
                <a:spcPts val="1120"/>
              </a:lnSpc>
            </a:pP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результата</a:t>
            </a:r>
            <a:endParaRPr sz="10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711697" y="3142449"/>
            <a:ext cx="2138045" cy="128333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80"/>
              </a:spcBef>
            </a:pPr>
            <a:endParaRPr sz="1000">
              <a:latin typeface="Times New Roman"/>
              <a:cs typeface="Times New Roman"/>
            </a:endParaRPr>
          </a:p>
          <a:p>
            <a:pPr marL="299720" marR="170180" indent="-121920">
              <a:lnSpc>
                <a:spcPct val="86100"/>
              </a:lnSpc>
            </a:pP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Попробуйте</a:t>
            </a:r>
            <a:r>
              <a:rPr sz="10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1000" b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обращать</a:t>
            </a:r>
            <a:r>
              <a:rPr sz="10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5">
                <a:solidFill>
                  <a:srgbClr val="C00000"/>
                </a:solidFill>
                <a:latin typeface="Arial"/>
                <a:cs typeface="Arial"/>
              </a:rPr>
              <a:t>на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дрожь</a:t>
            </a:r>
            <a:r>
              <a:rPr sz="1000" b="1" spc="-4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внимания,</a:t>
            </a:r>
            <a:r>
              <a:rPr sz="10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через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некоторое</a:t>
            </a:r>
            <a:r>
              <a:rPr sz="1000" b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время</a:t>
            </a:r>
            <a:r>
              <a:rPr sz="1000" b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5">
                <a:solidFill>
                  <a:srgbClr val="C00000"/>
                </a:solidFill>
                <a:latin typeface="Arial"/>
                <a:cs typeface="Arial"/>
              </a:rPr>
              <a:t>она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прекратится</a:t>
            </a:r>
            <a:r>
              <a:rPr sz="10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сама</a:t>
            </a:r>
            <a:r>
              <a:rPr sz="10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собой</a:t>
            </a:r>
            <a:endParaRPr sz="1000">
              <a:latin typeface="Arial"/>
              <a:cs typeface="Arial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28600" y="209550"/>
            <a:ext cx="78486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spc="-10" smtClean="0">
                <a:solidFill>
                  <a:srgbClr val="000000"/>
                </a:solidFill>
              </a:rPr>
              <a:t>Оказание</a:t>
            </a:r>
            <a:r>
              <a:rPr lang="ru-RU" sz="1400" b="1" smtClean="0">
                <a:solidFill>
                  <a:srgbClr val="000000"/>
                </a:solidFill>
              </a:rPr>
              <a:t>	</a:t>
            </a:r>
            <a:r>
              <a:rPr lang="ru-RU" sz="1400" b="1" spc="-10" smtClean="0">
                <a:solidFill>
                  <a:srgbClr val="000000"/>
                </a:solidFill>
              </a:rPr>
              <a:t>экстренной психологической </a:t>
            </a:r>
            <a:r>
              <a:rPr lang="ru-RU" sz="1400" b="1" spc="-10" smtClean="0">
                <a:solidFill>
                  <a:schemeClr val="tx1"/>
                </a:solidFill>
              </a:rPr>
              <a:t>помощи,</a:t>
            </a:r>
            <a:r>
              <a:rPr lang="ru-RU" sz="1400" b="1" smtClean="0">
                <a:solidFill>
                  <a:schemeClr val="tx1"/>
                </a:solidFill>
              </a:rPr>
              <a:t> </a:t>
            </a:r>
            <a:r>
              <a:rPr lang="ru-RU" sz="1400" b="1" spc="-10" smtClean="0">
                <a:solidFill>
                  <a:schemeClr val="tx1"/>
                </a:solidFill>
              </a:rPr>
              <a:t>психологической коррекции и поддержки  детям ветеранов (участников) СВО и членам их семей в очном и дистанционном режиме</a:t>
            </a:r>
            <a:endParaRPr lang="ru-RU" sz="1400" b="1"/>
          </a:p>
        </p:txBody>
      </p:sp>
    </p:spTree>
  </p:cSld>
  <p:clrMapOvr>
    <a:masterClrMapping/>
  </p:clrMapOvr>
  <p:transition/>
  <p:timing/>
</p:sld>
</file>

<file path=ppt/slides/slide5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0"/>
          <p:cNvSpPr/>
          <p:nvPr/>
        </p:nvSpPr>
        <p:spPr>
          <a:xfrm>
            <a:off x="262763" y="997458"/>
            <a:ext cx="6445250" cy="635"/>
          </a:xfrm>
          <a:custGeom>
            <a:rect l="l" t="t" r="r" b="b"/>
            <a:pathLst>
              <a:path w="6445250" h="634">
                <a:moveTo>
                  <a:pt x="0" y="0"/>
                </a:moveTo>
                <a:lnTo>
                  <a:pt x="6445122" y="380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6754241" y="220624"/>
            <a:ext cx="1960880" cy="2036445"/>
            <a:chOff x="6754241" y="220624"/>
            <a:chExt cx="1960880" cy="2036445"/>
          </a:xfrm>
        </p:grpSpPr>
        <p:pic>
          <p:nvPicPr>
            <p:cNvPr id="12" name="object 12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7577582" y="220624"/>
              <a:ext cx="1020965" cy="945362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6754241" y="1080084"/>
              <a:ext cx="1960880" cy="1176655"/>
            </a:xfrm>
            <a:custGeom>
              <a:rect l="l" t="t" r="r" b="b"/>
              <a:pathLst>
                <a:path w="1960879" h="1176655">
                  <a:moveTo>
                    <a:pt x="1960752" y="0"/>
                  </a:moveTo>
                  <a:lnTo>
                    <a:pt x="0" y="0"/>
                  </a:lnTo>
                  <a:lnTo>
                    <a:pt x="0" y="1176451"/>
                  </a:lnTo>
                  <a:lnTo>
                    <a:pt x="1960752" y="1176451"/>
                  </a:lnTo>
                  <a:lnTo>
                    <a:pt x="196075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507898" y="1194942"/>
            <a:ext cx="15074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0485" marR="5080" indent="-58419">
              <a:lnSpc>
                <a:spcPct val="100000"/>
              </a:lnSpc>
              <a:spcBef>
                <a:spcPts val="100"/>
              </a:spcBef>
            </a:pPr>
            <a:r>
              <a:rPr sz="1200" b="1" i="1" u="sng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Помощь</a:t>
            </a:r>
            <a:r>
              <a:rPr sz="1200" b="1" i="1" u="sng" spc="-4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при</a:t>
            </a:r>
            <a:r>
              <a:rPr sz="1200" b="1" i="1" u="sng" spc="-35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1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гневе,</a:t>
            </a:r>
            <a:r>
              <a:rPr sz="1200" b="1" i="1" spc="-1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b="1" i="1" u="sng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злости,</a:t>
            </a:r>
            <a:r>
              <a:rPr sz="1200" b="1" i="1" u="sng" spc="-5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1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агрессии</a:t>
            </a:r>
            <a:endParaRPr sz="12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440685" y="1080084"/>
            <a:ext cx="1960880" cy="117665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05"/>
              </a:spcBef>
            </a:pPr>
            <a:endParaRPr sz="900">
              <a:latin typeface="Times New Roman"/>
              <a:cs typeface="Times New Roman"/>
            </a:endParaRPr>
          </a:p>
          <a:p>
            <a:pPr marL="615315" marR="33020" indent="-575310">
              <a:lnSpc>
                <a:spcPts val="919"/>
              </a:lnSpc>
            </a:pP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Сведите</a:t>
            </a:r>
            <a:r>
              <a:rPr sz="9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к</a:t>
            </a:r>
            <a:r>
              <a:rPr sz="900" b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минимуму</a:t>
            </a:r>
            <a:r>
              <a:rPr sz="900" b="1" spc="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>
                <a:solidFill>
                  <a:srgbClr val="C00000"/>
                </a:solidFill>
                <a:latin typeface="Arial"/>
                <a:cs typeface="Arial"/>
              </a:rPr>
              <a:t>количество окружающих</a:t>
            </a:r>
            <a:endParaRPr sz="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597400" y="1080084"/>
            <a:ext cx="1960880" cy="117665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95"/>
              </a:spcBef>
            </a:pPr>
            <a:endParaRPr sz="900">
              <a:latin typeface="Times New Roman"/>
              <a:cs typeface="Times New Roman"/>
            </a:endParaRPr>
          </a:p>
          <a:p>
            <a:pPr marL="95885" marR="87630" indent="252729">
              <a:lnSpc>
                <a:spcPct val="86200"/>
              </a:lnSpc>
            </a:pP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Дайте</a:t>
            </a:r>
            <a:r>
              <a:rPr sz="9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>
                <a:solidFill>
                  <a:srgbClr val="C00000"/>
                </a:solidFill>
                <a:latin typeface="Arial"/>
                <a:cs typeface="Arial"/>
              </a:rPr>
              <a:t>пострадавшему </a:t>
            </a: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возможность</a:t>
            </a:r>
            <a:r>
              <a:rPr sz="900" b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«выпустить</a:t>
            </a:r>
            <a:r>
              <a:rPr sz="900" b="1" spc="-20">
                <a:solidFill>
                  <a:srgbClr val="C00000"/>
                </a:solidFill>
                <a:latin typeface="Arial"/>
                <a:cs typeface="Arial"/>
              </a:rPr>
              <a:t> пар» </a:t>
            </a: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(например,</a:t>
            </a:r>
            <a:r>
              <a:rPr sz="900" b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выговориться</a:t>
            </a:r>
            <a:r>
              <a:rPr sz="9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25">
                <a:solidFill>
                  <a:srgbClr val="C00000"/>
                </a:solidFill>
                <a:latin typeface="Arial"/>
                <a:cs typeface="Arial"/>
              </a:rPr>
              <a:t>или</a:t>
            </a:r>
            <a:endParaRPr sz="900">
              <a:latin typeface="Arial"/>
              <a:cs typeface="Arial"/>
            </a:endParaRPr>
          </a:p>
          <a:p>
            <a:pPr marL="507365">
              <a:lnSpc>
                <a:spcPts val="925"/>
              </a:lnSpc>
            </a:pP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избить </a:t>
            </a:r>
            <a:r>
              <a:rPr sz="900" b="1" spc="-10">
                <a:solidFill>
                  <a:srgbClr val="C00000"/>
                </a:solidFill>
                <a:latin typeface="Arial"/>
                <a:cs typeface="Arial"/>
              </a:rPr>
              <a:t>подушку)</a:t>
            </a:r>
            <a:endParaRPr sz="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754241" y="1080084"/>
            <a:ext cx="1960880" cy="117665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05"/>
              </a:spcBef>
            </a:pPr>
            <a:endParaRPr sz="900">
              <a:latin typeface="Times New Roman"/>
              <a:cs typeface="Times New Roman"/>
            </a:endParaRPr>
          </a:p>
          <a:p>
            <a:pPr marL="74930" marR="66675" indent="33020">
              <a:lnSpc>
                <a:spcPts val="919"/>
              </a:lnSpc>
            </a:pP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Поручите</a:t>
            </a:r>
            <a:r>
              <a:rPr sz="9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работу,</a:t>
            </a:r>
            <a:r>
              <a:rPr sz="9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связанную</a:t>
            </a:r>
            <a:r>
              <a:rPr sz="9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50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 высокой</a:t>
            </a:r>
            <a:r>
              <a:rPr sz="900" b="1" spc="-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физической</a:t>
            </a:r>
            <a:r>
              <a:rPr sz="9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>
                <a:solidFill>
                  <a:srgbClr val="C00000"/>
                </a:solidFill>
                <a:latin typeface="Arial"/>
                <a:cs typeface="Arial"/>
              </a:rPr>
              <a:t>нагрузкой</a:t>
            </a:r>
            <a:endParaRPr sz="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440685" y="2452700"/>
            <a:ext cx="1960880" cy="117665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36830" rIns="0" bIns="0" rtlCol="0">
            <a:spAutoFit/>
          </a:bodyPr>
          <a:lstStyle/>
          <a:p>
            <a:pPr marL="635" algn="ctr">
              <a:lnSpc>
                <a:spcPts val="1000"/>
              </a:lnSpc>
              <a:spcBef>
                <a:spcPts val="290"/>
              </a:spcBef>
            </a:pPr>
            <a:r>
              <a:rPr sz="900" b="1" spc="-10">
                <a:solidFill>
                  <a:srgbClr val="C00000"/>
                </a:solidFill>
                <a:latin typeface="Arial"/>
                <a:cs typeface="Arial"/>
              </a:rPr>
              <a:t>Демонстрируйте</a:t>
            </a:r>
            <a:endParaRPr sz="900">
              <a:latin typeface="Arial"/>
              <a:cs typeface="Arial"/>
            </a:endParaRPr>
          </a:p>
          <a:p>
            <a:pPr marL="58419" marR="52069" algn="ctr">
              <a:lnSpc>
                <a:spcPts val="940"/>
              </a:lnSpc>
              <a:spcBef>
                <a:spcPts val="70"/>
              </a:spcBef>
            </a:pPr>
            <a:r>
              <a:rPr sz="900" b="1" spc="-10">
                <a:solidFill>
                  <a:srgbClr val="C00000"/>
                </a:solidFill>
                <a:latin typeface="Arial"/>
                <a:cs typeface="Arial"/>
              </a:rPr>
              <a:t>благожелательность,</a:t>
            </a:r>
            <a:r>
              <a:rPr sz="900" b="1" spc="8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даже</a:t>
            </a:r>
            <a:r>
              <a:rPr sz="900" b="1" spc="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20">
                <a:solidFill>
                  <a:srgbClr val="C00000"/>
                </a:solidFill>
                <a:latin typeface="Arial"/>
                <a:cs typeface="Arial"/>
              </a:rPr>
              <a:t>если </a:t>
            </a: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вы</a:t>
            </a:r>
            <a:r>
              <a:rPr sz="900" b="1" spc="-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900" b="1" spc="-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согласны</a:t>
            </a:r>
            <a:r>
              <a:rPr sz="9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50">
                <a:solidFill>
                  <a:srgbClr val="C00000"/>
                </a:solidFill>
                <a:latin typeface="Arial"/>
                <a:cs typeface="Arial"/>
              </a:rPr>
              <a:t>с</a:t>
            </a:r>
            <a:endParaRPr sz="900">
              <a:latin typeface="Arial"/>
              <a:cs typeface="Arial"/>
            </a:endParaRPr>
          </a:p>
          <a:p>
            <a:pPr algn="ctr">
              <a:lnSpc>
                <a:spcPts val="840"/>
              </a:lnSpc>
            </a:pP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пострадавшим,</a:t>
            </a:r>
            <a:r>
              <a:rPr sz="9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900" b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>
                <a:solidFill>
                  <a:srgbClr val="C00000"/>
                </a:solidFill>
                <a:latin typeface="Arial"/>
                <a:cs typeface="Arial"/>
              </a:rPr>
              <a:t>обвиняйте</a:t>
            </a:r>
            <a:endParaRPr sz="900">
              <a:latin typeface="Arial"/>
              <a:cs typeface="Arial"/>
            </a:endParaRPr>
          </a:p>
          <a:p>
            <a:pPr marL="113664" marR="107314" algn="ctr">
              <a:lnSpc>
                <a:spcPts val="940"/>
              </a:lnSpc>
              <a:spcBef>
                <a:spcPts val="80"/>
              </a:spcBef>
            </a:pP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его</a:t>
            </a:r>
            <a:r>
              <a:rPr sz="9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самого,</a:t>
            </a:r>
            <a:r>
              <a:rPr sz="9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а</a:t>
            </a:r>
            <a:r>
              <a:rPr sz="9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>
                <a:solidFill>
                  <a:srgbClr val="C00000"/>
                </a:solidFill>
                <a:latin typeface="Arial"/>
                <a:cs typeface="Arial"/>
              </a:rPr>
              <a:t>высказывайтесь </a:t>
            </a: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по</a:t>
            </a:r>
            <a:r>
              <a:rPr sz="9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поводу</a:t>
            </a:r>
            <a:r>
              <a:rPr sz="9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его</a:t>
            </a:r>
            <a:r>
              <a:rPr sz="9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действий.</a:t>
            </a:r>
            <a:r>
              <a:rPr sz="900" b="1" spc="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i="1" spc="-50">
                <a:solidFill>
                  <a:srgbClr val="C00000"/>
                </a:solidFill>
                <a:latin typeface="Arial"/>
                <a:cs typeface="Arial"/>
              </a:rPr>
              <a:t>В</a:t>
            </a:r>
            <a:endParaRPr sz="900">
              <a:latin typeface="Arial"/>
              <a:cs typeface="Arial"/>
            </a:endParaRPr>
          </a:p>
          <a:p>
            <a:pPr algn="ctr">
              <a:lnSpc>
                <a:spcPts val="840"/>
              </a:lnSpc>
            </a:pPr>
            <a:r>
              <a:rPr sz="900" b="1" i="1">
                <a:solidFill>
                  <a:srgbClr val="C00000"/>
                </a:solidFill>
                <a:latin typeface="Arial"/>
                <a:cs typeface="Arial"/>
              </a:rPr>
              <a:t>противном</a:t>
            </a:r>
            <a:r>
              <a:rPr sz="900" b="1" i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i="1">
                <a:solidFill>
                  <a:srgbClr val="C00000"/>
                </a:solidFill>
                <a:latin typeface="Arial"/>
                <a:cs typeface="Arial"/>
              </a:rPr>
              <a:t>случае</a:t>
            </a:r>
            <a:r>
              <a:rPr sz="900" b="1" i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i="1" spc="-10">
                <a:solidFill>
                  <a:srgbClr val="C00000"/>
                </a:solidFill>
                <a:latin typeface="Arial"/>
                <a:cs typeface="Arial"/>
              </a:rPr>
              <a:t>агрессивное</a:t>
            </a:r>
            <a:endParaRPr sz="900">
              <a:latin typeface="Arial"/>
              <a:cs typeface="Arial"/>
            </a:endParaRPr>
          </a:p>
          <a:p>
            <a:pPr algn="ctr">
              <a:lnSpc>
                <a:spcPts val="930"/>
              </a:lnSpc>
            </a:pPr>
            <a:r>
              <a:rPr sz="900" b="1" i="1">
                <a:solidFill>
                  <a:srgbClr val="C00000"/>
                </a:solidFill>
                <a:latin typeface="Arial"/>
                <a:cs typeface="Arial"/>
              </a:rPr>
              <a:t>поведение</a:t>
            </a:r>
            <a:r>
              <a:rPr sz="900" b="1" i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i="1">
                <a:solidFill>
                  <a:srgbClr val="C00000"/>
                </a:solidFill>
                <a:latin typeface="Arial"/>
                <a:cs typeface="Arial"/>
              </a:rPr>
              <a:t>будет</a:t>
            </a:r>
            <a:r>
              <a:rPr sz="900" b="1" i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i="1">
                <a:solidFill>
                  <a:srgbClr val="C00000"/>
                </a:solidFill>
                <a:latin typeface="Arial"/>
                <a:cs typeface="Arial"/>
              </a:rPr>
              <a:t>направлено</a:t>
            </a:r>
            <a:r>
              <a:rPr sz="900" b="1" i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i="1" spc="-25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endParaRPr sz="900">
              <a:latin typeface="Arial"/>
              <a:cs typeface="Arial"/>
            </a:endParaRPr>
          </a:p>
          <a:p>
            <a:pPr marL="1270" algn="ctr">
              <a:lnSpc>
                <a:spcPts val="1000"/>
              </a:lnSpc>
            </a:pPr>
            <a:r>
              <a:rPr sz="900" b="1" i="1" spc="-20">
                <a:solidFill>
                  <a:srgbClr val="C00000"/>
                </a:solidFill>
                <a:latin typeface="Arial"/>
                <a:cs typeface="Arial"/>
              </a:rPr>
              <a:t>вас.</a:t>
            </a:r>
            <a:endParaRPr sz="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597400" y="2452700"/>
            <a:ext cx="1960880" cy="117665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1016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800"/>
              </a:spcBef>
            </a:pPr>
            <a:endParaRPr sz="900">
              <a:latin typeface="Times New Roman"/>
              <a:cs typeface="Times New Roman"/>
            </a:endParaRPr>
          </a:p>
          <a:p>
            <a:pPr marL="69850" marR="62865" algn="ctr">
              <a:lnSpc>
                <a:spcPct val="86100"/>
              </a:lnSpc>
              <a:spcBef>
                <a:spcPts val="5"/>
              </a:spcBef>
            </a:pP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Нельзя</a:t>
            </a:r>
            <a:r>
              <a:rPr sz="900" b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говорить: «Что</a:t>
            </a:r>
            <a:r>
              <a:rPr sz="9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же</a:t>
            </a:r>
            <a:r>
              <a:rPr sz="900" b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ты</a:t>
            </a:r>
            <a:r>
              <a:rPr sz="900" b="1" spc="-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25">
                <a:solidFill>
                  <a:srgbClr val="C00000"/>
                </a:solidFill>
                <a:latin typeface="Arial"/>
                <a:cs typeface="Arial"/>
              </a:rPr>
              <a:t>за </a:t>
            </a: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человек!».</a:t>
            </a:r>
            <a:r>
              <a:rPr sz="900" b="1" spc="-5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Надо</a:t>
            </a:r>
            <a:r>
              <a:rPr sz="900" b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говорить:</a:t>
            </a:r>
            <a:r>
              <a:rPr sz="9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25">
                <a:solidFill>
                  <a:srgbClr val="C00000"/>
                </a:solidFill>
                <a:latin typeface="Arial"/>
                <a:cs typeface="Arial"/>
              </a:rPr>
              <a:t>«Ты </a:t>
            </a: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ужасно</a:t>
            </a:r>
            <a:r>
              <a:rPr sz="9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злишься,</a:t>
            </a:r>
            <a:r>
              <a:rPr sz="900" b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тебе</a:t>
            </a:r>
            <a:r>
              <a:rPr sz="9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>
                <a:solidFill>
                  <a:srgbClr val="C00000"/>
                </a:solidFill>
                <a:latin typeface="Arial"/>
                <a:cs typeface="Arial"/>
              </a:rPr>
              <a:t>хочется </a:t>
            </a: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все</a:t>
            </a:r>
            <a:r>
              <a:rPr sz="900" b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разнести вдребезги.</a:t>
            </a:r>
            <a:r>
              <a:rPr sz="900" b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>
                <a:solidFill>
                  <a:srgbClr val="C00000"/>
                </a:solidFill>
                <a:latin typeface="Arial"/>
                <a:cs typeface="Arial"/>
              </a:rPr>
              <a:t>Давай </a:t>
            </a: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вместе</a:t>
            </a:r>
            <a:r>
              <a:rPr sz="9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попытаемся</a:t>
            </a:r>
            <a:r>
              <a:rPr sz="900" b="1" spc="-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20">
                <a:solidFill>
                  <a:srgbClr val="C00000"/>
                </a:solidFill>
                <a:latin typeface="Arial"/>
                <a:cs typeface="Arial"/>
              </a:rPr>
              <a:t>найти</a:t>
            </a:r>
            <a:endParaRPr sz="900">
              <a:latin typeface="Arial"/>
              <a:cs typeface="Arial"/>
            </a:endParaRPr>
          </a:p>
          <a:p>
            <a:pPr algn="ctr">
              <a:lnSpc>
                <a:spcPts val="935"/>
              </a:lnSpc>
            </a:pP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выход</a:t>
            </a:r>
            <a:r>
              <a:rPr sz="9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из</a:t>
            </a:r>
            <a:r>
              <a:rPr sz="9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этой</a:t>
            </a:r>
            <a:r>
              <a:rPr sz="900" b="1" spc="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>
                <a:solidFill>
                  <a:srgbClr val="C00000"/>
                </a:solidFill>
                <a:latin typeface="Arial"/>
                <a:cs typeface="Arial"/>
              </a:rPr>
              <a:t>ситуации»</a:t>
            </a:r>
            <a:endParaRPr sz="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754241" y="2452700"/>
            <a:ext cx="1960880" cy="117665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35"/>
              </a:spcBef>
            </a:pPr>
            <a:endParaRPr sz="900">
              <a:latin typeface="Times New Roman"/>
              <a:cs typeface="Times New Roman"/>
            </a:endParaRPr>
          </a:p>
          <a:p>
            <a:pPr marL="324485" marR="316230" indent="635" algn="ctr">
              <a:lnSpc>
                <a:spcPct val="86100"/>
              </a:lnSpc>
            </a:pP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Старайтесь</a:t>
            </a:r>
            <a:r>
              <a:rPr sz="9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>
                <a:solidFill>
                  <a:srgbClr val="C00000"/>
                </a:solidFill>
                <a:latin typeface="Arial"/>
                <a:cs typeface="Arial"/>
              </a:rPr>
              <a:t>разрядить </a:t>
            </a: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обстановку</a:t>
            </a:r>
            <a:r>
              <a:rPr sz="9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>
                <a:solidFill>
                  <a:srgbClr val="C00000"/>
                </a:solidFill>
                <a:latin typeface="Arial"/>
                <a:cs typeface="Arial"/>
              </a:rPr>
              <a:t>смешными </a:t>
            </a: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комментариями</a:t>
            </a:r>
            <a:r>
              <a:rPr sz="9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25">
                <a:solidFill>
                  <a:srgbClr val="C00000"/>
                </a:solidFill>
                <a:latin typeface="Arial"/>
                <a:cs typeface="Arial"/>
              </a:rPr>
              <a:t>или</a:t>
            </a:r>
            <a:endParaRPr sz="900">
              <a:latin typeface="Arial"/>
              <a:cs typeface="Arial"/>
            </a:endParaRPr>
          </a:p>
          <a:p>
            <a:pPr marL="1905" algn="ctr">
              <a:lnSpc>
                <a:spcPts val="850"/>
              </a:lnSpc>
            </a:pP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действиями,</a:t>
            </a:r>
            <a:r>
              <a:rPr sz="900" b="1" spc="-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но</a:t>
            </a:r>
            <a:r>
              <a:rPr sz="9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только</a:t>
            </a:r>
            <a:r>
              <a:rPr sz="9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9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25">
                <a:solidFill>
                  <a:srgbClr val="C00000"/>
                </a:solidFill>
                <a:latin typeface="Arial"/>
                <a:cs typeface="Arial"/>
              </a:rPr>
              <a:t>том</a:t>
            </a:r>
            <a:endParaRPr sz="900">
              <a:latin typeface="Arial"/>
              <a:cs typeface="Arial"/>
            </a:endParaRPr>
          </a:p>
          <a:p>
            <a:pPr marL="1270" algn="ctr">
              <a:lnSpc>
                <a:spcPts val="1010"/>
              </a:lnSpc>
            </a:pP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случае,</a:t>
            </a:r>
            <a:r>
              <a:rPr sz="9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если</a:t>
            </a:r>
            <a:r>
              <a:rPr sz="900" b="1" spc="-5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это</a:t>
            </a:r>
            <a:r>
              <a:rPr sz="9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>
                <a:solidFill>
                  <a:srgbClr val="C00000"/>
                </a:solidFill>
                <a:latin typeface="Arial"/>
                <a:cs typeface="Arial"/>
              </a:rPr>
              <a:t>уместно</a:t>
            </a:r>
            <a:endParaRPr sz="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597400" y="3825214"/>
            <a:ext cx="1960880" cy="117665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431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40"/>
              </a:spcBef>
            </a:pPr>
            <a:endParaRPr sz="900">
              <a:latin typeface="Times New Roman"/>
              <a:cs typeface="Times New Roman"/>
            </a:endParaRPr>
          </a:p>
          <a:p>
            <a:pPr marL="74930" marR="66040" algn="ctr">
              <a:lnSpc>
                <a:spcPct val="86100"/>
              </a:lnSpc>
            </a:pP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Агрессия</a:t>
            </a:r>
            <a:r>
              <a:rPr sz="9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может</a:t>
            </a:r>
            <a:r>
              <a:rPr sz="900" b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быть</a:t>
            </a:r>
            <a:r>
              <a:rPr sz="900" b="1" spc="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>
                <a:solidFill>
                  <a:srgbClr val="C00000"/>
                </a:solidFill>
                <a:latin typeface="Arial"/>
                <a:cs typeface="Arial"/>
              </a:rPr>
              <a:t>погашена </a:t>
            </a: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страхом</a:t>
            </a:r>
            <a:r>
              <a:rPr sz="900" b="1" spc="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наказания,</a:t>
            </a:r>
            <a:r>
              <a:rPr sz="9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если:</a:t>
            </a:r>
            <a:r>
              <a:rPr sz="900" b="1" spc="-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–</a:t>
            </a:r>
            <a:r>
              <a:rPr sz="9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25">
                <a:solidFill>
                  <a:srgbClr val="C00000"/>
                </a:solidFill>
                <a:latin typeface="Arial"/>
                <a:cs typeface="Arial"/>
              </a:rPr>
              <a:t>нет </a:t>
            </a: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цели</a:t>
            </a:r>
            <a:r>
              <a:rPr sz="900" b="1" spc="-5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получить</a:t>
            </a:r>
            <a:r>
              <a:rPr sz="900" b="1" spc="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выгоду</a:t>
            </a:r>
            <a:r>
              <a:rPr sz="900" b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25">
                <a:solidFill>
                  <a:srgbClr val="C00000"/>
                </a:solidFill>
                <a:latin typeface="Arial"/>
                <a:cs typeface="Arial"/>
              </a:rPr>
              <a:t>от </a:t>
            </a: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агрессивного</a:t>
            </a:r>
            <a:r>
              <a:rPr sz="900" b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поведения;</a:t>
            </a:r>
            <a:r>
              <a:rPr sz="9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50">
                <a:solidFill>
                  <a:srgbClr val="C00000"/>
                </a:solidFill>
                <a:latin typeface="Arial"/>
                <a:cs typeface="Arial"/>
              </a:rPr>
              <a:t>–</a:t>
            </a: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 наказание</a:t>
            </a:r>
            <a:r>
              <a:rPr sz="900" b="1" spc="-4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строгое</a:t>
            </a:r>
            <a:r>
              <a:rPr sz="900" b="1" spc="-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50">
                <a:solidFill>
                  <a:srgbClr val="C00000"/>
                </a:solidFill>
                <a:latin typeface="Arial"/>
                <a:cs typeface="Arial"/>
              </a:rPr>
              <a:t>и</a:t>
            </a:r>
            <a:endParaRPr sz="900">
              <a:latin typeface="Arial"/>
              <a:cs typeface="Arial"/>
            </a:endParaRPr>
          </a:p>
          <a:p>
            <a:pPr algn="ctr">
              <a:lnSpc>
                <a:spcPts val="860"/>
              </a:lnSpc>
            </a:pP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вероятность</a:t>
            </a:r>
            <a:r>
              <a:rPr sz="900" b="1" spc="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его</a:t>
            </a:r>
            <a:r>
              <a:rPr sz="900" b="1" spc="-5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>
                <a:solidFill>
                  <a:srgbClr val="C00000"/>
                </a:solidFill>
                <a:latin typeface="Arial"/>
                <a:cs typeface="Arial"/>
              </a:rPr>
              <a:t>осуществления</a:t>
            </a:r>
            <a:endParaRPr sz="900">
              <a:latin typeface="Arial"/>
              <a:cs typeface="Arial"/>
            </a:endParaRPr>
          </a:p>
          <a:p>
            <a:pPr marL="1270" algn="ctr">
              <a:lnSpc>
                <a:spcPts val="1000"/>
              </a:lnSpc>
            </a:pPr>
            <a:r>
              <a:rPr sz="900" b="1" spc="-10">
                <a:solidFill>
                  <a:srgbClr val="C00000"/>
                </a:solidFill>
                <a:latin typeface="Arial"/>
                <a:cs typeface="Arial"/>
              </a:rPr>
              <a:t>велика</a:t>
            </a:r>
            <a:endParaRPr sz="900">
              <a:latin typeface="Arial"/>
              <a:cs typeface="Arial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228600" y="209550"/>
            <a:ext cx="76200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spc="-10" smtClean="0">
                <a:solidFill>
                  <a:srgbClr val="000000"/>
                </a:solidFill>
              </a:rPr>
              <a:t>Оказание</a:t>
            </a:r>
            <a:r>
              <a:rPr lang="ru-RU" sz="1400" b="1" smtClean="0">
                <a:solidFill>
                  <a:srgbClr val="000000"/>
                </a:solidFill>
              </a:rPr>
              <a:t>	</a:t>
            </a:r>
            <a:r>
              <a:rPr lang="ru-RU" sz="1400" b="1" spc="-10" smtClean="0">
                <a:solidFill>
                  <a:srgbClr val="000000"/>
                </a:solidFill>
              </a:rPr>
              <a:t>экстренной психологической </a:t>
            </a:r>
            <a:r>
              <a:rPr lang="ru-RU" sz="1400" b="1" spc="-10" smtClean="0">
                <a:solidFill>
                  <a:schemeClr val="tx1"/>
                </a:solidFill>
              </a:rPr>
              <a:t>помощи,</a:t>
            </a:r>
            <a:r>
              <a:rPr lang="ru-RU" sz="1400" b="1" smtClean="0">
                <a:solidFill>
                  <a:schemeClr val="tx1"/>
                </a:solidFill>
              </a:rPr>
              <a:t> </a:t>
            </a:r>
            <a:r>
              <a:rPr lang="ru-RU" sz="1400" b="1" spc="-10" smtClean="0">
                <a:solidFill>
                  <a:schemeClr val="tx1"/>
                </a:solidFill>
              </a:rPr>
              <a:t>психологической коррекции и поддержки  детям ветеранов (участников) СВО и членам их семей в очном и дистанционном режиме</a:t>
            </a:r>
            <a:endParaRPr lang="ru-RU" sz="1400" b="1"/>
          </a:p>
        </p:txBody>
      </p:sp>
    </p:spTree>
  </p:cSld>
  <p:clrMapOvr>
    <a:masterClrMapping/>
  </p:clrMapOvr>
  <p:transition/>
  <p:timing/>
</p:sld>
</file>

<file path=ppt/slides/slide5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object 9"/>
          <p:cNvSpPr/>
          <p:nvPr/>
        </p:nvSpPr>
        <p:spPr>
          <a:xfrm>
            <a:off x="262763" y="997458"/>
            <a:ext cx="6445250" cy="635"/>
          </a:xfrm>
          <a:custGeom>
            <a:rect l="l" t="t" r="r" b="b"/>
            <a:pathLst>
              <a:path w="6445250" h="634">
                <a:moveTo>
                  <a:pt x="0" y="0"/>
                </a:moveTo>
                <a:lnTo>
                  <a:pt x="6445122" y="380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object 10"/>
          <p:cNvPicPr/>
          <p:nvPr/>
        </p:nvPicPr>
        <p:blipFill>
          <a:blip r:embed="rId2"/>
          <a:stretch>
            <a:fillRect/>
          </a:stretch>
        </p:blipFill>
        <p:spPr>
          <a:xfrm>
            <a:off x="7577581" y="220624"/>
            <a:ext cx="1020965" cy="945362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562762" y="1194942"/>
            <a:ext cx="13970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890">
              <a:lnSpc>
                <a:spcPct val="100000"/>
              </a:lnSpc>
              <a:spcBef>
                <a:spcPts val="100"/>
              </a:spcBef>
            </a:pPr>
            <a:r>
              <a:rPr sz="1200" b="1" i="1" u="sng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Самопомощь</a:t>
            </a:r>
            <a:r>
              <a:rPr sz="1200" b="1" i="1" u="sng" spc="-35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25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при</a:t>
            </a:r>
            <a:r>
              <a:rPr sz="1200" b="1" i="1" spc="-25">
                <a:solidFill>
                  <a:schemeClr val="accent3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i="1" u="sng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острых</a:t>
            </a:r>
            <a:r>
              <a:rPr sz="1200" b="1" i="1" u="sng" spc="-5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1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реакциях</a:t>
            </a:r>
            <a:endParaRPr sz="1200">
              <a:solidFill>
                <a:schemeClr val="accent3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183764" y="1645792"/>
            <a:ext cx="2138045" cy="128333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14859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70"/>
              </a:spcBef>
            </a:pPr>
            <a:endParaRPr sz="1200">
              <a:latin typeface="Times New Roman"/>
              <a:cs typeface="Times New Roman"/>
            </a:endParaRPr>
          </a:p>
          <a:p>
            <a:pPr marL="80645" marR="74295" indent="1270" algn="ctr">
              <a:lnSpc>
                <a:spcPct val="86400"/>
              </a:lnSpc>
            </a:pP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Гнев</a:t>
            </a:r>
            <a:r>
              <a:rPr sz="1200" b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2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злость</a:t>
            </a:r>
            <a:r>
              <a:rPr sz="1200" b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—</a:t>
            </a:r>
            <a:r>
              <a:rPr sz="12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rgbClr val="C00000"/>
                </a:solidFill>
                <a:latin typeface="Arial"/>
                <a:cs typeface="Arial"/>
              </a:rPr>
              <a:t>чувства, которые</a:t>
            </a:r>
            <a:r>
              <a:rPr sz="1200" b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20">
                <a:solidFill>
                  <a:srgbClr val="C00000"/>
                </a:solidFill>
                <a:latin typeface="Arial"/>
                <a:cs typeface="Arial"/>
              </a:rPr>
              <a:t>часто </a:t>
            </a:r>
            <a:r>
              <a:rPr sz="1200" b="1" spc="-10">
                <a:solidFill>
                  <a:srgbClr val="C00000"/>
                </a:solidFill>
                <a:latin typeface="Arial"/>
                <a:cs typeface="Arial"/>
              </a:rPr>
              <a:t>испытывают</a:t>
            </a:r>
            <a:r>
              <a:rPr sz="12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20">
                <a:solidFill>
                  <a:srgbClr val="C00000"/>
                </a:solidFill>
                <a:latin typeface="Arial"/>
                <a:cs typeface="Arial"/>
              </a:rPr>
              <a:t>люди, </a:t>
            </a:r>
            <a:r>
              <a:rPr sz="1200" b="1" spc="-10">
                <a:solidFill>
                  <a:srgbClr val="C00000"/>
                </a:solidFill>
                <a:latin typeface="Arial"/>
                <a:cs typeface="Arial"/>
              </a:rPr>
              <a:t>переживающие</a:t>
            </a:r>
            <a:r>
              <a:rPr sz="1200" b="1" spc="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rgbClr val="C00000"/>
                </a:solidFill>
                <a:latin typeface="Arial"/>
                <a:cs typeface="Arial"/>
              </a:rPr>
              <a:t>несчастье</a:t>
            </a:r>
            <a:endParaRPr sz="12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535678" y="1645792"/>
            <a:ext cx="2138045" cy="128333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6921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45"/>
              </a:spcBef>
            </a:pPr>
            <a:endParaRPr sz="1200">
              <a:latin typeface="Times New Roman"/>
              <a:cs typeface="Times New Roman"/>
            </a:endParaRPr>
          </a:p>
          <a:p>
            <a:pPr marL="57150" marR="48260" indent="-1905" algn="ctr">
              <a:lnSpc>
                <a:spcPct val="86500"/>
              </a:lnSpc>
            </a:pP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Если</a:t>
            </a:r>
            <a:r>
              <a:rPr sz="12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вы </a:t>
            </a:r>
            <a:r>
              <a:rPr sz="1200" b="1" spc="-10">
                <a:solidFill>
                  <a:srgbClr val="C00000"/>
                </a:solidFill>
                <a:latin typeface="Arial"/>
                <a:cs typeface="Arial"/>
              </a:rPr>
              <a:t>испытываете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гнев,</a:t>
            </a:r>
            <a:r>
              <a:rPr sz="1200" b="1" spc="-4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rgbClr val="C00000"/>
                </a:solidFill>
                <a:latin typeface="Arial"/>
                <a:cs typeface="Arial"/>
              </a:rPr>
              <a:t>необходимо</a:t>
            </a:r>
            <a:r>
              <a:rPr sz="1200" b="1" spc="-5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20">
                <a:solidFill>
                  <a:srgbClr val="C00000"/>
                </a:solidFill>
                <a:latin typeface="Arial"/>
                <a:cs typeface="Arial"/>
              </a:rPr>
              <a:t>дать</a:t>
            </a:r>
            <a:r>
              <a:rPr sz="1200" b="1" spc="50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ему</a:t>
            </a:r>
            <a:r>
              <a:rPr sz="1200" b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rgbClr val="C00000"/>
                </a:solidFill>
                <a:latin typeface="Arial"/>
                <a:cs typeface="Arial"/>
              </a:rPr>
              <a:t>выход</a:t>
            </a:r>
            <a:r>
              <a:rPr sz="1200" b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таким</a:t>
            </a:r>
            <a:r>
              <a:rPr sz="12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rgbClr val="C00000"/>
                </a:solidFill>
                <a:latin typeface="Arial"/>
                <a:cs typeface="Arial"/>
              </a:rPr>
              <a:t>образом,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чтобы</a:t>
            </a:r>
            <a:r>
              <a:rPr sz="1200" b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это</a:t>
            </a:r>
            <a:r>
              <a:rPr sz="1200" b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1200" b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шло</a:t>
            </a:r>
            <a:r>
              <a:rPr sz="1200" b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во</a:t>
            </a:r>
            <a:r>
              <a:rPr sz="1200" b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20">
                <a:solidFill>
                  <a:srgbClr val="C00000"/>
                </a:solidFill>
                <a:latin typeface="Arial"/>
                <a:cs typeface="Arial"/>
              </a:rPr>
              <a:t>вред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вам</a:t>
            </a:r>
            <a:r>
              <a:rPr sz="12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и </a:t>
            </a:r>
            <a:r>
              <a:rPr sz="1200" b="1" spc="-10">
                <a:solidFill>
                  <a:srgbClr val="C00000"/>
                </a:solidFill>
                <a:latin typeface="Arial"/>
                <a:cs typeface="Arial"/>
              </a:rPr>
              <a:t>окружающим</a:t>
            </a:r>
            <a:endParaRPr sz="12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887591" y="1645792"/>
            <a:ext cx="2138045" cy="128333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86995" rIns="0" bIns="0" rtlCol="0">
            <a:spAutoFit/>
          </a:bodyPr>
          <a:lstStyle/>
          <a:p>
            <a:pPr marL="127000" marR="120650" indent="635" algn="ctr">
              <a:lnSpc>
                <a:spcPct val="86400"/>
              </a:lnSpc>
              <a:spcBef>
                <a:spcPts val="685"/>
              </a:spcBef>
            </a:pP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Доказано,</a:t>
            </a:r>
            <a:r>
              <a:rPr sz="1200" b="1" spc="-5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что</a:t>
            </a:r>
            <a:r>
              <a:rPr sz="12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20">
                <a:solidFill>
                  <a:srgbClr val="C00000"/>
                </a:solidFill>
                <a:latin typeface="Arial"/>
                <a:cs typeface="Arial"/>
              </a:rPr>
              <a:t>люди,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скрывающие</a:t>
            </a:r>
            <a:r>
              <a:rPr sz="1200" b="1" spc="-7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50">
                <a:solidFill>
                  <a:srgbClr val="C00000"/>
                </a:solidFill>
                <a:latin typeface="Arial"/>
                <a:cs typeface="Arial"/>
              </a:rPr>
              <a:t>и </a:t>
            </a:r>
            <a:r>
              <a:rPr sz="1200" b="1" spc="-10">
                <a:solidFill>
                  <a:srgbClr val="C00000"/>
                </a:solidFill>
                <a:latin typeface="Arial"/>
                <a:cs typeface="Arial"/>
              </a:rPr>
              <a:t>подавляющие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rgbClr val="C00000"/>
                </a:solidFill>
                <a:latin typeface="Arial"/>
                <a:cs typeface="Arial"/>
              </a:rPr>
              <a:t>агрессию, испытывают</a:t>
            </a:r>
            <a:r>
              <a:rPr sz="12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rgbClr val="C00000"/>
                </a:solidFill>
                <a:latin typeface="Arial"/>
                <a:cs typeface="Arial"/>
              </a:rPr>
              <a:t>больше</a:t>
            </a:r>
            <a:endParaRPr sz="1200">
              <a:latin typeface="Arial"/>
              <a:cs typeface="Arial"/>
            </a:endParaRPr>
          </a:p>
          <a:p>
            <a:pPr marL="171450" marR="161925" algn="ctr">
              <a:lnSpc>
                <a:spcPct val="86300"/>
              </a:lnSpc>
              <a:spcBef>
                <a:spcPts val="5"/>
              </a:spcBef>
            </a:pPr>
            <a:r>
              <a:rPr sz="1200" b="1" spc="-10">
                <a:solidFill>
                  <a:srgbClr val="C00000"/>
                </a:solidFill>
                <a:latin typeface="Arial"/>
                <a:cs typeface="Arial"/>
              </a:rPr>
              <a:t>проблем</a:t>
            </a:r>
            <a:r>
              <a:rPr sz="1200" b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со</a:t>
            </a:r>
            <a:r>
              <a:rPr sz="1200" b="1" spc="-10">
                <a:solidFill>
                  <a:srgbClr val="C00000"/>
                </a:solidFill>
                <a:latin typeface="Arial"/>
                <a:cs typeface="Arial"/>
              </a:rPr>
              <a:t> здоровьем,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чем</a:t>
            </a:r>
            <a:r>
              <a:rPr sz="1200" b="1" spc="-5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те,</a:t>
            </a:r>
            <a:r>
              <a:rPr sz="1200" b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кто</a:t>
            </a:r>
            <a:r>
              <a:rPr sz="12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умеют</a:t>
            </a:r>
            <a:r>
              <a:rPr sz="1200" b="1" spc="-20">
                <a:solidFill>
                  <a:srgbClr val="C00000"/>
                </a:solidFill>
                <a:latin typeface="Arial"/>
                <a:cs typeface="Arial"/>
              </a:rPr>
              <a:t> свой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гнев</a:t>
            </a:r>
            <a:r>
              <a:rPr sz="12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rgbClr val="C00000"/>
                </a:solidFill>
                <a:latin typeface="Arial"/>
                <a:cs typeface="Arial"/>
              </a:rPr>
              <a:t>выражать</a:t>
            </a:r>
            <a:endParaRPr sz="12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183764" y="3142449"/>
            <a:ext cx="2138045" cy="128333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87630" rIns="0" bIns="0" rtlCol="0">
            <a:spAutoFit/>
          </a:bodyPr>
          <a:lstStyle/>
          <a:p>
            <a:pPr marL="151130" marR="143510" indent="1270" algn="ctr">
              <a:lnSpc>
                <a:spcPct val="86300"/>
              </a:lnSpc>
              <a:spcBef>
                <a:spcPts val="690"/>
              </a:spcBef>
            </a:pPr>
            <a:r>
              <a:rPr sz="1200" b="1" spc="-10">
                <a:solidFill>
                  <a:srgbClr val="C00000"/>
                </a:solidFill>
                <a:latin typeface="Arial"/>
                <a:cs typeface="Arial"/>
              </a:rPr>
              <a:t>Громко</a:t>
            </a:r>
            <a:r>
              <a:rPr sz="1200" b="1" spc="-7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топните</a:t>
            </a:r>
            <a:r>
              <a:rPr sz="12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rgbClr val="C00000"/>
                </a:solidFill>
                <a:latin typeface="Arial"/>
                <a:cs typeface="Arial"/>
              </a:rPr>
              <a:t>ногой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(стукните</a:t>
            </a:r>
            <a:r>
              <a:rPr sz="12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рукой)</a:t>
            </a:r>
            <a:r>
              <a:rPr sz="12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200" b="1" spc="-5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50">
                <a:solidFill>
                  <a:srgbClr val="C00000"/>
                </a:solidFill>
                <a:latin typeface="Arial"/>
                <a:cs typeface="Arial"/>
              </a:rPr>
              <a:t>с </a:t>
            </a:r>
            <a:r>
              <a:rPr sz="1200" b="1" spc="-10">
                <a:solidFill>
                  <a:srgbClr val="C00000"/>
                </a:solidFill>
                <a:latin typeface="Arial"/>
                <a:cs typeface="Arial"/>
              </a:rPr>
              <a:t>чувством</a:t>
            </a:r>
            <a:r>
              <a:rPr sz="12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rgbClr val="C00000"/>
                </a:solidFill>
                <a:latin typeface="Arial"/>
                <a:cs typeface="Arial"/>
              </a:rPr>
              <a:t>повторите:</a:t>
            </a:r>
            <a:r>
              <a:rPr sz="12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25">
                <a:solidFill>
                  <a:srgbClr val="C00000"/>
                </a:solidFill>
                <a:latin typeface="Arial"/>
                <a:cs typeface="Arial"/>
              </a:rPr>
              <a:t>«Я</a:t>
            </a:r>
            <a:endParaRPr sz="1200">
              <a:latin typeface="Arial"/>
              <a:cs typeface="Arial"/>
            </a:endParaRPr>
          </a:p>
          <a:p>
            <a:pPr algn="ctr">
              <a:lnSpc>
                <a:spcPts val="1150"/>
              </a:lnSpc>
            </a:pPr>
            <a:r>
              <a:rPr sz="1200" b="1" spc="-10">
                <a:solidFill>
                  <a:srgbClr val="C00000"/>
                </a:solidFill>
                <a:latin typeface="Arial"/>
                <a:cs typeface="Arial"/>
              </a:rPr>
              <a:t>злюсь»,</a:t>
            </a:r>
            <a:r>
              <a:rPr sz="1200" b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«Я</a:t>
            </a:r>
            <a:r>
              <a:rPr sz="12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взбешен»</a:t>
            </a:r>
            <a:r>
              <a:rPr sz="12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2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20">
                <a:solidFill>
                  <a:srgbClr val="C00000"/>
                </a:solidFill>
                <a:latin typeface="Arial"/>
                <a:cs typeface="Arial"/>
              </a:rPr>
              <a:t>т.д.</a:t>
            </a:r>
            <a:endParaRPr sz="1200">
              <a:latin typeface="Arial"/>
              <a:cs typeface="Arial"/>
            </a:endParaRPr>
          </a:p>
          <a:p>
            <a:pPr marL="102235" marR="95250" indent="1905" algn="ctr">
              <a:lnSpc>
                <a:spcPct val="86300"/>
              </a:lnSpc>
              <a:spcBef>
                <a:spcPts val="100"/>
              </a:spcBef>
            </a:pP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Можно</a:t>
            </a:r>
            <a:r>
              <a:rPr sz="1200" b="1" spc="-6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rgbClr val="C00000"/>
                </a:solidFill>
                <a:latin typeface="Arial"/>
                <a:cs typeface="Arial"/>
              </a:rPr>
              <a:t>повторить несколько</a:t>
            </a:r>
            <a:r>
              <a:rPr sz="1200" b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раз,</a:t>
            </a:r>
            <a:r>
              <a:rPr sz="12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пока</a:t>
            </a:r>
            <a:r>
              <a:rPr sz="12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25">
                <a:solidFill>
                  <a:srgbClr val="C00000"/>
                </a:solidFill>
                <a:latin typeface="Arial"/>
                <a:cs typeface="Arial"/>
              </a:rPr>
              <a:t>не </a:t>
            </a:r>
            <a:r>
              <a:rPr sz="1200" b="1" spc="-10">
                <a:solidFill>
                  <a:srgbClr val="C00000"/>
                </a:solidFill>
                <a:latin typeface="Arial"/>
                <a:cs typeface="Arial"/>
              </a:rPr>
              <a:t>почувствуете</a:t>
            </a:r>
            <a:r>
              <a:rPr sz="1200" b="1" spc="-5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rgbClr val="C00000"/>
                </a:solidFill>
                <a:latin typeface="Arial"/>
                <a:cs typeface="Arial"/>
              </a:rPr>
              <a:t>облегчение</a:t>
            </a:r>
            <a:endParaRPr sz="12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535678" y="3142449"/>
            <a:ext cx="2138045" cy="128333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15"/>
              </a:spcBef>
            </a:pPr>
            <a:endParaRPr sz="1200">
              <a:latin typeface="Times New Roman"/>
              <a:cs typeface="Times New Roman"/>
            </a:endParaRPr>
          </a:p>
          <a:p>
            <a:pPr marL="124460" marR="114935" algn="ctr">
              <a:lnSpc>
                <a:spcPct val="86300"/>
              </a:lnSpc>
            </a:pPr>
            <a:r>
              <a:rPr sz="1200" b="1" spc="-10">
                <a:solidFill>
                  <a:srgbClr val="C00000"/>
                </a:solidFill>
                <a:latin typeface="Arial"/>
                <a:cs typeface="Arial"/>
              </a:rPr>
              <a:t>Постарайтесь</a:t>
            </a:r>
            <a:r>
              <a:rPr sz="1200" b="1" spc="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rgbClr val="C00000"/>
                </a:solidFill>
                <a:latin typeface="Arial"/>
                <a:cs typeface="Arial"/>
              </a:rPr>
              <a:t>высказать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свои</a:t>
            </a:r>
            <a:r>
              <a:rPr sz="1200" b="1" spc="-7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чувства</a:t>
            </a:r>
            <a:r>
              <a:rPr sz="1200" b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rgbClr val="C00000"/>
                </a:solidFill>
                <a:latin typeface="Arial"/>
                <a:cs typeface="Arial"/>
              </a:rPr>
              <a:t>другому человеку</a:t>
            </a:r>
            <a:endParaRPr sz="12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887591" y="3142449"/>
            <a:ext cx="2138045" cy="128333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6985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50"/>
              </a:spcBef>
            </a:pPr>
            <a:endParaRPr sz="1200">
              <a:latin typeface="Times New Roman"/>
              <a:cs typeface="Times New Roman"/>
            </a:endParaRPr>
          </a:p>
          <a:p>
            <a:pPr marL="162560" marR="147320" algn="ctr">
              <a:lnSpc>
                <a:spcPct val="86400"/>
              </a:lnSpc>
            </a:pP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Дайте</a:t>
            </a:r>
            <a:r>
              <a:rPr sz="1200" b="1" spc="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себе</a:t>
            </a:r>
            <a:r>
              <a:rPr sz="12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rgbClr val="C00000"/>
                </a:solidFill>
                <a:latin typeface="Arial"/>
                <a:cs typeface="Arial"/>
              </a:rPr>
              <a:t>физическую </a:t>
            </a:r>
            <a:r>
              <a:rPr sz="1200" b="1" spc="-20">
                <a:solidFill>
                  <a:srgbClr val="C00000"/>
                </a:solidFill>
                <a:latin typeface="Arial"/>
                <a:cs typeface="Arial"/>
              </a:rPr>
              <a:t>нагрузку,</a:t>
            </a:r>
            <a:r>
              <a:rPr sz="1200" b="1" spc="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rgbClr val="C00000"/>
                </a:solidFill>
                <a:latin typeface="Arial"/>
                <a:cs typeface="Arial"/>
              </a:rPr>
              <a:t>почувствуйте, сколько</a:t>
            </a:r>
            <a:r>
              <a:rPr sz="12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rgbClr val="C00000"/>
                </a:solidFill>
                <a:latin typeface="Arial"/>
                <a:cs typeface="Arial"/>
              </a:rPr>
              <a:t>физической</a:t>
            </a:r>
            <a:endParaRPr sz="1200">
              <a:latin typeface="Arial"/>
              <a:cs typeface="Arial"/>
            </a:endParaRPr>
          </a:p>
          <a:p>
            <a:pPr marL="87630" marR="72390" algn="ctr">
              <a:lnSpc>
                <a:spcPts val="1250"/>
              </a:lnSpc>
              <a:spcBef>
                <a:spcPts val="5"/>
              </a:spcBef>
            </a:pP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энергии</a:t>
            </a:r>
            <a:r>
              <a:rPr sz="1200" b="1" spc="-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вы</a:t>
            </a:r>
            <a:r>
              <a:rPr sz="12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rgbClr val="C00000"/>
                </a:solidFill>
                <a:latin typeface="Arial"/>
                <a:cs typeface="Arial"/>
              </a:rPr>
              <a:t>затрачиваете,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когда</a:t>
            </a:r>
            <a:r>
              <a:rPr sz="1200" b="1" spc="-8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rgbClr val="C00000"/>
                </a:solidFill>
                <a:latin typeface="Arial"/>
                <a:cs typeface="Arial"/>
              </a:rPr>
              <a:t>злитесь</a:t>
            </a:r>
            <a:endParaRPr sz="1200">
              <a:latin typeface="Arial"/>
              <a:cs typeface="Arial"/>
            </a:endParaRPr>
          </a:p>
        </p:txBody>
      </p:sp>
      <p:sp>
        <p:nvSpPr>
          <p:cNvPr id="19" name="Заголовок 1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spc="-10" smtClean="0">
                <a:solidFill>
                  <a:srgbClr val="000000"/>
                </a:solidFill>
              </a:rPr>
              <a:t>Оказание</a:t>
            </a:r>
            <a:r>
              <a:rPr lang="ru-RU" sz="1400" b="1" smtClean="0">
                <a:solidFill>
                  <a:srgbClr val="000000"/>
                </a:solidFill>
              </a:rPr>
              <a:t>	</a:t>
            </a:r>
            <a:r>
              <a:rPr lang="ru-RU" sz="1400" b="1" spc="-10" smtClean="0">
                <a:solidFill>
                  <a:srgbClr val="000000"/>
                </a:solidFill>
              </a:rPr>
              <a:t>экстренной психологической </a:t>
            </a:r>
            <a:r>
              <a:rPr lang="ru-RU" sz="1400" b="1" spc="-10" smtClean="0">
                <a:solidFill>
                  <a:schemeClr val="tx1"/>
                </a:solidFill>
              </a:rPr>
              <a:t>помощи,</a:t>
            </a:r>
            <a:r>
              <a:rPr lang="ru-RU" sz="1400" b="1" smtClean="0">
                <a:solidFill>
                  <a:schemeClr val="tx1"/>
                </a:solidFill>
              </a:rPr>
              <a:t> </a:t>
            </a:r>
            <a:r>
              <a:rPr lang="ru-RU" sz="1400" b="1" spc="-10" smtClean="0">
                <a:solidFill>
                  <a:schemeClr val="tx1"/>
                </a:solidFill>
              </a:rPr>
              <a:t>психологической коррекции и поддержки  детям ветеранов (участников) СВО и членам их семей в очном и дистанционном режиме</a:t>
            </a:r>
            <a:endParaRPr lang="ru-RU" sz="1400" b="1"/>
          </a:p>
        </p:txBody>
      </p:sp>
    </p:spTree>
  </p:cSld>
  <p:clrMapOvr>
    <a:masterClrMapping/>
  </p:clrMapOvr>
  <p:transition/>
  <p:timing/>
</p:sld>
</file>

<file path=ppt/slides/slide5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object 10"/>
          <p:cNvSpPr/>
          <p:nvPr/>
        </p:nvSpPr>
        <p:spPr>
          <a:xfrm>
            <a:off x="262763" y="997458"/>
            <a:ext cx="6445250" cy="635"/>
          </a:xfrm>
          <a:custGeom>
            <a:rect l="l" t="t" r="r" b="b"/>
            <a:pathLst>
              <a:path w="6445250" h="634">
                <a:moveTo>
                  <a:pt x="0" y="0"/>
                </a:moveTo>
                <a:lnTo>
                  <a:pt x="6445122" y="380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object 11"/>
          <p:cNvPicPr/>
          <p:nvPr/>
        </p:nvPicPr>
        <p:blipFill>
          <a:blip r:embed="rId2"/>
          <a:stretch>
            <a:fillRect/>
          </a:stretch>
        </p:blipFill>
        <p:spPr>
          <a:xfrm>
            <a:off x="7577581" y="220624"/>
            <a:ext cx="1020965" cy="945362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562762" y="1194942"/>
            <a:ext cx="13970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890">
              <a:lnSpc>
                <a:spcPct val="100000"/>
              </a:lnSpc>
              <a:spcBef>
                <a:spcPts val="100"/>
              </a:spcBef>
            </a:pPr>
            <a:r>
              <a:rPr sz="1200" b="1" i="1" u="sng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Самопомощь</a:t>
            </a:r>
            <a:r>
              <a:rPr sz="1200" b="1" i="1" u="sng" spc="-35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25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при</a:t>
            </a:r>
            <a:r>
              <a:rPr sz="1200" b="1" i="1" spc="-25">
                <a:solidFill>
                  <a:schemeClr val="accent3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i="1" u="sng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острых</a:t>
            </a:r>
            <a:r>
              <a:rPr sz="1200" b="1" i="1" u="sng" spc="-5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1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реакциях</a:t>
            </a:r>
            <a:endParaRPr sz="1200">
              <a:solidFill>
                <a:schemeClr val="accent3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151507" y="1180972"/>
            <a:ext cx="2141855" cy="1285240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116205" rIns="0" bIns="0" rtlCol="0">
            <a:spAutoFit/>
          </a:bodyPr>
          <a:lstStyle/>
          <a:p>
            <a:pPr algn="ctr">
              <a:lnSpc>
                <a:spcPts val="1675"/>
              </a:lnSpc>
              <a:spcBef>
                <a:spcPts val="915"/>
              </a:spcBef>
            </a:pPr>
            <a:r>
              <a:rPr sz="1500" b="1" spc="-10">
                <a:solidFill>
                  <a:srgbClr val="C00000"/>
                </a:solidFill>
                <a:latin typeface="Arial"/>
                <a:cs typeface="Arial"/>
              </a:rPr>
              <a:t>Займитесь</a:t>
            </a:r>
            <a:endParaRPr sz="1500">
              <a:latin typeface="Arial"/>
              <a:cs typeface="Arial"/>
            </a:endParaRPr>
          </a:p>
          <a:p>
            <a:pPr marL="89535" marR="82550" algn="ctr">
              <a:lnSpc>
                <a:spcPts val="1560"/>
              </a:lnSpc>
              <a:spcBef>
                <a:spcPts val="130"/>
              </a:spcBef>
            </a:pPr>
            <a:r>
              <a:rPr sz="1500" b="1" spc="-10">
                <a:solidFill>
                  <a:srgbClr val="C00000"/>
                </a:solidFill>
                <a:latin typeface="Arial"/>
                <a:cs typeface="Arial"/>
              </a:rPr>
              <a:t>физическим </a:t>
            </a:r>
            <a:r>
              <a:rPr sz="1500" b="1" spc="-25">
                <a:solidFill>
                  <a:srgbClr val="C00000"/>
                </a:solidFill>
                <a:latin typeface="Arial"/>
                <a:cs typeface="Arial"/>
              </a:rPr>
              <a:t>трудом: </a:t>
            </a:r>
            <a:r>
              <a:rPr sz="1500" b="1" spc="-10">
                <a:solidFill>
                  <a:srgbClr val="C00000"/>
                </a:solidFill>
                <a:latin typeface="Arial"/>
                <a:cs typeface="Arial"/>
              </a:rPr>
              <a:t>переставляйте</a:t>
            </a:r>
            <a:endParaRPr sz="1500">
              <a:latin typeface="Arial"/>
              <a:cs typeface="Arial"/>
            </a:endParaRPr>
          </a:p>
          <a:p>
            <a:pPr algn="ctr">
              <a:lnSpc>
                <a:spcPts val="1410"/>
              </a:lnSpc>
            </a:pPr>
            <a:r>
              <a:rPr sz="1500" b="1">
                <a:solidFill>
                  <a:srgbClr val="C00000"/>
                </a:solidFill>
                <a:latin typeface="Arial"/>
                <a:cs typeface="Arial"/>
              </a:rPr>
              <a:t>мебель,</a:t>
            </a:r>
            <a:r>
              <a:rPr sz="1500" b="1" spc="-4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500" b="1" spc="-10">
                <a:solidFill>
                  <a:srgbClr val="C00000"/>
                </a:solidFill>
                <a:latin typeface="Arial"/>
                <a:cs typeface="Arial"/>
              </a:rPr>
              <a:t>убирайте,</a:t>
            </a:r>
            <a:endParaRPr sz="1500">
              <a:latin typeface="Arial"/>
              <a:cs typeface="Arial"/>
            </a:endParaRPr>
          </a:p>
          <a:p>
            <a:pPr marL="4445" algn="ctr">
              <a:lnSpc>
                <a:spcPts val="1675"/>
              </a:lnSpc>
            </a:pPr>
            <a:r>
              <a:rPr sz="1500" b="1" spc="-10">
                <a:solidFill>
                  <a:srgbClr val="C00000"/>
                </a:solidFill>
                <a:latin typeface="Arial"/>
                <a:cs typeface="Arial"/>
              </a:rPr>
              <a:t>работайте</a:t>
            </a:r>
            <a:r>
              <a:rPr sz="15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500" b="1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1500" b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500" b="1" spc="-20">
                <a:solidFill>
                  <a:srgbClr val="C00000"/>
                </a:solidFill>
                <a:latin typeface="Arial"/>
                <a:cs typeface="Arial"/>
              </a:rPr>
              <a:t>саду</a:t>
            </a:r>
            <a:endParaRPr sz="15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507103" y="1180972"/>
            <a:ext cx="2141855" cy="1285240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147955" rIns="0" bIns="0" rtlCol="0">
            <a:spAutoFit/>
          </a:bodyPr>
          <a:lstStyle/>
          <a:p>
            <a:pPr marL="77470" marR="64135" indent="-5715" algn="ctr">
              <a:lnSpc>
                <a:spcPct val="86300"/>
              </a:lnSpc>
              <a:spcBef>
                <a:spcPts val="1165"/>
              </a:spcBef>
            </a:pPr>
            <a:r>
              <a:rPr sz="1500" b="1">
                <a:solidFill>
                  <a:srgbClr val="C00000"/>
                </a:solidFill>
                <a:latin typeface="Arial"/>
                <a:cs typeface="Arial"/>
              </a:rPr>
              <a:t>Сделайте</a:t>
            </a:r>
            <a:r>
              <a:rPr sz="1500" b="1" spc="-9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500" b="1" spc="-10">
                <a:solidFill>
                  <a:srgbClr val="C00000"/>
                </a:solidFill>
                <a:latin typeface="Arial"/>
                <a:cs typeface="Arial"/>
              </a:rPr>
              <a:t>зарядку, </a:t>
            </a:r>
            <a:r>
              <a:rPr sz="1500" b="1">
                <a:solidFill>
                  <a:srgbClr val="C00000"/>
                </a:solidFill>
                <a:latin typeface="Arial"/>
                <a:cs typeface="Arial"/>
              </a:rPr>
              <a:t>совершите</a:t>
            </a:r>
            <a:r>
              <a:rPr sz="1500" b="1" spc="-10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500" b="1" spc="-10">
                <a:solidFill>
                  <a:srgbClr val="C00000"/>
                </a:solidFill>
                <a:latin typeface="Arial"/>
                <a:cs typeface="Arial"/>
              </a:rPr>
              <a:t>пробежку </a:t>
            </a:r>
            <a:r>
              <a:rPr sz="1500" b="1">
                <a:solidFill>
                  <a:srgbClr val="C00000"/>
                </a:solidFill>
                <a:latin typeface="Arial"/>
                <a:cs typeface="Arial"/>
              </a:rPr>
              <a:t>или</a:t>
            </a:r>
            <a:r>
              <a:rPr sz="15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500" b="1" spc="-10">
                <a:solidFill>
                  <a:srgbClr val="C00000"/>
                </a:solidFill>
                <a:latin typeface="Arial"/>
                <a:cs typeface="Arial"/>
              </a:rPr>
              <a:t>просто</a:t>
            </a:r>
            <a:endParaRPr sz="1500">
              <a:latin typeface="Arial"/>
              <a:cs typeface="Arial"/>
            </a:endParaRPr>
          </a:p>
          <a:p>
            <a:pPr marL="362585" marR="354965" indent="635" algn="ctr">
              <a:lnSpc>
                <a:spcPts val="1550"/>
              </a:lnSpc>
              <a:spcBef>
                <a:spcPts val="5"/>
              </a:spcBef>
            </a:pPr>
            <a:r>
              <a:rPr sz="1500" b="1" spc="-10">
                <a:solidFill>
                  <a:srgbClr val="C00000"/>
                </a:solidFill>
                <a:latin typeface="Arial"/>
                <a:cs typeface="Arial"/>
              </a:rPr>
              <a:t>пройдитесь </a:t>
            </a:r>
            <a:r>
              <a:rPr sz="1500" b="1" spc="-50">
                <a:solidFill>
                  <a:srgbClr val="C00000"/>
                </a:solidFill>
                <a:latin typeface="Arial"/>
                <a:cs typeface="Arial"/>
              </a:rPr>
              <a:t>в </a:t>
            </a:r>
            <a:r>
              <a:rPr sz="1500" b="1">
                <a:solidFill>
                  <a:srgbClr val="C00000"/>
                </a:solidFill>
                <a:latin typeface="Arial"/>
                <a:cs typeface="Arial"/>
              </a:rPr>
              <a:t>среднем</a:t>
            </a:r>
            <a:r>
              <a:rPr sz="1500" b="1" spc="-8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500" b="1" spc="-20">
                <a:solidFill>
                  <a:srgbClr val="C00000"/>
                </a:solidFill>
                <a:latin typeface="Arial"/>
                <a:cs typeface="Arial"/>
              </a:rPr>
              <a:t>темпе</a:t>
            </a:r>
            <a:endParaRPr sz="15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862698" y="1180972"/>
            <a:ext cx="2141855" cy="1285240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500">
              <a:latin typeface="Times New Roman"/>
              <a:cs typeface="Times New Roman"/>
            </a:endParaRPr>
          </a:p>
          <a:p>
            <a:pPr marL="238125" marR="227329" indent="420370">
              <a:lnSpc>
                <a:spcPts val="1550"/>
              </a:lnSpc>
            </a:pPr>
            <a:r>
              <a:rPr sz="1500" b="1" spc="-10">
                <a:solidFill>
                  <a:srgbClr val="C00000"/>
                </a:solidFill>
                <a:latin typeface="Arial"/>
                <a:cs typeface="Arial"/>
              </a:rPr>
              <a:t>Примите </a:t>
            </a:r>
            <a:r>
              <a:rPr sz="1500" b="1">
                <a:solidFill>
                  <a:srgbClr val="C00000"/>
                </a:solidFill>
                <a:latin typeface="Arial"/>
                <a:cs typeface="Arial"/>
              </a:rPr>
              <a:t>контрастный</a:t>
            </a:r>
            <a:r>
              <a:rPr sz="1500" b="1" spc="-9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500" b="1" spc="-25">
                <a:solidFill>
                  <a:srgbClr val="C00000"/>
                </a:solidFill>
                <a:latin typeface="Arial"/>
                <a:cs typeface="Arial"/>
              </a:rPr>
              <a:t>душ</a:t>
            </a:r>
            <a:endParaRPr sz="15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151507" y="2680030"/>
            <a:ext cx="2141855" cy="1285240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279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20"/>
              </a:spcBef>
            </a:pPr>
            <a:endParaRPr sz="1500">
              <a:latin typeface="Times New Roman"/>
              <a:cs typeface="Times New Roman"/>
            </a:endParaRPr>
          </a:p>
          <a:p>
            <a:pPr marL="180975" marR="173990" indent="635" algn="ctr">
              <a:lnSpc>
                <a:spcPct val="86200"/>
              </a:lnSpc>
            </a:pPr>
            <a:r>
              <a:rPr sz="1500" b="1" spc="-10">
                <a:solidFill>
                  <a:srgbClr val="C00000"/>
                </a:solidFill>
                <a:latin typeface="Arial"/>
                <a:cs typeface="Arial"/>
              </a:rPr>
              <a:t>Покричите, потопайте</a:t>
            </a:r>
            <a:r>
              <a:rPr sz="1500" b="1" spc="-5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500" b="1" spc="-10">
                <a:solidFill>
                  <a:srgbClr val="C00000"/>
                </a:solidFill>
                <a:latin typeface="Arial"/>
                <a:cs typeface="Arial"/>
              </a:rPr>
              <a:t>ногами, </a:t>
            </a:r>
            <a:r>
              <a:rPr sz="1500" b="1">
                <a:solidFill>
                  <a:srgbClr val="C00000"/>
                </a:solidFill>
                <a:latin typeface="Arial"/>
                <a:cs typeface="Arial"/>
              </a:rPr>
              <a:t>побейте</a:t>
            </a:r>
            <a:r>
              <a:rPr sz="1500" b="1" spc="-6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500" b="1" spc="-10">
                <a:solidFill>
                  <a:srgbClr val="C00000"/>
                </a:solidFill>
                <a:latin typeface="Arial"/>
                <a:cs typeface="Arial"/>
              </a:rPr>
              <a:t>ненужную </a:t>
            </a:r>
            <a:r>
              <a:rPr sz="1500" b="1">
                <a:solidFill>
                  <a:srgbClr val="C00000"/>
                </a:solidFill>
                <a:latin typeface="Arial"/>
                <a:cs typeface="Arial"/>
              </a:rPr>
              <a:t>посуду</a:t>
            </a:r>
            <a:r>
              <a:rPr sz="1500" b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500" b="1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500" b="1" spc="-6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500" b="1" spc="-20">
                <a:solidFill>
                  <a:srgbClr val="C00000"/>
                </a:solidFill>
                <a:latin typeface="Arial"/>
                <a:cs typeface="Arial"/>
              </a:rPr>
              <a:t>т.д.</a:t>
            </a:r>
            <a:endParaRPr sz="15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507103" y="2680030"/>
            <a:ext cx="2141855" cy="1285240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147955" rIns="0" bIns="0" rtlCol="0">
            <a:spAutoFit/>
          </a:bodyPr>
          <a:lstStyle/>
          <a:p>
            <a:pPr marL="90170" marR="82550" algn="ctr">
              <a:lnSpc>
                <a:spcPct val="86200"/>
              </a:lnSpc>
              <a:spcBef>
                <a:spcPts val="1165"/>
              </a:spcBef>
            </a:pPr>
            <a:r>
              <a:rPr sz="1500" b="1">
                <a:solidFill>
                  <a:srgbClr val="C00000"/>
                </a:solidFill>
                <a:latin typeface="Arial"/>
                <a:cs typeface="Arial"/>
              </a:rPr>
              <a:t>Дайте</a:t>
            </a:r>
            <a:r>
              <a:rPr sz="1500" b="1" spc="-6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500" b="1">
                <a:solidFill>
                  <a:srgbClr val="C00000"/>
                </a:solidFill>
                <a:latin typeface="Arial"/>
                <a:cs typeface="Arial"/>
              </a:rPr>
              <a:t>волю</a:t>
            </a:r>
            <a:r>
              <a:rPr sz="1500" b="1" spc="-7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500" b="1" spc="-10">
                <a:solidFill>
                  <a:srgbClr val="C00000"/>
                </a:solidFill>
                <a:latin typeface="Arial"/>
                <a:cs typeface="Arial"/>
              </a:rPr>
              <a:t>слезам, поделитесь</a:t>
            </a:r>
            <a:r>
              <a:rPr sz="15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500" b="1" spc="-10">
                <a:solidFill>
                  <a:srgbClr val="C00000"/>
                </a:solidFill>
                <a:latin typeface="Arial"/>
                <a:cs typeface="Arial"/>
              </a:rPr>
              <a:t>своими переживаниями</a:t>
            </a:r>
            <a:r>
              <a:rPr sz="1500" b="1" spc="-50">
                <a:solidFill>
                  <a:srgbClr val="C00000"/>
                </a:solidFill>
                <a:latin typeface="Arial"/>
                <a:cs typeface="Arial"/>
              </a:rPr>
              <a:t> с </a:t>
            </a:r>
            <a:r>
              <a:rPr sz="1500" b="1">
                <a:solidFill>
                  <a:srgbClr val="C00000"/>
                </a:solidFill>
                <a:latin typeface="Arial"/>
                <a:cs typeface="Arial"/>
              </a:rPr>
              <a:t>людьми,</a:t>
            </a:r>
            <a:r>
              <a:rPr sz="1500" b="1" spc="-6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500" b="1" spc="-10">
                <a:solidFill>
                  <a:srgbClr val="C00000"/>
                </a:solidFill>
                <a:latin typeface="Arial"/>
                <a:cs typeface="Arial"/>
              </a:rPr>
              <a:t>которым </a:t>
            </a:r>
            <a:r>
              <a:rPr sz="1500" b="1">
                <a:solidFill>
                  <a:srgbClr val="C00000"/>
                </a:solidFill>
                <a:latin typeface="Arial"/>
                <a:cs typeface="Arial"/>
              </a:rPr>
              <a:t>вы</a:t>
            </a:r>
            <a:r>
              <a:rPr sz="1500" b="1" spc="-5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500" b="1" spc="-10">
                <a:solidFill>
                  <a:srgbClr val="C00000"/>
                </a:solidFill>
                <a:latin typeface="Arial"/>
                <a:cs typeface="Arial"/>
              </a:rPr>
              <a:t>можете</a:t>
            </a:r>
            <a:r>
              <a:rPr sz="15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500" b="1" spc="-10">
                <a:solidFill>
                  <a:srgbClr val="C00000"/>
                </a:solidFill>
                <a:latin typeface="Arial"/>
                <a:cs typeface="Arial"/>
              </a:rPr>
              <a:t>доверять</a:t>
            </a:r>
            <a:endParaRPr sz="15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862698" y="2680030"/>
            <a:ext cx="2141855" cy="1285240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116840" rIns="0" bIns="0" rtlCol="0">
            <a:spAutoFit/>
          </a:bodyPr>
          <a:lstStyle/>
          <a:p>
            <a:pPr marL="1270" algn="ctr">
              <a:lnSpc>
                <a:spcPts val="1675"/>
              </a:lnSpc>
              <a:spcBef>
                <a:spcPts val="920"/>
              </a:spcBef>
            </a:pPr>
            <a:r>
              <a:rPr sz="1500" b="1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1500" b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500" b="1" spc="-10">
                <a:solidFill>
                  <a:srgbClr val="C00000"/>
                </a:solidFill>
                <a:latin typeface="Arial"/>
                <a:cs typeface="Arial"/>
              </a:rPr>
              <a:t>употребляйте</a:t>
            </a:r>
            <a:endParaRPr sz="1500">
              <a:latin typeface="Arial"/>
              <a:cs typeface="Arial"/>
            </a:endParaRPr>
          </a:p>
          <a:p>
            <a:pPr marL="64769" marR="55880" indent="1270" algn="ctr">
              <a:lnSpc>
                <a:spcPct val="86300"/>
              </a:lnSpc>
              <a:spcBef>
                <a:spcPts val="120"/>
              </a:spcBef>
            </a:pPr>
            <a:r>
              <a:rPr sz="1500" b="1">
                <a:solidFill>
                  <a:srgbClr val="C00000"/>
                </a:solidFill>
                <a:latin typeface="Arial"/>
                <a:cs typeface="Arial"/>
              </a:rPr>
              <a:t>большое</a:t>
            </a:r>
            <a:r>
              <a:rPr sz="1500" b="1" spc="-9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500" b="1" spc="-10">
                <a:solidFill>
                  <a:srgbClr val="C00000"/>
                </a:solidFill>
                <a:latin typeface="Arial"/>
                <a:cs typeface="Arial"/>
              </a:rPr>
              <a:t>количество алкоголя,</a:t>
            </a:r>
            <a:r>
              <a:rPr sz="1500" b="1" spc="-6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500" b="1">
                <a:solidFill>
                  <a:srgbClr val="C00000"/>
                </a:solidFill>
                <a:latin typeface="Arial"/>
                <a:cs typeface="Arial"/>
              </a:rPr>
              <a:t>это,</a:t>
            </a:r>
            <a:r>
              <a:rPr sz="1500" b="1" spc="-5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500" b="1" spc="-25">
                <a:solidFill>
                  <a:srgbClr val="C00000"/>
                </a:solidFill>
                <a:latin typeface="Arial"/>
                <a:cs typeface="Arial"/>
              </a:rPr>
              <a:t>как </a:t>
            </a:r>
            <a:r>
              <a:rPr sz="1500" b="1">
                <a:solidFill>
                  <a:srgbClr val="C00000"/>
                </a:solidFill>
                <a:latin typeface="Arial"/>
                <a:cs typeface="Arial"/>
              </a:rPr>
              <a:t>правило,</a:t>
            </a:r>
            <a:r>
              <a:rPr sz="1500" b="1" spc="-8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500" b="1" spc="-10">
                <a:solidFill>
                  <a:srgbClr val="C00000"/>
                </a:solidFill>
                <a:latin typeface="Arial"/>
                <a:cs typeface="Arial"/>
              </a:rPr>
              <a:t>только </a:t>
            </a:r>
            <a:r>
              <a:rPr sz="1500" b="1" spc="-20">
                <a:solidFill>
                  <a:srgbClr val="C00000"/>
                </a:solidFill>
                <a:latin typeface="Arial"/>
                <a:cs typeface="Arial"/>
              </a:rPr>
              <a:t>усугубляет</a:t>
            </a:r>
            <a:r>
              <a:rPr sz="1500" b="1" spc="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500" b="1" spc="-10">
                <a:solidFill>
                  <a:srgbClr val="C00000"/>
                </a:solidFill>
                <a:latin typeface="Arial"/>
                <a:cs typeface="Arial"/>
              </a:rPr>
              <a:t>ситуацию</a:t>
            </a:r>
            <a:endParaRPr sz="15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41477" y="4117949"/>
            <a:ext cx="8497723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>
                <a:latin typeface="Microsoft Sans Serif"/>
                <a:cs typeface="Microsoft Sans Serif"/>
              </a:rPr>
              <a:t>Способы</a:t>
            </a:r>
            <a:r>
              <a:rPr spc="-25">
                <a:latin typeface="Microsoft Sans Serif"/>
                <a:cs typeface="Microsoft Sans Serif"/>
              </a:rPr>
              <a:t> </a:t>
            </a:r>
            <a:r>
              <a:rPr>
                <a:latin typeface="Microsoft Sans Serif"/>
                <a:cs typeface="Microsoft Sans Serif"/>
              </a:rPr>
              <a:t>не</a:t>
            </a:r>
            <a:r>
              <a:rPr spc="-20">
                <a:latin typeface="Microsoft Sans Serif"/>
                <a:cs typeface="Microsoft Sans Serif"/>
              </a:rPr>
              <a:t> </a:t>
            </a:r>
            <a:r>
              <a:rPr>
                <a:latin typeface="Microsoft Sans Serif"/>
                <a:cs typeface="Microsoft Sans Serif"/>
              </a:rPr>
              <a:t>являются</a:t>
            </a:r>
            <a:r>
              <a:rPr spc="-5">
                <a:latin typeface="Microsoft Sans Serif"/>
                <a:cs typeface="Microsoft Sans Serif"/>
              </a:rPr>
              <a:t> </a:t>
            </a:r>
            <a:r>
              <a:rPr spc="-20">
                <a:latin typeface="Microsoft Sans Serif"/>
                <a:cs typeface="Microsoft Sans Serif"/>
              </a:rPr>
              <a:t>психологическими</a:t>
            </a:r>
            <a:r>
              <a:rPr spc="-15">
                <a:latin typeface="Microsoft Sans Serif"/>
                <a:cs typeface="Microsoft Sans Serif"/>
              </a:rPr>
              <a:t> </a:t>
            </a:r>
            <a:r>
              <a:rPr spc="-10">
                <a:latin typeface="Microsoft Sans Serif"/>
                <a:cs typeface="Microsoft Sans Serif"/>
              </a:rPr>
              <a:t>приемами,</a:t>
            </a:r>
            <a:r>
              <a:rPr spc="-30">
                <a:latin typeface="Microsoft Sans Serif"/>
                <a:cs typeface="Microsoft Sans Serif"/>
              </a:rPr>
              <a:t> </a:t>
            </a:r>
            <a:r>
              <a:rPr spc="-10">
                <a:latin typeface="Microsoft Sans Serif"/>
                <a:cs typeface="Microsoft Sans Serif"/>
              </a:rPr>
              <a:t>многие</a:t>
            </a:r>
            <a:r>
              <a:rPr spc="-25">
                <a:latin typeface="Microsoft Sans Serif"/>
                <a:cs typeface="Microsoft Sans Serif"/>
              </a:rPr>
              <a:t> </a:t>
            </a:r>
            <a:r>
              <a:rPr>
                <a:latin typeface="Microsoft Sans Serif"/>
                <a:cs typeface="Microsoft Sans Serif"/>
              </a:rPr>
              <a:t>люди</a:t>
            </a:r>
            <a:r>
              <a:rPr spc="-5">
                <a:latin typeface="Microsoft Sans Serif"/>
                <a:cs typeface="Microsoft Sans Serif"/>
              </a:rPr>
              <a:t> </a:t>
            </a:r>
            <a:r>
              <a:rPr>
                <a:latin typeface="Microsoft Sans Serif"/>
                <a:cs typeface="Microsoft Sans Serif"/>
              </a:rPr>
              <a:t>интуитивно </a:t>
            </a:r>
            <a:r>
              <a:rPr spc="-10">
                <a:latin typeface="Microsoft Sans Serif"/>
                <a:cs typeface="Microsoft Sans Serif"/>
              </a:rPr>
              <a:t>используют</a:t>
            </a:r>
            <a:r>
              <a:rPr>
                <a:latin typeface="Microsoft Sans Serif"/>
                <a:cs typeface="Microsoft Sans Serif"/>
              </a:rPr>
              <a:t> их</a:t>
            </a:r>
            <a:r>
              <a:rPr spc="-15">
                <a:latin typeface="Microsoft Sans Serif"/>
                <a:cs typeface="Microsoft Sans Serif"/>
              </a:rPr>
              <a:t> </a:t>
            </a:r>
            <a:r>
              <a:rPr>
                <a:latin typeface="Microsoft Sans Serif"/>
                <a:cs typeface="Microsoft Sans Serif"/>
              </a:rPr>
              <a:t>в</a:t>
            </a:r>
            <a:r>
              <a:rPr spc="-20">
                <a:latin typeface="Microsoft Sans Serif"/>
                <a:cs typeface="Microsoft Sans Serif"/>
              </a:rPr>
              <a:t> </a:t>
            </a:r>
            <a:r>
              <a:rPr spc="-10">
                <a:latin typeface="Microsoft Sans Serif"/>
                <a:cs typeface="Microsoft Sans Serif"/>
              </a:rPr>
              <a:t>жизни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28600" y="209550"/>
            <a:ext cx="75438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spc="-10" smtClean="0">
                <a:solidFill>
                  <a:srgbClr val="000000"/>
                </a:solidFill>
              </a:rPr>
              <a:t>Оказание</a:t>
            </a:r>
            <a:r>
              <a:rPr lang="ru-RU" sz="1400" b="1" smtClean="0">
                <a:solidFill>
                  <a:srgbClr val="000000"/>
                </a:solidFill>
              </a:rPr>
              <a:t>	</a:t>
            </a:r>
            <a:r>
              <a:rPr lang="ru-RU" sz="1400" b="1" spc="-10" smtClean="0">
                <a:solidFill>
                  <a:srgbClr val="000000"/>
                </a:solidFill>
              </a:rPr>
              <a:t>экстренной психологической </a:t>
            </a:r>
            <a:r>
              <a:rPr lang="ru-RU" sz="1400" b="1" spc="-10" smtClean="0">
                <a:solidFill>
                  <a:schemeClr val="tx1"/>
                </a:solidFill>
              </a:rPr>
              <a:t>помощи,</a:t>
            </a:r>
            <a:r>
              <a:rPr lang="ru-RU" sz="1400" b="1" smtClean="0">
                <a:solidFill>
                  <a:schemeClr val="tx1"/>
                </a:solidFill>
              </a:rPr>
              <a:t> </a:t>
            </a:r>
            <a:r>
              <a:rPr lang="ru-RU" sz="1400" b="1" spc="-10" smtClean="0">
                <a:solidFill>
                  <a:schemeClr val="tx1"/>
                </a:solidFill>
              </a:rPr>
              <a:t>психологической коррекции и поддержки  детям ветеранов (участников) СВО и членам их семей в очном и дистанционном режиме</a:t>
            </a:r>
            <a:endParaRPr lang="ru-RU" sz="1400" b="1"/>
          </a:p>
        </p:txBody>
      </p:sp>
    </p:spTree>
  </p:cSld>
  <p:clrMapOvr>
    <a:masterClrMapping/>
  </p:clrMapOvr>
  <p:transition/>
  <p:timing/>
</p:sld>
</file>

<file path=ppt/slides/slide5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/>
          <p:nvPr/>
        </p:nvSpPr>
        <p:spPr>
          <a:xfrm>
            <a:off x="262763" y="217677"/>
            <a:ext cx="6445250" cy="635"/>
          </a:xfrm>
          <a:custGeom>
            <a:rect l="l" t="t" r="r" b="b"/>
            <a:pathLst>
              <a:path w="6445250" h="635">
                <a:moveTo>
                  <a:pt x="0" y="0"/>
                </a:moveTo>
                <a:lnTo>
                  <a:pt x="6445122" y="381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56666" y="366140"/>
            <a:ext cx="139700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890">
              <a:lnSpc>
                <a:spcPct val="100000"/>
              </a:lnSpc>
              <a:spcBef>
                <a:spcPts val="100"/>
              </a:spcBef>
            </a:pPr>
            <a:r>
              <a:rPr sz="1200" b="1" i="1" u="sng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Самопомощь</a:t>
            </a:r>
            <a:r>
              <a:rPr sz="1200" b="1" i="1" u="sng" spc="-35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25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при</a:t>
            </a:r>
            <a:r>
              <a:rPr sz="1200" b="1" i="1" spc="-25">
                <a:solidFill>
                  <a:schemeClr val="accent3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i="1" u="sng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острых</a:t>
            </a:r>
            <a:r>
              <a:rPr sz="1200" b="1" i="1" u="sng" spc="-5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1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реакциях</a:t>
            </a:r>
            <a:endParaRPr sz="1200">
              <a:solidFill>
                <a:schemeClr val="accent3">
                  <a:lumMod val="75000"/>
                </a:schemeClr>
              </a:solidFill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/>
          <a:stretch>
            <a:fillRect/>
          </a:stretch>
        </p:blipFill>
        <p:spPr>
          <a:xfrm>
            <a:off x="209118" y="799337"/>
            <a:ext cx="2093214" cy="2384171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601848" y="341452"/>
            <a:ext cx="6273165" cy="666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1400" b="0" spc="-20">
                <a:solidFill>
                  <a:srgbClr val="000000"/>
                </a:solidFill>
                <a:latin typeface="Microsoft Sans Serif"/>
                <a:cs typeface="Microsoft Sans Serif"/>
              </a:rPr>
              <a:t>Для</a:t>
            </a:r>
            <a:r>
              <a:rPr sz="1400" b="0" spc="-35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spc="-20">
                <a:solidFill>
                  <a:srgbClr val="000000"/>
                </a:solidFill>
                <a:latin typeface="Microsoft Sans Serif"/>
                <a:cs typeface="Microsoft Sans Serif"/>
              </a:rPr>
              <a:t>ЗАЗЕМЛЕНИЯ</a:t>
            </a:r>
            <a:r>
              <a:rPr sz="1400" b="0" spc="-3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>
                <a:solidFill>
                  <a:srgbClr val="000000"/>
                </a:solidFill>
                <a:latin typeface="Microsoft Sans Serif"/>
                <a:cs typeface="Microsoft Sans Serif"/>
              </a:rPr>
              <a:t>во</a:t>
            </a:r>
            <a:r>
              <a:rPr sz="1400" b="0" spc="-35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>
                <a:solidFill>
                  <a:srgbClr val="000000"/>
                </a:solidFill>
                <a:latin typeface="Microsoft Sans Serif"/>
                <a:cs typeface="Microsoft Sans Serif"/>
              </a:rPr>
              <a:t>время</a:t>
            </a:r>
            <a:r>
              <a:rPr sz="1400" b="0" spc="-35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>
                <a:solidFill>
                  <a:srgbClr val="000000"/>
                </a:solidFill>
                <a:latin typeface="Microsoft Sans Serif"/>
                <a:cs typeface="Microsoft Sans Serif"/>
              </a:rPr>
              <a:t>эмоциональных</a:t>
            </a:r>
            <a:r>
              <a:rPr sz="1400" b="0" spc="-4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>
                <a:solidFill>
                  <a:srgbClr val="000000"/>
                </a:solidFill>
                <a:latin typeface="Microsoft Sans Serif"/>
                <a:cs typeface="Microsoft Sans Serif"/>
              </a:rPr>
              <a:t>бурь</a:t>
            </a:r>
            <a:r>
              <a:rPr sz="1400" b="0" spc="-25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spc="-20">
                <a:solidFill>
                  <a:srgbClr val="000000"/>
                </a:solidFill>
                <a:latin typeface="Microsoft Sans Serif"/>
                <a:cs typeface="Microsoft Sans Serif"/>
              </a:rPr>
              <a:t>ОБРАТИТЕ</a:t>
            </a:r>
            <a:r>
              <a:rPr sz="1400" b="0" spc="-25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spc="-10">
                <a:solidFill>
                  <a:srgbClr val="000000"/>
                </a:solidFill>
                <a:latin typeface="Microsoft Sans Serif"/>
                <a:cs typeface="Microsoft Sans Serif"/>
              </a:rPr>
              <a:t>ВНИМАНИЕ </a:t>
            </a:r>
            <a:r>
              <a:rPr sz="1400" b="0">
                <a:solidFill>
                  <a:srgbClr val="000000"/>
                </a:solidFill>
                <a:latin typeface="Microsoft Sans Serif"/>
                <a:cs typeface="Microsoft Sans Serif"/>
              </a:rPr>
              <a:t>на</a:t>
            </a:r>
            <a:r>
              <a:rPr sz="1400" b="0" spc="29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>
                <a:solidFill>
                  <a:srgbClr val="000000"/>
                </a:solidFill>
                <a:latin typeface="Microsoft Sans Serif"/>
                <a:cs typeface="Microsoft Sans Serif"/>
              </a:rPr>
              <a:t>свои</a:t>
            </a:r>
            <a:r>
              <a:rPr sz="1400" b="0" spc="31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>
                <a:solidFill>
                  <a:srgbClr val="000000"/>
                </a:solidFill>
                <a:latin typeface="Microsoft Sans Serif"/>
                <a:cs typeface="Microsoft Sans Serif"/>
              </a:rPr>
              <a:t>мысли</a:t>
            </a:r>
            <a:r>
              <a:rPr sz="1400" b="0" spc="29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>
                <a:solidFill>
                  <a:srgbClr val="000000"/>
                </a:solidFill>
                <a:latin typeface="Microsoft Sans Serif"/>
                <a:cs typeface="Microsoft Sans Serif"/>
              </a:rPr>
              <a:t>и</a:t>
            </a:r>
            <a:r>
              <a:rPr sz="1400" b="0" spc="29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>
                <a:solidFill>
                  <a:srgbClr val="000000"/>
                </a:solidFill>
                <a:latin typeface="Microsoft Sans Serif"/>
                <a:cs typeface="Microsoft Sans Serif"/>
              </a:rPr>
              <a:t>чувства,</a:t>
            </a:r>
            <a:r>
              <a:rPr sz="1400" b="0" spc="295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>
                <a:solidFill>
                  <a:srgbClr val="000000"/>
                </a:solidFill>
                <a:latin typeface="Microsoft Sans Serif"/>
                <a:cs typeface="Microsoft Sans Serif"/>
              </a:rPr>
              <a:t>ЗАМЕДЛИТЕСЬ</a:t>
            </a:r>
            <a:r>
              <a:rPr sz="1400" b="0" spc="31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>
                <a:solidFill>
                  <a:srgbClr val="000000"/>
                </a:solidFill>
                <a:latin typeface="Microsoft Sans Serif"/>
                <a:cs typeface="Microsoft Sans Serif"/>
              </a:rPr>
              <a:t>и</a:t>
            </a:r>
            <a:r>
              <a:rPr sz="1400" b="0" spc="31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>
                <a:solidFill>
                  <a:srgbClr val="000000"/>
                </a:solidFill>
                <a:latin typeface="Microsoft Sans Serif"/>
                <a:cs typeface="Microsoft Sans Serif"/>
              </a:rPr>
              <a:t>СОЕДИНИТЕСЬ</a:t>
            </a:r>
            <a:r>
              <a:rPr sz="1400" b="0" spc="31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>
                <a:solidFill>
                  <a:srgbClr val="000000"/>
                </a:solidFill>
                <a:latin typeface="Microsoft Sans Serif"/>
                <a:cs typeface="Microsoft Sans Serif"/>
              </a:rPr>
              <a:t>со</a:t>
            </a:r>
            <a:r>
              <a:rPr sz="1400" b="0" spc="29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spc="-10">
                <a:solidFill>
                  <a:srgbClr val="000000"/>
                </a:solidFill>
                <a:latin typeface="Microsoft Sans Serif"/>
                <a:cs typeface="Microsoft Sans Serif"/>
              </a:rPr>
              <a:t>своим </a:t>
            </a:r>
            <a:r>
              <a:rPr sz="1400" b="0">
                <a:solidFill>
                  <a:srgbClr val="000000"/>
                </a:solidFill>
                <a:latin typeface="Microsoft Sans Serif"/>
                <a:cs typeface="Microsoft Sans Serif"/>
              </a:rPr>
              <a:t>телом,</a:t>
            </a:r>
            <a:r>
              <a:rPr sz="1400" b="0" spc="325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>
                <a:solidFill>
                  <a:srgbClr val="000000"/>
                </a:solidFill>
                <a:latin typeface="Microsoft Sans Serif"/>
                <a:cs typeface="Microsoft Sans Serif"/>
              </a:rPr>
              <a:t>медленно</a:t>
            </a:r>
            <a:r>
              <a:rPr sz="1400" b="0" spc="325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>
                <a:solidFill>
                  <a:srgbClr val="000000"/>
                </a:solidFill>
                <a:latin typeface="Microsoft Sans Serif"/>
                <a:cs typeface="Microsoft Sans Serif"/>
              </a:rPr>
              <a:t>прижимая</a:t>
            </a:r>
            <a:r>
              <a:rPr sz="1400" b="0" spc="33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>
                <a:solidFill>
                  <a:srgbClr val="000000"/>
                </a:solidFill>
                <a:latin typeface="Microsoft Sans Serif"/>
                <a:cs typeface="Microsoft Sans Serif"/>
              </a:rPr>
              <a:t>ноги</a:t>
            </a:r>
            <a:r>
              <a:rPr sz="1400" b="0" spc="325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>
                <a:solidFill>
                  <a:srgbClr val="000000"/>
                </a:solidFill>
                <a:latin typeface="Microsoft Sans Serif"/>
                <a:cs typeface="Microsoft Sans Serif"/>
              </a:rPr>
              <a:t>к</a:t>
            </a:r>
            <a:r>
              <a:rPr sz="1400" b="0" spc="335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>
                <a:solidFill>
                  <a:srgbClr val="000000"/>
                </a:solidFill>
                <a:latin typeface="Microsoft Sans Serif"/>
                <a:cs typeface="Microsoft Sans Serif"/>
              </a:rPr>
              <a:t>полу,</a:t>
            </a:r>
            <a:r>
              <a:rPr sz="1400" b="0" spc="34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>
                <a:solidFill>
                  <a:srgbClr val="000000"/>
                </a:solidFill>
                <a:latin typeface="Microsoft Sans Serif"/>
                <a:cs typeface="Microsoft Sans Serif"/>
              </a:rPr>
              <a:t>потягиваясь</a:t>
            </a:r>
            <a:r>
              <a:rPr sz="1400" b="0" spc="33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>
                <a:solidFill>
                  <a:srgbClr val="000000"/>
                </a:solidFill>
                <a:latin typeface="Microsoft Sans Serif"/>
                <a:cs typeface="Microsoft Sans Serif"/>
              </a:rPr>
              <a:t>и</a:t>
            </a:r>
            <a:r>
              <a:rPr sz="1400" b="0" spc="33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>
                <a:solidFill>
                  <a:srgbClr val="000000"/>
                </a:solidFill>
                <a:latin typeface="Microsoft Sans Serif"/>
                <a:cs typeface="Microsoft Sans Serif"/>
              </a:rPr>
              <a:t>дыша,</a:t>
            </a:r>
            <a:r>
              <a:rPr sz="1400" b="0" spc="315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>
                <a:solidFill>
                  <a:srgbClr val="000000"/>
                </a:solidFill>
                <a:latin typeface="Microsoft Sans Serif"/>
                <a:cs typeface="Microsoft Sans Serif"/>
              </a:rPr>
              <a:t>а</a:t>
            </a:r>
            <a:r>
              <a:rPr sz="1400" b="0" spc="33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spc="-10">
                <a:solidFill>
                  <a:srgbClr val="000000"/>
                </a:solidFill>
                <a:latin typeface="Microsoft Sans Serif"/>
                <a:cs typeface="Microsoft Sans Serif"/>
              </a:rPr>
              <a:t>затем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601848" y="981837"/>
            <a:ext cx="6271895" cy="32277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-1270" algn="ctr">
              <a:lnSpc>
                <a:spcPct val="100000"/>
              </a:lnSpc>
              <a:spcBef>
                <a:spcPts val="105"/>
              </a:spcBef>
              <a:tabLst>
                <a:tab pos="532130"/>
                <a:tab pos="977265"/>
                <a:tab pos="1445260"/>
                <a:tab pos="1720850"/>
                <a:tab pos="1806575"/>
                <a:tab pos="1873885"/>
                <a:tab pos="2353945"/>
                <a:tab pos="2730500"/>
                <a:tab pos="3091180"/>
                <a:tab pos="3818254"/>
                <a:tab pos="3968115"/>
                <a:tab pos="3990975"/>
                <a:tab pos="4443730"/>
                <a:tab pos="4886960"/>
                <a:tab pos="4994910"/>
                <a:tab pos="5411470"/>
                <a:tab pos="5884545"/>
                <a:tab pos="6158230"/>
              </a:tabLst>
            </a:pPr>
            <a:r>
              <a:rPr sz="1400" spc="-10">
                <a:latin typeface="Microsoft Sans Serif"/>
                <a:cs typeface="Microsoft Sans Serif"/>
              </a:rPr>
              <a:t>ПЕРЕКЛЮЧИТСЬ</a:t>
            </a:r>
            <a:r>
              <a:rPr sz="1400">
                <a:latin typeface="Microsoft Sans Serif"/>
                <a:cs typeface="Microsoft Sans Serif"/>
              </a:rPr>
              <a:t>			</a:t>
            </a:r>
            <a:r>
              <a:rPr sz="1400" spc="-50">
                <a:latin typeface="Microsoft Sans Serif"/>
                <a:cs typeface="Microsoft Sans Serif"/>
              </a:rPr>
              <a:t>и</a:t>
            </a:r>
            <a:r>
              <a:rPr sz="1400">
                <a:latin typeface="Microsoft Sans Serif"/>
                <a:cs typeface="Microsoft Sans Serif"/>
              </a:rPr>
              <a:t>	</a:t>
            </a:r>
            <a:r>
              <a:rPr sz="1400" spc="-10">
                <a:latin typeface="Microsoft Sans Serif"/>
                <a:cs typeface="Microsoft Sans Serif"/>
              </a:rPr>
              <a:t>ВКЛЮЧИТЕСЬ</a:t>
            </a:r>
            <a:r>
              <a:rPr sz="1400">
                <a:latin typeface="Microsoft Sans Serif"/>
                <a:cs typeface="Microsoft Sans Serif"/>
              </a:rPr>
              <a:t>		</a:t>
            </a:r>
            <a:r>
              <a:rPr sz="1400" spc="-50">
                <a:latin typeface="Microsoft Sans Serif"/>
                <a:cs typeface="Microsoft Sans Serif"/>
              </a:rPr>
              <a:t>в</a:t>
            </a:r>
            <a:r>
              <a:rPr sz="1400">
                <a:latin typeface="Microsoft Sans Serif"/>
                <a:cs typeface="Microsoft Sans Serif"/>
              </a:rPr>
              <a:t>	</a:t>
            </a:r>
            <a:r>
              <a:rPr sz="1400" spc="-10">
                <a:latin typeface="Microsoft Sans Serif"/>
                <a:cs typeface="Microsoft Sans Serif"/>
              </a:rPr>
              <a:t>окружающий</a:t>
            </a:r>
            <a:r>
              <a:rPr sz="1400">
                <a:latin typeface="Microsoft Sans Serif"/>
                <a:cs typeface="Microsoft Sans Serif"/>
              </a:rPr>
              <a:t>	</a:t>
            </a:r>
            <a:r>
              <a:rPr sz="1400" spc="-20">
                <a:latin typeface="Microsoft Sans Serif"/>
                <a:cs typeface="Microsoft Sans Serif"/>
              </a:rPr>
              <a:t>мир. </a:t>
            </a:r>
            <a:r>
              <a:rPr sz="1400" spc="-25">
                <a:latin typeface="Microsoft Sans Serif"/>
                <a:cs typeface="Microsoft Sans Serif"/>
              </a:rPr>
              <a:t>Что</a:t>
            </a:r>
            <a:r>
              <a:rPr sz="1400">
                <a:latin typeface="Microsoft Sans Serif"/>
                <a:cs typeface="Microsoft Sans Serif"/>
              </a:rPr>
              <a:t>	</a:t>
            </a:r>
            <a:r>
              <a:rPr sz="1400" spc="-25">
                <a:latin typeface="Microsoft Sans Serif"/>
                <a:cs typeface="Microsoft Sans Serif"/>
              </a:rPr>
              <a:t>вы</a:t>
            </a:r>
            <a:r>
              <a:rPr sz="1400">
                <a:latin typeface="Microsoft Sans Serif"/>
                <a:cs typeface="Microsoft Sans Serif"/>
              </a:rPr>
              <a:t>	</a:t>
            </a:r>
            <a:r>
              <a:rPr sz="1400" spc="-10">
                <a:latin typeface="Microsoft Sans Serif"/>
                <a:cs typeface="Microsoft Sans Serif"/>
              </a:rPr>
              <a:t>можете</a:t>
            </a:r>
            <a:r>
              <a:rPr sz="1400">
                <a:latin typeface="Microsoft Sans Serif"/>
                <a:cs typeface="Microsoft Sans Serif"/>
              </a:rPr>
              <a:t>		</a:t>
            </a:r>
            <a:r>
              <a:rPr sz="1400" spc="-10">
                <a:latin typeface="Microsoft Sans Serif"/>
                <a:cs typeface="Microsoft Sans Serif"/>
              </a:rPr>
              <a:t>увидеть,</a:t>
            </a:r>
            <a:r>
              <a:rPr sz="1400">
                <a:latin typeface="Microsoft Sans Serif"/>
                <a:cs typeface="Microsoft Sans Serif"/>
              </a:rPr>
              <a:t>	</a:t>
            </a:r>
            <a:r>
              <a:rPr sz="1400" spc="-10">
                <a:latin typeface="Microsoft Sans Serif"/>
                <a:cs typeface="Microsoft Sans Serif"/>
              </a:rPr>
              <a:t>услышать,</a:t>
            </a:r>
            <a:r>
              <a:rPr sz="1400">
                <a:latin typeface="Microsoft Sans Serif"/>
                <a:cs typeface="Microsoft Sans Serif"/>
              </a:rPr>
              <a:t>	</a:t>
            </a:r>
            <a:r>
              <a:rPr sz="1400" spc="-10">
                <a:latin typeface="Microsoft Sans Serif"/>
                <a:cs typeface="Microsoft Sans Serif"/>
              </a:rPr>
              <a:t>потрогать,</a:t>
            </a:r>
            <a:r>
              <a:rPr sz="1400">
                <a:latin typeface="Microsoft Sans Serif"/>
                <a:cs typeface="Microsoft Sans Serif"/>
              </a:rPr>
              <a:t>	</a:t>
            </a:r>
            <a:r>
              <a:rPr sz="1400" spc="-10">
                <a:latin typeface="Microsoft Sans Serif"/>
                <a:cs typeface="Microsoft Sans Serif"/>
              </a:rPr>
              <a:t>попробовать</a:t>
            </a:r>
            <a:r>
              <a:rPr sz="1400">
                <a:latin typeface="Microsoft Sans Serif"/>
                <a:cs typeface="Microsoft Sans Serif"/>
              </a:rPr>
              <a:t>	</a:t>
            </a:r>
            <a:r>
              <a:rPr sz="1400" spc="-50">
                <a:latin typeface="Microsoft Sans Serif"/>
                <a:cs typeface="Microsoft Sans Serif"/>
              </a:rPr>
              <a:t>и </a:t>
            </a:r>
            <a:r>
              <a:rPr sz="1400" spc="-10">
                <a:latin typeface="Microsoft Sans Serif"/>
                <a:cs typeface="Microsoft Sans Serif"/>
              </a:rPr>
              <a:t>почувствовать?</a:t>
            </a:r>
            <a:r>
              <a:rPr sz="1400">
                <a:latin typeface="Microsoft Sans Serif"/>
                <a:cs typeface="Microsoft Sans Serif"/>
              </a:rPr>
              <a:t>	</a:t>
            </a:r>
            <a:r>
              <a:rPr sz="1400" spc="-50">
                <a:latin typeface="Microsoft Sans Serif"/>
                <a:cs typeface="Microsoft Sans Serif"/>
              </a:rPr>
              <a:t>С</a:t>
            </a:r>
            <a:r>
              <a:rPr sz="1400">
                <a:latin typeface="Microsoft Sans Serif"/>
                <a:cs typeface="Microsoft Sans Serif"/>
              </a:rPr>
              <a:t>	</a:t>
            </a:r>
            <a:r>
              <a:rPr sz="1400" spc="-10">
                <a:latin typeface="Microsoft Sans Serif"/>
                <a:cs typeface="Microsoft Sans Serif"/>
              </a:rPr>
              <a:t>любопытством</a:t>
            </a:r>
            <a:r>
              <a:rPr sz="1400">
                <a:latin typeface="Microsoft Sans Serif"/>
                <a:cs typeface="Microsoft Sans Serif"/>
              </a:rPr>
              <a:t>	</a:t>
            </a:r>
            <a:r>
              <a:rPr sz="1400" spc="-10">
                <a:latin typeface="Microsoft Sans Serif"/>
                <a:cs typeface="Microsoft Sans Serif"/>
              </a:rPr>
              <a:t>обратите</a:t>
            </a:r>
            <a:r>
              <a:rPr sz="1400">
                <a:latin typeface="Microsoft Sans Serif"/>
                <a:cs typeface="Microsoft Sans Serif"/>
              </a:rPr>
              <a:t>		</a:t>
            </a:r>
            <a:r>
              <a:rPr sz="1400" spc="-10">
                <a:latin typeface="Microsoft Sans Serif"/>
                <a:cs typeface="Microsoft Sans Serif"/>
              </a:rPr>
              <a:t>внимание,</a:t>
            </a:r>
            <a:r>
              <a:rPr sz="1400">
                <a:latin typeface="Microsoft Sans Serif"/>
                <a:cs typeface="Microsoft Sans Serif"/>
              </a:rPr>
              <a:t>		</a:t>
            </a:r>
            <a:r>
              <a:rPr sz="1400" spc="-25">
                <a:latin typeface="Microsoft Sans Serif"/>
                <a:cs typeface="Microsoft Sans Serif"/>
              </a:rPr>
              <a:t>что</a:t>
            </a:r>
            <a:r>
              <a:rPr sz="1400">
                <a:latin typeface="Microsoft Sans Serif"/>
                <a:cs typeface="Microsoft Sans Serif"/>
              </a:rPr>
              <a:t>	</a:t>
            </a:r>
            <a:r>
              <a:rPr sz="1400" spc="-10">
                <a:latin typeface="Microsoft Sans Serif"/>
                <a:cs typeface="Microsoft Sans Serif"/>
              </a:rPr>
              <a:t>находится </a:t>
            </a:r>
            <a:r>
              <a:rPr sz="1400">
                <a:latin typeface="Microsoft Sans Serif"/>
                <a:cs typeface="Microsoft Sans Serif"/>
              </a:rPr>
              <a:t>перед</a:t>
            </a:r>
            <a:r>
              <a:rPr sz="1400" spc="305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вами.</a:t>
            </a:r>
            <a:r>
              <a:rPr sz="1400" spc="305">
                <a:latin typeface="Microsoft Sans Serif"/>
                <a:cs typeface="Microsoft Sans Serif"/>
              </a:rPr>
              <a:t> </a:t>
            </a:r>
            <a:r>
              <a:rPr sz="1400" spc="-10">
                <a:latin typeface="Microsoft Sans Serif"/>
                <a:cs typeface="Microsoft Sans Serif"/>
              </a:rPr>
              <a:t>Заметьте,</a:t>
            </a:r>
            <a:r>
              <a:rPr sz="1400" spc="305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где</a:t>
            </a:r>
            <a:r>
              <a:rPr sz="1400" spc="295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вы</a:t>
            </a:r>
            <a:r>
              <a:rPr sz="1400" spc="310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находитесь,</a:t>
            </a:r>
            <a:r>
              <a:rPr sz="1400" spc="305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кто</a:t>
            </a:r>
            <a:r>
              <a:rPr sz="1400" spc="300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рядом</a:t>
            </a:r>
            <a:r>
              <a:rPr sz="1400" spc="305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с</a:t>
            </a:r>
            <a:r>
              <a:rPr sz="1400" spc="305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вами</a:t>
            </a:r>
            <a:r>
              <a:rPr sz="1400" spc="305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и</a:t>
            </a:r>
            <a:r>
              <a:rPr sz="1400" spc="310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что</a:t>
            </a:r>
            <a:r>
              <a:rPr sz="1400" spc="290">
                <a:latin typeface="Microsoft Sans Serif"/>
                <a:cs typeface="Microsoft Sans Serif"/>
              </a:rPr>
              <a:t> </a:t>
            </a:r>
            <a:r>
              <a:rPr sz="1400" spc="-25">
                <a:latin typeface="Microsoft Sans Serif"/>
                <a:cs typeface="Microsoft Sans Serif"/>
              </a:rPr>
              <a:t>вы </a:t>
            </a:r>
            <a:r>
              <a:rPr sz="1400" spc="-10">
                <a:latin typeface="Microsoft Sans Serif"/>
                <a:cs typeface="Microsoft Sans Serif"/>
              </a:rPr>
              <a:t>делаете.</a:t>
            </a:r>
            <a:endParaRPr sz="14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95"/>
              </a:spcBef>
            </a:pPr>
            <a:endParaRPr sz="1400">
              <a:latin typeface="Microsoft Sans Serif"/>
              <a:cs typeface="Microsoft Sans Serif"/>
            </a:endParaRPr>
          </a:p>
          <a:p>
            <a:pPr marL="12700" algn="just">
              <a:lnSpc>
                <a:spcPct val="100000"/>
              </a:lnSpc>
            </a:pPr>
            <a:r>
              <a:rPr sz="1400" b="1">
                <a:latin typeface="Arial"/>
                <a:cs typeface="Arial"/>
              </a:rPr>
              <a:t>Практический</a:t>
            </a:r>
            <a:r>
              <a:rPr sz="1400" b="1" spc="-85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совет: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70"/>
              </a:spcBef>
            </a:pPr>
            <a:endParaRPr sz="1400">
              <a:latin typeface="Arial"/>
              <a:cs typeface="Arial"/>
            </a:endParaRPr>
          </a:p>
          <a:p>
            <a:pPr marL="12700" marR="5080" algn="just">
              <a:lnSpc>
                <a:spcPct val="100000"/>
              </a:lnSpc>
              <a:spcBef>
                <a:spcPts val="5"/>
              </a:spcBef>
            </a:pPr>
            <a:r>
              <a:rPr sz="1400">
                <a:latin typeface="Microsoft Sans Serif"/>
                <a:cs typeface="Microsoft Sans Serif"/>
              </a:rPr>
              <a:t>Заземление</a:t>
            </a:r>
            <a:r>
              <a:rPr sz="1400" spc="300">
                <a:latin typeface="Microsoft Sans Serif"/>
                <a:cs typeface="Microsoft Sans Serif"/>
              </a:rPr>
              <a:t>  </a:t>
            </a:r>
            <a:r>
              <a:rPr sz="1400">
                <a:latin typeface="Microsoft Sans Serif"/>
                <a:cs typeface="Microsoft Sans Serif"/>
              </a:rPr>
              <a:t>особенно</a:t>
            </a:r>
            <a:r>
              <a:rPr sz="1400" spc="305">
                <a:latin typeface="Microsoft Sans Serif"/>
                <a:cs typeface="Microsoft Sans Serif"/>
              </a:rPr>
              <a:t>  </a:t>
            </a:r>
            <a:r>
              <a:rPr sz="1400">
                <a:latin typeface="Microsoft Sans Serif"/>
                <a:cs typeface="Microsoft Sans Serif"/>
              </a:rPr>
              <a:t>полезно</a:t>
            </a:r>
            <a:r>
              <a:rPr sz="1400" spc="300">
                <a:latin typeface="Microsoft Sans Serif"/>
                <a:cs typeface="Microsoft Sans Serif"/>
              </a:rPr>
              <a:t>  </a:t>
            </a:r>
            <a:r>
              <a:rPr sz="1400">
                <a:latin typeface="Microsoft Sans Serif"/>
                <a:cs typeface="Microsoft Sans Serif"/>
              </a:rPr>
              <a:t>во</a:t>
            </a:r>
            <a:r>
              <a:rPr sz="1400" spc="310">
                <a:latin typeface="Microsoft Sans Serif"/>
                <a:cs typeface="Microsoft Sans Serif"/>
              </a:rPr>
              <a:t>  </a:t>
            </a:r>
            <a:r>
              <a:rPr sz="1400">
                <a:latin typeface="Microsoft Sans Serif"/>
                <a:cs typeface="Microsoft Sans Serif"/>
              </a:rPr>
              <a:t>время</a:t>
            </a:r>
            <a:r>
              <a:rPr sz="1400" spc="300">
                <a:latin typeface="Microsoft Sans Serif"/>
                <a:cs typeface="Microsoft Sans Serif"/>
              </a:rPr>
              <a:t>  </a:t>
            </a:r>
            <a:r>
              <a:rPr sz="1400">
                <a:latin typeface="Microsoft Sans Serif"/>
                <a:cs typeface="Microsoft Sans Serif"/>
              </a:rPr>
              <a:t>стрессовых</a:t>
            </a:r>
            <a:r>
              <a:rPr sz="1400" spc="300">
                <a:latin typeface="Microsoft Sans Serif"/>
                <a:cs typeface="Microsoft Sans Serif"/>
              </a:rPr>
              <a:t>  </a:t>
            </a:r>
            <a:r>
              <a:rPr sz="1400">
                <a:latin typeface="Microsoft Sans Serif"/>
                <a:cs typeface="Microsoft Sans Serif"/>
              </a:rPr>
              <a:t>ситуаций</a:t>
            </a:r>
            <a:r>
              <a:rPr sz="1400" spc="320">
                <a:latin typeface="Microsoft Sans Serif"/>
                <a:cs typeface="Microsoft Sans Serif"/>
              </a:rPr>
              <a:t>  </a:t>
            </a:r>
            <a:r>
              <a:rPr sz="1400" spc="-50">
                <a:latin typeface="Microsoft Sans Serif"/>
                <a:cs typeface="Microsoft Sans Serif"/>
              </a:rPr>
              <a:t>и </a:t>
            </a:r>
            <a:r>
              <a:rPr sz="1400">
                <a:latin typeface="Microsoft Sans Serif"/>
                <a:cs typeface="Microsoft Sans Serif"/>
              </a:rPr>
              <a:t>эмоциональных</a:t>
            </a:r>
            <a:r>
              <a:rPr sz="1400" spc="190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бурь.</a:t>
            </a:r>
            <a:r>
              <a:rPr sz="1400" spc="200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Вы</a:t>
            </a:r>
            <a:r>
              <a:rPr sz="1400" spc="200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можете</a:t>
            </a:r>
            <a:r>
              <a:rPr sz="1400" spc="200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практиковать</a:t>
            </a:r>
            <a:r>
              <a:rPr sz="1400" spc="190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заземление,</a:t>
            </a:r>
            <a:r>
              <a:rPr sz="1400" spc="195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когда</a:t>
            </a:r>
            <a:r>
              <a:rPr sz="1400" spc="195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у</a:t>
            </a:r>
            <a:r>
              <a:rPr sz="1400" spc="190">
                <a:latin typeface="Microsoft Sans Serif"/>
                <a:cs typeface="Microsoft Sans Serif"/>
              </a:rPr>
              <a:t> </a:t>
            </a:r>
            <a:r>
              <a:rPr sz="1400" spc="-25">
                <a:latin typeface="Microsoft Sans Serif"/>
                <a:cs typeface="Microsoft Sans Serif"/>
              </a:rPr>
              <a:t>вас </a:t>
            </a:r>
            <a:r>
              <a:rPr sz="1400">
                <a:latin typeface="Microsoft Sans Serif"/>
                <a:cs typeface="Microsoft Sans Serif"/>
              </a:rPr>
              <a:t>есть</a:t>
            </a:r>
            <a:r>
              <a:rPr sz="1400" spc="180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всего</a:t>
            </a:r>
            <a:r>
              <a:rPr sz="1400" spc="190">
                <a:latin typeface="Microsoft Sans Serif"/>
                <a:cs typeface="Microsoft Sans Serif"/>
              </a:rPr>
              <a:t> </a:t>
            </a:r>
            <a:r>
              <a:rPr sz="1400" spc="-20">
                <a:latin typeface="Microsoft Sans Serif"/>
                <a:cs typeface="Microsoft Sans Serif"/>
              </a:rPr>
              <a:t>одна-</a:t>
            </a:r>
            <a:r>
              <a:rPr sz="1400">
                <a:latin typeface="Microsoft Sans Serif"/>
                <a:cs typeface="Microsoft Sans Serif"/>
              </a:rPr>
              <a:t>две</a:t>
            </a:r>
            <a:r>
              <a:rPr sz="1400" spc="185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минуты,</a:t>
            </a:r>
            <a:r>
              <a:rPr sz="1400" spc="195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например,</a:t>
            </a:r>
            <a:r>
              <a:rPr sz="1400" spc="175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когда</a:t>
            </a:r>
            <a:r>
              <a:rPr sz="1400" spc="185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вы</a:t>
            </a:r>
            <a:r>
              <a:rPr sz="1400" spc="185">
                <a:latin typeface="Microsoft Sans Serif"/>
                <a:cs typeface="Microsoft Sans Serif"/>
              </a:rPr>
              <a:t> </a:t>
            </a:r>
            <a:r>
              <a:rPr sz="1400" spc="-30">
                <a:latin typeface="Microsoft Sans Serif"/>
                <a:cs typeface="Microsoft Sans Serif"/>
              </a:rPr>
              <a:t>чего-</a:t>
            </a:r>
            <a:r>
              <a:rPr sz="1400">
                <a:latin typeface="Microsoft Sans Serif"/>
                <a:cs typeface="Microsoft Sans Serif"/>
              </a:rPr>
              <a:t>то</a:t>
            </a:r>
            <a:r>
              <a:rPr sz="1400" spc="175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ждете,</a:t>
            </a:r>
            <a:r>
              <a:rPr sz="1400" spc="180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либо</a:t>
            </a:r>
            <a:r>
              <a:rPr sz="1400" spc="180">
                <a:latin typeface="Microsoft Sans Serif"/>
                <a:cs typeface="Microsoft Sans Serif"/>
              </a:rPr>
              <a:t> </a:t>
            </a:r>
            <a:r>
              <a:rPr sz="1400" spc="-25">
                <a:latin typeface="Microsoft Sans Serif"/>
                <a:cs typeface="Microsoft Sans Serif"/>
              </a:rPr>
              <a:t>до </a:t>
            </a:r>
            <a:r>
              <a:rPr sz="1400">
                <a:latin typeface="Microsoft Sans Serif"/>
                <a:cs typeface="Microsoft Sans Serif"/>
              </a:rPr>
              <a:t>или</a:t>
            </a:r>
            <a:r>
              <a:rPr sz="1400" spc="229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после</a:t>
            </a:r>
            <a:r>
              <a:rPr sz="1400" spc="245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повседневных</a:t>
            </a:r>
            <a:r>
              <a:rPr sz="1400" spc="225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занятий,</a:t>
            </a:r>
            <a:r>
              <a:rPr sz="1400" spc="245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таких</a:t>
            </a:r>
            <a:r>
              <a:rPr sz="1400" spc="225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как</a:t>
            </a:r>
            <a:r>
              <a:rPr sz="1400" spc="235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стирка,</a:t>
            </a:r>
            <a:r>
              <a:rPr sz="1400" spc="245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еда,</a:t>
            </a:r>
            <a:r>
              <a:rPr sz="1400" spc="245">
                <a:latin typeface="Microsoft Sans Serif"/>
                <a:cs typeface="Microsoft Sans Serif"/>
              </a:rPr>
              <a:t> </a:t>
            </a:r>
            <a:r>
              <a:rPr sz="1400" spc="-10">
                <a:latin typeface="Microsoft Sans Serif"/>
                <a:cs typeface="Microsoft Sans Serif"/>
              </a:rPr>
              <a:t>приготовление </a:t>
            </a:r>
            <a:r>
              <a:rPr sz="1400">
                <a:latin typeface="Microsoft Sans Serif"/>
                <a:cs typeface="Microsoft Sans Serif"/>
              </a:rPr>
              <a:t>пищи</a:t>
            </a:r>
            <a:r>
              <a:rPr sz="1400" spc="190">
                <a:latin typeface="Microsoft Sans Serif"/>
                <a:cs typeface="Microsoft Sans Serif"/>
              </a:rPr>
              <a:t>  </a:t>
            </a:r>
            <a:r>
              <a:rPr sz="1400">
                <a:latin typeface="Microsoft Sans Serif"/>
                <a:cs typeface="Microsoft Sans Serif"/>
              </a:rPr>
              <a:t>или</a:t>
            </a:r>
            <a:r>
              <a:rPr sz="1400" spc="185">
                <a:latin typeface="Microsoft Sans Serif"/>
                <a:cs typeface="Microsoft Sans Serif"/>
              </a:rPr>
              <a:t>  </a:t>
            </a:r>
            <a:r>
              <a:rPr sz="1400">
                <a:latin typeface="Microsoft Sans Serif"/>
                <a:cs typeface="Microsoft Sans Serif"/>
              </a:rPr>
              <a:t>сон.</a:t>
            </a:r>
            <a:r>
              <a:rPr sz="1400" spc="190">
                <a:latin typeface="Microsoft Sans Serif"/>
                <a:cs typeface="Microsoft Sans Serif"/>
              </a:rPr>
              <a:t>  </a:t>
            </a:r>
            <a:r>
              <a:rPr sz="1400">
                <a:latin typeface="Microsoft Sans Serif"/>
                <a:cs typeface="Microsoft Sans Serif"/>
              </a:rPr>
              <a:t>Практикуясь</a:t>
            </a:r>
            <a:r>
              <a:rPr sz="1400" spc="195">
                <a:latin typeface="Microsoft Sans Serif"/>
                <a:cs typeface="Microsoft Sans Serif"/>
              </a:rPr>
              <a:t>  </a:t>
            </a:r>
            <a:r>
              <a:rPr sz="1400">
                <a:latin typeface="Microsoft Sans Serif"/>
                <a:cs typeface="Microsoft Sans Serif"/>
              </a:rPr>
              <a:t>в</a:t>
            </a:r>
            <a:r>
              <a:rPr sz="1400" spc="190">
                <a:latin typeface="Microsoft Sans Serif"/>
                <a:cs typeface="Microsoft Sans Serif"/>
              </a:rPr>
              <a:t>  </a:t>
            </a:r>
            <a:r>
              <a:rPr sz="1400">
                <a:latin typeface="Microsoft Sans Serif"/>
                <a:cs typeface="Microsoft Sans Serif"/>
              </a:rPr>
              <a:t>это</a:t>
            </a:r>
            <a:r>
              <a:rPr sz="1400" spc="190">
                <a:latin typeface="Microsoft Sans Serif"/>
                <a:cs typeface="Microsoft Sans Serif"/>
              </a:rPr>
              <a:t>  </a:t>
            </a:r>
            <a:r>
              <a:rPr sz="1400">
                <a:latin typeface="Microsoft Sans Serif"/>
                <a:cs typeface="Microsoft Sans Serif"/>
              </a:rPr>
              <a:t>время,</a:t>
            </a:r>
            <a:r>
              <a:rPr sz="1400" spc="195">
                <a:latin typeface="Microsoft Sans Serif"/>
                <a:cs typeface="Microsoft Sans Serif"/>
              </a:rPr>
              <a:t>  </a:t>
            </a:r>
            <a:r>
              <a:rPr sz="1400">
                <a:latin typeface="Microsoft Sans Serif"/>
                <a:cs typeface="Microsoft Sans Serif"/>
              </a:rPr>
              <a:t>вы</a:t>
            </a:r>
            <a:r>
              <a:rPr sz="1400" spc="190">
                <a:latin typeface="Microsoft Sans Serif"/>
                <a:cs typeface="Microsoft Sans Serif"/>
              </a:rPr>
              <a:t>  </a:t>
            </a:r>
            <a:r>
              <a:rPr sz="1400">
                <a:latin typeface="Microsoft Sans Serif"/>
                <a:cs typeface="Microsoft Sans Serif"/>
              </a:rPr>
              <a:t>можете</a:t>
            </a:r>
            <a:r>
              <a:rPr sz="1400" spc="185">
                <a:latin typeface="Microsoft Sans Serif"/>
                <a:cs typeface="Microsoft Sans Serif"/>
              </a:rPr>
              <a:t>  </a:t>
            </a:r>
            <a:r>
              <a:rPr sz="1400" spc="-10">
                <a:latin typeface="Microsoft Sans Serif"/>
                <a:cs typeface="Microsoft Sans Serif"/>
              </a:rPr>
              <a:t>обнаружить, </a:t>
            </a:r>
            <a:r>
              <a:rPr sz="1400">
                <a:latin typeface="Microsoft Sans Serif"/>
                <a:cs typeface="Microsoft Sans Serif"/>
              </a:rPr>
              <a:t>что</a:t>
            </a:r>
            <a:r>
              <a:rPr sz="1400" spc="270">
                <a:latin typeface="Microsoft Sans Serif"/>
                <a:cs typeface="Microsoft Sans Serif"/>
              </a:rPr>
              <a:t>  </a:t>
            </a:r>
            <a:r>
              <a:rPr sz="1400">
                <a:latin typeface="Microsoft Sans Serif"/>
                <a:cs typeface="Microsoft Sans Serif"/>
              </a:rPr>
              <a:t>скучные</a:t>
            </a:r>
            <a:r>
              <a:rPr sz="1400" spc="275">
                <a:latin typeface="Microsoft Sans Serif"/>
                <a:cs typeface="Microsoft Sans Serif"/>
              </a:rPr>
              <a:t>  </a:t>
            </a:r>
            <a:r>
              <a:rPr sz="1400">
                <a:latin typeface="Microsoft Sans Serif"/>
                <a:cs typeface="Microsoft Sans Serif"/>
              </a:rPr>
              <a:t>занятия</a:t>
            </a:r>
            <a:r>
              <a:rPr sz="1400" spc="280">
                <a:latin typeface="Microsoft Sans Serif"/>
                <a:cs typeface="Microsoft Sans Serif"/>
              </a:rPr>
              <a:t>  </a:t>
            </a:r>
            <a:r>
              <a:rPr sz="1400">
                <a:latin typeface="Microsoft Sans Serif"/>
                <a:cs typeface="Microsoft Sans Serif"/>
              </a:rPr>
              <a:t>становятся</a:t>
            </a:r>
            <a:r>
              <a:rPr sz="1400" spc="280">
                <a:latin typeface="Microsoft Sans Serif"/>
                <a:cs typeface="Microsoft Sans Serif"/>
              </a:rPr>
              <a:t>  </a:t>
            </a:r>
            <a:r>
              <a:rPr sz="1400">
                <a:latin typeface="Microsoft Sans Serif"/>
                <a:cs typeface="Microsoft Sans Serif"/>
              </a:rPr>
              <a:t>более</a:t>
            </a:r>
            <a:r>
              <a:rPr sz="1400" spc="275">
                <a:latin typeface="Microsoft Sans Serif"/>
                <a:cs typeface="Microsoft Sans Serif"/>
              </a:rPr>
              <a:t>  </a:t>
            </a:r>
            <a:r>
              <a:rPr sz="1400">
                <a:latin typeface="Microsoft Sans Serif"/>
                <a:cs typeface="Microsoft Sans Serif"/>
              </a:rPr>
              <a:t>приятными.</a:t>
            </a:r>
            <a:r>
              <a:rPr sz="1400" spc="280">
                <a:latin typeface="Microsoft Sans Serif"/>
                <a:cs typeface="Microsoft Sans Serif"/>
              </a:rPr>
              <a:t>  </a:t>
            </a:r>
            <a:r>
              <a:rPr sz="1400">
                <a:latin typeface="Microsoft Sans Serif"/>
                <a:cs typeface="Microsoft Sans Serif"/>
              </a:rPr>
              <a:t>Это</a:t>
            </a:r>
            <a:r>
              <a:rPr sz="1400" spc="275">
                <a:latin typeface="Microsoft Sans Serif"/>
                <a:cs typeface="Microsoft Sans Serif"/>
              </a:rPr>
              <a:t>  </a:t>
            </a:r>
            <a:r>
              <a:rPr sz="1400" spc="-10">
                <a:latin typeface="Microsoft Sans Serif"/>
                <a:cs typeface="Microsoft Sans Serif"/>
              </a:rPr>
              <a:t>облегчит </a:t>
            </a:r>
            <a:r>
              <a:rPr sz="1400">
                <a:latin typeface="Microsoft Sans Serif"/>
                <a:cs typeface="Microsoft Sans Serif"/>
              </a:rPr>
              <a:t>применение</a:t>
            </a:r>
            <a:r>
              <a:rPr sz="1400" spc="450">
                <a:latin typeface="Microsoft Sans Serif"/>
                <a:cs typeface="Microsoft Sans Serif"/>
              </a:rPr>
              <a:t>  </a:t>
            </a:r>
            <a:r>
              <a:rPr sz="1400">
                <a:latin typeface="Microsoft Sans Serif"/>
                <a:cs typeface="Microsoft Sans Serif"/>
              </a:rPr>
              <a:t>заземления</a:t>
            </a:r>
            <a:r>
              <a:rPr sz="1400" spc="455">
                <a:latin typeface="Microsoft Sans Serif"/>
                <a:cs typeface="Microsoft Sans Serif"/>
              </a:rPr>
              <a:t>  </a:t>
            </a:r>
            <a:r>
              <a:rPr sz="1400">
                <a:latin typeface="Microsoft Sans Serif"/>
                <a:cs typeface="Microsoft Sans Serif"/>
              </a:rPr>
              <a:t>позднее,</a:t>
            </a:r>
            <a:r>
              <a:rPr sz="1400" spc="450">
                <a:latin typeface="Microsoft Sans Serif"/>
                <a:cs typeface="Microsoft Sans Serif"/>
              </a:rPr>
              <a:t>  </a:t>
            </a:r>
            <a:r>
              <a:rPr sz="1400">
                <a:latin typeface="Microsoft Sans Serif"/>
                <a:cs typeface="Microsoft Sans Serif"/>
              </a:rPr>
              <a:t>в</a:t>
            </a:r>
            <a:r>
              <a:rPr sz="1400" spc="459">
                <a:latin typeface="Microsoft Sans Serif"/>
                <a:cs typeface="Microsoft Sans Serif"/>
              </a:rPr>
              <a:t>  </a:t>
            </a:r>
            <a:r>
              <a:rPr sz="1400">
                <a:latin typeface="Microsoft Sans Serif"/>
                <a:cs typeface="Microsoft Sans Serif"/>
              </a:rPr>
              <a:t>более</a:t>
            </a:r>
            <a:r>
              <a:rPr sz="1400" spc="450">
                <a:latin typeface="Microsoft Sans Serif"/>
                <a:cs typeface="Microsoft Sans Serif"/>
              </a:rPr>
              <a:t>  </a:t>
            </a:r>
            <a:r>
              <a:rPr sz="1400">
                <a:latin typeface="Microsoft Sans Serif"/>
                <a:cs typeface="Microsoft Sans Serif"/>
              </a:rPr>
              <a:t>сложных</a:t>
            </a:r>
            <a:r>
              <a:rPr sz="1400" spc="450">
                <a:latin typeface="Microsoft Sans Serif"/>
                <a:cs typeface="Microsoft Sans Serif"/>
              </a:rPr>
              <a:t>  </a:t>
            </a:r>
            <a:r>
              <a:rPr sz="1400" spc="-10">
                <a:latin typeface="Microsoft Sans Serif"/>
                <a:cs typeface="Microsoft Sans Serif"/>
              </a:rPr>
              <a:t>ситуациях.</a:t>
            </a:r>
            <a:endParaRPr sz="14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  <p:transition/>
  <p:timing/>
</p:sld>
</file>

<file path=ppt/slides/slide59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/>
          <p:nvPr/>
        </p:nvSpPr>
        <p:spPr>
          <a:xfrm>
            <a:off x="262763" y="217677"/>
            <a:ext cx="6445250" cy="635"/>
          </a:xfrm>
          <a:custGeom>
            <a:rect l="l" t="t" r="r" b="b"/>
            <a:pathLst>
              <a:path w="6445250" h="635">
                <a:moveTo>
                  <a:pt x="0" y="0"/>
                </a:moveTo>
                <a:lnTo>
                  <a:pt x="6445122" y="381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56666" y="366140"/>
            <a:ext cx="139700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890">
              <a:lnSpc>
                <a:spcPct val="100000"/>
              </a:lnSpc>
              <a:spcBef>
                <a:spcPts val="100"/>
              </a:spcBef>
            </a:pPr>
            <a:r>
              <a:rPr sz="1200" b="1" i="1" u="sng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Самопомощь</a:t>
            </a:r>
            <a:r>
              <a:rPr sz="1200" b="1" i="1" u="sng" spc="-35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25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при</a:t>
            </a:r>
            <a:r>
              <a:rPr sz="1200" b="1" i="1" spc="-25">
                <a:solidFill>
                  <a:schemeClr val="accent3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i="1" u="sng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острых</a:t>
            </a:r>
            <a:r>
              <a:rPr sz="1200" b="1" i="1" u="sng" spc="-5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1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реакциях</a:t>
            </a:r>
            <a:endParaRPr sz="1200">
              <a:solidFill>
                <a:schemeClr val="accent3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601848" y="341452"/>
            <a:ext cx="525653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0" spc="-25">
                <a:solidFill>
                  <a:srgbClr val="000000"/>
                </a:solidFill>
                <a:latin typeface="Microsoft Sans Serif"/>
                <a:cs typeface="Microsoft Sans Serif"/>
              </a:rPr>
              <a:t>ОСВОБОДИТЕСЬ</a:t>
            </a:r>
            <a:r>
              <a:rPr sz="1400" b="0" spc="-1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>
                <a:solidFill>
                  <a:srgbClr val="000000"/>
                </a:solidFill>
                <a:latin typeface="Microsoft Sans Serif"/>
                <a:cs typeface="Microsoft Sans Serif"/>
              </a:rPr>
              <a:t>ОТ</a:t>
            </a:r>
            <a:r>
              <a:rPr sz="1400" b="0" spc="-25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spc="-50">
                <a:solidFill>
                  <a:srgbClr val="000000"/>
                </a:solidFill>
                <a:latin typeface="Microsoft Sans Serif"/>
                <a:cs typeface="Microsoft Sans Serif"/>
              </a:rPr>
              <a:t>КРЮЧКА</a:t>
            </a:r>
            <a:r>
              <a:rPr sz="1400" b="0" spc="-2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>
                <a:solidFill>
                  <a:srgbClr val="000000"/>
                </a:solidFill>
                <a:latin typeface="Microsoft Sans Serif"/>
                <a:cs typeface="Microsoft Sans Serif"/>
              </a:rPr>
              <a:t>с</a:t>
            </a:r>
            <a:r>
              <a:rPr sz="1400" b="0" spc="-3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>
                <a:solidFill>
                  <a:srgbClr val="000000"/>
                </a:solidFill>
                <a:latin typeface="Microsoft Sans Serif"/>
                <a:cs typeface="Microsoft Sans Serif"/>
              </a:rPr>
              <a:t>помощью</a:t>
            </a:r>
            <a:r>
              <a:rPr sz="1400" b="0" spc="-3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>
                <a:solidFill>
                  <a:srgbClr val="000000"/>
                </a:solidFill>
                <a:latin typeface="Microsoft Sans Serif"/>
                <a:cs typeface="Microsoft Sans Serif"/>
              </a:rPr>
              <a:t>этих</a:t>
            </a:r>
            <a:r>
              <a:rPr sz="1400" b="0" spc="-25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>
                <a:solidFill>
                  <a:srgbClr val="000000"/>
                </a:solidFill>
                <a:latin typeface="Microsoft Sans Serif"/>
                <a:cs typeface="Microsoft Sans Serif"/>
              </a:rPr>
              <a:t>трех</a:t>
            </a:r>
            <a:r>
              <a:rPr sz="1400" b="0" spc="-25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spc="-10">
                <a:solidFill>
                  <a:srgbClr val="000000"/>
                </a:solidFill>
                <a:latin typeface="Microsoft Sans Serif"/>
                <a:cs typeface="Microsoft Sans Serif"/>
              </a:rPr>
              <a:t>действий: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601848" y="555116"/>
            <a:ext cx="6269990" cy="36544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259079" indent="205104">
              <a:lnSpc>
                <a:spcPct val="100000"/>
              </a:lnSpc>
              <a:spcBef>
                <a:spcPts val="105"/>
              </a:spcBef>
              <a:buAutoNum type="arabicParenR"/>
              <a:tabLst>
                <a:tab pos="217804"/>
              </a:tabLst>
            </a:pPr>
            <a:r>
              <a:rPr sz="1400" spc="-25">
                <a:latin typeface="Microsoft Sans Serif"/>
                <a:cs typeface="Microsoft Sans Serif"/>
              </a:rPr>
              <a:t>ОБРАТИТЕ</a:t>
            </a:r>
            <a:r>
              <a:rPr sz="1400" spc="-10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ВНИМАНИЕ</a:t>
            </a:r>
            <a:r>
              <a:rPr sz="1400" spc="-5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на</a:t>
            </a:r>
            <a:r>
              <a:rPr sz="1400" spc="-30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то,</a:t>
            </a:r>
            <a:r>
              <a:rPr sz="1400" spc="-40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что</a:t>
            </a:r>
            <a:r>
              <a:rPr sz="1400" spc="-40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вас</a:t>
            </a:r>
            <a:r>
              <a:rPr sz="1400" spc="-25">
                <a:latin typeface="Microsoft Sans Serif"/>
                <a:cs typeface="Microsoft Sans Serif"/>
              </a:rPr>
              <a:t> </a:t>
            </a:r>
            <a:r>
              <a:rPr sz="1400" spc="-10">
                <a:latin typeface="Microsoft Sans Serif"/>
                <a:cs typeface="Microsoft Sans Serif"/>
              </a:rPr>
              <a:t>зацепила</a:t>
            </a:r>
            <a:r>
              <a:rPr sz="1400" spc="-50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тягостная</a:t>
            </a:r>
            <a:r>
              <a:rPr sz="1400" spc="-45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мысль</a:t>
            </a:r>
            <a:r>
              <a:rPr sz="1400" spc="-20">
                <a:latin typeface="Microsoft Sans Serif"/>
                <a:cs typeface="Microsoft Sans Serif"/>
              </a:rPr>
              <a:t> </a:t>
            </a:r>
            <a:r>
              <a:rPr sz="1400" spc="-25">
                <a:latin typeface="Microsoft Sans Serif"/>
                <a:cs typeface="Microsoft Sans Serif"/>
              </a:rPr>
              <a:t>или </a:t>
            </a:r>
            <a:r>
              <a:rPr sz="1400">
                <a:latin typeface="Microsoft Sans Serif"/>
                <a:cs typeface="Microsoft Sans Serif"/>
              </a:rPr>
              <a:t>чувство.</a:t>
            </a:r>
            <a:r>
              <a:rPr sz="1400" spc="-25">
                <a:latin typeface="Microsoft Sans Serif"/>
                <a:cs typeface="Microsoft Sans Serif"/>
              </a:rPr>
              <a:t> </a:t>
            </a:r>
            <a:r>
              <a:rPr sz="1400" spc="-10">
                <a:latin typeface="Microsoft Sans Serif"/>
                <a:cs typeface="Microsoft Sans Serif"/>
              </a:rPr>
              <a:t>Осознайте,</a:t>
            </a:r>
            <a:r>
              <a:rPr sz="1400" spc="-60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что</a:t>
            </a:r>
            <a:r>
              <a:rPr sz="1400" spc="-40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тягостная</a:t>
            </a:r>
            <a:r>
              <a:rPr sz="1400" spc="-45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мысль</a:t>
            </a:r>
            <a:r>
              <a:rPr sz="1400" spc="-15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или</a:t>
            </a:r>
            <a:r>
              <a:rPr sz="1400" spc="-15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чувство</a:t>
            </a:r>
            <a:r>
              <a:rPr sz="1400" spc="-30">
                <a:latin typeface="Microsoft Sans Serif"/>
                <a:cs typeface="Microsoft Sans Serif"/>
              </a:rPr>
              <a:t> </a:t>
            </a:r>
            <a:r>
              <a:rPr sz="1400" spc="-20">
                <a:latin typeface="Microsoft Sans Serif"/>
                <a:cs typeface="Microsoft Sans Serif"/>
              </a:rPr>
              <a:t>отвлекает</a:t>
            </a:r>
            <a:r>
              <a:rPr sz="1400" spc="-40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вас,</a:t>
            </a:r>
            <a:r>
              <a:rPr sz="1400" spc="-20">
                <a:latin typeface="Microsoft Sans Serif"/>
                <a:cs typeface="Microsoft Sans Serif"/>
              </a:rPr>
              <a:t> </a:t>
            </a:r>
            <a:r>
              <a:rPr sz="1400" spc="-50">
                <a:latin typeface="Microsoft Sans Serif"/>
                <a:cs typeface="Microsoft Sans Serif"/>
              </a:rPr>
              <a:t>и</a:t>
            </a:r>
            <a:r>
              <a:rPr sz="1400" spc="500">
                <a:latin typeface="Microsoft Sans Serif"/>
                <a:cs typeface="Microsoft Sans Serif"/>
              </a:rPr>
              <a:t>  </a:t>
            </a:r>
            <a:r>
              <a:rPr sz="1400">
                <a:latin typeface="Microsoft Sans Serif"/>
                <a:cs typeface="Microsoft Sans Serif"/>
              </a:rPr>
              <a:t>с</a:t>
            </a:r>
            <a:r>
              <a:rPr sz="1400" spc="-25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любопытством</a:t>
            </a:r>
            <a:r>
              <a:rPr sz="1400" spc="-55">
                <a:latin typeface="Microsoft Sans Serif"/>
                <a:cs typeface="Microsoft Sans Serif"/>
              </a:rPr>
              <a:t> </a:t>
            </a:r>
            <a:r>
              <a:rPr sz="1400" spc="-10">
                <a:latin typeface="Microsoft Sans Serif"/>
                <a:cs typeface="Microsoft Sans Serif"/>
              </a:rPr>
              <a:t>понаблюдайте</a:t>
            </a:r>
            <a:r>
              <a:rPr sz="1400" spc="-55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за</a:t>
            </a:r>
            <a:r>
              <a:rPr sz="1400" spc="-40">
                <a:latin typeface="Microsoft Sans Serif"/>
                <a:cs typeface="Microsoft Sans Serif"/>
              </a:rPr>
              <a:t> </a:t>
            </a:r>
            <a:r>
              <a:rPr sz="1400" spc="-10">
                <a:latin typeface="Microsoft Sans Serif"/>
                <a:cs typeface="Microsoft Sans Serif"/>
              </a:rPr>
              <a:t>ней/ним.</a:t>
            </a:r>
            <a:endParaRPr sz="14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95"/>
              </a:spcBef>
              <a:buFont typeface="Microsoft Sans Serif"/>
              <a:buAutoNum type="arabicParenR"/>
            </a:pPr>
            <a:endParaRPr sz="1400">
              <a:latin typeface="Microsoft Sans Serif"/>
              <a:cs typeface="Microsoft Sans Serif"/>
            </a:endParaRPr>
          </a:p>
          <a:p>
            <a:pPr marL="318770" indent="-306070">
              <a:lnSpc>
                <a:spcPct val="100000"/>
              </a:lnSpc>
              <a:buAutoNum type="arabicParenR"/>
              <a:tabLst>
                <a:tab pos="318770"/>
                <a:tab pos="971550"/>
                <a:tab pos="2082164"/>
                <a:tab pos="2524760"/>
                <a:tab pos="3053080"/>
                <a:tab pos="3460115"/>
                <a:tab pos="4436110"/>
                <a:tab pos="5120005"/>
                <a:tab pos="5571490"/>
              </a:tabLst>
            </a:pPr>
            <a:r>
              <a:rPr sz="1400" spc="-10">
                <a:latin typeface="Microsoft Sans Serif"/>
                <a:cs typeface="Microsoft Sans Serif"/>
              </a:rPr>
              <a:t>Затем</a:t>
            </a:r>
            <a:r>
              <a:rPr sz="1400">
                <a:latin typeface="Microsoft Sans Serif"/>
                <a:cs typeface="Microsoft Sans Serif"/>
              </a:rPr>
              <a:t>	</a:t>
            </a:r>
            <a:r>
              <a:rPr sz="1400" spc="-10">
                <a:latin typeface="Microsoft Sans Serif"/>
                <a:cs typeface="Microsoft Sans Serif"/>
              </a:rPr>
              <a:t>НАЗОВИТЕ</a:t>
            </a:r>
            <a:r>
              <a:rPr sz="1400">
                <a:latin typeface="Microsoft Sans Serif"/>
                <a:cs typeface="Microsoft Sans Serif"/>
              </a:rPr>
              <a:t>	</a:t>
            </a:r>
            <a:r>
              <a:rPr sz="1400" spc="-25">
                <a:latin typeface="Microsoft Sans Serif"/>
                <a:cs typeface="Microsoft Sans Serif"/>
              </a:rPr>
              <a:t>про</a:t>
            </a:r>
            <a:r>
              <a:rPr sz="1400">
                <a:latin typeface="Microsoft Sans Serif"/>
                <a:cs typeface="Microsoft Sans Serif"/>
              </a:rPr>
              <a:t>	</a:t>
            </a:r>
            <a:r>
              <a:rPr sz="1400" spc="-20">
                <a:latin typeface="Microsoft Sans Serif"/>
                <a:cs typeface="Microsoft Sans Serif"/>
              </a:rPr>
              <a:t>себя</a:t>
            </a:r>
            <a:r>
              <a:rPr sz="1400">
                <a:latin typeface="Microsoft Sans Serif"/>
                <a:cs typeface="Microsoft Sans Serif"/>
              </a:rPr>
              <a:t>	</a:t>
            </a:r>
            <a:r>
              <a:rPr sz="1400" spc="-25">
                <a:latin typeface="Microsoft Sans Serif"/>
                <a:cs typeface="Microsoft Sans Serif"/>
              </a:rPr>
              <a:t>эту</a:t>
            </a:r>
            <a:r>
              <a:rPr sz="1400">
                <a:latin typeface="Microsoft Sans Serif"/>
                <a:cs typeface="Microsoft Sans Serif"/>
              </a:rPr>
              <a:t>	</a:t>
            </a:r>
            <a:r>
              <a:rPr sz="1400" spc="-10">
                <a:latin typeface="Microsoft Sans Serif"/>
                <a:cs typeface="Microsoft Sans Serif"/>
              </a:rPr>
              <a:t>тягостную</a:t>
            </a:r>
            <a:r>
              <a:rPr sz="1400">
                <a:latin typeface="Microsoft Sans Serif"/>
                <a:cs typeface="Microsoft Sans Serif"/>
              </a:rPr>
              <a:t>	</a:t>
            </a:r>
            <a:r>
              <a:rPr sz="1400" spc="-10">
                <a:latin typeface="Microsoft Sans Serif"/>
                <a:cs typeface="Microsoft Sans Serif"/>
              </a:rPr>
              <a:t>мысль</a:t>
            </a:r>
            <a:r>
              <a:rPr sz="1400">
                <a:latin typeface="Microsoft Sans Serif"/>
                <a:cs typeface="Microsoft Sans Serif"/>
              </a:rPr>
              <a:t>	</a:t>
            </a:r>
            <a:r>
              <a:rPr sz="1400" spc="-25">
                <a:latin typeface="Microsoft Sans Serif"/>
                <a:cs typeface="Microsoft Sans Serif"/>
              </a:rPr>
              <a:t>или</a:t>
            </a:r>
            <a:r>
              <a:rPr sz="1400">
                <a:latin typeface="Microsoft Sans Serif"/>
                <a:cs typeface="Microsoft Sans Serif"/>
              </a:rPr>
              <a:t>	</a:t>
            </a:r>
            <a:r>
              <a:rPr sz="1400" spc="-10">
                <a:latin typeface="Microsoft Sans Serif"/>
                <a:cs typeface="Microsoft Sans Serif"/>
              </a:rPr>
              <a:t>чувство,</a:t>
            </a:r>
            <a:endParaRPr sz="14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400" spc="-10">
                <a:latin typeface="Microsoft Sans Serif"/>
                <a:cs typeface="Microsoft Sans Serif"/>
              </a:rPr>
              <a:t>например:</a:t>
            </a:r>
            <a:endParaRPr sz="14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Microsoft Sans Serif"/>
                <a:cs typeface="Microsoft Sans Serif"/>
              </a:rPr>
              <a:t>«Вот</a:t>
            </a:r>
            <a:r>
              <a:rPr sz="1400" spc="-40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у</a:t>
            </a:r>
            <a:r>
              <a:rPr sz="1400" spc="-30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меня</a:t>
            </a:r>
            <a:r>
              <a:rPr sz="1400" spc="-35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появилась</a:t>
            </a:r>
            <a:r>
              <a:rPr sz="1400" spc="-35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тягостная</a:t>
            </a:r>
            <a:r>
              <a:rPr sz="1400" spc="-55">
                <a:latin typeface="Microsoft Sans Serif"/>
                <a:cs typeface="Microsoft Sans Serif"/>
              </a:rPr>
              <a:t> </a:t>
            </a:r>
            <a:r>
              <a:rPr sz="1400" spc="-10">
                <a:latin typeface="Microsoft Sans Serif"/>
                <a:cs typeface="Microsoft Sans Serif"/>
              </a:rPr>
              <a:t>мысль»</a:t>
            </a:r>
            <a:endParaRPr sz="14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Microsoft Sans Serif"/>
                <a:cs typeface="Microsoft Sans Serif"/>
              </a:rPr>
              <a:t>«Вот</a:t>
            </a:r>
            <a:r>
              <a:rPr sz="1400" spc="-35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мне</a:t>
            </a:r>
            <a:r>
              <a:rPr sz="1400" spc="-30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сдавило</a:t>
            </a:r>
            <a:r>
              <a:rPr sz="1400" spc="-35">
                <a:latin typeface="Microsoft Sans Serif"/>
                <a:cs typeface="Microsoft Sans Serif"/>
              </a:rPr>
              <a:t> </a:t>
            </a:r>
            <a:r>
              <a:rPr sz="1400" spc="-10">
                <a:latin typeface="Microsoft Sans Serif"/>
                <a:cs typeface="Microsoft Sans Serif"/>
              </a:rPr>
              <a:t>грудную</a:t>
            </a:r>
            <a:r>
              <a:rPr sz="1400" spc="-15">
                <a:latin typeface="Microsoft Sans Serif"/>
                <a:cs typeface="Microsoft Sans Serif"/>
              </a:rPr>
              <a:t> </a:t>
            </a:r>
            <a:r>
              <a:rPr sz="1400" spc="-10">
                <a:latin typeface="Microsoft Sans Serif"/>
                <a:cs typeface="Microsoft Sans Serif"/>
              </a:rPr>
              <a:t>клетку»</a:t>
            </a:r>
            <a:endParaRPr sz="14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Microsoft Sans Serif"/>
                <a:cs typeface="Microsoft Sans Serif"/>
              </a:rPr>
              <a:t>«Вот</a:t>
            </a:r>
            <a:r>
              <a:rPr sz="1400" spc="-60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меня</a:t>
            </a:r>
            <a:r>
              <a:rPr sz="1400" spc="-50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охватил</a:t>
            </a:r>
            <a:r>
              <a:rPr sz="1400" spc="-45">
                <a:latin typeface="Microsoft Sans Serif"/>
                <a:cs typeface="Microsoft Sans Serif"/>
              </a:rPr>
              <a:t> </a:t>
            </a:r>
            <a:r>
              <a:rPr sz="1400" spc="-10">
                <a:latin typeface="Microsoft Sans Serif"/>
                <a:cs typeface="Microsoft Sans Serif"/>
              </a:rPr>
              <a:t>гнев»</a:t>
            </a:r>
            <a:endParaRPr sz="14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>
                <a:latin typeface="Microsoft Sans Serif"/>
                <a:cs typeface="Microsoft Sans Serif"/>
              </a:rPr>
              <a:t>«Вот</a:t>
            </a:r>
            <a:r>
              <a:rPr sz="1400" spc="-35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у</a:t>
            </a:r>
            <a:r>
              <a:rPr sz="1400" spc="-25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меня</a:t>
            </a:r>
            <a:r>
              <a:rPr sz="1400" spc="-30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появилась</a:t>
            </a:r>
            <a:r>
              <a:rPr sz="1400" spc="-30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тягостная</a:t>
            </a:r>
            <a:r>
              <a:rPr sz="1400" spc="-50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мысль</a:t>
            </a:r>
            <a:r>
              <a:rPr sz="1400" spc="-40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о</a:t>
            </a:r>
            <a:r>
              <a:rPr sz="1400" spc="-30">
                <a:latin typeface="Microsoft Sans Serif"/>
                <a:cs typeface="Microsoft Sans Serif"/>
              </a:rPr>
              <a:t> </a:t>
            </a:r>
            <a:r>
              <a:rPr sz="1400" spc="-10">
                <a:latin typeface="Microsoft Sans Serif"/>
                <a:cs typeface="Microsoft Sans Serif"/>
              </a:rPr>
              <a:t>прошлом»</a:t>
            </a:r>
            <a:endParaRPr sz="1400">
              <a:latin typeface="Microsoft Sans Serif"/>
              <a:cs typeface="Microsoft Sans Serif"/>
            </a:endParaRPr>
          </a:p>
          <a:p>
            <a:pPr marL="12700" marR="1139825">
              <a:lnSpc>
                <a:spcPct val="100000"/>
              </a:lnSpc>
            </a:pPr>
            <a:r>
              <a:rPr sz="1400">
                <a:latin typeface="Microsoft Sans Serif"/>
                <a:cs typeface="Microsoft Sans Serif"/>
              </a:rPr>
              <a:t>«Я</a:t>
            </a:r>
            <a:r>
              <a:rPr sz="1400" spc="-20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обращаю</a:t>
            </a:r>
            <a:r>
              <a:rPr sz="1400" spc="-30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внимание</a:t>
            </a:r>
            <a:r>
              <a:rPr sz="1400" spc="-15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на</a:t>
            </a:r>
            <a:r>
              <a:rPr sz="1400" spc="-10">
                <a:latin typeface="Microsoft Sans Serif"/>
                <a:cs typeface="Microsoft Sans Serif"/>
              </a:rPr>
              <a:t> тофиксирую,</a:t>
            </a:r>
            <a:r>
              <a:rPr sz="1400" spc="-15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что</a:t>
            </a:r>
            <a:r>
              <a:rPr sz="1400" spc="-35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у</a:t>
            </a:r>
            <a:r>
              <a:rPr sz="1400" spc="-10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меня</a:t>
            </a:r>
            <a:r>
              <a:rPr sz="1400" spc="-10">
                <a:latin typeface="Microsoft Sans Serif"/>
                <a:cs typeface="Microsoft Sans Serif"/>
              </a:rPr>
              <a:t> появилась </a:t>
            </a:r>
            <a:r>
              <a:rPr sz="1400">
                <a:latin typeface="Microsoft Sans Serif"/>
                <a:cs typeface="Microsoft Sans Serif"/>
              </a:rPr>
              <a:t>тягостная</a:t>
            </a:r>
            <a:r>
              <a:rPr sz="1400" spc="-90">
                <a:latin typeface="Microsoft Sans Serif"/>
                <a:cs typeface="Microsoft Sans Serif"/>
              </a:rPr>
              <a:t> </a:t>
            </a:r>
            <a:r>
              <a:rPr sz="1400" spc="-10">
                <a:latin typeface="Microsoft Sans Serif"/>
                <a:cs typeface="Microsoft Sans Serif"/>
              </a:rPr>
              <a:t>мысль»</a:t>
            </a:r>
            <a:endParaRPr sz="1400">
              <a:latin typeface="Microsoft Sans Serif"/>
              <a:cs typeface="Microsoft Sans Serif"/>
            </a:endParaRPr>
          </a:p>
          <a:p>
            <a:pPr marL="12700" marR="372745">
              <a:lnSpc>
                <a:spcPct val="100000"/>
              </a:lnSpc>
            </a:pPr>
            <a:r>
              <a:rPr sz="1400">
                <a:latin typeface="Microsoft Sans Serif"/>
                <a:cs typeface="Microsoft Sans Serif"/>
              </a:rPr>
              <a:t>«Я</a:t>
            </a:r>
            <a:r>
              <a:rPr sz="1400" spc="-15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обращаю</a:t>
            </a:r>
            <a:r>
              <a:rPr sz="1400" spc="-30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внимание</a:t>
            </a:r>
            <a:r>
              <a:rPr sz="1400" spc="-15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на</a:t>
            </a:r>
            <a:r>
              <a:rPr sz="1400" spc="-10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то,</a:t>
            </a:r>
            <a:r>
              <a:rPr sz="1400" spc="-20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что</a:t>
            </a:r>
            <a:r>
              <a:rPr sz="1400" spc="-35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меня</a:t>
            </a:r>
            <a:r>
              <a:rPr sz="1400" spc="-15">
                <a:latin typeface="Microsoft Sans Serif"/>
                <a:cs typeface="Microsoft Sans Serif"/>
              </a:rPr>
              <a:t> </a:t>
            </a:r>
            <a:r>
              <a:rPr sz="1400" spc="-10">
                <a:latin typeface="Microsoft Sans Serif"/>
                <a:cs typeface="Microsoft Sans Serif"/>
              </a:rPr>
              <a:t>одолевают</a:t>
            </a:r>
            <a:r>
              <a:rPr sz="1400" spc="-25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страхи</a:t>
            </a:r>
            <a:r>
              <a:rPr sz="1400" spc="-10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в </a:t>
            </a:r>
            <a:r>
              <a:rPr sz="1400" spc="-10">
                <a:latin typeface="Microsoft Sans Serif"/>
                <a:cs typeface="Microsoft Sans Serif"/>
              </a:rPr>
              <a:t>отношении будущего».</a:t>
            </a:r>
            <a:endParaRPr sz="14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95"/>
              </a:spcBef>
            </a:pPr>
            <a:endParaRPr sz="1400">
              <a:latin typeface="Microsoft Sans Serif"/>
              <a:cs typeface="Microsoft Sans Serif"/>
            </a:endParaRPr>
          </a:p>
          <a:p>
            <a:pPr marL="217804" indent="-205104">
              <a:lnSpc>
                <a:spcPct val="100000"/>
              </a:lnSpc>
              <a:buAutoNum type="arabicParenR" startAt="3"/>
              <a:tabLst>
                <a:tab pos="217804"/>
              </a:tabLst>
            </a:pPr>
            <a:r>
              <a:rPr sz="1400" spc="-20">
                <a:latin typeface="Microsoft Sans Serif"/>
                <a:cs typeface="Microsoft Sans Serif"/>
              </a:rPr>
              <a:t>Затем</a:t>
            </a:r>
            <a:r>
              <a:rPr sz="1400" spc="-25">
                <a:latin typeface="Microsoft Sans Serif"/>
                <a:cs typeface="Microsoft Sans Serif"/>
              </a:rPr>
              <a:t> ПЕРЕКЛЮЧИТЕСЬ</a:t>
            </a:r>
            <a:r>
              <a:rPr sz="1400" spc="20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на</a:t>
            </a:r>
            <a:r>
              <a:rPr sz="1400" spc="-20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то,</a:t>
            </a:r>
            <a:r>
              <a:rPr sz="1400" spc="-25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что</a:t>
            </a:r>
            <a:r>
              <a:rPr sz="1400" spc="-35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вы</a:t>
            </a:r>
            <a:r>
              <a:rPr sz="1400" spc="15">
                <a:latin typeface="Microsoft Sans Serif"/>
                <a:cs typeface="Microsoft Sans Serif"/>
              </a:rPr>
              <a:t> </a:t>
            </a:r>
            <a:r>
              <a:rPr sz="1400" spc="-10">
                <a:latin typeface="Microsoft Sans Serif"/>
                <a:cs typeface="Microsoft Sans Serif"/>
              </a:rPr>
              <a:t>делаете.</a:t>
            </a:r>
            <a:r>
              <a:rPr sz="1400" spc="-40">
                <a:latin typeface="Microsoft Sans Serif"/>
                <a:cs typeface="Microsoft Sans Serif"/>
              </a:rPr>
              <a:t> </a:t>
            </a:r>
            <a:r>
              <a:rPr sz="1400" spc="-20">
                <a:latin typeface="Microsoft Sans Serif"/>
                <a:cs typeface="Microsoft Sans Serif"/>
              </a:rPr>
              <a:t>Уделяйте </a:t>
            </a:r>
            <a:r>
              <a:rPr sz="1400">
                <a:latin typeface="Microsoft Sans Serif"/>
                <a:cs typeface="Microsoft Sans Serif"/>
              </a:rPr>
              <a:t>все</a:t>
            </a:r>
            <a:r>
              <a:rPr sz="1400" spc="-20">
                <a:latin typeface="Microsoft Sans Serif"/>
                <a:cs typeface="Microsoft Sans Serif"/>
              </a:rPr>
              <a:t> свое</a:t>
            </a:r>
            <a:endParaRPr sz="14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tabLst>
                <a:tab pos="1026160"/>
                <a:tab pos="1579245"/>
                <a:tab pos="2038350"/>
                <a:tab pos="2757805"/>
                <a:tab pos="3050540"/>
                <a:tab pos="3716020"/>
                <a:tab pos="4017010"/>
                <a:tab pos="4643120"/>
                <a:tab pos="5115560"/>
                <a:tab pos="5541010"/>
              </a:tabLst>
            </a:pPr>
            <a:r>
              <a:rPr sz="1400" spc="-10">
                <a:latin typeface="Microsoft Sans Serif"/>
                <a:cs typeface="Microsoft Sans Serif"/>
              </a:rPr>
              <a:t>внимание</a:t>
            </a:r>
            <a:r>
              <a:rPr sz="1400">
                <a:latin typeface="Microsoft Sans Serif"/>
                <a:cs typeface="Microsoft Sans Serif"/>
              </a:rPr>
              <a:t>	</a:t>
            </a:r>
            <a:r>
              <a:rPr sz="1400" spc="-20">
                <a:latin typeface="Microsoft Sans Serif"/>
                <a:cs typeface="Microsoft Sans Serif"/>
              </a:rPr>
              <a:t>тем,</a:t>
            </a:r>
            <a:r>
              <a:rPr sz="1400">
                <a:latin typeface="Microsoft Sans Serif"/>
                <a:cs typeface="Microsoft Sans Serif"/>
              </a:rPr>
              <a:t>	</a:t>
            </a:r>
            <a:r>
              <a:rPr sz="1400" spc="-25">
                <a:latin typeface="Microsoft Sans Serif"/>
                <a:cs typeface="Microsoft Sans Serif"/>
              </a:rPr>
              <a:t>кто</a:t>
            </a:r>
            <a:r>
              <a:rPr sz="1400">
                <a:latin typeface="Microsoft Sans Serif"/>
                <a:cs typeface="Microsoft Sans Serif"/>
              </a:rPr>
              <a:t>	</a:t>
            </a:r>
            <a:r>
              <a:rPr sz="1400" spc="-10">
                <a:latin typeface="Microsoft Sans Serif"/>
                <a:cs typeface="Microsoft Sans Serif"/>
              </a:rPr>
              <a:t>рядом</a:t>
            </a:r>
            <a:r>
              <a:rPr sz="1400">
                <a:latin typeface="Microsoft Sans Serif"/>
                <a:cs typeface="Microsoft Sans Serif"/>
              </a:rPr>
              <a:t>	</a:t>
            </a:r>
            <a:r>
              <a:rPr sz="1400" spc="-50">
                <a:latin typeface="Microsoft Sans Serif"/>
                <a:cs typeface="Microsoft Sans Serif"/>
              </a:rPr>
              <a:t>с</a:t>
            </a:r>
            <a:r>
              <a:rPr sz="1400">
                <a:latin typeface="Microsoft Sans Serif"/>
                <a:cs typeface="Microsoft Sans Serif"/>
              </a:rPr>
              <a:t>	</a:t>
            </a:r>
            <a:r>
              <a:rPr sz="1400" spc="-10">
                <a:latin typeface="Microsoft Sans Serif"/>
                <a:cs typeface="Microsoft Sans Serif"/>
              </a:rPr>
              <a:t>вами,</a:t>
            </a:r>
            <a:r>
              <a:rPr sz="1400">
                <a:latin typeface="Microsoft Sans Serif"/>
                <a:cs typeface="Microsoft Sans Serif"/>
              </a:rPr>
              <a:t>	</a:t>
            </a:r>
            <a:r>
              <a:rPr sz="1400" spc="-50">
                <a:latin typeface="Microsoft Sans Serif"/>
                <a:cs typeface="Microsoft Sans Serif"/>
              </a:rPr>
              <a:t>и</a:t>
            </a:r>
            <a:r>
              <a:rPr sz="1400">
                <a:latin typeface="Microsoft Sans Serif"/>
                <a:cs typeface="Microsoft Sans Serif"/>
              </a:rPr>
              <a:t>	</a:t>
            </a:r>
            <a:r>
              <a:rPr sz="1400" spc="-10">
                <a:latin typeface="Microsoft Sans Serif"/>
                <a:cs typeface="Microsoft Sans Serif"/>
              </a:rPr>
              <a:t>тому,</a:t>
            </a:r>
            <a:r>
              <a:rPr sz="1400">
                <a:latin typeface="Microsoft Sans Serif"/>
                <a:cs typeface="Microsoft Sans Serif"/>
              </a:rPr>
              <a:t>	</a:t>
            </a:r>
            <a:r>
              <a:rPr sz="1400" spc="-25">
                <a:latin typeface="Microsoft Sans Serif"/>
                <a:cs typeface="Microsoft Sans Serif"/>
              </a:rPr>
              <a:t>что</a:t>
            </a:r>
            <a:r>
              <a:rPr sz="1400">
                <a:latin typeface="Microsoft Sans Serif"/>
                <a:cs typeface="Microsoft Sans Serif"/>
              </a:rPr>
              <a:t>	</a:t>
            </a:r>
            <a:r>
              <a:rPr sz="1400" spc="-25">
                <a:latin typeface="Microsoft Sans Serif"/>
                <a:cs typeface="Microsoft Sans Serif"/>
              </a:rPr>
              <a:t>вы</a:t>
            </a:r>
            <a:r>
              <a:rPr sz="1400">
                <a:latin typeface="Microsoft Sans Serif"/>
                <a:cs typeface="Microsoft Sans Serif"/>
              </a:rPr>
              <a:t>	</a:t>
            </a:r>
            <a:r>
              <a:rPr sz="1400" spc="-10">
                <a:latin typeface="Microsoft Sans Serif"/>
                <a:cs typeface="Microsoft Sans Serif"/>
              </a:rPr>
              <a:t>делаете.</a:t>
            </a:r>
            <a:endParaRPr sz="1400">
              <a:latin typeface="Microsoft Sans Serif"/>
              <a:cs typeface="Microsoft Sans Serif"/>
            </a:endParaRPr>
          </a:p>
        </p:txBody>
      </p:sp>
      <p:pic>
        <p:nvPicPr>
          <p:cNvPr id="6" name="object 6"/>
          <p:cNvPicPr/>
          <p:nvPr/>
        </p:nvPicPr>
        <p:blipFill>
          <a:blip r:embed="rId2"/>
          <a:stretch>
            <a:fillRect/>
          </a:stretch>
        </p:blipFill>
        <p:spPr>
          <a:xfrm>
            <a:off x="209118" y="799337"/>
            <a:ext cx="2086102" cy="2463546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60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/>
          <p:nvPr/>
        </p:nvSpPr>
        <p:spPr>
          <a:xfrm>
            <a:off x="262763" y="217677"/>
            <a:ext cx="6445250" cy="635"/>
          </a:xfrm>
          <a:custGeom>
            <a:rect l="l" t="t" r="r" b="b"/>
            <a:pathLst>
              <a:path w="6445250" h="635">
                <a:moveTo>
                  <a:pt x="0" y="0"/>
                </a:moveTo>
                <a:lnTo>
                  <a:pt x="6445122" y="381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56666" y="366140"/>
            <a:ext cx="139700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890">
              <a:lnSpc>
                <a:spcPct val="100000"/>
              </a:lnSpc>
              <a:spcBef>
                <a:spcPts val="100"/>
              </a:spcBef>
            </a:pPr>
            <a:r>
              <a:rPr sz="1200" b="1" i="1" u="sng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Самопомощь</a:t>
            </a:r>
            <a:r>
              <a:rPr sz="1200" b="1" i="1" u="sng" spc="-35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25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при</a:t>
            </a:r>
            <a:r>
              <a:rPr sz="1200" b="1" i="1" spc="-25">
                <a:solidFill>
                  <a:schemeClr val="accent3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i="1" u="sng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острых</a:t>
            </a:r>
            <a:r>
              <a:rPr sz="1200" b="1" i="1" u="sng" spc="-5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1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реакциях</a:t>
            </a:r>
            <a:endParaRPr sz="1200">
              <a:solidFill>
                <a:schemeClr val="accent3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601848" y="341452"/>
            <a:ext cx="487997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0">
                <a:solidFill>
                  <a:srgbClr val="000000"/>
                </a:solidFill>
                <a:latin typeface="Microsoft Sans Serif"/>
                <a:cs typeface="Microsoft Sans Serif"/>
              </a:rPr>
              <a:t>Выберите</a:t>
            </a:r>
            <a:r>
              <a:rPr sz="1400" b="0" spc="-5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>
                <a:solidFill>
                  <a:srgbClr val="000000"/>
                </a:solidFill>
                <a:latin typeface="Microsoft Sans Serif"/>
                <a:cs typeface="Microsoft Sans Serif"/>
              </a:rPr>
              <a:t>ценности,</a:t>
            </a:r>
            <a:r>
              <a:rPr sz="1400" b="0" spc="-55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>
                <a:solidFill>
                  <a:srgbClr val="000000"/>
                </a:solidFill>
                <a:latin typeface="Microsoft Sans Serif"/>
                <a:cs typeface="Microsoft Sans Serif"/>
              </a:rPr>
              <a:t>наиболее</a:t>
            </a:r>
            <a:r>
              <a:rPr sz="1400" b="0" spc="-5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>
                <a:solidFill>
                  <a:srgbClr val="000000"/>
                </a:solidFill>
                <a:latin typeface="Microsoft Sans Serif"/>
                <a:cs typeface="Microsoft Sans Serif"/>
              </a:rPr>
              <a:t>важные</a:t>
            </a:r>
            <a:r>
              <a:rPr sz="1400" b="0" spc="-25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>
                <a:solidFill>
                  <a:srgbClr val="000000"/>
                </a:solidFill>
                <a:latin typeface="Microsoft Sans Serif"/>
                <a:cs typeface="Microsoft Sans Serif"/>
              </a:rPr>
              <a:t>для</a:t>
            </a:r>
            <a:r>
              <a:rPr sz="1400" b="0" spc="-35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>
                <a:solidFill>
                  <a:srgbClr val="000000"/>
                </a:solidFill>
                <a:latin typeface="Microsoft Sans Serif"/>
                <a:cs typeface="Microsoft Sans Serif"/>
              </a:rPr>
              <a:t>вас,</a:t>
            </a:r>
            <a:r>
              <a:rPr sz="1400" b="0" spc="-3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spc="-10">
                <a:solidFill>
                  <a:srgbClr val="000000"/>
                </a:solidFill>
                <a:latin typeface="Microsoft Sans Serif"/>
                <a:cs typeface="Microsoft Sans Serif"/>
              </a:rPr>
              <a:t>например: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601848" y="555116"/>
            <a:ext cx="6271895" cy="391709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3825" indent="-111125">
              <a:lnSpc>
                <a:spcPct val="100000"/>
              </a:lnSpc>
              <a:spcBef>
                <a:spcPts val="105"/>
              </a:spcBef>
              <a:buChar char="•"/>
              <a:tabLst>
                <a:tab pos="123825"/>
              </a:tabLst>
            </a:pPr>
            <a:r>
              <a:rPr sz="1400">
                <a:latin typeface="Microsoft Sans Serif"/>
                <a:cs typeface="Microsoft Sans Serif"/>
              </a:rPr>
              <a:t>быть</a:t>
            </a:r>
            <a:r>
              <a:rPr sz="1400" spc="-25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добрым</a:t>
            </a:r>
            <a:r>
              <a:rPr sz="1400" spc="-25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и</a:t>
            </a:r>
            <a:r>
              <a:rPr sz="1400" spc="-10">
                <a:latin typeface="Microsoft Sans Serif"/>
                <a:cs typeface="Microsoft Sans Serif"/>
              </a:rPr>
              <a:t> заботливым</a:t>
            </a:r>
            <a:endParaRPr sz="1400">
              <a:latin typeface="Microsoft Sans Serif"/>
              <a:cs typeface="Microsoft Sans Serif"/>
            </a:endParaRPr>
          </a:p>
          <a:p>
            <a:pPr marL="123825" indent="-111125">
              <a:lnSpc>
                <a:spcPct val="100000"/>
              </a:lnSpc>
              <a:buChar char="•"/>
              <a:tabLst>
                <a:tab pos="123825"/>
              </a:tabLst>
            </a:pPr>
            <a:r>
              <a:rPr sz="1400">
                <a:latin typeface="Microsoft Sans Serif"/>
                <a:cs typeface="Microsoft Sans Serif"/>
              </a:rPr>
              <a:t>быть </a:t>
            </a:r>
            <a:r>
              <a:rPr sz="1400" spc="-10">
                <a:latin typeface="Microsoft Sans Serif"/>
                <a:cs typeface="Microsoft Sans Serif"/>
              </a:rPr>
              <a:t>полезным</a:t>
            </a:r>
            <a:endParaRPr sz="1400">
              <a:latin typeface="Microsoft Sans Serif"/>
              <a:cs typeface="Microsoft Sans Serif"/>
            </a:endParaRPr>
          </a:p>
          <a:p>
            <a:pPr marL="123825" indent="-111125">
              <a:lnSpc>
                <a:spcPct val="100000"/>
              </a:lnSpc>
              <a:buChar char="•"/>
              <a:tabLst>
                <a:tab pos="123825"/>
              </a:tabLst>
            </a:pPr>
            <a:r>
              <a:rPr sz="1400">
                <a:latin typeface="Microsoft Sans Serif"/>
                <a:cs typeface="Microsoft Sans Serif"/>
              </a:rPr>
              <a:t>быть </a:t>
            </a:r>
            <a:r>
              <a:rPr sz="1400" spc="-10">
                <a:latin typeface="Microsoft Sans Serif"/>
                <a:cs typeface="Microsoft Sans Serif"/>
              </a:rPr>
              <a:t>смелым</a:t>
            </a:r>
            <a:endParaRPr sz="1400">
              <a:latin typeface="Microsoft Sans Serif"/>
              <a:cs typeface="Microsoft Sans Serif"/>
            </a:endParaRPr>
          </a:p>
          <a:p>
            <a:pPr marL="123825" indent="-111125">
              <a:lnSpc>
                <a:spcPct val="100000"/>
              </a:lnSpc>
              <a:buChar char="•"/>
              <a:tabLst>
                <a:tab pos="123825"/>
              </a:tabLst>
            </a:pPr>
            <a:r>
              <a:rPr sz="1400">
                <a:latin typeface="Microsoft Sans Serif"/>
                <a:cs typeface="Microsoft Sans Serif"/>
              </a:rPr>
              <a:t>быть </a:t>
            </a:r>
            <a:r>
              <a:rPr sz="1400" spc="-10">
                <a:latin typeface="Microsoft Sans Serif"/>
                <a:cs typeface="Microsoft Sans Serif"/>
              </a:rPr>
              <a:t>трудолюбивым.</a:t>
            </a:r>
            <a:endParaRPr sz="14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Microsoft Sans Serif"/>
                <a:cs typeface="Microsoft Sans Serif"/>
              </a:rPr>
              <a:t>Вы</a:t>
            </a:r>
            <a:r>
              <a:rPr sz="1400" spc="-25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должны</a:t>
            </a:r>
            <a:r>
              <a:rPr sz="1400" spc="-30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решить,</a:t>
            </a:r>
            <a:r>
              <a:rPr sz="1400" spc="-55">
                <a:latin typeface="Microsoft Sans Serif"/>
                <a:cs typeface="Microsoft Sans Serif"/>
              </a:rPr>
              <a:t> </a:t>
            </a:r>
            <a:r>
              <a:rPr sz="1400" spc="-20">
                <a:latin typeface="Microsoft Sans Serif"/>
                <a:cs typeface="Microsoft Sans Serif"/>
              </a:rPr>
              <a:t>какие</a:t>
            </a:r>
            <a:r>
              <a:rPr sz="1400" spc="-35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ценности</a:t>
            </a:r>
            <a:r>
              <a:rPr sz="1400" spc="-50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для</a:t>
            </a:r>
            <a:r>
              <a:rPr sz="1400" spc="-40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вас</a:t>
            </a:r>
            <a:r>
              <a:rPr sz="1400" spc="-25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важнее</a:t>
            </a:r>
            <a:r>
              <a:rPr sz="1400" spc="-40">
                <a:latin typeface="Microsoft Sans Serif"/>
                <a:cs typeface="Microsoft Sans Serif"/>
              </a:rPr>
              <a:t> </a:t>
            </a:r>
            <a:r>
              <a:rPr sz="1400" spc="-10">
                <a:latin typeface="Microsoft Sans Serif"/>
                <a:cs typeface="Microsoft Sans Serif"/>
              </a:rPr>
              <a:t>всего!</a:t>
            </a:r>
            <a:endParaRPr sz="14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95"/>
              </a:spcBef>
            </a:pPr>
            <a:endParaRPr sz="1400">
              <a:latin typeface="Microsoft Sans Serif"/>
              <a:cs typeface="Microsoft Sans Serif"/>
            </a:endParaRPr>
          </a:p>
          <a:p>
            <a:pPr marL="12700" marR="5080">
              <a:lnSpc>
                <a:spcPct val="100000"/>
              </a:lnSpc>
              <a:tabLst>
                <a:tab pos="698500"/>
                <a:tab pos="1680210"/>
                <a:tab pos="2257425"/>
                <a:tab pos="3329304"/>
                <a:tab pos="4327525"/>
                <a:tab pos="5156835"/>
                <a:tab pos="5561965"/>
              </a:tabLst>
            </a:pPr>
            <a:r>
              <a:rPr sz="1400" spc="-10">
                <a:latin typeface="Microsoft Sans Serif"/>
                <a:cs typeface="Microsoft Sans Serif"/>
              </a:rPr>
              <a:t>Затем</a:t>
            </a:r>
            <a:r>
              <a:rPr sz="1400">
                <a:latin typeface="Microsoft Sans Serif"/>
                <a:cs typeface="Microsoft Sans Serif"/>
              </a:rPr>
              <a:t>	</a:t>
            </a:r>
            <a:r>
              <a:rPr sz="1400" spc="-10">
                <a:latin typeface="Microsoft Sans Serif"/>
                <a:cs typeface="Microsoft Sans Serif"/>
              </a:rPr>
              <a:t>выберите</a:t>
            </a:r>
            <a:r>
              <a:rPr sz="1400">
                <a:latin typeface="Microsoft Sans Serif"/>
                <a:cs typeface="Microsoft Sans Serif"/>
              </a:rPr>
              <a:t>	</a:t>
            </a:r>
            <a:r>
              <a:rPr sz="1400" spc="-20">
                <a:latin typeface="Microsoft Sans Serif"/>
                <a:cs typeface="Microsoft Sans Serif"/>
              </a:rPr>
              <a:t>одно</a:t>
            </a:r>
            <a:r>
              <a:rPr sz="1400">
                <a:latin typeface="Microsoft Sans Serif"/>
                <a:cs typeface="Microsoft Sans Serif"/>
              </a:rPr>
              <a:t>	</a:t>
            </a:r>
            <a:r>
              <a:rPr sz="1400" spc="-10">
                <a:latin typeface="Microsoft Sans Serif"/>
                <a:cs typeface="Microsoft Sans Serif"/>
              </a:rPr>
              <a:t>маленькое</a:t>
            </a:r>
            <a:r>
              <a:rPr sz="1400">
                <a:latin typeface="Microsoft Sans Serif"/>
                <a:cs typeface="Microsoft Sans Serif"/>
              </a:rPr>
              <a:t>	</a:t>
            </a:r>
            <a:r>
              <a:rPr sz="1400" spc="-10">
                <a:latin typeface="Microsoft Sans Serif"/>
                <a:cs typeface="Microsoft Sans Serif"/>
              </a:rPr>
              <a:t>действие,</a:t>
            </a:r>
            <a:r>
              <a:rPr sz="1400">
                <a:latin typeface="Microsoft Sans Serif"/>
                <a:cs typeface="Microsoft Sans Serif"/>
              </a:rPr>
              <a:t>	</a:t>
            </a:r>
            <a:r>
              <a:rPr sz="1400" spc="-10">
                <a:latin typeface="Microsoft Sans Serif"/>
                <a:cs typeface="Microsoft Sans Serif"/>
              </a:rPr>
              <a:t>которое</a:t>
            </a:r>
            <a:r>
              <a:rPr sz="1400">
                <a:latin typeface="Microsoft Sans Serif"/>
                <a:cs typeface="Microsoft Sans Serif"/>
              </a:rPr>
              <a:t>	</a:t>
            </a:r>
            <a:r>
              <a:rPr sz="1400" spc="-25">
                <a:latin typeface="Microsoft Sans Serif"/>
                <a:cs typeface="Microsoft Sans Serif"/>
              </a:rPr>
              <a:t>вы</a:t>
            </a:r>
            <a:r>
              <a:rPr sz="1400">
                <a:latin typeface="Microsoft Sans Serif"/>
                <a:cs typeface="Microsoft Sans Serif"/>
              </a:rPr>
              <a:t>	</a:t>
            </a:r>
            <a:r>
              <a:rPr sz="1400" spc="-35">
                <a:latin typeface="Microsoft Sans Serif"/>
                <a:cs typeface="Microsoft Sans Serif"/>
              </a:rPr>
              <a:t>сможете </a:t>
            </a:r>
            <a:r>
              <a:rPr sz="1400">
                <a:latin typeface="Microsoft Sans Serif"/>
                <a:cs typeface="Microsoft Sans Serif"/>
              </a:rPr>
              <a:t>совершить</a:t>
            </a:r>
            <a:r>
              <a:rPr sz="1400" spc="-35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на</a:t>
            </a:r>
            <a:r>
              <a:rPr sz="1400" spc="-30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следующей</a:t>
            </a:r>
            <a:r>
              <a:rPr sz="1400" spc="-15">
                <a:latin typeface="Microsoft Sans Serif"/>
                <a:cs typeface="Microsoft Sans Serif"/>
              </a:rPr>
              <a:t> </a:t>
            </a:r>
            <a:r>
              <a:rPr sz="1400" spc="-10">
                <a:latin typeface="Microsoft Sans Serif"/>
                <a:cs typeface="Microsoft Sans Serif"/>
              </a:rPr>
              <a:t>неделе</a:t>
            </a:r>
            <a:r>
              <a:rPr sz="1400" spc="-40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в</a:t>
            </a:r>
            <a:r>
              <a:rPr sz="1400" spc="-5">
                <a:latin typeface="Microsoft Sans Serif"/>
                <a:cs typeface="Microsoft Sans Serif"/>
              </a:rPr>
              <a:t> </a:t>
            </a:r>
            <a:r>
              <a:rPr sz="1400" spc="-10">
                <a:latin typeface="Microsoft Sans Serif"/>
                <a:cs typeface="Microsoft Sans Serif"/>
              </a:rPr>
              <a:t>соответствии</a:t>
            </a:r>
            <a:r>
              <a:rPr sz="1400" spc="-25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с</a:t>
            </a:r>
            <a:r>
              <a:rPr sz="1400" spc="-15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этими</a:t>
            </a:r>
            <a:r>
              <a:rPr sz="1400" spc="-10">
                <a:latin typeface="Microsoft Sans Serif"/>
                <a:cs typeface="Microsoft Sans Serif"/>
              </a:rPr>
              <a:t> ценностями.</a:t>
            </a:r>
            <a:endParaRPr sz="14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95"/>
              </a:spcBef>
            </a:pPr>
            <a:endParaRPr sz="14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>
                <a:latin typeface="Microsoft Sans Serif"/>
                <a:cs typeface="Microsoft Sans Serif"/>
              </a:rPr>
              <a:t>Что</a:t>
            </a:r>
            <a:r>
              <a:rPr sz="1400" spc="-20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вы</a:t>
            </a:r>
            <a:r>
              <a:rPr sz="1400" spc="5">
                <a:latin typeface="Microsoft Sans Serif"/>
                <a:cs typeface="Microsoft Sans Serif"/>
              </a:rPr>
              <a:t> </a:t>
            </a:r>
            <a:r>
              <a:rPr sz="1400" spc="-10">
                <a:latin typeface="Microsoft Sans Serif"/>
                <a:cs typeface="Microsoft Sans Serif"/>
              </a:rPr>
              <a:t>сделаете?</a:t>
            </a:r>
            <a:endParaRPr sz="14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Microsoft Sans Serif"/>
                <a:cs typeface="Microsoft Sans Serif"/>
              </a:rPr>
              <a:t>Что</a:t>
            </a:r>
            <a:r>
              <a:rPr sz="1400" spc="-20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вы</a:t>
            </a:r>
            <a:r>
              <a:rPr sz="1400" spc="5">
                <a:latin typeface="Microsoft Sans Serif"/>
                <a:cs typeface="Microsoft Sans Serif"/>
              </a:rPr>
              <a:t> </a:t>
            </a:r>
            <a:r>
              <a:rPr sz="1400" spc="-10">
                <a:latin typeface="Microsoft Sans Serif"/>
                <a:cs typeface="Microsoft Sans Serif"/>
              </a:rPr>
              <a:t>скажете?</a:t>
            </a:r>
            <a:endParaRPr sz="14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400" spc="-45">
                <a:latin typeface="Microsoft Sans Serif"/>
                <a:cs typeface="Microsoft Sans Serif"/>
              </a:rPr>
              <a:t>Даже</a:t>
            </a:r>
            <a:r>
              <a:rPr sz="1400" spc="-15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самые</a:t>
            </a:r>
            <a:r>
              <a:rPr sz="1400" spc="-20">
                <a:latin typeface="Microsoft Sans Serif"/>
                <a:cs typeface="Microsoft Sans Serif"/>
              </a:rPr>
              <a:t> незначительные</a:t>
            </a:r>
            <a:r>
              <a:rPr sz="1400" spc="-45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действия</a:t>
            </a:r>
            <a:r>
              <a:rPr sz="1400" spc="-20">
                <a:latin typeface="Microsoft Sans Serif"/>
                <a:cs typeface="Microsoft Sans Serif"/>
              </a:rPr>
              <a:t> </a:t>
            </a:r>
            <a:r>
              <a:rPr sz="1400" spc="-10">
                <a:latin typeface="Microsoft Sans Serif"/>
                <a:cs typeface="Microsoft Sans Serif"/>
              </a:rPr>
              <a:t>важны!</a:t>
            </a:r>
            <a:endParaRPr sz="14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endParaRPr lang="ru-RU" sz="1400" smtClean="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400" smtClean="0">
                <a:latin typeface="Microsoft Sans Serif"/>
                <a:cs typeface="Microsoft Sans Serif"/>
              </a:rPr>
              <a:t>Помните</a:t>
            </a:r>
            <a:r>
              <a:rPr sz="1400">
                <a:latin typeface="Microsoft Sans Serif"/>
                <a:cs typeface="Microsoft Sans Serif"/>
              </a:rPr>
              <a:t>,</a:t>
            </a:r>
            <a:r>
              <a:rPr sz="1400" spc="-65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что</a:t>
            </a:r>
            <a:r>
              <a:rPr sz="1400" spc="-65">
                <a:latin typeface="Microsoft Sans Serif"/>
                <a:cs typeface="Microsoft Sans Serif"/>
              </a:rPr>
              <a:t> </a:t>
            </a:r>
            <a:r>
              <a:rPr sz="1400" spc="-10">
                <a:latin typeface="Microsoft Sans Serif"/>
                <a:cs typeface="Microsoft Sans Serif"/>
              </a:rPr>
              <a:t>имеется</a:t>
            </a:r>
            <a:r>
              <a:rPr sz="1400" spc="-45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три</a:t>
            </a:r>
            <a:r>
              <a:rPr sz="1400" spc="-50">
                <a:latin typeface="Microsoft Sans Serif"/>
                <a:cs typeface="Microsoft Sans Serif"/>
              </a:rPr>
              <a:t> </a:t>
            </a:r>
            <a:r>
              <a:rPr sz="1400" spc="-10">
                <a:latin typeface="Microsoft Sans Serif"/>
                <a:cs typeface="Microsoft Sans Serif"/>
              </a:rPr>
              <a:t>подхода</a:t>
            </a:r>
            <a:r>
              <a:rPr sz="1400" spc="-35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к</a:t>
            </a:r>
            <a:r>
              <a:rPr sz="1400" spc="-45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любой</a:t>
            </a:r>
            <a:r>
              <a:rPr sz="1400" spc="-50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сложной</a:t>
            </a:r>
            <a:r>
              <a:rPr sz="1400" spc="-50">
                <a:latin typeface="Microsoft Sans Serif"/>
                <a:cs typeface="Microsoft Sans Serif"/>
              </a:rPr>
              <a:t> </a:t>
            </a:r>
            <a:r>
              <a:rPr sz="1400" spc="-10">
                <a:latin typeface="Microsoft Sans Serif"/>
                <a:cs typeface="Microsoft Sans Serif"/>
              </a:rPr>
              <a:t>ситуации:</a:t>
            </a:r>
            <a:endParaRPr sz="1400">
              <a:latin typeface="Microsoft Sans Serif"/>
              <a:cs typeface="Microsoft Sans Serif"/>
            </a:endParaRPr>
          </a:p>
          <a:p>
            <a:pPr marL="208915" indent="-196215">
              <a:lnSpc>
                <a:spcPct val="100000"/>
              </a:lnSpc>
              <a:buAutoNum type="arabicPeriod"/>
              <a:tabLst>
                <a:tab pos="208915"/>
              </a:tabLst>
            </a:pPr>
            <a:r>
              <a:rPr sz="1400" spc="-20">
                <a:latin typeface="Microsoft Sans Serif"/>
                <a:cs typeface="Microsoft Sans Serif"/>
              </a:rPr>
              <a:t>УЙТИ</a:t>
            </a:r>
            <a:endParaRPr sz="1400">
              <a:latin typeface="Microsoft Sans Serif"/>
              <a:cs typeface="Microsoft Sans Serif"/>
            </a:endParaRPr>
          </a:p>
          <a:p>
            <a:pPr marL="208915" indent="-196215">
              <a:lnSpc>
                <a:spcPct val="100000"/>
              </a:lnSpc>
              <a:buAutoNum type="arabicPeriod"/>
              <a:tabLst>
                <a:tab pos="208915"/>
              </a:tabLst>
            </a:pPr>
            <a:r>
              <a:rPr sz="1400">
                <a:latin typeface="Microsoft Sans Serif"/>
                <a:cs typeface="Microsoft Sans Serif"/>
              </a:rPr>
              <a:t>ИЗМЕНИТЬ</a:t>
            </a:r>
            <a:r>
              <a:rPr sz="1400" spc="-45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ТО,</a:t>
            </a:r>
            <a:r>
              <a:rPr sz="1400" spc="-65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ЧТО</a:t>
            </a:r>
            <a:r>
              <a:rPr sz="1400" spc="-55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МОЖНО</a:t>
            </a:r>
            <a:r>
              <a:rPr sz="1400" spc="-65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ИЗМЕНИТЬ;</a:t>
            </a:r>
            <a:r>
              <a:rPr sz="1400" spc="-40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ПРИНЯТЬ</a:t>
            </a:r>
            <a:r>
              <a:rPr sz="1400" spc="-30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БОЛЬ</a:t>
            </a:r>
            <a:r>
              <a:rPr sz="1400" spc="-65">
                <a:latin typeface="Microsoft Sans Serif"/>
                <a:cs typeface="Microsoft Sans Serif"/>
              </a:rPr>
              <a:t> </a:t>
            </a:r>
            <a:r>
              <a:rPr sz="1400" spc="-25">
                <a:latin typeface="Microsoft Sans Serif"/>
                <a:cs typeface="Microsoft Sans Serif"/>
              </a:rPr>
              <a:t>ТОГО,</a:t>
            </a:r>
            <a:r>
              <a:rPr sz="1400" spc="-50">
                <a:latin typeface="Microsoft Sans Serif"/>
                <a:cs typeface="Microsoft Sans Serif"/>
              </a:rPr>
              <a:t> </a:t>
            </a:r>
            <a:r>
              <a:rPr sz="1400" spc="-25">
                <a:latin typeface="Microsoft Sans Serif"/>
                <a:cs typeface="Microsoft Sans Serif"/>
              </a:rPr>
              <a:t>ЧТО</a:t>
            </a:r>
            <a:endParaRPr sz="14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400" spc="-20">
                <a:latin typeface="Microsoft Sans Serif"/>
                <a:cs typeface="Microsoft Sans Serif"/>
              </a:rPr>
              <a:t>НЕЛЬЗЯ</a:t>
            </a:r>
            <a:r>
              <a:rPr sz="1400" spc="-25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ИЗМЕНИТЬ;</a:t>
            </a:r>
            <a:r>
              <a:rPr sz="1400" spc="-30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И</a:t>
            </a:r>
            <a:r>
              <a:rPr sz="1400" spc="-25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ЖИТЬ</a:t>
            </a:r>
            <a:r>
              <a:rPr sz="1400" spc="-30">
                <a:latin typeface="Microsoft Sans Serif"/>
                <a:cs typeface="Microsoft Sans Serif"/>
              </a:rPr>
              <a:t> СОГЛАСНО</a:t>
            </a:r>
            <a:r>
              <a:rPr sz="1400" spc="-10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СВОИМ</a:t>
            </a:r>
            <a:r>
              <a:rPr sz="1400" spc="-25">
                <a:latin typeface="Microsoft Sans Serif"/>
                <a:cs typeface="Microsoft Sans Serif"/>
              </a:rPr>
              <a:t> </a:t>
            </a:r>
            <a:r>
              <a:rPr sz="1400" spc="-10">
                <a:latin typeface="Microsoft Sans Serif"/>
                <a:cs typeface="Microsoft Sans Serif"/>
              </a:rPr>
              <a:t>ЦЕННОСТЯМ</a:t>
            </a:r>
            <a:endParaRPr sz="1400">
              <a:latin typeface="Microsoft Sans Serif"/>
              <a:cs typeface="Microsoft Sans Serif"/>
            </a:endParaRPr>
          </a:p>
          <a:p>
            <a:pPr marL="492125" indent="-479425">
              <a:lnSpc>
                <a:spcPct val="100000"/>
              </a:lnSpc>
              <a:buAutoNum type="arabicPeriod" startAt="3"/>
              <a:tabLst>
                <a:tab pos="492125"/>
                <a:tab pos="1652270"/>
                <a:tab pos="2111375"/>
                <a:tab pos="3597275"/>
                <a:tab pos="4175125"/>
                <a:tab pos="5132070"/>
              </a:tabLst>
            </a:pPr>
            <a:r>
              <a:rPr sz="1400" spc="-10">
                <a:latin typeface="Microsoft Sans Serif"/>
                <a:cs typeface="Microsoft Sans Serif"/>
              </a:rPr>
              <a:t>СДАТЬСЯ</a:t>
            </a:r>
            <a:r>
              <a:rPr sz="1400">
                <a:latin typeface="Microsoft Sans Serif"/>
                <a:cs typeface="Microsoft Sans Serif"/>
              </a:rPr>
              <a:t>	</a:t>
            </a:r>
            <a:r>
              <a:rPr sz="1400" spc="-50">
                <a:latin typeface="Microsoft Sans Serif"/>
                <a:cs typeface="Microsoft Sans Serif"/>
              </a:rPr>
              <a:t>И</a:t>
            </a:r>
            <a:r>
              <a:rPr sz="1400">
                <a:latin typeface="Microsoft Sans Serif"/>
                <a:cs typeface="Microsoft Sans Serif"/>
              </a:rPr>
              <a:t>	</a:t>
            </a:r>
            <a:r>
              <a:rPr sz="1400" spc="-10">
                <a:latin typeface="Microsoft Sans Serif"/>
                <a:cs typeface="Microsoft Sans Serif"/>
              </a:rPr>
              <a:t>ОТКАЗАТЬСЯ</a:t>
            </a:r>
            <a:r>
              <a:rPr sz="1400">
                <a:latin typeface="Microsoft Sans Serif"/>
                <a:cs typeface="Microsoft Sans Serif"/>
              </a:rPr>
              <a:t>	</a:t>
            </a:r>
            <a:r>
              <a:rPr sz="1400" spc="-25">
                <a:latin typeface="Microsoft Sans Serif"/>
                <a:cs typeface="Microsoft Sans Serif"/>
              </a:rPr>
              <a:t>ОТ</a:t>
            </a:r>
            <a:r>
              <a:rPr sz="1400">
                <a:latin typeface="Microsoft Sans Serif"/>
                <a:cs typeface="Microsoft Sans Serif"/>
              </a:rPr>
              <a:t>	</a:t>
            </a:r>
            <a:r>
              <a:rPr sz="1400" spc="-10">
                <a:latin typeface="Microsoft Sans Serif"/>
                <a:cs typeface="Microsoft Sans Serif"/>
              </a:rPr>
              <a:t>СВОИХ</a:t>
            </a:r>
            <a:r>
              <a:rPr sz="1400">
                <a:latin typeface="Microsoft Sans Serif"/>
                <a:cs typeface="Microsoft Sans Serif"/>
              </a:rPr>
              <a:t>	</a:t>
            </a:r>
            <a:r>
              <a:rPr sz="1400" spc="-10">
                <a:latin typeface="Microsoft Sans Serif"/>
                <a:cs typeface="Microsoft Sans Serif"/>
              </a:rPr>
              <a:t>ЦЕННОСТЕЙ</a:t>
            </a:r>
            <a:endParaRPr sz="1400">
              <a:latin typeface="Microsoft Sans Serif"/>
              <a:cs typeface="Microsoft Sans Serif"/>
            </a:endParaRPr>
          </a:p>
        </p:txBody>
      </p:sp>
      <p:pic>
        <p:nvPicPr>
          <p:cNvPr id="6" name="object 6"/>
          <p:cNvPicPr/>
          <p:nvPr/>
        </p:nvPicPr>
        <p:blipFill>
          <a:blip r:embed="rId2"/>
          <a:stretch>
            <a:fillRect/>
          </a:stretch>
        </p:blipFill>
        <p:spPr>
          <a:xfrm>
            <a:off x="188696" y="799337"/>
            <a:ext cx="2113534" cy="3043809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6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/>
          <p:nvPr/>
        </p:nvSpPr>
        <p:spPr>
          <a:xfrm>
            <a:off x="262763" y="217677"/>
            <a:ext cx="6445250" cy="635"/>
          </a:xfrm>
          <a:custGeom>
            <a:rect l="l" t="t" r="r" b="b"/>
            <a:pathLst>
              <a:path w="6445250" h="635">
                <a:moveTo>
                  <a:pt x="0" y="0"/>
                </a:moveTo>
                <a:lnTo>
                  <a:pt x="6445122" y="381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56666" y="366140"/>
            <a:ext cx="1729334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890">
              <a:lnSpc>
                <a:spcPct val="100000"/>
              </a:lnSpc>
              <a:spcBef>
                <a:spcPts val="100"/>
              </a:spcBef>
            </a:pPr>
            <a:r>
              <a:rPr sz="1200" b="1" i="1" u="sng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Самопомощь</a:t>
            </a:r>
            <a:r>
              <a:rPr sz="1200" b="1" i="1" u="sng" spc="-35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25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при</a:t>
            </a:r>
            <a:r>
              <a:rPr sz="1200" b="1" i="1" spc="-25">
                <a:solidFill>
                  <a:schemeClr val="accent3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i="1" u="sng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острых</a:t>
            </a:r>
            <a:r>
              <a:rPr sz="1200" b="1" i="1" u="sng" spc="-5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1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реакциях</a:t>
            </a:r>
            <a:endParaRPr sz="1200">
              <a:solidFill>
                <a:schemeClr val="accent3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601848" y="341452"/>
            <a:ext cx="627189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0">
                <a:solidFill>
                  <a:srgbClr val="000000"/>
                </a:solidFill>
                <a:latin typeface="Microsoft Sans Serif"/>
                <a:cs typeface="Microsoft Sans Serif"/>
              </a:rPr>
              <a:t>Обратите</a:t>
            </a:r>
            <a:r>
              <a:rPr sz="1400" b="0" spc="30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>
                <a:solidFill>
                  <a:srgbClr val="000000"/>
                </a:solidFill>
                <a:latin typeface="Microsoft Sans Serif"/>
                <a:cs typeface="Microsoft Sans Serif"/>
              </a:rPr>
              <a:t>внимание</a:t>
            </a:r>
            <a:r>
              <a:rPr sz="1400" b="0" spc="305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>
                <a:solidFill>
                  <a:srgbClr val="000000"/>
                </a:solidFill>
                <a:latin typeface="Microsoft Sans Serif"/>
                <a:cs typeface="Microsoft Sans Serif"/>
              </a:rPr>
              <a:t>на</a:t>
            </a:r>
            <a:r>
              <a:rPr sz="1400" b="0" spc="30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>
                <a:solidFill>
                  <a:srgbClr val="000000"/>
                </a:solidFill>
                <a:latin typeface="Microsoft Sans Serif"/>
                <a:cs typeface="Microsoft Sans Serif"/>
              </a:rPr>
              <a:t>свою</a:t>
            </a:r>
            <a:r>
              <a:rPr sz="1400" b="0" spc="29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>
                <a:solidFill>
                  <a:srgbClr val="000000"/>
                </a:solidFill>
                <a:latin typeface="Microsoft Sans Serif"/>
                <a:cs typeface="Microsoft Sans Serif"/>
              </a:rPr>
              <a:t>боль</a:t>
            </a:r>
            <a:r>
              <a:rPr sz="1400" b="0" spc="30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>
                <a:solidFill>
                  <a:srgbClr val="000000"/>
                </a:solidFill>
                <a:latin typeface="Microsoft Sans Serif"/>
                <a:cs typeface="Microsoft Sans Serif"/>
              </a:rPr>
              <a:t>и</a:t>
            </a:r>
            <a:r>
              <a:rPr sz="1400" b="0" spc="295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>
                <a:solidFill>
                  <a:srgbClr val="000000"/>
                </a:solidFill>
                <a:latin typeface="Microsoft Sans Serif"/>
                <a:cs typeface="Microsoft Sans Serif"/>
              </a:rPr>
              <a:t>боль</a:t>
            </a:r>
            <a:r>
              <a:rPr sz="1400" b="0" spc="30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>
                <a:solidFill>
                  <a:srgbClr val="000000"/>
                </a:solidFill>
                <a:latin typeface="Microsoft Sans Serif"/>
                <a:cs typeface="Microsoft Sans Serif"/>
              </a:rPr>
              <a:t>других</a:t>
            </a:r>
            <a:r>
              <a:rPr sz="1400" b="0" spc="30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>
                <a:solidFill>
                  <a:srgbClr val="000000"/>
                </a:solidFill>
                <a:latin typeface="Microsoft Sans Serif"/>
                <a:cs typeface="Microsoft Sans Serif"/>
              </a:rPr>
              <a:t>и</a:t>
            </a:r>
            <a:r>
              <a:rPr sz="1400" b="0" spc="315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>
                <a:solidFill>
                  <a:srgbClr val="000000"/>
                </a:solidFill>
                <a:latin typeface="Microsoft Sans Serif"/>
                <a:cs typeface="Microsoft Sans Serif"/>
              </a:rPr>
              <a:t>отвечайте</a:t>
            </a:r>
            <a:r>
              <a:rPr sz="1400" b="0" spc="29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>
                <a:solidFill>
                  <a:srgbClr val="000000"/>
                </a:solidFill>
                <a:latin typeface="Microsoft Sans Serif"/>
                <a:cs typeface="Microsoft Sans Serif"/>
              </a:rPr>
              <a:t>на</a:t>
            </a:r>
            <a:r>
              <a:rPr sz="1400" b="0" spc="285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>
                <a:solidFill>
                  <a:srgbClr val="000000"/>
                </a:solidFill>
                <a:latin typeface="Microsoft Sans Serif"/>
                <a:cs typeface="Microsoft Sans Serif"/>
              </a:rPr>
              <a:t>нее</a:t>
            </a:r>
            <a:r>
              <a:rPr sz="1400" b="0" spc="29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spc="-50">
                <a:solidFill>
                  <a:srgbClr val="000000"/>
                </a:solidFill>
                <a:latin typeface="Microsoft Sans Serif"/>
                <a:cs typeface="Microsoft Sans Serif"/>
              </a:rPr>
              <a:t>с</a:t>
            </a:r>
            <a:endParaRPr sz="14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400" b="0" spc="-10">
                <a:solidFill>
                  <a:srgbClr val="000000"/>
                </a:solidFill>
                <a:latin typeface="Microsoft Sans Serif"/>
                <a:cs typeface="Microsoft Sans Serif"/>
              </a:rPr>
              <a:t>добротой.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601848" y="981837"/>
            <a:ext cx="6272530" cy="28009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1400">
                <a:latin typeface="Microsoft Sans Serif"/>
                <a:cs typeface="Microsoft Sans Serif"/>
              </a:rPr>
              <a:t>Освободитесь</a:t>
            </a:r>
            <a:r>
              <a:rPr sz="1400" spc="430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от</a:t>
            </a:r>
            <a:r>
              <a:rPr sz="1400" spc="425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недобрых</a:t>
            </a:r>
            <a:r>
              <a:rPr sz="1400" spc="409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мыслей,</a:t>
            </a:r>
            <a:r>
              <a:rPr sz="1400" spc="434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ОБРАЩАЯ</a:t>
            </a:r>
            <a:r>
              <a:rPr sz="1400" spc="420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на</a:t>
            </a:r>
            <a:r>
              <a:rPr sz="1400" spc="415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них</a:t>
            </a:r>
            <a:r>
              <a:rPr sz="1400" spc="415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ВНИМАНИЕ</a:t>
            </a:r>
            <a:r>
              <a:rPr sz="1400" spc="445">
                <a:latin typeface="Microsoft Sans Serif"/>
                <a:cs typeface="Microsoft Sans Serif"/>
              </a:rPr>
              <a:t> </a:t>
            </a:r>
            <a:r>
              <a:rPr sz="1400" spc="-50">
                <a:latin typeface="Microsoft Sans Serif"/>
                <a:cs typeface="Microsoft Sans Serif"/>
              </a:rPr>
              <a:t>И </a:t>
            </a:r>
            <a:r>
              <a:rPr sz="1400" spc="-10">
                <a:latin typeface="Microsoft Sans Serif"/>
                <a:cs typeface="Microsoft Sans Serif"/>
              </a:rPr>
              <a:t>НАЗЫВАЯ</a:t>
            </a:r>
            <a:r>
              <a:rPr sz="1400" spc="-65">
                <a:latin typeface="Microsoft Sans Serif"/>
                <a:cs typeface="Microsoft Sans Serif"/>
              </a:rPr>
              <a:t> </a:t>
            </a:r>
            <a:r>
              <a:rPr sz="1400" spc="-25">
                <a:latin typeface="Microsoft Sans Serif"/>
                <a:cs typeface="Microsoft Sans Serif"/>
              </a:rPr>
              <a:t>их.</a:t>
            </a:r>
            <a:endParaRPr sz="14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95"/>
              </a:spcBef>
            </a:pPr>
            <a:endParaRPr sz="1400">
              <a:latin typeface="Microsoft Sans Serif"/>
              <a:cs typeface="Microsoft Sans Serif"/>
            </a:endParaRPr>
          </a:p>
          <a:p>
            <a:pPr marL="12700" marR="5715" algn="just">
              <a:lnSpc>
                <a:spcPct val="100000"/>
              </a:lnSpc>
            </a:pPr>
            <a:r>
              <a:rPr sz="1400">
                <a:latin typeface="Microsoft Sans Serif"/>
                <a:cs typeface="Microsoft Sans Serif"/>
              </a:rPr>
              <a:t>Затем</a:t>
            </a:r>
            <a:r>
              <a:rPr sz="1400" spc="35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попробуйте</a:t>
            </a:r>
            <a:r>
              <a:rPr sz="1400" spc="35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поговорить</a:t>
            </a:r>
            <a:r>
              <a:rPr sz="1400" spc="35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с</a:t>
            </a:r>
            <a:r>
              <a:rPr sz="1400" spc="40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собой</a:t>
            </a:r>
            <a:r>
              <a:rPr sz="1400" spc="40">
                <a:latin typeface="Microsoft Sans Serif"/>
                <a:cs typeface="Microsoft Sans Serif"/>
              </a:rPr>
              <a:t> </a:t>
            </a:r>
            <a:r>
              <a:rPr sz="1400" spc="-10">
                <a:latin typeface="Microsoft Sans Serif"/>
                <a:cs typeface="Microsoft Sans Serif"/>
              </a:rPr>
              <a:t>по-</a:t>
            </a:r>
            <a:r>
              <a:rPr sz="1400">
                <a:latin typeface="Microsoft Sans Serif"/>
                <a:cs typeface="Microsoft Sans Serif"/>
              </a:rPr>
              <a:t>доброму.</a:t>
            </a:r>
            <a:r>
              <a:rPr sz="1400" spc="50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Если</a:t>
            </a:r>
            <a:r>
              <a:rPr sz="1400" spc="40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вы</a:t>
            </a:r>
            <a:r>
              <a:rPr sz="1400" spc="45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добры</a:t>
            </a:r>
            <a:r>
              <a:rPr sz="1400" spc="45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к</a:t>
            </a:r>
            <a:r>
              <a:rPr sz="1400" spc="35">
                <a:latin typeface="Microsoft Sans Serif"/>
                <a:cs typeface="Microsoft Sans Serif"/>
              </a:rPr>
              <a:t> </a:t>
            </a:r>
            <a:r>
              <a:rPr sz="1400" spc="-10">
                <a:latin typeface="Microsoft Sans Serif"/>
                <a:cs typeface="Microsoft Sans Serif"/>
              </a:rPr>
              <a:t>себе, </a:t>
            </a:r>
            <a:r>
              <a:rPr sz="1400">
                <a:latin typeface="Microsoft Sans Serif"/>
                <a:cs typeface="Microsoft Sans Serif"/>
              </a:rPr>
              <a:t>у</a:t>
            </a:r>
            <a:r>
              <a:rPr sz="1400" spc="55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вас</a:t>
            </a:r>
            <a:r>
              <a:rPr sz="1400" spc="70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будет</a:t>
            </a:r>
            <a:r>
              <a:rPr sz="1400" spc="70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больше</a:t>
            </a:r>
            <a:r>
              <a:rPr sz="1400" spc="65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энергии,</a:t>
            </a:r>
            <a:r>
              <a:rPr sz="1400" spc="75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чтобы</a:t>
            </a:r>
            <a:r>
              <a:rPr sz="1400" spc="60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помогать</a:t>
            </a:r>
            <a:r>
              <a:rPr sz="1400" spc="55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другим,</a:t>
            </a:r>
            <a:r>
              <a:rPr sz="1400" spc="75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и</a:t>
            </a:r>
            <a:r>
              <a:rPr sz="1400" spc="70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больше</a:t>
            </a:r>
            <a:r>
              <a:rPr sz="1400" spc="55">
                <a:latin typeface="Microsoft Sans Serif"/>
                <a:cs typeface="Microsoft Sans Serif"/>
              </a:rPr>
              <a:t> </a:t>
            </a:r>
            <a:r>
              <a:rPr sz="1400" spc="-10">
                <a:latin typeface="Microsoft Sans Serif"/>
                <a:cs typeface="Microsoft Sans Serif"/>
              </a:rPr>
              <a:t>стимулов, </a:t>
            </a:r>
            <a:r>
              <a:rPr sz="1400">
                <a:latin typeface="Microsoft Sans Serif"/>
                <a:cs typeface="Microsoft Sans Serif"/>
              </a:rPr>
              <a:t>чтобы</a:t>
            </a:r>
            <a:r>
              <a:rPr sz="1400" spc="-65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проявлять</a:t>
            </a:r>
            <a:r>
              <a:rPr sz="1400" spc="-40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доброту</a:t>
            </a:r>
            <a:r>
              <a:rPr sz="1400" spc="-55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к</a:t>
            </a:r>
            <a:r>
              <a:rPr sz="1400" spc="-45">
                <a:latin typeface="Microsoft Sans Serif"/>
                <a:cs typeface="Microsoft Sans Serif"/>
              </a:rPr>
              <a:t> </a:t>
            </a:r>
            <a:r>
              <a:rPr sz="1400" spc="-10">
                <a:latin typeface="Microsoft Sans Serif"/>
                <a:cs typeface="Microsoft Sans Serif"/>
              </a:rPr>
              <a:t>другим,</a:t>
            </a:r>
            <a:r>
              <a:rPr sz="1400" spc="-25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что</a:t>
            </a:r>
            <a:r>
              <a:rPr sz="1400" spc="-60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пойдет</a:t>
            </a:r>
            <a:r>
              <a:rPr sz="1400" spc="-50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на</a:t>
            </a:r>
            <a:r>
              <a:rPr sz="1400" spc="-45">
                <a:latin typeface="Microsoft Sans Serif"/>
                <a:cs typeface="Microsoft Sans Serif"/>
              </a:rPr>
              <a:t> </a:t>
            </a:r>
            <a:r>
              <a:rPr sz="1400" spc="-10">
                <a:latin typeface="Microsoft Sans Serif"/>
                <a:cs typeface="Microsoft Sans Serif"/>
              </a:rPr>
              <a:t>пользу</a:t>
            </a:r>
            <a:r>
              <a:rPr sz="1400" spc="-55">
                <a:latin typeface="Microsoft Sans Serif"/>
                <a:cs typeface="Microsoft Sans Serif"/>
              </a:rPr>
              <a:t> </a:t>
            </a:r>
            <a:r>
              <a:rPr sz="1400" spc="-10">
                <a:latin typeface="Microsoft Sans Serif"/>
                <a:cs typeface="Microsoft Sans Serif"/>
              </a:rPr>
              <a:t>всем.</a:t>
            </a:r>
            <a:endParaRPr sz="14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95"/>
              </a:spcBef>
            </a:pPr>
            <a:endParaRPr sz="14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>
                <a:latin typeface="Microsoft Sans Serif"/>
                <a:cs typeface="Microsoft Sans Serif"/>
              </a:rPr>
              <a:t>Вы</a:t>
            </a:r>
            <a:r>
              <a:rPr sz="1400" spc="170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можете</a:t>
            </a:r>
            <a:r>
              <a:rPr sz="1400" spc="165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также</a:t>
            </a:r>
            <a:r>
              <a:rPr sz="1400" spc="165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протянуть</a:t>
            </a:r>
            <a:r>
              <a:rPr sz="1400" spc="165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руку</a:t>
            </a:r>
            <a:r>
              <a:rPr sz="1400" spc="165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ладонью</a:t>
            </a:r>
            <a:r>
              <a:rPr sz="1400" spc="175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вверх</a:t>
            </a:r>
            <a:r>
              <a:rPr sz="1400" spc="165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и</a:t>
            </a:r>
            <a:r>
              <a:rPr sz="1400" spc="170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представить,</a:t>
            </a:r>
            <a:r>
              <a:rPr sz="1400" spc="170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как</a:t>
            </a:r>
            <a:r>
              <a:rPr sz="1400" spc="165">
                <a:latin typeface="Microsoft Sans Serif"/>
                <a:cs typeface="Microsoft Sans Serif"/>
              </a:rPr>
              <a:t> </a:t>
            </a:r>
            <a:r>
              <a:rPr sz="1400" spc="-25">
                <a:latin typeface="Microsoft Sans Serif"/>
                <a:cs typeface="Microsoft Sans Serif"/>
              </a:rPr>
              <a:t>она</a:t>
            </a:r>
            <a:endParaRPr sz="14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400" spc="-10">
                <a:latin typeface="Microsoft Sans Serif"/>
                <a:cs typeface="Microsoft Sans Serif"/>
              </a:rPr>
              <a:t>наполняется</a:t>
            </a:r>
            <a:r>
              <a:rPr sz="1400" spc="-55">
                <a:latin typeface="Microsoft Sans Serif"/>
                <a:cs typeface="Microsoft Sans Serif"/>
              </a:rPr>
              <a:t> </a:t>
            </a:r>
            <a:r>
              <a:rPr sz="1400" spc="-10">
                <a:latin typeface="Microsoft Sans Serif"/>
                <a:cs typeface="Microsoft Sans Serif"/>
              </a:rPr>
              <a:t>добротой.</a:t>
            </a:r>
            <a:endParaRPr sz="1400">
              <a:latin typeface="Microsoft Sans Serif"/>
              <a:cs typeface="Microsoft Sans Serif"/>
            </a:endParaRPr>
          </a:p>
          <a:p>
            <a:pPr marL="12700" marR="7620">
              <a:lnSpc>
                <a:spcPct val="100000"/>
              </a:lnSpc>
            </a:pPr>
            <a:r>
              <a:rPr sz="1400">
                <a:latin typeface="Microsoft Sans Serif"/>
                <a:cs typeface="Microsoft Sans Serif"/>
              </a:rPr>
              <a:t>Бережно</a:t>
            </a:r>
            <a:r>
              <a:rPr sz="1400" spc="340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приложите</a:t>
            </a:r>
            <a:r>
              <a:rPr sz="1400" spc="340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ладонь</a:t>
            </a:r>
            <a:r>
              <a:rPr sz="1400" spc="345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к</a:t>
            </a:r>
            <a:r>
              <a:rPr sz="1400" spc="325">
                <a:latin typeface="Microsoft Sans Serif"/>
                <a:cs typeface="Microsoft Sans Serif"/>
              </a:rPr>
              <a:t> </a:t>
            </a:r>
            <a:r>
              <a:rPr sz="1400" spc="-35">
                <a:latin typeface="Microsoft Sans Serif"/>
                <a:cs typeface="Microsoft Sans Serif"/>
              </a:rPr>
              <a:t>какой-</a:t>
            </a:r>
            <a:r>
              <a:rPr sz="1400">
                <a:latin typeface="Microsoft Sans Serif"/>
                <a:cs typeface="Microsoft Sans Serif"/>
              </a:rPr>
              <a:t>нибудь</a:t>
            </a:r>
            <a:r>
              <a:rPr sz="1400" spc="340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части</a:t>
            </a:r>
            <a:r>
              <a:rPr sz="1400" spc="345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вашего</a:t>
            </a:r>
            <a:r>
              <a:rPr sz="1400" spc="330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тела,</a:t>
            </a:r>
            <a:r>
              <a:rPr sz="1400" spc="335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где</a:t>
            </a:r>
            <a:r>
              <a:rPr sz="1400" spc="325">
                <a:latin typeface="Microsoft Sans Serif"/>
                <a:cs typeface="Microsoft Sans Serif"/>
              </a:rPr>
              <a:t> </a:t>
            </a:r>
            <a:r>
              <a:rPr sz="1400" spc="-25">
                <a:latin typeface="Microsoft Sans Serif"/>
                <a:cs typeface="Microsoft Sans Serif"/>
              </a:rPr>
              <a:t>вы </a:t>
            </a:r>
            <a:r>
              <a:rPr sz="1400" spc="-10">
                <a:latin typeface="Microsoft Sans Serif"/>
                <a:cs typeface="Microsoft Sans Serif"/>
              </a:rPr>
              <a:t>чувствуете</a:t>
            </a:r>
            <a:r>
              <a:rPr sz="1400" spc="-65">
                <a:latin typeface="Microsoft Sans Serif"/>
                <a:cs typeface="Microsoft Sans Serif"/>
              </a:rPr>
              <a:t> </a:t>
            </a:r>
            <a:r>
              <a:rPr sz="1400" spc="-20">
                <a:latin typeface="Microsoft Sans Serif"/>
                <a:cs typeface="Microsoft Sans Serif"/>
              </a:rPr>
              <a:t>боль.</a:t>
            </a:r>
            <a:endParaRPr sz="14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400" spc="-10">
                <a:latin typeface="Microsoft Sans Serif"/>
                <a:cs typeface="Microsoft Sans Serif"/>
              </a:rPr>
              <a:t>Почувствуйте, </a:t>
            </a:r>
            <a:r>
              <a:rPr sz="1400" spc="-40">
                <a:latin typeface="Microsoft Sans Serif"/>
                <a:cs typeface="Microsoft Sans Serif"/>
              </a:rPr>
              <a:t>как</a:t>
            </a:r>
            <a:r>
              <a:rPr sz="1400" spc="-30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теплота</a:t>
            </a:r>
            <a:r>
              <a:rPr sz="1400" spc="-45">
                <a:latin typeface="Microsoft Sans Serif"/>
                <a:cs typeface="Microsoft Sans Serif"/>
              </a:rPr>
              <a:t> </a:t>
            </a:r>
            <a:r>
              <a:rPr sz="1400" spc="-20">
                <a:latin typeface="Microsoft Sans Serif"/>
                <a:cs typeface="Microsoft Sans Serif"/>
              </a:rPr>
              <a:t>перетекает</a:t>
            </a:r>
            <a:r>
              <a:rPr sz="1400" spc="-55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из</a:t>
            </a:r>
            <a:r>
              <a:rPr sz="1400" spc="-15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ладони</a:t>
            </a:r>
            <a:r>
              <a:rPr sz="1400" spc="-30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в</a:t>
            </a:r>
            <a:r>
              <a:rPr sz="1400" spc="-10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ваше</a:t>
            </a:r>
            <a:r>
              <a:rPr sz="1400" spc="-25">
                <a:latin typeface="Microsoft Sans Serif"/>
                <a:cs typeface="Microsoft Sans Serif"/>
              </a:rPr>
              <a:t> </a:t>
            </a:r>
            <a:r>
              <a:rPr sz="1400" spc="-10">
                <a:latin typeface="Microsoft Sans Serif"/>
                <a:cs typeface="Microsoft Sans Serif"/>
              </a:rPr>
              <a:t>тело.</a:t>
            </a:r>
            <a:endParaRPr sz="14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400" spc="-10">
                <a:latin typeface="Microsoft Sans Serif"/>
                <a:cs typeface="Microsoft Sans Serif"/>
              </a:rPr>
              <a:t>Посмотрите,</a:t>
            </a:r>
            <a:r>
              <a:rPr sz="1400" spc="-45">
                <a:latin typeface="Microsoft Sans Serif"/>
                <a:cs typeface="Microsoft Sans Serif"/>
              </a:rPr>
              <a:t> </a:t>
            </a:r>
            <a:r>
              <a:rPr sz="1400" spc="-25">
                <a:latin typeface="Microsoft Sans Serif"/>
                <a:cs typeface="Microsoft Sans Serif"/>
              </a:rPr>
              <a:t>можете</a:t>
            </a:r>
            <a:r>
              <a:rPr sz="1400" spc="-40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ли</a:t>
            </a:r>
            <a:r>
              <a:rPr sz="1400" spc="-10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вы</a:t>
            </a:r>
            <a:r>
              <a:rPr sz="1400" spc="-5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быть</a:t>
            </a:r>
            <a:r>
              <a:rPr sz="1400" spc="-20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добрым</a:t>
            </a:r>
            <a:r>
              <a:rPr sz="1400" spc="-35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к</a:t>
            </a:r>
            <a:r>
              <a:rPr sz="1400" spc="-20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себе</a:t>
            </a:r>
            <a:r>
              <a:rPr sz="1400" spc="-30">
                <a:latin typeface="Microsoft Sans Serif"/>
                <a:cs typeface="Microsoft Sans Serif"/>
              </a:rPr>
              <a:t> </a:t>
            </a:r>
            <a:r>
              <a:rPr sz="1400" spc="-20">
                <a:latin typeface="Microsoft Sans Serif"/>
                <a:cs typeface="Microsoft Sans Serif"/>
              </a:rPr>
              <a:t>через</a:t>
            </a:r>
            <a:r>
              <a:rPr sz="1400" spc="-35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эту</a:t>
            </a:r>
            <a:r>
              <a:rPr sz="1400" spc="-20">
                <a:latin typeface="Microsoft Sans Serif"/>
                <a:cs typeface="Microsoft Sans Serif"/>
              </a:rPr>
              <a:t> </a:t>
            </a:r>
            <a:r>
              <a:rPr sz="1400" spc="-10">
                <a:latin typeface="Microsoft Sans Serif"/>
                <a:cs typeface="Microsoft Sans Serif"/>
              </a:rPr>
              <a:t>ладонь.</a:t>
            </a:r>
            <a:endParaRPr sz="1400">
              <a:latin typeface="Microsoft Sans Serif"/>
              <a:cs typeface="Microsoft Sans Serif"/>
            </a:endParaRPr>
          </a:p>
        </p:txBody>
      </p:sp>
      <p:pic>
        <p:nvPicPr>
          <p:cNvPr id="6" name="object 6"/>
          <p:cNvPicPr/>
          <p:nvPr/>
        </p:nvPicPr>
        <p:blipFill>
          <a:blip r:embed="rId2"/>
          <a:stretch>
            <a:fillRect/>
          </a:stretch>
        </p:blipFill>
        <p:spPr>
          <a:xfrm>
            <a:off x="209118" y="799388"/>
            <a:ext cx="2093214" cy="30988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6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/>
          <p:nvPr/>
        </p:nvSpPr>
        <p:spPr>
          <a:xfrm>
            <a:off x="262763" y="217677"/>
            <a:ext cx="6445250" cy="635"/>
          </a:xfrm>
          <a:custGeom>
            <a:rect l="l" t="t" r="r" b="b"/>
            <a:pathLst>
              <a:path w="6445250" h="635">
                <a:moveTo>
                  <a:pt x="0" y="0"/>
                </a:moveTo>
                <a:lnTo>
                  <a:pt x="6445122" y="381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56666" y="366140"/>
            <a:ext cx="139700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890">
              <a:lnSpc>
                <a:spcPct val="100000"/>
              </a:lnSpc>
              <a:spcBef>
                <a:spcPts val="100"/>
              </a:spcBef>
            </a:pPr>
            <a:r>
              <a:rPr sz="1200" b="1" i="1" u="sng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Самопомощь</a:t>
            </a:r>
            <a:r>
              <a:rPr sz="1200" b="1" i="1" u="sng" spc="-35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25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при</a:t>
            </a:r>
            <a:r>
              <a:rPr sz="1200" b="1" i="1" spc="-25">
                <a:solidFill>
                  <a:schemeClr val="accent3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i="1" u="sng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острых</a:t>
            </a:r>
            <a:r>
              <a:rPr sz="1200" b="1" i="1" u="sng" spc="-5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1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реакциях</a:t>
            </a:r>
            <a:endParaRPr sz="1200">
              <a:solidFill>
                <a:schemeClr val="accent3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601848" y="342976"/>
            <a:ext cx="6269990" cy="421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831215"/>
                <a:tab pos="1646555"/>
                <a:tab pos="1969770"/>
                <a:tab pos="2483485"/>
                <a:tab pos="3417570"/>
                <a:tab pos="4080510"/>
                <a:tab pos="4331970"/>
                <a:tab pos="5080635"/>
                <a:tab pos="5667375"/>
              </a:tabLst>
            </a:pPr>
            <a:r>
              <a:rPr sz="1300" spc="-10">
                <a:latin typeface="Microsoft Sans Serif"/>
                <a:cs typeface="Microsoft Sans Serif"/>
              </a:rPr>
              <a:t>Попытки</a:t>
            </a:r>
            <a:r>
              <a:rPr sz="1300">
                <a:latin typeface="Microsoft Sans Serif"/>
                <a:cs typeface="Microsoft Sans Serif"/>
              </a:rPr>
              <a:t>	</a:t>
            </a:r>
            <a:r>
              <a:rPr sz="1300" spc="-10">
                <a:latin typeface="Microsoft Sans Serif"/>
                <a:cs typeface="Microsoft Sans Serif"/>
              </a:rPr>
              <a:t>отогнать</a:t>
            </a:r>
            <a:r>
              <a:rPr sz="1300">
                <a:latin typeface="Microsoft Sans Serif"/>
                <a:cs typeface="Microsoft Sans Serif"/>
              </a:rPr>
              <a:t>	</a:t>
            </a:r>
            <a:r>
              <a:rPr sz="1300" spc="-35">
                <a:latin typeface="Microsoft Sans Serif"/>
                <a:cs typeface="Microsoft Sans Serif"/>
              </a:rPr>
              <a:t>от</a:t>
            </a:r>
            <a:r>
              <a:rPr sz="1300">
                <a:latin typeface="Microsoft Sans Serif"/>
                <a:cs typeface="Microsoft Sans Serif"/>
              </a:rPr>
              <a:t>	</a:t>
            </a:r>
            <a:r>
              <a:rPr sz="1300" spc="-20">
                <a:latin typeface="Microsoft Sans Serif"/>
                <a:cs typeface="Microsoft Sans Serif"/>
              </a:rPr>
              <a:t>себя</a:t>
            </a:r>
            <a:r>
              <a:rPr sz="1300">
                <a:latin typeface="Microsoft Sans Serif"/>
                <a:cs typeface="Microsoft Sans Serif"/>
              </a:rPr>
              <a:t>	</a:t>
            </a:r>
            <a:r>
              <a:rPr sz="1300" spc="-10">
                <a:latin typeface="Microsoft Sans Serif"/>
                <a:cs typeface="Microsoft Sans Serif"/>
              </a:rPr>
              <a:t>тягостные</a:t>
            </a:r>
            <a:r>
              <a:rPr sz="1300">
                <a:latin typeface="Microsoft Sans Serif"/>
                <a:cs typeface="Microsoft Sans Serif"/>
              </a:rPr>
              <a:t>	</a:t>
            </a:r>
            <a:r>
              <a:rPr sz="1300" spc="-10">
                <a:latin typeface="Microsoft Sans Serif"/>
                <a:cs typeface="Microsoft Sans Serif"/>
              </a:rPr>
              <a:t>мысли</a:t>
            </a:r>
            <a:r>
              <a:rPr sz="1300">
                <a:latin typeface="Microsoft Sans Serif"/>
                <a:cs typeface="Microsoft Sans Serif"/>
              </a:rPr>
              <a:t>	</a:t>
            </a:r>
            <a:r>
              <a:rPr sz="1300" spc="-50">
                <a:latin typeface="Microsoft Sans Serif"/>
                <a:cs typeface="Microsoft Sans Serif"/>
              </a:rPr>
              <a:t>и</a:t>
            </a:r>
            <a:r>
              <a:rPr sz="1300">
                <a:latin typeface="Microsoft Sans Serif"/>
                <a:cs typeface="Microsoft Sans Serif"/>
              </a:rPr>
              <a:t>	</a:t>
            </a:r>
            <a:r>
              <a:rPr sz="1300" spc="-10">
                <a:latin typeface="Microsoft Sans Serif"/>
                <a:cs typeface="Microsoft Sans Serif"/>
              </a:rPr>
              <a:t>чувства</a:t>
            </a:r>
            <a:r>
              <a:rPr sz="1300">
                <a:latin typeface="Microsoft Sans Serif"/>
                <a:cs typeface="Microsoft Sans Serif"/>
              </a:rPr>
              <a:t>	</a:t>
            </a:r>
            <a:r>
              <a:rPr sz="1300" spc="-10">
                <a:latin typeface="Microsoft Sans Serif"/>
                <a:cs typeface="Microsoft Sans Serif"/>
              </a:rPr>
              <a:t>часто</a:t>
            </a:r>
            <a:r>
              <a:rPr sz="1300">
                <a:latin typeface="Microsoft Sans Serif"/>
                <a:cs typeface="Microsoft Sans Serif"/>
              </a:rPr>
              <a:t>	</a:t>
            </a:r>
            <a:r>
              <a:rPr sz="1300" spc="-10">
                <a:latin typeface="Microsoft Sans Serif"/>
                <a:cs typeface="Microsoft Sans Serif"/>
              </a:rPr>
              <a:t>бывают</a:t>
            </a:r>
            <a:endParaRPr sz="13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300" spc="-30">
                <a:latin typeface="Microsoft Sans Serif"/>
                <a:cs typeface="Microsoft Sans Serif"/>
              </a:rPr>
              <a:t>безрезультатными.</a:t>
            </a:r>
            <a:r>
              <a:rPr sz="1300" spc="10">
                <a:latin typeface="Microsoft Sans Serif"/>
                <a:cs typeface="Microsoft Sans Serif"/>
              </a:rPr>
              <a:t> </a:t>
            </a:r>
            <a:r>
              <a:rPr sz="1300" spc="-25">
                <a:latin typeface="Microsoft Sans Serif"/>
                <a:cs typeface="Microsoft Sans Serif"/>
              </a:rPr>
              <a:t>Поэтому,</a:t>
            </a:r>
            <a:r>
              <a:rPr sz="1300">
                <a:latin typeface="Microsoft Sans Serif"/>
                <a:cs typeface="Microsoft Sans Serif"/>
              </a:rPr>
              <a:t> вместо</a:t>
            </a:r>
            <a:r>
              <a:rPr sz="1300" spc="5">
                <a:latin typeface="Microsoft Sans Serif"/>
                <a:cs typeface="Microsoft Sans Serif"/>
              </a:rPr>
              <a:t> </a:t>
            </a:r>
            <a:r>
              <a:rPr sz="1300" spc="-10">
                <a:latin typeface="Microsoft Sans Serif"/>
                <a:cs typeface="Microsoft Sans Serif"/>
              </a:rPr>
              <a:t>этого,</a:t>
            </a:r>
            <a:r>
              <a:rPr sz="1300" spc="-20">
                <a:latin typeface="Microsoft Sans Serif"/>
                <a:cs typeface="Microsoft Sans Serif"/>
              </a:rPr>
              <a:t> </a:t>
            </a:r>
            <a:r>
              <a:rPr sz="1300" spc="-30">
                <a:latin typeface="Microsoft Sans Serif"/>
                <a:cs typeface="Microsoft Sans Serif"/>
              </a:rPr>
              <a:t>СОЗДАЕМ</a:t>
            </a:r>
            <a:r>
              <a:rPr sz="1300" spc="-25">
                <a:latin typeface="Microsoft Sans Serif"/>
                <a:cs typeface="Microsoft Sans Serif"/>
              </a:rPr>
              <a:t> </a:t>
            </a:r>
            <a:r>
              <a:rPr sz="1300">
                <a:latin typeface="Microsoft Sans Serif"/>
                <a:cs typeface="Microsoft Sans Serif"/>
              </a:rPr>
              <a:t>для</a:t>
            </a:r>
            <a:r>
              <a:rPr sz="1300" spc="-40">
                <a:latin typeface="Microsoft Sans Serif"/>
                <a:cs typeface="Microsoft Sans Serif"/>
              </a:rPr>
              <a:t> </a:t>
            </a:r>
            <a:r>
              <a:rPr sz="1300">
                <a:latin typeface="Microsoft Sans Serif"/>
                <a:cs typeface="Microsoft Sans Serif"/>
              </a:rPr>
              <a:t>них</a:t>
            </a:r>
            <a:r>
              <a:rPr sz="1300" spc="-25">
                <a:latin typeface="Microsoft Sans Serif"/>
                <a:cs typeface="Microsoft Sans Serif"/>
              </a:rPr>
              <a:t> </a:t>
            </a:r>
            <a:r>
              <a:rPr sz="1300" spc="-10">
                <a:latin typeface="Microsoft Sans Serif"/>
                <a:cs typeface="Microsoft Sans Serif"/>
              </a:rPr>
              <a:t>ПРОСТРАНСТВО:</a:t>
            </a:r>
            <a:endParaRPr sz="13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601848" y="937641"/>
            <a:ext cx="6271260" cy="39884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495300" indent="193040">
              <a:lnSpc>
                <a:spcPct val="100000"/>
              </a:lnSpc>
              <a:spcBef>
                <a:spcPts val="95"/>
              </a:spcBef>
              <a:buAutoNum type="arabicParenR"/>
              <a:tabLst>
                <a:tab pos="205740"/>
              </a:tabLst>
            </a:pPr>
            <a:r>
              <a:rPr sz="1300">
                <a:latin typeface="Microsoft Sans Serif"/>
                <a:cs typeface="Microsoft Sans Serif"/>
              </a:rPr>
              <a:t>ОБРАЩАЕМ</a:t>
            </a:r>
            <a:r>
              <a:rPr sz="1300" spc="-25">
                <a:latin typeface="Microsoft Sans Serif"/>
                <a:cs typeface="Microsoft Sans Serif"/>
              </a:rPr>
              <a:t> </a:t>
            </a:r>
            <a:r>
              <a:rPr sz="1300">
                <a:latin typeface="Microsoft Sans Serif"/>
                <a:cs typeface="Microsoft Sans Serif"/>
              </a:rPr>
              <a:t>ВНИМАНИЕ</a:t>
            </a:r>
            <a:r>
              <a:rPr sz="1300" spc="-20">
                <a:latin typeface="Microsoft Sans Serif"/>
                <a:cs typeface="Microsoft Sans Serif"/>
              </a:rPr>
              <a:t> </a:t>
            </a:r>
            <a:r>
              <a:rPr sz="1300">
                <a:latin typeface="Microsoft Sans Serif"/>
                <a:cs typeface="Microsoft Sans Serif"/>
              </a:rPr>
              <a:t>на</a:t>
            </a:r>
            <a:r>
              <a:rPr sz="1300" spc="-30">
                <a:latin typeface="Microsoft Sans Serif"/>
                <a:cs typeface="Microsoft Sans Serif"/>
              </a:rPr>
              <a:t> </a:t>
            </a:r>
            <a:r>
              <a:rPr sz="1300" spc="-10">
                <a:latin typeface="Microsoft Sans Serif"/>
                <a:cs typeface="Microsoft Sans Serif"/>
              </a:rPr>
              <a:t>тягостную</a:t>
            </a:r>
            <a:r>
              <a:rPr sz="1300" spc="10">
                <a:latin typeface="Microsoft Sans Serif"/>
                <a:cs typeface="Microsoft Sans Serif"/>
              </a:rPr>
              <a:t> </a:t>
            </a:r>
            <a:r>
              <a:rPr sz="1300">
                <a:latin typeface="Microsoft Sans Serif"/>
                <a:cs typeface="Microsoft Sans Serif"/>
              </a:rPr>
              <a:t>мысль</a:t>
            </a:r>
            <a:r>
              <a:rPr sz="1300" spc="-15">
                <a:latin typeface="Microsoft Sans Serif"/>
                <a:cs typeface="Microsoft Sans Serif"/>
              </a:rPr>
              <a:t> </a:t>
            </a:r>
            <a:r>
              <a:rPr sz="1300">
                <a:latin typeface="Microsoft Sans Serif"/>
                <a:cs typeface="Microsoft Sans Serif"/>
              </a:rPr>
              <a:t>или</a:t>
            </a:r>
            <a:r>
              <a:rPr sz="1300" spc="-30">
                <a:latin typeface="Microsoft Sans Serif"/>
                <a:cs typeface="Microsoft Sans Serif"/>
              </a:rPr>
              <a:t> </a:t>
            </a:r>
            <a:r>
              <a:rPr sz="1300">
                <a:latin typeface="Microsoft Sans Serif"/>
                <a:cs typeface="Microsoft Sans Serif"/>
              </a:rPr>
              <a:t>чувство</a:t>
            </a:r>
            <a:r>
              <a:rPr sz="1300" spc="5">
                <a:latin typeface="Microsoft Sans Serif"/>
                <a:cs typeface="Microsoft Sans Serif"/>
              </a:rPr>
              <a:t> </a:t>
            </a:r>
            <a:r>
              <a:rPr sz="1300">
                <a:latin typeface="Microsoft Sans Serif"/>
                <a:cs typeface="Microsoft Sans Serif"/>
              </a:rPr>
              <a:t>и</a:t>
            </a:r>
            <a:r>
              <a:rPr sz="1300" spc="-35">
                <a:latin typeface="Microsoft Sans Serif"/>
                <a:cs typeface="Microsoft Sans Serif"/>
              </a:rPr>
              <a:t> </a:t>
            </a:r>
            <a:r>
              <a:rPr sz="1300" spc="-10">
                <a:latin typeface="Microsoft Sans Serif"/>
                <a:cs typeface="Microsoft Sans Serif"/>
              </a:rPr>
              <a:t>наблюдаем </a:t>
            </a:r>
            <a:r>
              <a:rPr sz="1300">
                <a:latin typeface="Microsoft Sans Serif"/>
                <a:cs typeface="Microsoft Sans Serif"/>
              </a:rPr>
              <a:t>за</a:t>
            </a:r>
            <a:r>
              <a:rPr sz="1300" spc="-25">
                <a:latin typeface="Microsoft Sans Serif"/>
                <a:cs typeface="Microsoft Sans Serif"/>
              </a:rPr>
              <a:t> </a:t>
            </a:r>
            <a:r>
              <a:rPr sz="1300">
                <a:latin typeface="Microsoft Sans Serif"/>
                <a:cs typeface="Microsoft Sans Serif"/>
              </a:rPr>
              <a:t>ней/ним</a:t>
            </a:r>
            <a:r>
              <a:rPr sz="1300" spc="-25">
                <a:latin typeface="Microsoft Sans Serif"/>
                <a:cs typeface="Microsoft Sans Serif"/>
              </a:rPr>
              <a:t> </a:t>
            </a:r>
            <a:r>
              <a:rPr sz="1300">
                <a:latin typeface="Microsoft Sans Serif"/>
                <a:cs typeface="Microsoft Sans Serif"/>
              </a:rPr>
              <a:t>с</a:t>
            </a:r>
            <a:r>
              <a:rPr sz="1300" spc="-40">
                <a:latin typeface="Microsoft Sans Serif"/>
                <a:cs typeface="Microsoft Sans Serif"/>
              </a:rPr>
              <a:t> </a:t>
            </a:r>
            <a:r>
              <a:rPr sz="1300" spc="-10">
                <a:latin typeface="Microsoft Sans Serif"/>
                <a:cs typeface="Microsoft Sans Serif"/>
              </a:rPr>
              <a:t>любопытством.</a:t>
            </a:r>
            <a:r>
              <a:rPr sz="1300" spc="15">
                <a:latin typeface="Microsoft Sans Serif"/>
                <a:cs typeface="Microsoft Sans Serif"/>
              </a:rPr>
              <a:t> </a:t>
            </a:r>
            <a:r>
              <a:rPr sz="1300" spc="-20">
                <a:latin typeface="Microsoft Sans Serif"/>
                <a:cs typeface="Microsoft Sans Serif"/>
              </a:rPr>
              <a:t>Концентрируем</a:t>
            </a:r>
            <a:r>
              <a:rPr sz="1300" spc="25">
                <a:latin typeface="Microsoft Sans Serif"/>
                <a:cs typeface="Microsoft Sans Serif"/>
              </a:rPr>
              <a:t> </a:t>
            </a:r>
            <a:r>
              <a:rPr sz="1300" spc="-10">
                <a:latin typeface="Microsoft Sans Serif"/>
                <a:cs typeface="Microsoft Sans Serif"/>
              </a:rPr>
              <a:t>внимание</a:t>
            </a:r>
            <a:r>
              <a:rPr sz="1300" spc="-25">
                <a:latin typeface="Microsoft Sans Serif"/>
                <a:cs typeface="Microsoft Sans Serif"/>
              </a:rPr>
              <a:t> </a:t>
            </a:r>
            <a:r>
              <a:rPr sz="1300">
                <a:latin typeface="Microsoft Sans Serif"/>
                <a:cs typeface="Microsoft Sans Serif"/>
              </a:rPr>
              <a:t>на</a:t>
            </a:r>
            <a:r>
              <a:rPr sz="1300" spc="-35">
                <a:latin typeface="Microsoft Sans Serif"/>
                <a:cs typeface="Microsoft Sans Serif"/>
              </a:rPr>
              <a:t> </a:t>
            </a:r>
            <a:r>
              <a:rPr sz="1300" spc="-10">
                <a:latin typeface="Microsoft Sans Serif"/>
                <a:cs typeface="Microsoft Sans Serif"/>
              </a:rPr>
              <a:t>ней/нем.</a:t>
            </a:r>
            <a:endParaRPr sz="13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tabLst>
                <a:tab pos="1268730"/>
                <a:tab pos="1762125"/>
                <a:tab pos="2792730"/>
                <a:tab pos="3517900"/>
                <a:tab pos="3740785"/>
                <a:tab pos="4245610"/>
                <a:tab pos="5295265"/>
                <a:tab pos="6164580"/>
              </a:tabLst>
            </a:pPr>
            <a:r>
              <a:rPr sz="1300" spc="-10">
                <a:latin typeface="Microsoft Sans Serif"/>
                <a:cs typeface="Microsoft Sans Serif"/>
              </a:rPr>
              <a:t>Представляем</a:t>
            </a:r>
            <a:r>
              <a:rPr sz="1300">
                <a:latin typeface="Microsoft Sans Serif"/>
                <a:cs typeface="Microsoft Sans Serif"/>
              </a:rPr>
              <a:t>	</a:t>
            </a:r>
            <a:r>
              <a:rPr sz="1300" spc="-20">
                <a:latin typeface="Microsoft Sans Serif"/>
                <a:cs typeface="Microsoft Sans Serif"/>
              </a:rPr>
              <a:t>себе</a:t>
            </a:r>
            <a:r>
              <a:rPr sz="1300">
                <a:latin typeface="Microsoft Sans Serif"/>
                <a:cs typeface="Microsoft Sans Serif"/>
              </a:rPr>
              <a:t>	</a:t>
            </a:r>
            <a:r>
              <a:rPr sz="1300" spc="-10">
                <a:latin typeface="Microsoft Sans Serif"/>
                <a:cs typeface="Microsoft Sans Serif"/>
              </a:rPr>
              <a:t>неприятное</a:t>
            </a:r>
            <a:r>
              <a:rPr sz="1300">
                <a:latin typeface="Microsoft Sans Serif"/>
                <a:cs typeface="Microsoft Sans Serif"/>
              </a:rPr>
              <a:t>	</a:t>
            </a:r>
            <a:r>
              <a:rPr sz="1300" spc="-10">
                <a:latin typeface="Microsoft Sans Serif"/>
                <a:cs typeface="Microsoft Sans Serif"/>
              </a:rPr>
              <a:t>чувство</a:t>
            </a:r>
            <a:r>
              <a:rPr sz="1300">
                <a:latin typeface="Microsoft Sans Serif"/>
                <a:cs typeface="Microsoft Sans Serif"/>
              </a:rPr>
              <a:t>	</a:t>
            </a:r>
            <a:r>
              <a:rPr sz="1300" spc="-50">
                <a:latin typeface="Microsoft Sans Serif"/>
                <a:cs typeface="Microsoft Sans Serif"/>
              </a:rPr>
              <a:t>в</a:t>
            </a:r>
            <a:r>
              <a:rPr sz="1300">
                <a:latin typeface="Microsoft Sans Serif"/>
                <a:cs typeface="Microsoft Sans Serif"/>
              </a:rPr>
              <a:t>	</a:t>
            </a:r>
            <a:r>
              <a:rPr sz="1300" spc="-20">
                <a:latin typeface="Microsoft Sans Serif"/>
                <a:cs typeface="Microsoft Sans Serif"/>
              </a:rPr>
              <a:t>виде</a:t>
            </a:r>
            <a:r>
              <a:rPr sz="1300">
                <a:latin typeface="Microsoft Sans Serif"/>
                <a:cs typeface="Microsoft Sans Serif"/>
              </a:rPr>
              <a:t>	</a:t>
            </a:r>
            <a:r>
              <a:rPr sz="1300" spc="-35">
                <a:latin typeface="Microsoft Sans Serif"/>
                <a:cs typeface="Microsoft Sans Serif"/>
              </a:rPr>
              <a:t>какого-</a:t>
            </a:r>
            <a:r>
              <a:rPr sz="1300" spc="-20">
                <a:latin typeface="Microsoft Sans Serif"/>
                <a:cs typeface="Microsoft Sans Serif"/>
              </a:rPr>
              <a:t>либо</a:t>
            </a:r>
            <a:r>
              <a:rPr sz="1300">
                <a:latin typeface="Microsoft Sans Serif"/>
                <a:cs typeface="Microsoft Sans Serif"/>
              </a:rPr>
              <a:t>	</a:t>
            </a:r>
            <a:r>
              <a:rPr sz="1300" spc="-10">
                <a:latin typeface="Microsoft Sans Serif"/>
                <a:cs typeface="Microsoft Sans Serif"/>
              </a:rPr>
              <a:t>предмета</a:t>
            </a:r>
            <a:r>
              <a:rPr sz="1300">
                <a:latin typeface="Microsoft Sans Serif"/>
                <a:cs typeface="Microsoft Sans Serif"/>
              </a:rPr>
              <a:t>	</a:t>
            </a:r>
            <a:r>
              <a:rPr sz="1300" spc="-50">
                <a:latin typeface="Microsoft Sans Serif"/>
                <a:cs typeface="Microsoft Sans Serif"/>
              </a:rPr>
              <a:t>и</a:t>
            </a:r>
            <a:endParaRPr sz="13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300">
                <a:latin typeface="Microsoft Sans Serif"/>
                <a:cs typeface="Microsoft Sans Serif"/>
              </a:rPr>
              <a:t>обращаем</a:t>
            </a:r>
            <a:r>
              <a:rPr sz="1300" spc="-15">
                <a:latin typeface="Microsoft Sans Serif"/>
                <a:cs typeface="Microsoft Sans Serif"/>
              </a:rPr>
              <a:t> </a:t>
            </a:r>
            <a:r>
              <a:rPr sz="1300" spc="-10">
                <a:latin typeface="Microsoft Sans Serif"/>
                <a:cs typeface="Microsoft Sans Serif"/>
              </a:rPr>
              <a:t>внимание</a:t>
            </a:r>
            <a:r>
              <a:rPr sz="1300" spc="-25">
                <a:latin typeface="Microsoft Sans Serif"/>
                <a:cs typeface="Microsoft Sans Serif"/>
              </a:rPr>
              <a:t> </a:t>
            </a:r>
            <a:r>
              <a:rPr sz="1300">
                <a:latin typeface="Microsoft Sans Serif"/>
                <a:cs typeface="Microsoft Sans Serif"/>
              </a:rPr>
              <a:t>на</a:t>
            </a:r>
            <a:r>
              <a:rPr sz="1300" spc="-50">
                <a:latin typeface="Microsoft Sans Serif"/>
                <a:cs typeface="Microsoft Sans Serif"/>
              </a:rPr>
              <a:t> </a:t>
            </a:r>
            <a:r>
              <a:rPr sz="1300">
                <a:latin typeface="Microsoft Sans Serif"/>
                <a:cs typeface="Microsoft Sans Serif"/>
              </a:rPr>
              <a:t>его</a:t>
            </a:r>
            <a:r>
              <a:rPr sz="1300" spc="-25">
                <a:latin typeface="Microsoft Sans Serif"/>
                <a:cs typeface="Microsoft Sans Serif"/>
              </a:rPr>
              <a:t> </a:t>
            </a:r>
            <a:r>
              <a:rPr sz="1300" spc="-10">
                <a:latin typeface="Microsoft Sans Serif"/>
                <a:cs typeface="Microsoft Sans Serif"/>
              </a:rPr>
              <a:t>размер,</a:t>
            </a:r>
            <a:r>
              <a:rPr sz="1300" spc="-25">
                <a:latin typeface="Microsoft Sans Serif"/>
                <a:cs typeface="Microsoft Sans Serif"/>
              </a:rPr>
              <a:t> </a:t>
            </a:r>
            <a:r>
              <a:rPr sz="1300" spc="-20">
                <a:latin typeface="Microsoft Sans Serif"/>
                <a:cs typeface="Microsoft Sans Serif"/>
              </a:rPr>
              <a:t>форму,</a:t>
            </a:r>
            <a:r>
              <a:rPr sz="1300" spc="5">
                <a:latin typeface="Microsoft Sans Serif"/>
                <a:cs typeface="Microsoft Sans Serif"/>
              </a:rPr>
              <a:t> </a:t>
            </a:r>
            <a:r>
              <a:rPr sz="1300">
                <a:latin typeface="Microsoft Sans Serif"/>
                <a:cs typeface="Microsoft Sans Serif"/>
              </a:rPr>
              <a:t>цвет</a:t>
            </a:r>
            <a:r>
              <a:rPr sz="1300" spc="-35">
                <a:latin typeface="Microsoft Sans Serif"/>
                <a:cs typeface="Microsoft Sans Serif"/>
              </a:rPr>
              <a:t> </a:t>
            </a:r>
            <a:r>
              <a:rPr sz="1300">
                <a:latin typeface="Microsoft Sans Serif"/>
                <a:cs typeface="Microsoft Sans Serif"/>
              </a:rPr>
              <a:t>и</a:t>
            </a:r>
            <a:r>
              <a:rPr sz="1300" spc="-40">
                <a:latin typeface="Microsoft Sans Serif"/>
                <a:cs typeface="Microsoft Sans Serif"/>
              </a:rPr>
              <a:t> </a:t>
            </a:r>
            <a:r>
              <a:rPr sz="1300" spc="-10">
                <a:latin typeface="Microsoft Sans Serif"/>
                <a:cs typeface="Microsoft Sans Serif"/>
              </a:rPr>
              <a:t>температуру.</a:t>
            </a:r>
            <a:endParaRPr sz="13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90"/>
              </a:spcBef>
            </a:pPr>
            <a:endParaRPr sz="1300">
              <a:latin typeface="Microsoft Sans Serif"/>
              <a:cs typeface="Microsoft Sans Serif"/>
            </a:endParaRPr>
          </a:p>
          <a:p>
            <a:pPr marL="205740" indent="-193040">
              <a:lnSpc>
                <a:spcPct val="100000"/>
              </a:lnSpc>
              <a:buAutoNum type="arabicParenR" startAt="2"/>
              <a:tabLst>
                <a:tab pos="205740"/>
              </a:tabLst>
            </a:pPr>
            <a:r>
              <a:rPr sz="1300" spc="-10">
                <a:latin typeface="Microsoft Sans Serif"/>
                <a:cs typeface="Microsoft Sans Serif"/>
              </a:rPr>
              <a:t>НАЗЫВАЕМ</a:t>
            </a:r>
            <a:r>
              <a:rPr sz="1300" spc="-35">
                <a:latin typeface="Microsoft Sans Serif"/>
                <a:cs typeface="Microsoft Sans Serif"/>
              </a:rPr>
              <a:t> </a:t>
            </a:r>
            <a:r>
              <a:rPr sz="1300" spc="-10">
                <a:latin typeface="Microsoft Sans Serif"/>
                <a:cs typeface="Microsoft Sans Serif"/>
              </a:rPr>
              <a:t>тягостную</a:t>
            </a:r>
            <a:r>
              <a:rPr sz="1300">
                <a:latin typeface="Microsoft Sans Serif"/>
                <a:cs typeface="Microsoft Sans Serif"/>
              </a:rPr>
              <a:t> мысль</a:t>
            </a:r>
            <a:r>
              <a:rPr sz="1300" spc="-10">
                <a:latin typeface="Microsoft Sans Serif"/>
                <a:cs typeface="Microsoft Sans Serif"/>
              </a:rPr>
              <a:t> </a:t>
            </a:r>
            <a:r>
              <a:rPr sz="1300">
                <a:latin typeface="Microsoft Sans Serif"/>
                <a:cs typeface="Microsoft Sans Serif"/>
              </a:rPr>
              <a:t>или</a:t>
            </a:r>
            <a:r>
              <a:rPr sz="1300" spc="-35">
                <a:latin typeface="Microsoft Sans Serif"/>
                <a:cs typeface="Microsoft Sans Serif"/>
              </a:rPr>
              <a:t> </a:t>
            </a:r>
            <a:r>
              <a:rPr sz="1300">
                <a:latin typeface="Microsoft Sans Serif"/>
                <a:cs typeface="Microsoft Sans Serif"/>
              </a:rPr>
              <a:t>чувство, </a:t>
            </a:r>
            <a:r>
              <a:rPr sz="1300" spc="-10">
                <a:latin typeface="Microsoft Sans Serif"/>
                <a:cs typeface="Microsoft Sans Serif"/>
              </a:rPr>
              <a:t>например:</a:t>
            </a:r>
            <a:endParaRPr sz="13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300">
                <a:latin typeface="Microsoft Sans Serif"/>
                <a:cs typeface="Microsoft Sans Serif"/>
              </a:rPr>
              <a:t>«Вот</a:t>
            </a:r>
            <a:r>
              <a:rPr sz="1300" spc="-35">
                <a:latin typeface="Microsoft Sans Serif"/>
                <a:cs typeface="Microsoft Sans Serif"/>
              </a:rPr>
              <a:t> </a:t>
            </a:r>
            <a:r>
              <a:rPr sz="1300">
                <a:latin typeface="Microsoft Sans Serif"/>
                <a:cs typeface="Microsoft Sans Serif"/>
              </a:rPr>
              <a:t>у</a:t>
            </a:r>
            <a:r>
              <a:rPr sz="1300" spc="-45">
                <a:latin typeface="Microsoft Sans Serif"/>
                <a:cs typeface="Microsoft Sans Serif"/>
              </a:rPr>
              <a:t> </a:t>
            </a:r>
            <a:r>
              <a:rPr sz="1300">
                <a:latin typeface="Microsoft Sans Serif"/>
                <a:cs typeface="Microsoft Sans Serif"/>
              </a:rPr>
              <a:t>меня</a:t>
            </a:r>
            <a:r>
              <a:rPr sz="1300" spc="-35">
                <a:latin typeface="Microsoft Sans Serif"/>
                <a:cs typeface="Microsoft Sans Serif"/>
              </a:rPr>
              <a:t> </a:t>
            </a:r>
            <a:r>
              <a:rPr sz="1300" spc="-10">
                <a:latin typeface="Microsoft Sans Serif"/>
                <a:cs typeface="Microsoft Sans Serif"/>
              </a:rPr>
              <a:t>возникло</a:t>
            </a:r>
            <a:r>
              <a:rPr sz="1300" spc="-15">
                <a:latin typeface="Microsoft Sans Serif"/>
                <a:cs typeface="Microsoft Sans Serif"/>
              </a:rPr>
              <a:t> </a:t>
            </a:r>
            <a:r>
              <a:rPr sz="1300" spc="-10">
                <a:latin typeface="Microsoft Sans Serif"/>
                <a:cs typeface="Microsoft Sans Serif"/>
              </a:rPr>
              <a:t>неприятное чувство»</a:t>
            </a:r>
            <a:endParaRPr sz="13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300">
                <a:latin typeface="Microsoft Sans Serif"/>
                <a:cs typeface="Microsoft Sans Serif"/>
              </a:rPr>
              <a:t>«Вот</a:t>
            </a:r>
            <a:r>
              <a:rPr sz="1300" spc="-20">
                <a:latin typeface="Microsoft Sans Serif"/>
                <a:cs typeface="Microsoft Sans Serif"/>
              </a:rPr>
              <a:t> </a:t>
            </a:r>
            <a:r>
              <a:rPr sz="1300">
                <a:latin typeface="Microsoft Sans Serif"/>
                <a:cs typeface="Microsoft Sans Serif"/>
              </a:rPr>
              <a:t>у</a:t>
            </a:r>
            <a:r>
              <a:rPr sz="1300" spc="-35">
                <a:latin typeface="Microsoft Sans Serif"/>
                <a:cs typeface="Microsoft Sans Serif"/>
              </a:rPr>
              <a:t> </a:t>
            </a:r>
            <a:r>
              <a:rPr sz="1300">
                <a:latin typeface="Microsoft Sans Serif"/>
                <a:cs typeface="Microsoft Sans Serif"/>
              </a:rPr>
              <a:t>меня</a:t>
            </a:r>
            <a:r>
              <a:rPr sz="1300" spc="-25">
                <a:latin typeface="Microsoft Sans Serif"/>
                <a:cs typeface="Microsoft Sans Serif"/>
              </a:rPr>
              <a:t> </a:t>
            </a:r>
            <a:r>
              <a:rPr sz="1300">
                <a:latin typeface="Microsoft Sans Serif"/>
                <a:cs typeface="Microsoft Sans Serif"/>
              </a:rPr>
              <a:t>появилась</a:t>
            </a:r>
            <a:r>
              <a:rPr sz="1300" spc="5">
                <a:latin typeface="Microsoft Sans Serif"/>
                <a:cs typeface="Microsoft Sans Serif"/>
              </a:rPr>
              <a:t> </a:t>
            </a:r>
            <a:r>
              <a:rPr sz="1300" spc="-10">
                <a:latin typeface="Microsoft Sans Serif"/>
                <a:cs typeface="Microsoft Sans Serif"/>
              </a:rPr>
              <a:t>тягостная </a:t>
            </a:r>
            <a:r>
              <a:rPr sz="1300">
                <a:latin typeface="Microsoft Sans Serif"/>
                <a:cs typeface="Microsoft Sans Serif"/>
              </a:rPr>
              <a:t>мысль</a:t>
            </a:r>
            <a:r>
              <a:rPr sz="1300" spc="-10">
                <a:latin typeface="Microsoft Sans Serif"/>
                <a:cs typeface="Microsoft Sans Serif"/>
              </a:rPr>
              <a:t> </a:t>
            </a:r>
            <a:r>
              <a:rPr sz="1300">
                <a:latin typeface="Microsoft Sans Serif"/>
                <a:cs typeface="Microsoft Sans Serif"/>
              </a:rPr>
              <a:t>о</a:t>
            </a:r>
            <a:r>
              <a:rPr sz="1300" spc="-25">
                <a:latin typeface="Microsoft Sans Serif"/>
                <a:cs typeface="Microsoft Sans Serif"/>
              </a:rPr>
              <a:t> </a:t>
            </a:r>
            <a:r>
              <a:rPr sz="1300" spc="-10">
                <a:latin typeface="Microsoft Sans Serif"/>
                <a:cs typeface="Microsoft Sans Serif"/>
              </a:rPr>
              <a:t>прошлом»</a:t>
            </a:r>
            <a:endParaRPr sz="13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300">
                <a:latin typeface="Microsoft Sans Serif"/>
                <a:cs typeface="Microsoft Sans Serif"/>
              </a:rPr>
              <a:t>«Я</a:t>
            </a:r>
            <a:r>
              <a:rPr sz="1300" spc="-35">
                <a:latin typeface="Microsoft Sans Serif"/>
                <a:cs typeface="Microsoft Sans Serif"/>
              </a:rPr>
              <a:t> </a:t>
            </a:r>
            <a:r>
              <a:rPr sz="1300">
                <a:latin typeface="Microsoft Sans Serif"/>
                <a:cs typeface="Microsoft Sans Serif"/>
              </a:rPr>
              <a:t>обращаю</a:t>
            </a:r>
            <a:r>
              <a:rPr sz="1300" spc="-15">
                <a:latin typeface="Microsoft Sans Serif"/>
                <a:cs typeface="Microsoft Sans Serif"/>
              </a:rPr>
              <a:t> </a:t>
            </a:r>
            <a:r>
              <a:rPr sz="1300">
                <a:latin typeface="Microsoft Sans Serif"/>
                <a:cs typeface="Microsoft Sans Serif"/>
              </a:rPr>
              <a:t>внимание</a:t>
            </a:r>
            <a:r>
              <a:rPr sz="1300" spc="-25">
                <a:latin typeface="Microsoft Sans Serif"/>
                <a:cs typeface="Microsoft Sans Serif"/>
              </a:rPr>
              <a:t> </a:t>
            </a:r>
            <a:r>
              <a:rPr sz="1300">
                <a:latin typeface="Microsoft Sans Serif"/>
                <a:cs typeface="Microsoft Sans Serif"/>
              </a:rPr>
              <a:t>,</a:t>
            </a:r>
            <a:r>
              <a:rPr sz="1300" spc="-45">
                <a:latin typeface="Microsoft Sans Serif"/>
                <a:cs typeface="Microsoft Sans Serif"/>
              </a:rPr>
              <a:t> </a:t>
            </a:r>
            <a:r>
              <a:rPr sz="1300">
                <a:latin typeface="Microsoft Sans Serif"/>
                <a:cs typeface="Microsoft Sans Serif"/>
              </a:rPr>
              <a:t>что</a:t>
            </a:r>
            <a:r>
              <a:rPr sz="1300" spc="-20">
                <a:latin typeface="Microsoft Sans Serif"/>
                <a:cs typeface="Microsoft Sans Serif"/>
              </a:rPr>
              <a:t> </a:t>
            </a:r>
            <a:r>
              <a:rPr sz="1300">
                <a:latin typeface="Microsoft Sans Serif"/>
                <a:cs typeface="Microsoft Sans Serif"/>
              </a:rPr>
              <a:t>меня</a:t>
            </a:r>
            <a:r>
              <a:rPr sz="1300" spc="-35">
                <a:latin typeface="Microsoft Sans Serif"/>
                <a:cs typeface="Microsoft Sans Serif"/>
              </a:rPr>
              <a:t> </a:t>
            </a:r>
            <a:r>
              <a:rPr sz="1300">
                <a:latin typeface="Microsoft Sans Serif"/>
                <a:cs typeface="Microsoft Sans Serif"/>
              </a:rPr>
              <a:t>охватила</a:t>
            </a:r>
            <a:r>
              <a:rPr sz="1300" spc="-5">
                <a:latin typeface="Microsoft Sans Serif"/>
                <a:cs typeface="Microsoft Sans Serif"/>
              </a:rPr>
              <a:t> </a:t>
            </a:r>
            <a:r>
              <a:rPr sz="1300" spc="-10">
                <a:latin typeface="Microsoft Sans Serif"/>
                <a:cs typeface="Microsoft Sans Serif"/>
              </a:rPr>
              <a:t>грусть»</a:t>
            </a:r>
            <a:endParaRPr sz="1300">
              <a:latin typeface="Microsoft Sans Serif"/>
              <a:cs typeface="Microsoft Sans Serif"/>
            </a:endParaRPr>
          </a:p>
          <a:p>
            <a:pPr marL="12700" marR="1225550">
              <a:lnSpc>
                <a:spcPct val="100000"/>
              </a:lnSpc>
            </a:pPr>
            <a:r>
              <a:rPr sz="1300">
                <a:latin typeface="Microsoft Sans Serif"/>
                <a:cs typeface="Microsoft Sans Serif"/>
              </a:rPr>
              <a:t>«Я</a:t>
            </a:r>
            <a:r>
              <a:rPr sz="1300" spc="-25">
                <a:latin typeface="Microsoft Sans Serif"/>
                <a:cs typeface="Microsoft Sans Serif"/>
              </a:rPr>
              <a:t> </a:t>
            </a:r>
            <a:r>
              <a:rPr sz="1300">
                <a:latin typeface="Microsoft Sans Serif"/>
                <a:cs typeface="Microsoft Sans Serif"/>
              </a:rPr>
              <a:t>обращаю </a:t>
            </a:r>
            <a:r>
              <a:rPr sz="1300" spc="-10">
                <a:latin typeface="Microsoft Sans Serif"/>
                <a:cs typeface="Microsoft Sans Serif"/>
              </a:rPr>
              <a:t>внимание,</a:t>
            </a:r>
            <a:r>
              <a:rPr sz="1300" spc="-15">
                <a:latin typeface="Microsoft Sans Serif"/>
                <a:cs typeface="Microsoft Sans Serif"/>
              </a:rPr>
              <a:t> </a:t>
            </a:r>
            <a:r>
              <a:rPr sz="1300">
                <a:latin typeface="Microsoft Sans Serif"/>
                <a:cs typeface="Microsoft Sans Serif"/>
              </a:rPr>
              <a:t>что</a:t>
            </a:r>
            <a:r>
              <a:rPr sz="1300" spc="-10">
                <a:latin typeface="Microsoft Sans Serif"/>
                <a:cs typeface="Microsoft Sans Serif"/>
              </a:rPr>
              <a:t> </a:t>
            </a:r>
            <a:r>
              <a:rPr sz="1300">
                <a:latin typeface="Microsoft Sans Serif"/>
                <a:cs typeface="Microsoft Sans Serif"/>
              </a:rPr>
              <a:t>у</a:t>
            </a:r>
            <a:r>
              <a:rPr sz="1300" spc="-40">
                <a:latin typeface="Microsoft Sans Serif"/>
                <a:cs typeface="Microsoft Sans Serif"/>
              </a:rPr>
              <a:t> </a:t>
            </a:r>
            <a:r>
              <a:rPr sz="1300">
                <a:latin typeface="Microsoft Sans Serif"/>
                <a:cs typeface="Microsoft Sans Serif"/>
              </a:rPr>
              <a:t>меня</a:t>
            </a:r>
            <a:r>
              <a:rPr sz="1300" spc="-25">
                <a:latin typeface="Microsoft Sans Serif"/>
                <a:cs typeface="Microsoft Sans Serif"/>
              </a:rPr>
              <a:t> </a:t>
            </a:r>
            <a:r>
              <a:rPr sz="1300">
                <a:latin typeface="Microsoft Sans Serif"/>
                <a:cs typeface="Microsoft Sans Serif"/>
              </a:rPr>
              <a:t>появилась</a:t>
            </a:r>
            <a:r>
              <a:rPr sz="1300" spc="5">
                <a:latin typeface="Microsoft Sans Serif"/>
                <a:cs typeface="Microsoft Sans Serif"/>
              </a:rPr>
              <a:t> </a:t>
            </a:r>
            <a:r>
              <a:rPr sz="1300">
                <a:latin typeface="Microsoft Sans Serif"/>
                <a:cs typeface="Microsoft Sans Serif"/>
              </a:rPr>
              <a:t>мысль</a:t>
            </a:r>
            <a:r>
              <a:rPr sz="1300" spc="-15">
                <a:latin typeface="Microsoft Sans Serif"/>
                <a:cs typeface="Microsoft Sans Serif"/>
              </a:rPr>
              <a:t> </a:t>
            </a:r>
            <a:r>
              <a:rPr sz="1300">
                <a:latin typeface="Microsoft Sans Serif"/>
                <a:cs typeface="Microsoft Sans Serif"/>
              </a:rPr>
              <a:t>о</a:t>
            </a:r>
            <a:r>
              <a:rPr sz="1300" spc="-20">
                <a:latin typeface="Microsoft Sans Serif"/>
                <a:cs typeface="Microsoft Sans Serif"/>
              </a:rPr>
              <a:t> </a:t>
            </a:r>
            <a:r>
              <a:rPr sz="1300">
                <a:latin typeface="Microsoft Sans Serif"/>
                <a:cs typeface="Microsoft Sans Serif"/>
              </a:rPr>
              <a:t>том,</a:t>
            </a:r>
            <a:r>
              <a:rPr sz="1300" spc="-15">
                <a:latin typeface="Microsoft Sans Serif"/>
                <a:cs typeface="Microsoft Sans Serif"/>
              </a:rPr>
              <a:t> </a:t>
            </a:r>
            <a:r>
              <a:rPr sz="1300">
                <a:latin typeface="Microsoft Sans Serif"/>
                <a:cs typeface="Microsoft Sans Serif"/>
              </a:rPr>
              <a:t>что</a:t>
            </a:r>
            <a:r>
              <a:rPr sz="1300" spc="-15">
                <a:latin typeface="Microsoft Sans Serif"/>
                <a:cs typeface="Microsoft Sans Serif"/>
              </a:rPr>
              <a:t> </a:t>
            </a:r>
            <a:r>
              <a:rPr sz="1300" spc="-50">
                <a:latin typeface="Microsoft Sans Serif"/>
                <a:cs typeface="Microsoft Sans Serif"/>
              </a:rPr>
              <a:t>я </a:t>
            </a:r>
            <a:r>
              <a:rPr sz="1300">
                <a:latin typeface="Microsoft Sans Serif"/>
                <a:cs typeface="Microsoft Sans Serif"/>
              </a:rPr>
              <a:t>слабый</a:t>
            </a:r>
            <a:r>
              <a:rPr sz="1300" spc="-20">
                <a:latin typeface="Microsoft Sans Serif"/>
                <a:cs typeface="Microsoft Sans Serif"/>
              </a:rPr>
              <a:t> </a:t>
            </a:r>
            <a:r>
              <a:rPr sz="1300" spc="-10">
                <a:latin typeface="Microsoft Sans Serif"/>
                <a:cs typeface="Microsoft Sans Serif"/>
              </a:rPr>
              <a:t>человек».</a:t>
            </a:r>
            <a:endParaRPr sz="13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85"/>
              </a:spcBef>
            </a:pPr>
            <a:endParaRPr sz="1300">
              <a:latin typeface="Microsoft Sans Serif"/>
              <a:cs typeface="Microsoft Sans Serif"/>
            </a:endParaRPr>
          </a:p>
          <a:p>
            <a:pPr marL="12700" marR="5080" indent="211454" algn="just">
              <a:lnSpc>
                <a:spcPct val="100000"/>
              </a:lnSpc>
              <a:buAutoNum type="arabicParenR" startAt="3"/>
              <a:tabLst>
                <a:tab pos="224154"/>
              </a:tabLst>
            </a:pPr>
            <a:r>
              <a:rPr sz="1300">
                <a:latin typeface="Microsoft Sans Serif"/>
                <a:cs typeface="Microsoft Sans Serif"/>
              </a:rPr>
              <a:t>Позвольте</a:t>
            </a:r>
            <a:r>
              <a:rPr sz="1300" spc="90">
                <a:latin typeface="Microsoft Sans Serif"/>
                <a:cs typeface="Microsoft Sans Serif"/>
              </a:rPr>
              <a:t> </a:t>
            </a:r>
            <a:r>
              <a:rPr sz="1300">
                <a:latin typeface="Microsoft Sans Serif"/>
                <a:cs typeface="Microsoft Sans Serif"/>
              </a:rPr>
              <a:t>этому</a:t>
            </a:r>
            <a:r>
              <a:rPr sz="1300" spc="105">
                <a:latin typeface="Microsoft Sans Serif"/>
                <a:cs typeface="Microsoft Sans Serif"/>
              </a:rPr>
              <a:t> </a:t>
            </a:r>
            <a:r>
              <a:rPr sz="1300">
                <a:latin typeface="Microsoft Sans Serif"/>
                <a:cs typeface="Microsoft Sans Serif"/>
              </a:rPr>
              <a:t>неприятному</a:t>
            </a:r>
            <a:r>
              <a:rPr sz="1300" spc="80">
                <a:latin typeface="Microsoft Sans Serif"/>
                <a:cs typeface="Microsoft Sans Serif"/>
              </a:rPr>
              <a:t> </a:t>
            </a:r>
            <a:r>
              <a:rPr sz="1300">
                <a:latin typeface="Microsoft Sans Serif"/>
                <a:cs typeface="Microsoft Sans Serif"/>
              </a:rPr>
              <a:t>чувству</a:t>
            </a:r>
            <a:r>
              <a:rPr sz="1300" spc="80">
                <a:latin typeface="Microsoft Sans Serif"/>
                <a:cs typeface="Microsoft Sans Serif"/>
              </a:rPr>
              <a:t> </a:t>
            </a:r>
            <a:r>
              <a:rPr sz="1300">
                <a:latin typeface="Microsoft Sans Serif"/>
                <a:cs typeface="Microsoft Sans Serif"/>
              </a:rPr>
              <a:t>или</a:t>
            </a:r>
            <a:r>
              <a:rPr sz="1300" spc="95">
                <a:latin typeface="Microsoft Sans Serif"/>
                <a:cs typeface="Microsoft Sans Serif"/>
              </a:rPr>
              <a:t> </a:t>
            </a:r>
            <a:r>
              <a:rPr sz="1300">
                <a:latin typeface="Microsoft Sans Serif"/>
                <a:cs typeface="Microsoft Sans Serif"/>
              </a:rPr>
              <a:t>мысли</a:t>
            </a:r>
            <a:r>
              <a:rPr sz="1300" spc="85">
                <a:latin typeface="Microsoft Sans Serif"/>
                <a:cs typeface="Microsoft Sans Serif"/>
              </a:rPr>
              <a:t> </a:t>
            </a:r>
            <a:r>
              <a:rPr sz="1300">
                <a:latin typeface="Microsoft Sans Serif"/>
                <a:cs typeface="Microsoft Sans Serif"/>
              </a:rPr>
              <a:t>прийти</a:t>
            </a:r>
            <a:r>
              <a:rPr sz="1300" spc="105">
                <a:latin typeface="Microsoft Sans Serif"/>
                <a:cs typeface="Microsoft Sans Serif"/>
              </a:rPr>
              <a:t> </a:t>
            </a:r>
            <a:r>
              <a:rPr sz="1300">
                <a:latin typeface="Microsoft Sans Serif"/>
                <a:cs typeface="Microsoft Sans Serif"/>
              </a:rPr>
              <a:t>и</a:t>
            </a:r>
            <a:r>
              <a:rPr sz="1300" spc="95">
                <a:latin typeface="Microsoft Sans Serif"/>
                <a:cs typeface="Microsoft Sans Serif"/>
              </a:rPr>
              <a:t> </a:t>
            </a:r>
            <a:r>
              <a:rPr sz="1300">
                <a:latin typeface="Microsoft Sans Serif"/>
                <a:cs typeface="Microsoft Sans Serif"/>
              </a:rPr>
              <a:t>уйти</a:t>
            </a:r>
            <a:r>
              <a:rPr sz="1300" spc="100">
                <a:latin typeface="Microsoft Sans Serif"/>
                <a:cs typeface="Microsoft Sans Serif"/>
              </a:rPr>
              <a:t> </a:t>
            </a:r>
            <a:r>
              <a:rPr sz="1300">
                <a:latin typeface="Microsoft Sans Serif"/>
                <a:cs typeface="Microsoft Sans Serif"/>
              </a:rPr>
              <a:t>как</a:t>
            </a:r>
            <a:r>
              <a:rPr sz="1300" spc="90">
                <a:latin typeface="Microsoft Sans Serif"/>
                <a:cs typeface="Microsoft Sans Serif"/>
              </a:rPr>
              <a:t> </a:t>
            </a:r>
            <a:r>
              <a:rPr sz="1300" spc="-10">
                <a:latin typeface="Microsoft Sans Serif"/>
                <a:cs typeface="Microsoft Sans Serif"/>
              </a:rPr>
              <a:t>погоде. </a:t>
            </a:r>
            <a:r>
              <a:rPr sz="1300">
                <a:latin typeface="Microsoft Sans Serif"/>
                <a:cs typeface="Microsoft Sans Serif"/>
              </a:rPr>
              <a:t>Дышите</a:t>
            </a:r>
            <a:r>
              <a:rPr sz="1300" spc="254">
                <a:latin typeface="Microsoft Sans Serif"/>
                <a:cs typeface="Microsoft Sans Serif"/>
              </a:rPr>
              <a:t> </a:t>
            </a:r>
            <a:r>
              <a:rPr sz="1300">
                <a:latin typeface="Microsoft Sans Serif"/>
                <a:cs typeface="Microsoft Sans Serif"/>
              </a:rPr>
              <a:t>и</a:t>
            </a:r>
            <a:r>
              <a:rPr sz="1300" spc="265">
                <a:latin typeface="Microsoft Sans Serif"/>
                <a:cs typeface="Microsoft Sans Serif"/>
              </a:rPr>
              <a:t> </a:t>
            </a:r>
            <a:r>
              <a:rPr sz="1300">
                <a:latin typeface="Microsoft Sans Serif"/>
                <a:cs typeface="Microsoft Sans Serif"/>
              </a:rPr>
              <a:t>представляйте</a:t>
            </a:r>
            <a:r>
              <a:rPr sz="1300" spc="254">
                <a:latin typeface="Microsoft Sans Serif"/>
                <a:cs typeface="Microsoft Sans Serif"/>
              </a:rPr>
              <a:t> </a:t>
            </a:r>
            <a:r>
              <a:rPr sz="1300">
                <a:latin typeface="Microsoft Sans Serif"/>
                <a:cs typeface="Microsoft Sans Serif"/>
              </a:rPr>
              <a:t>себе,</a:t>
            </a:r>
            <a:r>
              <a:rPr sz="1300" spc="270">
                <a:latin typeface="Microsoft Sans Serif"/>
                <a:cs typeface="Microsoft Sans Serif"/>
              </a:rPr>
              <a:t> </a:t>
            </a:r>
            <a:r>
              <a:rPr sz="1300">
                <a:latin typeface="Microsoft Sans Serif"/>
                <a:cs typeface="Microsoft Sans Serif"/>
              </a:rPr>
              <a:t>как</a:t>
            </a:r>
            <a:r>
              <a:rPr sz="1300" spc="260">
                <a:latin typeface="Microsoft Sans Serif"/>
                <a:cs typeface="Microsoft Sans Serif"/>
              </a:rPr>
              <a:t> </a:t>
            </a:r>
            <a:r>
              <a:rPr sz="1300">
                <a:latin typeface="Microsoft Sans Serif"/>
                <a:cs typeface="Microsoft Sans Serif"/>
              </a:rPr>
              <a:t>ваше</a:t>
            </a:r>
            <a:r>
              <a:rPr sz="1300" spc="254">
                <a:latin typeface="Microsoft Sans Serif"/>
                <a:cs typeface="Microsoft Sans Serif"/>
              </a:rPr>
              <a:t> </a:t>
            </a:r>
            <a:r>
              <a:rPr sz="1300">
                <a:latin typeface="Microsoft Sans Serif"/>
                <a:cs typeface="Microsoft Sans Serif"/>
              </a:rPr>
              <a:t>дыхание</a:t>
            </a:r>
            <a:r>
              <a:rPr sz="1300" spc="265">
                <a:latin typeface="Microsoft Sans Serif"/>
                <a:cs typeface="Microsoft Sans Serif"/>
              </a:rPr>
              <a:t> </a:t>
            </a:r>
            <a:r>
              <a:rPr sz="1300">
                <a:latin typeface="Microsoft Sans Serif"/>
                <a:cs typeface="Microsoft Sans Serif"/>
              </a:rPr>
              <a:t>проникает</a:t>
            </a:r>
            <a:r>
              <a:rPr sz="1300" spc="260">
                <a:latin typeface="Microsoft Sans Serif"/>
                <a:cs typeface="Microsoft Sans Serif"/>
              </a:rPr>
              <a:t> </a:t>
            </a:r>
            <a:r>
              <a:rPr sz="1300">
                <a:latin typeface="Microsoft Sans Serif"/>
                <a:cs typeface="Microsoft Sans Serif"/>
              </a:rPr>
              <a:t>в</a:t>
            </a:r>
            <a:r>
              <a:rPr sz="1300" spc="250">
                <a:latin typeface="Microsoft Sans Serif"/>
                <a:cs typeface="Microsoft Sans Serif"/>
              </a:rPr>
              <a:t> </a:t>
            </a:r>
            <a:r>
              <a:rPr sz="1300">
                <a:latin typeface="Microsoft Sans Serif"/>
                <a:cs typeface="Microsoft Sans Serif"/>
              </a:rPr>
              <a:t>вашу</a:t>
            </a:r>
            <a:r>
              <a:rPr sz="1300" spc="250">
                <a:latin typeface="Microsoft Sans Serif"/>
                <a:cs typeface="Microsoft Sans Serif"/>
              </a:rPr>
              <a:t> </a:t>
            </a:r>
            <a:r>
              <a:rPr sz="1300">
                <a:latin typeface="Microsoft Sans Serif"/>
                <a:cs typeface="Microsoft Sans Serif"/>
              </a:rPr>
              <a:t>боль</a:t>
            </a:r>
            <a:r>
              <a:rPr sz="1300" spc="265">
                <a:latin typeface="Microsoft Sans Serif"/>
                <a:cs typeface="Microsoft Sans Serif"/>
              </a:rPr>
              <a:t> </a:t>
            </a:r>
            <a:r>
              <a:rPr sz="1300" spc="-50">
                <a:latin typeface="Microsoft Sans Serif"/>
                <a:cs typeface="Microsoft Sans Serif"/>
              </a:rPr>
              <a:t>и </a:t>
            </a:r>
            <a:r>
              <a:rPr sz="1300" spc="-10">
                <a:latin typeface="Microsoft Sans Serif"/>
                <a:cs typeface="Microsoft Sans Serif"/>
              </a:rPr>
              <a:t>обволакивает</a:t>
            </a:r>
            <a:r>
              <a:rPr sz="1300" spc="30">
                <a:latin typeface="Microsoft Sans Serif"/>
                <a:cs typeface="Microsoft Sans Serif"/>
              </a:rPr>
              <a:t> </a:t>
            </a:r>
            <a:r>
              <a:rPr sz="1300">
                <a:latin typeface="Microsoft Sans Serif"/>
                <a:cs typeface="Microsoft Sans Serif"/>
              </a:rPr>
              <a:t>ее,</a:t>
            </a:r>
            <a:r>
              <a:rPr sz="1300" spc="30">
                <a:latin typeface="Microsoft Sans Serif"/>
                <a:cs typeface="Microsoft Sans Serif"/>
              </a:rPr>
              <a:t> </a:t>
            </a:r>
            <a:r>
              <a:rPr sz="1300">
                <a:latin typeface="Microsoft Sans Serif"/>
                <a:cs typeface="Microsoft Sans Serif"/>
              </a:rPr>
              <a:t>создавая</a:t>
            </a:r>
            <a:r>
              <a:rPr sz="1300" spc="30">
                <a:latin typeface="Microsoft Sans Serif"/>
                <a:cs typeface="Microsoft Sans Serif"/>
              </a:rPr>
              <a:t> </a:t>
            </a:r>
            <a:r>
              <a:rPr sz="1300">
                <a:latin typeface="Microsoft Sans Serif"/>
                <a:cs typeface="Microsoft Sans Serif"/>
              </a:rPr>
              <a:t>для</a:t>
            </a:r>
            <a:r>
              <a:rPr sz="1300" spc="30">
                <a:latin typeface="Microsoft Sans Serif"/>
                <a:cs typeface="Microsoft Sans Serif"/>
              </a:rPr>
              <a:t> </a:t>
            </a:r>
            <a:r>
              <a:rPr sz="1300">
                <a:latin typeface="Microsoft Sans Serif"/>
                <a:cs typeface="Microsoft Sans Serif"/>
              </a:rPr>
              <a:t>нее</a:t>
            </a:r>
            <a:r>
              <a:rPr sz="1300" spc="35">
                <a:latin typeface="Microsoft Sans Serif"/>
                <a:cs typeface="Microsoft Sans Serif"/>
              </a:rPr>
              <a:t> </a:t>
            </a:r>
            <a:r>
              <a:rPr sz="1300">
                <a:latin typeface="Microsoft Sans Serif"/>
                <a:cs typeface="Microsoft Sans Serif"/>
              </a:rPr>
              <a:t>пространство.</a:t>
            </a:r>
            <a:r>
              <a:rPr sz="1300" spc="30">
                <a:latin typeface="Microsoft Sans Serif"/>
                <a:cs typeface="Microsoft Sans Serif"/>
              </a:rPr>
              <a:t> </a:t>
            </a:r>
            <a:r>
              <a:rPr sz="1300">
                <a:latin typeface="Microsoft Sans Serif"/>
                <a:cs typeface="Microsoft Sans Serif"/>
              </a:rPr>
              <a:t>Вместо</a:t>
            </a:r>
            <a:r>
              <a:rPr sz="1300" spc="45">
                <a:latin typeface="Microsoft Sans Serif"/>
                <a:cs typeface="Microsoft Sans Serif"/>
              </a:rPr>
              <a:t> </a:t>
            </a:r>
            <a:r>
              <a:rPr sz="1300">
                <a:latin typeface="Microsoft Sans Serif"/>
                <a:cs typeface="Microsoft Sans Serif"/>
              </a:rPr>
              <a:t>того,</a:t>
            </a:r>
            <a:r>
              <a:rPr sz="1300" spc="35">
                <a:latin typeface="Microsoft Sans Serif"/>
                <a:cs typeface="Microsoft Sans Serif"/>
              </a:rPr>
              <a:t> </a:t>
            </a:r>
            <a:r>
              <a:rPr sz="1300">
                <a:latin typeface="Microsoft Sans Serif"/>
                <a:cs typeface="Microsoft Sans Serif"/>
              </a:rPr>
              <a:t>чтобы</a:t>
            </a:r>
            <a:r>
              <a:rPr sz="1300" spc="35">
                <a:latin typeface="Microsoft Sans Serif"/>
                <a:cs typeface="Microsoft Sans Serif"/>
              </a:rPr>
              <a:t> </a:t>
            </a:r>
            <a:r>
              <a:rPr sz="1300" spc="-10">
                <a:latin typeface="Microsoft Sans Serif"/>
                <a:cs typeface="Microsoft Sans Serif"/>
              </a:rPr>
              <a:t>бороться </a:t>
            </a:r>
            <a:r>
              <a:rPr sz="1300">
                <a:latin typeface="Microsoft Sans Serif"/>
                <a:cs typeface="Microsoft Sans Serif"/>
              </a:rPr>
              <a:t>с</a:t>
            </a:r>
            <a:r>
              <a:rPr sz="1300" spc="-10">
                <a:latin typeface="Microsoft Sans Serif"/>
                <a:cs typeface="Microsoft Sans Serif"/>
              </a:rPr>
              <a:t> </a:t>
            </a:r>
            <a:r>
              <a:rPr sz="1300">
                <a:latin typeface="Microsoft Sans Serif"/>
                <a:cs typeface="Microsoft Sans Serif"/>
              </a:rPr>
              <a:t>этой</a:t>
            </a:r>
            <a:r>
              <a:rPr sz="1300" spc="5">
                <a:latin typeface="Microsoft Sans Serif"/>
                <a:cs typeface="Microsoft Sans Serif"/>
              </a:rPr>
              <a:t> </a:t>
            </a:r>
            <a:r>
              <a:rPr sz="1300">
                <a:latin typeface="Microsoft Sans Serif"/>
                <a:cs typeface="Microsoft Sans Serif"/>
              </a:rPr>
              <a:t>мыслью</a:t>
            </a:r>
            <a:r>
              <a:rPr sz="1300" spc="5">
                <a:latin typeface="Microsoft Sans Serif"/>
                <a:cs typeface="Microsoft Sans Serif"/>
              </a:rPr>
              <a:t> </a:t>
            </a:r>
            <a:r>
              <a:rPr sz="1300">
                <a:latin typeface="Microsoft Sans Serif"/>
                <a:cs typeface="Microsoft Sans Serif"/>
              </a:rPr>
              <a:t>или чувством, </a:t>
            </a:r>
            <a:r>
              <a:rPr sz="1300" spc="-25">
                <a:latin typeface="Microsoft Sans Serif"/>
                <a:cs typeface="Microsoft Sans Serif"/>
              </a:rPr>
              <a:t>позвольте</a:t>
            </a:r>
            <a:r>
              <a:rPr sz="1300" spc="-5">
                <a:latin typeface="Microsoft Sans Serif"/>
                <a:cs typeface="Microsoft Sans Serif"/>
              </a:rPr>
              <a:t> </a:t>
            </a:r>
            <a:r>
              <a:rPr sz="1300">
                <a:latin typeface="Microsoft Sans Serif"/>
                <a:cs typeface="Microsoft Sans Serif"/>
              </a:rPr>
              <a:t>ей/ему</a:t>
            </a:r>
            <a:r>
              <a:rPr sz="1300" spc="-5">
                <a:latin typeface="Microsoft Sans Serif"/>
                <a:cs typeface="Microsoft Sans Serif"/>
              </a:rPr>
              <a:t> </a:t>
            </a:r>
            <a:r>
              <a:rPr sz="1300">
                <a:latin typeface="Microsoft Sans Serif"/>
                <a:cs typeface="Microsoft Sans Serif"/>
              </a:rPr>
              <a:t>пройти</a:t>
            </a:r>
            <a:r>
              <a:rPr sz="1300" spc="-5">
                <a:latin typeface="Microsoft Sans Serif"/>
                <a:cs typeface="Microsoft Sans Serif"/>
              </a:rPr>
              <a:t> </a:t>
            </a:r>
            <a:r>
              <a:rPr sz="1300" spc="-10">
                <a:latin typeface="Microsoft Sans Serif"/>
                <a:cs typeface="Microsoft Sans Serif"/>
              </a:rPr>
              <a:t>сквозь</a:t>
            </a:r>
            <a:r>
              <a:rPr sz="1300" spc="-5">
                <a:latin typeface="Microsoft Sans Serif"/>
                <a:cs typeface="Microsoft Sans Serif"/>
              </a:rPr>
              <a:t> </a:t>
            </a:r>
            <a:r>
              <a:rPr sz="1300">
                <a:latin typeface="Microsoft Sans Serif"/>
                <a:cs typeface="Microsoft Sans Serif"/>
              </a:rPr>
              <a:t>вас</a:t>
            </a:r>
            <a:r>
              <a:rPr sz="1300" spc="5">
                <a:latin typeface="Microsoft Sans Serif"/>
                <a:cs typeface="Microsoft Sans Serif"/>
              </a:rPr>
              <a:t> </a:t>
            </a:r>
            <a:r>
              <a:rPr sz="1300">
                <a:latin typeface="Microsoft Sans Serif"/>
                <a:cs typeface="Microsoft Sans Serif"/>
              </a:rPr>
              <a:t>подобно</a:t>
            </a:r>
            <a:r>
              <a:rPr sz="1300" spc="5">
                <a:latin typeface="Microsoft Sans Serif"/>
                <a:cs typeface="Microsoft Sans Serif"/>
              </a:rPr>
              <a:t> </a:t>
            </a:r>
            <a:r>
              <a:rPr sz="1300" spc="-10">
                <a:latin typeface="Microsoft Sans Serif"/>
                <a:cs typeface="Microsoft Sans Serif"/>
              </a:rPr>
              <a:t>тому, </a:t>
            </a:r>
            <a:r>
              <a:rPr sz="1300" spc="-20">
                <a:latin typeface="Microsoft Sans Serif"/>
                <a:cs typeface="Microsoft Sans Serif"/>
              </a:rPr>
              <a:t>как</a:t>
            </a:r>
            <a:r>
              <a:rPr sz="1300" spc="-45">
                <a:latin typeface="Microsoft Sans Serif"/>
                <a:cs typeface="Microsoft Sans Serif"/>
              </a:rPr>
              <a:t> </a:t>
            </a:r>
            <a:r>
              <a:rPr sz="1300" spc="-10">
                <a:latin typeface="Microsoft Sans Serif"/>
                <a:cs typeface="Microsoft Sans Serif"/>
              </a:rPr>
              <a:t>погода</a:t>
            </a:r>
            <a:r>
              <a:rPr sz="1300" spc="-50">
                <a:latin typeface="Microsoft Sans Serif"/>
                <a:cs typeface="Microsoft Sans Serif"/>
              </a:rPr>
              <a:t> </a:t>
            </a:r>
            <a:r>
              <a:rPr sz="1300" spc="-10">
                <a:latin typeface="Microsoft Sans Serif"/>
                <a:cs typeface="Microsoft Sans Serif"/>
              </a:rPr>
              <a:t>перемещается</a:t>
            </a:r>
            <a:r>
              <a:rPr sz="1300" spc="-30">
                <a:latin typeface="Microsoft Sans Serif"/>
                <a:cs typeface="Microsoft Sans Serif"/>
              </a:rPr>
              <a:t> </a:t>
            </a:r>
            <a:r>
              <a:rPr sz="1300">
                <a:latin typeface="Microsoft Sans Serif"/>
                <a:cs typeface="Microsoft Sans Serif"/>
              </a:rPr>
              <a:t>по</a:t>
            </a:r>
            <a:r>
              <a:rPr sz="1300" spc="-60">
                <a:latin typeface="Microsoft Sans Serif"/>
                <a:cs typeface="Microsoft Sans Serif"/>
              </a:rPr>
              <a:t> </a:t>
            </a:r>
            <a:r>
              <a:rPr sz="1300" spc="-20">
                <a:latin typeface="Microsoft Sans Serif"/>
                <a:cs typeface="Microsoft Sans Serif"/>
              </a:rPr>
              <a:t>небу.</a:t>
            </a:r>
            <a:endParaRPr sz="1300">
              <a:latin typeface="Microsoft Sans Serif"/>
              <a:cs typeface="Microsoft Sans Serif"/>
            </a:endParaRPr>
          </a:p>
          <a:p>
            <a:pPr marL="12700" marR="5080" algn="just">
              <a:lnSpc>
                <a:spcPct val="100000"/>
              </a:lnSpc>
              <a:spcBef>
                <a:spcPts val="5"/>
              </a:spcBef>
            </a:pPr>
            <a:r>
              <a:rPr sz="1300">
                <a:latin typeface="Microsoft Sans Serif"/>
                <a:cs typeface="Microsoft Sans Serif"/>
              </a:rPr>
              <a:t>Если</a:t>
            </a:r>
            <a:r>
              <a:rPr sz="1300" spc="80">
                <a:latin typeface="Microsoft Sans Serif"/>
                <a:cs typeface="Microsoft Sans Serif"/>
              </a:rPr>
              <a:t> </a:t>
            </a:r>
            <a:r>
              <a:rPr sz="1300">
                <a:latin typeface="Microsoft Sans Serif"/>
                <a:cs typeface="Microsoft Sans Serif"/>
              </a:rPr>
              <a:t>вы</a:t>
            </a:r>
            <a:r>
              <a:rPr sz="1300" spc="85">
                <a:latin typeface="Microsoft Sans Serif"/>
                <a:cs typeface="Microsoft Sans Serif"/>
              </a:rPr>
              <a:t> </a:t>
            </a:r>
            <a:r>
              <a:rPr sz="1300">
                <a:latin typeface="Microsoft Sans Serif"/>
                <a:cs typeface="Microsoft Sans Serif"/>
              </a:rPr>
              <a:t>не</a:t>
            </a:r>
            <a:r>
              <a:rPr sz="1300" spc="90">
                <a:latin typeface="Microsoft Sans Serif"/>
                <a:cs typeface="Microsoft Sans Serif"/>
              </a:rPr>
              <a:t> </a:t>
            </a:r>
            <a:r>
              <a:rPr sz="1300">
                <a:latin typeface="Microsoft Sans Serif"/>
                <a:cs typeface="Microsoft Sans Serif"/>
              </a:rPr>
              <a:t>будете</a:t>
            </a:r>
            <a:r>
              <a:rPr sz="1300" spc="90">
                <a:latin typeface="Microsoft Sans Serif"/>
                <a:cs typeface="Microsoft Sans Serif"/>
              </a:rPr>
              <a:t> </a:t>
            </a:r>
            <a:r>
              <a:rPr sz="1300">
                <a:latin typeface="Microsoft Sans Serif"/>
                <a:cs typeface="Microsoft Sans Serif"/>
              </a:rPr>
              <a:t>бороться</a:t>
            </a:r>
            <a:r>
              <a:rPr sz="1300" spc="80">
                <a:latin typeface="Microsoft Sans Serif"/>
                <a:cs typeface="Microsoft Sans Serif"/>
              </a:rPr>
              <a:t> </a:t>
            </a:r>
            <a:r>
              <a:rPr sz="1300">
                <a:latin typeface="Microsoft Sans Serif"/>
                <a:cs typeface="Microsoft Sans Serif"/>
              </a:rPr>
              <a:t>с</a:t>
            </a:r>
            <a:r>
              <a:rPr sz="1300" spc="90">
                <a:latin typeface="Microsoft Sans Serif"/>
                <a:cs typeface="Microsoft Sans Serif"/>
              </a:rPr>
              <a:t> </a:t>
            </a:r>
            <a:r>
              <a:rPr sz="1300">
                <a:latin typeface="Microsoft Sans Serif"/>
                <a:cs typeface="Microsoft Sans Serif"/>
              </a:rPr>
              <a:t>погодой,</a:t>
            </a:r>
            <a:r>
              <a:rPr sz="1300" spc="90">
                <a:latin typeface="Microsoft Sans Serif"/>
                <a:cs typeface="Microsoft Sans Serif"/>
              </a:rPr>
              <a:t> </a:t>
            </a:r>
            <a:r>
              <a:rPr sz="1300">
                <a:latin typeface="Microsoft Sans Serif"/>
                <a:cs typeface="Microsoft Sans Serif"/>
              </a:rPr>
              <a:t>у</a:t>
            </a:r>
            <a:r>
              <a:rPr sz="1300" spc="75">
                <a:latin typeface="Microsoft Sans Serif"/>
                <a:cs typeface="Microsoft Sans Serif"/>
              </a:rPr>
              <a:t> </a:t>
            </a:r>
            <a:r>
              <a:rPr sz="1300">
                <a:latin typeface="Microsoft Sans Serif"/>
                <a:cs typeface="Microsoft Sans Serif"/>
              </a:rPr>
              <a:t>вас</a:t>
            </a:r>
            <a:r>
              <a:rPr sz="1300" spc="90">
                <a:latin typeface="Microsoft Sans Serif"/>
                <a:cs typeface="Microsoft Sans Serif"/>
              </a:rPr>
              <a:t> </a:t>
            </a:r>
            <a:r>
              <a:rPr sz="1300">
                <a:latin typeface="Microsoft Sans Serif"/>
                <a:cs typeface="Microsoft Sans Serif"/>
              </a:rPr>
              <a:t>будет</a:t>
            </a:r>
            <a:r>
              <a:rPr sz="1300" spc="85">
                <a:latin typeface="Microsoft Sans Serif"/>
                <a:cs typeface="Microsoft Sans Serif"/>
              </a:rPr>
              <a:t> </a:t>
            </a:r>
            <a:r>
              <a:rPr sz="1300">
                <a:latin typeface="Microsoft Sans Serif"/>
                <a:cs typeface="Microsoft Sans Serif"/>
              </a:rPr>
              <a:t>больше</a:t>
            </a:r>
            <a:r>
              <a:rPr sz="1300" spc="80">
                <a:latin typeface="Microsoft Sans Serif"/>
                <a:cs typeface="Microsoft Sans Serif"/>
              </a:rPr>
              <a:t> </a:t>
            </a:r>
            <a:r>
              <a:rPr sz="1300">
                <a:latin typeface="Microsoft Sans Serif"/>
                <a:cs typeface="Microsoft Sans Serif"/>
              </a:rPr>
              <a:t>времени</a:t>
            </a:r>
            <a:r>
              <a:rPr sz="1300" spc="85">
                <a:latin typeface="Microsoft Sans Serif"/>
                <a:cs typeface="Microsoft Sans Serif"/>
              </a:rPr>
              <a:t> </a:t>
            </a:r>
            <a:r>
              <a:rPr sz="1300">
                <a:latin typeface="Microsoft Sans Serif"/>
                <a:cs typeface="Microsoft Sans Serif"/>
              </a:rPr>
              <a:t>и</a:t>
            </a:r>
            <a:r>
              <a:rPr sz="1300" spc="90">
                <a:latin typeface="Microsoft Sans Serif"/>
                <a:cs typeface="Microsoft Sans Serif"/>
              </a:rPr>
              <a:t> </a:t>
            </a:r>
            <a:r>
              <a:rPr sz="1300" spc="-10">
                <a:latin typeface="Microsoft Sans Serif"/>
                <a:cs typeface="Microsoft Sans Serif"/>
              </a:rPr>
              <a:t>энергии </a:t>
            </a:r>
            <a:r>
              <a:rPr sz="1300">
                <a:latin typeface="Microsoft Sans Serif"/>
                <a:cs typeface="Microsoft Sans Serif"/>
              </a:rPr>
              <a:t>для</a:t>
            </a:r>
            <a:r>
              <a:rPr sz="1300" spc="55">
                <a:latin typeface="Microsoft Sans Serif"/>
                <a:cs typeface="Microsoft Sans Serif"/>
              </a:rPr>
              <a:t> </a:t>
            </a:r>
            <a:r>
              <a:rPr sz="1300">
                <a:latin typeface="Microsoft Sans Serif"/>
                <a:cs typeface="Microsoft Sans Serif"/>
              </a:rPr>
              <a:t>того,</a:t>
            </a:r>
            <a:r>
              <a:rPr sz="1300" spc="35">
                <a:latin typeface="Microsoft Sans Serif"/>
                <a:cs typeface="Microsoft Sans Serif"/>
              </a:rPr>
              <a:t> </a:t>
            </a:r>
            <a:r>
              <a:rPr sz="1300">
                <a:latin typeface="Microsoft Sans Serif"/>
                <a:cs typeface="Microsoft Sans Serif"/>
              </a:rPr>
              <a:t>чтобы</a:t>
            </a:r>
            <a:r>
              <a:rPr sz="1300" spc="50">
                <a:latin typeface="Microsoft Sans Serif"/>
                <a:cs typeface="Microsoft Sans Serif"/>
              </a:rPr>
              <a:t> </a:t>
            </a:r>
            <a:r>
              <a:rPr sz="1300">
                <a:latin typeface="Microsoft Sans Serif"/>
                <a:cs typeface="Microsoft Sans Serif"/>
              </a:rPr>
              <a:t>включиться</a:t>
            </a:r>
            <a:r>
              <a:rPr sz="1300" spc="50">
                <a:latin typeface="Microsoft Sans Serif"/>
                <a:cs typeface="Microsoft Sans Serif"/>
              </a:rPr>
              <a:t> </a:t>
            </a:r>
            <a:r>
              <a:rPr sz="1300">
                <a:latin typeface="Microsoft Sans Serif"/>
                <a:cs typeface="Microsoft Sans Serif"/>
              </a:rPr>
              <a:t>в</a:t>
            </a:r>
            <a:r>
              <a:rPr sz="1300" spc="45">
                <a:latin typeface="Microsoft Sans Serif"/>
                <a:cs typeface="Microsoft Sans Serif"/>
              </a:rPr>
              <a:t> </a:t>
            </a:r>
            <a:r>
              <a:rPr sz="1300">
                <a:latin typeface="Microsoft Sans Serif"/>
                <a:cs typeface="Microsoft Sans Serif"/>
              </a:rPr>
              <a:t>окружающий</a:t>
            </a:r>
            <a:r>
              <a:rPr sz="1300" spc="60">
                <a:latin typeface="Microsoft Sans Serif"/>
                <a:cs typeface="Microsoft Sans Serif"/>
              </a:rPr>
              <a:t> </a:t>
            </a:r>
            <a:r>
              <a:rPr sz="1300">
                <a:latin typeface="Microsoft Sans Serif"/>
                <a:cs typeface="Microsoft Sans Serif"/>
              </a:rPr>
              <a:t>мир</a:t>
            </a:r>
            <a:r>
              <a:rPr sz="1300" spc="40">
                <a:latin typeface="Microsoft Sans Serif"/>
                <a:cs typeface="Microsoft Sans Serif"/>
              </a:rPr>
              <a:t> </a:t>
            </a:r>
            <a:r>
              <a:rPr sz="1300">
                <a:latin typeface="Microsoft Sans Serif"/>
                <a:cs typeface="Microsoft Sans Serif"/>
              </a:rPr>
              <a:t>и</a:t>
            </a:r>
            <a:r>
              <a:rPr sz="1300" spc="45">
                <a:latin typeface="Microsoft Sans Serif"/>
                <a:cs typeface="Microsoft Sans Serif"/>
              </a:rPr>
              <a:t> </a:t>
            </a:r>
            <a:r>
              <a:rPr sz="1300">
                <a:latin typeface="Microsoft Sans Serif"/>
                <a:cs typeface="Microsoft Sans Serif"/>
              </a:rPr>
              <a:t>заниматься</a:t>
            </a:r>
            <a:r>
              <a:rPr sz="1300" spc="40">
                <a:latin typeface="Microsoft Sans Serif"/>
                <a:cs typeface="Microsoft Sans Serif"/>
              </a:rPr>
              <a:t> </a:t>
            </a:r>
            <a:r>
              <a:rPr sz="1300">
                <a:latin typeface="Microsoft Sans Serif"/>
                <a:cs typeface="Microsoft Sans Serif"/>
              </a:rPr>
              <a:t>важными</a:t>
            </a:r>
            <a:r>
              <a:rPr sz="1300" spc="50">
                <a:latin typeface="Microsoft Sans Serif"/>
                <a:cs typeface="Microsoft Sans Serif"/>
              </a:rPr>
              <a:t> </a:t>
            </a:r>
            <a:r>
              <a:rPr sz="1300">
                <a:latin typeface="Microsoft Sans Serif"/>
                <a:cs typeface="Microsoft Sans Serif"/>
              </a:rPr>
              <a:t>для</a:t>
            </a:r>
            <a:r>
              <a:rPr sz="1300" spc="45">
                <a:latin typeface="Microsoft Sans Serif"/>
                <a:cs typeface="Microsoft Sans Serif"/>
              </a:rPr>
              <a:t> </a:t>
            </a:r>
            <a:r>
              <a:rPr sz="1300" spc="-25">
                <a:latin typeface="Microsoft Sans Serif"/>
                <a:cs typeface="Microsoft Sans Serif"/>
              </a:rPr>
              <a:t>вас </a:t>
            </a:r>
            <a:r>
              <a:rPr sz="1300" spc="-10">
                <a:latin typeface="Microsoft Sans Serif"/>
                <a:cs typeface="Microsoft Sans Serif"/>
              </a:rPr>
              <a:t>делами.</a:t>
            </a:r>
            <a:endParaRPr sz="1300">
              <a:latin typeface="Microsoft Sans Serif"/>
              <a:cs typeface="Microsoft Sans Serif"/>
            </a:endParaRPr>
          </a:p>
        </p:txBody>
      </p:sp>
      <p:pic>
        <p:nvPicPr>
          <p:cNvPr id="6" name="object 6"/>
          <p:cNvPicPr/>
          <p:nvPr/>
        </p:nvPicPr>
        <p:blipFill>
          <a:blip r:embed="rId2"/>
          <a:stretch>
            <a:fillRect/>
          </a:stretch>
        </p:blipFill>
        <p:spPr>
          <a:xfrm>
            <a:off x="256578" y="799337"/>
            <a:ext cx="2087752" cy="3001518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6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8"/>
          <p:cNvSpPr/>
          <p:nvPr/>
        </p:nvSpPr>
        <p:spPr>
          <a:xfrm>
            <a:off x="262763" y="997458"/>
            <a:ext cx="6445250" cy="635"/>
          </a:xfrm>
          <a:custGeom>
            <a:rect l="l" t="t" r="r" b="b"/>
            <a:pathLst>
              <a:path w="6445250" h="634">
                <a:moveTo>
                  <a:pt x="0" y="0"/>
                </a:moveTo>
                <a:lnTo>
                  <a:pt x="6445122" y="380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" name="object 9"/>
          <p:cNvGrpSpPr/>
          <p:nvPr/>
        </p:nvGrpSpPr>
        <p:grpSpPr>
          <a:xfrm>
            <a:off x="168160" y="220624"/>
            <a:ext cx="8834120" cy="4794250"/>
            <a:chOff x="168160" y="220624"/>
            <a:chExt cx="8834120" cy="4794250"/>
          </a:xfrm>
        </p:grpSpPr>
        <p:pic>
          <p:nvPicPr>
            <p:cNvPr id="10" name="object 10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7577582" y="220624"/>
              <a:ext cx="1020965" cy="945362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68160" y="4239170"/>
              <a:ext cx="8834120" cy="775970"/>
            </a:xfrm>
            <a:custGeom>
              <a:rect l="l" t="t" r="r" b="b"/>
              <a:pathLst>
                <a:path w="8834120" h="775970">
                  <a:moveTo>
                    <a:pt x="8833993" y="0"/>
                  </a:moveTo>
                  <a:lnTo>
                    <a:pt x="0" y="0"/>
                  </a:lnTo>
                  <a:lnTo>
                    <a:pt x="0" y="775373"/>
                  </a:lnTo>
                  <a:lnTo>
                    <a:pt x="8833993" y="775373"/>
                  </a:lnTo>
                  <a:lnTo>
                    <a:pt x="8833993" y="0"/>
                  </a:lnTo>
                  <a:close/>
                </a:path>
              </a:pathLst>
            </a:custGeom>
            <a:solidFill>
              <a:srgbClr val="0095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325831" y="4307535"/>
            <a:ext cx="8531860" cy="6083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5760">
              <a:lnSpc>
                <a:spcPts val="1565"/>
              </a:lnSpc>
              <a:spcBef>
                <a:spcPts val="100"/>
              </a:spcBef>
              <a:tabLst>
                <a:tab pos="987425"/>
              </a:tabLst>
            </a:pPr>
            <a:r>
              <a:rPr sz="1400" spc="-25">
                <a:solidFill>
                  <a:srgbClr val="FFFFFF"/>
                </a:solidFill>
                <a:latin typeface="Microsoft Sans Serif"/>
                <a:cs typeface="Microsoft Sans Serif"/>
              </a:rPr>
              <a:t>3.</a:t>
            </a:r>
            <a:r>
              <a:rPr sz="1400">
                <a:solidFill>
                  <a:srgbClr val="FFFFFF"/>
                </a:solidFill>
                <a:latin typeface="Microsoft Sans Serif"/>
                <a:cs typeface="Microsoft Sans Serif"/>
              </a:rPr>
              <a:t>	</a:t>
            </a:r>
            <a:r>
              <a:rPr sz="1400" spc="-20">
                <a:solidFill>
                  <a:srgbClr val="FFFFFF"/>
                </a:solidFill>
                <a:latin typeface="Microsoft Sans Serif"/>
                <a:cs typeface="Microsoft Sans Serif"/>
              </a:rPr>
              <a:t>Педагогу-</a:t>
            </a:r>
            <a:r>
              <a:rPr sz="1400">
                <a:solidFill>
                  <a:srgbClr val="FFFFFF"/>
                </a:solidFill>
                <a:latin typeface="Microsoft Sans Serif"/>
                <a:cs typeface="Microsoft Sans Serif"/>
              </a:rPr>
              <a:t>психологу</a:t>
            </a:r>
            <a:r>
              <a:rPr sz="1400" spc="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>
                <a:solidFill>
                  <a:srgbClr val="FFFFFF"/>
                </a:solidFill>
                <a:latin typeface="Microsoft Sans Serif"/>
                <a:cs typeface="Microsoft Sans Serif"/>
              </a:rPr>
              <a:t>/</a:t>
            </a:r>
            <a:r>
              <a:rPr sz="1400" spc="-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>
                <a:solidFill>
                  <a:srgbClr val="FFFFFF"/>
                </a:solidFill>
                <a:latin typeface="Microsoft Sans Serif"/>
                <a:cs typeface="Microsoft Sans Serif"/>
              </a:rPr>
              <a:t>психологу</a:t>
            </a:r>
            <a:r>
              <a:rPr sz="1400" spc="1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20">
                <a:solidFill>
                  <a:srgbClr val="FFFFFF"/>
                </a:solidFill>
                <a:latin typeface="Microsoft Sans Serif"/>
                <a:cs typeface="Microsoft Sans Serif"/>
              </a:rPr>
              <a:t>рекомендуется</a:t>
            </a:r>
            <a:r>
              <a:rPr sz="1400" spc="-2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>
                <a:solidFill>
                  <a:srgbClr val="FFFFFF"/>
                </a:solidFill>
                <a:latin typeface="Microsoft Sans Serif"/>
                <a:cs typeface="Microsoft Sans Serif"/>
              </a:rPr>
              <a:t>довести</a:t>
            </a:r>
            <a:r>
              <a:rPr sz="1400" spc="-2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>
                <a:solidFill>
                  <a:srgbClr val="FFFFFF"/>
                </a:solidFill>
                <a:latin typeface="Microsoft Sans Serif"/>
                <a:cs typeface="Microsoft Sans Serif"/>
              </a:rPr>
              <a:t>до</a:t>
            </a:r>
            <a:r>
              <a:rPr sz="1400" spc="-1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20">
                <a:solidFill>
                  <a:srgbClr val="FFFFFF"/>
                </a:solidFill>
                <a:latin typeface="Microsoft Sans Serif"/>
                <a:cs typeface="Microsoft Sans Serif"/>
              </a:rPr>
              <a:t>педагогических </a:t>
            </a:r>
            <a:r>
              <a:rPr sz="1400" spc="-10">
                <a:solidFill>
                  <a:srgbClr val="FFFFFF"/>
                </a:solidFill>
                <a:latin typeface="Microsoft Sans Serif"/>
                <a:cs typeface="Microsoft Sans Serif"/>
              </a:rPr>
              <a:t>работников</a:t>
            </a:r>
            <a:endParaRPr sz="1400">
              <a:latin typeface="Microsoft Sans Serif"/>
              <a:cs typeface="Microsoft Sans Serif"/>
            </a:endParaRPr>
          </a:p>
          <a:p>
            <a:pPr marL="1901825" marR="5080" indent="-1902460">
              <a:lnSpc>
                <a:spcPts val="1450"/>
              </a:lnSpc>
              <a:spcBef>
                <a:spcPts val="130"/>
              </a:spcBef>
            </a:pPr>
            <a:r>
              <a:rPr sz="1400" spc="-10">
                <a:solidFill>
                  <a:srgbClr val="FFFFFF"/>
                </a:solidFill>
                <a:latin typeface="Microsoft Sans Serif"/>
                <a:cs typeface="Microsoft Sans Serif"/>
              </a:rPr>
              <a:t>рекомендации</a:t>
            </a:r>
            <a:r>
              <a:rPr sz="1400" spc="-2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>
                <a:solidFill>
                  <a:srgbClr val="FFFFFF"/>
                </a:solidFill>
                <a:latin typeface="Microsoft Sans Serif"/>
                <a:cs typeface="Microsoft Sans Serif"/>
              </a:rPr>
              <a:t>об</a:t>
            </a:r>
            <a:r>
              <a:rPr sz="1400" spc="-2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>
                <a:solidFill>
                  <a:srgbClr val="FFFFFF"/>
                </a:solidFill>
                <a:latin typeface="Microsoft Sans Serif"/>
                <a:cs typeface="Microsoft Sans Serif"/>
              </a:rPr>
              <a:t>особенностях</a:t>
            </a:r>
            <a:r>
              <a:rPr sz="1400" spc="-5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>
                <a:solidFill>
                  <a:srgbClr val="FFFFFF"/>
                </a:solidFill>
                <a:latin typeface="Microsoft Sans Serif"/>
                <a:cs typeface="Microsoft Sans Serif"/>
              </a:rPr>
              <a:t>взаимодействия</a:t>
            </a:r>
            <a:r>
              <a:rPr sz="1400" spc="-2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>
                <a:solidFill>
                  <a:srgbClr val="FFFFFF"/>
                </a:solidFill>
                <a:latin typeface="Microsoft Sans Serif"/>
                <a:cs typeface="Microsoft Sans Serif"/>
              </a:rPr>
              <a:t>с</a:t>
            </a:r>
            <a:r>
              <a:rPr sz="1400" spc="-3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>
                <a:solidFill>
                  <a:srgbClr val="FFFFFF"/>
                </a:solidFill>
                <a:latin typeface="Microsoft Sans Serif"/>
                <a:cs typeface="Microsoft Sans Serif"/>
              </a:rPr>
              <a:t>детьми</a:t>
            </a:r>
            <a:r>
              <a:rPr sz="1400" spc="-1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>
                <a:solidFill>
                  <a:srgbClr val="FFFFFF"/>
                </a:solidFill>
                <a:latin typeface="Microsoft Sans Serif"/>
                <a:cs typeface="Microsoft Sans Serif"/>
              </a:rPr>
              <a:t>ветеранов</a:t>
            </a:r>
            <a:r>
              <a:rPr sz="1400" spc="-4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>
                <a:solidFill>
                  <a:srgbClr val="FFFFFF"/>
                </a:solidFill>
                <a:latin typeface="Microsoft Sans Serif"/>
                <a:cs typeface="Microsoft Sans Serif"/>
              </a:rPr>
              <a:t>(участников)</a:t>
            </a:r>
            <a:r>
              <a:rPr sz="1400" spc="-3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>
                <a:solidFill>
                  <a:srgbClr val="FFFFFF"/>
                </a:solidFill>
                <a:latin typeface="Microsoft Sans Serif"/>
                <a:cs typeface="Microsoft Sans Serif"/>
              </a:rPr>
              <a:t>СВО</a:t>
            </a:r>
            <a:r>
              <a:rPr sz="1400" spc="-1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>
                <a:solidFill>
                  <a:srgbClr val="FFFFFF"/>
                </a:solidFill>
                <a:latin typeface="Microsoft Sans Serif"/>
                <a:cs typeface="Microsoft Sans Serif"/>
              </a:rPr>
              <a:t>при</a:t>
            </a:r>
            <a:r>
              <a:rPr sz="1400" spc="-2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>
                <a:solidFill>
                  <a:srgbClr val="FFFFFF"/>
                </a:solidFill>
                <a:latin typeface="Microsoft Sans Serif"/>
                <a:cs typeface="Microsoft Sans Serif"/>
              </a:rPr>
              <a:t>пережитой </a:t>
            </a:r>
            <a:r>
              <a:rPr sz="1400">
                <a:solidFill>
                  <a:srgbClr val="FFFFFF"/>
                </a:solidFill>
                <a:latin typeface="Microsoft Sans Serif"/>
                <a:cs typeface="Microsoft Sans Serif"/>
              </a:rPr>
              <a:t>ими</a:t>
            </a:r>
            <a:r>
              <a:rPr sz="1400" spc="-2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>
                <a:solidFill>
                  <a:srgbClr val="FFFFFF"/>
                </a:solidFill>
                <a:latin typeface="Microsoft Sans Serif"/>
                <a:cs typeface="Microsoft Sans Serif"/>
              </a:rPr>
              <a:t>острой</a:t>
            </a:r>
            <a:r>
              <a:rPr sz="1400" spc="-3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>
                <a:solidFill>
                  <a:srgbClr val="FFFFFF"/>
                </a:solidFill>
                <a:latin typeface="Microsoft Sans Serif"/>
                <a:cs typeface="Microsoft Sans Serif"/>
              </a:rPr>
              <a:t>фазе</a:t>
            </a:r>
            <a:r>
              <a:rPr sz="1400" spc="-3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>
                <a:solidFill>
                  <a:srgbClr val="FFFFFF"/>
                </a:solidFill>
                <a:latin typeface="Microsoft Sans Serif"/>
                <a:cs typeface="Microsoft Sans Serif"/>
              </a:rPr>
              <a:t>утраты</a:t>
            </a:r>
            <a:r>
              <a:rPr sz="1400" spc="-1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>
                <a:solidFill>
                  <a:srgbClr val="FFFFFF"/>
                </a:solidFill>
                <a:latin typeface="Microsoft Sans Serif"/>
                <a:cs typeface="Microsoft Sans Serif"/>
              </a:rPr>
              <a:t>в</a:t>
            </a:r>
            <a:r>
              <a:rPr sz="1400" spc="-2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>
                <a:solidFill>
                  <a:srgbClr val="FFFFFF"/>
                </a:solidFill>
                <a:latin typeface="Microsoft Sans Serif"/>
                <a:cs typeface="Microsoft Sans Serif"/>
              </a:rPr>
              <a:t>на</a:t>
            </a:r>
            <a:r>
              <a:rPr sz="1400" spc="-1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>
                <a:solidFill>
                  <a:srgbClr val="FFFFFF"/>
                </a:solidFill>
                <a:latin typeface="Microsoft Sans Serif"/>
                <a:cs typeface="Microsoft Sans Serif"/>
              </a:rPr>
              <a:t>разных</a:t>
            </a:r>
            <a:r>
              <a:rPr sz="1400" spc="33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>
                <a:solidFill>
                  <a:srgbClr val="FFFFFF"/>
                </a:solidFill>
                <a:latin typeface="Microsoft Sans Serif"/>
                <a:cs typeface="Microsoft Sans Serif"/>
              </a:rPr>
              <a:t>возрастных</a:t>
            </a:r>
            <a:r>
              <a:rPr sz="1400" spc="-4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>
                <a:solidFill>
                  <a:srgbClr val="FFFFFF"/>
                </a:solidFill>
                <a:latin typeface="Microsoft Sans Serif"/>
                <a:cs typeface="Microsoft Sans Serif"/>
              </a:rPr>
              <a:t>этапах</a:t>
            </a:r>
            <a:endParaRPr sz="1400">
              <a:latin typeface="Microsoft Sans Serif"/>
              <a:cs typeface="Microsoft Sans Serif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155460" y="2933826"/>
            <a:ext cx="8859520" cy="1336040"/>
            <a:chOff x="155460" y="2933826"/>
            <a:chExt cx="8859520" cy="1336040"/>
          </a:xfrm>
        </p:grpSpPr>
        <p:sp>
          <p:nvSpPr>
            <p:cNvPr id="14" name="object 14"/>
            <p:cNvSpPr/>
            <p:nvPr/>
          </p:nvSpPr>
          <p:spPr>
            <a:xfrm>
              <a:off x="168160" y="2946526"/>
              <a:ext cx="8834120" cy="1310640"/>
            </a:xfrm>
            <a:custGeom>
              <a:rect l="l" t="t" r="r" b="b"/>
              <a:pathLst>
                <a:path w="8834120" h="1310639">
                  <a:moveTo>
                    <a:pt x="8833980" y="0"/>
                  </a:moveTo>
                  <a:lnTo>
                    <a:pt x="0" y="0"/>
                  </a:lnTo>
                  <a:lnTo>
                    <a:pt x="0" y="851281"/>
                  </a:lnTo>
                  <a:lnTo>
                    <a:pt x="4253217" y="851281"/>
                  </a:lnTo>
                  <a:lnTo>
                    <a:pt x="4253217" y="982624"/>
                  </a:lnTo>
                  <a:lnTo>
                    <a:pt x="4089387" y="982624"/>
                  </a:lnTo>
                  <a:lnTo>
                    <a:pt x="4416920" y="1310157"/>
                  </a:lnTo>
                  <a:lnTo>
                    <a:pt x="4744453" y="982624"/>
                  </a:lnTo>
                  <a:lnTo>
                    <a:pt x="4580750" y="982624"/>
                  </a:lnTo>
                  <a:lnTo>
                    <a:pt x="4580750" y="851281"/>
                  </a:lnTo>
                  <a:lnTo>
                    <a:pt x="8833980" y="851281"/>
                  </a:lnTo>
                  <a:lnTo>
                    <a:pt x="8833980" y="0"/>
                  </a:lnTo>
                  <a:close/>
                </a:path>
              </a:pathLst>
            </a:custGeom>
            <a:solidFill>
              <a:srgbClr val="0095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68160" y="2946526"/>
              <a:ext cx="8834120" cy="1310640"/>
            </a:xfrm>
            <a:custGeom>
              <a:rect l="l" t="t" r="r" b="b"/>
              <a:pathLst>
                <a:path w="8834120" h="1310639">
                  <a:moveTo>
                    <a:pt x="8833980" y="851281"/>
                  </a:moveTo>
                  <a:lnTo>
                    <a:pt x="4580750" y="851281"/>
                  </a:lnTo>
                  <a:lnTo>
                    <a:pt x="4580750" y="982624"/>
                  </a:lnTo>
                  <a:lnTo>
                    <a:pt x="4744453" y="982624"/>
                  </a:lnTo>
                  <a:lnTo>
                    <a:pt x="4416920" y="1310157"/>
                  </a:lnTo>
                  <a:lnTo>
                    <a:pt x="4089387" y="982624"/>
                  </a:lnTo>
                  <a:lnTo>
                    <a:pt x="4253217" y="982624"/>
                  </a:lnTo>
                  <a:lnTo>
                    <a:pt x="4253217" y="851281"/>
                  </a:lnTo>
                  <a:lnTo>
                    <a:pt x="0" y="851281"/>
                  </a:lnTo>
                  <a:lnTo>
                    <a:pt x="0" y="0"/>
                  </a:lnTo>
                  <a:lnTo>
                    <a:pt x="8833980" y="0"/>
                  </a:lnTo>
                  <a:lnTo>
                    <a:pt x="8833980" y="851281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2178811" y="3040761"/>
            <a:ext cx="1739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25">
                <a:solidFill>
                  <a:srgbClr val="FFFFFF"/>
                </a:solidFill>
                <a:latin typeface="Microsoft Sans Serif"/>
                <a:cs typeface="Microsoft Sans Serif"/>
              </a:rPr>
              <a:t>2.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800604" y="3040761"/>
            <a:ext cx="419100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20">
                <a:solidFill>
                  <a:srgbClr val="FFFFFF"/>
                </a:solidFill>
                <a:latin typeface="Microsoft Sans Serif"/>
                <a:cs typeface="Microsoft Sans Serif"/>
              </a:rPr>
              <a:t>Формирование</a:t>
            </a:r>
            <a:r>
              <a:rPr sz="1400" spc="-4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>
                <a:solidFill>
                  <a:srgbClr val="FFFFFF"/>
                </a:solidFill>
                <a:latin typeface="Microsoft Sans Serif"/>
                <a:cs typeface="Microsoft Sans Serif"/>
              </a:rPr>
              <a:t>отношения</a:t>
            </a:r>
            <a:r>
              <a:rPr sz="1400" spc="-4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>
                <a:solidFill>
                  <a:srgbClr val="FFFFFF"/>
                </a:solidFill>
                <a:latin typeface="Microsoft Sans Serif"/>
                <a:cs typeface="Microsoft Sans Serif"/>
              </a:rPr>
              <a:t>обучающегося</a:t>
            </a:r>
            <a:r>
              <a:rPr sz="1400" spc="-3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>
                <a:solidFill>
                  <a:srgbClr val="FFFFFF"/>
                </a:solidFill>
                <a:latin typeface="Microsoft Sans Serif"/>
                <a:cs typeface="Microsoft Sans Serif"/>
              </a:rPr>
              <a:t>к</a:t>
            </a:r>
            <a:r>
              <a:rPr sz="1400" spc="-4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>
                <a:solidFill>
                  <a:srgbClr val="FFFFFF"/>
                </a:solidFill>
                <a:latin typeface="Microsoft Sans Serif"/>
                <a:cs typeface="Microsoft Sans Serif"/>
              </a:rPr>
              <a:t>утрате</a:t>
            </a:r>
            <a:endParaRPr sz="1400">
              <a:latin typeface="Microsoft Sans Serif"/>
              <a:cs typeface="Microsoft Sans Serif"/>
            </a:endParaRPr>
          </a:p>
        </p:txBody>
      </p:sp>
      <p:graphicFrame>
        <p:nvGraphicFramePr>
          <p:cNvPr id="18" name="object 18"/>
          <p:cNvGraphicFramePr>
            <a:graphicFrameLocks noGrp="1"/>
          </p:cNvGraphicFramePr>
          <p:nvPr/>
        </p:nvGraphicFramePr>
        <p:xfrm>
          <a:off x="155460" y="3366566"/>
          <a:ext cx="8823323" cy="8286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97735"/>
                <a:gridCol w="2208530"/>
                <a:gridCol w="2208529"/>
                <a:gridCol w="2208529"/>
              </a:tblGrid>
              <a:tr h="828675">
                <a:tc>
                  <a:txBody>
                    <a:bodyPr vert="horz" wrap="square"/>
                    <a:lstStyle/>
                    <a:p>
                      <a:pPr marL="259715" marR="242570" indent="635" algn="ctr">
                        <a:lnSpc>
                          <a:spcPts val="1030"/>
                        </a:lnSpc>
                        <a:spcBef>
                          <a:spcPts val="170"/>
                        </a:spcBef>
                      </a:pPr>
                      <a:r>
                        <a:rPr sz="1000">
                          <a:latin typeface="Microsoft Sans Serif"/>
                          <a:cs typeface="Microsoft Sans Serif"/>
                        </a:rPr>
                        <a:t>Отношение</a:t>
                      </a:r>
                      <a:r>
                        <a:rPr sz="1000" spc="-4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25">
                          <a:latin typeface="Microsoft Sans Serif"/>
                          <a:cs typeface="Microsoft Sans Serif"/>
                        </a:rPr>
                        <a:t>как </a:t>
                      </a:r>
                      <a:r>
                        <a:rPr sz="1000">
                          <a:latin typeface="Microsoft Sans Serif"/>
                          <a:cs typeface="Microsoft Sans Serif"/>
                        </a:rPr>
                        <a:t>несовершеннолетнего,</a:t>
                      </a:r>
                      <a:r>
                        <a:rPr sz="1000" spc="-2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>
                          <a:latin typeface="Microsoft Sans Serif"/>
                          <a:cs typeface="Microsoft Sans Serif"/>
                        </a:rPr>
                        <a:t>так</a:t>
                      </a:r>
                      <a:r>
                        <a:rPr sz="1000" spc="-5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50">
                          <a:latin typeface="Microsoft Sans Serif"/>
                          <a:cs typeface="Microsoft Sans Serif"/>
                        </a:rPr>
                        <a:t>и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 marL="8255" algn="ctr">
                        <a:lnSpc>
                          <a:spcPts val="944"/>
                        </a:lnSpc>
                      </a:pPr>
                      <a:r>
                        <a:rPr sz="1000">
                          <a:latin typeface="Microsoft Sans Serif"/>
                          <a:cs typeface="Microsoft Sans Serif"/>
                        </a:rPr>
                        <a:t>совершеннолетнего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>
                          <a:latin typeface="Microsoft Sans Serif"/>
                          <a:cs typeface="Microsoft Sans Serif"/>
                        </a:rPr>
                        <a:t>лица</a:t>
                      </a:r>
                      <a:r>
                        <a:rPr sz="1000" spc="-3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>
                          <a:latin typeface="Microsoft Sans Serif"/>
                          <a:cs typeface="Microsoft Sans Serif"/>
                        </a:rPr>
                        <a:t>к</a:t>
                      </a:r>
                      <a:r>
                        <a:rPr sz="1000" spc="-4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утрате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 marL="121285" marR="102235" indent="59055" algn="just">
                        <a:lnSpc>
                          <a:spcPct val="86500"/>
                        </a:lnSpc>
                        <a:spcBef>
                          <a:spcPts val="80"/>
                        </a:spcBef>
                      </a:pPr>
                      <a:r>
                        <a:rPr sz="1000">
                          <a:latin typeface="Microsoft Sans Serif"/>
                          <a:cs typeface="Microsoft Sans Serif"/>
                        </a:rPr>
                        <a:t>должно</a:t>
                      </a:r>
                      <a:r>
                        <a:rPr sz="1000" spc="120">
                          <a:latin typeface="Microsoft Sans Serif"/>
                          <a:cs typeface="Microsoft Sans Serif"/>
                        </a:rPr>
                        <a:t>  </a:t>
                      </a:r>
                      <a:r>
                        <a:rPr sz="1000">
                          <a:latin typeface="Microsoft Sans Serif"/>
                          <a:cs typeface="Microsoft Sans Serif"/>
                        </a:rPr>
                        <a:t>сложиться</a:t>
                      </a:r>
                      <a:r>
                        <a:rPr sz="1000" spc="250">
                          <a:latin typeface="Microsoft Sans Serif"/>
                          <a:cs typeface="Microsoft Sans Serif"/>
                        </a:rPr>
                        <a:t>  </a:t>
                      </a:r>
                      <a:r>
                        <a:rPr sz="1000">
                          <a:latin typeface="Microsoft Sans Serif"/>
                          <a:cs typeface="Microsoft Sans Serif"/>
                        </a:rPr>
                        <a:t>из</a:t>
                      </a:r>
                      <a:r>
                        <a:rPr sz="1000" spc="245">
                          <a:latin typeface="Microsoft Sans Serif"/>
                          <a:cs typeface="Microsoft Sans Serif"/>
                        </a:rPr>
                        <a:t>  </a:t>
                      </a:r>
                      <a:r>
                        <a:rPr sz="1000" spc="-20">
                          <a:latin typeface="Microsoft Sans Serif"/>
                          <a:cs typeface="Microsoft Sans Serif"/>
                        </a:rPr>
                        <a:t>трех </a:t>
                      </a:r>
                      <a:r>
                        <a:rPr sz="1000">
                          <a:latin typeface="Microsoft Sans Serif"/>
                          <a:cs typeface="Microsoft Sans Serif"/>
                        </a:rPr>
                        <a:t>компонентов</a:t>
                      </a:r>
                      <a:r>
                        <a:rPr sz="1000" spc="250">
                          <a:latin typeface="Microsoft Sans Serif"/>
                          <a:cs typeface="Microsoft Sans Serif"/>
                        </a:rPr>
                        <a:t>  </a:t>
                      </a:r>
                      <a:r>
                        <a:rPr sz="1000" spc="260">
                          <a:latin typeface="Microsoft Sans Serif"/>
                          <a:cs typeface="Microsoft Sans Serif"/>
                        </a:rPr>
                        <a:t>–</a:t>
                      </a:r>
                      <a:r>
                        <a:rPr sz="1000" spc="245">
                          <a:latin typeface="Microsoft Sans Serif"/>
                          <a:cs typeface="Microsoft Sans Serif"/>
                        </a:rPr>
                        <a:t>  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когнитивного, аффективного</a:t>
                      </a:r>
                      <a:r>
                        <a:rPr sz="1000" spc="2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 поведенческого: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1590" marB="0">
                    <a:lnL w="28575">
                      <a:solidFill>
                        <a:srgbClr val="CADDDA"/>
                      </a:solidFill>
                      <a:prstDash val="solid"/>
                    </a:lnL>
                    <a:lnR w="28575">
                      <a:solidFill>
                        <a:srgbClr val="CADDDA"/>
                      </a:solidFill>
                      <a:prstDash val="solid"/>
                    </a:lnR>
                    <a:solidFill>
                      <a:srgbClr val="CADDDA">
                        <a:alpha val="90194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149225" marR="140335" indent="-1905" algn="ctr">
                        <a:lnSpc>
                          <a:spcPts val="1030"/>
                        </a:lnSpc>
                        <a:tabLst>
                          <a:tab pos="563880"/>
                          <a:tab pos="592455"/>
                          <a:tab pos="1537970"/>
                        </a:tabLst>
                      </a:pPr>
                      <a:r>
                        <a:rPr sz="1000" i="1" spc="-50">
                          <a:latin typeface="Arial"/>
                          <a:cs typeface="Arial"/>
                        </a:rPr>
                        <a:t>–</a:t>
                      </a:r>
                      <a:r>
                        <a:rPr sz="1000" i="1">
                          <a:latin typeface="Arial"/>
                          <a:cs typeface="Arial"/>
                        </a:rPr>
                        <a:t>		обучающемуся</a:t>
                      </a:r>
                      <a:r>
                        <a:rPr sz="1000" i="1" spc="120">
                          <a:latin typeface="Arial"/>
                          <a:cs typeface="Arial"/>
                        </a:rPr>
                        <a:t>  </a:t>
                      </a:r>
                      <a:r>
                        <a:rPr sz="1000" i="1" spc="-20">
                          <a:latin typeface="Arial"/>
                          <a:cs typeface="Arial"/>
                        </a:rPr>
                        <a:t>важно </a:t>
                      </a:r>
                      <a:r>
                        <a:rPr sz="1000" i="1">
                          <a:latin typeface="Arial"/>
                          <a:cs typeface="Arial"/>
                        </a:rPr>
                        <a:t>понять,</a:t>
                      </a:r>
                      <a:r>
                        <a:rPr sz="1000" i="1" spc="125">
                          <a:latin typeface="Arial"/>
                          <a:cs typeface="Arial"/>
                        </a:rPr>
                        <a:t>  </a:t>
                      </a:r>
                      <a:r>
                        <a:rPr sz="1000" i="1">
                          <a:latin typeface="Arial"/>
                          <a:cs typeface="Arial"/>
                        </a:rPr>
                        <a:t>что</a:t>
                      </a:r>
                      <a:r>
                        <a:rPr sz="1000" i="1" spc="130">
                          <a:latin typeface="Arial"/>
                          <a:cs typeface="Arial"/>
                        </a:rPr>
                        <a:t>  </a:t>
                      </a:r>
                      <a:r>
                        <a:rPr sz="1000" i="1" spc="-20">
                          <a:latin typeface="Arial"/>
                          <a:cs typeface="Arial"/>
                        </a:rPr>
                        <a:t>люди</a:t>
                      </a:r>
                      <a:r>
                        <a:rPr sz="1000" i="1">
                          <a:latin typeface="Arial"/>
                          <a:cs typeface="Arial"/>
                        </a:rPr>
                        <a:t>	</a:t>
                      </a:r>
                      <a:r>
                        <a:rPr sz="1000" i="1" spc="-10">
                          <a:latin typeface="Arial"/>
                          <a:cs typeface="Arial"/>
                        </a:rPr>
                        <a:t>вокруг </a:t>
                      </a:r>
                      <a:r>
                        <a:rPr sz="1000" i="1" spc="-20">
                          <a:latin typeface="Arial"/>
                          <a:cs typeface="Arial"/>
                        </a:rPr>
                        <a:t>него</a:t>
                      </a:r>
                      <a:r>
                        <a:rPr sz="1000" i="1">
                          <a:latin typeface="Arial"/>
                          <a:cs typeface="Arial"/>
                        </a:rPr>
                        <a:t>	разделяют</a:t>
                      </a:r>
                      <a:r>
                        <a:rPr sz="1000" i="1" spc="-5">
                          <a:latin typeface="Arial"/>
                          <a:cs typeface="Arial"/>
                        </a:rPr>
                        <a:t> </a:t>
                      </a:r>
                      <a:r>
                        <a:rPr sz="1000" i="1">
                          <a:latin typeface="Arial"/>
                          <a:cs typeface="Arial"/>
                        </a:rPr>
                        <a:t>его</a:t>
                      </a:r>
                      <a:r>
                        <a:rPr sz="1000" i="1" spc="-25">
                          <a:latin typeface="Arial"/>
                          <a:cs typeface="Arial"/>
                        </a:rPr>
                        <a:t> </a:t>
                      </a:r>
                      <a:r>
                        <a:rPr sz="1000" i="1">
                          <a:latin typeface="Arial"/>
                          <a:cs typeface="Arial"/>
                        </a:rPr>
                        <a:t>эмоции</a:t>
                      </a:r>
                      <a:r>
                        <a:rPr sz="1000" i="1" spc="-20">
                          <a:latin typeface="Arial"/>
                          <a:cs typeface="Arial"/>
                        </a:rPr>
                        <a:t> </a:t>
                      </a:r>
                      <a:r>
                        <a:rPr sz="1000" i="1" spc="-50">
                          <a:latin typeface="Arial"/>
                          <a:cs typeface="Arial"/>
                        </a:rPr>
                        <a:t>и </a:t>
                      </a:r>
                      <a:r>
                        <a:rPr sz="1000" i="1">
                          <a:latin typeface="Arial"/>
                          <a:cs typeface="Arial"/>
                        </a:rPr>
                        <a:t>готовы</a:t>
                      </a:r>
                      <a:r>
                        <a:rPr sz="1000" i="1" spc="-20">
                          <a:latin typeface="Arial"/>
                          <a:cs typeface="Arial"/>
                        </a:rPr>
                        <a:t> </a:t>
                      </a:r>
                      <a:r>
                        <a:rPr sz="1000" i="1">
                          <a:latin typeface="Arial"/>
                          <a:cs typeface="Arial"/>
                        </a:rPr>
                        <a:t>поддержать</a:t>
                      </a:r>
                      <a:r>
                        <a:rPr sz="1000" i="1" spc="-15">
                          <a:latin typeface="Arial"/>
                          <a:cs typeface="Arial"/>
                        </a:rPr>
                        <a:t> </a:t>
                      </a:r>
                      <a:r>
                        <a:rPr sz="1000" i="1" spc="-20">
                          <a:latin typeface="Arial"/>
                          <a:cs typeface="Arial"/>
                        </a:rPr>
                        <a:t>его;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6985" marB="0">
                    <a:lnL w="28575">
                      <a:solidFill>
                        <a:srgbClr val="CADDDA"/>
                      </a:solidFill>
                      <a:prstDash val="solid"/>
                    </a:lnL>
                    <a:lnR w="28575">
                      <a:solidFill>
                        <a:srgbClr val="CADDDA"/>
                      </a:solidFill>
                      <a:prstDash val="solid"/>
                    </a:lnR>
                    <a:solidFill>
                      <a:srgbClr val="CADDDA">
                        <a:alpha val="90194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97790" marR="90170" indent="1905" algn="ctr">
                        <a:lnSpc>
                          <a:spcPts val="1030"/>
                        </a:lnSpc>
                        <a:tabLst>
                          <a:tab pos="544195"/>
                        </a:tabLst>
                      </a:pPr>
                      <a:r>
                        <a:rPr sz="1000" i="1" spc="-50">
                          <a:latin typeface="Arial"/>
                          <a:cs typeface="Arial"/>
                        </a:rPr>
                        <a:t>–</a:t>
                      </a:r>
                      <a:r>
                        <a:rPr sz="1000" i="1">
                          <a:latin typeface="Arial"/>
                          <a:cs typeface="Arial"/>
                        </a:rPr>
                        <a:t>	обучающемуся</a:t>
                      </a:r>
                      <a:r>
                        <a:rPr sz="1000" i="1" spc="-45">
                          <a:latin typeface="Arial"/>
                          <a:cs typeface="Arial"/>
                        </a:rPr>
                        <a:t> </a:t>
                      </a:r>
                      <a:r>
                        <a:rPr sz="1000" i="1" spc="-20">
                          <a:latin typeface="Arial"/>
                          <a:cs typeface="Arial"/>
                        </a:rPr>
                        <a:t>важно </a:t>
                      </a:r>
                      <a:r>
                        <a:rPr sz="1000" i="1">
                          <a:latin typeface="Arial"/>
                          <a:cs typeface="Arial"/>
                        </a:rPr>
                        <a:t>почувствовать,</a:t>
                      </a:r>
                      <a:r>
                        <a:rPr sz="1000" i="1" spc="-30">
                          <a:latin typeface="Arial"/>
                          <a:cs typeface="Arial"/>
                        </a:rPr>
                        <a:t> </a:t>
                      </a:r>
                      <a:r>
                        <a:rPr sz="1000" i="1">
                          <a:latin typeface="Arial"/>
                          <a:cs typeface="Arial"/>
                        </a:rPr>
                        <a:t>что</a:t>
                      </a:r>
                      <a:r>
                        <a:rPr sz="1000" i="1" spc="-50">
                          <a:latin typeface="Arial"/>
                          <a:cs typeface="Arial"/>
                        </a:rPr>
                        <a:t> </a:t>
                      </a:r>
                      <a:r>
                        <a:rPr sz="1000" i="1" spc="-25">
                          <a:latin typeface="Arial"/>
                          <a:cs typeface="Arial"/>
                        </a:rPr>
                        <a:t>он </a:t>
                      </a:r>
                      <a:r>
                        <a:rPr sz="1000" i="1">
                          <a:latin typeface="Arial"/>
                          <a:cs typeface="Arial"/>
                        </a:rPr>
                        <a:t>продолжает</a:t>
                      </a:r>
                      <a:r>
                        <a:rPr sz="1000" i="1" spc="-25">
                          <a:latin typeface="Arial"/>
                          <a:cs typeface="Arial"/>
                        </a:rPr>
                        <a:t> </a:t>
                      </a:r>
                      <a:r>
                        <a:rPr sz="1000" i="1">
                          <a:latin typeface="Arial"/>
                          <a:cs typeface="Arial"/>
                        </a:rPr>
                        <a:t>быть</a:t>
                      </a:r>
                      <a:r>
                        <a:rPr sz="1000" i="1" spc="-30">
                          <a:latin typeface="Arial"/>
                          <a:cs typeface="Arial"/>
                        </a:rPr>
                        <a:t> </a:t>
                      </a:r>
                      <a:r>
                        <a:rPr sz="1000" i="1">
                          <a:latin typeface="Arial"/>
                          <a:cs typeface="Arial"/>
                        </a:rPr>
                        <a:t>значимым</a:t>
                      </a:r>
                      <a:r>
                        <a:rPr sz="1000" i="1" spc="-30">
                          <a:latin typeface="Arial"/>
                          <a:cs typeface="Arial"/>
                        </a:rPr>
                        <a:t> </a:t>
                      </a:r>
                      <a:r>
                        <a:rPr sz="1000" i="1" spc="-25">
                          <a:latin typeface="Arial"/>
                          <a:cs typeface="Arial"/>
                        </a:rPr>
                        <a:t>для </a:t>
                      </a:r>
                      <a:r>
                        <a:rPr sz="1000" i="1">
                          <a:latin typeface="Arial"/>
                          <a:cs typeface="Arial"/>
                        </a:rPr>
                        <a:t>оставшихся</a:t>
                      </a:r>
                      <a:r>
                        <a:rPr sz="1000" i="1" spc="-20">
                          <a:latin typeface="Arial"/>
                          <a:cs typeface="Arial"/>
                        </a:rPr>
                        <a:t> </a:t>
                      </a:r>
                      <a:r>
                        <a:rPr sz="1000" i="1">
                          <a:latin typeface="Arial"/>
                          <a:cs typeface="Arial"/>
                        </a:rPr>
                        <a:t>членов</a:t>
                      </a:r>
                      <a:r>
                        <a:rPr sz="1000" i="1" spc="-35">
                          <a:latin typeface="Arial"/>
                          <a:cs typeface="Arial"/>
                        </a:rPr>
                        <a:t> </a:t>
                      </a:r>
                      <a:r>
                        <a:rPr sz="1000" i="1" spc="-10">
                          <a:latin typeface="Arial"/>
                          <a:cs typeface="Arial"/>
                        </a:rPr>
                        <a:t>семьи;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6985" marB="0">
                    <a:lnL w="28575">
                      <a:solidFill>
                        <a:srgbClr val="CADDDA"/>
                      </a:solidFill>
                      <a:prstDash val="solid"/>
                    </a:lnL>
                    <a:lnR w="28575">
                      <a:solidFill>
                        <a:srgbClr val="CADDDA"/>
                      </a:solidFill>
                      <a:prstDash val="solid"/>
                    </a:lnR>
                    <a:solidFill>
                      <a:srgbClr val="CADDDA">
                        <a:alpha val="90194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207645" marR="199390" algn="ctr">
                        <a:lnSpc>
                          <a:spcPts val="1030"/>
                        </a:lnSpc>
                        <a:spcBef>
                          <a:spcPts val="170"/>
                        </a:spcBef>
                        <a:tabLst>
                          <a:tab pos="652780"/>
                          <a:tab pos="1391285"/>
                        </a:tabLst>
                      </a:pPr>
                      <a:r>
                        <a:rPr sz="1000" i="1" spc="-50">
                          <a:latin typeface="Arial"/>
                          <a:cs typeface="Arial"/>
                        </a:rPr>
                        <a:t>–</a:t>
                      </a:r>
                      <a:r>
                        <a:rPr sz="1000" i="1">
                          <a:latin typeface="Arial"/>
                          <a:cs typeface="Arial"/>
                        </a:rPr>
                        <a:t>	обучающегося</a:t>
                      </a:r>
                      <a:r>
                        <a:rPr sz="1000" i="1" spc="120">
                          <a:latin typeface="Arial"/>
                          <a:cs typeface="Arial"/>
                        </a:rPr>
                        <a:t>  </a:t>
                      </a:r>
                      <a:r>
                        <a:rPr sz="1000" i="1" spc="-20">
                          <a:latin typeface="Arial"/>
                          <a:cs typeface="Arial"/>
                        </a:rPr>
                        <a:t>важно </a:t>
                      </a:r>
                      <a:r>
                        <a:rPr sz="1000" i="1" spc="-10">
                          <a:latin typeface="Arial"/>
                          <a:cs typeface="Arial"/>
                        </a:rPr>
                        <a:t>сориентировать</a:t>
                      </a:r>
                      <a:r>
                        <a:rPr sz="1000" i="1">
                          <a:latin typeface="Arial"/>
                          <a:cs typeface="Arial"/>
                        </a:rPr>
                        <a:t>	</a:t>
                      </a:r>
                      <a:r>
                        <a:rPr sz="1000" i="1" spc="-25">
                          <a:latin typeface="Arial"/>
                          <a:cs typeface="Arial"/>
                        </a:rPr>
                        <a:t>на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1905" algn="ctr">
                        <a:lnSpc>
                          <a:spcPts val="944"/>
                        </a:lnSpc>
                        <a:tabLst>
                          <a:tab pos="897255"/>
                        </a:tabLst>
                      </a:pPr>
                      <a:r>
                        <a:rPr sz="1000" i="1" spc="-10">
                          <a:latin typeface="Arial"/>
                          <a:cs typeface="Arial"/>
                        </a:rPr>
                        <a:t>дальнейшую</a:t>
                      </a:r>
                      <a:r>
                        <a:rPr sz="1000" i="1">
                          <a:latin typeface="Arial"/>
                          <a:cs typeface="Arial"/>
                        </a:rPr>
                        <a:t>	деятельность</a:t>
                      </a:r>
                      <a:r>
                        <a:rPr sz="1000" i="1" spc="-70">
                          <a:latin typeface="Arial"/>
                          <a:cs typeface="Arial"/>
                        </a:rPr>
                        <a:t> </a:t>
                      </a:r>
                      <a:r>
                        <a:rPr sz="1000" i="1" spc="-50">
                          <a:latin typeface="Arial"/>
                          <a:cs typeface="Arial"/>
                        </a:rPr>
                        <a:t>и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305435" marR="297180" algn="ctr">
                        <a:lnSpc>
                          <a:spcPct val="86500"/>
                        </a:lnSpc>
                        <a:spcBef>
                          <a:spcPts val="80"/>
                        </a:spcBef>
                      </a:pPr>
                      <a:r>
                        <a:rPr sz="1000" i="1">
                          <a:latin typeface="Arial"/>
                          <a:cs typeface="Arial"/>
                        </a:rPr>
                        <a:t>составить</a:t>
                      </a:r>
                      <a:r>
                        <a:rPr sz="1000" i="1" spc="-20">
                          <a:latin typeface="Arial"/>
                          <a:cs typeface="Arial"/>
                        </a:rPr>
                        <a:t> </a:t>
                      </a:r>
                      <a:r>
                        <a:rPr sz="1000" i="1">
                          <a:latin typeface="Arial"/>
                          <a:cs typeface="Arial"/>
                        </a:rPr>
                        <a:t>вместе</a:t>
                      </a:r>
                      <a:r>
                        <a:rPr sz="1000" i="1" spc="-30">
                          <a:latin typeface="Arial"/>
                          <a:cs typeface="Arial"/>
                        </a:rPr>
                        <a:t> </a:t>
                      </a:r>
                      <a:r>
                        <a:rPr sz="1000" i="1">
                          <a:latin typeface="Arial"/>
                          <a:cs typeface="Arial"/>
                        </a:rPr>
                        <a:t>с</a:t>
                      </a:r>
                      <a:r>
                        <a:rPr sz="1000" i="1" spc="-35">
                          <a:latin typeface="Arial"/>
                          <a:cs typeface="Arial"/>
                        </a:rPr>
                        <a:t> </a:t>
                      </a:r>
                      <a:r>
                        <a:rPr sz="1000" i="1" spc="-20">
                          <a:latin typeface="Arial"/>
                          <a:cs typeface="Arial"/>
                        </a:rPr>
                        <a:t>план </a:t>
                      </a:r>
                      <a:r>
                        <a:rPr sz="1000" i="1">
                          <a:latin typeface="Arial"/>
                          <a:cs typeface="Arial"/>
                        </a:rPr>
                        <a:t>действий</a:t>
                      </a:r>
                      <a:r>
                        <a:rPr sz="1000" i="1" spc="-5">
                          <a:latin typeface="Arial"/>
                          <a:cs typeface="Arial"/>
                        </a:rPr>
                        <a:t> </a:t>
                      </a:r>
                      <a:r>
                        <a:rPr sz="1000" i="1">
                          <a:latin typeface="Arial"/>
                          <a:cs typeface="Arial"/>
                        </a:rPr>
                        <a:t>на</a:t>
                      </a:r>
                      <a:r>
                        <a:rPr sz="1000" i="1" spc="-20">
                          <a:latin typeface="Arial"/>
                          <a:cs typeface="Arial"/>
                        </a:rPr>
                        <a:t> </a:t>
                      </a:r>
                      <a:r>
                        <a:rPr sz="1000" i="1" spc="-10">
                          <a:latin typeface="Arial"/>
                          <a:cs typeface="Arial"/>
                        </a:rPr>
                        <a:t>ближайшее будущее.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21590" marB="0">
                    <a:lnL w="28575">
                      <a:solidFill>
                        <a:srgbClr val="CADDDA"/>
                      </a:solidFill>
                      <a:prstDash val="solid"/>
                    </a:lnL>
                    <a:lnR w="28575">
                      <a:solidFill>
                        <a:srgbClr val="CADDDA"/>
                      </a:solidFill>
                      <a:prstDash val="solid"/>
                    </a:lnR>
                    <a:solidFill>
                      <a:srgbClr val="CADDDA">
                        <a:alpha val="90194"/>
                      </a:srgbClr>
                    </a:solidFill>
                  </a:tcPr>
                </a:tc>
              </a:tr>
            </a:tbl>
          </a:graphicData>
        </a:graphic>
      </p:graphicFrame>
      <p:grpSp>
        <p:nvGrpSpPr>
          <p:cNvPr id="19" name="object 19"/>
          <p:cNvGrpSpPr/>
          <p:nvPr/>
        </p:nvGrpSpPr>
        <p:grpSpPr>
          <a:xfrm>
            <a:off x="155460" y="1155572"/>
            <a:ext cx="8859520" cy="1821180"/>
            <a:chOff x="155460" y="1155572"/>
            <a:chExt cx="8859520" cy="1821180"/>
          </a:xfrm>
        </p:grpSpPr>
        <p:sp>
          <p:nvSpPr>
            <p:cNvPr id="20" name="object 20"/>
            <p:cNvSpPr/>
            <p:nvPr/>
          </p:nvSpPr>
          <p:spPr>
            <a:xfrm>
              <a:off x="168160" y="1168272"/>
              <a:ext cx="8834120" cy="1795780"/>
            </a:xfrm>
            <a:custGeom>
              <a:rect l="l" t="t" r="r" b="b"/>
              <a:pathLst>
                <a:path w="8834120" h="1795780">
                  <a:moveTo>
                    <a:pt x="8833980" y="0"/>
                  </a:moveTo>
                  <a:lnTo>
                    <a:pt x="0" y="0"/>
                  </a:lnTo>
                  <a:lnTo>
                    <a:pt x="0" y="1166876"/>
                  </a:lnTo>
                  <a:lnTo>
                    <a:pt x="4192511" y="1166876"/>
                  </a:lnTo>
                  <a:lnTo>
                    <a:pt x="4192511" y="1346834"/>
                  </a:lnTo>
                  <a:lnTo>
                    <a:pt x="3967975" y="1346834"/>
                  </a:lnTo>
                  <a:lnTo>
                    <a:pt x="4416920" y="1795779"/>
                  </a:lnTo>
                  <a:lnTo>
                    <a:pt x="4865992" y="1346834"/>
                  </a:lnTo>
                  <a:lnTo>
                    <a:pt x="4641456" y="1346834"/>
                  </a:lnTo>
                  <a:lnTo>
                    <a:pt x="4641456" y="1166876"/>
                  </a:lnTo>
                  <a:lnTo>
                    <a:pt x="8833980" y="1166876"/>
                  </a:lnTo>
                  <a:lnTo>
                    <a:pt x="8833980" y="0"/>
                  </a:lnTo>
                  <a:close/>
                </a:path>
              </a:pathLst>
            </a:custGeom>
            <a:solidFill>
              <a:srgbClr val="0095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68160" y="1168272"/>
              <a:ext cx="8834120" cy="1795780"/>
            </a:xfrm>
            <a:custGeom>
              <a:rect l="l" t="t" r="r" b="b"/>
              <a:pathLst>
                <a:path w="8834120" h="1795780">
                  <a:moveTo>
                    <a:pt x="8833980" y="1166876"/>
                  </a:moveTo>
                  <a:lnTo>
                    <a:pt x="4641456" y="1166876"/>
                  </a:lnTo>
                  <a:lnTo>
                    <a:pt x="4641456" y="1346834"/>
                  </a:lnTo>
                  <a:lnTo>
                    <a:pt x="4865992" y="1346834"/>
                  </a:lnTo>
                  <a:lnTo>
                    <a:pt x="4416920" y="1795779"/>
                  </a:lnTo>
                  <a:lnTo>
                    <a:pt x="3967975" y="1346834"/>
                  </a:lnTo>
                  <a:lnTo>
                    <a:pt x="4192511" y="1346834"/>
                  </a:lnTo>
                  <a:lnTo>
                    <a:pt x="4192511" y="1166876"/>
                  </a:lnTo>
                  <a:lnTo>
                    <a:pt x="0" y="1166876"/>
                  </a:lnTo>
                  <a:lnTo>
                    <a:pt x="0" y="0"/>
                  </a:lnTo>
                  <a:lnTo>
                    <a:pt x="8833980" y="0"/>
                  </a:lnTo>
                  <a:lnTo>
                    <a:pt x="8833980" y="1166876"/>
                  </a:lnTo>
                  <a:close/>
                </a:path>
              </a:pathLst>
            </a:custGeom>
            <a:ln w="253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422859" y="1254963"/>
            <a:ext cx="1739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25">
                <a:solidFill>
                  <a:srgbClr val="FFFFFF"/>
                </a:solidFill>
                <a:latin typeface="Microsoft Sans Serif"/>
                <a:cs typeface="Microsoft Sans Serif"/>
              </a:rPr>
              <a:t>1.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044651" y="1254963"/>
            <a:ext cx="7703184" cy="4241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ts val="1565"/>
              </a:lnSpc>
              <a:spcBef>
                <a:spcPts val="105"/>
              </a:spcBef>
            </a:pPr>
            <a:r>
              <a:rPr sz="1400">
                <a:solidFill>
                  <a:srgbClr val="FFFFFF"/>
                </a:solidFill>
                <a:latin typeface="Microsoft Sans Serif"/>
                <a:cs typeface="Microsoft Sans Serif"/>
              </a:rPr>
              <a:t>Информирование</a:t>
            </a:r>
            <a:r>
              <a:rPr sz="1400" spc="-4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>
                <a:solidFill>
                  <a:srgbClr val="FFFFFF"/>
                </a:solidFill>
                <a:latin typeface="Microsoft Sans Serif"/>
                <a:cs typeface="Microsoft Sans Serif"/>
              </a:rPr>
              <a:t>детей</a:t>
            </a:r>
            <a:r>
              <a:rPr sz="1400" spc="-4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>
                <a:solidFill>
                  <a:srgbClr val="FFFFFF"/>
                </a:solidFill>
                <a:latin typeface="Microsoft Sans Serif"/>
                <a:cs typeface="Microsoft Sans Serif"/>
              </a:rPr>
              <a:t>ветеранов</a:t>
            </a:r>
            <a:r>
              <a:rPr sz="1400" spc="-4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>
                <a:solidFill>
                  <a:srgbClr val="FFFFFF"/>
                </a:solidFill>
                <a:latin typeface="Microsoft Sans Serif"/>
                <a:cs typeface="Microsoft Sans Serif"/>
              </a:rPr>
              <a:t>(участников)</a:t>
            </a:r>
            <a:r>
              <a:rPr sz="1400" spc="-2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>
                <a:solidFill>
                  <a:srgbClr val="FFFFFF"/>
                </a:solidFill>
                <a:latin typeface="Microsoft Sans Serif"/>
                <a:cs typeface="Microsoft Sans Serif"/>
              </a:rPr>
              <a:t>СВО</a:t>
            </a:r>
            <a:r>
              <a:rPr sz="1400" spc="-3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>
                <a:solidFill>
                  <a:srgbClr val="FFFFFF"/>
                </a:solidFill>
                <a:latin typeface="Microsoft Sans Serif"/>
                <a:cs typeface="Microsoft Sans Serif"/>
              </a:rPr>
              <a:t>о</a:t>
            </a:r>
            <a:r>
              <a:rPr sz="1400" spc="-2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>
                <a:solidFill>
                  <a:srgbClr val="FFFFFF"/>
                </a:solidFill>
                <a:latin typeface="Microsoft Sans Serif"/>
                <a:cs typeface="Microsoft Sans Serif"/>
              </a:rPr>
              <a:t>гибели</a:t>
            </a:r>
            <a:r>
              <a:rPr sz="1400" spc="-3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>
                <a:solidFill>
                  <a:srgbClr val="FFFFFF"/>
                </a:solidFill>
                <a:latin typeface="Microsoft Sans Serif"/>
                <a:cs typeface="Microsoft Sans Serif"/>
              </a:rPr>
              <a:t>(смерти)</a:t>
            </a:r>
            <a:r>
              <a:rPr sz="1400" spc="-4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>
                <a:solidFill>
                  <a:srgbClr val="FFFFFF"/>
                </a:solidFill>
                <a:latin typeface="Microsoft Sans Serif"/>
                <a:cs typeface="Microsoft Sans Serif"/>
              </a:rPr>
              <a:t>родителя</a:t>
            </a:r>
            <a:r>
              <a:rPr sz="1400" spc="-3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>
                <a:solidFill>
                  <a:srgbClr val="FFFFFF"/>
                </a:solidFill>
                <a:latin typeface="Microsoft Sans Serif"/>
                <a:cs typeface="Microsoft Sans Serif"/>
              </a:rPr>
              <a:t>(законного</a:t>
            </a:r>
            <a:endParaRPr sz="1400">
              <a:latin typeface="Microsoft Sans Serif"/>
              <a:cs typeface="Microsoft Sans Serif"/>
            </a:endParaRPr>
          </a:p>
          <a:p>
            <a:pPr marR="612140" algn="ctr">
              <a:lnSpc>
                <a:spcPts val="1565"/>
              </a:lnSpc>
            </a:pPr>
            <a:r>
              <a:rPr sz="1400" spc="-10">
                <a:solidFill>
                  <a:srgbClr val="FFFFFF"/>
                </a:solidFill>
                <a:latin typeface="Microsoft Sans Serif"/>
                <a:cs typeface="Microsoft Sans Serif"/>
              </a:rPr>
              <a:t>представителя)</a:t>
            </a:r>
            <a:endParaRPr sz="1400">
              <a:latin typeface="Microsoft Sans Serif"/>
              <a:cs typeface="Microsoft Sans Serif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155460" y="1809534"/>
            <a:ext cx="2967355" cy="1028700"/>
            <a:chOff x="155460" y="1809534"/>
            <a:chExt cx="2967355" cy="1028700"/>
          </a:xfrm>
        </p:grpSpPr>
        <p:sp>
          <p:nvSpPr>
            <p:cNvPr id="25" name="object 25"/>
            <p:cNvSpPr/>
            <p:nvPr/>
          </p:nvSpPr>
          <p:spPr>
            <a:xfrm>
              <a:off x="168160" y="1822234"/>
              <a:ext cx="2941955" cy="1003300"/>
            </a:xfrm>
            <a:custGeom>
              <a:rect l="l" t="t" r="r" b="b"/>
              <a:pathLst>
                <a:path w="2941955" h="1003300">
                  <a:moveTo>
                    <a:pt x="2941828" y="0"/>
                  </a:moveTo>
                  <a:lnTo>
                    <a:pt x="0" y="0"/>
                  </a:lnTo>
                  <a:lnTo>
                    <a:pt x="0" y="1003007"/>
                  </a:lnTo>
                  <a:lnTo>
                    <a:pt x="2941828" y="1003007"/>
                  </a:lnTo>
                  <a:lnTo>
                    <a:pt x="2941828" y="0"/>
                  </a:lnTo>
                  <a:close/>
                </a:path>
              </a:pathLst>
            </a:custGeom>
            <a:solidFill>
              <a:srgbClr val="CADDDA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68160" y="1822234"/>
              <a:ext cx="2941955" cy="1003300"/>
            </a:xfrm>
            <a:custGeom>
              <a:rect l="l" t="t" r="r" b="b"/>
              <a:pathLst>
                <a:path w="2941955" h="1003300">
                  <a:moveTo>
                    <a:pt x="0" y="1003007"/>
                  </a:moveTo>
                  <a:lnTo>
                    <a:pt x="2941828" y="1003007"/>
                  </a:lnTo>
                  <a:lnTo>
                    <a:pt x="2941828" y="0"/>
                  </a:lnTo>
                  <a:lnTo>
                    <a:pt x="0" y="0"/>
                  </a:lnTo>
                  <a:lnTo>
                    <a:pt x="0" y="1003007"/>
                  </a:lnTo>
                  <a:close/>
                </a:path>
              </a:pathLst>
            </a:custGeom>
            <a:ln w="25400">
              <a:solidFill>
                <a:srgbClr val="CADDD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235711" y="1895982"/>
            <a:ext cx="2804160" cy="834390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172720" marR="161925" indent="-1905" algn="ctr">
              <a:lnSpc>
                <a:spcPts val="1030"/>
              </a:lnSpc>
              <a:spcBef>
                <a:spcPts val="270"/>
              </a:spcBef>
            </a:pPr>
            <a:r>
              <a:rPr sz="1000">
                <a:latin typeface="Microsoft Sans Serif"/>
                <a:cs typeface="Microsoft Sans Serif"/>
              </a:rPr>
              <a:t>В</a:t>
            </a:r>
            <a:r>
              <a:rPr sz="1000" spc="-15">
                <a:latin typeface="Microsoft Sans Serif"/>
                <a:cs typeface="Microsoft Sans Serif"/>
              </a:rPr>
              <a:t> </a:t>
            </a:r>
            <a:r>
              <a:rPr sz="1000" spc="-10">
                <a:latin typeface="Microsoft Sans Serif"/>
                <a:cs typeface="Microsoft Sans Serif"/>
              </a:rPr>
              <a:t>зависимости</a:t>
            </a:r>
            <a:r>
              <a:rPr sz="1000" spc="-5">
                <a:latin typeface="Microsoft Sans Serif"/>
                <a:cs typeface="Microsoft Sans Serif"/>
              </a:rPr>
              <a:t> </a:t>
            </a:r>
            <a:r>
              <a:rPr sz="1000">
                <a:latin typeface="Microsoft Sans Serif"/>
                <a:cs typeface="Microsoft Sans Serif"/>
              </a:rPr>
              <a:t>от</a:t>
            </a:r>
            <a:r>
              <a:rPr sz="1000" spc="-15">
                <a:latin typeface="Microsoft Sans Serif"/>
                <a:cs typeface="Microsoft Sans Serif"/>
              </a:rPr>
              <a:t> </a:t>
            </a:r>
            <a:r>
              <a:rPr sz="1000">
                <a:latin typeface="Microsoft Sans Serif"/>
                <a:cs typeface="Microsoft Sans Serif"/>
              </a:rPr>
              <a:t>обстоятельств </a:t>
            </a:r>
            <a:r>
              <a:rPr sz="1000" spc="-10">
                <a:latin typeface="Microsoft Sans Serif"/>
                <a:cs typeface="Microsoft Sans Serif"/>
              </a:rPr>
              <a:t>детям </a:t>
            </a:r>
            <a:r>
              <a:rPr sz="1000">
                <a:latin typeface="Microsoft Sans Serif"/>
                <a:cs typeface="Microsoft Sans Serif"/>
              </a:rPr>
              <a:t>ветеранов</a:t>
            </a:r>
            <a:r>
              <a:rPr sz="1000" spc="5">
                <a:latin typeface="Microsoft Sans Serif"/>
                <a:cs typeface="Microsoft Sans Serif"/>
              </a:rPr>
              <a:t> </a:t>
            </a:r>
            <a:r>
              <a:rPr sz="1000" spc="-10">
                <a:latin typeface="Microsoft Sans Serif"/>
                <a:cs typeface="Microsoft Sans Serif"/>
              </a:rPr>
              <a:t>(участников)</a:t>
            </a:r>
            <a:r>
              <a:rPr sz="1000" spc="25">
                <a:latin typeface="Microsoft Sans Serif"/>
                <a:cs typeface="Microsoft Sans Serif"/>
              </a:rPr>
              <a:t> </a:t>
            </a:r>
            <a:r>
              <a:rPr sz="1000">
                <a:latin typeface="Microsoft Sans Serif"/>
                <a:cs typeface="Microsoft Sans Serif"/>
              </a:rPr>
              <a:t>СВО</a:t>
            </a:r>
            <a:r>
              <a:rPr sz="1000" spc="-5">
                <a:latin typeface="Microsoft Sans Serif"/>
                <a:cs typeface="Microsoft Sans Serif"/>
              </a:rPr>
              <a:t> </a:t>
            </a:r>
            <a:r>
              <a:rPr sz="1000">
                <a:latin typeface="Microsoft Sans Serif"/>
                <a:cs typeface="Microsoft Sans Serif"/>
              </a:rPr>
              <a:t>о</a:t>
            </a:r>
            <a:r>
              <a:rPr sz="1000" spc="-20">
                <a:latin typeface="Microsoft Sans Serif"/>
                <a:cs typeface="Microsoft Sans Serif"/>
              </a:rPr>
              <a:t> </a:t>
            </a:r>
            <a:r>
              <a:rPr sz="1000" spc="-10">
                <a:latin typeface="Microsoft Sans Serif"/>
                <a:cs typeface="Microsoft Sans Serif"/>
              </a:rPr>
              <a:t>смерти </a:t>
            </a:r>
            <a:r>
              <a:rPr sz="1000">
                <a:latin typeface="Microsoft Sans Serif"/>
                <a:cs typeface="Microsoft Sans Serif"/>
              </a:rPr>
              <a:t>родителя</a:t>
            </a:r>
            <a:r>
              <a:rPr sz="1000" spc="-5">
                <a:latin typeface="Microsoft Sans Serif"/>
                <a:cs typeface="Microsoft Sans Serif"/>
              </a:rPr>
              <a:t> </a:t>
            </a:r>
            <a:r>
              <a:rPr sz="1000" spc="-10">
                <a:latin typeface="Microsoft Sans Serif"/>
                <a:cs typeface="Microsoft Sans Serif"/>
              </a:rPr>
              <a:t>(родственника)</a:t>
            </a:r>
            <a:r>
              <a:rPr sz="1000">
                <a:latin typeface="Microsoft Sans Serif"/>
                <a:cs typeface="Microsoft Sans Serif"/>
              </a:rPr>
              <a:t> </a:t>
            </a:r>
            <a:r>
              <a:rPr sz="1000" spc="-10">
                <a:latin typeface="Microsoft Sans Serif"/>
                <a:cs typeface="Microsoft Sans Serif"/>
              </a:rPr>
              <a:t>могут</a:t>
            </a:r>
            <a:r>
              <a:rPr sz="1000" spc="5">
                <a:latin typeface="Microsoft Sans Serif"/>
                <a:cs typeface="Microsoft Sans Serif"/>
              </a:rPr>
              <a:t> </a:t>
            </a:r>
            <a:r>
              <a:rPr sz="1000" spc="-10">
                <a:latin typeface="Microsoft Sans Serif"/>
                <a:cs typeface="Microsoft Sans Serif"/>
              </a:rPr>
              <a:t>сообщать</a:t>
            </a:r>
            <a:endParaRPr sz="1000">
              <a:latin typeface="Microsoft Sans Serif"/>
              <a:cs typeface="Microsoft Sans Serif"/>
            </a:endParaRPr>
          </a:p>
          <a:p>
            <a:pPr marL="2540" algn="ctr">
              <a:lnSpc>
                <a:spcPts val="955"/>
              </a:lnSpc>
            </a:pPr>
            <a:r>
              <a:rPr sz="1000" spc="-10">
                <a:latin typeface="Microsoft Sans Serif"/>
                <a:cs typeface="Microsoft Sans Serif"/>
              </a:rPr>
              <a:t>значимые</a:t>
            </a:r>
            <a:r>
              <a:rPr sz="1000" spc="-40">
                <a:latin typeface="Microsoft Sans Serif"/>
                <a:cs typeface="Microsoft Sans Serif"/>
              </a:rPr>
              <a:t> </a:t>
            </a:r>
            <a:r>
              <a:rPr sz="1000">
                <a:latin typeface="Microsoft Sans Serif"/>
                <a:cs typeface="Microsoft Sans Serif"/>
              </a:rPr>
              <a:t>взрослые:</a:t>
            </a:r>
            <a:r>
              <a:rPr sz="1000" spc="-40">
                <a:latin typeface="Microsoft Sans Serif"/>
                <a:cs typeface="Microsoft Sans Serif"/>
              </a:rPr>
              <a:t> </a:t>
            </a:r>
            <a:r>
              <a:rPr sz="1000">
                <a:latin typeface="Microsoft Sans Serif"/>
                <a:cs typeface="Microsoft Sans Serif"/>
              </a:rPr>
              <a:t>воспитатель,</a:t>
            </a:r>
            <a:r>
              <a:rPr sz="1000" spc="-25">
                <a:latin typeface="Microsoft Sans Serif"/>
                <a:cs typeface="Microsoft Sans Serif"/>
              </a:rPr>
              <a:t> </a:t>
            </a:r>
            <a:r>
              <a:rPr sz="1000" spc="-10">
                <a:latin typeface="Microsoft Sans Serif"/>
                <a:cs typeface="Microsoft Sans Serif"/>
              </a:rPr>
              <a:t>классный</a:t>
            </a:r>
            <a:endParaRPr sz="1000">
              <a:latin typeface="Microsoft Sans Serif"/>
              <a:cs typeface="Microsoft Sans Serif"/>
            </a:endParaRPr>
          </a:p>
          <a:p>
            <a:pPr marL="1270" algn="ctr">
              <a:lnSpc>
                <a:spcPts val="1040"/>
              </a:lnSpc>
            </a:pPr>
            <a:r>
              <a:rPr sz="1000" spc="-10">
                <a:latin typeface="Microsoft Sans Serif"/>
                <a:cs typeface="Microsoft Sans Serif"/>
              </a:rPr>
              <a:t>руководитель,</a:t>
            </a:r>
            <a:r>
              <a:rPr sz="1000" spc="-5">
                <a:latin typeface="Microsoft Sans Serif"/>
                <a:cs typeface="Microsoft Sans Serif"/>
              </a:rPr>
              <a:t> </a:t>
            </a:r>
            <a:r>
              <a:rPr sz="1000" spc="-10">
                <a:latin typeface="Microsoft Sans Serif"/>
                <a:cs typeface="Microsoft Sans Serif"/>
              </a:rPr>
              <a:t>куратор</a:t>
            </a:r>
            <a:r>
              <a:rPr sz="1000">
                <a:latin typeface="Microsoft Sans Serif"/>
                <a:cs typeface="Microsoft Sans Serif"/>
              </a:rPr>
              <a:t> группы,</a:t>
            </a:r>
            <a:r>
              <a:rPr sz="1000" spc="-10">
                <a:latin typeface="Microsoft Sans Serif"/>
                <a:cs typeface="Microsoft Sans Serif"/>
              </a:rPr>
              <a:t> педагог-</a:t>
            </a:r>
            <a:endParaRPr sz="1000">
              <a:latin typeface="Microsoft Sans Serif"/>
              <a:cs typeface="Microsoft Sans Serif"/>
            </a:endParaRPr>
          </a:p>
          <a:p>
            <a:pPr algn="ctr">
              <a:lnSpc>
                <a:spcPts val="1115"/>
              </a:lnSpc>
            </a:pPr>
            <a:r>
              <a:rPr sz="1000">
                <a:latin typeface="Microsoft Sans Serif"/>
                <a:cs typeface="Microsoft Sans Serif"/>
              </a:rPr>
              <a:t>психолог</a:t>
            </a:r>
            <a:r>
              <a:rPr sz="1000" spc="-35">
                <a:latin typeface="Microsoft Sans Serif"/>
                <a:cs typeface="Microsoft Sans Serif"/>
              </a:rPr>
              <a:t> </a:t>
            </a:r>
            <a:r>
              <a:rPr sz="1000">
                <a:latin typeface="Microsoft Sans Serif"/>
                <a:cs typeface="Microsoft Sans Serif"/>
              </a:rPr>
              <a:t>/</a:t>
            </a:r>
            <a:r>
              <a:rPr sz="1000" spc="-45">
                <a:latin typeface="Microsoft Sans Serif"/>
                <a:cs typeface="Microsoft Sans Serif"/>
              </a:rPr>
              <a:t> </a:t>
            </a:r>
            <a:r>
              <a:rPr sz="1000">
                <a:latin typeface="Microsoft Sans Serif"/>
                <a:cs typeface="Microsoft Sans Serif"/>
              </a:rPr>
              <a:t>психолог,</a:t>
            </a:r>
            <a:r>
              <a:rPr sz="1000" spc="-25">
                <a:latin typeface="Microsoft Sans Serif"/>
                <a:cs typeface="Microsoft Sans Serif"/>
              </a:rPr>
              <a:t> </a:t>
            </a:r>
            <a:r>
              <a:rPr sz="1000">
                <a:latin typeface="Microsoft Sans Serif"/>
                <a:cs typeface="Microsoft Sans Serif"/>
              </a:rPr>
              <a:t>социальный</a:t>
            </a:r>
            <a:r>
              <a:rPr sz="1000" spc="-35">
                <a:latin typeface="Microsoft Sans Serif"/>
                <a:cs typeface="Microsoft Sans Serif"/>
              </a:rPr>
              <a:t> </a:t>
            </a:r>
            <a:r>
              <a:rPr sz="1000">
                <a:latin typeface="Microsoft Sans Serif"/>
                <a:cs typeface="Microsoft Sans Serif"/>
              </a:rPr>
              <a:t>педагог</a:t>
            </a:r>
            <a:r>
              <a:rPr sz="1000" spc="-20">
                <a:latin typeface="Microsoft Sans Serif"/>
                <a:cs typeface="Microsoft Sans Serif"/>
              </a:rPr>
              <a:t> </a:t>
            </a:r>
            <a:r>
              <a:rPr sz="1000">
                <a:latin typeface="Microsoft Sans Serif"/>
                <a:cs typeface="Microsoft Sans Serif"/>
              </a:rPr>
              <a:t>и</a:t>
            </a:r>
            <a:r>
              <a:rPr sz="1000" spc="-40">
                <a:latin typeface="Microsoft Sans Serif"/>
                <a:cs typeface="Microsoft Sans Serif"/>
              </a:rPr>
              <a:t> </a:t>
            </a:r>
            <a:r>
              <a:rPr sz="1000" spc="-20">
                <a:latin typeface="Microsoft Sans Serif"/>
                <a:cs typeface="Microsoft Sans Serif"/>
              </a:rPr>
              <a:t>т.д.</a:t>
            </a:r>
            <a:endParaRPr sz="1000">
              <a:latin typeface="Microsoft Sans Serif"/>
              <a:cs typeface="Microsoft Sans Serif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3054730" y="1809534"/>
            <a:ext cx="2967355" cy="1028700"/>
            <a:chOff x="3054730" y="1809534"/>
            <a:chExt cx="2967355" cy="1028700"/>
          </a:xfrm>
        </p:grpSpPr>
        <p:sp>
          <p:nvSpPr>
            <p:cNvPr id="29" name="object 29"/>
            <p:cNvSpPr/>
            <p:nvPr/>
          </p:nvSpPr>
          <p:spPr>
            <a:xfrm>
              <a:off x="3067430" y="1822234"/>
              <a:ext cx="2941955" cy="1003300"/>
            </a:xfrm>
            <a:custGeom>
              <a:rect l="l" t="t" r="r" b="b"/>
              <a:pathLst>
                <a:path w="2941954" h="1003300">
                  <a:moveTo>
                    <a:pt x="2941827" y="0"/>
                  </a:moveTo>
                  <a:lnTo>
                    <a:pt x="0" y="0"/>
                  </a:lnTo>
                  <a:lnTo>
                    <a:pt x="0" y="1003007"/>
                  </a:lnTo>
                  <a:lnTo>
                    <a:pt x="2941827" y="1003007"/>
                  </a:lnTo>
                  <a:lnTo>
                    <a:pt x="2941827" y="0"/>
                  </a:lnTo>
                  <a:close/>
                </a:path>
              </a:pathLst>
            </a:custGeom>
            <a:solidFill>
              <a:srgbClr val="CADDDA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067430" y="1822234"/>
              <a:ext cx="2941955" cy="1003300"/>
            </a:xfrm>
            <a:custGeom>
              <a:rect l="l" t="t" r="r" b="b"/>
              <a:pathLst>
                <a:path w="2941954" h="1003300">
                  <a:moveTo>
                    <a:pt x="0" y="1003007"/>
                  </a:moveTo>
                  <a:lnTo>
                    <a:pt x="2941827" y="1003007"/>
                  </a:lnTo>
                  <a:lnTo>
                    <a:pt x="2941827" y="0"/>
                  </a:lnTo>
                  <a:lnTo>
                    <a:pt x="0" y="0"/>
                  </a:lnTo>
                  <a:lnTo>
                    <a:pt x="0" y="1003007"/>
                  </a:lnTo>
                  <a:close/>
                </a:path>
              </a:pathLst>
            </a:custGeom>
            <a:ln w="25400">
              <a:solidFill>
                <a:srgbClr val="CADDD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3336797" y="1961768"/>
            <a:ext cx="240284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>
                <a:latin typeface="Microsoft Sans Serif"/>
                <a:cs typeface="Microsoft Sans Serif"/>
              </a:rPr>
              <a:t>Ключевым</a:t>
            </a:r>
            <a:r>
              <a:rPr sz="1000" spc="-20">
                <a:latin typeface="Microsoft Sans Serif"/>
                <a:cs typeface="Microsoft Sans Serif"/>
              </a:rPr>
              <a:t> </a:t>
            </a:r>
            <a:r>
              <a:rPr sz="1000" spc="-10">
                <a:latin typeface="Microsoft Sans Serif"/>
                <a:cs typeface="Microsoft Sans Serif"/>
              </a:rPr>
              <a:t>критерием</a:t>
            </a:r>
            <a:r>
              <a:rPr sz="1000" spc="-5">
                <a:latin typeface="Microsoft Sans Serif"/>
                <a:cs typeface="Microsoft Sans Serif"/>
              </a:rPr>
              <a:t> </a:t>
            </a:r>
            <a:r>
              <a:rPr sz="1000">
                <a:latin typeface="Microsoft Sans Serif"/>
                <a:cs typeface="Microsoft Sans Serif"/>
              </a:rPr>
              <a:t>выбора</a:t>
            </a:r>
            <a:r>
              <a:rPr sz="1000" spc="-40">
                <a:latin typeface="Microsoft Sans Serif"/>
                <a:cs typeface="Microsoft Sans Serif"/>
              </a:rPr>
              <a:t> </a:t>
            </a:r>
            <a:r>
              <a:rPr sz="1000" spc="-10">
                <a:latin typeface="Microsoft Sans Serif"/>
                <a:cs typeface="Microsoft Sans Serif"/>
              </a:rPr>
              <a:t>человека,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178301" y="2092832"/>
            <a:ext cx="2719070" cy="308610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12700" marR="5080" indent="180975">
              <a:lnSpc>
                <a:spcPts val="1030"/>
              </a:lnSpc>
              <a:spcBef>
                <a:spcPts val="270"/>
              </a:spcBef>
            </a:pPr>
            <a:r>
              <a:rPr sz="1000">
                <a:latin typeface="Microsoft Sans Serif"/>
                <a:cs typeface="Microsoft Sans Serif"/>
              </a:rPr>
              <a:t>сообщающего </a:t>
            </a:r>
            <a:r>
              <a:rPr sz="1000" spc="-10">
                <a:latin typeface="Microsoft Sans Serif"/>
                <a:cs typeface="Microsoft Sans Serif"/>
              </a:rPr>
              <a:t>обучающемуся</a:t>
            </a:r>
            <a:r>
              <a:rPr sz="1000" spc="35">
                <a:latin typeface="Microsoft Sans Serif"/>
                <a:cs typeface="Microsoft Sans Serif"/>
              </a:rPr>
              <a:t> </a:t>
            </a:r>
            <a:r>
              <a:rPr sz="1000">
                <a:latin typeface="Microsoft Sans Serif"/>
                <a:cs typeface="Microsoft Sans Serif"/>
              </a:rPr>
              <a:t>о</a:t>
            </a:r>
            <a:r>
              <a:rPr sz="1000" spc="-20">
                <a:latin typeface="Microsoft Sans Serif"/>
                <a:cs typeface="Microsoft Sans Serif"/>
              </a:rPr>
              <a:t> </a:t>
            </a:r>
            <a:r>
              <a:rPr sz="1000" spc="-10">
                <a:latin typeface="Microsoft Sans Serif"/>
                <a:cs typeface="Microsoft Sans Serif"/>
              </a:rPr>
              <a:t>смерти </a:t>
            </a:r>
            <a:r>
              <a:rPr sz="1000">
                <a:latin typeface="Microsoft Sans Serif"/>
                <a:cs typeface="Microsoft Sans Serif"/>
              </a:rPr>
              <a:t>родителя</a:t>
            </a:r>
            <a:r>
              <a:rPr sz="1000" spc="5">
                <a:latin typeface="Microsoft Sans Serif"/>
                <a:cs typeface="Microsoft Sans Serif"/>
              </a:rPr>
              <a:t> </a:t>
            </a:r>
            <a:r>
              <a:rPr sz="1000" spc="-10">
                <a:latin typeface="Microsoft Sans Serif"/>
                <a:cs typeface="Microsoft Sans Serif"/>
              </a:rPr>
              <a:t>(законного</a:t>
            </a:r>
            <a:r>
              <a:rPr sz="1000">
                <a:latin typeface="Microsoft Sans Serif"/>
                <a:cs typeface="Microsoft Sans Serif"/>
              </a:rPr>
              <a:t> </a:t>
            </a:r>
            <a:r>
              <a:rPr sz="1000" spc="-10">
                <a:latin typeface="Microsoft Sans Serif"/>
                <a:cs typeface="Microsoft Sans Serif"/>
              </a:rPr>
              <a:t>представителя),</a:t>
            </a:r>
            <a:r>
              <a:rPr sz="1000" spc="5">
                <a:latin typeface="Microsoft Sans Serif"/>
                <a:cs typeface="Microsoft Sans Serif"/>
              </a:rPr>
              <a:t> </a:t>
            </a:r>
            <a:r>
              <a:rPr sz="1000" spc="-10">
                <a:latin typeface="Microsoft Sans Serif"/>
                <a:cs typeface="Microsoft Sans Serif"/>
              </a:rPr>
              <a:t>должна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344417" y="2354960"/>
            <a:ext cx="2388235" cy="309880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624840" marR="5080" indent="-612775">
              <a:lnSpc>
                <a:spcPts val="1040"/>
              </a:lnSpc>
              <a:spcBef>
                <a:spcPts val="265"/>
              </a:spcBef>
            </a:pPr>
            <a:r>
              <a:rPr sz="1000">
                <a:latin typeface="Microsoft Sans Serif"/>
                <a:cs typeface="Microsoft Sans Serif"/>
              </a:rPr>
              <a:t>быть</a:t>
            </a:r>
            <a:r>
              <a:rPr sz="1000" spc="-55">
                <a:latin typeface="Microsoft Sans Serif"/>
                <a:cs typeface="Microsoft Sans Serif"/>
              </a:rPr>
              <a:t> </a:t>
            </a:r>
            <a:r>
              <a:rPr sz="1000">
                <a:latin typeface="Microsoft Sans Serif"/>
                <a:cs typeface="Microsoft Sans Serif"/>
              </a:rPr>
              <a:t>степень</a:t>
            </a:r>
            <a:r>
              <a:rPr sz="1000" spc="-30">
                <a:latin typeface="Microsoft Sans Serif"/>
                <a:cs typeface="Microsoft Sans Serif"/>
              </a:rPr>
              <a:t> </a:t>
            </a:r>
            <a:r>
              <a:rPr sz="1000">
                <a:latin typeface="Microsoft Sans Serif"/>
                <a:cs typeface="Microsoft Sans Serif"/>
              </a:rPr>
              <a:t>эмоциональной</a:t>
            </a:r>
            <a:r>
              <a:rPr sz="1000" spc="-20">
                <a:latin typeface="Microsoft Sans Serif"/>
                <a:cs typeface="Microsoft Sans Serif"/>
              </a:rPr>
              <a:t> </a:t>
            </a:r>
            <a:r>
              <a:rPr sz="1000" spc="-10">
                <a:latin typeface="Microsoft Sans Serif"/>
                <a:cs typeface="Microsoft Sans Serif"/>
              </a:rPr>
              <a:t>близости, взаимного</a:t>
            </a:r>
            <a:r>
              <a:rPr sz="1000" spc="5">
                <a:latin typeface="Microsoft Sans Serif"/>
                <a:cs typeface="Microsoft Sans Serif"/>
              </a:rPr>
              <a:t> </a:t>
            </a:r>
            <a:r>
              <a:rPr sz="1000" spc="-10">
                <a:latin typeface="Microsoft Sans Serif"/>
                <a:cs typeface="Microsoft Sans Serif"/>
              </a:rPr>
              <a:t>доверия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6009259" y="1822234"/>
            <a:ext cx="2941955" cy="1003300"/>
          </a:xfrm>
          <a:custGeom>
            <a:rect l="l" t="t" r="r" b="b"/>
            <a:pathLst>
              <a:path w="2941954" h="1003300">
                <a:moveTo>
                  <a:pt x="0" y="1003007"/>
                </a:moveTo>
                <a:lnTo>
                  <a:pt x="2941827" y="1003007"/>
                </a:lnTo>
                <a:lnTo>
                  <a:pt x="2941827" y="0"/>
                </a:lnTo>
                <a:lnTo>
                  <a:pt x="0" y="0"/>
                </a:lnTo>
                <a:lnTo>
                  <a:pt x="0" y="1003007"/>
                </a:lnTo>
                <a:close/>
              </a:path>
            </a:pathLst>
          </a:custGeom>
          <a:ln w="25400">
            <a:solidFill>
              <a:srgbClr val="CADDD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6021959" y="1809534"/>
            <a:ext cx="2916555" cy="1028700"/>
          </a:xfrm>
          <a:prstGeom prst="rect">
            <a:avLst/>
          </a:prstGeom>
          <a:solidFill>
            <a:srgbClr val="CADDDA">
              <a:alpha val="90194"/>
            </a:srgbClr>
          </a:solidFill>
        </p:spPr>
        <p:txBody>
          <a:bodyPr vert="horz" wrap="square" lIns="0" tIns="0" rIns="0" bIns="0" rtlCol="0">
            <a:spAutoFit/>
          </a:bodyPr>
          <a:lstStyle/>
          <a:p>
            <a:pPr marL="635" algn="ctr">
              <a:lnSpc>
                <a:spcPts val="860"/>
              </a:lnSpc>
            </a:pPr>
            <a:r>
              <a:rPr sz="1000">
                <a:latin typeface="Microsoft Sans Serif"/>
                <a:cs typeface="Microsoft Sans Serif"/>
              </a:rPr>
              <a:t>Сообщение </a:t>
            </a:r>
            <a:r>
              <a:rPr sz="1000" spc="-10">
                <a:latin typeface="Microsoft Sans Serif"/>
                <a:cs typeface="Microsoft Sans Serif"/>
              </a:rPr>
              <a:t>обучающемуся</a:t>
            </a:r>
            <a:r>
              <a:rPr sz="1000" spc="35">
                <a:latin typeface="Microsoft Sans Serif"/>
                <a:cs typeface="Microsoft Sans Serif"/>
              </a:rPr>
              <a:t> </a:t>
            </a:r>
            <a:r>
              <a:rPr sz="1000">
                <a:latin typeface="Microsoft Sans Serif"/>
                <a:cs typeface="Microsoft Sans Serif"/>
              </a:rPr>
              <a:t>о</a:t>
            </a:r>
            <a:r>
              <a:rPr sz="1000" spc="-20">
                <a:latin typeface="Microsoft Sans Serif"/>
                <a:cs typeface="Microsoft Sans Serif"/>
              </a:rPr>
              <a:t> </a:t>
            </a:r>
            <a:r>
              <a:rPr sz="1000">
                <a:latin typeface="Microsoft Sans Serif"/>
                <a:cs typeface="Microsoft Sans Serif"/>
              </a:rPr>
              <a:t>смерти</a:t>
            </a:r>
            <a:r>
              <a:rPr sz="1000" spc="-20">
                <a:latin typeface="Microsoft Sans Serif"/>
                <a:cs typeface="Microsoft Sans Serif"/>
              </a:rPr>
              <a:t> </a:t>
            </a:r>
            <a:r>
              <a:rPr sz="1000" spc="-10">
                <a:latin typeface="Microsoft Sans Serif"/>
                <a:cs typeface="Microsoft Sans Serif"/>
              </a:rPr>
              <a:t>родителя</a:t>
            </a:r>
            <a:endParaRPr sz="1000">
              <a:latin typeface="Microsoft Sans Serif"/>
              <a:cs typeface="Microsoft Sans Serif"/>
            </a:endParaRPr>
          </a:p>
          <a:p>
            <a:pPr marL="156845" marR="147320" indent="-1905" algn="ctr">
              <a:lnSpc>
                <a:spcPct val="86300"/>
              </a:lnSpc>
              <a:spcBef>
                <a:spcPts val="80"/>
              </a:spcBef>
              <a:tabLst>
                <a:tab pos="1917700"/>
              </a:tabLst>
            </a:pPr>
            <a:r>
              <a:rPr sz="1000" spc="-20">
                <a:latin typeface="Microsoft Sans Serif"/>
                <a:cs typeface="Microsoft Sans Serif"/>
              </a:rPr>
              <a:t>(законного</a:t>
            </a:r>
            <a:r>
              <a:rPr sz="1000" spc="45">
                <a:latin typeface="Microsoft Sans Serif"/>
                <a:cs typeface="Microsoft Sans Serif"/>
              </a:rPr>
              <a:t> </a:t>
            </a:r>
            <a:r>
              <a:rPr sz="1000" spc="-10">
                <a:latin typeface="Microsoft Sans Serif"/>
                <a:cs typeface="Microsoft Sans Serif"/>
              </a:rPr>
              <a:t>представителя)</a:t>
            </a:r>
            <a:r>
              <a:rPr sz="1000" spc="85">
                <a:latin typeface="Microsoft Sans Serif"/>
                <a:cs typeface="Microsoft Sans Serif"/>
              </a:rPr>
              <a:t> </a:t>
            </a:r>
            <a:r>
              <a:rPr sz="1000" spc="-10">
                <a:latin typeface="Microsoft Sans Serif"/>
                <a:cs typeface="Microsoft Sans Serif"/>
              </a:rPr>
              <a:t>должно происходить</a:t>
            </a:r>
            <a:r>
              <a:rPr sz="1000" spc="10">
                <a:latin typeface="Microsoft Sans Serif"/>
                <a:cs typeface="Microsoft Sans Serif"/>
              </a:rPr>
              <a:t> </a:t>
            </a:r>
            <a:r>
              <a:rPr sz="1000">
                <a:latin typeface="Microsoft Sans Serif"/>
                <a:cs typeface="Microsoft Sans Serif"/>
              </a:rPr>
              <a:t>лично, и</a:t>
            </a:r>
            <a:r>
              <a:rPr sz="1000" spc="-10">
                <a:latin typeface="Microsoft Sans Serif"/>
                <a:cs typeface="Microsoft Sans Serif"/>
              </a:rPr>
              <a:t> </a:t>
            </a:r>
            <a:r>
              <a:rPr sz="1000">
                <a:latin typeface="Microsoft Sans Serif"/>
                <a:cs typeface="Microsoft Sans Serif"/>
              </a:rPr>
              <a:t>ни</a:t>
            </a:r>
            <a:r>
              <a:rPr sz="1000" spc="-10">
                <a:latin typeface="Microsoft Sans Serif"/>
                <a:cs typeface="Microsoft Sans Serif"/>
              </a:rPr>
              <a:t> </a:t>
            </a:r>
            <a:r>
              <a:rPr sz="1000">
                <a:latin typeface="Microsoft Sans Serif"/>
                <a:cs typeface="Microsoft Sans Serif"/>
              </a:rPr>
              <a:t>в</a:t>
            </a:r>
            <a:r>
              <a:rPr sz="1000" spc="-15">
                <a:latin typeface="Microsoft Sans Serif"/>
                <a:cs typeface="Microsoft Sans Serif"/>
              </a:rPr>
              <a:t> </a:t>
            </a:r>
            <a:r>
              <a:rPr sz="1000" spc="-10">
                <a:latin typeface="Microsoft Sans Serif"/>
                <a:cs typeface="Microsoft Sans Serif"/>
              </a:rPr>
              <a:t>коем</a:t>
            </a:r>
            <a:r>
              <a:rPr sz="1000">
                <a:latin typeface="Microsoft Sans Serif"/>
                <a:cs typeface="Microsoft Sans Serif"/>
              </a:rPr>
              <a:t> случае</a:t>
            </a:r>
            <a:r>
              <a:rPr sz="1000" spc="25">
                <a:latin typeface="Microsoft Sans Serif"/>
                <a:cs typeface="Microsoft Sans Serif"/>
              </a:rPr>
              <a:t> </a:t>
            </a:r>
            <a:r>
              <a:rPr sz="1000">
                <a:latin typeface="Microsoft Sans Serif"/>
                <a:cs typeface="Microsoft Sans Serif"/>
              </a:rPr>
              <a:t>не</a:t>
            </a:r>
            <a:r>
              <a:rPr sz="1000" spc="-15">
                <a:latin typeface="Microsoft Sans Serif"/>
                <a:cs typeface="Microsoft Sans Serif"/>
              </a:rPr>
              <a:t> </a:t>
            </a:r>
            <a:r>
              <a:rPr sz="1000" spc="-50">
                <a:latin typeface="Microsoft Sans Serif"/>
                <a:cs typeface="Microsoft Sans Serif"/>
              </a:rPr>
              <a:t>в </a:t>
            </a:r>
            <a:r>
              <a:rPr sz="1000">
                <a:latin typeface="Microsoft Sans Serif"/>
                <a:cs typeface="Microsoft Sans Serif"/>
              </a:rPr>
              <a:t>дистанционном</a:t>
            </a:r>
            <a:r>
              <a:rPr sz="1000" spc="-5">
                <a:latin typeface="Microsoft Sans Serif"/>
                <a:cs typeface="Microsoft Sans Serif"/>
              </a:rPr>
              <a:t> </a:t>
            </a:r>
            <a:r>
              <a:rPr sz="1000" spc="-10">
                <a:latin typeface="Microsoft Sans Serif"/>
                <a:cs typeface="Microsoft Sans Serif"/>
              </a:rPr>
              <a:t>режиме</a:t>
            </a:r>
            <a:r>
              <a:rPr sz="1000" spc="-25">
                <a:latin typeface="Microsoft Sans Serif"/>
                <a:cs typeface="Microsoft Sans Serif"/>
              </a:rPr>
              <a:t> </a:t>
            </a:r>
            <a:r>
              <a:rPr sz="1000" spc="260">
                <a:latin typeface="Microsoft Sans Serif"/>
                <a:cs typeface="Microsoft Sans Serif"/>
              </a:rPr>
              <a:t>–</a:t>
            </a:r>
            <a:r>
              <a:rPr sz="1000" spc="-20">
                <a:latin typeface="Microsoft Sans Serif"/>
                <a:cs typeface="Microsoft Sans Serif"/>
              </a:rPr>
              <a:t> </a:t>
            </a:r>
            <a:r>
              <a:rPr sz="1000">
                <a:latin typeface="Microsoft Sans Serif"/>
                <a:cs typeface="Microsoft Sans Serif"/>
              </a:rPr>
              <a:t>это</a:t>
            </a:r>
            <a:r>
              <a:rPr sz="1000" spc="-30">
                <a:latin typeface="Microsoft Sans Serif"/>
                <a:cs typeface="Microsoft Sans Serif"/>
              </a:rPr>
              <a:t> </a:t>
            </a:r>
            <a:r>
              <a:rPr sz="1000">
                <a:latin typeface="Microsoft Sans Serif"/>
                <a:cs typeface="Microsoft Sans Serif"/>
              </a:rPr>
              <a:t>необходимо</a:t>
            </a:r>
            <a:r>
              <a:rPr sz="1000" spc="-5">
                <a:latin typeface="Microsoft Sans Serif"/>
                <a:cs typeface="Microsoft Sans Serif"/>
              </a:rPr>
              <a:t> </a:t>
            </a:r>
            <a:r>
              <a:rPr sz="1000" spc="-50">
                <a:latin typeface="Microsoft Sans Serif"/>
                <a:cs typeface="Microsoft Sans Serif"/>
              </a:rPr>
              <a:t>в </a:t>
            </a:r>
            <a:r>
              <a:rPr sz="1000">
                <a:latin typeface="Microsoft Sans Serif"/>
                <a:cs typeface="Microsoft Sans Serif"/>
              </a:rPr>
              <a:t>целях заботы</a:t>
            </a:r>
            <a:r>
              <a:rPr sz="1000" spc="120">
                <a:latin typeface="Microsoft Sans Serif"/>
                <a:cs typeface="Microsoft Sans Serif"/>
              </a:rPr>
              <a:t>  </a:t>
            </a:r>
            <a:r>
              <a:rPr sz="1000">
                <a:latin typeface="Microsoft Sans Serif"/>
                <a:cs typeface="Microsoft Sans Serif"/>
              </a:rPr>
              <a:t>о</a:t>
            </a:r>
            <a:r>
              <a:rPr sz="1000" spc="120">
                <a:latin typeface="Microsoft Sans Serif"/>
                <a:cs typeface="Microsoft Sans Serif"/>
              </a:rPr>
              <a:t>  </a:t>
            </a:r>
            <a:r>
              <a:rPr sz="1000">
                <a:latin typeface="Microsoft Sans Serif"/>
                <a:cs typeface="Microsoft Sans Serif"/>
              </a:rPr>
              <a:t>жизни</a:t>
            </a:r>
            <a:r>
              <a:rPr sz="1000" spc="120">
                <a:latin typeface="Microsoft Sans Serif"/>
                <a:cs typeface="Microsoft Sans Serif"/>
              </a:rPr>
              <a:t>  </a:t>
            </a:r>
            <a:r>
              <a:rPr sz="1000" spc="-50">
                <a:latin typeface="Microsoft Sans Serif"/>
                <a:cs typeface="Microsoft Sans Serif"/>
              </a:rPr>
              <a:t>и</a:t>
            </a:r>
            <a:r>
              <a:rPr sz="1000">
                <a:latin typeface="Microsoft Sans Serif"/>
                <a:cs typeface="Microsoft Sans Serif"/>
              </a:rPr>
              <a:t>	</a:t>
            </a:r>
            <a:r>
              <a:rPr sz="1000" spc="-10">
                <a:latin typeface="Microsoft Sans Serif"/>
                <a:cs typeface="Microsoft Sans Serif"/>
              </a:rPr>
              <a:t>здоровье</a:t>
            </a:r>
            <a:endParaRPr sz="1000">
              <a:latin typeface="Microsoft Sans Serif"/>
              <a:cs typeface="Microsoft Sans Serif"/>
            </a:endParaRPr>
          </a:p>
          <a:p>
            <a:pPr marL="73025" marR="63500" algn="ctr">
              <a:lnSpc>
                <a:spcPts val="1030"/>
              </a:lnSpc>
              <a:spcBef>
                <a:spcPts val="5"/>
              </a:spcBef>
              <a:tabLst>
                <a:tab pos="729615"/>
                <a:tab pos="1358900"/>
                <a:tab pos="2239010"/>
              </a:tabLst>
            </a:pPr>
            <a:r>
              <a:rPr sz="1000" spc="-10">
                <a:latin typeface="Microsoft Sans Serif"/>
                <a:cs typeface="Microsoft Sans Serif"/>
              </a:rPr>
              <a:t>ребенка,</a:t>
            </a:r>
            <a:r>
              <a:rPr sz="1000">
                <a:latin typeface="Microsoft Sans Serif"/>
                <a:cs typeface="Microsoft Sans Serif"/>
              </a:rPr>
              <a:t>	</a:t>
            </a:r>
            <a:r>
              <a:rPr sz="1000" spc="-10">
                <a:latin typeface="Microsoft Sans Serif"/>
                <a:cs typeface="Microsoft Sans Serif"/>
              </a:rPr>
              <a:t>которые</a:t>
            </a:r>
            <a:r>
              <a:rPr sz="1000">
                <a:latin typeface="Microsoft Sans Serif"/>
                <a:cs typeface="Microsoft Sans Serif"/>
              </a:rPr>
              <a:t>	</a:t>
            </a:r>
            <a:r>
              <a:rPr sz="1000" spc="-10">
                <a:latin typeface="Microsoft Sans Serif"/>
                <a:cs typeface="Microsoft Sans Serif"/>
              </a:rPr>
              <a:t>подвержены</a:t>
            </a:r>
            <a:r>
              <a:rPr sz="1000">
                <a:latin typeface="Microsoft Sans Serif"/>
                <a:cs typeface="Microsoft Sans Serif"/>
              </a:rPr>
              <a:t>	</a:t>
            </a:r>
            <a:r>
              <a:rPr sz="1000" spc="-10">
                <a:latin typeface="Microsoft Sans Serif"/>
                <a:cs typeface="Microsoft Sans Serif"/>
              </a:rPr>
              <a:t>опасности </a:t>
            </a:r>
            <a:r>
              <a:rPr sz="1000" spc="-30">
                <a:latin typeface="Microsoft Sans Serif"/>
                <a:cs typeface="Microsoft Sans Serif"/>
              </a:rPr>
              <a:t>из-</a:t>
            </a:r>
            <a:r>
              <a:rPr sz="1000">
                <a:latin typeface="Microsoft Sans Serif"/>
                <a:cs typeface="Microsoft Sans Serif"/>
              </a:rPr>
              <a:t>за</a:t>
            </a:r>
            <a:r>
              <a:rPr sz="1000" spc="-35">
                <a:latin typeface="Microsoft Sans Serif"/>
                <a:cs typeface="Microsoft Sans Serif"/>
              </a:rPr>
              <a:t> </a:t>
            </a:r>
            <a:r>
              <a:rPr sz="1000" spc="-10">
                <a:latin typeface="Microsoft Sans Serif"/>
                <a:cs typeface="Microsoft Sans Serif"/>
              </a:rPr>
              <a:t>возможной</a:t>
            </a:r>
            <a:r>
              <a:rPr sz="1000" spc="-15">
                <a:latin typeface="Microsoft Sans Serif"/>
                <a:cs typeface="Microsoft Sans Serif"/>
              </a:rPr>
              <a:t> </a:t>
            </a:r>
            <a:r>
              <a:rPr sz="1000">
                <a:latin typeface="Microsoft Sans Serif"/>
                <a:cs typeface="Microsoft Sans Serif"/>
              </a:rPr>
              <a:t>сильной</a:t>
            </a:r>
            <a:r>
              <a:rPr sz="1000" spc="-5">
                <a:latin typeface="Microsoft Sans Serif"/>
                <a:cs typeface="Microsoft Sans Serif"/>
              </a:rPr>
              <a:t> </a:t>
            </a:r>
            <a:r>
              <a:rPr sz="1000" spc="-10">
                <a:latin typeface="Microsoft Sans Serif"/>
                <a:cs typeface="Microsoft Sans Serif"/>
              </a:rPr>
              <a:t>эмоциональной</a:t>
            </a:r>
            <a:endParaRPr sz="1000">
              <a:latin typeface="Microsoft Sans Serif"/>
              <a:cs typeface="Microsoft Sans Serif"/>
            </a:endParaRPr>
          </a:p>
          <a:p>
            <a:pPr marL="2540" algn="ctr">
              <a:lnSpc>
                <a:spcPts val="950"/>
              </a:lnSpc>
            </a:pPr>
            <a:r>
              <a:rPr sz="1000" spc="-10">
                <a:latin typeface="Microsoft Sans Serif"/>
                <a:cs typeface="Microsoft Sans Serif"/>
              </a:rPr>
              <a:t>реакции.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239000" y="209550"/>
            <a:ext cx="1776730" cy="787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indent="-635" algn="ctr">
              <a:lnSpc>
                <a:spcPct val="100000"/>
              </a:lnSpc>
              <a:spcBef>
                <a:spcPts val="95"/>
              </a:spcBef>
            </a:pPr>
            <a:r>
              <a:rPr sz="1000" b="1" i="1">
                <a:solidFill>
                  <a:srgbClr val="FF0000"/>
                </a:solidFill>
                <a:latin typeface="Arial"/>
                <a:cs typeface="Arial"/>
              </a:rPr>
              <a:t>В</a:t>
            </a:r>
            <a:r>
              <a:rPr sz="1000" b="1" i="1" spc="-4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000" b="1" i="1">
                <a:solidFill>
                  <a:srgbClr val="FF0000"/>
                </a:solidFill>
                <a:latin typeface="Arial"/>
                <a:cs typeface="Arial"/>
              </a:rPr>
              <a:t>случае</a:t>
            </a:r>
            <a:r>
              <a:rPr sz="1000" b="1" i="1" spc="-35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000" b="1" i="1">
                <a:solidFill>
                  <a:srgbClr val="FF0000"/>
                </a:solidFill>
                <a:latin typeface="Arial"/>
                <a:cs typeface="Arial"/>
              </a:rPr>
              <a:t>гибели</a:t>
            </a:r>
            <a:r>
              <a:rPr sz="1000" b="1" i="1" spc="-25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000" b="1" i="1" spc="-10">
                <a:solidFill>
                  <a:srgbClr val="FF0000"/>
                </a:solidFill>
                <a:latin typeface="Arial"/>
                <a:cs typeface="Arial"/>
              </a:rPr>
              <a:t>ветерана (участника)</a:t>
            </a:r>
            <a:r>
              <a:rPr sz="1000" b="1" i="1">
                <a:solidFill>
                  <a:srgbClr val="FF0000"/>
                </a:solidFill>
                <a:latin typeface="Arial"/>
                <a:cs typeface="Arial"/>
              </a:rPr>
              <a:t> СВО</a:t>
            </a:r>
            <a:r>
              <a:rPr sz="1000" b="1" i="1" spc="-15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000" b="1" i="1" spc="-10">
                <a:solidFill>
                  <a:srgbClr val="FF0000"/>
                </a:solidFill>
                <a:latin typeface="Arial"/>
                <a:cs typeface="Arial"/>
              </a:rPr>
              <a:t>возможен </a:t>
            </a:r>
            <a:r>
              <a:rPr sz="1000" b="1" i="1">
                <a:solidFill>
                  <a:srgbClr val="FF0000"/>
                </a:solidFill>
                <a:latin typeface="Arial"/>
                <a:cs typeface="Arial"/>
              </a:rPr>
              <a:t>следующий</a:t>
            </a:r>
            <a:r>
              <a:rPr sz="1000" b="1" i="1" spc="-6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000" b="1" i="1" spc="-10">
                <a:solidFill>
                  <a:srgbClr val="FF0000"/>
                </a:solidFill>
                <a:latin typeface="Arial"/>
                <a:cs typeface="Arial"/>
              </a:rPr>
              <a:t>алгоритм</a:t>
            </a:r>
            <a:endParaRPr sz="1000">
              <a:latin typeface="Arial"/>
              <a:cs typeface="Arial"/>
            </a:endParaRPr>
          </a:p>
          <a:p>
            <a:pPr marL="386080" marR="379095" algn="ctr">
              <a:lnSpc>
                <a:spcPct val="100000"/>
              </a:lnSpc>
            </a:pPr>
            <a:r>
              <a:rPr sz="1000" b="1" i="1" spc="-10">
                <a:solidFill>
                  <a:srgbClr val="FF0000"/>
                </a:solidFill>
                <a:latin typeface="Arial"/>
                <a:cs typeface="Arial"/>
              </a:rPr>
              <a:t>сопровождения обучающегося</a:t>
            </a:r>
            <a:endParaRPr sz="1000">
              <a:latin typeface="Arial"/>
              <a:cs typeface="Arial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228600" y="209550"/>
            <a:ext cx="69342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spc="-10" smtClean="0">
                <a:solidFill>
                  <a:srgbClr val="000000"/>
                </a:solidFill>
              </a:rPr>
              <a:t>Оказание</a:t>
            </a:r>
            <a:r>
              <a:rPr lang="ru-RU" sz="1400" b="1" smtClean="0">
                <a:solidFill>
                  <a:srgbClr val="000000"/>
                </a:solidFill>
              </a:rPr>
              <a:t>	</a:t>
            </a:r>
            <a:r>
              <a:rPr lang="ru-RU" sz="1400" b="1" spc="-10" smtClean="0">
                <a:solidFill>
                  <a:srgbClr val="000000"/>
                </a:solidFill>
              </a:rPr>
              <a:t>экстренной психологической </a:t>
            </a:r>
            <a:r>
              <a:rPr lang="ru-RU" sz="1400" b="1" spc="-10" smtClean="0">
                <a:solidFill>
                  <a:schemeClr val="tx1"/>
                </a:solidFill>
              </a:rPr>
              <a:t>помощи,</a:t>
            </a:r>
            <a:r>
              <a:rPr lang="ru-RU" sz="1400" b="1" smtClean="0">
                <a:solidFill>
                  <a:schemeClr val="tx1"/>
                </a:solidFill>
              </a:rPr>
              <a:t> </a:t>
            </a:r>
            <a:r>
              <a:rPr lang="ru-RU" sz="1400" b="1" spc="-10" smtClean="0">
                <a:solidFill>
                  <a:schemeClr val="tx1"/>
                </a:solidFill>
              </a:rPr>
              <a:t>психологической коррекции и поддержки  детям ветеранов (участников) СВО и членам их семей в очном и дистанционном режиме</a:t>
            </a:r>
            <a:endParaRPr lang="ru-RU" sz="1400" b="1"/>
          </a:p>
        </p:txBody>
      </p:sp>
    </p:spTree>
  </p:cSld>
  <p:clrMapOvr>
    <a:masterClrMapping/>
  </p:clrMapOvr>
  <p:transition/>
  <p:timing/>
</p:sld>
</file>

<file path=ppt/slides/slide6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8"/>
          <p:cNvSpPr/>
          <p:nvPr/>
        </p:nvSpPr>
        <p:spPr>
          <a:xfrm>
            <a:off x="262763" y="997458"/>
            <a:ext cx="6445250" cy="635"/>
          </a:xfrm>
          <a:custGeom>
            <a:rect l="l" t="t" r="r" b="b"/>
            <a:pathLst>
              <a:path w="6445250" h="634">
                <a:moveTo>
                  <a:pt x="0" y="0"/>
                </a:moveTo>
                <a:lnTo>
                  <a:pt x="6445122" y="380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object 9"/>
          <p:cNvPicPr/>
          <p:nvPr/>
        </p:nvPicPr>
        <p:blipFill>
          <a:blip r:embed="rId2"/>
          <a:stretch>
            <a:fillRect/>
          </a:stretch>
        </p:blipFill>
        <p:spPr>
          <a:xfrm>
            <a:off x="7577581" y="220624"/>
            <a:ext cx="1020965" cy="945362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7066026" y="250698"/>
            <a:ext cx="1776730" cy="787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indent="-635" algn="ctr">
              <a:lnSpc>
                <a:spcPct val="100000"/>
              </a:lnSpc>
              <a:spcBef>
                <a:spcPts val="95"/>
              </a:spcBef>
            </a:pPr>
            <a:r>
              <a:rPr sz="1000" b="1" i="1">
                <a:solidFill>
                  <a:srgbClr val="FF0000"/>
                </a:solidFill>
                <a:latin typeface="Arial"/>
                <a:cs typeface="Arial"/>
              </a:rPr>
              <a:t>В</a:t>
            </a:r>
            <a:r>
              <a:rPr sz="1000" b="1" i="1" spc="-4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000" b="1" i="1">
                <a:solidFill>
                  <a:srgbClr val="FF0000"/>
                </a:solidFill>
                <a:latin typeface="Arial"/>
                <a:cs typeface="Arial"/>
              </a:rPr>
              <a:t>случае</a:t>
            </a:r>
            <a:r>
              <a:rPr sz="1000" b="1" i="1" spc="-35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000" b="1" i="1">
                <a:solidFill>
                  <a:srgbClr val="FF0000"/>
                </a:solidFill>
                <a:latin typeface="Arial"/>
                <a:cs typeface="Arial"/>
              </a:rPr>
              <a:t>гибели</a:t>
            </a:r>
            <a:r>
              <a:rPr sz="1000" b="1" i="1" spc="-25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000" b="1" i="1" spc="-10">
                <a:solidFill>
                  <a:srgbClr val="FF0000"/>
                </a:solidFill>
                <a:latin typeface="Arial"/>
                <a:cs typeface="Arial"/>
              </a:rPr>
              <a:t>ветерана (участника)</a:t>
            </a:r>
            <a:r>
              <a:rPr sz="1000" b="1" i="1">
                <a:solidFill>
                  <a:srgbClr val="FF0000"/>
                </a:solidFill>
                <a:latin typeface="Arial"/>
                <a:cs typeface="Arial"/>
              </a:rPr>
              <a:t> СВО</a:t>
            </a:r>
            <a:r>
              <a:rPr sz="1000" b="1" i="1" spc="-15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000" b="1" i="1" spc="-10">
                <a:solidFill>
                  <a:srgbClr val="FF0000"/>
                </a:solidFill>
                <a:latin typeface="Arial"/>
                <a:cs typeface="Arial"/>
              </a:rPr>
              <a:t>возможен </a:t>
            </a:r>
            <a:r>
              <a:rPr sz="1000" b="1" i="1">
                <a:solidFill>
                  <a:srgbClr val="FF0000"/>
                </a:solidFill>
                <a:latin typeface="Arial"/>
                <a:cs typeface="Arial"/>
              </a:rPr>
              <a:t>следующий</a:t>
            </a:r>
            <a:r>
              <a:rPr sz="1000" b="1" i="1" spc="-6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000" b="1" i="1" spc="-10">
                <a:solidFill>
                  <a:srgbClr val="FF0000"/>
                </a:solidFill>
                <a:latin typeface="Arial"/>
                <a:cs typeface="Arial"/>
              </a:rPr>
              <a:t>алгоритм</a:t>
            </a:r>
            <a:endParaRPr sz="1000">
              <a:latin typeface="Arial"/>
              <a:cs typeface="Arial"/>
            </a:endParaRPr>
          </a:p>
          <a:p>
            <a:pPr marL="386080" marR="379095" algn="ctr">
              <a:lnSpc>
                <a:spcPct val="100000"/>
              </a:lnSpc>
            </a:pPr>
            <a:r>
              <a:rPr sz="1000" b="1" i="1" spc="-10">
                <a:solidFill>
                  <a:srgbClr val="FF0000"/>
                </a:solidFill>
                <a:latin typeface="Arial"/>
                <a:cs typeface="Arial"/>
              </a:rPr>
              <a:t>сопровождения обучающегося</a:t>
            </a:r>
            <a:endParaRPr sz="10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46989" y="1111072"/>
            <a:ext cx="8637905" cy="33648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Об</a:t>
            </a:r>
            <a:r>
              <a:rPr sz="12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rgbClr val="C00000"/>
                </a:solidFill>
                <a:latin typeface="Arial"/>
                <a:cs typeface="Arial"/>
              </a:rPr>
              <a:t>особенностях</a:t>
            </a:r>
            <a:r>
              <a:rPr sz="12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rgbClr val="C00000"/>
                </a:solidFill>
                <a:latin typeface="Arial"/>
                <a:cs typeface="Arial"/>
              </a:rPr>
              <a:t>взаимодействия</a:t>
            </a:r>
            <a:r>
              <a:rPr sz="12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sz="12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детьми</a:t>
            </a:r>
            <a:r>
              <a:rPr sz="12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rgbClr val="C00000"/>
                </a:solidFill>
                <a:latin typeface="Arial"/>
                <a:cs typeface="Arial"/>
              </a:rPr>
              <a:t>ветеранов</a:t>
            </a:r>
            <a:r>
              <a:rPr sz="12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rgbClr val="C00000"/>
                </a:solidFill>
                <a:latin typeface="Arial"/>
                <a:cs typeface="Arial"/>
              </a:rPr>
              <a:t>(участников)</a:t>
            </a:r>
            <a:r>
              <a:rPr sz="1200" b="1" spc="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СВО</a:t>
            </a:r>
            <a:r>
              <a:rPr sz="12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при</a:t>
            </a:r>
            <a:r>
              <a:rPr sz="12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пережитой</a:t>
            </a:r>
            <a:r>
              <a:rPr sz="12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ими</a:t>
            </a:r>
            <a:r>
              <a:rPr sz="12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острой</a:t>
            </a:r>
            <a:r>
              <a:rPr sz="12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20">
                <a:solidFill>
                  <a:srgbClr val="C00000"/>
                </a:solidFill>
                <a:latin typeface="Arial"/>
                <a:cs typeface="Arial"/>
              </a:rPr>
              <a:t>фазе</a:t>
            </a:r>
            <a:endParaRPr sz="12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утраты</a:t>
            </a:r>
            <a:r>
              <a:rPr sz="1200" b="1" spc="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r>
              <a:rPr sz="1200" b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разных</a:t>
            </a:r>
            <a:r>
              <a:rPr sz="12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возрастных этапах</a:t>
            </a:r>
            <a:r>
              <a:rPr sz="1200" b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rgbClr val="C00000"/>
                </a:solidFill>
                <a:latin typeface="Arial"/>
                <a:cs typeface="Arial"/>
              </a:rPr>
              <a:t>(рекомендации</a:t>
            </a:r>
            <a:r>
              <a:rPr sz="12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rgbClr val="C00000"/>
                </a:solidFill>
                <a:latin typeface="Arial"/>
                <a:cs typeface="Arial"/>
              </a:rPr>
              <a:t>педагогическим</a:t>
            </a:r>
            <a:r>
              <a:rPr sz="1200" b="1" spc="-5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rgbClr val="C00000"/>
                </a:solidFill>
                <a:latin typeface="Arial"/>
                <a:cs typeface="Arial"/>
              </a:rPr>
              <a:t>работникам)</a:t>
            </a:r>
            <a:endParaRPr sz="1200">
              <a:latin typeface="Arial"/>
              <a:cs typeface="Arial"/>
            </a:endParaRPr>
          </a:p>
          <a:p>
            <a:pPr marL="12700" marR="5080" indent="913765" algn="just">
              <a:lnSpc>
                <a:spcPct val="100000"/>
              </a:lnSpc>
              <a:spcBef>
                <a:spcPts val="1200"/>
              </a:spcBef>
              <a:buChar char="–"/>
              <a:tabLst>
                <a:tab pos="926465"/>
              </a:tabLst>
            </a:pPr>
            <a:r>
              <a:rPr sz="1200" b="1">
                <a:latin typeface="Arial"/>
                <a:cs typeface="Arial"/>
              </a:rPr>
              <a:t>Нельзя</a:t>
            </a:r>
            <a:r>
              <a:rPr sz="1200" b="1" spc="420">
                <a:latin typeface="Arial"/>
                <a:cs typeface="Arial"/>
              </a:rPr>
              <a:t> </a:t>
            </a:r>
            <a:r>
              <a:rPr sz="1200" b="1">
                <a:latin typeface="Arial"/>
                <a:cs typeface="Arial"/>
              </a:rPr>
              <a:t>формировать</a:t>
            </a:r>
            <a:r>
              <a:rPr sz="1200" b="1" spc="445">
                <a:latin typeface="Arial"/>
                <a:cs typeface="Arial"/>
              </a:rPr>
              <a:t> </a:t>
            </a:r>
            <a:r>
              <a:rPr sz="1200" b="1">
                <a:latin typeface="Arial"/>
                <a:cs typeface="Arial"/>
              </a:rPr>
              <a:t>у</a:t>
            </a:r>
            <a:r>
              <a:rPr sz="1200" b="1" spc="430">
                <a:latin typeface="Arial"/>
                <a:cs typeface="Arial"/>
              </a:rPr>
              <a:t> </a:t>
            </a:r>
            <a:r>
              <a:rPr sz="1200" b="1">
                <a:latin typeface="Arial"/>
                <a:cs typeface="Arial"/>
              </a:rPr>
              <a:t>обучающегося</a:t>
            </a:r>
            <a:r>
              <a:rPr sz="1200" b="1" spc="415">
                <a:latin typeface="Arial"/>
                <a:cs typeface="Arial"/>
              </a:rPr>
              <a:t> </a:t>
            </a:r>
            <a:r>
              <a:rPr sz="1200" b="1">
                <a:latin typeface="Arial"/>
                <a:cs typeface="Arial"/>
              </a:rPr>
              <a:t>идею</a:t>
            </a:r>
            <a:r>
              <a:rPr sz="1200" b="1" spc="420">
                <a:latin typeface="Arial"/>
                <a:cs typeface="Arial"/>
              </a:rPr>
              <a:t> </a:t>
            </a:r>
            <a:r>
              <a:rPr sz="1200" b="1">
                <a:latin typeface="Arial"/>
                <a:cs typeface="Arial"/>
              </a:rPr>
              <a:t>о</a:t>
            </a:r>
            <a:r>
              <a:rPr sz="1200" b="1" spc="434">
                <a:latin typeface="Arial"/>
                <a:cs typeface="Arial"/>
              </a:rPr>
              <a:t> </a:t>
            </a:r>
            <a:r>
              <a:rPr sz="1200" b="1">
                <a:latin typeface="Arial"/>
                <a:cs typeface="Arial"/>
              </a:rPr>
              <a:t>привлекательности</a:t>
            </a:r>
            <a:r>
              <a:rPr sz="1200" b="1" spc="450">
                <a:latin typeface="Arial"/>
                <a:cs typeface="Arial"/>
              </a:rPr>
              <a:t> </a:t>
            </a:r>
            <a:r>
              <a:rPr sz="1200" b="1">
                <a:latin typeface="Arial"/>
                <a:cs typeface="Arial"/>
              </a:rPr>
              <a:t>смерти</a:t>
            </a:r>
            <a:r>
              <a:rPr sz="1200" i="1">
                <a:latin typeface="Arial"/>
                <a:cs typeface="Arial"/>
              </a:rPr>
              <a:t>.</a:t>
            </a:r>
            <a:r>
              <a:rPr sz="1200" i="1" spc="425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Следует</a:t>
            </a:r>
            <a:r>
              <a:rPr sz="1200" i="1" spc="420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быть</a:t>
            </a:r>
            <a:r>
              <a:rPr sz="1200" i="1" spc="434">
                <a:latin typeface="Arial"/>
                <a:cs typeface="Arial"/>
              </a:rPr>
              <a:t> </a:t>
            </a:r>
            <a:r>
              <a:rPr sz="1200" i="1" spc="-10">
                <a:latin typeface="Arial"/>
                <a:cs typeface="Arial"/>
              </a:rPr>
              <a:t>очень </a:t>
            </a:r>
            <a:r>
              <a:rPr sz="1200" i="1">
                <a:latin typeface="Arial"/>
                <a:cs typeface="Arial"/>
              </a:rPr>
              <a:t>осторожным</a:t>
            </a:r>
            <a:r>
              <a:rPr sz="1200" i="1" spc="185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в</a:t>
            </a:r>
            <a:r>
              <a:rPr sz="1200" i="1" spc="175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описании</a:t>
            </a:r>
            <a:r>
              <a:rPr sz="1200" i="1" spc="200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причин</a:t>
            </a:r>
            <a:r>
              <a:rPr sz="1200" i="1" spc="195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смерти</a:t>
            </a:r>
            <a:r>
              <a:rPr sz="1200" i="1" spc="190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родителя.</a:t>
            </a:r>
            <a:r>
              <a:rPr sz="1200" i="1" spc="190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Не</a:t>
            </a:r>
            <a:r>
              <a:rPr sz="1200" i="1" spc="195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стоит</a:t>
            </a:r>
            <a:r>
              <a:rPr sz="1200" i="1" spc="180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рассказывать</a:t>
            </a:r>
            <a:r>
              <a:rPr sz="1200" i="1" spc="200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о</a:t>
            </a:r>
            <a:r>
              <a:rPr sz="1200" i="1" spc="195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смерти</a:t>
            </a:r>
            <a:r>
              <a:rPr sz="1200" i="1" spc="200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родителя</a:t>
            </a:r>
            <a:r>
              <a:rPr sz="1200" i="1" spc="190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как</a:t>
            </a:r>
            <a:r>
              <a:rPr sz="1200" i="1" spc="190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о</a:t>
            </a:r>
            <a:r>
              <a:rPr sz="1200" i="1" spc="195">
                <a:latin typeface="Arial"/>
                <a:cs typeface="Arial"/>
              </a:rPr>
              <a:t> </a:t>
            </a:r>
            <a:r>
              <a:rPr sz="1200" i="1" spc="-10">
                <a:latin typeface="Arial"/>
                <a:cs typeface="Arial"/>
              </a:rPr>
              <a:t>сценарии, </a:t>
            </a:r>
            <a:r>
              <a:rPr sz="1200" i="1">
                <a:latin typeface="Arial"/>
                <a:cs typeface="Arial"/>
              </a:rPr>
              <a:t>который</a:t>
            </a:r>
            <a:r>
              <a:rPr sz="1200" i="1" spc="30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захочет</a:t>
            </a:r>
            <a:r>
              <a:rPr sz="1200" i="1" spc="15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повторить</a:t>
            </a:r>
            <a:r>
              <a:rPr sz="1200" i="1" spc="25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обучающийся.</a:t>
            </a:r>
            <a:r>
              <a:rPr sz="1200" i="1" spc="30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Абсолютно</a:t>
            </a:r>
            <a:r>
              <a:rPr sz="1200" i="1" spc="35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недопустимо</a:t>
            </a:r>
            <a:r>
              <a:rPr sz="1200" i="1" spc="25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озвучивать</a:t>
            </a:r>
            <a:r>
              <a:rPr sz="1200" i="1" spc="25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любые</a:t>
            </a:r>
            <a:r>
              <a:rPr sz="1200" i="1" spc="30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тезисы,</a:t>
            </a:r>
            <a:r>
              <a:rPr sz="1200" i="1" spc="35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даже</a:t>
            </a:r>
            <a:r>
              <a:rPr sz="1200" i="1" spc="30">
                <a:latin typeface="Arial"/>
                <a:cs typeface="Arial"/>
              </a:rPr>
              <a:t> </a:t>
            </a:r>
            <a:r>
              <a:rPr sz="1200" i="1" spc="-10">
                <a:latin typeface="Arial"/>
                <a:cs typeface="Arial"/>
              </a:rPr>
              <a:t>минимально </a:t>
            </a:r>
            <a:r>
              <a:rPr sz="1200" i="1">
                <a:latin typeface="Arial"/>
                <a:cs typeface="Arial"/>
              </a:rPr>
              <a:t>напоминающие</a:t>
            </a:r>
            <a:r>
              <a:rPr sz="1200" i="1" spc="140">
                <a:latin typeface="Arial"/>
                <a:cs typeface="Arial"/>
              </a:rPr>
              <a:t> </a:t>
            </a:r>
            <a:r>
              <a:rPr sz="1200" i="1">
                <a:solidFill>
                  <a:srgbClr val="C00000"/>
                </a:solidFill>
                <a:latin typeface="Arial"/>
                <a:cs typeface="Arial"/>
              </a:rPr>
              <a:t>«Он</a:t>
            </a:r>
            <a:r>
              <a:rPr sz="1200" i="1" spc="1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>
                <a:solidFill>
                  <a:srgbClr val="C00000"/>
                </a:solidFill>
                <a:latin typeface="Arial"/>
                <a:cs typeface="Arial"/>
              </a:rPr>
              <a:t>герой,</a:t>
            </a:r>
            <a:r>
              <a:rPr sz="1200" i="1" spc="1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>
                <a:solidFill>
                  <a:srgbClr val="C00000"/>
                </a:solidFill>
                <a:latin typeface="Arial"/>
                <a:cs typeface="Arial"/>
              </a:rPr>
              <a:t>потому</a:t>
            </a:r>
            <a:r>
              <a:rPr sz="1200" i="1" spc="1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>
                <a:solidFill>
                  <a:srgbClr val="C00000"/>
                </a:solidFill>
                <a:latin typeface="Arial"/>
                <a:cs typeface="Arial"/>
              </a:rPr>
              <a:t>что</a:t>
            </a:r>
            <a:r>
              <a:rPr sz="1200" i="1" spc="1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>
                <a:solidFill>
                  <a:srgbClr val="C00000"/>
                </a:solidFill>
                <a:latin typeface="Arial"/>
                <a:cs typeface="Arial"/>
              </a:rPr>
              <a:t>отдал</a:t>
            </a:r>
            <a:r>
              <a:rPr sz="1200" i="1" spc="1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>
                <a:solidFill>
                  <a:srgbClr val="C00000"/>
                </a:solidFill>
                <a:latin typeface="Arial"/>
                <a:cs typeface="Arial"/>
              </a:rPr>
              <a:t>жизнь»,</a:t>
            </a:r>
            <a:r>
              <a:rPr sz="1200" i="1" spc="14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>
                <a:solidFill>
                  <a:srgbClr val="C00000"/>
                </a:solidFill>
                <a:latin typeface="Arial"/>
                <a:cs typeface="Arial"/>
              </a:rPr>
              <a:t>«Он</a:t>
            </a:r>
            <a:r>
              <a:rPr sz="1200" i="1" spc="1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>
                <a:solidFill>
                  <a:srgbClr val="C00000"/>
                </a:solidFill>
                <a:latin typeface="Arial"/>
                <a:cs typeface="Arial"/>
              </a:rPr>
              <a:t>любил</a:t>
            </a:r>
            <a:r>
              <a:rPr sz="1200" i="1" spc="14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>
                <a:solidFill>
                  <a:srgbClr val="C00000"/>
                </a:solidFill>
                <a:latin typeface="Arial"/>
                <a:cs typeface="Arial"/>
              </a:rPr>
              <a:t>тебя,</a:t>
            </a:r>
            <a:r>
              <a:rPr sz="1200" i="1" spc="1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>
                <a:solidFill>
                  <a:srgbClr val="C00000"/>
                </a:solidFill>
                <a:latin typeface="Arial"/>
                <a:cs typeface="Arial"/>
              </a:rPr>
              <a:t>потому</a:t>
            </a:r>
            <a:r>
              <a:rPr sz="1200" i="1" spc="1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200" i="1" spc="1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>
                <a:solidFill>
                  <a:srgbClr val="C00000"/>
                </a:solidFill>
                <a:latin typeface="Arial"/>
                <a:cs typeface="Arial"/>
              </a:rPr>
              <a:t>отдал</a:t>
            </a:r>
            <a:r>
              <a:rPr sz="1200" i="1" spc="1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>
                <a:solidFill>
                  <a:srgbClr val="C00000"/>
                </a:solidFill>
                <a:latin typeface="Arial"/>
                <a:cs typeface="Arial"/>
              </a:rPr>
              <a:t>за</a:t>
            </a:r>
            <a:r>
              <a:rPr sz="1200" i="1" spc="15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>
                <a:solidFill>
                  <a:srgbClr val="C00000"/>
                </a:solidFill>
                <a:latin typeface="Arial"/>
                <a:cs typeface="Arial"/>
              </a:rPr>
              <a:t>тебя</a:t>
            </a:r>
            <a:r>
              <a:rPr sz="1200" i="1" spc="1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>
                <a:solidFill>
                  <a:srgbClr val="C00000"/>
                </a:solidFill>
                <a:latin typeface="Arial"/>
                <a:cs typeface="Arial"/>
              </a:rPr>
              <a:t>жизнь»,</a:t>
            </a:r>
            <a:r>
              <a:rPr sz="1200" i="1" spc="14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spc="-10">
                <a:solidFill>
                  <a:srgbClr val="C00000"/>
                </a:solidFill>
                <a:latin typeface="Arial"/>
                <a:cs typeface="Arial"/>
              </a:rPr>
              <a:t>«Своей </a:t>
            </a:r>
            <a:r>
              <a:rPr sz="1200" i="1">
                <a:solidFill>
                  <a:srgbClr val="C00000"/>
                </a:solidFill>
                <a:latin typeface="Arial"/>
                <a:cs typeface="Arial"/>
              </a:rPr>
              <a:t>смертью</a:t>
            </a:r>
            <a:r>
              <a:rPr sz="1200" i="1" spc="6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>
                <a:solidFill>
                  <a:srgbClr val="C00000"/>
                </a:solidFill>
                <a:latin typeface="Arial"/>
                <a:cs typeface="Arial"/>
              </a:rPr>
              <a:t>он</a:t>
            </a:r>
            <a:r>
              <a:rPr sz="1200" i="1" spc="6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>
                <a:solidFill>
                  <a:srgbClr val="C00000"/>
                </a:solidFill>
                <a:latin typeface="Arial"/>
                <a:cs typeface="Arial"/>
              </a:rPr>
              <a:t>доказал,</a:t>
            </a:r>
            <a:r>
              <a:rPr sz="1200" i="1" spc="7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>
                <a:solidFill>
                  <a:srgbClr val="C00000"/>
                </a:solidFill>
                <a:latin typeface="Arial"/>
                <a:cs typeface="Arial"/>
              </a:rPr>
              <a:t>что</a:t>
            </a:r>
            <a:r>
              <a:rPr sz="1200" i="1" spc="6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>
                <a:solidFill>
                  <a:srgbClr val="C00000"/>
                </a:solidFill>
                <a:latin typeface="Arial"/>
                <a:cs typeface="Arial"/>
              </a:rPr>
              <a:t>он</a:t>
            </a:r>
            <a:r>
              <a:rPr sz="1200" i="1" spc="6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>
                <a:solidFill>
                  <a:srgbClr val="C00000"/>
                </a:solidFill>
                <a:latin typeface="Arial"/>
                <a:cs typeface="Arial"/>
              </a:rPr>
              <a:t>хороший</a:t>
            </a:r>
            <a:r>
              <a:rPr sz="1200" i="1" spc="7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>
                <a:solidFill>
                  <a:srgbClr val="C00000"/>
                </a:solidFill>
                <a:latin typeface="Arial"/>
                <a:cs typeface="Arial"/>
              </a:rPr>
              <a:t>человек»</a:t>
            </a:r>
            <a:r>
              <a:rPr sz="1200" i="1" spc="6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и</a:t>
            </a:r>
            <a:r>
              <a:rPr sz="1200" i="1" spc="65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прочие</a:t>
            </a:r>
            <a:r>
              <a:rPr sz="1200" i="1" spc="65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тезисы,</a:t>
            </a:r>
            <a:r>
              <a:rPr sz="1200" i="1" spc="70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героизирующие</a:t>
            </a:r>
            <a:r>
              <a:rPr sz="1200" i="1" spc="70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или</a:t>
            </a:r>
            <a:r>
              <a:rPr sz="1200" i="1" spc="65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восхваляющие</a:t>
            </a:r>
            <a:r>
              <a:rPr sz="1200" i="1" spc="70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факт</a:t>
            </a:r>
            <a:r>
              <a:rPr sz="1200" i="1" spc="50">
                <a:latin typeface="Arial"/>
                <a:cs typeface="Arial"/>
              </a:rPr>
              <a:t> </a:t>
            </a:r>
            <a:r>
              <a:rPr sz="1200" i="1" spc="-10">
                <a:latin typeface="Arial"/>
                <a:cs typeface="Arial"/>
              </a:rPr>
              <a:t>смерти. </a:t>
            </a:r>
            <a:r>
              <a:rPr sz="1200" i="1">
                <a:latin typeface="Arial"/>
                <a:cs typeface="Arial"/>
              </a:rPr>
              <a:t>Конструктивнее</a:t>
            </a:r>
            <a:r>
              <a:rPr sz="1200" i="1" spc="55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уделять</a:t>
            </a:r>
            <a:r>
              <a:rPr sz="1200" i="1" spc="45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больше</a:t>
            </a:r>
            <a:r>
              <a:rPr sz="1200" i="1" spc="50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внимания</a:t>
            </a:r>
            <a:r>
              <a:rPr sz="1200" i="1" spc="40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жизни</a:t>
            </a:r>
            <a:r>
              <a:rPr sz="1200" i="1" spc="40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и</a:t>
            </a:r>
            <a:r>
              <a:rPr sz="1200" i="1" spc="50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достижениям</a:t>
            </a:r>
            <a:r>
              <a:rPr sz="1200" i="1" spc="50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умершего.</a:t>
            </a:r>
            <a:r>
              <a:rPr sz="1200" i="1" spc="45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Каким</a:t>
            </a:r>
            <a:r>
              <a:rPr sz="1200" i="1" spc="55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он</a:t>
            </a:r>
            <a:r>
              <a:rPr sz="1200" i="1" spc="40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был</a:t>
            </a:r>
            <a:r>
              <a:rPr sz="1200" i="1" spc="45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человеком,</a:t>
            </a:r>
            <a:r>
              <a:rPr sz="1200" i="1" spc="45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каким</a:t>
            </a:r>
            <a:r>
              <a:rPr sz="1200" i="1" spc="50">
                <a:latin typeface="Arial"/>
                <a:cs typeface="Arial"/>
              </a:rPr>
              <a:t> </a:t>
            </a:r>
            <a:r>
              <a:rPr sz="1200" i="1" spc="-10">
                <a:latin typeface="Arial"/>
                <a:cs typeface="Arial"/>
              </a:rPr>
              <a:t>хотел </a:t>
            </a:r>
            <a:r>
              <a:rPr sz="1200" i="1">
                <a:latin typeface="Arial"/>
                <a:cs typeface="Arial"/>
              </a:rPr>
              <a:t>воспитать</a:t>
            </a:r>
            <a:r>
              <a:rPr sz="1200" i="1" spc="235">
                <a:latin typeface="Arial"/>
                <a:cs typeface="Arial"/>
              </a:rPr>
              <a:t>  </a:t>
            </a:r>
            <a:r>
              <a:rPr sz="1200" i="1">
                <a:latin typeface="Arial"/>
                <a:cs typeface="Arial"/>
              </a:rPr>
              <a:t>своего</a:t>
            </a:r>
            <a:r>
              <a:rPr sz="1200" i="1" spc="229">
                <a:latin typeface="Arial"/>
                <a:cs typeface="Arial"/>
              </a:rPr>
              <a:t>  </a:t>
            </a:r>
            <a:r>
              <a:rPr sz="1200" i="1">
                <a:latin typeface="Arial"/>
                <a:cs typeface="Arial"/>
              </a:rPr>
              <a:t>ребенка,</a:t>
            </a:r>
            <a:r>
              <a:rPr sz="1200" i="1" spc="235">
                <a:latin typeface="Arial"/>
                <a:cs typeface="Arial"/>
              </a:rPr>
              <a:t>  </a:t>
            </a:r>
            <a:r>
              <a:rPr sz="1200" i="1">
                <a:latin typeface="Arial"/>
                <a:cs typeface="Arial"/>
              </a:rPr>
              <a:t>каковы</a:t>
            </a:r>
            <a:r>
              <a:rPr sz="1200" i="1" spc="240">
                <a:latin typeface="Arial"/>
                <a:cs typeface="Arial"/>
              </a:rPr>
              <a:t>  </a:t>
            </a:r>
            <a:r>
              <a:rPr sz="1200" i="1">
                <a:latin typeface="Arial"/>
                <a:cs typeface="Arial"/>
              </a:rPr>
              <a:t>были</a:t>
            </a:r>
            <a:r>
              <a:rPr sz="1200" i="1" spc="45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его</a:t>
            </a:r>
            <a:r>
              <a:rPr sz="1200" i="1" spc="50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жизненные</a:t>
            </a:r>
            <a:r>
              <a:rPr sz="1200" i="1" spc="35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ценности.</a:t>
            </a:r>
            <a:r>
              <a:rPr sz="1200" i="1" spc="45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Таким</a:t>
            </a:r>
            <a:r>
              <a:rPr sz="1200" i="1" spc="40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образом,</a:t>
            </a:r>
            <a:r>
              <a:rPr sz="1200" i="1" spc="45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мы</a:t>
            </a:r>
            <a:r>
              <a:rPr sz="1200" i="1" spc="45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можем</a:t>
            </a:r>
            <a:r>
              <a:rPr sz="1200" i="1" spc="40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сделать</a:t>
            </a:r>
            <a:r>
              <a:rPr sz="1200" i="1" spc="50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упор</a:t>
            </a:r>
            <a:r>
              <a:rPr sz="1200" i="1" spc="45">
                <a:latin typeface="Arial"/>
                <a:cs typeface="Arial"/>
              </a:rPr>
              <a:t> </a:t>
            </a:r>
            <a:r>
              <a:rPr sz="1200" i="1" spc="-25">
                <a:latin typeface="Arial"/>
                <a:cs typeface="Arial"/>
              </a:rPr>
              <a:t>на </a:t>
            </a:r>
            <a:r>
              <a:rPr sz="1200" i="1">
                <a:latin typeface="Arial"/>
                <a:cs typeface="Arial"/>
              </a:rPr>
              <a:t>положительные</a:t>
            </a:r>
            <a:r>
              <a:rPr sz="1200" i="1" spc="195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стороны</a:t>
            </a:r>
            <a:r>
              <a:rPr sz="1200" i="1" spc="195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жизни</a:t>
            </a:r>
            <a:r>
              <a:rPr sz="1200" i="1" spc="180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и</a:t>
            </a:r>
            <a:r>
              <a:rPr sz="1200" i="1" spc="195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сохранить</a:t>
            </a:r>
            <a:r>
              <a:rPr sz="1200" i="1" spc="195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в</a:t>
            </a:r>
            <a:r>
              <a:rPr sz="1200" i="1" spc="185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памяти</a:t>
            </a:r>
            <a:r>
              <a:rPr sz="1200" i="1" spc="195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обучающегося</a:t>
            </a:r>
            <a:r>
              <a:rPr sz="1200" i="1" spc="180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именно</a:t>
            </a:r>
            <a:r>
              <a:rPr sz="1200" i="1" spc="190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самые</a:t>
            </a:r>
            <a:r>
              <a:rPr sz="1200" i="1" spc="195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лучшие</a:t>
            </a:r>
            <a:r>
              <a:rPr sz="1200" i="1" spc="180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моменты,</a:t>
            </a:r>
            <a:r>
              <a:rPr sz="1200" i="1" spc="200">
                <a:latin typeface="Arial"/>
                <a:cs typeface="Arial"/>
              </a:rPr>
              <a:t> </a:t>
            </a:r>
            <a:r>
              <a:rPr sz="1200" i="1" spc="-10">
                <a:latin typeface="Arial"/>
                <a:cs typeface="Arial"/>
              </a:rPr>
              <a:t>которые </a:t>
            </a:r>
            <a:r>
              <a:rPr sz="1200" i="1">
                <a:latin typeface="Arial"/>
                <a:cs typeface="Arial"/>
              </a:rPr>
              <a:t>остались</a:t>
            </a:r>
            <a:r>
              <a:rPr sz="1200" i="1" spc="-45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от</a:t>
            </a:r>
            <a:r>
              <a:rPr sz="1200" i="1" spc="-25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его</a:t>
            </a:r>
            <a:r>
              <a:rPr sz="1200" i="1" spc="-50">
                <a:latin typeface="Arial"/>
                <a:cs typeface="Arial"/>
              </a:rPr>
              <a:t> </a:t>
            </a:r>
            <a:r>
              <a:rPr sz="1200" i="1" spc="-10">
                <a:latin typeface="Arial"/>
                <a:cs typeface="Arial"/>
              </a:rPr>
              <a:t>родителя.</a:t>
            </a:r>
            <a:endParaRPr sz="1200">
              <a:latin typeface="Arial"/>
              <a:cs typeface="Arial"/>
            </a:endParaRPr>
          </a:p>
          <a:p>
            <a:pPr marL="12700" marR="5080" indent="913765" algn="just">
              <a:lnSpc>
                <a:spcPct val="100000"/>
              </a:lnSpc>
              <a:spcBef>
                <a:spcPts val="605"/>
              </a:spcBef>
              <a:buChar char="–"/>
              <a:tabLst>
                <a:tab pos="926465"/>
              </a:tabLst>
            </a:pPr>
            <a:r>
              <a:rPr sz="1200" b="1">
                <a:latin typeface="Arial"/>
                <a:cs typeface="Arial"/>
              </a:rPr>
              <a:t>Недопустимо</a:t>
            </a:r>
            <a:r>
              <a:rPr sz="1200" b="1" spc="-35">
                <a:latin typeface="Arial"/>
                <a:cs typeface="Arial"/>
              </a:rPr>
              <a:t> </a:t>
            </a:r>
            <a:r>
              <a:rPr sz="1200" b="1">
                <a:latin typeface="Arial"/>
                <a:cs typeface="Arial"/>
              </a:rPr>
              <a:t>и</a:t>
            </a:r>
            <a:r>
              <a:rPr sz="1200" b="1" spc="-35">
                <a:latin typeface="Arial"/>
                <a:cs typeface="Arial"/>
              </a:rPr>
              <a:t> </a:t>
            </a:r>
            <a:r>
              <a:rPr sz="1200" b="1">
                <a:latin typeface="Arial"/>
                <a:cs typeface="Arial"/>
              </a:rPr>
              <a:t>описывать</a:t>
            </a:r>
            <a:r>
              <a:rPr sz="1200" b="1" spc="-20">
                <a:latin typeface="Arial"/>
                <a:cs typeface="Arial"/>
              </a:rPr>
              <a:t> </a:t>
            </a:r>
            <a:r>
              <a:rPr sz="1200" b="1">
                <a:latin typeface="Arial"/>
                <a:cs typeface="Arial"/>
              </a:rPr>
              <a:t>погибшего</a:t>
            </a:r>
            <a:r>
              <a:rPr sz="1200" b="1" spc="-35">
                <a:latin typeface="Arial"/>
                <a:cs typeface="Arial"/>
              </a:rPr>
              <a:t> </a:t>
            </a:r>
            <a:r>
              <a:rPr sz="1200" b="1">
                <a:latin typeface="Arial"/>
                <a:cs typeface="Arial"/>
              </a:rPr>
              <a:t>(умершего)</a:t>
            </a:r>
            <a:r>
              <a:rPr sz="1200" b="1" spc="-35">
                <a:latin typeface="Arial"/>
                <a:cs typeface="Arial"/>
              </a:rPr>
              <a:t> </a:t>
            </a:r>
            <a:r>
              <a:rPr sz="1200" b="1">
                <a:latin typeface="Arial"/>
                <a:cs typeface="Arial"/>
              </a:rPr>
              <a:t>родителя</a:t>
            </a:r>
            <a:r>
              <a:rPr sz="1200" b="1" spc="-40">
                <a:latin typeface="Arial"/>
                <a:cs typeface="Arial"/>
              </a:rPr>
              <a:t> </a:t>
            </a:r>
            <a:r>
              <a:rPr sz="1200" b="1">
                <a:latin typeface="Arial"/>
                <a:cs typeface="Arial"/>
              </a:rPr>
              <a:t>в</a:t>
            </a:r>
            <a:r>
              <a:rPr sz="1200" b="1" spc="-35">
                <a:latin typeface="Arial"/>
                <a:cs typeface="Arial"/>
              </a:rPr>
              <a:t> </a:t>
            </a:r>
            <a:r>
              <a:rPr sz="1200" b="1">
                <a:latin typeface="Arial"/>
                <a:cs typeface="Arial"/>
              </a:rPr>
              <a:t>негативном</a:t>
            </a:r>
            <a:r>
              <a:rPr sz="1200" b="1" spc="-20">
                <a:latin typeface="Arial"/>
                <a:cs typeface="Arial"/>
              </a:rPr>
              <a:t> </a:t>
            </a:r>
            <a:r>
              <a:rPr sz="1200" b="1">
                <a:latin typeface="Arial"/>
                <a:cs typeface="Arial"/>
              </a:rPr>
              <a:t>ключе</a:t>
            </a:r>
            <a:r>
              <a:rPr sz="1200" i="1">
                <a:latin typeface="Arial"/>
                <a:cs typeface="Arial"/>
              </a:rPr>
              <a:t>.</a:t>
            </a:r>
            <a:r>
              <a:rPr sz="1200" i="1" spc="-35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Для</a:t>
            </a:r>
            <a:r>
              <a:rPr sz="1200" i="1" spc="-35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ребенка</a:t>
            </a:r>
            <a:r>
              <a:rPr sz="1200" i="1" spc="-30">
                <a:latin typeface="Arial"/>
                <a:cs typeface="Arial"/>
              </a:rPr>
              <a:t> </a:t>
            </a:r>
            <a:r>
              <a:rPr sz="1200" i="1" spc="-10">
                <a:latin typeface="Arial"/>
                <a:cs typeface="Arial"/>
              </a:rPr>
              <a:t>родитель </a:t>
            </a:r>
            <a:r>
              <a:rPr sz="1200" i="1">
                <a:latin typeface="Arial"/>
                <a:cs typeface="Arial"/>
              </a:rPr>
              <a:t>в</a:t>
            </a:r>
            <a:r>
              <a:rPr sz="1200" i="1" spc="85">
                <a:latin typeface="Arial"/>
                <a:cs typeface="Arial"/>
              </a:rPr>
              <a:t>  </a:t>
            </a:r>
            <a:r>
              <a:rPr sz="1200" i="1">
                <a:latin typeface="Arial"/>
                <a:cs typeface="Arial"/>
              </a:rPr>
              <a:t>подавляющем</a:t>
            </a:r>
            <a:r>
              <a:rPr sz="1200" i="1" spc="90">
                <a:latin typeface="Arial"/>
                <a:cs typeface="Arial"/>
              </a:rPr>
              <a:t>  </a:t>
            </a:r>
            <a:r>
              <a:rPr sz="1200" i="1">
                <a:latin typeface="Arial"/>
                <a:cs typeface="Arial"/>
              </a:rPr>
              <a:t>большинстве</a:t>
            </a:r>
            <a:r>
              <a:rPr sz="1200" i="1" spc="90">
                <a:latin typeface="Arial"/>
                <a:cs typeface="Arial"/>
              </a:rPr>
              <a:t>  </a:t>
            </a:r>
            <a:r>
              <a:rPr sz="1200" i="1">
                <a:latin typeface="Arial"/>
                <a:cs typeface="Arial"/>
              </a:rPr>
              <a:t>случаев</a:t>
            </a:r>
            <a:r>
              <a:rPr sz="1200" i="1" spc="80">
                <a:latin typeface="Arial"/>
                <a:cs typeface="Arial"/>
              </a:rPr>
              <a:t>  </a:t>
            </a:r>
            <a:r>
              <a:rPr sz="1200" i="1">
                <a:latin typeface="Arial"/>
                <a:cs typeface="Arial"/>
              </a:rPr>
              <a:t>остается</a:t>
            </a:r>
            <a:r>
              <a:rPr sz="1200" i="1" spc="90">
                <a:latin typeface="Arial"/>
                <a:cs typeface="Arial"/>
              </a:rPr>
              <a:t>  </a:t>
            </a:r>
            <a:r>
              <a:rPr sz="1200" i="1">
                <a:latin typeface="Arial"/>
                <a:cs typeface="Arial"/>
              </a:rPr>
              <a:t>фигурой,</a:t>
            </a:r>
            <a:r>
              <a:rPr sz="1200" i="1" spc="90">
                <a:latin typeface="Arial"/>
                <a:cs typeface="Arial"/>
              </a:rPr>
              <a:t>  </a:t>
            </a:r>
            <a:r>
              <a:rPr sz="1200" i="1">
                <a:latin typeface="Arial"/>
                <a:cs typeface="Arial"/>
              </a:rPr>
              <a:t>с</a:t>
            </a:r>
            <a:r>
              <a:rPr sz="1200" i="1" spc="90">
                <a:latin typeface="Arial"/>
                <a:cs typeface="Arial"/>
              </a:rPr>
              <a:t>  </a:t>
            </a:r>
            <a:r>
              <a:rPr sz="1200" i="1">
                <a:latin typeface="Arial"/>
                <a:cs typeface="Arial"/>
              </a:rPr>
              <a:t>которой</a:t>
            </a:r>
            <a:r>
              <a:rPr sz="1200" i="1" spc="80">
                <a:latin typeface="Arial"/>
                <a:cs typeface="Arial"/>
              </a:rPr>
              <a:t>  </a:t>
            </a:r>
            <a:r>
              <a:rPr sz="1200" i="1">
                <a:latin typeface="Arial"/>
                <a:cs typeface="Arial"/>
              </a:rPr>
              <a:t>он</a:t>
            </a:r>
            <a:r>
              <a:rPr sz="1200" i="1" spc="90">
                <a:latin typeface="Arial"/>
                <a:cs typeface="Arial"/>
              </a:rPr>
              <a:t>  </a:t>
            </a:r>
            <a:r>
              <a:rPr sz="1200" i="1">
                <a:latin typeface="Arial"/>
                <a:cs typeface="Arial"/>
              </a:rPr>
              <a:t>себя</a:t>
            </a:r>
            <a:r>
              <a:rPr sz="1200" i="1" spc="85">
                <a:latin typeface="Arial"/>
                <a:cs typeface="Arial"/>
              </a:rPr>
              <a:t>  </a:t>
            </a:r>
            <a:r>
              <a:rPr sz="1200" i="1">
                <a:latin typeface="Arial"/>
                <a:cs typeface="Arial"/>
              </a:rPr>
              <a:t>во</a:t>
            </a:r>
            <a:r>
              <a:rPr sz="1200" i="1" spc="90">
                <a:latin typeface="Arial"/>
                <a:cs typeface="Arial"/>
              </a:rPr>
              <a:t>  </a:t>
            </a:r>
            <a:r>
              <a:rPr sz="1200" i="1">
                <a:latin typeface="Arial"/>
                <a:cs typeface="Arial"/>
              </a:rPr>
              <a:t>многом</a:t>
            </a:r>
            <a:r>
              <a:rPr sz="1200" i="1" spc="80">
                <a:latin typeface="Arial"/>
                <a:cs typeface="Arial"/>
              </a:rPr>
              <a:t>  </a:t>
            </a:r>
            <a:r>
              <a:rPr sz="1200" i="1" spc="-10">
                <a:latin typeface="Arial"/>
                <a:cs typeface="Arial"/>
              </a:rPr>
              <a:t>идентифицирует. </a:t>
            </a:r>
            <a:r>
              <a:rPr sz="1200" i="1">
                <a:latin typeface="Arial"/>
                <a:cs typeface="Arial"/>
              </a:rPr>
              <a:t>Абсолютно</a:t>
            </a:r>
            <a:r>
              <a:rPr sz="1200" i="1" spc="70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недопустимо</a:t>
            </a:r>
            <a:r>
              <a:rPr sz="1200" i="1" spc="65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озвучивать</a:t>
            </a:r>
            <a:r>
              <a:rPr sz="1200" i="1" spc="80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тезисы</a:t>
            </a:r>
            <a:r>
              <a:rPr sz="1200" i="1" spc="75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наподобие</a:t>
            </a:r>
            <a:r>
              <a:rPr sz="1200" i="1" spc="65">
                <a:latin typeface="Arial"/>
                <a:cs typeface="Arial"/>
              </a:rPr>
              <a:t> </a:t>
            </a:r>
            <a:r>
              <a:rPr sz="1200" i="1">
                <a:solidFill>
                  <a:srgbClr val="C00000"/>
                </a:solidFill>
                <a:latin typeface="Arial"/>
                <a:cs typeface="Arial"/>
              </a:rPr>
              <a:t>«Он</a:t>
            </a:r>
            <a:r>
              <a:rPr sz="1200" i="1" spc="7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>
                <a:solidFill>
                  <a:srgbClr val="C00000"/>
                </a:solidFill>
                <a:latin typeface="Arial"/>
                <a:cs typeface="Arial"/>
              </a:rPr>
              <a:t>погиб,</a:t>
            </a:r>
            <a:r>
              <a:rPr sz="1200" i="1" spc="7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>
                <a:solidFill>
                  <a:srgbClr val="C00000"/>
                </a:solidFill>
                <a:latin typeface="Arial"/>
                <a:cs typeface="Arial"/>
              </a:rPr>
              <a:t>потому</a:t>
            </a:r>
            <a:r>
              <a:rPr sz="1200" i="1" spc="7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>
                <a:solidFill>
                  <a:srgbClr val="C00000"/>
                </a:solidFill>
                <a:latin typeface="Arial"/>
                <a:cs typeface="Arial"/>
              </a:rPr>
              <a:t>что</a:t>
            </a:r>
            <a:r>
              <a:rPr sz="1200" i="1" spc="7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>
                <a:solidFill>
                  <a:srgbClr val="C00000"/>
                </a:solidFill>
                <a:latin typeface="Arial"/>
                <a:cs typeface="Arial"/>
              </a:rPr>
              <a:t>слабо</a:t>
            </a:r>
            <a:r>
              <a:rPr sz="1200" i="1" spc="7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>
                <a:solidFill>
                  <a:srgbClr val="C00000"/>
                </a:solidFill>
                <a:latin typeface="Arial"/>
                <a:cs typeface="Arial"/>
              </a:rPr>
              <a:t>боролся»,</a:t>
            </a:r>
            <a:r>
              <a:rPr sz="1200" i="1" spc="6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>
                <a:solidFill>
                  <a:srgbClr val="C00000"/>
                </a:solidFill>
                <a:latin typeface="Arial"/>
                <a:cs typeface="Arial"/>
              </a:rPr>
              <a:t>«Он</a:t>
            </a:r>
            <a:r>
              <a:rPr sz="1200" i="1" spc="7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>
                <a:solidFill>
                  <a:srgbClr val="C00000"/>
                </a:solidFill>
                <a:latin typeface="Arial"/>
                <a:cs typeface="Arial"/>
              </a:rPr>
              <a:t>подвел</a:t>
            </a:r>
            <a:r>
              <a:rPr sz="1200" i="1" spc="6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spc="-10">
                <a:solidFill>
                  <a:srgbClr val="C00000"/>
                </a:solidFill>
                <a:latin typeface="Arial"/>
                <a:cs typeface="Arial"/>
              </a:rPr>
              <a:t>своих </a:t>
            </a:r>
            <a:r>
              <a:rPr sz="1200" i="1">
                <a:solidFill>
                  <a:srgbClr val="C00000"/>
                </a:solidFill>
                <a:latin typeface="Arial"/>
                <a:cs typeface="Arial"/>
              </a:rPr>
              <a:t>товарищей»,</a:t>
            </a:r>
            <a:r>
              <a:rPr sz="1200" i="1" spc="15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>
                <a:solidFill>
                  <a:srgbClr val="C00000"/>
                </a:solidFill>
                <a:latin typeface="Arial"/>
                <a:cs typeface="Arial"/>
              </a:rPr>
              <a:t>«Он</a:t>
            </a:r>
            <a:r>
              <a:rPr sz="1200" i="1" spc="15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>
                <a:solidFill>
                  <a:srgbClr val="C00000"/>
                </a:solidFill>
                <a:latin typeface="Arial"/>
                <a:cs typeface="Arial"/>
              </a:rPr>
              <a:t>глупо</a:t>
            </a:r>
            <a:r>
              <a:rPr sz="1200" i="1" spc="15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>
                <a:solidFill>
                  <a:srgbClr val="C00000"/>
                </a:solidFill>
                <a:latin typeface="Arial"/>
                <a:cs typeface="Arial"/>
              </a:rPr>
              <a:t>поступил»</a:t>
            </a:r>
            <a:r>
              <a:rPr sz="1200" i="1">
                <a:latin typeface="Arial"/>
                <a:cs typeface="Arial"/>
              </a:rPr>
              <a:t>.</a:t>
            </a:r>
            <a:r>
              <a:rPr sz="1200" i="1" spc="145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Даже</a:t>
            </a:r>
            <a:r>
              <a:rPr sz="1200" i="1" spc="155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в</a:t>
            </a:r>
            <a:r>
              <a:rPr sz="1200" i="1" spc="150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случае,</a:t>
            </a:r>
            <a:r>
              <a:rPr sz="1200" i="1" spc="140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если</a:t>
            </a:r>
            <a:r>
              <a:rPr sz="1200" i="1" spc="155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в</a:t>
            </a:r>
            <a:r>
              <a:rPr sz="1200" i="1" spc="135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вашем</a:t>
            </a:r>
            <a:r>
              <a:rPr sz="1200" i="1" spc="155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восприятии</a:t>
            </a:r>
            <a:r>
              <a:rPr sz="1200" i="1" spc="150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существуют</a:t>
            </a:r>
            <a:r>
              <a:rPr sz="1200" i="1" spc="140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весомые</a:t>
            </a:r>
            <a:r>
              <a:rPr sz="1200" i="1" spc="150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причины</a:t>
            </a:r>
            <a:r>
              <a:rPr sz="1200" i="1" spc="160">
                <a:latin typeface="Arial"/>
                <a:cs typeface="Arial"/>
              </a:rPr>
              <a:t> </a:t>
            </a:r>
            <a:r>
              <a:rPr sz="1200" i="1" spc="-25">
                <a:latin typeface="Arial"/>
                <a:cs typeface="Arial"/>
              </a:rPr>
              <a:t>для </a:t>
            </a:r>
            <a:r>
              <a:rPr sz="1200" i="1">
                <a:latin typeface="Arial"/>
                <a:cs typeface="Arial"/>
              </a:rPr>
              <a:t>этого.</a:t>
            </a:r>
            <a:r>
              <a:rPr sz="1200" i="1" spc="5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Разрушение</a:t>
            </a:r>
            <a:r>
              <a:rPr sz="1200" i="1" spc="10">
                <a:latin typeface="Arial"/>
                <a:cs typeface="Arial"/>
              </a:rPr>
              <a:t> </a:t>
            </a:r>
            <a:r>
              <a:rPr sz="1200" i="1" spc="-10">
                <a:latin typeface="Arial"/>
                <a:cs typeface="Arial"/>
              </a:rPr>
              <a:t>положительного</a:t>
            </a:r>
            <a:r>
              <a:rPr sz="1200" i="1" spc="10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эмоционального</a:t>
            </a:r>
            <a:r>
              <a:rPr sz="1200" i="1" spc="10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образа</a:t>
            </a:r>
            <a:r>
              <a:rPr sz="1200" i="1" spc="15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родителя</a:t>
            </a:r>
            <a:r>
              <a:rPr sz="1200" i="1" spc="-5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в</a:t>
            </a:r>
            <a:r>
              <a:rPr sz="1200" i="1" spc="10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восприятии</a:t>
            </a:r>
            <a:r>
              <a:rPr sz="1200" i="1" spc="15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ребенка</a:t>
            </a:r>
            <a:r>
              <a:rPr sz="1200" i="1" spc="5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–</a:t>
            </a:r>
            <a:r>
              <a:rPr sz="1200" i="1" spc="15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это</a:t>
            </a:r>
            <a:r>
              <a:rPr sz="1200" i="1" spc="15">
                <a:latin typeface="Arial"/>
                <a:cs typeface="Arial"/>
              </a:rPr>
              <a:t> </a:t>
            </a:r>
            <a:r>
              <a:rPr sz="1200" i="1" spc="-10">
                <a:latin typeface="Arial"/>
                <a:cs typeface="Arial"/>
              </a:rPr>
              <a:t>дополнительная травматизация</a:t>
            </a:r>
            <a:r>
              <a:rPr sz="1200" i="1" spc="-25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его</a:t>
            </a:r>
            <a:r>
              <a:rPr sz="1200" i="1" spc="-25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психики,</a:t>
            </a:r>
            <a:r>
              <a:rPr sz="1200" i="1" spc="-20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итак</a:t>
            </a:r>
            <a:r>
              <a:rPr sz="1200" i="1" spc="-5">
                <a:latin typeface="Arial"/>
                <a:cs typeface="Arial"/>
              </a:rPr>
              <a:t> </a:t>
            </a:r>
            <a:r>
              <a:rPr sz="1200" i="1" spc="-10">
                <a:latin typeface="Arial"/>
                <a:cs typeface="Arial"/>
              </a:rPr>
              <a:t>переживающей</a:t>
            </a:r>
            <a:r>
              <a:rPr sz="1200" i="1" spc="-40">
                <a:latin typeface="Arial"/>
                <a:cs typeface="Arial"/>
              </a:rPr>
              <a:t> </a:t>
            </a:r>
            <a:r>
              <a:rPr sz="1200" i="1" spc="-10">
                <a:latin typeface="Arial"/>
                <a:cs typeface="Arial"/>
              </a:rPr>
              <a:t>потерю.</a:t>
            </a:r>
            <a:endParaRPr sz="1200">
              <a:latin typeface="Arial"/>
              <a:cs typeface="Arial"/>
            </a:endParaRPr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287527" y="170180"/>
            <a:ext cx="67228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spc="-10" smtClean="0">
                <a:solidFill>
                  <a:srgbClr val="000000"/>
                </a:solidFill>
              </a:rPr>
              <a:t>Оказание</a:t>
            </a:r>
            <a:r>
              <a:rPr lang="ru-RU" sz="1400" b="1" smtClean="0">
                <a:solidFill>
                  <a:srgbClr val="000000"/>
                </a:solidFill>
              </a:rPr>
              <a:t>	</a:t>
            </a:r>
            <a:r>
              <a:rPr lang="ru-RU" sz="1400" b="1" spc="-10" smtClean="0">
                <a:solidFill>
                  <a:srgbClr val="000000"/>
                </a:solidFill>
              </a:rPr>
              <a:t>экстренной психологической </a:t>
            </a:r>
            <a:r>
              <a:rPr lang="ru-RU" sz="1400" b="1" spc="-10" smtClean="0">
                <a:solidFill>
                  <a:schemeClr val="tx1"/>
                </a:solidFill>
              </a:rPr>
              <a:t>помощи,</a:t>
            </a:r>
            <a:r>
              <a:rPr lang="ru-RU" sz="1400" b="1" smtClean="0">
                <a:solidFill>
                  <a:schemeClr val="tx1"/>
                </a:solidFill>
              </a:rPr>
              <a:t> </a:t>
            </a:r>
            <a:r>
              <a:rPr lang="ru-RU" sz="1400" b="1" spc="-10" smtClean="0">
                <a:solidFill>
                  <a:schemeClr val="tx1"/>
                </a:solidFill>
              </a:rPr>
              <a:t>психологической коррекции и поддержки  детям ветеранов (участников) СВО и членам их семей в очном и дистанционном режиме</a:t>
            </a:r>
            <a:endParaRPr lang="ru-RU" sz="1400" b="1"/>
          </a:p>
        </p:txBody>
      </p:sp>
    </p:spTree>
  </p:cSld>
  <p:clrMapOvr>
    <a:masterClrMapping/>
  </p:clrMapOvr>
  <p:transition/>
  <p:timing/>
</p:sld>
</file>

<file path=ppt/slides/slide6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object 9"/>
          <p:cNvSpPr/>
          <p:nvPr/>
        </p:nvSpPr>
        <p:spPr>
          <a:xfrm>
            <a:off x="262763" y="997458"/>
            <a:ext cx="6445250" cy="635"/>
          </a:xfrm>
          <a:custGeom>
            <a:rect l="l" t="t" r="r" b="b"/>
            <a:pathLst>
              <a:path w="6445250" h="634">
                <a:moveTo>
                  <a:pt x="0" y="0"/>
                </a:moveTo>
                <a:lnTo>
                  <a:pt x="6445122" y="380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object 10"/>
          <p:cNvPicPr/>
          <p:nvPr/>
        </p:nvPicPr>
        <p:blipFill>
          <a:blip r:embed="rId2"/>
          <a:stretch>
            <a:fillRect/>
          </a:stretch>
        </p:blipFill>
        <p:spPr>
          <a:xfrm>
            <a:off x="7577581" y="220624"/>
            <a:ext cx="1020965" cy="945362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168160" y="4638800"/>
            <a:ext cx="8834120" cy="408305"/>
          </a:xfrm>
          <a:prstGeom prst="rect">
            <a:avLst/>
          </a:prstGeom>
          <a:solidFill>
            <a:srgbClr val="009587"/>
          </a:solidFill>
        </p:spPr>
        <p:txBody>
          <a:bodyPr vert="horz" wrap="square" lIns="0" tIns="81915" rIns="0" bIns="0" rtlCol="0">
            <a:spAutoFit/>
          </a:bodyPr>
          <a:lstStyle/>
          <a:p>
            <a:pPr marL="1468120">
              <a:lnSpc>
                <a:spcPct val="100000"/>
              </a:lnSpc>
              <a:spcBef>
                <a:spcPts val="645"/>
              </a:spcBef>
              <a:tabLst>
                <a:tab pos="2089785"/>
              </a:tabLst>
            </a:pPr>
            <a:r>
              <a:rPr sz="1400" spc="-25">
                <a:solidFill>
                  <a:srgbClr val="FFFFFF"/>
                </a:solidFill>
                <a:latin typeface="Microsoft Sans Serif"/>
                <a:cs typeface="Microsoft Sans Serif"/>
              </a:rPr>
              <a:t>8.</a:t>
            </a:r>
            <a:r>
              <a:rPr sz="1400">
                <a:solidFill>
                  <a:srgbClr val="FFFFFF"/>
                </a:solidFill>
                <a:latin typeface="Microsoft Sans Serif"/>
                <a:cs typeface="Microsoft Sans Serif"/>
              </a:rPr>
              <a:t>	Оперативно</a:t>
            </a:r>
            <a:r>
              <a:rPr sz="1400" spc="32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>
                <a:solidFill>
                  <a:srgbClr val="FFFFFF"/>
                </a:solidFill>
                <a:latin typeface="Microsoft Sans Serif"/>
                <a:cs typeface="Microsoft Sans Serif"/>
              </a:rPr>
              <a:t>преодолеть</a:t>
            </a:r>
            <a:r>
              <a:rPr sz="1400" spc="-2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>
                <a:solidFill>
                  <a:srgbClr val="FFFFFF"/>
                </a:solidFill>
                <a:latin typeface="Microsoft Sans Serif"/>
                <a:cs typeface="Microsoft Sans Serif"/>
              </a:rPr>
              <a:t>тревожное</a:t>
            </a:r>
            <a:r>
              <a:rPr sz="1400" spc="-5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>
                <a:solidFill>
                  <a:srgbClr val="FFFFFF"/>
                </a:solidFill>
                <a:latin typeface="Microsoft Sans Serif"/>
                <a:cs typeface="Microsoft Sans Serif"/>
              </a:rPr>
              <a:t>состояние</a:t>
            </a:r>
            <a:r>
              <a:rPr sz="1400" spc="-5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>
                <a:solidFill>
                  <a:srgbClr val="FFFFFF"/>
                </a:solidFill>
                <a:latin typeface="Microsoft Sans Serif"/>
                <a:cs typeface="Microsoft Sans Serif"/>
              </a:rPr>
              <a:t>у</a:t>
            </a:r>
            <a:r>
              <a:rPr sz="1400" spc="-2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>
                <a:solidFill>
                  <a:srgbClr val="FFFFFF"/>
                </a:solidFill>
                <a:latin typeface="Microsoft Sans Serif"/>
                <a:cs typeface="Microsoft Sans Serif"/>
              </a:rPr>
              <a:t>обучающегося</a:t>
            </a:r>
            <a:endParaRPr sz="1400">
              <a:latin typeface="Microsoft Sans Serif"/>
              <a:cs typeface="Microsoft Sans Serif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155460" y="2843910"/>
            <a:ext cx="8859520" cy="1820545"/>
            <a:chOff x="155460" y="2843910"/>
            <a:chExt cx="8859520" cy="1820545"/>
          </a:xfrm>
        </p:grpSpPr>
        <p:sp>
          <p:nvSpPr>
            <p:cNvPr id="13" name="object 13"/>
            <p:cNvSpPr/>
            <p:nvPr/>
          </p:nvSpPr>
          <p:spPr>
            <a:xfrm>
              <a:off x="168160" y="2856610"/>
              <a:ext cx="8834120" cy="1795145"/>
            </a:xfrm>
            <a:custGeom>
              <a:rect l="l" t="t" r="r" b="b"/>
              <a:pathLst>
                <a:path w="8834120" h="1795145">
                  <a:moveTo>
                    <a:pt x="8833980" y="0"/>
                  </a:moveTo>
                  <a:lnTo>
                    <a:pt x="0" y="0"/>
                  </a:lnTo>
                  <a:lnTo>
                    <a:pt x="0" y="1166406"/>
                  </a:lnTo>
                  <a:lnTo>
                    <a:pt x="4192638" y="1166406"/>
                  </a:lnTo>
                  <a:lnTo>
                    <a:pt x="4192638" y="1346327"/>
                  </a:lnTo>
                  <a:lnTo>
                    <a:pt x="3968229" y="1346327"/>
                  </a:lnTo>
                  <a:lnTo>
                    <a:pt x="4416920" y="1795106"/>
                  </a:lnTo>
                  <a:lnTo>
                    <a:pt x="4865738" y="1346327"/>
                  </a:lnTo>
                  <a:lnTo>
                    <a:pt x="4641329" y="1346327"/>
                  </a:lnTo>
                  <a:lnTo>
                    <a:pt x="4641329" y="1166406"/>
                  </a:lnTo>
                  <a:lnTo>
                    <a:pt x="8833980" y="1166406"/>
                  </a:lnTo>
                  <a:lnTo>
                    <a:pt x="8833980" y="0"/>
                  </a:lnTo>
                  <a:close/>
                </a:path>
              </a:pathLst>
            </a:custGeom>
            <a:solidFill>
              <a:srgbClr val="0095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68160" y="2856610"/>
              <a:ext cx="8834120" cy="1795145"/>
            </a:xfrm>
            <a:custGeom>
              <a:rect l="l" t="t" r="r" b="b"/>
              <a:pathLst>
                <a:path w="8834120" h="1795145">
                  <a:moveTo>
                    <a:pt x="8833980" y="1166406"/>
                  </a:moveTo>
                  <a:lnTo>
                    <a:pt x="4641329" y="1166406"/>
                  </a:lnTo>
                  <a:lnTo>
                    <a:pt x="4641329" y="1346327"/>
                  </a:lnTo>
                  <a:lnTo>
                    <a:pt x="4865738" y="1346327"/>
                  </a:lnTo>
                  <a:lnTo>
                    <a:pt x="4416920" y="1795106"/>
                  </a:lnTo>
                  <a:lnTo>
                    <a:pt x="3968229" y="1346327"/>
                  </a:lnTo>
                  <a:lnTo>
                    <a:pt x="4192638" y="1346327"/>
                  </a:lnTo>
                  <a:lnTo>
                    <a:pt x="4192638" y="1166406"/>
                  </a:lnTo>
                  <a:lnTo>
                    <a:pt x="0" y="1166406"/>
                  </a:lnTo>
                  <a:lnTo>
                    <a:pt x="0" y="0"/>
                  </a:lnTo>
                  <a:lnTo>
                    <a:pt x="8833980" y="0"/>
                  </a:lnTo>
                  <a:lnTo>
                    <a:pt x="8833980" y="1166406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419811" y="2843911"/>
            <a:ext cx="8329930" cy="1160145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marR="5080" indent="316865">
              <a:lnSpc>
                <a:spcPts val="1450"/>
              </a:lnSpc>
              <a:spcBef>
                <a:spcPts val="340"/>
              </a:spcBef>
              <a:tabLst>
                <a:tab pos="951230"/>
              </a:tabLst>
            </a:pPr>
            <a:r>
              <a:rPr sz="1400" spc="-25">
                <a:solidFill>
                  <a:srgbClr val="FFFFFF"/>
                </a:solidFill>
                <a:latin typeface="Microsoft Sans Serif"/>
                <a:cs typeface="Microsoft Sans Serif"/>
              </a:rPr>
              <a:t>7.</a:t>
            </a:r>
            <a:r>
              <a:rPr sz="1400">
                <a:solidFill>
                  <a:srgbClr val="FFFFFF"/>
                </a:solidFill>
                <a:latin typeface="Microsoft Sans Serif"/>
                <a:cs typeface="Microsoft Sans Serif"/>
              </a:rPr>
              <a:t>	С</a:t>
            </a:r>
            <a:r>
              <a:rPr sz="1400" spc="4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>
                <a:solidFill>
                  <a:srgbClr val="FFFFFF"/>
                </a:solidFill>
                <a:latin typeface="Microsoft Sans Serif"/>
                <a:cs typeface="Microsoft Sans Serif"/>
              </a:rPr>
              <a:t>целью</a:t>
            </a:r>
            <a:r>
              <a:rPr sz="1400" spc="2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>
                <a:solidFill>
                  <a:srgbClr val="FFFFFF"/>
                </a:solidFill>
                <a:latin typeface="Microsoft Sans Serif"/>
                <a:cs typeface="Microsoft Sans Serif"/>
              </a:rPr>
              <a:t>совершенствования</a:t>
            </a:r>
            <a:r>
              <a:rPr sz="1400" spc="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20">
                <a:solidFill>
                  <a:srgbClr val="FFFFFF"/>
                </a:solidFill>
                <a:latin typeface="Microsoft Sans Serif"/>
                <a:cs typeface="Microsoft Sans Serif"/>
              </a:rPr>
              <a:t>психолого-педагогических</a:t>
            </a:r>
            <a:r>
              <a:rPr sz="1400" spc="3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20">
                <a:solidFill>
                  <a:srgbClr val="FFFFFF"/>
                </a:solidFill>
                <a:latin typeface="Microsoft Sans Serif"/>
                <a:cs typeface="Microsoft Sans Serif"/>
              </a:rPr>
              <a:t>компетенций</a:t>
            </a:r>
            <a:r>
              <a:rPr sz="1400" spc="2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>
                <a:solidFill>
                  <a:srgbClr val="FFFFFF"/>
                </a:solidFill>
                <a:latin typeface="Microsoft Sans Serif"/>
                <a:cs typeface="Microsoft Sans Serif"/>
              </a:rPr>
              <a:t>педагогических работников</a:t>
            </a:r>
            <a:r>
              <a:rPr sz="1400" spc="-4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>
                <a:solidFill>
                  <a:srgbClr val="FFFFFF"/>
                </a:solidFill>
                <a:latin typeface="Microsoft Sans Serif"/>
                <a:cs typeface="Microsoft Sans Serif"/>
              </a:rPr>
              <a:t>при</a:t>
            </a:r>
            <a:r>
              <a:rPr sz="1400" spc="-2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20">
                <a:solidFill>
                  <a:srgbClr val="FFFFFF"/>
                </a:solidFill>
                <a:latin typeface="Microsoft Sans Serif"/>
                <a:cs typeface="Microsoft Sans Serif"/>
              </a:rPr>
              <a:t>оказании</a:t>
            </a:r>
            <a:r>
              <a:rPr sz="1400" spc="-4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>
                <a:solidFill>
                  <a:srgbClr val="FFFFFF"/>
                </a:solidFill>
                <a:latin typeface="Microsoft Sans Serif"/>
                <a:cs typeface="Microsoft Sans Serif"/>
              </a:rPr>
              <a:t>психологической</a:t>
            </a:r>
            <a:r>
              <a:rPr sz="1400" spc="-2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>
                <a:solidFill>
                  <a:srgbClr val="FFFFFF"/>
                </a:solidFill>
                <a:latin typeface="Microsoft Sans Serif"/>
                <a:cs typeface="Microsoft Sans Serif"/>
              </a:rPr>
              <a:t>помощи</a:t>
            </a:r>
            <a:r>
              <a:rPr sz="1400" spc="-3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>
                <a:solidFill>
                  <a:srgbClr val="FFFFFF"/>
                </a:solidFill>
                <a:latin typeface="Microsoft Sans Serif"/>
                <a:cs typeface="Microsoft Sans Serif"/>
              </a:rPr>
              <a:t>и</a:t>
            </a:r>
            <a:r>
              <a:rPr sz="1400" spc="-20">
                <a:solidFill>
                  <a:srgbClr val="FFFFFF"/>
                </a:solidFill>
                <a:latin typeface="Microsoft Sans Serif"/>
                <a:cs typeface="Microsoft Sans Serif"/>
              </a:rPr>
              <a:t> поддержки</a:t>
            </a:r>
            <a:r>
              <a:rPr sz="1400" spc="-3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>
                <a:solidFill>
                  <a:srgbClr val="FFFFFF"/>
                </a:solidFill>
                <a:latin typeface="Microsoft Sans Serif"/>
                <a:cs typeface="Microsoft Sans Serif"/>
              </a:rPr>
              <a:t>детям</a:t>
            </a:r>
            <a:r>
              <a:rPr sz="1400" spc="-3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>
                <a:solidFill>
                  <a:srgbClr val="FFFFFF"/>
                </a:solidFill>
                <a:latin typeface="Microsoft Sans Serif"/>
                <a:cs typeface="Microsoft Sans Serif"/>
              </a:rPr>
              <a:t>ветеранов</a:t>
            </a:r>
            <a:r>
              <a:rPr sz="1400" spc="-4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>
                <a:solidFill>
                  <a:srgbClr val="FFFFFF"/>
                </a:solidFill>
                <a:latin typeface="Microsoft Sans Serif"/>
                <a:cs typeface="Microsoft Sans Serif"/>
              </a:rPr>
              <a:t>(участников)</a:t>
            </a:r>
            <a:r>
              <a:rPr sz="1400" spc="-3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25">
                <a:solidFill>
                  <a:srgbClr val="FFFFFF"/>
                </a:solidFill>
                <a:latin typeface="Microsoft Sans Serif"/>
                <a:cs typeface="Microsoft Sans Serif"/>
              </a:rPr>
              <a:t>СВО</a:t>
            </a:r>
            <a:endParaRPr sz="1400">
              <a:latin typeface="Microsoft Sans Serif"/>
              <a:cs typeface="Microsoft Sans Serif"/>
            </a:endParaRPr>
          </a:p>
          <a:p>
            <a:pPr marL="33655" marR="26670" indent="4445" algn="ctr">
              <a:lnSpc>
                <a:spcPct val="86100"/>
              </a:lnSpc>
            </a:pPr>
            <a:r>
              <a:rPr sz="1400" spc="-20">
                <a:solidFill>
                  <a:srgbClr val="FFFFFF"/>
                </a:solidFill>
                <a:latin typeface="Microsoft Sans Serif"/>
                <a:cs typeface="Microsoft Sans Serif"/>
              </a:rPr>
              <a:t>рекомендуется </a:t>
            </a:r>
            <a:r>
              <a:rPr sz="1400" spc="-25">
                <a:solidFill>
                  <a:srgbClr val="FFFFFF"/>
                </a:solidFill>
                <a:latin typeface="Microsoft Sans Serif"/>
                <a:cs typeface="Microsoft Sans Serif"/>
              </a:rPr>
              <a:t>педагогам</a:t>
            </a:r>
            <a:r>
              <a:rPr sz="1400" spc="-2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>
                <a:solidFill>
                  <a:srgbClr val="FFFFFF"/>
                </a:solidFill>
                <a:latin typeface="Microsoft Sans Serif"/>
                <a:cs typeface="Microsoft Sans Serif"/>
              </a:rPr>
              <a:t>освоить</a:t>
            </a:r>
            <a:r>
              <a:rPr sz="1400" spc="-2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>
                <a:solidFill>
                  <a:srgbClr val="FFFFFF"/>
                </a:solidFill>
                <a:latin typeface="Microsoft Sans Serif"/>
                <a:cs typeface="Microsoft Sans Serif"/>
              </a:rPr>
              <a:t>дополнительные</a:t>
            </a:r>
            <a:r>
              <a:rPr sz="1400" spc="-2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>
                <a:solidFill>
                  <a:srgbClr val="FFFFFF"/>
                </a:solidFill>
                <a:latin typeface="Microsoft Sans Serif"/>
                <a:cs typeface="Microsoft Sans Serif"/>
              </a:rPr>
              <a:t>профессиональные</a:t>
            </a:r>
            <a:r>
              <a:rPr sz="1400" spc="-5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>
                <a:solidFill>
                  <a:srgbClr val="FFFFFF"/>
                </a:solidFill>
                <a:latin typeface="Microsoft Sans Serif"/>
                <a:cs typeface="Microsoft Sans Serif"/>
              </a:rPr>
              <a:t>программы</a:t>
            </a:r>
            <a:r>
              <a:rPr sz="1400" spc="-1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>
                <a:solidFill>
                  <a:srgbClr val="FFFFFF"/>
                </a:solidFill>
                <a:latin typeface="Microsoft Sans Serif"/>
                <a:cs typeface="Microsoft Sans Serif"/>
              </a:rPr>
              <a:t>повышения квалификации,</a:t>
            </a:r>
            <a:r>
              <a:rPr sz="1400" spc="-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>
                <a:solidFill>
                  <a:srgbClr val="FFFFFF"/>
                </a:solidFill>
                <a:latin typeface="Microsoft Sans Serif"/>
                <a:cs typeface="Microsoft Sans Serif"/>
              </a:rPr>
              <a:t>направленные</a:t>
            </a:r>
            <a:r>
              <a:rPr sz="1400" spc="-3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>
                <a:solidFill>
                  <a:srgbClr val="FFFFFF"/>
                </a:solidFill>
                <a:latin typeface="Microsoft Sans Serif"/>
                <a:cs typeface="Microsoft Sans Serif"/>
              </a:rPr>
              <a:t>на</a:t>
            </a:r>
            <a:r>
              <a:rPr sz="1400" spc="-10">
                <a:solidFill>
                  <a:srgbClr val="FFFFFF"/>
                </a:solidFill>
                <a:latin typeface="Microsoft Sans Serif"/>
                <a:cs typeface="Microsoft Sans Serif"/>
              </a:rPr>
              <a:t> формирование</a:t>
            </a:r>
            <a:r>
              <a:rPr sz="1400" spc="-1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>
                <a:solidFill>
                  <a:srgbClr val="FFFFFF"/>
                </a:solidFill>
                <a:latin typeface="Microsoft Sans Serif"/>
                <a:cs typeface="Microsoft Sans Serif"/>
              </a:rPr>
              <a:t>психологических </a:t>
            </a:r>
            <a:r>
              <a:rPr sz="1400" spc="-20">
                <a:solidFill>
                  <a:srgbClr val="FFFFFF"/>
                </a:solidFill>
                <a:latin typeface="Microsoft Sans Serif"/>
                <a:cs typeface="Microsoft Sans Serif"/>
              </a:rPr>
              <a:t>компетенций</a:t>
            </a:r>
            <a:r>
              <a:rPr sz="1400" spc="-1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>
                <a:solidFill>
                  <a:srgbClr val="FFFFFF"/>
                </a:solidFill>
                <a:latin typeface="Microsoft Sans Serif"/>
                <a:cs typeface="Microsoft Sans Serif"/>
              </a:rPr>
              <a:t>в</a:t>
            </a:r>
            <a:r>
              <a:rPr sz="1400" spc="-1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>
                <a:solidFill>
                  <a:srgbClr val="FFFFFF"/>
                </a:solidFill>
                <a:latin typeface="Microsoft Sans Serif"/>
                <a:cs typeface="Microsoft Sans Serif"/>
              </a:rPr>
              <a:t>области</a:t>
            </a:r>
            <a:r>
              <a:rPr sz="1400" spc="-2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>
                <a:solidFill>
                  <a:srgbClr val="FFFFFF"/>
                </a:solidFill>
                <a:latin typeface="Microsoft Sans Serif"/>
                <a:cs typeface="Microsoft Sans Serif"/>
              </a:rPr>
              <a:t>оказания </a:t>
            </a:r>
            <a:r>
              <a:rPr sz="1400">
                <a:solidFill>
                  <a:srgbClr val="FFFFFF"/>
                </a:solidFill>
                <a:latin typeface="Microsoft Sans Serif"/>
                <a:cs typeface="Microsoft Sans Serif"/>
              </a:rPr>
              <a:t>помощи</a:t>
            </a:r>
            <a:r>
              <a:rPr sz="1400" spc="-1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>
                <a:solidFill>
                  <a:srgbClr val="FFFFFF"/>
                </a:solidFill>
                <a:latin typeface="Microsoft Sans Serif"/>
                <a:cs typeface="Microsoft Sans Serif"/>
              </a:rPr>
              <a:t>обучающимся </a:t>
            </a:r>
            <a:r>
              <a:rPr sz="1400">
                <a:solidFill>
                  <a:srgbClr val="FFFFFF"/>
                </a:solidFill>
                <a:latin typeface="Microsoft Sans Serif"/>
                <a:cs typeface="Microsoft Sans Serif"/>
              </a:rPr>
              <a:t>в</a:t>
            </a:r>
            <a:r>
              <a:rPr sz="1400" spc="-2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>
                <a:solidFill>
                  <a:srgbClr val="FFFFFF"/>
                </a:solidFill>
                <a:latin typeface="Microsoft Sans Serif"/>
                <a:cs typeface="Microsoft Sans Serif"/>
              </a:rPr>
              <a:t>стрессовых</a:t>
            </a:r>
            <a:r>
              <a:rPr sz="1400" spc="-4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>
                <a:solidFill>
                  <a:srgbClr val="FFFFFF"/>
                </a:solidFill>
                <a:latin typeface="Microsoft Sans Serif"/>
                <a:cs typeface="Microsoft Sans Serif"/>
              </a:rPr>
              <a:t>состояниях,</a:t>
            </a:r>
            <a:r>
              <a:rPr sz="1400" spc="-2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>
                <a:solidFill>
                  <a:srgbClr val="FFFFFF"/>
                </a:solidFill>
                <a:latin typeface="Microsoft Sans Serif"/>
                <a:cs typeface="Microsoft Sans Serif"/>
              </a:rPr>
              <a:t>состоянии</a:t>
            </a:r>
            <a:r>
              <a:rPr sz="1400" spc="-4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>
                <a:solidFill>
                  <a:srgbClr val="FFFFFF"/>
                </a:solidFill>
                <a:latin typeface="Microsoft Sans Serif"/>
                <a:cs typeface="Microsoft Sans Serif"/>
              </a:rPr>
              <a:t>утраты</a:t>
            </a:r>
            <a:r>
              <a:rPr sz="1400" spc="-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>
                <a:solidFill>
                  <a:srgbClr val="FFFFFF"/>
                </a:solidFill>
                <a:latin typeface="Microsoft Sans Serif"/>
                <a:cs typeface="Microsoft Sans Serif"/>
              </a:rPr>
              <a:t>и</a:t>
            </a:r>
            <a:r>
              <a:rPr sz="1400" spc="-2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>
                <a:solidFill>
                  <a:srgbClr val="FFFFFF"/>
                </a:solidFill>
                <a:latin typeface="Microsoft Sans Serif"/>
                <a:cs typeface="Microsoft Sans Serif"/>
              </a:rPr>
              <a:t>при</a:t>
            </a:r>
            <a:r>
              <a:rPr sz="1400" spc="-10">
                <a:solidFill>
                  <a:srgbClr val="FFFFFF"/>
                </a:solidFill>
                <a:latin typeface="Microsoft Sans Serif"/>
                <a:cs typeface="Microsoft Sans Serif"/>
              </a:rPr>
              <a:t> психоэмоциональных</a:t>
            </a:r>
            <a:endParaRPr sz="1400">
              <a:latin typeface="Microsoft Sans Serif"/>
              <a:cs typeface="Microsoft Sans Serif"/>
            </a:endParaRPr>
          </a:p>
          <a:p>
            <a:pPr marL="1905" algn="ctr">
              <a:lnSpc>
                <a:spcPts val="1450"/>
              </a:lnSpc>
            </a:pPr>
            <a:r>
              <a:rPr sz="1400">
                <a:solidFill>
                  <a:srgbClr val="FFFFFF"/>
                </a:solidFill>
                <a:latin typeface="Microsoft Sans Serif"/>
                <a:cs typeface="Microsoft Sans Serif"/>
              </a:rPr>
              <a:t>нарушениях</a:t>
            </a:r>
            <a:r>
              <a:rPr sz="1400" spc="-5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>
                <a:solidFill>
                  <a:srgbClr val="FFFFFF"/>
                </a:solidFill>
                <a:latin typeface="Microsoft Sans Serif"/>
                <a:cs typeface="Microsoft Sans Serif"/>
              </a:rPr>
              <a:t>вследствие</a:t>
            </a:r>
            <a:r>
              <a:rPr sz="1400" spc="-5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>
                <a:solidFill>
                  <a:srgbClr val="FFFFFF"/>
                </a:solidFill>
                <a:latin typeface="Microsoft Sans Serif"/>
                <a:cs typeface="Microsoft Sans Serif"/>
              </a:rPr>
              <a:t>переживания</a:t>
            </a:r>
            <a:r>
              <a:rPr sz="1400" spc="-5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>
                <a:solidFill>
                  <a:srgbClr val="FFFFFF"/>
                </a:solidFill>
                <a:latin typeface="Microsoft Sans Serif"/>
                <a:cs typeface="Microsoft Sans Serif"/>
              </a:rPr>
              <a:t>психотравмирующих</a:t>
            </a:r>
            <a:r>
              <a:rPr sz="1400" spc="-3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>
                <a:solidFill>
                  <a:srgbClr val="FFFFFF"/>
                </a:solidFill>
                <a:latin typeface="Microsoft Sans Serif"/>
                <a:cs typeface="Microsoft Sans Serif"/>
              </a:rPr>
              <a:t>событий</a:t>
            </a:r>
            <a:endParaRPr sz="1400">
              <a:latin typeface="Microsoft Sans Serif"/>
              <a:cs typeface="Microsoft Sans Serif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155460" y="1153667"/>
            <a:ext cx="8859520" cy="1729105"/>
            <a:chOff x="155460" y="1153667"/>
            <a:chExt cx="8859520" cy="1729105"/>
          </a:xfrm>
        </p:grpSpPr>
        <p:sp>
          <p:nvSpPr>
            <p:cNvPr id="17" name="object 17"/>
            <p:cNvSpPr/>
            <p:nvPr/>
          </p:nvSpPr>
          <p:spPr>
            <a:xfrm>
              <a:off x="168160" y="1166367"/>
              <a:ext cx="8834120" cy="1703705"/>
            </a:xfrm>
            <a:custGeom>
              <a:rect l="l" t="t" r="r" b="b"/>
              <a:pathLst>
                <a:path w="8834120" h="1703705">
                  <a:moveTo>
                    <a:pt x="8833980" y="0"/>
                  </a:moveTo>
                  <a:lnTo>
                    <a:pt x="0" y="0"/>
                  </a:lnTo>
                  <a:lnTo>
                    <a:pt x="0" y="1106678"/>
                  </a:lnTo>
                  <a:lnTo>
                    <a:pt x="4204068" y="1106678"/>
                  </a:lnTo>
                  <a:lnTo>
                    <a:pt x="4204068" y="1277366"/>
                  </a:lnTo>
                  <a:lnTo>
                    <a:pt x="3991216" y="1277366"/>
                  </a:lnTo>
                  <a:lnTo>
                    <a:pt x="4416920" y="1703197"/>
                  </a:lnTo>
                  <a:lnTo>
                    <a:pt x="4842751" y="1277366"/>
                  </a:lnTo>
                  <a:lnTo>
                    <a:pt x="4629899" y="1277366"/>
                  </a:lnTo>
                  <a:lnTo>
                    <a:pt x="4629899" y="1106678"/>
                  </a:lnTo>
                  <a:lnTo>
                    <a:pt x="8833980" y="1106678"/>
                  </a:lnTo>
                  <a:lnTo>
                    <a:pt x="8833980" y="0"/>
                  </a:lnTo>
                  <a:close/>
                </a:path>
              </a:pathLst>
            </a:custGeom>
            <a:solidFill>
              <a:srgbClr val="0095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68160" y="1166367"/>
              <a:ext cx="8834120" cy="1703705"/>
            </a:xfrm>
            <a:custGeom>
              <a:rect l="l" t="t" r="r" b="b"/>
              <a:pathLst>
                <a:path w="8834120" h="1703705">
                  <a:moveTo>
                    <a:pt x="8833980" y="1106678"/>
                  </a:moveTo>
                  <a:lnTo>
                    <a:pt x="4629899" y="1106678"/>
                  </a:lnTo>
                  <a:lnTo>
                    <a:pt x="4629899" y="1277366"/>
                  </a:lnTo>
                  <a:lnTo>
                    <a:pt x="4842751" y="1277366"/>
                  </a:lnTo>
                  <a:lnTo>
                    <a:pt x="4416920" y="1703197"/>
                  </a:lnTo>
                  <a:lnTo>
                    <a:pt x="3991216" y="1277366"/>
                  </a:lnTo>
                  <a:lnTo>
                    <a:pt x="4204068" y="1277366"/>
                  </a:lnTo>
                  <a:lnTo>
                    <a:pt x="4204068" y="1106678"/>
                  </a:lnTo>
                  <a:lnTo>
                    <a:pt x="0" y="1106678"/>
                  </a:lnTo>
                  <a:lnTo>
                    <a:pt x="0" y="0"/>
                  </a:lnTo>
                  <a:lnTo>
                    <a:pt x="8833980" y="0"/>
                  </a:lnTo>
                  <a:lnTo>
                    <a:pt x="8833980" y="1106678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419811" y="1215389"/>
            <a:ext cx="8329295" cy="975994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marR="5080" indent="66675" algn="just">
              <a:lnSpc>
                <a:spcPts val="1450"/>
              </a:lnSpc>
              <a:spcBef>
                <a:spcPts val="340"/>
              </a:spcBef>
            </a:pPr>
            <a:r>
              <a:rPr sz="1400">
                <a:solidFill>
                  <a:srgbClr val="FFFFFF"/>
                </a:solidFill>
                <a:latin typeface="Microsoft Sans Serif"/>
                <a:cs typeface="Microsoft Sans Serif"/>
              </a:rPr>
              <a:t>6.</a:t>
            </a:r>
            <a:r>
              <a:rPr sz="1400" spc="355">
                <a:solidFill>
                  <a:srgbClr val="FFFFFF"/>
                </a:solidFill>
                <a:latin typeface="Microsoft Sans Serif"/>
                <a:cs typeface="Microsoft Sans Serif"/>
              </a:rPr>
              <a:t>     </a:t>
            </a:r>
            <a:r>
              <a:rPr sz="1400" spc="-20">
                <a:solidFill>
                  <a:srgbClr val="FFFFFF"/>
                </a:solidFill>
                <a:latin typeface="Microsoft Sans Serif"/>
                <a:cs typeface="Microsoft Sans Serif"/>
              </a:rPr>
              <a:t>Педагогу-</a:t>
            </a:r>
            <a:r>
              <a:rPr sz="1400">
                <a:solidFill>
                  <a:srgbClr val="FFFFFF"/>
                </a:solidFill>
                <a:latin typeface="Microsoft Sans Serif"/>
                <a:cs typeface="Microsoft Sans Serif"/>
              </a:rPr>
              <a:t>психологу</a:t>
            </a:r>
            <a:r>
              <a:rPr sz="1400" spc="2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>
                <a:solidFill>
                  <a:srgbClr val="FFFFFF"/>
                </a:solidFill>
                <a:latin typeface="Microsoft Sans Serif"/>
                <a:cs typeface="Microsoft Sans Serif"/>
              </a:rPr>
              <a:t>/</a:t>
            </a:r>
            <a:r>
              <a:rPr sz="1400" spc="390">
                <a:solidFill>
                  <a:srgbClr val="FFFFFF"/>
                </a:solidFill>
                <a:latin typeface="Microsoft Sans Serif"/>
                <a:cs typeface="Microsoft Sans Serif"/>
              </a:rPr>
              <a:t>    </a:t>
            </a:r>
            <a:r>
              <a:rPr sz="1400">
                <a:solidFill>
                  <a:srgbClr val="FFFFFF"/>
                </a:solidFill>
                <a:latin typeface="Microsoft Sans Serif"/>
                <a:cs typeface="Microsoft Sans Serif"/>
              </a:rPr>
              <a:t>психологу</a:t>
            </a:r>
            <a:r>
              <a:rPr sz="1400" spc="385">
                <a:solidFill>
                  <a:srgbClr val="FFFFFF"/>
                </a:solidFill>
                <a:latin typeface="Microsoft Sans Serif"/>
                <a:cs typeface="Microsoft Sans Serif"/>
              </a:rPr>
              <a:t>    </a:t>
            </a:r>
            <a:r>
              <a:rPr sz="1400">
                <a:solidFill>
                  <a:srgbClr val="FFFFFF"/>
                </a:solidFill>
                <a:latin typeface="Microsoft Sans Serif"/>
                <a:cs typeface="Microsoft Sans Serif"/>
              </a:rPr>
              <a:t>рекомендуется</a:t>
            </a:r>
            <a:r>
              <a:rPr sz="1400" spc="390">
                <a:solidFill>
                  <a:srgbClr val="FFFFFF"/>
                </a:solidFill>
                <a:latin typeface="Microsoft Sans Serif"/>
                <a:cs typeface="Microsoft Sans Serif"/>
              </a:rPr>
              <a:t>    </a:t>
            </a:r>
            <a:r>
              <a:rPr sz="1400" spc="-20">
                <a:solidFill>
                  <a:srgbClr val="FFFFFF"/>
                </a:solidFill>
                <a:latin typeface="Microsoft Sans Serif"/>
                <a:cs typeface="Microsoft Sans Serif"/>
              </a:rPr>
              <a:t>разработать</a:t>
            </a:r>
            <a:r>
              <a:rPr sz="1400" spc="-3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>
                <a:solidFill>
                  <a:srgbClr val="FFFFFF"/>
                </a:solidFill>
                <a:latin typeface="Microsoft Sans Serif"/>
                <a:cs typeface="Microsoft Sans Serif"/>
              </a:rPr>
              <a:t>и</a:t>
            </a:r>
            <a:r>
              <a:rPr sz="1400" spc="-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>
                <a:solidFill>
                  <a:srgbClr val="FFFFFF"/>
                </a:solidFill>
                <a:latin typeface="Microsoft Sans Serif"/>
                <a:cs typeface="Microsoft Sans Serif"/>
              </a:rPr>
              <a:t>(или)</a:t>
            </a:r>
            <a:r>
              <a:rPr sz="1400" spc="1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>
                <a:solidFill>
                  <a:srgbClr val="FFFFFF"/>
                </a:solidFill>
                <a:latin typeface="Microsoft Sans Serif"/>
                <a:cs typeface="Microsoft Sans Serif"/>
              </a:rPr>
              <a:t>применять </a:t>
            </a:r>
            <a:r>
              <a:rPr sz="1400">
                <a:solidFill>
                  <a:srgbClr val="FFFFFF"/>
                </a:solidFill>
                <a:latin typeface="Microsoft Sans Serif"/>
                <a:cs typeface="Microsoft Sans Serif"/>
              </a:rPr>
              <a:t>специальные</a:t>
            </a:r>
            <a:r>
              <a:rPr sz="1400" spc="-3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>
                <a:solidFill>
                  <a:srgbClr val="FFFFFF"/>
                </a:solidFill>
                <a:latin typeface="Microsoft Sans Serif"/>
                <a:cs typeface="Microsoft Sans Serif"/>
              </a:rPr>
              <a:t>программы</a:t>
            </a:r>
            <a:r>
              <a:rPr sz="1400" spc="-2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25">
                <a:solidFill>
                  <a:srgbClr val="FFFFFF"/>
                </a:solidFill>
                <a:latin typeface="Microsoft Sans Serif"/>
                <a:cs typeface="Microsoft Sans Serif"/>
              </a:rPr>
              <a:t>кризисного</a:t>
            </a:r>
            <a:r>
              <a:rPr sz="1400" spc="-4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>
                <a:solidFill>
                  <a:srgbClr val="FFFFFF"/>
                </a:solidFill>
                <a:latin typeface="Microsoft Sans Serif"/>
                <a:cs typeface="Microsoft Sans Serif"/>
              </a:rPr>
              <a:t>сопровождения</a:t>
            </a:r>
            <a:r>
              <a:rPr sz="1400" spc="-3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>
                <a:solidFill>
                  <a:srgbClr val="FFFFFF"/>
                </a:solidFill>
                <a:latin typeface="Microsoft Sans Serif"/>
                <a:cs typeface="Microsoft Sans Serif"/>
              </a:rPr>
              <a:t>детей</a:t>
            </a:r>
            <a:r>
              <a:rPr sz="1400" spc="-2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>
                <a:solidFill>
                  <a:srgbClr val="FFFFFF"/>
                </a:solidFill>
                <a:latin typeface="Microsoft Sans Serif"/>
                <a:cs typeface="Microsoft Sans Serif"/>
              </a:rPr>
              <a:t>ветеранов</a:t>
            </a:r>
            <a:r>
              <a:rPr sz="1400" spc="-4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>
                <a:solidFill>
                  <a:srgbClr val="FFFFFF"/>
                </a:solidFill>
                <a:latin typeface="Microsoft Sans Serif"/>
                <a:cs typeface="Microsoft Sans Serif"/>
              </a:rPr>
              <a:t>(участников)</a:t>
            </a:r>
            <a:r>
              <a:rPr sz="1400" spc="-2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>
                <a:solidFill>
                  <a:srgbClr val="FFFFFF"/>
                </a:solidFill>
                <a:latin typeface="Microsoft Sans Serif"/>
                <a:cs typeface="Microsoft Sans Serif"/>
              </a:rPr>
              <a:t>СВО,</a:t>
            </a:r>
            <a:r>
              <a:rPr sz="1400" spc="-3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>
                <a:solidFill>
                  <a:srgbClr val="FFFFFF"/>
                </a:solidFill>
                <a:latin typeface="Microsoft Sans Serif"/>
                <a:cs typeface="Microsoft Sans Serif"/>
              </a:rPr>
              <a:t>погибших </a:t>
            </a:r>
            <a:r>
              <a:rPr sz="1400">
                <a:solidFill>
                  <a:srgbClr val="FFFFFF"/>
                </a:solidFill>
                <a:latin typeface="Microsoft Sans Serif"/>
                <a:cs typeface="Microsoft Sans Serif"/>
              </a:rPr>
              <a:t>(умерших)</a:t>
            </a:r>
            <a:r>
              <a:rPr sz="1400" spc="-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>
                <a:solidFill>
                  <a:srgbClr val="FFFFFF"/>
                </a:solidFill>
                <a:latin typeface="Microsoft Sans Serif"/>
                <a:cs typeface="Microsoft Sans Serif"/>
              </a:rPr>
              <a:t>при</a:t>
            </a:r>
            <a:r>
              <a:rPr sz="1400" spc="-1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>
                <a:solidFill>
                  <a:srgbClr val="FFFFFF"/>
                </a:solidFill>
                <a:latin typeface="Microsoft Sans Serif"/>
                <a:cs typeface="Microsoft Sans Serif"/>
              </a:rPr>
              <a:t>исполнении</a:t>
            </a:r>
            <a:r>
              <a:rPr sz="1400" spc="-3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>
                <a:solidFill>
                  <a:srgbClr val="FFFFFF"/>
                </a:solidFill>
                <a:latin typeface="Microsoft Sans Serif"/>
                <a:cs typeface="Microsoft Sans Serif"/>
              </a:rPr>
              <a:t>обязанностей</a:t>
            </a:r>
            <a:r>
              <a:rPr sz="1400" spc="-5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>
                <a:solidFill>
                  <a:srgbClr val="FFFFFF"/>
                </a:solidFill>
                <a:latin typeface="Microsoft Sans Serif"/>
                <a:cs typeface="Microsoft Sans Serif"/>
              </a:rPr>
              <a:t>военной</a:t>
            </a:r>
            <a:r>
              <a:rPr sz="1400" spc="-5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>
                <a:solidFill>
                  <a:srgbClr val="FFFFFF"/>
                </a:solidFill>
                <a:latin typeface="Microsoft Sans Serif"/>
                <a:cs typeface="Microsoft Sans Serif"/>
              </a:rPr>
              <a:t>службы</a:t>
            </a:r>
            <a:r>
              <a:rPr sz="1400" spc="-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>
                <a:solidFill>
                  <a:srgbClr val="FFFFFF"/>
                </a:solidFill>
                <a:latin typeface="Microsoft Sans Serif"/>
                <a:cs typeface="Microsoft Sans Serif"/>
              </a:rPr>
              <a:t>(службы)</a:t>
            </a:r>
            <a:r>
              <a:rPr sz="1400" spc="-2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>
                <a:solidFill>
                  <a:srgbClr val="FFFFFF"/>
                </a:solidFill>
                <a:latin typeface="Microsoft Sans Serif"/>
                <a:cs typeface="Microsoft Sans Serif"/>
              </a:rPr>
              <a:t>и</a:t>
            </a:r>
            <a:r>
              <a:rPr sz="1400" spc="-1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>
                <a:solidFill>
                  <a:srgbClr val="FFFFFF"/>
                </a:solidFill>
                <a:latin typeface="Microsoft Sans Serif"/>
                <a:cs typeface="Microsoft Sans Serif"/>
              </a:rPr>
              <a:t>осуществлять</a:t>
            </a:r>
            <a:r>
              <a:rPr sz="1400" spc="-3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>
                <a:solidFill>
                  <a:srgbClr val="FFFFFF"/>
                </a:solidFill>
                <a:latin typeface="Microsoft Sans Serif"/>
                <a:cs typeface="Microsoft Sans Serif"/>
              </a:rPr>
              <a:t>коррекционную</a:t>
            </a:r>
            <a:endParaRPr sz="1400">
              <a:latin typeface="Microsoft Sans Serif"/>
              <a:cs typeface="Microsoft Sans Serif"/>
            </a:endParaRPr>
          </a:p>
          <a:p>
            <a:pPr marL="3810" algn="ctr">
              <a:lnSpc>
                <a:spcPts val="1320"/>
              </a:lnSpc>
              <a:spcBef>
                <a:spcPts val="5"/>
              </a:spcBef>
            </a:pPr>
            <a:r>
              <a:rPr sz="1400">
                <a:solidFill>
                  <a:srgbClr val="FFFFFF"/>
                </a:solidFill>
                <a:latin typeface="Microsoft Sans Serif"/>
                <a:cs typeface="Microsoft Sans Serif"/>
              </a:rPr>
              <a:t>работу</a:t>
            </a:r>
            <a:r>
              <a:rPr sz="1400" spc="-4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>
                <a:solidFill>
                  <a:srgbClr val="FFFFFF"/>
                </a:solidFill>
                <a:latin typeface="Microsoft Sans Serif"/>
                <a:cs typeface="Microsoft Sans Serif"/>
              </a:rPr>
              <a:t>по</a:t>
            </a:r>
            <a:r>
              <a:rPr sz="1400" spc="-2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>
                <a:solidFill>
                  <a:srgbClr val="FFFFFF"/>
                </a:solidFill>
                <a:latin typeface="Microsoft Sans Serif"/>
                <a:cs typeface="Microsoft Sans Serif"/>
              </a:rPr>
              <a:t>переживанию</a:t>
            </a:r>
            <a:r>
              <a:rPr sz="1400" spc="-4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>
                <a:solidFill>
                  <a:srgbClr val="FFFFFF"/>
                </a:solidFill>
                <a:latin typeface="Microsoft Sans Serif"/>
                <a:cs typeface="Microsoft Sans Serif"/>
              </a:rPr>
              <a:t>горя</a:t>
            </a:r>
            <a:r>
              <a:rPr sz="1400" spc="-4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>
                <a:solidFill>
                  <a:srgbClr val="FFFFFF"/>
                </a:solidFill>
                <a:latin typeface="Microsoft Sans Serif"/>
                <a:cs typeface="Microsoft Sans Serif"/>
              </a:rPr>
              <a:t>с</a:t>
            </a:r>
            <a:r>
              <a:rPr sz="1400" spc="-4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>
                <a:solidFill>
                  <a:srgbClr val="FFFFFF"/>
                </a:solidFill>
                <a:latin typeface="Microsoft Sans Serif"/>
                <a:cs typeface="Microsoft Sans Serif"/>
              </a:rPr>
              <a:t>обучающимися,</a:t>
            </a:r>
            <a:r>
              <a:rPr sz="1400" spc="-1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>
                <a:solidFill>
                  <a:srgbClr val="FFFFFF"/>
                </a:solidFill>
                <a:latin typeface="Microsoft Sans Serif"/>
                <a:cs typeface="Microsoft Sans Serif"/>
              </a:rPr>
              <a:t>находящимися</a:t>
            </a:r>
            <a:r>
              <a:rPr sz="1400" spc="-3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>
                <a:solidFill>
                  <a:srgbClr val="FFFFFF"/>
                </a:solidFill>
                <a:latin typeface="Microsoft Sans Serif"/>
                <a:cs typeface="Microsoft Sans Serif"/>
              </a:rPr>
              <a:t>в</a:t>
            </a:r>
            <a:r>
              <a:rPr sz="1400" spc="-2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>
                <a:solidFill>
                  <a:srgbClr val="FFFFFF"/>
                </a:solidFill>
                <a:latin typeface="Microsoft Sans Serif"/>
                <a:cs typeface="Microsoft Sans Serif"/>
              </a:rPr>
              <a:t>состоянии</a:t>
            </a:r>
            <a:r>
              <a:rPr sz="1400" spc="-6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>
                <a:solidFill>
                  <a:srgbClr val="FFFFFF"/>
                </a:solidFill>
                <a:latin typeface="Microsoft Sans Serif"/>
                <a:cs typeface="Microsoft Sans Serif"/>
              </a:rPr>
              <a:t>утраты</a:t>
            </a:r>
            <a:r>
              <a:rPr sz="1400" spc="-3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>
                <a:solidFill>
                  <a:srgbClr val="FFFFFF"/>
                </a:solidFill>
                <a:latin typeface="Microsoft Sans Serif"/>
                <a:cs typeface="Microsoft Sans Serif"/>
              </a:rPr>
              <a:t>родителя,</a:t>
            </a:r>
            <a:r>
              <a:rPr sz="1400" spc="-2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315">
                <a:solidFill>
                  <a:srgbClr val="FFFFFF"/>
                </a:solidFill>
                <a:latin typeface="Microsoft Sans Serif"/>
                <a:cs typeface="Microsoft Sans Serif"/>
              </a:rPr>
              <a:t>–</a:t>
            </a:r>
            <a:endParaRPr sz="1400">
              <a:latin typeface="Microsoft Sans Serif"/>
              <a:cs typeface="Microsoft Sans Serif"/>
            </a:endParaRPr>
          </a:p>
          <a:p>
            <a:pPr marL="1905" algn="ctr">
              <a:lnSpc>
                <a:spcPts val="1565"/>
              </a:lnSpc>
            </a:pPr>
            <a:r>
              <a:rPr sz="1400" spc="-10">
                <a:solidFill>
                  <a:srgbClr val="FFFFFF"/>
                </a:solidFill>
                <a:latin typeface="Microsoft Sans Serif"/>
                <a:cs typeface="Microsoft Sans Serif"/>
              </a:rPr>
              <a:t>участника</a:t>
            </a:r>
            <a:r>
              <a:rPr sz="1400" spc="-2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>
                <a:solidFill>
                  <a:srgbClr val="FFFFFF"/>
                </a:solidFill>
                <a:latin typeface="Microsoft Sans Serif"/>
                <a:cs typeface="Microsoft Sans Serif"/>
              </a:rPr>
              <a:t>СВО, в</a:t>
            </a:r>
            <a:r>
              <a:rPr sz="1400" spc="-10">
                <a:solidFill>
                  <a:srgbClr val="FFFFFF"/>
                </a:solidFill>
                <a:latin typeface="Microsoft Sans Serif"/>
                <a:cs typeface="Microsoft Sans Serif"/>
              </a:rPr>
              <a:t> очном</a:t>
            </a:r>
            <a:r>
              <a:rPr sz="1400" spc="-1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>
                <a:solidFill>
                  <a:srgbClr val="FFFFFF"/>
                </a:solidFill>
                <a:latin typeface="Microsoft Sans Serif"/>
                <a:cs typeface="Microsoft Sans Serif"/>
              </a:rPr>
              <a:t>и </a:t>
            </a:r>
            <a:r>
              <a:rPr sz="1400" spc="-10">
                <a:solidFill>
                  <a:srgbClr val="FFFFFF"/>
                </a:solidFill>
                <a:latin typeface="Microsoft Sans Serif"/>
                <a:cs typeface="Microsoft Sans Serif"/>
              </a:rPr>
              <a:t>дистанционном</a:t>
            </a:r>
            <a:r>
              <a:rPr sz="1400" spc="-4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>
                <a:solidFill>
                  <a:srgbClr val="FFFFFF"/>
                </a:solidFill>
                <a:latin typeface="Microsoft Sans Serif"/>
                <a:cs typeface="Microsoft Sans Serif"/>
              </a:rPr>
              <a:t>режиме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066026" y="250698"/>
            <a:ext cx="1776730" cy="787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indent="-635" algn="ctr">
              <a:lnSpc>
                <a:spcPct val="100000"/>
              </a:lnSpc>
              <a:spcBef>
                <a:spcPts val="95"/>
              </a:spcBef>
            </a:pPr>
            <a:r>
              <a:rPr sz="1000" b="1" i="1">
                <a:solidFill>
                  <a:srgbClr val="FF0000"/>
                </a:solidFill>
                <a:latin typeface="Arial"/>
                <a:cs typeface="Arial"/>
              </a:rPr>
              <a:t>В</a:t>
            </a:r>
            <a:r>
              <a:rPr sz="1000" b="1" i="1" spc="-4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000" b="1" i="1">
                <a:solidFill>
                  <a:srgbClr val="FF0000"/>
                </a:solidFill>
                <a:latin typeface="Arial"/>
                <a:cs typeface="Arial"/>
              </a:rPr>
              <a:t>случае</a:t>
            </a:r>
            <a:r>
              <a:rPr sz="1000" b="1" i="1" spc="-35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000" b="1" i="1">
                <a:solidFill>
                  <a:srgbClr val="FF0000"/>
                </a:solidFill>
                <a:latin typeface="Arial"/>
                <a:cs typeface="Arial"/>
              </a:rPr>
              <a:t>гибели</a:t>
            </a:r>
            <a:r>
              <a:rPr sz="1000" b="1" i="1" spc="-25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000" b="1" i="1" spc="-10">
                <a:solidFill>
                  <a:srgbClr val="FF0000"/>
                </a:solidFill>
                <a:latin typeface="Arial"/>
                <a:cs typeface="Arial"/>
              </a:rPr>
              <a:t>ветерана (участника)</a:t>
            </a:r>
            <a:r>
              <a:rPr sz="1000" b="1" i="1">
                <a:solidFill>
                  <a:srgbClr val="FF0000"/>
                </a:solidFill>
                <a:latin typeface="Arial"/>
                <a:cs typeface="Arial"/>
              </a:rPr>
              <a:t> СВО</a:t>
            </a:r>
            <a:r>
              <a:rPr sz="1000" b="1" i="1" spc="-15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000" b="1" i="1" spc="-10">
                <a:solidFill>
                  <a:srgbClr val="FF0000"/>
                </a:solidFill>
                <a:latin typeface="Arial"/>
                <a:cs typeface="Arial"/>
              </a:rPr>
              <a:t>возможен </a:t>
            </a:r>
            <a:r>
              <a:rPr sz="1000" b="1" i="1">
                <a:solidFill>
                  <a:srgbClr val="FF0000"/>
                </a:solidFill>
                <a:latin typeface="Arial"/>
                <a:cs typeface="Arial"/>
              </a:rPr>
              <a:t>следующий</a:t>
            </a:r>
            <a:r>
              <a:rPr sz="1000" b="1" i="1" spc="-6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000" b="1" i="1" spc="-10">
                <a:solidFill>
                  <a:srgbClr val="FF0000"/>
                </a:solidFill>
                <a:latin typeface="Arial"/>
                <a:cs typeface="Arial"/>
              </a:rPr>
              <a:t>алгоритм</a:t>
            </a:r>
            <a:endParaRPr sz="1000">
              <a:latin typeface="Arial"/>
              <a:cs typeface="Arial"/>
            </a:endParaRPr>
          </a:p>
          <a:p>
            <a:pPr marL="386080" marR="379095" algn="ctr">
              <a:lnSpc>
                <a:spcPct val="100000"/>
              </a:lnSpc>
            </a:pPr>
            <a:r>
              <a:rPr sz="1000" b="1" i="1" spc="-10">
                <a:solidFill>
                  <a:srgbClr val="FF0000"/>
                </a:solidFill>
                <a:latin typeface="Arial"/>
                <a:cs typeface="Arial"/>
              </a:rPr>
              <a:t>сопровождения обучающегося</a:t>
            </a:r>
            <a:endParaRPr sz="1000">
              <a:latin typeface="Arial"/>
              <a:cs typeface="Arial"/>
            </a:endParaRPr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287527" y="170180"/>
            <a:ext cx="67990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spc="-10" smtClean="0">
                <a:solidFill>
                  <a:srgbClr val="000000"/>
                </a:solidFill>
              </a:rPr>
              <a:t>Оказание</a:t>
            </a:r>
            <a:r>
              <a:rPr lang="ru-RU" sz="1400" b="1" smtClean="0">
                <a:solidFill>
                  <a:srgbClr val="000000"/>
                </a:solidFill>
              </a:rPr>
              <a:t>	</a:t>
            </a:r>
            <a:r>
              <a:rPr lang="ru-RU" sz="1400" b="1" spc="-10" smtClean="0">
                <a:solidFill>
                  <a:srgbClr val="000000"/>
                </a:solidFill>
              </a:rPr>
              <a:t>экстренной психологической </a:t>
            </a:r>
            <a:r>
              <a:rPr lang="ru-RU" sz="1400" b="1" spc="-10" smtClean="0">
                <a:solidFill>
                  <a:schemeClr val="tx1"/>
                </a:solidFill>
              </a:rPr>
              <a:t>помощи,</a:t>
            </a:r>
            <a:r>
              <a:rPr lang="ru-RU" sz="1400" b="1" smtClean="0">
                <a:solidFill>
                  <a:schemeClr val="tx1"/>
                </a:solidFill>
              </a:rPr>
              <a:t> </a:t>
            </a:r>
            <a:r>
              <a:rPr lang="ru-RU" sz="1400" b="1" spc="-10" smtClean="0">
                <a:solidFill>
                  <a:schemeClr val="tx1"/>
                </a:solidFill>
              </a:rPr>
              <a:t>психологической коррекции и поддержки  детям ветеранов (участников) СВО и членам их семей в очном и дистанционном режиме</a:t>
            </a:r>
            <a:endParaRPr lang="ru-RU" sz="1400" b="1"/>
          </a:p>
        </p:txBody>
      </p:sp>
    </p:spTree>
  </p:cSld>
  <p:clrMapOvr>
    <a:masterClrMapping/>
  </p:clrMapOvr>
  <p:transition/>
  <p:timing/>
</p:sld>
</file>

<file path=ppt/slides/slide6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4"/>
          <p:cNvSpPr txBox="1"/>
          <p:nvPr/>
        </p:nvSpPr>
        <p:spPr>
          <a:xfrm>
            <a:off x="228600" y="895350"/>
            <a:ext cx="6803390" cy="175496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5080">
              <a:lnSpc>
                <a:spcPct val="100000"/>
              </a:lnSpc>
              <a:spcBef>
                <a:spcPts val="105"/>
              </a:spcBef>
            </a:pPr>
            <a:r>
              <a:rPr sz="1400" b="1" u="sng">
                <a:uFill>
                  <a:solidFill>
                    <a:srgbClr val="4480C2"/>
                  </a:solidFill>
                </a:uFill>
                <a:latin typeface="Arial"/>
                <a:cs typeface="Arial"/>
              </a:rPr>
              <a:t>	</a:t>
            </a:r>
            <a:r>
              <a:rPr lang="ru-RU" sz="1400" b="1" u="sng" smtClean="0">
                <a:uFill>
                  <a:solidFill>
                    <a:srgbClr val="4480C2"/>
                  </a:solidFill>
                </a:uFill>
                <a:latin typeface="Arial"/>
                <a:cs typeface="Arial"/>
              </a:rPr>
              <a:t>_____________________________________________</a:t>
            </a:r>
            <a:endParaRPr sz="1400">
              <a:latin typeface="Arial"/>
              <a:cs typeface="Arial"/>
            </a:endParaRPr>
          </a:p>
          <a:p>
            <a:pPr marL="630555" marR="2813050" algn="ctr">
              <a:lnSpc>
                <a:spcPct val="100000"/>
              </a:lnSpc>
              <a:spcBef>
                <a:spcPts val="1090"/>
              </a:spcBef>
            </a:pPr>
            <a:r>
              <a:rPr sz="1800" b="1">
                <a:solidFill>
                  <a:srgbClr val="C00000"/>
                </a:solidFill>
                <a:latin typeface="Arial"/>
                <a:cs typeface="Arial"/>
              </a:rPr>
              <a:t>Федеральная</a:t>
            </a:r>
            <a:r>
              <a:rPr sz="1800" b="1" spc="-8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>
                <a:solidFill>
                  <a:srgbClr val="C00000"/>
                </a:solidFill>
                <a:latin typeface="Arial"/>
                <a:cs typeface="Arial"/>
              </a:rPr>
              <a:t>линия</a:t>
            </a:r>
            <a:r>
              <a:rPr sz="1800" b="1" spc="-7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0">
                <a:solidFill>
                  <a:srgbClr val="C00000"/>
                </a:solidFill>
                <a:latin typeface="Arial"/>
                <a:cs typeface="Arial"/>
              </a:rPr>
              <a:t>детского </a:t>
            </a:r>
            <a:r>
              <a:rPr sz="1800" b="1">
                <a:solidFill>
                  <a:srgbClr val="C00000"/>
                </a:solidFill>
                <a:latin typeface="Arial"/>
                <a:cs typeface="Arial"/>
              </a:rPr>
              <a:t>телефона</a:t>
            </a:r>
            <a:r>
              <a:rPr sz="1800" b="1" spc="-1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0">
                <a:solidFill>
                  <a:srgbClr val="C00000"/>
                </a:solidFill>
                <a:latin typeface="Arial"/>
                <a:cs typeface="Arial"/>
              </a:rPr>
              <a:t>доверия</a:t>
            </a:r>
            <a:endParaRPr sz="1800">
              <a:latin typeface="Arial"/>
              <a:cs typeface="Arial"/>
            </a:endParaRPr>
          </a:p>
          <a:p>
            <a:pPr marR="2179320" algn="ctr">
              <a:lnSpc>
                <a:spcPct val="100000"/>
              </a:lnSpc>
            </a:pPr>
            <a:r>
              <a:rPr sz="1800" b="1">
                <a:solidFill>
                  <a:srgbClr val="C00000"/>
                </a:solidFill>
                <a:latin typeface="Arial"/>
                <a:cs typeface="Arial"/>
              </a:rPr>
              <a:t>8 (800)</a:t>
            </a:r>
            <a:r>
              <a:rPr sz="1800" b="1" spc="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0">
                <a:solidFill>
                  <a:srgbClr val="C00000"/>
                </a:solidFill>
                <a:latin typeface="Arial"/>
                <a:cs typeface="Arial"/>
              </a:rPr>
              <a:t>2000-</a:t>
            </a:r>
            <a:r>
              <a:rPr sz="1800" b="1" spc="-25">
                <a:solidFill>
                  <a:srgbClr val="C00000"/>
                </a:solidFill>
                <a:latin typeface="Arial"/>
                <a:cs typeface="Arial"/>
              </a:rPr>
              <a:t>122</a:t>
            </a:r>
            <a:endParaRPr sz="1800">
              <a:latin typeface="Arial"/>
              <a:cs typeface="Arial"/>
            </a:endParaRPr>
          </a:p>
          <a:p>
            <a:pPr marL="281940" marR="2460625" algn="ctr">
              <a:lnSpc>
                <a:spcPct val="100000"/>
              </a:lnSpc>
            </a:pPr>
            <a:r>
              <a:rPr sz="1800" spc="-20">
                <a:solidFill>
                  <a:srgbClr val="C00000"/>
                </a:solidFill>
                <a:latin typeface="Microsoft Sans Serif"/>
                <a:cs typeface="Microsoft Sans Serif"/>
              </a:rPr>
              <a:t>(круглосуточно,</a:t>
            </a:r>
            <a:r>
              <a:rPr sz="1800" spc="-25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800">
                <a:solidFill>
                  <a:srgbClr val="C00000"/>
                </a:solidFill>
                <a:latin typeface="Microsoft Sans Serif"/>
                <a:cs typeface="Microsoft Sans Serif"/>
              </a:rPr>
              <a:t>бесплатно,</a:t>
            </a:r>
            <a:r>
              <a:rPr sz="1800" spc="-55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800" spc="-10">
                <a:solidFill>
                  <a:srgbClr val="C00000"/>
                </a:solidFill>
                <a:latin typeface="Microsoft Sans Serif"/>
                <a:cs typeface="Microsoft Sans Serif"/>
              </a:rPr>
              <a:t>анонимно, конфиденциально)</a:t>
            </a:r>
            <a:endParaRPr sz="1800">
              <a:latin typeface="Microsoft Sans Serif"/>
              <a:cs typeface="Microsoft Sans Serif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73921" y="1166112"/>
            <a:ext cx="9070340" cy="3767837"/>
            <a:chOff x="73921" y="1166113"/>
            <a:chExt cx="9070340" cy="3500754"/>
          </a:xfrm>
        </p:grpSpPr>
        <p:pic>
          <p:nvPicPr>
            <p:cNvPr id="6" name="object 6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4688967" y="1166113"/>
              <a:ext cx="4455033" cy="221894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4125721" y="2778391"/>
              <a:ext cx="2887472" cy="1887981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73921" y="2738945"/>
              <a:ext cx="4149344" cy="1851660"/>
            </a:xfrm>
            <a:prstGeom prst="rect">
              <a:avLst/>
            </a:prstGeom>
          </p:spPr>
        </p:pic>
      </p:grpSp>
      <p:sp>
        <p:nvSpPr>
          <p:cNvPr id="10" name="Прямоугольник 9"/>
          <p:cNvSpPr/>
          <p:nvPr/>
        </p:nvSpPr>
        <p:spPr>
          <a:xfrm>
            <a:off x="228600" y="209550"/>
            <a:ext cx="70866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spc="-10" smtClean="0">
                <a:solidFill>
                  <a:srgbClr val="000000"/>
                </a:solidFill>
              </a:rPr>
              <a:t>Оказание</a:t>
            </a:r>
            <a:r>
              <a:rPr lang="ru-RU" sz="1400" b="1" smtClean="0">
                <a:solidFill>
                  <a:srgbClr val="000000"/>
                </a:solidFill>
              </a:rPr>
              <a:t>	</a:t>
            </a:r>
            <a:r>
              <a:rPr lang="ru-RU" sz="1400" b="1" spc="-10" smtClean="0">
                <a:solidFill>
                  <a:srgbClr val="000000"/>
                </a:solidFill>
              </a:rPr>
              <a:t>экстренной психологической </a:t>
            </a:r>
            <a:r>
              <a:rPr lang="ru-RU" sz="1400" b="1" spc="-10" smtClean="0">
                <a:solidFill>
                  <a:schemeClr val="tx1"/>
                </a:solidFill>
              </a:rPr>
              <a:t>помощи,</a:t>
            </a:r>
            <a:r>
              <a:rPr lang="ru-RU" sz="1400" b="1" smtClean="0">
                <a:solidFill>
                  <a:schemeClr val="tx1"/>
                </a:solidFill>
              </a:rPr>
              <a:t> </a:t>
            </a:r>
            <a:r>
              <a:rPr lang="ru-RU" sz="1400" b="1" spc="-10" smtClean="0">
                <a:solidFill>
                  <a:schemeClr val="tx1"/>
                </a:solidFill>
              </a:rPr>
              <a:t>психологической коррекции и поддержки  детям ветеранов (участников) СВО и членам их семей в очном и дистанционном режиме</a:t>
            </a:r>
            <a:endParaRPr lang="ru-RU" sz="1400" b="1"/>
          </a:p>
        </p:txBody>
      </p:sp>
    </p:spTree>
  </p:cSld>
  <p:clrMapOvr>
    <a:masterClrMapping/>
  </p:clrMapOvr>
  <p:transition/>
  <p:timing/>
</p:sld>
</file>

<file path=ppt/slides/slide6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5"/>
          <p:cNvSpPr txBox="1"/>
          <p:nvPr/>
        </p:nvSpPr>
        <p:spPr>
          <a:xfrm>
            <a:off x="299720" y="1193419"/>
            <a:ext cx="4363720" cy="1769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06400" marR="115570" algn="ctr">
              <a:lnSpc>
                <a:spcPct val="100000"/>
              </a:lnSpc>
              <a:spcBef>
                <a:spcPts val="100"/>
              </a:spcBef>
            </a:pPr>
            <a:r>
              <a:rPr sz="1800" b="1">
                <a:solidFill>
                  <a:srgbClr val="C00000"/>
                </a:solidFill>
                <a:latin typeface="Arial"/>
                <a:cs typeface="Arial"/>
              </a:rPr>
              <a:t>экстренная</a:t>
            </a:r>
            <a:r>
              <a:rPr sz="1800" b="1" spc="-6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>
                <a:solidFill>
                  <a:srgbClr val="C00000"/>
                </a:solidFill>
                <a:latin typeface="Arial"/>
                <a:cs typeface="Arial"/>
              </a:rPr>
              <a:t>анонимная</a:t>
            </a:r>
            <a:r>
              <a:rPr sz="1800" b="1" spc="-8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0">
                <a:solidFill>
                  <a:srgbClr val="C00000"/>
                </a:solidFill>
                <a:latin typeface="Arial"/>
                <a:cs typeface="Arial"/>
              </a:rPr>
              <a:t>кризисная помощь</a:t>
            </a:r>
            <a:endParaRPr sz="1800">
              <a:latin typeface="Arial"/>
              <a:cs typeface="Arial"/>
            </a:endParaRPr>
          </a:p>
          <a:p>
            <a:pPr marL="284480" algn="ctr">
              <a:lnSpc>
                <a:spcPct val="100000"/>
              </a:lnSpc>
            </a:pPr>
            <a:r>
              <a:rPr sz="1800" b="1">
                <a:solidFill>
                  <a:srgbClr val="C00000"/>
                </a:solidFill>
                <a:latin typeface="Arial"/>
                <a:cs typeface="Arial"/>
              </a:rPr>
              <a:t>8 (800)</a:t>
            </a:r>
            <a:r>
              <a:rPr sz="1800" b="1" spc="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0">
                <a:solidFill>
                  <a:srgbClr val="C00000"/>
                </a:solidFill>
                <a:latin typeface="Arial"/>
                <a:cs typeface="Arial"/>
              </a:rPr>
              <a:t>600-31-</a:t>
            </a:r>
            <a:r>
              <a:rPr sz="1800" b="1" spc="-25">
                <a:solidFill>
                  <a:srgbClr val="C00000"/>
                </a:solidFill>
                <a:latin typeface="Arial"/>
                <a:cs typeface="Arial"/>
              </a:rPr>
              <a:t>14</a:t>
            </a:r>
            <a:endParaRPr sz="1800">
              <a:latin typeface="Arial"/>
              <a:cs typeface="Arial"/>
            </a:endParaRPr>
          </a:p>
          <a:p>
            <a:pPr marL="297815" marR="5080" algn="ctr">
              <a:lnSpc>
                <a:spcPct val="100000"/>
              </a:lnSpc>
            </a:pPr>
            <a:r>
              <a:rPr sz="1800" spc="-20">
                <a:solidFill>
                  <a:srgbClr val="C00000"/>
                </a:solidFill>
                <a:latin typeface="Microsoft Sans Serif"/>
                <a:cs typeface="Microsoft Sans Serif"/>
              </a:rPr>
              <a:t>(круглосуточно,</a:t>
            </a:r>
            <a:r>
              <a:rPr sz="1800" spc="-25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800">
                <a:solidFill>
                  <a:srgbClr val="C00000"/>
                </a:solidFill>
                <a:latin typeface="Microsoft Sans Serif"/>
                <a:cs typeface="Microsoft Sans Serif"/>
              </a:rPr>
              <a:t>бесплатно,</a:t>
            </a:r>
            <a:r>
              <a:rPr sz="1800" spc="-55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800" spc="-10">
                <a:solidFill>
                  <a:srgbClr val="C00000"/>
                </a:solidFill>
                <a:latin typeface="Microsoft Sans Serif"/>
                <a:cs typeface="Microsoft Sans Serif"/>
              </a:rPr>
              <a:t>анонимно, конфиденциально)</a:t>
            </a:r>
            <a:endParaRPr sz="18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485"/>
              </a:spcBef>
            </a:pPr>
            <a:r>
              <a:rPr sz="1200" b="1" i="1">
                <a:latin typeface="Arial"/>
                <a:cs typeface="Arial"/>
              </a:rPr>
              <a:t>Основные</a:t>
            </a:r>
            <a:r>
              <a:rPr sz="1200" b="1" i="1" spc="-30">
                <a:latin typeface="Arial"/>
                <a:cs typeface="Arial"/>
              </a:rPr>
              <a:t> </a:t>
            </a:r>
            <a:r>
              <a:rPr sz="1200" b="1" i="1" spc="-10">
                <a:latin typeface="Arial"/>
                <a:cs typeface="Arial"/>
              </a:rPr>
              <a:t>задачи</a:t>
            </a:r>
            <a:r>
              <a:rPr sz="1200" b="1" i="1" spc="-50">
                <a:latin typeface="Arial"/>
                <a:cs typeface="Arial"/>
              </a:rPr>
              <a:t> :</a:t>
            </a:r>
            <a:endParaRPr sz="12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894579" y="1313179"/>
            <a:ext cx="381952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540" algn="ctr">
              <a:lnSpc>
                <a:spcPct val="100000"/>
              </a:lnSpc>
              <a:spcBef>
                <a:spcPts val="100"/>
              </a:spcBef>
              <a:tabLst>
                <a:tab pos="1265555"/>
                <a:tab pos="2843530"/>
              </a:tabLst>
            </a:pPr>
            <a:r>
              <a:rPr sz="1200" b="1" spc="-10">
                <a:latin typeface="Arial"/>
                <a:cs typeface="Arial"/>
              </a:rPr>
              <a:t>Федеральный</a:t>
            </a:r>
            <a:r>
              <a:rPr sz="1200" b="1">
                <a:latin typeface="Arial"/>
                <a:cs typeface="Arial"/>
              </a:rPr>
              <a:t>	</a:t>
            </a:r>
            <a:r>
              <a:rPr sz="1200" b="1" spc="-10">
                <a:latin typeface="Arial"/>
                <a:cs typeface="Arial"/>
              </a:rPr>
              <a:t>координационный</a:t>
            </a:r>
            <a:r>
              <a:rPr sz="1200" b="1">
                <a:latin typeface="Arial"/>
                <a:cs typeface="Arial"/>
              </a:rPr>
              <a:t>	центр</a:t>
            </a:r>
            <a:r>
              <a:rPr sz="1200" b="1" spc="-15">
                <a:latin typeface="Arial"/>
                <a:cs typeface="Arial"/>
              </a:rPr>
              <a:t> </a:t>
            </a:r>
            <a:r>
              <a:rPr sz="1200" b="1" spc="-25">
                <a:latin typeface="Arial"/>
                <a:cs typeface="Arial"/>
              </a:rPr>
              <a:t>по </a:t>
            </a:r>
            <a:r>
              <a:rPr sz="1200" b="1" spc="-10">
                <a:latin typeface="Arial"/>
                <a:cs typeface="Arial"/>
              </a:rPr>
              <a:t>обеспечению</a:t>
            </a:r>
            <a:r>
              <a:rPr sz="1200" b="1" spc="-35">
                <a:latin typeface="Arial"/>
                <a:cs typeface="Arial"/>
              </a:rPr>
              <a:t> </a:t>
            </a:r>
            <a:r>
              <a:rPr sz="1200" b="1" spc="-10">
                <a:latin typeface="Arial"/>
                <a:cs typeface="Arial"/>
              </a:rPr>
              <a:t>психологической</a:t>
            </a:r>
            <a:r>
              <a:rPr sz="1200" b="1" spc="-35">
                <a:latin typeface="Arial"/>
                <a:cs typeface="Arial"/>
              </a:rPr>
              <a:t> </a:t>
            </a:r>
            <a:r>
              <a:rPr sz="1200" b="1">
                <a:latin typeface="Arial"/>
                <a:cs typeface="Arial"/>
              </a:rPr>
              <a:t>службы</a:t>
            </a:r>
            <a:r>
              <a:rPr sz="1200" b="1" spc="-20">
                <a:latin typeface="Arial"/>
                <a:cs typeface="Arial"/>
              </a:rPr>
              <a:t> </a:t>
            </a:r>
            <a:r>
              <a:rPr sz="1200" b="1">
                <a:latin typeface="Arial"/>
                <a:cs typeface="Arial"/>
              </a:rPr>
              <a:t>в </a:t>
            </a:r>
            <a:r>
              <a:rPr sz="1200" b="1" spc="-10">
                <a:latin typeface="Arial"/>
                <a:cs typeface="Arial"/>
              </a:rPr>
              <a:t>системе образования</a:t>
            </a:r>
            <a:r>
              <a:rPr sz="1200" b="1" spc="-25">
                <a:latin typeface="Arial"/>
                <a:cs typeface="Arial"/>
              </a:rPr>
              <a:t> </a:t>
            </a:r>
            <a:r>
              <a:rPr sz="1200" b="1" spc="-10">
                <a:latin typeface="Arial"/>
                <a:cs typeface="Arial"/>
              </a:rPr>
              <a:t>Российской</a:t>
            </a:r>
            <a:r>
              <a:rPr sz="1200" b="1" spc="-35">
                <a:latin typeface="Arial"/>
                <a:cs typeface="Arial"/>
              </a:rPr>
              <a:t> </a:t>
            </a:r>
            <a:r>
              <a:rPr sz="1200" b="1">
                <a:latin typeface="Arial"/>
                <a:cs typeface="Arial"/>
              </a:rPr>
              <a:t>Федерации </a:t>
            </a:r>
            <a:r>
              <a:rPr sz="1200" b="1" spc="-10">
                <a:latin typeface="Arial"/>
                <a:cs typeface="Arial"/>
              </a:rPr>
              <a:t>МГППУ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99720" y="2936875"/>
            <a:ext cx="8669655" cy="20237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29895" indent="97155">
              <a:lnSpc>
                <a:spcPct val="100000"/>
              </a:lnSpc>
              <a:spcBef>
                <a:spcPts val="100"/>
              </a:spcBef>
              <a:buChar char="•"/>
              <a:tabLst>
                <a:tab pos="109855"/>
                <a:tab pos="1012190"/>
                <a:tab pos="2600960"/>
                <a:tab pos="3486785"/>
                <a:tab pos="4881880"/>
              </a:tabLst>
            </a:pPr>
            <a:r>
              <a:rPr sz="1200" b="1" i="1" spc="-10">
                <a:latin typeface="Arial"/>
                <a:cs typeface="Arial"/>
              </a:rPr>
              <a:t>оказание</a:t>
            </a:r>
            <a:r>
              <a:rPr sz="1200" b="1" i="1">
                <a:latin typeface="Arial"/>
                <a:cs typeface="Arial"/>
              </a:rPr>
              <a:t>	</a:t>
            </a:r>
            <a:r>
              <a:rPr sz="1200" b="1" i="1" spc="-10">
                <a:latin typeface="Arial"/>
                <a:cs typeface="Arial"/>
              </a:rPr>
              <a:t>психологической</a:t>
            </a:r>
            <a:r>
              <a:rPr sz="1200" b="1" i="1">
                <a:latin typeface="Arial"/>
                <a:cs typeface="Arial"/>
              </a:rPr>
              <a:t>	</a:t>
            </a:r>
            <a:r>
              <a:rPr sz="1200" b="1" i="1" spc="-10">
                <a:latin typeface="Arial"/>
                <a:cs typeface="Arial"/>
              </a:rPr>
              <a:t>помощи</a:t>
            </a:r>
            <a:r>
              <a:rPr sz="1200" b="1" i="1">
                <a:latin typeface="Arial"/>
                <a:cs typeface="Arial"/>
              </a:rPr>
              <a:t>	</a:t>
            </a:r>
            <a:r>
              <a:rPr sz="1200" b="1" i="1" spc="-10">
                <a:latin typeface="Arial"/>
                <a:cs typeface="Arial"/>
              </a:rPr>
              <a:t>обучающимся,</a:t>
            </a:r>
            <a:r>
              <a:rPr sz="1200" b="1" i="1">
                <a:latin typeface="Arial"/>
                <a:cs typeface="Arial"/>
              </a:rPr>
              <a:t>	</a:t>
            </a:r>
            <a:r>
              <a:rPr sz="1200" b="1" i="1" spc="-10">
                <a:latin typeface="Arial"/>
                <a:cs typeface="Arial"/>
              </a:rPr>
              <a:t>находящимся</a:t>
            </a:r>
            <a:r>
              <a:rPr sz="1200" b="1" i="1" spc="-25">
                <a:latin typeface="Arial"/>
                <a:cs typeface="Arial"/>
              </a:rPr>
              <a:t> </a:t>
            </a:r>
            <a:r>
              <a:rPr sz="1200" b="1" i="1">
                <a:latin typeface="Arial"/>
                <a:cs typeface="Arial"/>
              </a:rPr>
              <a:t>в</a:t>
            </a:r>
            <a:r>
              <a:rPr sz="1200" b="1" i="1" spc="-20">
                <a:latin typeface="Arial"/>
                <a:cs typeface="Arial"/>
              </a:rPr>
              <a:t> </a:t>
            </a:r>
            <a:r>
              <a:rPr sz="1200" b="1" i="1">
                <a:latin typeface="Arial"/>
                <a:cs typeface="Arial"/>
              </a:rPr>
              <a:t>состоянии</a:t>
            </a:r>
            <a:r>
              <a:rPr sz="1200" b="1" i="1" spc="-5">
                <a:latin typeface="Arial"/>
                <a:cs typeface="Arial"/>
              </a:rPr>
              <a:t> </a:t>
            </a:r>
            <a:r>
              <a:rPr sz="1200" b="1" i="1" spc="-10">
                <a:latin typeface="Arial"/>
                <a:cs typeface="Arial"/>
              </a:rPr>
              <a:t>эмоциональной </a:t>
            </a:r>
            <a:r>
              <a:rPr sz="1200" b="1" i="1">
                <a:latin typeface="Arial"/>
                <a:cs typeface="Arial"/>
              </a:rPr>
              <a:t>дезадаптации</a:t>
            </a:r>
            <a:r>
              <a:rPr sz="1200" b="1" i="1" spc="-50">
                <a:latin typeface="Arial"/>
                <a:cs typeface="Arial"/>
              </a:rPr>
              <a:t> </a:t>
            </a:r>
            <a:r>
              <a:rPr sz="1200" b="1" i="1">
                <a:latin typeface="Arial"/>
                <a:cs typeface="Arial"/>
              </a:rPr>
              <a:t>и</a:t>
            </a:r>
            <a:r>
              <a:rPr sz="1200" b="1" i="1" spc="-15">
                <a:latin typeface="Arial"/>
                <a:cs typeface="Arial"/>
              </a:rPr>
              <a:t> </a:t>
            </a:r>
            <a:r>
              <a:rPr sz="1200" b="1" i="1" spc="-10">
                <a:latin typeface="Arial"/>
                <a:cs typeface="Arial"/>
              </a:rPr>
              <a:t>испытывающим</a:t>
            </a:r>
            <a:r>
              <a:rPr sz="1200" b="1" i="1" spc="-20">
                <a:latin typeface="Arial"/>
                <a:cs typeface="Arial"/>
              </a:rPr>
              <a:t> </a:t>
            </a:r>
            <a:r>
              <a:rPr sz="1200" b="1" i="1">
                <a:latin typeface="Arial"/>
                <a:cs typeface="Arial"/>
              </a:rPr>
              <a:t>высокий</a:t>
            </a:r>
            <a:r>
              <a:rPr sz="1200" b="1" i="1" spc="-20">
                <a:latin typeface="Arial"/>
                <a:cs typeface="Arial"/>
              </a:rPr>
              <a:t> </a:t>
            </a:r>
            <a:r>
              <a:rPr sz="1200" b="1" i="1">
                <a:latin typeface="Arial"/>
                <a:cs typeface="Arial"/>
              </a:rPr>
              <a:t>уровень</a:t>
            </a:r>
            <a:r>
              <a:rPr sz="1200" b="1" i="1" spc="-30">
                <a:latin typeface="Arial"/>
                <a:cs typeface="Arial"/>
              </a:rPr>
              <a:t> </a:t>
            </a:r>
            <a:r>
              <a:rPr sz="1200" b="1" i="1" spc="-10">
                <a:latin typeface="Arial"/>
                <a:cs typeface="Arial"/>
              </a:rPr>
              <a:t>психологического</a:t>
            </a:r>
            <a:r>
              <a:rPr sz="1200" b="1" i="1" spc="-25">
                <a:latin typeface="Arial"/>
                <a:cs typeface="Arial"/>
              </a:rPr>
              <a:t> </a:t>
            </a:r>
            <a:r>
              <a:rPr sz="1200" b="1" i="1" spc="-10">
                <a:latin typeface="Arial"/>
                <a:cs typeface="Arial"/>
              </a:rPr>
              <a:t>стресса;</a:t>
            </a:r>
            <a:endParaRPr sz="1200">
              <a:latin typeface="Arial"/>
              <a:cs typeface="Arial"/>
            </a:endParaRPr>
          </a:p>
          <a:p>
            <a:pPr marL="109855" indent="-97155">
              <a:lnSpc>
                <a:spcPct val="100000"/>
              </a:lnSpc>
              <a:buChar char="•"/>
              <a:tabLst>
                <a:tab pos="109855"/>
              </a:tabLst>
            </a:pPr>
            <a:r>
              <a:rPr sz="1200" b="1" i="1">
                <a:latin typeface="Arial"/>
                <a:cs typeface="Arial"/>
              </a:rPr>
              <a:t>профилактика</a:t>
            </a:r>
            <a:r>
              <a:rPr sz="1200" b="1" i="1" spc="-35">
                <a:latin typeface="Arial"/>
                <a:cs typeface="Arial"/>
              </a:rPr>
              <a:t> </a:t>
            </a:r>
            <a:r>
              <a:rPr sz="1200" b="1" i="1">
                <a:latin typeface="Arial"/>
                <a:cs typeface="Arial"/>
              </a:rPr>
              <a:t>состояний</a:t>
            </a:r>
            <a:r>
              <a:rPr sz="1200" b="1" i="1" spc="-45">
                <a:latin typeface="Arial"/>
                <a:cs typeface="Arial"/>
              </a:rPr>
              <a:t> </a:t>
            </a:r>
            <a:r>
              <a:rPr sz="1200" b="1" i="1" spc="-10">
                <a:latin typeface="Arial"/>
                <a:cs typeface="Arial"/>
              </a:rPr>
              <a:t>эмоциональной</a:t>
            </a:r>
            <a:r>
              <a:rPr sz="1200" b="1" i="1" spc="-25">
                <a:latin typeface="Arial"/>
                <a:cs typeface="Arial"/>
              </a:rPr>
              <a:t> </a:t>
            </a:r>
            <a:r>
              <a:rPr sz="1200" b="1" i="1" spc="-10">
                <a:latin typeface="Arial"/>
                <a:cs typeface="Arial"/>
              </a:rPr>
              <a:t>дезадаптации;</a:t>
            </a:r>
            <a:endParaRPr sz="1200">
              <a:latin typeface="Arial"/>
              <a:cs typeface="Arial"/>
            </a:endParaRPr>
          </a:p>
          <a:p>
            <a:pPr marL="109855" indent="-97155">
              <a:lnSpc>
                <a:spcPct val="100000"/>
              </a:lnSpc>
              <a:buChar char="•"/>
              <a:tabLst>
                <a:tab pos="109855"/>
              </a:tabLst>
            </a:pPr>
            <a:r>
              <a:rPr sz="1200" b="1" i="1">
                <a:latin typeface="Arial"/>
                <a:cs typeface="Arial"/>
              </a:rPr>
              <a:t>развитие</a:t>
            </a:r>
            <a:r>
              <a:rPr sz="1200" b="1" i="1" spc="-20">
                <a:latin typeface="Arial"/>
                <a:cs typeface="Arial"/>
              </a:rPr>
              <a:t> </a:t>
            </a:r>
            <a:r>
              <a:rPr sz="1200" b="1" i="1" spc="-10">
                <a:latin typeface="Arial"/>
                <a:cs typeface="Arial"/>
              </a:rPr>
              <a:t>устойчивости</a:t>
            </a:r>
            <a:r>
              <a:rPr sz="1200" b="1" i="1" spc="-15">
                <a:latin typeface="Arial"/>
                <a:cs typeface="Arial"/>
              </a:rPr>
              <a:t> </a:t>
            </a:r>
            <a:r>
              <a:rPr sz="1200" b="1" i="1">
                <a:latin typeface="Arial"/>
                <a:cs typeface="Arial"/>
              </a:rPr>
              <a:t>к</a:t>
            </a:r>
            <a:r>
              <a:rPr sz="1200" b="1" i="1" spc="-10">
                <a:latin typeface="Arial"/>
                <a:cs typeface="Arial"/>
              </a:rPr>
              <a:t> </a:t>
            </a:r>
            <a:r>
              <a:rPr sz="1200" b="1" i="1">
                <a:latin typeface="Arial"/>
                <a:cs typeface="Arial"/>
              </a:rPr>
              <a:t>стрессу</a:t>
            </a:r>
            <a:r>
              <a:rPr sz="1200" b="1" i="1" spc="-45">
                <a:latin typeface="Arial"/>
                <a:cs typeface="Arial"/>
              </a:rPr>
              <a:t> </a:t>
            </a:r>
            <a:r>
              <a:rPr sz="1200" b="1" i="1">
                <a:latin typeface="Arial"/>
                <a:cs typeface="Arial"/>
              </a:rPr>
              <a:t>и</a:t>
            </a:r>
            <a:r>
              <a:rPr sz="1200" b="1" i="1" spc="-15">
                <a:latin typeface="Arial"/>
                <a:cs typeface="Arial"/>
              </a:rPr>
              <a:t> </a:t>
            </a:r>
            <a:r>
              <a:rPr sz="1200" b="1" i="1" spc="-10">
                <a:latin typeface="Arial"/>
                <a:cs typeface="Arial"/>
              </a:rPr>
              <a:t>формирование</a:t>
            </a:r>
            <a:r>
              <a:rPr sz="1200" b="1" i="1" spc="10">
                <a:latin typeface="Arial"/>
                <a:cs typeface="Arial"/>
              </a:rPr>
              <a:t> </a:t>
            </a:r>
            <a:r>
              <a:rPr sz="1200" b="1" i="1" spc="-10">
                <a:latin typeface="Arial"/>
                <a:cs typeface="Arial"/>
              </a:rPr>
              <a:t>конструктивных</a:t>
            </a:r>
            <a:r>
              <a:rPr sz="1200" b="1" i="1">
                <a:latin typeface="Arial"/>
                <a:cs typeface="Arial"/>
              </a:rPr>
              <a:t> навыков</a:t>
            </a:r>
            <a:r>
              <a:rPr sz="1200" b="1" i="1" spc="20">
                <a:latin typeface="Arial"/>
                <a:cs typeface="Arial"/>
              </a:rPr>
              <a:t> </a:t>
            </a:r>
            <a:r>
              <a:rPr sz="1200" b="1" i="1">
                <a:latin typeface="Arial"/>
                <a:cs typeface="Arial"/>
              </a:rPr>
              <a:t>совладания</a:t>
            </a:r>
            <a:r>
              <a:rPr sz="1200" b="1" i="1" spc="-10">
                <a:latin typeface="Arial"/>
                <a:cs typeface="Arial"/>
              </a:rPr>
              <a:t> </a:t>
            </a:r>
            <a:r>
              <a:rPr sz="1200" b="1" i="1">
                <a:latin typeface="Arial"/>
                <a:cs typeface="Arial"/>
              </a:rPr>
              <a:t>с</a:t>
            </a:r>
            <a:r>
              <a:rPr sz="1200" b="1" i="1" spc="-25">
                <a:latin typeface="Arial"/>
                <a:cs typeface="Arial"/>
              </a:rPr>
              <a:t> </a:t>
            </a:r>
            <a:r>
              <a:rPr sz="1200" b="1" i="1" spc="-20">
                <a:latin typeface="Arial"/>
                <a:cs typeface="Arial"/>
              </a:rPr>
              <a:t>ним;</a:t>
            </a:r>
            <a:endParaRPr sz="1200">
              <a:latin typeface="Arial"/>
              <a:cs typeface="Arial"/>
            </a:endParaRPr>
          </a:p>
          <a:p>
            <a:pPr marL="109855" indent="-97155">
              <a:lnSpc>
                <a:spcPct val="100000"/>
              </a:lnSpc>
              <a:buChar char="•"/>
              <a:tabLst>
                <a:tab pos="109855"/>
              </a:tabLst>
            </a:pPr>
            <a:r>
              <a:rPr sz="1200" b="1" i="1">
                <a:latin typeface="Arial"/>
                <a:cs typeface="Arial"/>
              </a:rPr>
              <a:t>повышение</a:t>
            </a:r>
            <a:r>
              <a:rPr sz="1200" b="1" i="1" spc="-15">
                <a:latin typeface="Arial"/>
                <a:cs typeface="Arial"/>
              </a:rPr>
              <a:t> </a:t>
            </a:r>
            <a:r>
              <a:rPr sz="1200" b="1" i="1">
                <a:latin typeface="Arial"/>
                <a:cs typeface="Arial"/>
              </a:rPr>
              <a:t>социальной</a:t>
            </a:r>
            <a:r>
              <a:rPr sz="1200" b="1" i="1" spc="-5">
                <a:latin typeface="Arial"/>
                <a:cs typeface="Arial"/>
              </a:rPr>
              <a:t> </a:t>
            </a:r>
            <a:r>
              <a:rPr sz="1200" b="1" i="1" spc="-10">
                <a:latin typeface="Arial"/>
                <a:cs typeface="Arial"/>
              </a:rPr>
              <a:t>компетентности</a:t>
            </a:r>
            <a:r>
              <a:rPr sz="1200" b="1" i="1" spc="-45">
                <a:latin typeface="Arial"/>
                <a:cs typeface="Arial"/>
              </a:rPr>
              <a:t> </a:t>
            </a:r>
            <a:r>
              <a:rPr sz="1200" b="1" i="1">
                <a:latin typeface="Arial"/>
                <a:cs typeface="Arial"/>
              </a:rPr>
              <a:t>в</a:t>
            </a:r>
            <a:r>
              <a:rPr sz="1200" b="1" i="1" spc="-15">
                <a:latin typeface="Arial"/>
                <a:cs typeface="Arial"/>
              </a:rPr>
              <a:t> </a:t>
            </a:r>
            <a:r>
              <a:rPr sz="1200" b="1" i="1" spc="-10">
                <a:latin typeface="Arial"/>
                <a:cs typeface="Arial"/>
              </a:rPr>
              <a:t>проблемных</a:t>
            </a:r>
            <a:r>
              <a:rPr sz="1200" b="1" i="1" spc="-25">
                <a:latin typeface="Arial"/>
                <a:cs typeface="Arial"/>
              </a:rPr>
              <a:t> </a:t>
            </a:r>
            <a:r>
              <a:rPr sz="1200" b="1" i="1">
                <a:latin typeface="Arial"/>
                <a:cs typeface="Arial"/>
              </a:rPr>
              <a:t>и</a:t>
            </a:r>
            <a:r>
              <a:rPr sz="1200" b="1" i="1" spc="-10">
                <a:latin typeface="Arial"/>
                <a:cs typeface="Arial"/>
              </a:rPr>
              <a:t> кризисных</a:t>
            </a:r>
            <a:r>
              <a:rPr sz="1200" b="1" i="1" spc="-25">
                <a:latin typeface="Arial"/>
                <a:cs typeface="Arial"/>
              </a:rPr>
              <a:t> </a:t>
            </a:r>
            <a:r>
              <a:rPr sz="1200" b="1" i="1">
                <a:latin typeface="Arial"/>
                <a:cs typeface="Arial"/>
              </a:rPr>
              <a:t>жизненных</a:t>
            </a:r>
            <a:r>
              <a:rPr sz="1200" b="1" i="1" spc="-5">
                <a:latin typeface="Arial"/>
                <a:cs typeface="Arial"/>
              </a:rPr>
              <a:t> </a:t>
            </a:r>
            <a:r>
              <a:rPr sz="1200" b="1" i="1" spc="-10">
                <a:latin typeface="Arial"/>
                <a:cs typeface="Arial"/>
              </a:rPr>
              <a:t>ситуациях;</a:t>
            </a:r>
            <a:endParaRPr sz="1200">
              <a:latin typeface="Arial"/>
              <a:cs typeface="Arial"/>
            </a:endParaRPr>
          </a:p>
          <a:p>
            <a:pPr marL="109855" indent="-97155">
              <a:lnSpc>
                <a:spcPct val="100000"/>
              </a:lnSpc>
              <a:buChar char="•"/>
              <a:tabLst>
                <a:tab pos="109855"/>
              </a:tabLst>
            </a:pPr>
            <a:r>
              <a:rPr sz="1200" b="1" i="1">
                <a:latin typeface="Arial"/>
                <a:cs typeface="Arial"/>
              </a:rPr>
              <a:t>развитие</a:t>
            </a:r>
            <a:r>
              <a:rPr sz="1200" b="1" i="1" spc="-45">
                <a:latin typeface="Arial"/>
                <a:cs typeface="Arial"/>
              </a:rPr>
              <a:t> </a:t>
            </a:r>
            <a:r>
              <a:rPr sz="1200" b="1" i="1">
                <a:latin typeface="Arial"/>
                <a:cs typeface="Arial"/>
              </a:rPr>
              <a:t>способности</a:t>
            </a:r>
            <a:r>
              <a:rPr sz="1200" b="1" i="1" spc="-35">
                <a:latin typeface="Arial"/>
                <a:cs typeface="Arial"/>
              </a:rPr>
              <a:t> </a:t>
            </a:r>
            <a:r>
              <a:rPr sz="1200" b="1" i="1">
                <a:latin typeface="Arial"/>
                <a:cs typeface="Arial"/>
              </a:rPr>
              <a:t>к</a:t>
            </a:r>
            <a:r>
              <a:rPr sz="1200" b="1" i="1" spc="-30">
                <a:latin typeface="Arial"/>
                <a:cs typeface="Arial"/>
              </a:rPr>
              <a:t> </a:t>
            </a:r>
            <a:r>
              <a:rPr sz="1200" b="1" i="1">
                <a:latin typeface="Arial"/>
                <a:cs typeface="Arial"/>
              </a:rPr>
              <a:t>саморазвитию</a:t>
            </a:r>
            <a:r>
              <a:rPr sz="1200" b="1" i="1" spc="-45">
                <a:latin typeface="Arial"/>
                <a:cs typeface="Arial"/>
              </a:rPr>
              <a:t> </a:t>
            </a:r>
            <a:r>
              <a:rPr sz="1200" b="1" i="1">
                <a:latin typeface="Arial"/>
                <a:cs typeface="Arial"/>
              </a:rPr>
              <a:t>и</a:t>
            </a:r>
            <a:r>
              <a:rPr sz="1200" b="1" i="1" spc="-30">
                <a:latin typeface="Arial"/>
                <a:cs typeface="Arial"/>
              </a:rPr>
              <a:t> </a:t>
            </a:r>
            <a:r>
              <a:rPr sz="1200" b="1" i="1" spc="-10">
                <a:latin typeface="Arial"/>
                <a:cs typeface="Arial"/>
              </a:rPr>
              <a:t>самоопределению;</a:t>
            </a:r>
            <a:endParaRPr sz="1200">
              <a:latin typeface="Arial"/>
              <a:cs typeface="Arial"/>
            </a:endParaRPr>
          </a:p>
          <a:p>
            <a:pPr marL="109855" indent="-97155">
              <a:lnSpc>
                <a:spcPct val="100000"/>
              </a:lnSpc>
              <a:buChar char="•"/>
              <a:tabLst>
                <a:tab pos="109855"/>
              </a:tabLst>
            </a:pPr>
            <a:r>
              <a:rPr sz="1200" b="1" i="1">
                <a:latin typeface="Arial"/>
                <a:cs typeface="Arial"/>
              </a:rPr>
              <a:t>профилактика</a:t>
            </a:r>
            <a:r>
              <a:rPr sz="1200" b="1" i="1" spc="-15">
                <a:latin typeface="Arial"/>
                <a:cs typeface="Arial"/>
              </a:rPr>
              <a:t> </a:t>
            </a:r>
            <a:r>
              <a:rPr sz="1200" b="1" i="1">
                <a:latin typeface="Arial"/>
                <a:cs typeface="Arial"/>
              </a:rPr>
              <a:t>и</a:t>
            </a:r>
            <a:r>
              <a:rPr sz="1200" b="1" i="1" spc="-30">
                <a:latin typeface="Arial"/>
                <a:cs typeface="Arial"/>
              </a:rPr>
              <a:t> </a:t>
            </a:r>
            <a:r>
              <a:rPr sz="1200" b="1" i="1" spc="-10">
                <a:latin typeface="Arial"/>
                <a:cs typeface="Arial"/>
              </a:rPr>
              <a:t>преодоление</a:t>
            </a:r>
            <a:r>
              <a:rPr sz="1200" b="1" i="1" spc="-35">
                <a:latin typeface="Arial"/>
                <a:cs typeface="Arial"/>
              </a:rPr>
              <a:t> </a:t>
            </a:r>
            <a:r>
              <a:rPr sz="1200" b="1" i="1">
                <a:latin typeface="Arial"/>
                <a:cs typeface="Arial"/>
              </a:rPr>
              <a:t>отклонений</a:t>
            </a:r>
            <a:r>
              <a:rPr sz="1200" b="1" i="1" spc="-15">
                <a:latin typeface="Arial"/>
                <a:cs typeface="Arial"/>
              </a:rPr>
              <a:t> </a:t>
            </a:r>
            <a:r>
              <a:rPr sz="1200" b="1" i="1">
                <a:latin typeface="Arial"/>
                <a:cs typeface="Arial"/>
              </a:rPr>
              <a:t>в</a:t>
            </a:r>
            <a:r>
              <a:rPr sz="1200" b="1" i="1" spc="-30">
                <a:latin typeface="Arial"/>
                <a:cs typeface="Arial"/>
              </a:rPr>
              <a:t> </a:t>
            </a:r>
            <a:r>
              <a:rPr sz="1200" b="1" i="1">
                <a:latin typeface="Arial"/>
                <a:cs typeface="Arial"/>
              </a:rPr>
              <a:t>личностном</a:t>
            </a:r>
            <a:r>
              <a:rPr sz="1200" b="1" i="1" spc="-20">
                <a:latin typeface="Arial"/>
                <a:cs typeface="Arial"/>
              </a:rPr>
              <a:t> </a:t>
            </a:r>
            <a:r>
              <a:rPr sz="1200" b="1" i="1" spc="-10">
                <a:latin typeface="Arial"/>
                <a:cs typeface="Arial"/>
              </a:rPr>
              <a:t>развитии.</a:t>
            </a:r>
            <a:endParaRPr sz="1200">
              <a:latin typeface="Arial"/>
              <a:cs typeface="Arial"/>
            </a:endParaRPr>
          </a:p>
          <a:p>
            <a:pPr marL="2233930">
              <a:lnSpc>
                <a:spcPct val="100000"/>
              </a:lnSpc>
              <a:spcBef>
                <a:spcPts val="850"/>
              </a:spcBef>
            </a:pPr>
            <a:r>
              <a:rPr sz="1000">
                <a:latin typeface="Microsoft Sans Serif"/>
                <a:cs typeface="Microsoft Sans Serif"/>
              </a:rPr>
              <a:t>Получить</a:t>
            </a:r>
            <a:r>
              <a:rPr sz="1000" spc="25">
                <a:latin typeface="Microsoft Sans Serif"/>
                <a:cs typeface="Microsoft Sans Serif"/>
              </a:rPr>
              <a:t> </a:t>
            </a:r>
            <a:r>
              <a:rPr sz="1000" spc="-10">
                <a:latin typeface="Microsoft Sans Serif"/>
                <a:cs typeface="Microsoft Sans Serif"/>
              </a:rPr>
              <a:t>консультацию</a:t>
            </a:r>
            <a:r>
              <a:rPr sz="1000" spc="20">
                <a:latin typeface="Microsoft Sans Serif"/>
                <a:cs typeface="Microsoft Sans Serif"/>
              </a:rPr>
              <a:t> </a:t>
            </a:r>
            <a:r>
              <a:rPr sz="1000" spc="-10">
                <a:latin typeface="Microsoft Sans Serif"/>
                <a:cs typeface="Microsoft Sans Serif"/>
              </a:rPr>
              <a:t>можно</a:t>
            </a:r>
            <a:r>
              <a:rPr sz="1000" spc="-20">
                <a:latin typeface="Microsoft Sans Serif"/>
                <a:cs typeface="Microsoft Sans Serif"/>
              </a:rPr>
              <a:t> </a:t>
            </a:r>
            <a:r>
              <a:rPr sz="1000">
                <a:latin typeface="Microsoft Sans Serif"/>
                <a:cs typeface="Microsoft Sans Serif"/>
              </a:rPr>
              <a:t>по</a:t>
            </a:r>
            <a:r>
              <a:rPr sz="1000" spc="-20">
                <a:latin typeface="Microsoft Sans Serif"/>
                <a:cs typeface="Microsoft Sans Serif"/>
              </a:rPr>
              <a:t> </a:t>
            </a:r>
            <a:r>
              <a:rPr sz="1000">
                <a:latin typeface="Microsoft Sans Serif"/>
                <a:cs typeface="Microsoft Sans Serif"/>
              </a:rPr>
              <a:t>телефону</a:t>
            </a:r>
            <a:r>
              <a:rPr sz="1000" spc="-5">
                <a:latin typeface="Microsoft Sans Serif"/>
                <a:cs typeface="Microsoft Sans Serif"/>
              </a:rPr>
              <a:t> </a:t>
            </a:r>
            <a:r>
              <a:rPr sz="1000">
                <a:latin typeface="Microsoft Sans Serif"/>
                <a:cs typeface="Microsoft Sans Serif"/>
              </a:rPr>
              <a:t>бесплатной</a:t>
            </a:r>
            <a:r>
              <a:rPr sz="1000" spc="-15">
                <a:latin typeface="Microsoft Sans Serif"/>
                <a:cs typeface="Microsoft Sans Serif"/>
              </a:rPr>
              <a:t> </a:t>
            </a:r>
            <a:r>
              <a:rPr sz="1000" spc="-10">
                <a:latin typeface="Microsoft Sans Serif"/>
                <a:cs typeface="Microsoft Sans Serif"/>
              </a:rPr>
              <a:t>горячей</a:t>
            </a:r>
            <a:r>
              <a:rPr sz="1000" spc="-15">
                <a:latin typeface="Microsoft Sans Serif"/>
                <a:cs typeface="Microsoft Sans Serif"/>
              </a:rPr>
              <a:t> </a:t>
            </a:r>
            <a:r>
              <a:rPr sz="1000">
                <a:latin typeface="Microsoft Sans Serif"/>
                <a:cs typeface="Microsoft Sans Serif"/>
              </a:rPr>
              <a:t>линии</a:t>
            </a:r>
            <a:r>
              <a:rPr sz="1000" spc="15">
                <a:latin typeface="Microsoft Sans Serif"/>
                <a:cs typeface="Microsoft Sans Serif"/>
              </a:rPr>
              <a:t> </a:t>
            </a:r>
            <a:r>
              <a:rPr sz="1000">
                <a:latin typeface="Microsoft Sans Serif"/>
                <a:cs typeface="Microsoft Sans Serif"/>
              </a:rPr>
              <a:t>8</a:t>
            </a:r>
            <a:r>
              <a:rPr sz="1000" spc="-30">
                <a:latin typeface="Microsoft Sans Serif"/>
                <a:cs typeface="Microsoft Sans Serif"/>
              </a:rPr>
              <a:t> </a:t>
            </a:r>
            <a:r>
              <a:rPr sz="1000">
                <a:latin typeface="Microsoft Sans Serif"/>
                <a:cs typeface="Microsoft Sans Serif"/>
              </a:rPr>
              <a:t>800</a:t>
            </a:r>
            <a:r>
              <a:rPr sz="1000" spc="-20">
                <a:latin typeface="Microsoft Sans Serif"/>
                <a:cs typeface="Microsoft Sans Serif"/>
              </a:rPr>
              <a:t> </a:t>
            </a:r>
            <a:r>
              <a:rPr sz="1000">
                <a:latin typeface="Microsoft Sans Serif"/>
                <a:cs typeface="Microsoft Sans Serif"/>
              </a:rPr>
              <a:t>600</a:t>
            </a:r>
            <a:r>
              <a:rPr sz="1000" spc="-35">
                <a:latin typeface="Microsoft Sans Serif"/>
                <a:cs typeface="Microsoft Sans Serif"/>
              </a:rPr>
              <a:t> </a:t>
            </a:r>
            <a:r>
              <a:rPr sz="1000">
                <a:latin typeface="Microsoft Sans Serif"/>
                <a:cs typeface="Microsoft Sans Serif"/>
              </a:rPr>
              <a:t>31</a:t>
            </a:r>
            <a:r>
              <a:rPr sz="1000" spc="-25">
                <a:latin typeface="Microsoft Sans Serif"/>
                <a:cs typeface="Microsoft Sans Serif"/>
              </a:rPr>
              <a:t> </a:t>
            </a:r>
            <a:r>
              <a:rPr sz="1000">
                <a:latin typeface="Microsoft Sans Serif"/>
                <a:cs typeface="Microsoft Sans Serif"/>
              </a:rPr>
              <a:t>14</a:t>
            </a:r>
            <a:r>
              <a:rPr sz="1000" spc="-40">
                <a:latin typeface="Microsoft Sans Serif"/>
                <a:cs typeface="Microsoft Sans Serif"/>
              </a:rPr>
              <a:t> </a:t>
            </a:r>
            <a:r>
              <a:rPr sz="1000">
                <a:latin typeface="Microsoft Sans Serif"/>
                <a:cs typeface="Microsoft Sans Serif"/>
              </a:rPr>
              <a:t>или</a:t>
            </a:r>
            <a:r>
              <a:rPr sz="1000" spc="10">
                <a:latin typeface="Microsoft Sans Serif"/>
                <a:cs typeface="Microsoft Sans Serif"/>
              </a:rPr>
              <a:t> </a:t>
            </a:r>
            <a:r>
              <a:rPr sz="1000" spc="-10">
                <a:latin typeface="Microsoft Sans Serif"/>
                <a:cs typeface="Microsoft Sans Serif"/>
              </a:rPr>
              <a:t>оставить</a:t>
            </a:r>
            <a:endParaRPr sz="1000">
              <a:latin typeface="Microsoft Sans Serif"/>
              <a:cs typeface="Microsoft Sans Serif"/>
            </a:endParaRPr>
          </a:p>
          <a:p>
            <a:pPr marL="2233930">
              <a:lnSpc>
                <a:spcPct val="100000"/>
              </a:lnSpc>
            </a:pPr>
            <a:r>
              <a:rPr sz="1000" spc="-10">
                <a:latin typeface="Microsoft Sans Serif"/>
                <a:cs typeface="Microsoft Sans Serif"/>
              </a:rPr>
              <a:t>письменное</a:t>
            </a:r>
            <a:r>
              <a:rPr sz="1000" spc="-25">
                <a:latin typeface="Microsoft Sans Serif"/>
                <a:cs typeface="Microsoft Sans Serif"/>
              </a:rPr>
              <a:t> </a:t>
            </a:r>
            <a:r>
              <a:rPr sz="1000">
                <a:latin typeface="Microsoft Sans Serif"/>
                <a:cs typeface="Microsoft Sans Serif"/>
              </a:rPr>
              <a:t>обращение</a:t>
            </a:r>
            <a:r>
              <a:rPr sz="1000" spc="-10">
                <a:latin typeface="Microsoft Sans Serif"/>
                <a:cs typeface="Microsoft Sans Serif"/>
              </a:rPr>
              <a:t> </a:t>
            </a:r>
            <a:r>
              <a:rPr sz="1000">
                <a:latin typeface="Microsoft Sans Serif"/>
                <a:cs typeface="Microsoft Sans Serif"/>
              </a:rPr>
              <a:t>на</a:t>
            </a:r>
            <a:r>
              <a:rPr sz="1000" spc="-20">
                <a:latin typeface="Microsoft Sans Serif"/>
                <a:cs typeface="Microsoft Sans Serif"/>
              </a:rPr>
              <a:t> </a:t>
            </a:r>
            <a:r>
              <a:rPr sz="1000">
                <a:latin typeface="Microsoft Sans Serif"/>
                <a:cs typeface="Microsoft Sans Serif"/>
              </a:rPr>
              <a:t>сайте</a:t>
            </a:r>
            <a:r>
              <a:rPr sz="1000" spc="-15">
                <a:latin typeface="Microsoft Sans Serif"/>
                <a:cs typeface="Microsoft Sans Serif"/>
              </a:rPr>
              <a:t> </a:t>
            </a:r>
            <a:r>
              <a:rPr sz="1000" u="sng" spc="-1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2"/>
              </a:rPr>
              <a:t>www.psychologmgppu.ru</a:t>
            </a:r>
            <a:endParaRPr sz="1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70"/>
              </a:spcBef>
            </a:pPr>
            <a:endParaRPr sz="1000">
              <a:latin typeface="Microsoft Sans Serif"/>
              <a:cs typeface="Microsoft Sans Serif"/>
            </a:endParaRPr>
          </a:p>
          <a:p>
            <a:pPr marL="2233930">
              <a:lnSpc>
                <a:spcPct val="100000"/>
              </a:lnSpc>
            </a:pPr>
            <a:r>
              <a:rPr sz="1000" spc="-20">
                <a:latin typeface="Microsoft Sans Serif"/>
                <a:cs typeface="Microsoft Sans Serif"/>
              </a:rPr>
              <a:t>Также</a:t>
            </a:r>
            <a:r>
              <a:rPr sz="1000" spc="-40">
                <a:latin typeface="Microsoft Sans Serif"/>
                <a:cs typeface="Microsoft Sans Serif"/>
              </a:rPr>
              <a:t> </a:t>
            </a:r>
            <a:r>
              <a:rPr sz="1000">
                <a:latin typeface="Microsoft Sans Serif"/>
                <a:cs typeface="Microsoft Sans Serif"/>
              </a:rPr>
              <a:t>для</a:t>
            </a:r>
            <a:r>
              <a:rPr sz="1000" spc="-5">
                <a:latin typeface="Microsoft Sans Serif"/>
                <a:cs typeface="Microsoft Sans Serif"/>
              </a:rPr>
              <a:t> </a:t>
            </a:r>
            <a:r>
              <a:rPr sz="1000">
                <a:latin typeface="Microsoft Sans Serif"/>
                <a:cs typeface="Microsoft Sans Serif"/>
              </a:rPr>
              <a:t>родителей </a:t>
            </a:r>
            <a:r>
              <a:rPr sz="1000" spc="-10">
                <a:latin typeface="Microsoft Sans Serif"/>
                <a:cs typeface="Microsoft Sans Serif"/>
              </a:rPr>
              <a:t>запущена</a:t>
            </a:r>
            <a:r>
              <a:rPr sz="1000" spc="5">
                <a:latin typeface="Microsoft Sans Serif"/>
                <a:cs typeface="Microsoft Sans Serif"/>
              </a:rPr>
              <a:t> </a:t>
            </a:r>
            <a:r>
              <a:rPr sz="1000">
                <a:latin typeface="Microsoft Sans Serif"/>
                <a:cs typeface="Microsoft Sans Serif"/>
              </a:rPr>
              <a:t>серия</a:t>
            </a:r>
            <a:r>
              <a:rPr sz="1000" spc="-20">
                <a:latin typeface="Microsoft Sans Serif"/>
                <a:cs typeface="Microsoft Sans Serif"/>
              </a:rPr>
              <a:t> </a:t>
            </a:r>
            <a:r>
              <a:rPr sz="1000">
                <a:latin typeface="Microsoft Sans Serif"/>
                <a:cs typeface="Microsoft Sans Serif"/>
              </a:rPr>
              <a:t>бесплатных</a:t>
            </a:r>
            <a:r>
              <a:rPr sz="1000" spc="5">
                <a:latin typeface="Microsoft Sans Serif"/>
                <a:cs typeface="Microsoft Sans Serif"/>
              </a:rPr>
              <a:t> </a:t>
            </a:r>
            <a:r>
              <a:rPr sz="1000">
                <a:latin typeface="Microsoft Sans Serif"/>
                <a:cs typeface="Microsoft Sans Serif"/>
              </a:rPr>
              <a:t>вебинаров</a:t>
            </a:r>
            <a:r>
              <a:rPr sz="1000" spc="-10">
                <a:latin typeface="Microsoft Sans Serif"/>
                <a:cs typeface="Microsoft Sans Serif"/>
              </a:rPr>
              <a:t> </a:t>
            </a:r>
            <a:r>
              <a:rPr sz="1000">
                <a:latin typeface="Microsoft Sans Serif"/>
                <a:cs typeface="Microsoft Sans Serif"/>
              </a:rPr>
              <a:t>на</a:t>
            </a:r>
            <a:r>
              <a:rPr sz="1000" spc="-25">
                <a:latin typeface="Microsoft Sans Serif"/>
                <a:cs typeface="Microsoft Sans Serif"/>
              </a:rPr>
              <a:t> </a:t>
            </a:r>
            <a:r>
              <a:rPr sz="1000" spc="-10">
                <a:latin typeface="Microsoft Sans Serif"/>
                <a:cs typeface="Microsoft Sans Serif"/>
              </a:rPr>
              <a:t>онлайн-площадке</a:t>
            </a:r>
            <a:r>
              <a:rPr sz="1000" spc="10">
                <a:latin typeface="Microsoft Sans Serif"/>
                <a:cs typeface="Microsoft Sans Serif"/>
              </a:rPr>
              <a:t> </a:t>
            </a:r>
            <a:r>
              <a:rPr sz="1000" u="sng" spc="-1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</a:rPr>
              <a:t>http://бытьродителем.рф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287527" y="170180"/>
            <a:ext cx="801827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spc="-10" smtClean="0">
                <a:solidFill>
                  <a:srgbClr val="000000"/>
                </a:solidFill>
              </a:rPr>
              <a:t>Оказание</a:t>
            </a:r>
            <a:r>
              <a:rPr lang="ru-RU" sz="1400" b="1" smtClean="0">
                <a:solidFill>
                  <a:srgbClr val="000000"/>
                </a:solidFill>
              </a:rPr>
              <a:t>	</a:t>
            </a:r>
            <a:r>
              <a:rPr lang="ru-RU" sz="1400" b="1" spc="-10" smtClean="0">
                <a:solidFill>
                  <a:srgbClr val="000000"/>
                </a:solidFill>
              </a:rPr>
              <a:t>экстренной психологической </a:t>
            </a:r>
            <a:r>
              <a:rPr lang="ru-RU" sz="1400" b="1" spc="-10" smtClean="0">
                <a:solidFill>
                  <a:schemeClr val="tx1"/>
                </a:solidFill>
              </a:rPr>
              <a:t>помощи,</a:t>
            </a:r>
            <a:r>
              <a:rPr lang="ru-RU" sz="1400" b="1" smtClean="0">
                <a:solidFill>
                  <a:schemeClr val="tx1"/>
                </a:solidFill>
              </a:rPr>
              <a:t> </a:t>
            </a:r>
            <a:r>
              <a:rPr lang="ru-RU" sz="1400" b="1" spc="-10" smtClean="0">
                <a:solidFill>
                  <a:schemeClr val="tx1"/>
                </a:solidFill>
              </a:rPr>
              <a:t>психологической коррекции и поддержки  детям ветеранов (участников) СВО и членам их семей в очном и дистанционном режиме</a:t>
            </a:r>
            <a:endParaRPr lang="ru-RU" sz="1400" b="1"/>
          </a:p>
        </p:txBody>
      </p:sp>
    </p:spTree>
  </p:cSld>
  <p:clrMapOvr>
    <a:masterClrMapping/>
  </p:clrMapOvr>
  <p:transition/>
  <p:timing/>
</p:sld>
</file>

<file path=ppt/slides/slide6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object 3"/>
          <p:cNvSpPr txBox="1"/>
          <p:nvPr/>
        </p:nvSpPr>
        <p:spPr>
          <a:xfrm>
            <a:off x="315836" y="414274"/>
            <a:ext cx="6803390" cy="217303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5080">
              <a:lnSpc>
                <a:spcPct val="100000"/>
              </a:lnSpc>
              <a:spcBef>
                <a:spcPts val="105"/>
              </a:spcBef>
            </a:pPr>
            <a:r>
              <a:rPr sz="1400" b="1" u="sng">
                <a:uFill>
                  <a:solidFill>
                    <a:srgbClr val="4480C2"/>
                  </a:solidFill>
                </a:uFill>
                <a:latin typeface="Arial"/>
                <a:cs typeface="Arial"/>
              </a:rPr>
              <a:t>	</a:t>
            </a:r>
            <a:endParaRPr sz="1400">
              <a:latin typeface="Arial"/>
              <a:cs typeface="Arial"/>
            </a:endParaRPr>
          </a:p>
          <a:p>
            <a:pPr marL="389890" marR="2571115" algn="ctr">
              <a:lnSpc>
                <a:spcPct val="100000"/>
              </a:lnSpc>
              <a:spcBef>
                <a:spcPts val="1090"/>
              </a:spcBef>
            </a:pPr>
            <a:endParaRPr lang="ru-RU" sz="1800" b="1" smtClean="0">
              <a:solidFill>
                <a:srgbClr val="C00000"/>
              </a:solidFill>
              <a:latin typeface="Arial"/>
              <a:cs typeface="Arial"/>
            </a:endParaRPr>
          </a:p>
          <a:p>
            <a:pPr marL="389890" marR="2571115" algn="ctr">
              <a:lnSpc>
                <a:spcPct val="100000"/>
              </a:lnSpc>
              <a:spcBef>
                <a:spcPts val="1090"/>
              </a:spcBef>
            </a:pPr>
            <a:r>
              <a:rPr sz="1800" b="1" smtClean="0">
                <a:solidFill>
                  <a:srgbClr val="C00000"/>
                </a:solidFill>
                <a:latin typeface="Arial"/>
                <a:cs typeface="Arial"/>
              </a:rPr>
              <a:t>экстренная</a:t>
            </a:r>
            <a:r>
              <a:rPr sz="1800" b="1" spc="-65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>
                <a:solidFill>
                  <a:srgbClr val="C00000"/>
                </a:solidFill>
                <a:latin typeface="Arial"/>
                <a:cs typeface="Arial"/>
              </a:rPr>
              <a:t>анонимная</a:t>
            </a:r>
            <a:r>
              <a:rPr sz="1800" b="1" spc="-8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0" smtClean="0">
                <a:solidFill>
                  <a:srgbClr val="C00000"/>
                </a:solidFill>
                <a:latin typeface="Arial"/>
                <a:cs typeface="Arial"/>
              </a:rPr>
              <a:t>кризисная</a:t>
            </a:r>
            <a:r>
              <a:rPr lang="ru-RU" sz="1800" b="1" spc="-10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0" smtClean="0">
                <a:solidFill>
                  <a:srgbClr val="C00000"/>
                </a:solidFill>
                <a:latin typeface="Arial"/>
                <a:cs typeface="Arial"/>
              </a:rPr>
              <a:t>помощь</a:t>
            </a:r>
            <a:endParaRPr sz="1800">
              <a:latin typeface="Arial"/>
              <a:cs typeface="Arial"/>
            </a:endParaRPr>
          </a:p>
          <a:p>
            <a:pPr marR="2179320" algn="ctr">
              <a:lnSpc>
                <a:spcPct val="100000"/>
              </a:lnSpc>
            </a:pPr>
            <a:r>
              <a:rPr sz="1800" b="1">
                <a:solidFill>
                  <a:srgbClr val="C00000"/>
                </a:solidFill>
                <a:latin typeface="Arial"/>
                <a:cs typeface="Arial"/>
              </a:rPr>
              <a:t>8 (800)</a:t>
            </a:r>
            <a:r>
              <a:rPr sz="1800" b="1" spc="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0">
                <a:solidFill>
                  <a:srgbClr val="C00000"/>
                </a:solidFill>
                <a:latin typeface="Arial"/>
                <a:cs typeface="Arial"/>
              </a:rPr>
              <a:t>600-31-</a:t>
            </a:r>
            <a:r>
              <a:rPr sz="1800" b="1" spc="-25">
                <a:solidFill>
                  <a:srgbClr val="C00000"/>
                </a:solidFill>
                <a:latin typeface="Arial"/>
                <a:cs typeface="Arial"/>
              </a:rPr>
              <a:t>14</a:t>
            </a:r>
            <a:endParaRPr sz="1800">
              <a:latin typeface="Arial"/>
              <a:cs typeface="Arial"/>
            </a:endParaRPr>
          </a:p>
          <a:p>
            <a:pPr marL="281940" marR="2460625" algn="ctr">
              <a:lnSpc>
                <a:spcPct val="100000"/>
              </a:lnSpc>
            </a:pPr>
            <a:r>
              <a:rPr sz="1800" spc="-20">
                <a:solidFill>
                  <a:srgbClr val="C00000"/>
                </a:solidFill>
                <a:latin typeface="Microsoft Sans Serif"/>
                <a:cs typeface="Microsoft Sans Serif"/>
              </a:rPr>
              <a:t>(круглосуточно,</a:t>
            </a:r>
            <a:r>
              <a:rPr sz="1800" spc="-25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800">
                <a:solidFill>
                  <a:srgbClr val="C00000"/>
                </a:solidFill>
                <a:latin typeface="Microsoft Sans Serif"/>
                <a:cs typeface="Microsoft Sans Serif"/>
              </a:rPr>
              <a:t>бесплатно,</a:t>
            </a:r>
            <a:r>
              <a:rPr sz="1800" spc="-55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800" spc="-10">
                <a:solidFill>
                  <a:srgbClr val="C00000"/>
                </a:solidFill>
                <a:latin typeface="Microsoft Sans Serif"/>
                <a:cs typeface="Microsoft Sans Serif"/>
              </a:rPr>
              <a:t>анонимно, конфиденциально)</a:t>
            </a:r>
            <a:endParaRPr sz="1800">
              <a:latin typeface="Microsoft Sans Serif"/>
              <a:cs typeface="Microsoft Sans Serif"/>
            </a:endParaRPr>
          </a:p>
        </p:txBody>
      </p:sp>
      <p:pic>
        <p:nvPicPr>
          <p:cNvPr id="5" name="object 5"/>
          <p:cNvPicPr/>
          <p:nvPr/>
        </p:nvPicPr>
        <p:blipFill>
          <a:blip r:embed="rId2"/>
          <a:stretch>
            <a:fillRect/>
          </a:stretch>
        </p:blipFill>
        <p:spPr>
          <a:xfrm>
            <a:off x="182879" y="2721724"/>
            <a:ext cx="2229485" cy="222948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/>
          <a:stretch>
            <a:fillRect/>
          </a:stretch>
        </p:blipFill>
        <p:spPr>
          <a:xfrm>
            <a:off x="2564129" y="2721698"/>
            <a:ext cx="3905758" cy="2189226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/>
          <a:stretch>
            <a:fillRect/>
          </a:stretch>
        </p:blipFill>
        <p:spPr>
          <a:xfrm>
            <a:off x="6625970" y="1512303"/>
            <a:ext cx="2430779" cy="3438905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228600" y="133350"/>
            <a:ext cx="79248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spc="-10" smtClean="0">
                <a:solidFill>
                  <a:srgbClr val="000000"/>
                </a:solidFill>
              </a:rPr>
              <a:t>Оказание</a:t>
            </a:r>
            <a:r>
              <a:rPr lang="ru-RU" sz="1400" b="1" smtClean="0">
                <a:solidFill>
                  <a:srgbClr val="000000"/>
                </a:solidFill>
              </a:rPr>
              <a:t>	</a:t>
            </a:r>
            <a:r>
              <a:rPr lang="ru-RU" sz="1400" b="1" spc="-10" smtClean="0">
                <a:solidFill>
                  <a:srgbClr val="000000"/>
                </a:solidFill>
              </a:rPr>
              <a:t>экстренной психологической </a:t>
            </a:r>
            <a:r>
              <a:rPr lang="ru-RU" sz="1400" b="1" spc="-10" smtClean="0">
                <a:solidFill>
                  <a:schemeClr val="tx1"/>
                </a:solidFill>
              </a:rPr>
              <a:t>помощи,</a:t>
            </a:r>
            <a:r>
              <a:rPr lang="ru-RU" sz="1400" b="1" smtClean="0">
                <a:solidFill>
                  <a:schemeClr val="tx1"/>
                </a:solidFill>
              </a:rPr>
              <a:t> </a:t>
            </a:r>
            <a:r>
              <a:rPr lang="ru-RU" sz="1400" b="1" spc="-10" smtClean="0">
                <a:solidFill>
                  <a:schemeClr val="tx1"/>
                </a:solidFill>
              </a:rPr>
              <a:t>психологической коррекции и поддержки  детям ветеранов (участников) СВО и членам их семей в очном и дистанционном режиме</a:t>
            </a:r>
            <a:endParaRPr lang="ru-RU" sz="1400" b="1"/>
          </a:p>
        </p:txBody>
      </p:sp>
    </p:spTree>
  </p:cSld>
  <p:clrMapOvr>
    <a:masterClrMapping/>
  </p:clrMapOvr>
  <p:transition/>
  <p:timing/>
</p:sld>
</file>

<file path=ppt/slides/slide69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315836" y="200913"/>
            <a:ext cx="7913764" cy="8794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1400" b="1" spc="-10">
                <a:latin typeface="Arial"/>
                <a:cs typeface="Arial"/>
              </a:rPr>
              <a:t>Информирование</a:t>
            </a:r>
            <a:r>
              <a:rPr sz="1400" b="1" spc="-55">
                <a:latin typeface="Arial"/>
                <a:cs typeface="Arial"/>
              </a:rPr>
              <a:t> </a:t>
            </a:r>
            <a:r>
              <a:rPr sz="1400" b="1">
                <a:latin typeface="Arial"/>
                <a:cs typeface="Arial"/>
              </a:rPr>
              <a:t>детей</a:t>
            </a:r>
            <a:r>
              <a:rPr sz="1400" b="1" spc="-40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ветеранов</a:t>
            </a:r>
            <a:r>
              <a:rPr sz="1400" b="1" spc="-60">
                <a:latin typeface="Arial"/>
                <a:cs typeface="Arial"/>
              </a:rPr>
              <a:t> </a:t>
            </a:r>
            <a:r>
              <a:rPr sz="1400" b="1">
                <a:latin typeface="Arial"/>
                <a:cs typeface="Arial"/>
              </a:rPr>
              <a:t>(участников)</a:t>
            </a:r>
            <a:r>
              <a:rPr sz="1400" b="1" spc="-20">
                <a:latin typeface="Arial"/>
                <a:cs typeface="Arial"/>
              </a:rPr>
              <a:t> </a:t>
            </a:r>
            <a:r>
              <a:rPr sz="1400" b="1">
                <a:latin typeface="Arial"/>
                <a:cs typeface="Arial"/>
              </a:rPr>
              <a:t>СВО,</a:t>
            </a:r>
            <a:r>
              <a:rPr sz="1400" b="1" spc="-55">
                <a:latin typeface="Arial"/>
                <a:cs typeface="Arial"/>
              </a:rPr>
              <a:t> </a:t>
            </a:r>
            <a:r>
              <a:rPr sz="1400" b="1">
                <a:latin typeface="Arial"/>
                <a:cs typeface="Arial"/>
              </a:rPr>
              <a:t>членов</a:t>
            </a:r>
            <a:r>
              <a:rPr sz="1400" b="1" spc="-60">
                <a:latin typeface="Arial"/>
                <a:cs typeface="Arial"/>
              </a:rPr>
              <a:t> </a:t>
            </a:r>
            <a:r>
              <a:rPr sz="1400" b="1">
                <a:latin typeface="Arial"/>
                <a:cs typeface="Arial"/>
              </a:rPr>
              <a:t>их</a:t>
            </a:r>
            <a:r>
              <a:rPr sz="1400" b="1" spc="-50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семей,</a:t>
            </a:r>
            <a:endParaRPr sz="1400">
              <a:latin typeface="Arial"/>
              <a:cs typeface="Arial"/>
            </a:endParaRPr>
          </a:p>
          <a:p>
            <a:pPr marL="38100" marR="5080">
              <a:lnSpc>
                <a:spcPct val="100000"/>
              </a:lnSpc>
            </a:pPr>
            <a:r>
              <a:rPr sz="1400" b="1" spc="-10">
                <a:latin typeface="Arial"/>
                <a:cs typeface="Arial"/>
              </a:rPr>
              <a:t>педагогических</a:t>
            </a:r>
            <a:r>
              <a:rPr sz="1400" b="1" spc="-30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работников</a:t>
            </a:r>
            <a:r>
              <a:rPr sz="1400" b="1" spc="-5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образовательной</a:t>
            </a:r>
            <a:r>
              <a:rPr sz="1400" b="1" spc="-5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организации</a:t>
            </a:r>
            <a:r>
              <a:rPr sz="1400" b="1" spc="-15">
                <a:latin typeface="Arial"/>
                <a:cs typeface="Arial"/>
              </a:rPr>
              <a:t> </a:t>
            </a:r>
            <a:r>
              <a:rPr sz="1400" b="1">
                <a:latin typeface="Arial"/>
                <a:cs typeface="Arial"/>
              </a:rPr>
              <a:t>о</a:t>
            </a:r>
            <a:r>
              <a:rPr sz="1400" b="1" spc="10">
                <a:latin typeface="Arial"/>
                <a:cs typeface="Arial"/>
              </a:rPr>
              <a:t> </a:t>
            </a:r>
            <a:r>
              <a:rPr sz="1400" b="1" spc="-20">
                <a:latin typeface="Arial"/>
                <a:cs typeface="Arial"/>
              </a:rPr>
              <a:t>возможности</a:t>
            </a:r>
            <a:r>
              <a:rPr sz="1400" b="1" spc="20">
                <a:latin typeface="Arial"/>
                <a:cs typeface="Arial"/>
              </a:rPr>
              <a:t> </a:t>
            </a:r>
            <a:r>
              <a:rPr sz="1400" b="1" spc="-50">
                <a:latin typeface="Arial"/>
                <a:cs typeface="Arial"/>
              </a:rPr>
              <a:t>и </a:t>
            </a:r>
            <a:r>
              <a:rPr sz="1400" b="1" spc="-10">
                <a:latin typeface="Arial"/>
                <a:cs typeface="Arial"/>
              </a:rPr>
              <a:t>ресурсах</a:t>
            </a:r>
            <a:r>
              <a:rPr sz="1400" b="1" spc="-20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получения</a:t>
            </a:r>
            <a:r>
              <a:rPr sz="1400" b="1" spc="-20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психологической</a:t>
            </a:r>
            <a:r>
              <a:rPr sz="1400" b="1" spc="-60">
                <a:latin typeface="Arial"/>
                <a:cs typeface="Arial"/>
              </a:rPr>
              <a:t> </a:t>
            </a:r>
            <a:r>
              <a:rPr sz="1400" b="1">
                <a:latin typeface="Arial"/>
                <a:cs typeface="Arial"/>
              </a:rPr>
              <a:t>помощи,</a:t>
            </a:r>
            <a:r>
              <a:rPr sz="1400" b="1" spc="-55">
                <a:latin typeface="Arial"/>
                <a:cs typeface="Arial"/>
              </a:rPr>
              <a:t> </a:t>
            </a:r>
            <a:r>
              <a:rPr sz="1400" b="1" spc="-25">
                <a:latin typeface="Arial"/>
                <a:cs typeface="Arial"/>
              </a:rPr>
              <a:t>психолого-</a:t>
            </a:r>
            <a:r>
              <a:rPr sz="1400" b="1" spc="-10">
                <a:latin typeface="Arial"/>
                <a:cs typeface="Arial"/>
              </a:rPr>
              <a:t>педагогической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tabLst>
                <a:tab pos="6476365"/>
              </a:tabLst>
            </a:pPr>
            <a:r>
              <a:rPr sz="1400" u="sng" spc="-150">
                <a:uFill>
                  <a:solidFill>
                    <a:srgbClr val="4480C2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sng" spc="-10">
                <a:uFill>
                  <a:solidFill>
                    <a:srgbClr val="4480C2"/>
                  </a:solidFill>
                </a:uFill>
                <a:latin typeface="Arial"/>
                <a:cs typeface="Arial"/>
              </a:rPr>
              <a:t>поддержки</a:t>
            </a:r>
            <a:r>
              <a:rPr sz="1400" b="1" u="sng">
                <a:uFill>
                  <a:solidFill>
                    <a:srgbClr val="4480C2"/>
                  </a:solidFill>
                </a:uFill>
                <a:latin typeface="Arial"/>
                <a:cs typeface="Arial"/>
              </a:rPr>
              <a:t>	</a:t>
            </a:r>
            <a:endParaRPr sz="1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41095" y="1104391"/>
            <a:ext cx="39655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68705" marR="5080" indent="-1056640">
              <a:lnSpc>
                <a:spcPct val="100000"/>
              </a:lnSpc>
              <a:spcBef>
                <a:spcPts val="100"/>
              </a:spcBef>
            </a:pPr>
            <a:r>
              <a:rPr sz="1800" b="1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1800" b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>
                <a:solidFill>
                  <a:srgbClr val="C00000"/>
                </a:solidFill>
                <a:latin typeface="Arial"/>
                <a:cs typeface="Arial"/>
              </a:rPr>
              <a:t>рабочие</a:t>
            </a:r>
            <a:r>
              <a:rPr sz="18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>
                <a:solidFill>
                  <a:srgbClr val="C00000"/>
                </a:solidFill>
                <a:latin typeface="Arial"/>
                <a:cs typeface="Arial"/>
              </a:rPr>
              <a:t>дни</a:t>
            </a:r>
            <a:r>
              <a:rPr sz="18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sz="18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>
                <a:solidFill>
                  <a:srgbClr val="C00000"/>
                </a:solidFill>
                <a:latin typeface="Arial"/>
                <a:cs typeface="Arial"/>
              </a:rPr>
              <a:t>9.00</a:t>
            </a:r>
            <a:r>
              <a:rPr sz="1800" b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>
                <a:solidFill>
                  <a:srgbClr val="C00000"/>
                </a:solidFill>
                <a:latin typeface="Arial"/>
                <a:cs typeface="Arial"/>
              </a:rPr>
              <a:t>до</a:t>
            </a:r>
            <a:r>
              <a:rPr sz="18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>
                <a:solidFill>
                  <a:srgbClr val="C00000"/>
                </a:solidFill>
                <a:latin typeface="Arial"/>
                <a:cs typeface="Arial"/>
              </a:rPr>
              <a:t>18.00</a:t>
            </a:r>
            <a:r>
              <a:rPr sz="18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0">
                <a:solidFill>
                  <a:srgbClr val="C00000"/>
                </a:solidFill>
                <a:latin typeface="Arial"/>
                <a:cs typeface="Arial"/>
              </a:rPr>
              <a:t>(мск) </a:t>
            </a:r>
            <a:r>
              <a:rPr sz="1800" b="1">
                <a:solidFill>
                  <a:srgbClr val="C00000"/>
                </a:solidFill>
                <a:latin typeface="Arial"/>
                <a:cs typeface="Arial"/>
              </a:rPr>
              <a:t>8 (800)</a:t>
            </a:r>
            <a:r>
              <a:rPr sz="1800" b="1" spc="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0">
                <a:solidFill>
                  <a:srgbClr val="C00000"/>
                </a:solidFill>
                <a:latin typeface="Arial"/>
                <a:cs typeface="Arial"/>
              </a:rPr>
              <a:t>222-34-</a:t>
            </a:r>
            <a:r>
              <a:rPr sz="1800" b="1" spc="-25">
                <a:solidFill>
                  <a:srgbClr val="C00000"/>
                </a:solidFill>
                <a:latin typeface="Arial"/>
                <a:cs typeface="Arial"/>
              </a:rPr>
              <a:t>17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16763" y="1927301"/>
            <a:ext cx="4415155" cy="666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>
                <a:latin typeface="Microsoft Sans Serif"/>
                <a:cs typeface="Microsoft Sans Serif"/>
              </a:rPr>
              <a:t>В</a:t>
            </a:r>
            <a:r>
              <a:rPr sz="1400" spc="-15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случае</a:t>
            </a:r>
            <a:r>
              <a:rPr sz="1400" spc="-15">
                <a:latin typeface="Microsoft Sans Serif"/>
                <a:cs typeface="Microsoft Sans Serif"/>
              </a:rPr>
              <a:t> </a:t>
            </a:r>
            <a:r>
              <a:rPr sz="1400" spc="-10">
                <a:latin typeface="Microsoft Sans Serif"/>
                <a:cs typeface="Microsoft Sans Serif"/>
              </a:rPr>
              <a:t>возникновения</a:t>
            </a:r>
            <a:endParaRPr sz="1400">
              <a:latin typeface="Microsoft Sans Serif"/>
              <a:cs typeface="Microsoft Sans Serif"/>
            </a:endParaRPr>
          </a:p>
          <a:p>
            <a:pPr marL="299085" marR="5080" indent="-287020">
              <a:lnSpc>
                <a:spcPct val="100000"/>
              </a:lnSpc>
              <a:buFont typeface="Wingdings"/>
              <a:buChar char=""/>
              <a:tabLst>
                <a:tab pos="299085"/>
              </a:tabLst>
            </a:pPr>
            <a:r>
              <a:rPr sz="1400" b="1">
                <a:latin typeface="Arial"/>
                <a:cs typeface="Arial"/>
              </a:rPr>
              <a:t>конфликтных</a:t>
            </a:r>
            <a:r>
              <a:rPr sz="1400" b="1" spc="70">
                <a:latin typeface="Arial"/>
                <a:cs typeface="Arial"/>
              </a:rPr>
              <a:t>  </a:t>
            </a:r>
            <a:r>
              <a:rPr sz="1400" b="1">
                <a:latin typeface="Arial"/>
                <a:cs typeface="Arial"/>
              </a:rPr>
              <a:t>ситуаций</a:t>
            </a:r>
            <a:r>
              <a:rPr sz="1400" b="1" spc="75">
                <a:latin typeface="Arial"/>
                <a:cs typeface="Arial"/>
              </a:rPr>
              <a:t>  </a:t>
            </a:r>
            <a:r>
              <a:rPr sz="1400" b="1">
                <a:latin typeface="Arial"/>
                <a:cs typeface="Arial"/>
              </a:rPr>
              <a:t>между</a:t>
            </a:r>
            <a:r>
              <a:rPr sz="1400" b="1" spc="60">
                <a:latin typeface="Arial"/>
                <a:cs typeface="Arial"/>
              </a:rPr>
              <a:t>  </a:t>
            </a:r>
            <a:r>
              <a:rPr sz="1400" b="1" spc="-10">
                <a:latin typeface="Arial"/>
                <a:cs typeface="Arial"/>
              </a:rPr>
              <a:t>участниками образовательных</a:t>
            </a:r>
            <a:r>
              <a:rPr sz="1400" b="1" spc="5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отношений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16763" y="2781046"/>
            <a:ext cx="4416425" cy="666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 algn="just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99085"/>
              </a:tabLst>
            </a:pPr>
            <a:r>
              <a:rPr sz="1400" b="1">
                <a:latin typeface="Arial"/>
                <a:cs typeface="Arial"/>
              </a:rPr>
              <a:t>травли</a:t>
            </a:r>
            <a:r>
              <a:rPr sz="1400" b="1" spc="75">
                <a:latin typeface="Arial"/>
                <a:cs typeface="Arial"/>
              </a:rPr>
              <a:t>  </a:t>
            </a:r>
            <a:r>
              <a:rPr sz="1400" b="1">
                <a:latin typeface="Arial"/>
                <a:cs typeface="Arial"/>
              </a:rPr>
              <a:t>в</a:t>
            </a:r>
            <a:r>
              <a:rPr sz="1400" b="1" spc="80">
                <a:latin typeface="Arial"/>
                <a:cs typeface="Arial"/>
              </a:rPr>
              <a:t>  </a:t>
            </a:r>
            <a:r>
              <a:rPr sz="1400" b="1">
                <a:latin typeface="Arial"/>
                <a:cs typeface="Arial"/>
              </a:rPr>
              <a:t>образовательной</a:t>
            </a:r>
            <a:r>
              <a:rPr sz="1400" b="1" spc="85">
                <a:latin typeface="Arial"/>
                <a:cs typeface="Arial"/>
              </a:rPr>
              <a:t>  </a:t>
            </a:r>
            <a:r>
              <a:rPr sz="1400" b="1">
                <a:latin typeface="Arial"/>
                <a:cs typeface="Arial"/>
              </a:rPr>
              <a:t>среде</a:t>
            </a:r>
            <a:r>
              <a:rPr sz="1400" b="1" spc="75">
                <a:latin typeface="Arial"/>
                <a:cs typeface="Arial"/>
              </a:rPr>
              <a:t>  </a:t>
            </a:r>
            <a:r>
              <a:rPr sz="1400" b="1">
                <a:latin typeface="Arial"/>
                <a:cs typeface="Arial"/>
              </a:rPr>
              <a:t>на</a:t>
            </a:r>
            <a:r>
              <a:rPr sz="1400" b="1" spc="75">
                <a:latin typeface="Arial"/>
                <a:cs typeface="Arial"/>
              </a:rPr>
              <a:t>  </a:t>
            </a:r>
            <a:r>
              <a:rPr sz="1400" b="1" spc="-20">
                <a:latin typeface="Arial"/>
                <a:cs typeface="Arial"/>
              </a:rPr>
              <a:t>фоне </a:t>
            </a:r>
            <a:r>
              <a:rPr sz="1400" b="1">
                <a:latin typeface="Arial"/>
                <a:cs typeface="Arial"/>
              </a:rPr>
              <a:t>предвзятого</a:t>
            </a:r>
            <a:r>
              <a:rPr sz="1400" b="1" spc="80">
                <a:latin typeface="Arial"/>
                <a:cs typeface="Arial"/>
              </a:rPr>
              <a:t>  </a:t>
            </a:r>
            <a:r>
              <a:rPr sz="1400" b="1">
                <a:latin typeface="Arial"/>
                <a:cs typeface="Arial"/>
              </a:rPr>
              <a:t>отношения</a:t>
            </a:r>
            <a:r>
              <a:rPr sz="1400" b="1" spc="85">
                <a:latin typeface="Arial"/>
                <a:cs typeface="Arial"/>
              </a:rPr>
              <a:t>  </a:t>
            </a:r>
            <a:r>
              <a:rPr sz="1400" b="1">
                <a:latin typeface="Arial"/>
                <a:cs typeface="Arial"/>
              </a:rPr>
              <a:t>к</a:t>
            </a:r>
            <a:r>
              <a:rPr sz="1400" b="1" spc="85">
                <a:latin typeface="Arial"/>
                <a:cs typeface="Arial"/>
              </a:rPr>
              <a:t>  </a:t>
            </a:r>
            <a:r>
              <a:rPr sz="1400" b="1">
                <a:latin typeface="Arial"/>
                <a:cs typeface="Arial"/>
              </a:rPr>
              <a:t>особому</a:t>
            </a:r>
            <a:r>
              <a:rPr sz="1400" b="1" spc="70">
                <a:latin typeface="Arial"/>
                <a:cs typeface="Arial"/>
              </a:rPr>
              <a:t>  </a:t>
            </a:r>
            <a:r>
              <a:rPr sz="1400" b="1" spc="-10">
                <a:latin typeface="Arial"/>
                <a:cs typeface="Arial"/>
              </a:rPr>
              <a:t>статусу </a:t>
            </a:r>
            <a:r>
              <a:rPr sz="1400" b="1">
                <a:latin typeface="Arial"/>
                <a:cs typeface="Arial"/>
              </a:rPr>
              <a:t>детей</a:t>
            </a:r>
            <a:r>
              <a:rPr sz="1400" b="1" spc="-45">
                <a:latin typeface="Arial"/>
                <a:cs typeface="Arial"/>
              </a:rPr>
              <a:t> </a:t>
            </a:r>
            <a:r>
              <a:rPr sz="1400" b="1">
                <a:latin typeface="Arial"/>
                <a:cs typeface="Arial"/>
              </a:rPr>
              <a:t>ветеранов</a:t>
            </a:r>
            <a:r>
              <a:rPr sz="1400" b="1" spc="-40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(участников)</a:t>
            </a:r>
            <a:r>
              <a:rPr sz="1400" b="1" spc="-30">
                <a:latin typeface="Arial"/>
                <a:cs typeface="Arial"/>
              </a:rPr>
              <a:t> </a:t>
            </a:r>
            <a:r>
              <a:rPr sz="1400" b="1" spc="-25">
                <a:latin typeface="Arial"/>
                <a:cs typeface="Arial"/>
              </a:rPr>
              <a:t>СВО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065014" y="1276858"/>
            <a:ext cx="3589654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>
                <a:latin typeface="Arial"/>
                <a:cs typeface="Arial"/>
              </a:rPr>
              <a:t>ФГБУ</a:t>
            </a:r>
            <a:r>
              <a:rPr sz="1200" b="1" spc="-35">
                <a:latin typeface="Arial"/>
                <a:cs typeface="Arial"/>
              </a:rPr>
              <a:t> </a:t>
            </a:r>
            <a:r>
              <a:rPr sz="1200" b="1">
                <a:latin typeface="Arial"/>
                <a:cs typeface="Arial"/>
              </a:rPr>
              <a:t>«Центр</a:t>
            </a:r>
            <a:r>
              <a:rPr sz="1200" b="1" spc="-40">
                <a:latin typeface="Arial"/>
                <a:cs typeface="Arial"/>
              </a:rPr>
              <a:t> </a:t>
            </a:r>
            <a:r>
              <a:rPr sz="1200" b="1">
                <a:latin typeface="Arial"/>
                <a:cs typeface="Arial"/>
              </a:rPr>
              <a:t>защиты</a:t>
            </a:r>
            <a:r>
              <a:rPr sz="1200" b="1" spc="-20">
                <a:latin typeface="Arial"/>
                <a:cs typeface="Arial"/>
              </a:rPr>
              <a:t> </a:t>
            </a:r>
            <a:r>
              <a:rPr sz="1200" b="1">
                <a:latin typeface="Arial"/>
                <a:cs typeface="Arial"/>
              </a:rPr>
              <a:t>прав</a:t>
            </a:r>
            <a:r>
              <a:rPr sz="1200" b="1" spc="-35">
                <a:latin typeface="Arial"/>
                <a:cs typeface="Arial"/>
              </a:rPr>
              <a:t> </a:t>
            </a:r>
            <a:r>
              <a:rPr sz="1200" b="1">
                <a:latin typeface="Arial"/>
                <a:cs typeface="Arial"/>
              </a:rPr>
              <a:t>и</a:t>
            </a:r>
            <a:r>
              <a:rPr sz="1200" b="1" spc="-35">
                <a:latin typeface="Arial"/>
                <a:cs typeface="Arial"/>
              </a:rPr>
              <a:t> </a:t>
            </a:r>
            <a:r>
              <a:rPr sz="1200" b="1">
                <a:latin typeface="Arial"/>
                <a:cs typeface="Arial"/>
              </a:rPr>
              <a:t>интересов</a:t>
            </a:r>
            <a:r>
              <a:rPr sz="1200" b="1" spc="-50">
                <a:latin typeface="Arial"/>
                <a:cs typeface="Arial"/>
              </a:rPr>
              <a:t> </a:t>
            </a:r>
            <a:r>
              <a:rPr sz="1200" b="1" spc="-10">
                <a:latin typeface="Arial"/>
                <a:cs typeface="Arial"/>
              </a:rPr>
              <a:t>детей»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126482" y="3098419"/>
            <a:ext cx="3639185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spc="-35">
                <a:solidFill>
                  <a:srgbClr val="9F5800"/>
                </a:solidFill>
                <a:latin typeface="Microsoft Sans Serif"/>
                <a:cs typeface="Microsoft Sans Serif"/>
              </a:rPr>
              <a:t>Форма</a:t>
            </a:r>
            <a:r>
              <a:rPr sz="1800" spc="-75">
                <a:solidFill>
                  <a:srgbClr val="9F5800"/>
                </a:solidFill>
                <a:latin typeface="Microsoft Sans Serif"/>
                <a:cs typeface="Microsoft Sans Serif"/>
              </a:rPr>
              <a:t> </a:t>
            </a:r>
            <a:r>
              <a:rPr sz="1800" spc="-10">
                <a:solidFill>
                  <a:srgbClr val="9F5800"/>
                </a:solidFill>
                <a:latin typeface="Microsoft Sans Serif"/>
                <a:cs typeface="Microsoft Sans Serif"/>
              </a:rPr>
              <a:t>обращения</a:t>
            </a:r>
            <a:endParaRPr sz="1800">
              <a:latin typeface="Microsoft Sans Serif"/>
              <a:cs typeface="Microsoft Sans Serif"/>
            </a:endParaRPr>
          </a:p>
          <a:p>
            <a:pPr algn="ctr">
              <a:lnSpc>
                <a:spcPct val="100000"/>
              </a:lnSpc>
            </a:pPr>
            <a:r>
              <a:rPr sz="1800">
                <a:solidFill>
                  <a:srgbClr val="9F5800"/>
                </a:solidFill>
                <a:latin typeface="Microsoft Sans Serif"/>
                <a:cs typeface="Microsoft Sans Serif"/>
              </a:rPr>
              <a:t>на</a:t>
            </a:r>
            <a:r>
              <a:rPr sz="1800" spc="-20">
                <a:solidFill>
                  <a:srgbClr val="9F5800"/>
                </a:solidFill>
                <a:latin typeface="Microsoft Sans Serif"/>
                <a:cs typeface="Microsoft Sans Serif"/>
              </a:rPr>
              <a:t> </a:t>
            </a:r>
            <a:r>
              <a:rPr sz="1800" spc="-10">
                <a:solidFill>
                  <a:srgbClr val="9F5800"/>
                </a:solidFill>
                <a:latin typeface="Microsoft Sans Serif"/>
                <a:cs typeface="Microsoft Sans Serif"/>
              </a:rPr>
              <a:t>специализированной</a:t>
            </a:r>
            <a:r>
              <a:rPr sz="1800" spc="-25">
                <a:solidFill>
                  <a:srgbClr val="9F5800"/>
                </a:solidFill>
                <a:latin typeface="Microsoft Sans Serif"/>
                <a:cs typeface="Microsoft Sans Serif"/>
              </a:rPr>
              <a:t> </a:t>
            </a:r>
            <a:r>
              <a:rPr sz="1800" spc="-10">
                <a:solidFill>
                  <a:srgbClr val="9F5800"/>
                </a:solidFill>
                <a:latin typeface="Microsoft Sans Serif"/>
                <a:cs typeface="Microsoft Sans Serif"/>
              </a:rPr>
              <a:t>странице</a:t>
            </a:r>
            <a:endParaRPr sz="1800">
              <a:latin typeface="Microsoft Sans Serif"/>
              <a:cs typeface="Microsoft Sans Serif"/>
            </a:endParaRPr>
          </a:p>
          <a:p>
            <a:pPr algn="ctr">
              <a:lnSpc>
                <a:spcPct val="100000"/>
              </a:lnSpc>
            </a:pPr>
            <a:r>
              <a:rPr sz="1800" spc="-10">
                <a:solidFill>
                  <a:srgbClr val="9F5800"/>
                </a:solidFill>
                <a:latin typeface="Microsoft Sans Serif"/>
                <a:cs typeface="Microsoft Sans Serif"/>
              </a:rPr>
              <a:t>официального</a:t>
            </a:r>
            <a:r>
              <a:rPr sz="1800" spc="-65">
                <a:solidFill>
                  <a:srgbClr val="9F5800"/>
                </a:solidFill>
                <a:latin typeface="Microsoft Sans Serif"/>
                <a:cs typeface="Microsoft Sans Serif"/>
              </a:rPr>
              <a:t> </a:t>
            </a:r>
            <a:r>
              <a:rPr sz="1800" spc="-10">
                <a:solidFill>
                  <a:srgbClr val="9F5800"/>
                </a:solidFill>
                <a:latin typeface="Microsoft Sans Serif"/>
                <a:cs typeface="Microsoft Sans Serif"/>
              </a:rPr>
              <a:t>сайта</a:t>
            </a:r>
            <a:endParaRPr sz="1800">
              <a:latin typeface="Microsoft Sans Serif"/>
              <a:cs typeface="Microsoft Sans Serif"/>
            </a:endParaRPr>
          </a:p>
          <a:p>
            <a:pPr marL="283845" marR="279400" algn="ctr">
              <a:lnSpc>
                <a:spcPct val="100000"/>
              </a:lnSpc>
            </a:pPr>
            <a:r>
              <a:rPr sz="1800" spc="-55">
                <a:solidFill>
                  <a:srgbClr val="9F5800"/>
                </a:solidFill>
                <a:latin typeface="Microsoft Sans Serif"/>
                <a:cs typeface="Microsoft Sans Serif"/>
              </a:rPr>
              <a:t>ФГБУ</a:t>
            </a:r>
            <a:r>
              <a:rPr sz="1800" spc="-65">
                <a:solidFill>
                  <a:srgbClr val="9F5800"/>
                </a:solidFill>
                <a:latin typeface="Microsoft Sans Serif"/>
                <a:cs typeface="Microsoft Sans Serif"/>
              </a:rPr>
              <a:t> </a:t>
            </a:r>
            <a:r>
              <a:rPr sz="1800">
                <a:solidFill>
                  <a:srgbClr val="9F5800"/>
                </a:solidFill>
                <a:latin typeface="Microsoft Sans Serif"/>
                <a:cs typeface="Microsoft Sans Serif"/>
              </a:rPr>
              <a:t>«Центр</a:t>
            </a:r>
            <a:r>
              <a:rPr sz="1800" spc="-55">
                <a:solidFill>
                  <a:srgbClr val="9F5800"/>
                </a:solidFill>
                <a:latin typeface="Microsoft Sans Serif"/>
                <a:cs typeface="Microsoft Sans Serif"/>
              </a:rPr>
              <a:t> </a:t>
            </a:r>
            <a:r>
              <a:rPr sz="1800">
                <a:solidFill>
                  <a:srgbClr val="9F5800"/>
                </a:solidFill>
                <a:latin typeface="Microsoft Sans Serif"/>
                <a:cs typeface="Microsoft Sans Serif"/>
              </a:rPr>
              <a:t>защиты</a:t>
            </a:r>
            <a:r>
              <a:rPr sz="1800" spc="-65">
                <a:solidFill>
                  <a:srgbClr val="9F5800"/>
                </a:solidFill>
                <a:latin typeface="Microsoft Sans Serif"/>
                <a:cs typeface="Microsoft Sans Serif"/>
              </a:rPr>
              <a:t> </a:t>
            </a:r>
            <a:r>
              <a:rPr sz="1800">
                <a:solidFill>
                  <a:srgbClr val="9F5800"/>
                </a:solidFill>
                <a:latin typeface="Microsoft Sans Serif"/>
                <a:cs typeface="Microsoft Sans Serif"/>
              </a:rPr>
              <a:t>прав</a:t>
            </a:r>
            <a:r>
              <a:rPr sz="1800" spc="-55">
                <a:solidFill>
                  <a:srgbClr val="9F5800"/>
                </a:solidFill>
                <a:latin typeface="Microsoft Sans Serif"/>
                <a:cs typeface="Microsoft Sans Serif"/>
              </a:rPr>
              <a:t> </a:t>
            </a:r>
            <a:r>
              <a:rPr sz="1800" spc="-50">
                <a:solidFill>
                  <a:srgbClr val="9F5800"/>
                </a:solidFill>
                <a:latin typeface="Microsoft Sans Serif"/>
                <a:cs typeface="Microsoft Sans Serif"/>
              </a:rPr>
              <a:t>и </a:t>
            </a:r>
            <a:r>
              <a:rPr sz="1800">
                <a:solidFill>
                  <a:srgbClr val="9F5800"/>
                </a:solidFill>
                <a:latin typeface="Microsoft Sans Serif"/>
                <a:cs typeface="Microsoft Sans Serif"/>
              </a:rPr>
              <a:t>интересов</a:t>
            </a:r>
            <a:r>
              <a:rPr sz="1800" spc="-25">
                <a:solidFill>
                  <a:srgbClr val="9F5800"/>
                </a:solidFill>
                <a:latin typeface="Microsoft Sans Serif"/>
                <a:cs typeface="Microsoft Sans Serif"/>
              </a:rPr>
              <a:t> </a:t>
            </a:r>
            <a:r>
              <a:rPr sz="1800" spc="-10">
                <a:solidFill>
                  <a:srgbClr val="9F5800"/>
                </a:solidFill>
                <a:latin typeface="Microsoft Sans Serif"/>
                <a:cs typeface="Microsoft Sans Serif"/>
              </a:rPr>
              <a:t>детей» https://fcprc.ru.</a:t>
            </a:r>
            <a:endParaRPr sz="1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  <p:transition/>
  <p:timing/>
</p:sld>
</file>

<file path=ppt/slides/slide70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315836" y="200913"/>
            <a:ext cx="7227964" cy="8794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1400" b="1" spc="-10">
                <a:latin typeface="Arial"/>
                <a:cs typeface="Arial"/>
              </a:rPr>
              <a:t>Информирование</a:t>
            </a:r>
            <a:r>
              <a:rPr sz="1400" b="1" spc="-55">
                <a:latin typeface="Arial"/>
                <a:cs typeface="Arial"/>
              </a:rPr>
              <a:t> </a:t>
            </a:r>
            <a:r>
              <a:rPr sz="1400" b="1">
                <a:latin typeface="Arial"/>
                <a:cs typeface="Arial"/>
              </a:rPr>
              <a:t>детей</a:t>
            </a:r>
            <a:r>
              <a:rPr sz="1400" b="1" spc="-40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ветеранов</a:t>
            </a:r>
            <a:r>
              <a:rPr sz="1400" b="1" spc="-60">
                <a:latin typeface="Arial"/>
                <a:cs typeface="Arial"/>
              </a:rPr>
              <a:t> </a:t>
            </a:r>
            <a:r>
              <a:rPr sz="1400" b="1">
                <a:latin typeface="Arial"/>
                <a:cs typeface="Arial"/>
              </a:rPr>
              <a:t>(участников)</a:t>
            </a:r>
            <a:r>
              <a:rPr sz="1400" b="1" spc="-20">
                <a:latin typeface="Arial"/>
                <a:cs typeface="Arial"/>
              </a:rPr>
              <a:t> </a:t>
            </a:r>
            <a:r>
              <a:rPr sz="1400" b="1">
                <a:latin typeface="Arial"/>
                <a:cs typeface="Arial"/>
              </a:rPr>
              <a:t>СВО,</a:t>
            </a:r>
            <a:r>
              <a:rPr sz="1400" b="1" spc="-55">
                <a:latin typeface="Arial"/>
                <a:cs typeface="Arial"/>
              </a:rPr>
              <a:t> </a:t>
            </a:r>
            <a:r>
              <a:rPr sz="1400" b="1">
                <a:latin typeface="Arial"/>
                <a:cs typeface="Arial"/>
              </a:rPr>
              <a:t>членов</a:t>
            </a:r>
            <a:r>
              <a:rPr sz="1400" b="1" spc="-60">
                <a:latin typeface="Arial"/>
                <a:cs typeface="Arial"/>
              </a:rPr>
              <a:t> </a:t>
            </a:r>
            <a:r>
              <a:rPr sz="1400" b="1">
                <a:latin typeface="Arial"/>
                <a:cs typeface="Arial"/>
              </a:rPr>
              <a:t>их</a:t>
            </a:r>
            <a:r>
              <a:rPr sz="1400" b="1" spc="-50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семей,</a:t>
            </a:r>
            <a:endParaRPr sz="1400">
              <a:latin typeface="Arial"/>
              <a:cs typeface="Arial"/>
            </a:endParaRPr>
          </a:p>
          <a:p>
            <a:pPr marL="38100" marR="5080">
              <a:lnSpc>
                <a:spcPct val="100000"/>
              </a:lnSpc>
            </a:pPr>
            <a:r>
              <a:rPr sz="1400" b="1" spc="-10">
                <a:latin typeface="Arial"/>
                <a:cs typeface="Arial"/>
              </a:rPr>
              <a:t>педагогических</a:t>
            </a:r>
            <a:r>
              <a:rPr sz="1400" b="1" spc="-30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работников</a:t>
            </a:r>
            <a:r>
              <a:rPr sz="1400" b="1" spc="-5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образовательной</a:t>
            </a:r>
            <a:r>
              <a:rPr sz="1400" b="1" spc="-5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организации</a:t>
            </a:r>
            <a:r>
              <a:rPr sz="1400" b="1" spc="-15">
                <a:latin typeface="Arial"/>
                <a:cs typeface="Arial"/>
              </a:rPr>
              <a:t> </a:t>
            </a:r>
            <a:r>
              <a:rPr sz="1400" b="1">
                <a:latin typeface="Arial"/>
                <a:cs typeface="Arial"/>
              </a:rPr>
              <a:t>о</a:t>
            </a:r>
            <a:r>
              <a:rPr sz="1400" b="1" spc="10">
                <a:latin typeface="Arial"/>
                <a:cs typeface="Arial"/>
              </a:rPr>
              <a:t> </a:t>
            </a:r>
            <a:r>
              <a:rPr sz="1400" b="1" spc="-20">
                <a:latin typeface="Arial"/>
                <a:cs typeface="Arial"/>
              </a:rPr>
              <a:t>возможности</a:t>
            </a:r>
            <a:r>
              <a:rPr sz="1400" b="1" spc="20">
                <a:latin typeface="Arial"/>
                <a:cs typeface="Arial"/>
              </a:rPr>
              <a:t> </a:t>
            </a:r>
            <a:r>
              <a:rPr sz="1400" b="1" spc="-50">
                <a:latin typeface="Arial"/>
                <a:cs typeface="Arial"/>
              </a:rPr>
              <a:t>и </a:t>
            </a:r>
            <a:r>
              <a:rPr sz="1400" b="1" spc="-10">
                <a:latin typeface="Arial"/>
                <a:cs typeface="Arial"/>
              </a:rPr>
              <a:t>ресурсах</a:t>
            </a:r>
            <a:r>
              <a:rPr sz="1400" b="1" spc="-20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получения</a:t>
            </a:r>
            <a:r>
              <a:rPr sz="1400" b="1" spc="-20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психологической</a:t>
            </a:r>
            <a:r>
              <a:rPr sz="1400" b="1" spc="-60">
                <a:latin typeface="Arial"/>
                <a:cs typeface="Arial"/>
              </a:rPr>
              <a:t> </a:t>
            </a:r>
            <a:r>
              <a:rPr sz="1400" b="1">
                <a:latin typeface="Arial"/>
                <a:cs typeface="Arial"/>
              </a:rPr>
              <a:t>помощи,</a:t>
            </a:r>
            <a:r>
              <a:rPr sz="1400" b="1" spc="-55">
                <a:latin typeface="Arial"/>
                <a:cs typeface="Arial"/>
              </a:rPr>
              <a:t> </a:t>
            </a:r>
            <a:r>
              <a:rPr sz="1400" b="1" spc="-25">
                <a:latin typeface="Arial"/>
                <a:cs typeface="Arial"/>
              </a:rPr>
              <a:t>психолого-</a:t>
            </a:r>
            <a:r>
              <a:rPr sz="1400" b="1" spc="-10">
                <a:latin typeface="Arial"/>
                <a:cs typeface="Arial"/>
              </a:rPr>
              <a:t>педагогической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tabLst>
                <a:tab pos="6476365"/>
              </a:tabLst>
            </a:pPr>
            <a:r>
              <a:rPr sz="1400" u="sng" spc="-150">
                <a:uFill>
                  <a:solidFill>
                    <a:srgbClr val="4480C2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sng" spc="-10">
                <a:uFill>
                  <a:solidFill>
                    <a:srgbClr val="4480C2"/>
                  </a:solidFill>
                </a:uFill>
                <a:latin typeface="Arial"/>
                <a:cs typeface="Arial"/>
              </a:rPr>
              <a:t>поддержки</a:t>
            </a:r>
            <a:r>
              <a:rPr sz="1400" b="1" u="sng">
                <a:uFill>
                  <a:solidFill>
                    <a:srgbClr val="4480C2"/>
                  </a:solidFill>
                </a:uFill>
                <a:latin typeface="Arial"/>
                <a:cs typeface="Arial"/>
              </a:rPr>
              <a:t>	</a:t>
            </a:r>
            <a:endParaRPr sz="1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057394" y="1276858"/>
            <a:ext cx="360934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200" b="1" spc="-20">
                <a:latin typeface="Arial"/>
                <a:cs typeface="Arial"/>
              </a:rPr>
              <a:t>Государственный</a:t>
            </a:r>
            <a:r>
              <a:rPr sz="1200" b="1" spc="15">
                <a:latin typeface="Arial"/>
                <a:cs typeface="Arial"/>
              </a:rPr>
              <a:t> </a:t>
            </a:r>
            <a:r>
              <a:rPr sz="1200" b="1">
                <a:latin typeface="Arial"/>
                <a:cs typeface="Arial"/>
              </a:rPr>
              <a:t>фонд</a:t>
            </a:r>
            <a:r>
              <a:rPr sz="1200" b="1" spc="40">
                <a:latin typeface="Arial"/>
                <a:cs typeface="Arial"/>
              </a:rPr>
              <a:t> </a:t>
            </a:r>
            <a:r>
              <a:rPr sz="1200" b="1" spc="-10">
                <a:latin typeface="Arial"/>
                <a:cs typeface="Arial"/>
              </a:rPr>
              <a:t>поддержки</a:t>
            </a:r>
            <a:r>
              <a:rPr sz="1200" b="1" spc="-5">
                <a:latin typeface="Arial"/>
                <a:cs typeface="Arial"/>
              </a:rPr>
              <a:t> </a:t>
            </a:r>
            <a:r>
              <a:rPr sz="1200" b="1" spc="-10">
                <a:latin typeface="Arial"/>
                <a:cs typeface="Arial"/>
              </a:rPr>
              <a:t>участников специальной</a:t>
            </a:r>
            <a:r>
              <a:rPr sz="1200" b="1" spc="-25">
                <a:latin typeface="Arial"/>
                <a:cs typeface="Arial"/>
              </a:rPr>
              <a:t> </a:t>
            </a:r>
            <a:r>
              <a:rPr sz="1200" b="1">
                <a:latin typeface="Arial"/>
                <a:cs typeface="Arial"/>
              </a:rPr>
              <a:t>военной</a:t>
            </a:r>
            <a:r>
              <a:rPr sz="1200" b="1" spc="-5">
                <a:latin typeface="Arial"/>
                <a:cs typeface="Arial"/>
              </a:rPr>
              <a:t> </a:t>
            </a:r>
            <a:r>
              <a:rPr sz="1200" b="1" spc="-10">
                <a:latin typeface="Arial"/>
                <a:cs typeface="Arial"/>
              </a:rPr>
              <a:t>операции</a:t>
            </a:r>
            <a:endParaRPr sz="12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200" b="1">
                <a:latin typeface="Arial"/>
                <a:cs typeface="Arial"/>
              </a:rPr>
              <a:t>«Защитники</a:t>
            </a:r>
            <a:r>
              <a:rPr sz="1200" b="1" spc="-50">
                <a:latin typeface="Arial"/>
                <a:cs typeface="Arial"/>
              </a:rPr>
              <a:t> </a:t>
            </a:r>
            <a:r>
              <a:rPr sz="1200" b="1" spc="-10">
                <a:latin typeface="Arial"/>
                <a:cs typeface="Arial"/>
              </a:rPr>
              <a:t>Отечества»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2"/>
          <a:stretch>
            <a:fillRect/>
          </a:stretch>
        </p:blipFill>
        <p:spPr>
          <a:xfrm>
            <a:off x="4687951" y="2086927"/>
            <a:ext cx="4345558" cy="2764663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366775" y="1275334"/>
            <a:ext cx="4363085" cy="17900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2095" algn="ctr">
              <a:lnSpc>
                <a:spcPct val="100000"/>
              </a:lnSpc>
              <a:spcBef>
                <a:spcPts val="100"/>
              </a:spcBef>
            </a:pPr>
            <a:r>
              <a:rPr sz="1800" b="1" spc="-10">
                <a:solidFill>
                  <a:srgbClr val="C00000"/>
                </a:solidFill>
                <a:latin typeface="Arial"/>
                <a:cs typeface="Arial"/>
              </a:rPr>
              <a:t>«Горячая</a:t>
            </a:r>
            <a:r>
              <a:rPr sz="1800" b="1" spc="-10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0">
                <a:solidFill>
                  <a:srgbClr val="C00000"/>
                </a:solidFill>
                <a:latin typeface="Arial"/>
                <a:cs typeface="Arial"/>
              </a:rPr>
              <a:t>линии»</a:t>
            </a:r>
            <a:endParaRPr sz="1800">
              <a:latin typeface="Arial"/>
              <a:cs typeface="Arial"/>
            </a:endParaRPr>
          </a:p>
          <a:p>
            <a:pPr marL="313690" algn="ctr">
              <a:lnSpc>
                <a:spcPct val="100000"/>
              </a:lnSpc>
            </a:pPr>
            <a:r>
              <a:rPr sz="1800" b="1" spc="-10">
                <a:solidFill>
                  <a:srgbClr val="C00000"/>
                </a:solidFill>
                <a:latin typeface="Arial"/>
                <a:cs typeface="Arial"/>
              </a:rPr>
              <a:t>8-800-201-42-</a:t>
            </a:r>
            <a:r>
              <a:rPr sz="1800" b="1" spc="-25">
                <a:solidFill>
                  <a:srgbClr val="C00000"/>
                </a:solidFill>
                <a:latin typeface="Arial"/>
                <a:cs typeface="Arial"/>
              </a:rPr>
              <a:t>18</a:t>
            </a:r>
            <a:endParaRPr sz="1800">
              <a:latin typeface="Arial"/>
              <a:cs typeface="Arial"/>
            </a:endParaRPr>
          </a:p>
          <a:p>
            <a:pPr marL="12065" marR="5080" indent="635" algn="ctr">
              <a:lnSpc>
                <a:spcPct val="100000"/>
              </a:lnSpc>
              <a:spcBef>
                <a:spcPts val="925"/>
              </a:spcBef>
            </a:pPr>
            <a:r>
              <a:rPr sz="1800" spc="-10">
                <a:solidFill>
                  <a:srgbClr val="C00000"/>
                </a:solidFill>
                <a:latin typeface="Microsoft Sans Serif"/>
                <a:cs typeface="Microsoft Sans Serif"/>
              </a:rPr>
              <a:t>Организация</a:t>
            </a:r>
            <a:r>
              <a:rPr sz="1800" spc="-65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800" spc="-10">
                <a:solidFill>
                  <a:srgbClr val="C00000"/>
                </a:solidFill>
                <a:latin typeface="Microsoft Sans Serif"/>
                <a:cs typeface="Microsoft Sans Serif"/>
              </a:rPr>
              <a:t>дополнительных</a:t>
            </a:r>
            <a:r>
              <a:rPr sz="1800" spc="-65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800" spc="-25">
                <a:solidFill>
                  <a:srgbClr val="C00000"/>
                </a:solidFill>
                <a:latin typeface="Microsoft Sans Serif"/>
                <a:cs typeface="Microsoft Sans Serif"/>
              </a:rPr>
              <a:t>мер поддержки</a:t>
            </a:r>
            <a:r>
              <a:rPr sz="1800" spc="-4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800" spc="-10">
                <a:solidFill>
                  <a:srgbClr val="C00000"/>
                </a:solidFill>
                <a:latin typeface="Microsoft Sans Serif"/>
                <a:cs typeface="Microsoft Sans Serif"/>
              </a:rPr>
              <a:t>обучающихся</a:t>
            </a:r>
            <a:r>
              <a:rPr sz="1800" spc="-5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800">
                <a:solidFill>
                  <a:srgbClr val="C00000"/>
                </a:solidFill>
                <a:latin typeface="Microsoft Sans Serif"/>
                <a:cs typeface="Microsoft Sans Serif"/>
              </a:rPr>
              <a:t>и</a:t>
            </a:r>
            <a:r>
              <a:rPr sz="1800" spc="-4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800">
                <a:solidFill>
                  <a:srgbClr val="C00000"/>
                </a:solidFill>
                <a:latin typeface="Microsoft Sans Serif"/>
                <a:cs typeface="Microsoft Sans Serif"/>
              </a:rPr>
              <a:t>их</a:t>
            </a:r>
            <a:r>
              <a:rPr sz="1800" spc="-4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800" spc="-10">
                <a:solidFill>
                  <a:srgbClr val="C00000"/>
                </a:solidFill>
                <a:latin typeface="Microsoft Sans Serif"/>
                <a:cs typeface="Microsoft Sans Serif"/>
              </a:rPr>
              <a:t>родителей </a:t>
            </a:r>
            <a:r>
              <a:rPr sz="1800" spc="-20">
                <a:solidFill>
                  <a:srgbClr val="C00000"/>
                </a:solidFill>
                <a:latin typeface="Microsoft Sans Serif"/>
                <a:cs typeface="Microsoft Sans Serif"/>
              </a:rPr>
              <a:t>(законных</a:t>
            </a:r>
            <a:r>
              <a:rPr sz="1800" spc="-65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800" spc="-10">
                <a:solidFill>
                  <a:srgbClr val="C00000"/>
                </a:solidFill>
                <a:latin typeface="Microsoft Sans Serif"/>
                <a:cs typeface="Microsoft Sans Serif"/>
              </a:rPr>
              <a:t>представителей)</a:t>
            </a:r>
            <a:r>
              <a:rPr sz="1800" spc="-65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800" spc="-10">
                <a:solidFill>
                  <a:srgbClr val="C00000"/>
                </a:solidFill>
                <a:latin typeface="Microsoft Sans Serif"/>
                <a:cs typeface="Microsoft Sans Serif"/>
              </a:rPr>
              <a:t>семей </a:t>
            </a:r>
            <a:r>
              <a:rPr sz="1800">
                <a:solidFill>
                  <a:srgbClr val="C00000"/>
                </a:solidFill>
                <a:latin typeface="Microsoft Sans Serif"/>
                <a:cs typeface="Microsoft Sans Serif"/>
              </a:rPr>
              <a:t>ветеранов</a:t>
            </a:r>
            <a:r>
              <a:rPr sz="1800" spc="-8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800" spc="-10">
                <a:solidFill>
                  <a:srgbClr val="C00000"/>
                </a:solidFill>
                <a:latin typeface="Microsoft Sans Serif"/>
                <a:cs typeface="Microsoft Sans Serif"/>
              </a:rPr>
              <a:t>(участников)</a:t>
            </a:r>
            <a:r>
              <a:rPr sz="1800" spc="-7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800" spc="-25">
                <a:solidFill>
                  <a:srgbClr val="C00000"/>
                </a:solidFill>
                <a:latin typeface="Microsoft Sans Serif"/>
                <a:cs typeface="Microsoft Sans Serif"/>
              </a:rPr>
              <a:t>СВО</a:t>
            </a:r>
            <a:endParaRPr sz="1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  <p:transition/>
  <p:timing/>
</p:sld>
</file>

<file path=ppt/slides/slide7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1477" y="200913"/>
            <a:ext cx="7659523" cy="666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10">
                <a:solidFill>
                  <a:srgbClr val="000000"/>
                </a:solidFill>
              </a:rPr>
              <a:t>Информирование</a:t>
            </a:r>
            <a:r>
              <a:rPr sz="1400" spc="-55">
                <a:solidFill>
                  <a:srgbClr val="000000"/>
                </a:solidFill>
              </a:rPr>
              <a:t> </a:t>
            </a:r>
            <a:r>
              <a:rPr sz="1400">
                <a:solidFill>
                  <a:srgbClr val="000000"/>
                </a:solidFill>
              </a:rPr>
              <a:t>детей</a:t>
            </a:r>
            <a:r>
              <a:rPr sz="1400" spc="-40">
                <a:solidFill>
                  <a:srgbClr val="000000"/>
                </a:solidFill>
              </a:rPr>
              <a:t> </a:t>
            </a:r>
            <a:r>
              <a:rPr sz="1400" spc="-10">
                <a:solidFill>
                  <a:srgbClr val="000000"/>
                </a:solidFill>
              </a:rPr>
              <a:t>ветеранов</a:t>
            </a:r>
            <a:r>
              <a:rPr sz="1400" spc="-60">
                <a:solidFill>
                  <a:srgbClr val="000000"/>
                </a:solidFill>
              </a:rPr>
              <a:t> </a:t>
            </a:r>
            <a:r>
              <a:rPr sz="1400">
                <a:solidFill>
                  <a:srgbClr val="000000"/>
                </a:solidFill>
              </a:rPr>
              <a:t>(участников)</a:t>
            </a:r>
            <a:r>
              <a:rPr sz="1400" spc="-20">
                <a:solidFill>
                  <a:srgbClr val="000000"/>
                </a:solidFill>
              </a:rPr>
              <a:t> </a:t>
            </a:r>
            <a:r>
              <a:rPr sz="1400">
                <a:solidFill>
                  <a:srgbClr val="000000"/>
                </a:solidFill>
              </a:rPr>
              <a:t>СВО,</a:t>
            </a:r>
            <a:r>
              <a:rPr sz="1400" spc="-55">
                <a:solidFill>
                  <a:srgbClr val="000000"/>
                </a:solidFill>
              </a:rPr>
              <a:t> </a:t>
            </a:r>
            <a:r>
              <a:rPr sz="1400">
                <a:solidFill>
                  <a:srgbClr val="000000"/>
                </a:solidFill>
              </a:rPr>
              <a:t>членов</a:t>
            </a:r>
            <a:r>
              <a:rPr sz="1400" spc="-60">
                <a:solidFill>
                  <a:srgbClr val="000000"/>
                </a:solidFill>
              </a:rPr>
              <a:t> </a:t>
            </a:r>
            <a:r>
              <a:rPr sz="1400">
                <a:solidFill>
                  <a:srgbClr val="000000"/>
                </a:solidFill>
              </a:rPr>
              <a:t>их</a:t>
            </a:r>
            <a:r>
              <a:rPr sz="1400" spc="-50">
                <a:solidFill>
                  <a:srgbClr val="000000"/>
                </a:solidFill>
              </a:rPr>
              <a:t> </a:t>
            </a:r>
            <a:r>
              <a:rPr sz="1400" spc="-10">
                <a:solidFill>
                  <a:srgbClr val="000000"/>
                </a:solidFill>
              </a:rPr>
              <a:t>семей,</a:t>
            </a:r>
            <a:endParaRPr sz="1400"/>
          </a:p>
          <a:p>
            <a:pPr marL="12700" marR="5080">
              <a:lnSpc>
                <a:spcPct val="100000"/>
              </a:lnSpc>
            </a:pPr>
            <a:r>
              <a:rPr sz="1400" spc="-10">
                <a:solidFill>
                  <a:srgbClr val="000000"/>
                </a:solidFill>
              </a:rPr>
              <a:t>педагогических</a:t>
            </a:r>
            <a:r>
              <a:rPr sz="1400" spc="-30">
                <a:solidFill>
                  <a:srgbClr val="000000"/>
                </a:solidFill>
              </a:rPr>
              <a:t> </a:t>
            </a:r>
            <a:r>
              <a:rPr sz="1400" spc="-10">
                <a:solidFill>
                  <a:srgbClr val="000000"/>
                </a:solidFill>
              </a:rPr>
              <a:t>работников</a:t>
            </a:r>
            <a:r>
              <a:rPr sz="1400" spc="-5">
                <a:solidFill>
                  <a:srgbClr val="000000"/>
                </a:solidFill>
              </a:rPr>
              <a:t> </a:t>
            </a:r>
            <a:r>
              <a:rPr sz="1400" spc="-10">
                <a:solidFill>
                  <a:srgbClr val="000000"/>
                </a:solidFill>
              </a:rPr>
              <a:t>образовательной</a:t>
            </a:r>
            <a:r>
              <a:rPr sz="1400" spc="-5">
                <a:solidFill>
                  <a:srgbClr val="000000"/>
                </a:solidFill>
              </a:rPr>
              <a:t> </a:t>
            </a:r>
            <a:r>
              <a:rPr sz="1400" spc="-10">
                <a:solidFill>
                  <a:srgbClr val="000000"/>
                </a:solidFill>
              </a:rPr>
              <a:t>организации</a:t>
            </a:r>
            <a:r>
              <a:rPr sz="1400" spc="-15">
                <a:solidFill>
                  <a:srgbClr val="000000"/>
                </a:solidFill>
              </a:rPr>
              <a:t> </a:t>
            </a:r>
            <a:r>
              <a:rPr sz="1400">
                <a:solidFill>
                  <a:srgbClr val="000000"/>
                </a:solidFill>
              </a:rPr>
              <a:t>о</a:t>
            </a:r>
            <a:r>
              <a:rPr sz="1400" spc="10">
                <a:solidFill>
                  <a:srgbClr val="000000"/>
                </a:solidFill>
              </a:rPr>
              <a:t> </a:t>
            </a:r>
            <a:r>
              <a:rPr sz="1400" spc="-20">
                <a:solidFill>
                  <a:srgbClr val="000000"/>
                </a:solidFill>
              </a:rPr>
              <a:t>возможности</a:t>
            </a:r>
            <a:r>
              <a:rPr sz="1400" spc="20">
                <a:solidFill>
                  <a:srgbClr val="000000"/>
                </a:solidFill>
              </a:rPr>
              <a:t> </a:t>
            </a:r>
            <a:r>
              <a:rPr sz="1400" spc="-50">
                <a:solidFill>
                  <a:srgbClr val="000000"/>
                </a:solidFill>
              </a:rPr>
              <a:t>и </a:t>
            </a:r>
            <a:r>
              <a:rPr sz="1400" spc="-10">
                <a:solidFill>
                  <a:srgbClr val="000000"/>
                </a:solidFill>
              </a:rPr>
              <a:t>ресурсах</a:t>
            </a:r>
            <a:r>
              <a:rPr sz="1400" spc="-20">
                <a:solidFill>
                  <a:srgbClr val="000000"/>
                </a:solidFill>
              </a:rPr>
              <a:t> </a:t>
            </a:r>
            <a:r>
              <a:rPr sz="1400" spc="-10">
                <a:solidFill>
                  <a:srgbClr val="000000"/>
                </a:solidFill>
              </a:rPr>
              <a:t>получения</a:t>
            </a:r>
            <a:r>
              <a:rPr sz="1400" spc="-20">
                <a:solidFill>
                  <a:srgbClr val="000000"/>
                </a:solidFill>
              </a:rPr>
              <a:t> </a:t>
            </a:r>
            <a:r>
              <a:rPr sz="1400" spc="-10">
                <a:solidFill>
                  <a:srgbClr val="000000"/>
                </a:solidFill>
              </a:rPr>
              <a:t>психологической</a:t>
            </a:r>
            <a:r>
              <a:rPr sz="1400" spc="-60">
                <a:solidFill>
                  <a:srgbClr val="000000"/>
                </a:solidFill>
              </a:rPr>
              <a:t> </a:t>
            </a:r>
            <a:r>
              <a:rPr sz="1400">
                <a:solidFill>
                  <a:srgbClr val="000000"/>
                </a:solidFill>
              </a:rPr>
              <a:t>помощи,</a:t>
            </a:r>
            <a:r>
              <a:rPr sz="1400" spc="-55">
                <a:solidFill>
                  <a:srgbClr val="000000"/>
                </a:solidFill>
              </a:rPr>
              <a:t> </a:t>
            </a:r>
            <a:r>
              <a:rPr sz="1400" spc="-25" smtClean="0">
                <a:solidFill>
                  <a:srgbClr val="000000"/>
                </a:solidFill>
              </a:rPr>
              <a:t>психолого-</a:t>
            </a:r>
            <a:r>
              <a:rPr sz="1400" spc="-10" smtClean="0">
                <a:solidFill>
                  <a:srgbClr val="000000"/>
                </a:solidFill>
              </a:rPr>
              <a:t>педагогической</a:t>
            </a:r>
            <a:r>
              <a:rPr lang="ru-RU" sz="1400" spc="-10" smtClean="0">
                <a:solidFill>
                  <a:srgbClr val="000000"/>
                </a:solidFill>
              </a:rPr>
              <a:t> поддержки </a:t>
            </a:r>
            <a:endParaRPr sz="1400"/>
          </a:p>
        </p:txBody>
      </p:sp>
      <p:sp>
        <p:nvSpPr>
          <p:cNvPr id="4" name="object 4"/>
          <p:cNvSpPr txBox="1"/>
          <p:nvPr/>
        </p:nvSpPr>
        <p:spPr>
          <a:xfrm>
            <a:off x="315836" y="840994"/>
            <a:ext cx="8630920" cy="5327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6476365"/>
              </a:tabLst>
            </a:pPr>
            <a:r>
              <a:rPr sz="1400" b="1" u="sng">
                <a:uFill>
                  <a:solidFill>
                    <a:srgbClr val="4480C2"/>
                  </a:solidFill>
                </a:uFill>
                <a:latin typeface="Arial"/>
                <a:cs typeface="Arial"/>
              </a:rPr>
              <a:t>	</a:t>
            </a:r>
            <a:endParaRPr sz="1400">
              <a:latin typeface="Arial"/>
              <a:cs typeface="Arial"/>
            </a:endParaRPr>
          </a:p>
          <a:p>
            <a:pPr marL="3056890">
              <a:lnSpc>
                <a:spcPct val="100000"/>
              </a:lnSpc>
              <a:spcBef>
                <a:spcPts val="865"/>
              </a:spcBef>
            </a:pPr>
            <a:r>
              <a:rPr sz="1200" b="1" spc="-10">
                <a:solidFill>
                  <a:srgbClr val="C00000"/>
                </a:solidFill>
                <a:latin typeface="Arial"/>
                <a:cs typeface="Arial"/>
              </a:rPr>
              <a:t>Дополнительные</a:t>
            </a:r>
            <a:r>
              <a:rPr sz="12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ресурсы</a:t>
            </a:r>
            <a:r>
              <a:rPr sz="1200" b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для</a:t>
            </a:r>
            <a:r>
              <a:rPr sz="12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обращения</a:t>
            </a:r>
            <a:r>
              <a:rPr sz="1200" b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за</a:t>
            </a:r>
            <a:r>
              <a:rPr sz="1200" b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rgbClr val="C00000"/>
                </a:solidFill>
                <a:latin typeface="Arial"/>
                <a:cs typeface="Arial"/>
              </a:rPr>
              <a:t>психологической</a:t>
            </a:r>
            <a:r>
              <a:rPr sz="1200" b="1" spc="-6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rgbClr val="C00000"/>
                </a:solidFill>
                <a:latin typeface="Arial"/>
                <a:cs typeface="Arial"/>
              </a:rPr>
              <a:t>помощью</a:t>
            </a:r>
            <a:endParaRPr sz="1200">
              <a:latin typeface="Arial"/>
              <a:cs typeface="Arial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331711" y="1555622"/>
          <a:ext cx="8546465" cy="24358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36775"/>
                <a:gridCol w="2136775"/>
                <a:gridCol w="1336675"/>
                <a:gridCol w="2936240"/>
              </a:tblGrid>
              <a:tr h="460375">
                <a:tc gridSpan="2">
                  <a:txBody>
                    <a:bodyPr vert="horz" wrap="square"/>
                    <a:lstStyle/>
                    <a:p>
                      <a:pPr marL="925194" marR="1095375" indent="-489584">
                        <a:lnSpc>
                          <a:spcPts val="1440"/>
                        </a:lnSpc>
                        <a:spcBef>
                          <a:spcPts val="15"/>
                        </a:spcBef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Сервисы</a:t>
                      </a:r>
                      <a:r>
                        <a:rPr sz="1200" b="1" spc="-5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200" b="1" spc="-2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оказанию</a:t>
                      </a:r>
                      <a:r>
                        <a:rPr sz="1200" b="1" spc="-6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психологической помощи/номер телефона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 vert="horz" wrap="square"/>
                    <a:lstStyle/>
                    <a:p>
                      <a:pPr marL="110489">
                        <a:lnSpc>
                          <a:spcPts val="1405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Время</a:t>
                      </a:r>
                      <a:r>
                        <a:rPr sz="1200" b="1" spc="14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200" b="1" spc="-1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работы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549910">
                        <a:lnSpc>
                          <a:spcPts val="1405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Целевая</a:t>
                      </a:r>
                      <a:r>
                        <a:rPr sz="1200" b="1" spc="11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200" b="1" spc="-1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аудитория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</a:tr>
              <a:tr h="876300">
                <a:tc>
                  <a:txBody>
                    <a:bodyPr vert="horz" wrap="square"/>
                    <a:lstStyle/>
                    <a:p>
                      <a:pPr marR="295275" algn="ctr">
                        <a:lnSpc>
                          <a:spcPts val="1290"/>
                        </a:lnSpc>
                      </a:pPr>
                      <a:r>
                        <a:rPr sz="11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Филиал</a:t>
                      </a:r>
                      <a:r>
                        <a:rPr sz="1100" b="1" spc="-35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spc="-1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фонда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R="295275" algn="ctr">
                        <a:lnSpc>
                          <a:spcPct val="100000"/>
                        </a:lnSpc>
                      </a:pPr>
                      <a:r>
                        <a:rPr sz="1100" b="1" spc="-1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«Защитники</a:t>
                      </a:r>
                      <a:r>
                        <a:rPr sz="1100" b="1" spc="5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spc="-1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Отечества»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R="297180" algn="ctr">
                        <a:lnSpc>
                          <a:spcPct val="100000"/>
                        </a:lnSpc>
                      </a:pPr>
                      <a:r>
                        <a:rPr sz="11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Воронежская</a:t>
                      </a:r>
                      <a:r>
                        <a:rPr sz="1100" b="1" spc="-5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spc="-1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область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39370" algn="ctr">
                        <a:lnSpc>
                          <a:spcPts val="2105"/>
                        </a:lnSpc>
                      </a:pPr>
                      <a:r>
                        <a:rPr sz="18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+7</a:t>
                      </a:r>
                      <a:r>
                        <a:rPr sz="1800" b="1" spc="-5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(4732)</a:t>
                      </a:r>
                      <a:r>
                        <a:rPr sz="1800" b="1" spc="-1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10-00-</a:t>
                      </a:r>
                      <a:r>
                        <a:rPr sz="1800" b="1" spc="-25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50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38735">
                        <a:lnSpc>
                          <a:spcPts val="1290"/>
                        </a:lnSpc>
                      </a:pPr>
                      <a:r>
                        <a:rPr sz="1100" i="1">
                          <a:latin typeface="Times New Roman"/>
                          <a:cs typeface="Times New Roman"/>
                        </a:rPr>
                        <a:t>ежедневно</a:t>
                      </a:r>
                      <a:r>
                        <a:rPr sz="1100" i="1" spc="48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100" i="1" spc="484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spc="-20">
                          <a:latin typeface="Times New Roman"/>
                          <a:cs typeface="Times New Roman"/>
                        </a:rPr>
                        <a:t>09:00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38735">
                        <a:lnSpc>
                          <a:spcPct val="100000"/>
                        </a:lnSpc>
                      </a:pPr>
                      <a:r>
                        <a:rPr sz="1100" i="1">
                          <a:latin typeface="Times New Roman"/>
                          <a:cs typeface="Times New Roman"/>
                        </a:rPr>
                        <a:t>до </a:t>
                      </a:r>
                      <a:r>
                        <a:rPr sz="1100" i="1" spc="-10">
                          <a:latin typeface="Times New Roman"/>
                          <a:cs typeface="Times New Roman"/>
                        </a:rPr>
                        <a:t>18:00,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38735" marR="46355">
                        <a:lnSpc>
                          <a:spcPct val="100000"/>
                        </a:lnSpc>
                        <a:spcBef>
                          <a:spcPts val="300"/>
                        </a:spcBef>
                        <a:tabLst>
                          <a:tab pos="1157605"/>
                        </a:tabLst>
                      </a:pPr>
                      <a:r>
                        <a:rPr sz="1100" i="1" spc="-10">
                          <a:latin typeface="Times New Roman"/>
                          <a:cs typeface="Times New Roman"/>
                        </a:rPr>
                        <a:t>выходной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100" i="1" spc="-50">
                          <a:latin typeface="Times New Roman"/>
                          <a:cs typeface="Times New Roman"/>
                        </a:rPr>
                        <a:t>— </a:t>
                      </a:r>
                      <a:r>
                        <a:rPr sz="1100" i="1" spc="-10">
                          <a:latin typeface="Times New Roman"/>
                          <a:cs typeface="Times New Roman"/>
                        </a:rPr>
                        <a:t>суббота,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38735">
                        <a:lnSpc>
                          <a:spcPts val="1245"/>
                        </a:lnSpc>
                      </a:pPr>
                      <a:r>
                        <a:rPr sz="1100" i="1" spc="-10">
                          <a:latin typeface="Times New Roman"/>
                          <a:cs typeface="Times New Roman"/>
                        </a:rPr>
                        <a:t>воскресенье;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38735">
                        <a:lnSpc>
                          <a:spcPts val="1290"/>
                        </a:lnSpc>
                      </a:pPr>
                      <a:r>
                        <a:rPr sz="1100" i="1">
                          <a:latin typeface="Times New Roman"/>
                          <a:cs typeface="Times New Roman"/>
                        </a:rPr>
                        <a:t>Члены</a:t>
                      </a:r>
                      <a:r>
                        <a:rPr sz="1100" i="1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семей</a:t>
                      </a:r>
                      <a:r>
                        <a:rPr sz="1100" i="1" spc="-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участников</a:t>
                      </a:r>
                      <a:r>
                        <a:rPr sz="1100" i="1" spc="-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(ветеранов)</a:t>
                      </a:r>
                      <a:r>
                        <a:rPr sz="1100" i="1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spc="-25">
                          <a:latin typeface="Times New Roman"/>
                          <a:cs typeface="Times New Roman"/>
                        </a:rPr>
                        <a:t>СВО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</a:tr>
              <a:tr h="1096645">
                <a:tc>
                  <a:txBody>
                    <a:bodyPr vert="horz" wrap="square"/>
                    <a:lstStyle/>
                    <a:p>
                      <a:pPr marL="359410" marR="655320" algn="ctr">
                        <a:lnSpc>
                          <a:spcPts val="1440"/>
                        </a:lnSpc>
                        <a:spcBef>
                          <a:spcPts val="15"/>
                        </a:spcBef>
                      </a:pPr>
                      <a:r>
                        <a:rPr sz="1200" b="1" spc="-2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Круглосуточная </a:t>
                      </a:r>
                      <a:r>
                        <a:rPr sz="1200" b="1" spc="-1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экстренная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295910" algn="ctr">
                        <a:lnSpc>
                          <a:spcPts val="1395"/>
                        </a:lnSpc>
                      </a:pPr>
                      <a:r>
                        <a:rPr sz="1200" b="1" spc="-1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психологическая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295910" algn="ctr">
                        <a:lnSpc>
                          <a:spcPct val="100000"/>
                        </a:lnSpc>
                      </a:pPr>
                      <a:r>
                        <a:rPr sz="12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помощь</a:t>
                      </a:r>
                      <a:r>
                        <a:rPr sz="1200" b="1" spc="-25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МЧС</a:t>
                      </a:r>
                      <a:r>
                        <a:rPr sz="1200" b="1" spc="-5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России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39370" algn="ctr">
                        <a:lnSpc>
                          <a:spcPts val="2105"/>
                        </a:lnSpc>
                      </a:pPr>
                      <a:r>
                        <a:rPr sz="18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8</a:t>
                      </a:r>
                      <a:r>
                        <a:rPr sz="1800" b="1" spc="-5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(495) </a:t>
                      </a:r>
                      <a:r>
                        <a:rPr sz="1800" b="1" spc="-1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989-50-</a:t>
                      </a:r>
                      <a:r>
                        <a:rPr sz="1800" b="1" spc="-35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50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38735">
                        <a:lnSpc>
                          <a:spcPts val="1410"/>
                        </a:lnSpc>
                      </a:pPr>
                      <a:r>
                        <a:rPr sz="1200" i="1" spc="-10">
                          <a:latin typeface="Times New Roman"/>
                          <a:cs typeface="Times New Roman"/>
                        </a:rPr>
                        <a:t>круглосуточно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38735" marR="283210" algn="just">
                        <a:lnSpc>
                          <a:spcPts val="1440"/>
                        </a:lnSpc>
                        <a:spcBef>
                          <a:spcPts val="15"/>
                        </a:spcBef>
                      </a:pPr>
                      <a:r>
                        <a:rPr sz="1200" i="1">
                          <a:latin typeface="Times New Roman"/>
                          <a:cs typeface="Times New Roman"/>
                        </a:rPr>
                        <a:t>Экстренная</a:t>
                      </a:r>
                      <a:r>
                        <a:rPr sz="1200" i="1" spc="14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психологическая</a:t>
                      </a:r>
                      <a:r>
                        <a:rPr sz="1200" i="1" spc="14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200" i="1" spc="-10">
                          <a:latin typeface="Times New Roman"/>
                          <a:cs typeface="Times New Roman"/>
                        </a:rPr>
                        <a:t>помощь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детям,</a:t>
                      </a:r>
                      <a:r>
                        <a:rPr sz="1200" i="1" spc="27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подросткам,</a:t>
                      </a:r>
                      <a:r>
                        <a:rPr sz="1200" i="1" spc="275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их</a:t>
                      </a:r>
                      <a:r>
                        <a:rPr sz="1200" i="1" spc="27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200" i="1" spc="-10">
                          <a:latin typeface="Times New Roman"/>
                          <a:cs typeface="Times New Roman"/>
                        </a:rPr>
                        <a:t>родителям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38735" marR="283845" algn="just">
                        <a:lnSpc>
                          <a:spcPts val="1440"/>
                        </a:lnSpc>
                      </a:pPr>
                      <a:r>
                        <a:rPr sz="1200" i="1">
                          <a:latin typeface="Times New Roman"/>
                          <a:cs typeface="Times New Roman"/>
                        </a:rPr>
                        <a:t>(законным</a:t>
                      </a:r>
                      <a:r>
                        <a:rPr sz="1200" i="1" spc="1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представителям),</a:t>
                      </a:r>
                      <a:r>
                        <a:rPr sz="1200" i="1" spc="1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200" i="1" spc="1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20">
                          <a:latin typeface="Times New Roman"/>
                          <a:cs typeface="Times New Roman"/>
                        </a:rPr>
                        <a:t>также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взрослым</a:t>
                      </a:r>
                      <a:r>
                        <a:rPr sz="1200" i="1" spc="125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200" i="1" spc="125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кризисном</a:t>
                      </a:r>
                      <a:r>
                        <a:rPr sz="1200" i="1" spc="13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состоянии,</a:t>
                      </a:r>
                      <a:r>
                        <a:rPr sz="1200" i="1" spc="125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200" i="1" spc="-5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том</a:t>
                      </a:r>
                      <a:r>
                        <a:rPr sz="1200" i="1" spc="229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числе</a:t>
                      </a:r>
                      <a:r>
                        <a:rPr sz="1200" i="1" spc="229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200" i="1" spc="235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случае</a:t>
                      </a:r>
                      <a:r>
                        <a:rPr sz="1200" i="1" spc="24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200" i="1" spc="-10">
                          <a:latin typeface="Times New Roman"/>
                          <a:cs typeface="Times New Roman"/>
                        </a:rPr>
                        <a:t>возникновения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чрезвычайных</a:t>
                      </a:r>
                      <a:r>
                        <a:rPr sz="1200" i="1" spc="-7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>
                          <a:latin typeface="Times New Roman"/>
                          <a:cs typeface="Times New Roman"/>
                        </a:rPr>
                        <a:t>ситуаций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/>
</p:sld>
</file>

<file path=ppt/slides/slide7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1477" y="200913"/>
            <a:ext cx="7888123" cy="65979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10">
                <a:solidFill>
                  <a:srgbClr val="000000"/>
                </a:solidFill>
              </a:rPr>
              <a:t>Информирование</a:t>
            </a:r>
            <a:r>
              <a:rPr sz="1400" spc="-55">
                <a:solidFill>
                  <a:srgbClr val="000000"/>
                </a:solidFill>
              </a:rPr>
              <a:t> </a:t>
            </a:r>
            <a:r>
              <a:rPr sz="1400">
                <a:solidFill>
                  <a:srgbClr val="000000"/>
                </a:solidFill>
              </a:rPr>
              <a:t>детей</a:t>
            </a:r>
            <a:r>
              <a:rPr sz="1400" spc="-40">
                <a:solidFill>
                  <a:srgbClr val="000000"/>
                </a:solidFill>
              </a:rPr>
              <a:t> </a:t>
            </a:r>
            <a:r>
              <a:rPr sz="1400" spc="-10">
                <a:solidFill>
                  <a:srgbClr val="000000"/>
                </a:solidFill>
              </a:rPr>
              <a:t>ветеранов</a:t>
            </a:r>
            <a:r>
              <a:rPr sz="1400" spc="-60">
                <a:solidFill>
                  <a:srgbClr val="000000"/>
                </a:solidFill>
              </a:rPr>
              <a:t> </a:t>
            </a:r>
            <a:r>
              <a:rPr sz="1400">
                <a:solidFill>
                  <a:srgbClr val="000000"/>
                </a:solidFill>
              </a:rPr>
              <a:t>(участников)</a:t>
            </a:r>
            <a:r>
              <a:rPr sz="1400" spc="-20">
                <a:solidFill>
                  <a:srgbClr val="000000"/>
                </a:solidFill>
              </a:rPr>
              <a:t> </a:t>
            </a:r>
            <a:r>
              <a:rPr sz="1400">
                <a:solidFill>
                  <a:srgbClr val="000000"/>
                </a:solidFill>
              </a:rPr>
              <a:t>СВО,</a:t>
            </a:r>
            <a:r>
              <a:rPr sz="1400" spc="-55">
                <a:solidFill>
                  <a:srgbClr val="000000"/>
                </a:solidFill>
              </a:rPr>
              <a:t> </a:t>
            </a:r>
            <a:r>
              <a:rPr sz="1400">
                <a:solidFill>
                  <a:srgbClr val="000000"/>
                </a:solidFill>
              </a:rPr>
              <a:t>членов</a:t>
            </a:r>
            <a:r>
              <a:rPr sz="1400" spc="-60">
                <a:solidFill>
                  <a:srgbClr val="000000"/>
                </a:solidFill>
              </a:rPr>
              <a:t> </a:t>
            </a:r>
            <a:r>
              <a:rPr sz="1400">
                <a:solidFill>
                  <a:srgbClr val="000000"/>
                </a:solidFill>
              </a:rPr>
              <a:t>их</a:t>
            </a:r>
            <a:r>
              <a:rPr sz="1400" spc="-50">
                <a:solidFill>
                  <a:srgbClr val="000000"/>
                </a:solidFill>
              </a:rPr>
              <a:t> </a:t>
            </a:r>
            <a:r>
              <a:rPr sz="1400" spc="-10">
                <a:solidFill>
                  <a:srgbClr val="000000"/>
                </a:solidFill>
              </a:rPr>
              <a:t>семей,</a:t>
            </a:r>
            <a:endParaRPr sz="1400"/>
          </a:p>
          <a:p>
            <a:pPr marL="12700" marR="5080">
              <a:lnSpc>
                <a:spcPct val="100000"/>
              </a:lnSpc>
            </a:pPr>
            <a:r>
              <a:rPr sz="1400" spc="-10">
                <a:solidFill>
                  <a:srgbClr val="000000"/>
                </a:solidFill>
              </a:rPr>
              <a:t>педагогических</a:t>
            </a:r>
            <a:r>
              <a:rPr sz="1400" spc="-30">
                <a:solidFill>
                  <a:srgbClr val="000000"/>
                </a:solidFill>
              </a:rPr>
              <a:t> </a:t>
            </a:r>
            <a:r>
              <a:rPr sz="1400" spc="-10">
                <a:solidFill>
                  <a:srgbClr val="000000"/>
                </a:solidFill>
              </a:rPr>
              <a:t>работников</a:t>
            </a:r>
            <a:r>
              <a:rPr sz="1400" spc="-5">
                <a:solidFill>
                  <a:srgbClr val="000000"/>
                </a:solidFill>
              </a:rPr>
              <a:t> </a:t>
            </a:r>
            <a:r>
              <a:rPr sz="1400" spc="-10">
                <a:solidFill>
                  <a:srgbClr val="000000"/>
                </a:solidFill>
              </a:rPr>
              <a:t>образовательной</a:t>
            </a:r>
            <a:r>
              <a:rPr sz="1400" spc="-5">
                <a:solidFill>
                  <a:srgbClr val="000000"/>
                </a:solidFill>
              </a:rPr>
              <a:t> </a:t>
            </a:r>
            <a:r>
              <a:rPr sz="1400" spc="-10">
                <a:solidFill>
                  <a:srgbClr val="000000"/>
                </a:solidFill>
              </a:rPr>
              <a:t>организации</a:t>
            </a:r>
            <a:r>
              <a:rPr sz="1400" spc="-15">
                <a:solidFill>
                  <a:srgbClr val="000000"/>
                </a:solidFill>
              </a:rPr>
              <a:t> </a:t>
            </a:r>
            <a:r>
              <a:rPr sz="1400">
                <a:solidFill>
                  <a:srgbClr val="000000"/>
                </a:solidFill>
              </a:rPr>
              <a:t>о</a:t>
            </a:r>
            <a:r>
              <a:rPr sz="1400" spc="10">
                <a:solidFill>
                  <a:srgbClr val="000000"/>
                </a:solidFill>
              </a:rPr>
              <a:t> </a:t>
            </a:r>
            <a:r>
              <a:rPr sz="1400" spc="-20">
                <a:solidFill>
                  <a:srgbClr val="000000"/>
                </a:solidFill>
              </a:rPr>
              <a:t>возможности</a:t>
            </a:r>
            <a:r>
              <a:rPr sz="1400" spc="20">
                <a:solidFill>
                  <a:srgbClr val="000000"/>
                </a:solidFill>
              </a:rPr>
              <a:t> </a:t>
            </a:r>
            <a:r>
              <a:rPr sz="1400" spc="-50">
                <a:solidFill>
                  <a:srgbClr val="000000"/>
                </a:solidFill>
              </a:rPr>
              <a:t>и </a:t>
            </a:r>
            <a:r>
              <a:rPr sz="1400" spc="-10">
                <a:solidFill>
                  <a:srgbClr val="000000"/>
                </a:solidFill>
              </a:rPr>
              <a:t>ресурсах</a:t>
            </a:r>
            <a:r>
              <a:rPr sz="1400" spc="-20">
                <a:solidFill>
                  <a:srgbClr val="000000"/>
                </a:solidFill>
              </a:rPr>
              <a:t> </a:t>
            </a:r>
            <a:r>
              <a:rPr sz="1400" spc="-10">
                <a:solidFill>
                  <a:srgbClr val="000000"/>
                </a:solidFill>
              </a:rPr>
              <a:t>получения</a:t>
            </a:r>
            <a:r>
              <a:rPr sz="1400" spc="-20">
                <a:solidFill>
                  <a:srgbClr val="000000"/>
                </a:solidFill>
              </a:rPr>
              <a:t> </a:t>
            </a:r>
            <a:r>
              <a:rPr sz="1400" spc="-10">
                <a:solidFill>
                  <a:srgbClr val="000000"/>
                </a:solidFill>
              </a:rPr>
              <a:t>психологической</a:t>
            </a:r>
            <a:r>
              <a:rPr sz="1400" spc="-60">
                <a:solidFill>
                  <a:srgbClr val="000000"/>
                </a:solidFill>
              </a:rPr>
              <a:t> </a:t>
            </a:r>
            <a:r>
              <a:rPr sz="1400">
                <a:solidFill>
                  <a:srgbClr val="000000"/>
                </a:solidFill>
              </a:rPr>
              <a:t>помощи,</a:t>
            </a:r>
            <a:r>
              <a:rPr sz="1400" spc="-55">
                <a:solidFill>
                  <a:srgbClr val="000000"/>
                </a:solidFill>
              </a:rPr>
              <a:t> </a:t>
            </a:r>
            <a:r>
              <a:rPr sz="1400" spc="-25" smtClean="0">
                <a:solidFill>
                  <a:srgbClr val="000000"/>
                </a:solidFill>
              </a:rPr>
              <a:t>психолого-</a:t>
            </a:r>
            <a:r>
              <a:rPr sz="1400" spc="-10" smtClean="0">
                <a:solidFill>
                  <a:srgbClr val="000000"/>
                </a:solidFill>
              </a:rPr>
              <a:t>педагогической</a:t>
            </a:r>
            <a:r>
              <a:rPr lang="ru-RU" sz="1400" spc="-10" smtClean="0">
                <a:solidFill>
                  <a:srgbClr val="000000"/>
                </a:solidFill>
              </a:rPr>
              <a:t> поддержки </a:t>
            </a:r>
            <a:endParaRPr sz="1400"/>
          </a:p>
        </p:txBody>
      </p:sp>
      <p:sp>
        <p:nvSpPr>
          <p:cNvPr id="4" name="object 4"/>
          <p:cNvSpPr txBox="1"/>
          <p:nvPr/>
        </p:nvSpPr>
        <p:spPr>
          <a:xfrm>
            <a:off x="315836" y="840994"/>
            <a:ext cx="8630920" cy="5327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6476365"/>
              </a:tabLst>
            </a:pPr>
            <a:r>
              <a:rPr sz="1400" b="1" u="sng">
                <a:uFill>
                  <a:solidFill>
                    <a:srgbClr val="4480C2"/>
                  </a:solidFill>
                </a:uFill>
                <a:latin typeface="Arial"/>
                <a:cs typeface="Arial"/>
              </a:rPr>
              <a:t>	</a:t>
            </a:r>
            <a:endParaRPr sz="1400">
              <a:latin typeface="Arial"/>
              <a:cs typeface="Arial"/>
            </a:endParaRPr>
          </a:p>
          <a:p>
            <a:pPr marL="3056890">
              <a:lnSpc>
                <a:spcPct val="100000"/>
              </a:lnSpc>
              <a:spcBef>
                <a:spcPts val="865"/>
              </a:spcBef>
            </a:pPr>
            <a:r>
              <a:rPr sz="1200" b="1" spc="-10">
                <a:solidFill>
                  <a:srgbClr val="C00000"/>
                </a:solidFill>
                <a:latin typeface="Arial"/>
                <a:cs typeface="Arial"/>
              </a:rPr>
              <a:t>Дополнительные</a:t>
            </a:r>
            <a:r>
              <a:rPr sz="12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ресурсы</a:t>
            </a:r>
            <a:r>
              <a:rPr sz="1200" b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для</a:t>
            </a:r>
            <a:r>
              <a:rPr sz="12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обращения</a:t>
            </a:r>
            <a:r>
              <a:rPr sz="1200" b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за</a:t>
            </a:r>
            <a:r>
              <a:rPr sz="1200" b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rgbClr val="C00000"/>
                </a:solidFill>
                <a:latin typeface="Arial"/>
                <a:cs typeface="Arial"/>
              </a:rPr>
              <a:t>психологической</a:t>
            </a:r>
            <a:r>
              <a:rPr sz="1200" b="1" spc="-6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rgbClr val="C00000"/>
                </a:solidFill>
                <a:latin typeface="Arial"/>
                <a:cs typeface="Arial"/>
              </a:rPr>
              <a:t>помощью</a:t>
            </a:r>
            <a:endParaRPr sz="1200">
              <a:latin typeface="Arial"/>
              <a:cs typeface="Arial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331711" y="1555622"/>
          <a:ext cx="8546465" cy="31413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36775"/>
                <a:gridCol w="2136775"/>
                <a:gridCol w="1336675"/>
                <a:gridCol w="2936240"/>
              </a:tblGrid>
              <a:tr h="460375">
                <a:tc gridSpan="2">
                  <a:txBody>
                    <a:bodyPr vert="horz" wrap="square"/>
                    <a:lstStyle/>
                    <a:p>
                      <a:pPr marL="925194" marR="1095375" indent="-489584">
                        <a:lnSpc>
                          <a:spcPts val="1440"/>
                        </a:lnSpc>
                        <a:spcBef>
                          <a:spcPts val="15"/>
                        </a:spcBef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Сервисы</a:t>
                      </a:r>
                      <a:r>
                        <a:rPr sz="1200" b="1" spc="-5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200" b="1" spc="-2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оказанию</a:t>
                      </a:r>
                      <a:r>
                        <a:rPr sz="1200" b="1" spc="-6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психологической помощи/номер телефона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 vert="horz" wrap="square"/>
                    <a:lstStyle/>
                    <a:p>
                      <a:pPr marL="110489">
                        <a:lnSpc>
                          <a:spcPts val="1405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Время</a:t>
                      </a:r>
                      <a:r>
                        <a:rPr sz="1200" b="1" spc="14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200" b="1" spc="-1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работы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549910">
                        <a:lnSpc>
                          <a:spcPts val="1405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Целевая</a:t>
                      </a:r>
                      <a:r>
                        <a:rPr sz="1200" b="1" spc="11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200" b="1" spc="-1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аудитория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</a:tr>
              <a:tr h="860425">
                <a:tc>
                  <a:txBody>
                    <a:bodyPr vert="horz" wrap="square"/>
                    <a:lstStyle/>
                    <a:p>
                      <a:pPr marR="178435" algn="ctr">
                        <a:lnSpc>
                          <a:spcPts val="1410"/>
                        </a:lnSpc>
                      </a:pPr>
                      <a:r>
                        <a:rPr sz="12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Анонимный</a:t>
                      </a:r>
                      <a:r>
                        <a:rPr sz="1200" b="1" spc="-65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телефон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43510" marR="323215" indent="1905" algn="ctr">
                        <a:lnSpc>
                          <a:spcPct val="100000"/>
                        </a:lnSpc>
                      </a:pPr>
                      <a:r>
                        <a:rPr sz="1200" b="1" spc="-1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доверияФГБУ «НМИЦ </a:t>
                      </a:r>
                      <a:r>
                        <a:rPr sz="12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ПН</a:t>
                      </a:r>
                      <a:r>
                        <a:rPr sz="1200" b="1" spc="-4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им.</a:t>
                      </a:r>
                      <a:r>
                        <a:rPr sz="1200" b="1" spc="-3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В.П.</a:t>
                      </a:r>
                      <a:r>
                        <a:rPr sz="1200" b="1" spc="-1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Сербского» Минздрава</a:t>
                      </a:r>
                      <a:r>
                        <a:rPr sz="1200" b="1" spc="-15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России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39370" algn="ctr">
                        <a:lnSpc>
                          <a:spcPts val="2105"/>
                        </a:lnSpc>
                      </a:pPr>
                      <a:r>
                        <a:rPr sz="18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8</a:t>
                      </a:r>
                      <a:r>
                        <a:rPr sz="1800" b="1" spc="-5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(495) </a:t>
                      </a:r>
                      <a:r>
                        <a:rPr sz="1800" b="1" spc="-1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637-70-</a:t>
                      </a:r>
                      <a:r>
                        <a:rPr sz="1800" b="1" spc="-35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70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38735">
                        <a:lnSpc>
                          <a:spcPts val="1410"/>
                        </a:lnSpc>
                      </a:pPr>
                      <a:r>
                        <a:rPr sz="1200" i="1" spc="-10">
                          <a:latin typeface="Times New Roman"/>
                          <a:cs typeface="Times New Roman"/>
                        </a:rPr>
                        <a:t>круглосуточно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38735">
                        <a:lnSpc>
                          <a:spcPts val="1410"/>
                        </a:lnSpc>
                      </a:pPr>
                      <a:r>
                        <a:rPr sz="1200" i="1" spc="-10">
                          <a:latin typeface="Times New Roman"/>
                          <a:cs typeface="Times New Roman"/>
                        </a:rPr>
                        <a:t>Психиатрическая</a:t>
                      </a:r>
                      <a:r>
                        <a:rPr sz="1200" i="1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>
                          <a:latin typeface="Times New Roman"/>
                          <a:cs typeface="Times New Roman"/>
                        </a:rPr>
                        <a:t>помощь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</a:tr>
              <a:tr h="903605">
                <a:tc>
                  <a:txBody>
                    <a:bodyPr vert="horz" wrap="square"/>
                    <a:lstStyle/>
                    <a:p>
                      <a:pPr marL="207010" marR="513715" indent="635" algn="ctr">
                        <a:lnSpc>
                          <a:spcPts val="1440"/>
                        </a:lnSpc>
                        <a:spcBef>
                          <a:spcPts val="20"/>
                        </a:spcBef>
                      </a:pPr>
                      <a:r>
                        <a:rPr sz="1200" b="1" spc="-2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Горячая</a:t>
                      </a:r>
                      <a:r>
                        <a:rPr sz="1200" b="1" spc="-45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линия</a:t>
                      </a:r>
                      <a:r>
                        <a:rPr sz="1200" b="1" spc="-5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25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по </a:t>
                      </a:r>
                      <a:r>
                        <a:rPr sz="1200" b="1" spc="-1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вопросамдомашнего насилия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39370" algn="ctr">
                        <a:lnSpc>
                          <a:spcPts val="2110"/>
                        </a:lnSpc>
                      </a:pPr>
                      <a:r>
                        <a:rPr sz="18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8</a:t>
                      </a:r>
                      <a:r>
                        <a:rPr sz="1800" b="1" spc="-5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(495) </a:t>
                      </a:r>
                      <a:r>
                        <a:rPr sz="1800" b="1" spc="-1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637-22-</a:t>
                      </a:r>
                      <a:r>
                        <a:rPr sz="1800" b="1" spc="-35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20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38735">
                        <a:lnSpc>
                          <a:spcPts val="1410"/>
                        </a:lnSpc>
                      </a:pPr>
                      <a:r>
                        <a:rPr sz="1200" i="1" spc="-10">
                          <a:latin typeface="Times New Roman"/>
                          <a:cs typeface="Times New Roman"/>
                        </a:rPr>
                        <a:t>круглосуточно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38735" marR="292735">
                        <a:lnSpc>
                          <a:spcPts val="1440"/>
                        </a:lnSpc>
                        <a:spcBef>
                          <a:spcPts val="20"/>
                        </a:spcBef>
                        <a:tabLst>
                          <a:tab pos="1869439"/>
                        </a:tabLst>
                      </a:pPr>
                      <a:r>
                        <a:rPr sz="1200" i="1" spc="-10">
                          <a:latin typeface="Times New Roman"/>
                          <a:cs typeface="Times New Roman"/>
                        </a:rPr>
                        <a:t>Психологическая,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i="1" spc="-10">
                          <a:latin typeface="Times New Roman"/>
                          <a:cs typeface="Times New Roman"/>
                        </a:rPr>
                        <a:t>социальная, юридическая</a:t>
                      </a:r>
                      <a:r>
                        <a:rPr sz="1200" i="1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>
                          <a:latin typeface="Times New Roman"/>
                          <a:cs typeface="Times New Roman"/>
                        </a:rPr>
                        <a:t>помощь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</a:tr>
              <a:tr h="914400">
                <a:tc>
                  <a:txBody>
                    <a:bodyPr vert="horz" wrap="square"/>
                    <a:lstStyle/>
                    <a:p>
                      <a:pPr marL="300355" marR="587375" algn="ctr">
                        <a:lnSpc>
                          <a:spcPts val="1440"/>
                        </a:lnSpc>
                        <a:spcBef>
                          <a:spcPts val="20"/>
                        </a:spcBef>
                      </a:pPr>
                      <a:r>
                        <a:rPr sz="1200" b="1" spc="-1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Горячая</a:t>
                      </a:r>
                      <a:r>
                        <a:rPr sz="1200" b="1" spc="-4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линия</a:t>
                      </a:r>
                      <a:r>
                        <a:rPr sz="1200" b="1" spc="-65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25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по </a:t>
                      </a:r>
                      <a:r>
                        <a:rPr sz="1200" b="1" spc="-1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оказанию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67640" marR="454659" indent="-1905" algn="ctr">
                        <a:lnSpc>
                          <a:spcPts val="1440"/>
                        </a:lnSpc>
                      </a:pPr>
                      <a:r>
                        <a:rPr sz="1200" b="1" spc="-1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психологической </a:t>
                      </a:r>
                      <a:r>
                        <a:rPr sz="12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помощи</a:t>
                      </a:r>
                      <a:r>
                        <a:rPr sz="1200" b="1" spc="-6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студенческой молодежи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39370" algn="ctr">
                        <a:lnSpc>
                          <a:spcPts val="2110"/>
                        </a:lnSpc>
                      </a:pPr>
                      <a:r>
                        <a:rPr sz="18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8</a:t>
                      </a:r>
                      <a:r>
                        <a:rPr sz="1800" b="1" spc="-5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(800) </a:t>
                      </a:r>
                      <a:r>
                        <a:rPr sz="1800" b="1" spc="-1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222-55-</a:t>
                      </a:r>
                      <a:r>
                        <a:rPr sz="1800" b="1" spc="-35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71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38735">
                        <a:lnSpc>
                          <a:spcPts val="1415"/>
                        </a:lnSpc>
                      </a:pPr>
                      <a:r>
                        <a:rPr sz="1200" i="1" spc="-10">
                          <a:latin typeface="Times New Roman"/>
                          <a:cs typeface="Times New Roman"/>
                        </a:rPr>
                        <a:t>круглосуточно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38735" marR="597535">
                        <a:lnSpc>
                          <a:spcPts val="1440"/>
                        </a:lnSpc>
                        <a:spcBef>
                          <a:spcPts val="20"/>
                        </a:spcBef>
                        <a:tabLst>
                          <a:tab pos="1826895"/>
                        </a:tabLst>
                      </a:pPr>
                      <a:r>
                        <a:rPr sz="1200" i="1" spc="-10">
                          <a:latin typeface="Times New Roman"/>
                          <a:cs typeface="Times New Roman"/>
                        </a:rPr>
                        <a:t>Психологическая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i="1" spc="-20">
                          <a:latin typeface="Times New Roman"/>
                          <a:cs typeface="Times New Roman"/>
                        </a:rPr>
                        <a:t>помощь </a:t>
                      </a:r>
                      <a:r>
                        <a:rPr sz="1200" i="1" spc="-10">
                          <a:latin typeface="Times New Roman"/>
                          <a:cs typeface="Times New Roman"/>
                        </a:rPr>
                        <a:t>студенческой молодежи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/>
</p:sld>
</file>

<file path=ppt/slides/slide7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1477" y="200913"/>
            <a:ext cx="8192923" cy="666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10">
                <a:solidFill>
                  <a:srgbClr val="000000"/>
                </a:solidFill>
              </a:rPr>
              <a:t>Информирование</a:t>
            </a:r>
            <a:r>
              <a:rPr sz="1400" spc="-55">
                <a:solidFill>
                  <a:srgbClr val="000000"/>
                </a:solidFill>
              </a:rPr>
              <a:t> </a:t>
            </a:r>
            <a:r>
              <a:rPr sz="1400">
                <a:solidFill>
                  <a:srgbClr val="000000"/>
                </a:solidFill>
              </a:rPr>
              <a:t>детей</a:t>
            </a:r>
            <a:r>
              <a:rPr sz="1400" spc="-40">
                <a:solidFill>
                  <a:srgbClr val="000000"/>
                </a:solidFill>
              </a:rPr>
              <a:t> </a:t>
            </a:r>
            <a:r>
              <a:rPr sz="1400" spc="-10">
                <a:solidFill>
                  <a:srgbClr val="000000"/>
                </a:solidFill>
              </a:rPr>
              <a:t>ветеранов</a:t>
            </a:r>
            <a:r>
              <a:rPr sz="1400" spc="-60">
                <a:solidFill>
                  <a:srgbClr val="000000"/>
                </a:solidFill>
              </a:rPr>
              <a:t> </a:t>
            </a:r>
            <a:r>
              <a:rPr sz="1400">
                <a:solidFill>
                  <a:srgbClr val="000000"/>
                </a:solidFill>
              </a:rPr>
              <a:t>(участников)</a:t>
            </a:r>
            <a:r>
              <a:rPr sz="1400" spc="-20">
                <a:solidFill>
                  <a:srgbClr val="000000"/>
                </a:solidFill>
              </a:rPr>
              <a:t> </a:t>
            </a:r>
            <a:r>
              <a:rPr sz="1400">
                <a:solidFill>
                  <a:srgbClr val="000000"/>
                </a:solidFill>
              </a:rPr>
              <a:t>СВО,</a:t>
            </a:r>
            <a:r>
              <a:rPr sz="1400" spc="-55">
                <a:solidFill>
                  <a:srgbClr val="000000"/>
                </a:solidFill>
              </a:rPr>
              <a:t> </a:t>
            </a:r>
            <a:r>
              <a:rPr sz="1400">
                <a:solidFill>
                  <a:srgbClr val="000000"/>
                </a:solidFill>
              </a:rPr>
              <a:t>членов</a:t>
            </a:r>
            <a:r>
              <a:rPr sz="1400" spc="-60">
                <a:solidFill>
                  <a:srgbClr val="000000"/>
                </a:solidFill>
              </a:rPr>
              <a:t> </a:t>
            </a:r>
            <a:r>
              <a:rPr sz="1400">
                <a:solidFill>
                  <a:srgbClr val="000000"/>
                </a:solidFill>
              </a:rPr>
              <a:t>их</a:t>
            </a:r>
            <a:r>
              <a:rPr sz="1400" spc="-50">
                <a:solidFill>
                  <a:srgbClr val="000000"/>
                </a:solidFill>
              </a:rPr>
              <a:t> </a:t>
            </a:r>
            <a:r>
              <a:rPr sz="1400" spc="-10">
                <a:solidFill>
                  <a:srgbClr val="000000"/>
                </a:solidFill>
              </a:rPr>
              <a:t>семей,</a:t>
            </a:r>
            <a:endParaRPr sz="1400"/>
          </a:p>
          <a:p>
            <a:pPr marL="12700" marR="5080">
              <a:lnSpc>
                <a:spcPct val="100000"/>
              </a:lnSpc>
            </a:pPr>
            <a:r>
              <a:rPr sz="1400" spc="-10">
                <a:solidFill>
                  <a:srgbClr val="000000"/>
                </a:solidFill>
              </a:rPr>
              <a:t>педагогических</a:t>
            </a:r>
            <a:r>
              <a:rPr sz="1400" spc="-30">
                <a:solidFill>
                  <a:srgbClr val="000000"/>
                </a:solidFill>
              </a:rPr>
              <a:t> </a:t>
            </a:r>
            <a:r>
              <a:rPr sz="1400" spc="-10">
                <a:solidFill>
                  <a:srgbClr val="000000"/>
                </a:solidFill>
              </a:rPr>
              <a:t>работников</a:t>
            </a:r>
            <a:r>
              <a:rPr sz="1400" spc="-5">
                <a:solidFill>
                  <a:srgbClr val="000000"/>
                </a:solidFill>
              </a:rPr>
              <a:t> </a:t>
            </a:r>
            <a:r>
              <a:rPr sz="1400" spc="-10">
                <a:solidFill>
                  <a:srgbClr val="000000"/>
                </a:solidFill>
              </a:rPr>
              <a:t>образовательной</a:t>
            </a:r>
            <a:r>
              <a:rPr sz="1400" spc="-5">
                <a:solidFill>
                  <a:srgbClr val="000000"/>
                </a:solidFill>
              </a:rPr>
              <a:t> </a:t>
            </a:r>
            <a:r>
              <a:rPr sz="1400" spc="-10">
                <a:solidFill>
                  <a:srgbClr val="000000"/>
                </a:solidFill>
              </a:rPr>
              <a:t>организации</a:t>
            </a:r>
            <a:r>
              <a:rPr sz="1400" spc="-15">
                <a:solidFill>
                  <a:srgbClr val="000000"/>
                </a:solidFill>
              </a:rPr>
              <a:t> </a:t>
            </a:r>
            <a:r>
              <a:rPr sz="1400">
                <a:solidFill>
                  <a:srgbClr val="000000"/>
                </a:solidFill>
              </a:rPr>
              <a:t>о</a:t>
            </a:r>
            <a:r>
              <a:rPr sz="1400" spc="10">
                <a:solidFill>
                  <a:srgbClr val="000000"/>
                </a:solidFill>
              </a:rPr>
              <a:t> </a:t>
            </a:r>
            <a:r>
              <a:rPr sz="1400" spc="-20">
                <a:solidFill>
                  <a:srgbClr val="000000"/>
                </a:solidFill>
              </a:rPr>
              <a:t>возможности</a:t>
            </a:r>
            <a:r>
              <a:rPr sz="1400" spc="20">
                <a:solidFill>
                  <a:srgbClr val="000000"/>
                </a:solidFill>
              </a:rPr>
              <a:t> </a:t>
            </a:r>
            <a:r>
              <a:rPr sz="1400" spc="-50">
                <a:solidFill>
                  <a:srgbClr val="000000"/>
                </a:solidFill>
              </a:rPr>
              <a:t>и </a:t>
            </a:r>
            <a:r>
              <a:rPr sz="1400" spc="-10">
                <a:solidFill>
                  <a:srgbClr val="000000"/>
                </a:solidFill>
              </a:rPr>
              <a:t>ресурсах</a:t>
            </a:r>
            <a:r>
              <a:rPr sz="1400" spc="-20">
                <a:solidFill>
                  <a:srgbClr val="000000"/>
                </a:solidFill>
              </a:rPr>
              <a:t> </a:t>
            </a:r>
            <a:r>
              <a:rPr sz="1400" spc="-10">
                <a:solidFill>
                  <a:srgbClr val="000000"/>
                </a:solidFill>
              </a:rPr>
              <a:t>получения</a:t>
            </a:r>
            <a:r>
              <a:rPr sz="1400" spc="-20">
                <a:solidFill>
                  <a:srgbClr val="000000"/>
                </a:solidFill>
              </a:rPr>
              <a:t> </a:t>
            </a:r>
            <a:r>
              <a:rPr sz="1400" spc="-10">
                <a:solidFill>
                  <a:srgbClr val="000000"/>
                </a:solidFill>
              </a:rPr>
              <a:t>психологической</a:t>
            </a:r>
            <a:r>
              <a:rPr sz="1400" spc="-60">
                <a:solidFill>
                  <a:srgbClr val="000000"/>
                </a:solidFill>
              </a:rPr>
              <a:t> </a:t>
            </a:r>
            <a:r>
              <a:rPr sz="1400">
                <a:solidFill>
                  <a:srgbClr val="000000"/>
                </a:solidFill>
              </a:rPr>
              <a:t>помощи,</a:t>
            </a:r>
            <a:r>
              <a:rPr sz="1400" spc="-55">
                <a:solidFill>
                  <a:srgbClr val="000000"/>
                </a:solidFill>
              </a:rPr>
              <a:t> </a:t>
            </a:r>
            <a:r>
              <a:rPr sz="1400" spc="-25" smtClean="0">
                <a:solidFill>
                  <a:srgbClr val="000000"/>
                </a:solidFill>
              </a:rPr>
              <a:t>психолого-</a:t>
            </a:r>
            <a:r>
              <a:rPr sz="1400" spc="-10" smtClean="0">
                <a:solidFill>
                  <a:srgbClr val="000000"/>
                </a:solidFill>
              </a:rPr>
              <a:t>педагогической</a:t>
            </a:r>
            <a:r>
              <a:rPr lang="ru-RU" sz="1400" spc="-10" smtClean="0">
                <a:solidFill>
                  <a:srgbClr val="000000"/>
                </a:solidFill>
              </a:rPr>
              <a:t> поддержки</a:t>
            </a:r>
            <a:endParaRPr sz="1400"/>
          </a:p>
        </p:txBody>
      </p:sp>
      <p:sp>
        <p:nvSpPr>
          <p:cNvPr id="4" name="object 4"/>
          <p:cNvSpPr txBox="1"/>
          <p:nvPr/>
        </p:nvSpPr>
        <p:spPr>
          <a:xfrm>
            <a:off x="315836" y="840994"/>
            <a:ext cx="8630920" cy="5327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6476365"/>
              </a:tabLst>
            </a:pPr>
            <a:r>
              <a:rPr sz="1400" b="1" u="sng">
                <a:uFill>
                  <a:solidFill>
                    <a:srgbClr val="4480C2"/>
                  </a:solidFill>
                </a:uFill>
                <a:latin typeface="Arial"/>
                <a:cs typeface="Arial"/>
              </a:rPr>
              <a:t>	</a:t>
            </a:r>
            <a:endParaRPr sz="1400">
              <a:latin typeface="Arial"/>
              <a:cs typeface="Arial"/>
            </a:endParaRPr>
          </a:p>
          <a:p>
            <a:pPr marL="3056890">
              <a:lnSpc>
                <a:spcPct val="100000"/>
              </a:lnSpc>
              <a:spcBef>
                <a:spcPts val="865"/>
              </a:spcBef>
            </a:pPr>
            <a:r>
              <a:rPr sz="1200" b="1" spc="-10">
                <a:solidFill>
                  <a:srgbClr val="C00000"/>
                </a:solidFill>
                <a:latin typeface="Arial"/>
                <a:cs typeface="Arial"/>
              </a:rPr>
              <a:t>Дополнительные</a:t>
            </a:r>
            <a:r>
              <a:rPr sz="12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ресурсы</a:t>
            </a:r>
            <a:r>
              <a:rPr sz="1200" b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для</a:t>
            </a:r>
            <a:r>
              <a:rPr sz="12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обращения</a:t>
            </a:r>
            <a:r>
              <a:rPr sz="1200" b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за</a:t>
            </a:r>
            <a:r>
              <a:rPr sz="1200" b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rgbClr val="C00000"/>
                </a:solidFill>
                <a:latin typeface="Arial"/>
                <a:cs typeface="Arial"/>
              </a:rPr>
              <a:t>психологической</a:t>
            </a:r>
            <a:r>
              <a:rPr sz="1200" b="1" spc="-6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rgbClr val="C00000"/>
                </a:solidFill>
                <a:latin typeface="Arial"/>
                <a:cs typeface="Arial"/>
              </a:rPr>
              <a:t>помощью</a:t>
            </a:r>
            <a:endParaRPr sz="1200">
              <a:latin typeface="Arial"/>
              <a:cs typeface="Arial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331711" y="1555622"/>
          <a:ext cx="8546465" cy="30473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36775"/>
                <a:gridCol w="2136775"/>
                <a:gridCol w="1336675"/>
                <a:gridCol w="2936240"/>
              </a:tblGrid>
              <a:tr h="460375">
                <a:tc gridSpan="2">
                  <a:txBody>
                    <a:bodyPr vert="horz" wrap="square"/>
                    <a:lstStyle/>
                    <a:p>
                      <a:pPr marL="925194" marR="1095375" indent="-489584">
                        <a:lnSpc>
                          <a:spcPts val="1440"/>
                        </a:lnSpc>
                        <a:spcBef>
                          <a:spcPts val="15"/>
                        </a:spcBef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Сервисы</a:t>
                      </a:r>
                      <a:r>
                        <a:rPr sz="1200" b="1" spc="-5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200" b="1" spc="-2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оказанию</a:t>
                      </a:r>
                      <a:r>
                        <a:rPr sz="1200" b="1" spc="-6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психологической помощи/номер телефона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 vert="horz" wrap="square"/>
                    <a:lstStyle/>
                    <a:p>
                      <a:pPr marR="158115" algn="r">
                        <a:lnSpc>
                          <a:spcPts val="1405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Время</a:t>
                      </a:r>
                      <a:r>
                        <a:rPr sz="1200" b="1" spc="14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200" b="1" spc="-1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работы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549910">
                        <a:lnSpc>
                          <a:spcPts val="1405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Целевая</a:t>
                      </a:r>
                      <a:r>
                        <a:rPr sz="1200" b="1" spc="11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200" b="1" spc="-1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аудитория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</a:tr>
              <a:tr h="860425">
                <a:tc>
                  <a:txBody>
                    <a:bodyPr vert="horz" wrap="square"/>
                    <a:lstStyle/>
                    <a:p>
                      <a:pPr marR="287655" algn="ctr">
                        <a:lnSpc>
                          <a:spcPts val="1410"/>
                        </a:lnSpc>
                      </a:pPr>
                      <a:r>
                        <a:rPr sz="1200" b="1" spc="-1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Горячая</a:t>
                      </a:r>
                      <a:r>
                        <a:rPr sz="1200" b="1" spc="-65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2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линия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287655" algn="ctr">
                        <a:lnSpc>
                          <a:spcPct val="100000"/>
                        </a:lnSpc>
                      </a:pPr>
                      <a:r>
                        <a:rPr sz="1200" b="1" spc="-1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РоссийскогоКрасного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289560" algn="ctr">
                        <a:lnSpc>
                          <a:spcPct val="100000"/>
                        </a:lnSpc>
                      </a:pPr>
                      <a:r>
                        <a:rPr sz="1200" b="1" spc="-1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Креста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268605">
                        <a:lnSpc>
                          <a:spcPts val="2105"/>
                        </a:lnSpc>
                      </a:pPr>
                      <a:r>
                        <a:rPr sz="18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8</a:t>
                      </a:r>
                      <a:r>
                        <a:rPr sz="1800" b="1" spc="-2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(800)</a:t>
                      </a:r>
                      <a:r>
                        <a:rPr sz="1800" b="1" spc="-2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700</a:t>
                      </a:r>
                      <a:r>
                        <a:rPr sz="1800" b="1" spc="-1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44</a:t>
                      </a:r>
                      <a:r>
                        <a:rPr sz="1800" b="1" spc="-2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25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50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R="191135" algn="r">
                        <a:lnSpc>
                          <a:spcPts val="1410"/>
                        </a:lnSpc>
                      </a:pPr>
                      <a:r>
                        <a:rPr sz="1200" i="1" spc="-10">
                          <a:latin typeface="Times New Roman"/>
                          <a:cs typeface="Times New Roman"/>
                        </a:rPr>
                        <a:t>круглосуточно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38735">
                        <a:lnSpc>
                          <a:spcPts val="1410"/>
                        </a:lnSpc>
                        <a:tabLst>
                          <a:tab pos="1499235"/>
                          <a:tab pos="2374265"/>
                        </a:tabLst>
                      </a:pPr>
                      <a:r>
                        <a:rPr sz="1200" i="1" spc="-10">
                          <a:latin typeface="Times New Roman"/>
                          <a:cs typeface="Times New Roman"/>
                        </a:rPr>
                        <a:t>Психологическая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i="1" spc="-10">
                          <a:latin typeface="Times New Roman"/>
                          <a:cs typeface="Times New Roman"/>
                        </a:rPr>
                        <a:t>помощь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i="1" spc="-10">
                          <a:latin typeface="Times New Roman"/>
                          <a:cs typeface="Times New Roman"/>
                        </a:rPr>
                        <a:t>семьям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38735">
                        <a:lnSpc>
                          <a:spcPct val="100000"/>
                        </a:lnSpc>
                      </a:pPr>
                      <a:r>
                        <a:rPr sz="1200" i="1" spc="-10">
                          <a:latin typeface="Times New Roman"/>
                          <a:cs typeface="Times New Roman"/>
                        </a:rPr>
                        <a:t>мобилизованных</a:t>
                      </a:r>
                      <a:r>
                        <a:rPr sz="1200" i="1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i="1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>
                          <a:latin typeface="Times New Roman"/>
                          <a:cs typeface="Times New Roman"/>
                        </a:rPr>
                        <a:t>военнослужащих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</a:tr>
              <a:tr h="903605">
                <a:tc>
                  <a:txBody>
                    <a:bodyPr vert="horz" wrap="square"/>
                    <a:lstStyle/>
                    <a:p>
                      <a:pPr marL="129539" marR="705485" indent="-1905" algn="ctr">
                        <a:lnSpc>
                          <a:spcPts val="1440"/>
                        </a:lnSpc>
                        <a:spcBef>
                          <a:spcPts val="20"/>
                        </a:spcBef>
                      </a:pPr>
                      <a:r>
                        <a:rPr sz="1200" b="1" spc="-1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Горячая</a:t>
                      </a:r>
                      <a:r>
                        <a:rPr sz="1200" b="1" spc="-65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2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линия </a:t>
                      </a:r>
                      <a:r>
                        <a:rPr sz="1200" b="1" spc="-1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помощиродителям проекта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37465" algn="ctr">
                        <a:lnSpc>
                          <a:spcPts val="1390"/>
                        </a:lnSpc>
                      </a:pPr>
                      <a:r>
                        <a:rPr sz="1200" b="1" spc="-1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бытьродителем.рф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39370" algn="ctr">
                        <a:lnSpc>
                          <a:spcPts val="2110"/>
                        </a:lnSpc>
                      </a:pPr>
                      <a:r>
                        <a:rPr sz="18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8</a:t>
                      </a:r>
                      <a:r>
                        <a:rPr sz="1800" b="1" spc="26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(800)</a:t>
                      </a:r>
                      <a:r>
                        <a:rPr sz="1800" b="1" spc="265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1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444-22-</a:t>
                      </a:r>
                      <a:r>
                        <a:rPr sz="1800" b="1" spc="-25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32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36830" algn="ctr">
                        <a:lnSpc>
                          <a:spcPct val="100000"/>
                        </a:lnSpc>
                      </a:pPr>
                      <a:r>
                        <a:rPr sz="18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(доб.</a:t>
                      </a:r>
                      <a:r>
                        <a:rPr sz="1800" b="1" spc="-4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2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714)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40005" algn="ctr">
                        <a:lnSpc>
                          <a:spcPts val="1410"/>
                        </a:lnSpc>
                        <a:tabLst>
                          <a:tab pos="328295"/>
                        </a:tabLst>
                      </a:pPr>
                      <a:r>
                        <a:rPr sz="1200" i="1" spc="-5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i="1" spc="-20">
                          <a:latin typeface="Times New Roman"/>
                          <a:cs typeface="Times New Roman"/>
                        </a:rPr>
                        <a:t>9.00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39370" algn="ctr">
                        <a:lnSpc>
                          <a:spcPct val="100000"/>
                        </a:lnSpc>
                      </a:pPr>
                      <a:r>
                        <a:rPr sz="1200" i="1">
                          <a:latin typeface="Times New Roman"/>
                          <a:cs typeface="Times New Roman"/>
                        </a:rPr>
                        <a:t>до</a:t>
                      </a:r>
                      <a:r>
                        <a:rPr sz="1200" i="1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>
                          <a:latin typeface="Times New Roman"/>
                          <a:cs typeface="Times New Roman"/>
                        </a:rPr>
                        <a:t>21.00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3335" algn="ctr">
                        <a:lnSpc>
                          <a:spcPct val="100000"/>
                        </a:lnSpc>
                      </a:pPr>
                      <a:r>
                        <a:rPr sz="1200" i="1">
                          <a:latin typeface="Times New Roman"/>
                          <a:cs typeface="Times New Roman"/>
                        </a:rPr>
                        <a:t>(по</a:t>
                      </a:r>
                      <a:r>
                        <a:rPr sz="1200" i="1" spc="7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мск)в</a:t>
                      </a:r>
                      <a:r>
                        <a:rPr sz="1200" i="1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20">
                          <a:latin typeface="Times New Roman"/>
                          <a:cs typeface="Times New Roman"/>
                        </a:rPr>
                        <a:t>будни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38735" marR="55880" algn="just">
                        <a:lnSpc>
                          <a:spcPts val="1440"/>
                        </a:lnSpc>
                        <a:spcBef>
                          <a:spcPts val="20"/>
                        </a:spcBef>
                      </a:pPr>
                      <a:r>
                        <a:rPr sz="1200" i="1">
                          <a:latin typeface="Times New Roman"/>
                          <a:cs typeface="Times New Roman"/>
                        </a:rPr>
                        <a:t>Психологическая</a:t>
                      </a:r>
                      <a:r>
                        <a:rPr sz="1200" i="1" spc="13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помощь</a:t>
                      </a:r>
                      <a:r>
                        <a:rPr sz="1200" i="1" spc="13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родителям</a:t>
                      </a:r>
                      <a:r>
                        <a:rPr sz="1200" i="1" spc="135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200" i="1" spc="-25">
                          <a:latin typeface="Times New Roman"/>
                          <a:cs typeface="Times New Roman"/>
                        </a:rPr>
                        <a:t>по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вопросам</a:t>
                      </a:r>
                      <a:r>
                        <a:rPr sz="1200" i="1" spc="340">
                          <a:latin typeface="Times New Roman"/>
                          <a:cs typeface="Times New Roman"/>
                        </a:rPr>
                        <a:t>  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обучения,</a:t>
                      </a:r>
                      <a:r>
                        <a:rPr sz="1200" i="1" spc="345">
                          <a:latin typeface="Times New Roman"/>
                          <a:cs typeface="Times New Roman"/>
                        </a:rPr>
                        <a:t>  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воспитания</a:t>
                      </a:r>
                      <a:r>
                        <a:rPr sz="1200" i="1" spc="340">
                          <a:latin typeface="Times New Roman"/>
                          <a:cs typeface="Times New Roman"/>
                        </a:rPr>
                        <a:t>   </a:t>
                      </a:r>
                      <a:r>
                        <a:rPr sz="1200" i="1" spc="-50"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1200" i="1" spc="-10">
                          <a:latin typeface="Times New Roman"/>
                          <a:cs typeface="Times New Roman"/>
                        </a:rPr>
                        <a:t>взаимоотношения</a:t>
                      </a:r>
                      <a:r>
                        <a:rPr sz="1200" i="1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i="1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>
                          <a:latin typeface="Times New Roman"/>
                          <a:cs typeface="Times New Roman"/>
                        </a:rPr>
                        <a:t>детьми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</a:tr>
              <a:tr h="822960">
                <a:tc>
                  <a:txBody>
                    <a:bodyPr vert="horz" wrap="square"/>
                    <a:lstStyle/>
                    <a:p>
                      <a:pPr marL="130810" marR="557530" algn="ctr">
                        <a:lnSpc>
                          <a:spcPts val="1440"/>
                        </a:lnSpc>
                        <a:spcBef>
                          <a:spcPts val="20"/>
                        </a:spcBef>
                      </a:pPr>
                      <a:r>
                        <a:rPr sz="1200" b="1" spc="-2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Чат-</a:t>
                      </a:r>
                      <a:r>
                        <a:rPr sz="12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бот</a:t>
                      </a:r>
                      <a:r>
                        <a:rPr sz="1200" b="1" spc="-15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200" b="1" spc="-1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оказанию психологической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6720" algn="ctr">
                        <a:lnSpc>
                          <a:spcPts val="1395"/>
                        </a:lnSpc>
                      </a:pPr>
                      <a:r>
                        <a:rPr sz="1200" b="1" spc="-1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помощи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120650">
                        <a:lnSpc>
                          <a:spcPts val="2110"/>
                        </a:lnSpc>
                      </a:pPr>
                      <a:r>
                        <a:rPr sz="18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Ссылка</a:t>
                      </a:r>
                      <a:r>
                        <a:rPr sz="1800" b="1" spc="-7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1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для</a:t>
                      </a:r>
                      <a:r>
                        <a:rPr sz="1800" b="1" spc="-285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1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входа: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147955">
                        <a:lnSpc>
                          <a:spcPct val="100000"/>
                        </a:lnSpc>
                      </a:pPr>
                      <a:r>
                        <a:rPr sz="1800" b="1" u="sng" spc="-1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Times New Roman"/>
                          <a:cs typeface="Times New Roman"/>
                          <a:hlinkClick r:id="rId2"/>
                        </a:rPr>
                        <a:t>https://vk.com/psy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283845">
                        <a:lnSpc>
                          <a:spcPts val="2110"/>
                        </a:lnSpc>
                      </a:pPr>
                      <a:r>
                        <a:rPr sz="1800" b="1" u="sng" spc="-1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Times New Roman"/>
                          <a:cs typeface="Times New Roman"/>
                          <a:hlinkClick r:id="rId2"/>
                        </a:rPr>
                        <a:t>_myvmeste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482600">
                        <a:lnSpc>
                          <a:spcPts val="1415"/>
                        </a:lnSpc>
                      </a:pPr>
                      <a:r>
                        <a:rPr sz="1200" i="1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i="1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20">
                          <a:latin typeface="Times New Roman"/>
                          <a:cs typeface="Times New Roman"/>
                        </a:rPr>
                        <a:t>09:00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418465">
                        <a:lnSpc>
                          <a:spcPct val="100000"/>
                        </a:lnSpc>
                      </a:pPr>
                      <a:r>
                        <a:rPr sz="1200" i="1">
                          <a:latin typeface="Times New Roman"/>
                          <a:cs typeface="Times New Roman"/>
                        </a:rPr>
                        <a:t>до</a:t>
                      </a:r>
                      <a:r>
                        <a:rPr sz="1200" i="1" spc="-10">
                          <a:latin typeface="Times New Roman"/>
                          <a:cs typeface="Times New Roman"/>
                        </a:rPr>
                        <a:t> 00:00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430530">
                        <a:lnSpc>
                          <a:spcPct val="100000"/>
                        </a:lnSpc>
                      </a:pPr>
                      <a:r>
                        <a:rPr sz="1200" i="1">
                          <a:latin typeface="Times New Roman"/>
                          <a:cs typeface="Times New Roman"/>
                        </a:rPr>
                        <a:t>(по</a:t>
                      </a:r>
                      <a:r>
                        <a:rPr sz="1200" i="1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20">
                          <a:latin typeface="Times New Roman"/>
                          <a:cs typeface="Times New Roman"/>
                        </a:rPr>
                        <a:t>мск)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38735" marR="181610">
                        <a:lnSpc>
                          <a:spcPts val="1440"/>
                        </a:lnSpc>
                        <a:spcBef>
                          <a:spcPts val="20"/>
                        </a:spcBef>
                        <a:tabLst>
                          <a:tab pos="734060"/>
                          <a:tab pos="1123950"/>
                          <a:tab pos="1979295"/>
                        </a:tabLst>
                      </a:pPr>
                      <a:r>
                        <a:rPr sz="1200" i="1" spc="-10">
                          <a:latin typeface="Times New Roman"/>
                          <a:cs typeface="Times New Roman"/>
                        </a:rPr>
                        <a:t>Сервис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i="1" spc="-25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i="1" spc="-10">
                          <a:latin typeface="Times New Roman"/>
                          <a:cs typeface="Times New Roman"/>
                        </a:rPr>
                        <a:t>оказанию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i="1" spc="-10">
                          <a:latin typeface="Times New Roman"/>
                          <a:cs typeface="Times New Roman"/>
                        </a:rPr>
                        <a:t>бесплатной психологической</a:t>
                      </a:r>
                      <a:r>
                        <a:rPr sz="1200" i="1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поддержки</a:t>
                      </a:r>
                      <a:r>
                        <a:rPr sz="1200" i="1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>
                          <a:latin typeface="Times New Roman"/>
                          <a:cs typeface="Times New Roman"/>
                        </a:rPr>
                        <a:t>населению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10.0.14393.0"/>
  <p:tag name="AS_RELEASE_DATE" val="2019.12.14"/>
  <p:tag name="AS_TITLE" val="Aspose.Slides for .NET 4.0 Client Profile"/>
  <p:tag name="AS_VERSION" val="19.12"/>
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(16:9)</PresentationFormat>
  <Paragraphs>749</Paragraphs>
  <Slides>73</Slides>
  <Notes>0</Notes>
  <TotalTime>462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73</vt:i4>
      </vt:variant>
    </vt:vector>
  </HeadingPairs>
  <TitlesOfParts>
    <vt:vector baseType="lpstr" size="81">
      <vt:lpstr>Arial</vt:lpstr>
      <vt:lpstr>Calibri</vt:lpstr>
      <vt:lpstr>Verdana</vt:lpstr>
      <vt:lpstr>Times New Roman</vt:lpstr>
      <vt:lpstr>Cambria Math</vt:lpstr>
      <vt:lpstr>Microsoft Sans Serif</vt:lpstr>
      <vt:lpstr>Wingdings</vt:lpstr>
      <vt:lpstr>Office Theme</vt:lpstr>
      <vt:lpstr>PowerPoint Presentation</vt:lpstr>
      <vt:lpstr>Направления организации психолого-педагогического сопровождения детей</vt:lpstr>
      <vt:lpstr>Оказание	экстренной	психологической помощи, психологической коррекции и поддержки  детям ветеранов (участников) СВО и членам их семей в очном и дистанционном режиме</vt:lpstr>
      <vt:lpstr>Семья находится в состоянии дистресса (длительного стресса) вызванного:</vt:lpstr>
      <vt:lpstr>PowerPoint Presentation</vt:lpstr>
      <vt:lpstr>ТРЕВОГА</vt:lpstr>
      <vt:lpstr>Оказание	экстренной	психологической помощи, психологической коррекции и поддержки  детям ветеранов (участников) СВО и членам их семей в очном и дистанционном режиме</vt:lpstr>
      <vt:lpstr>Оказание	экстренной	психологической помощи, психологической коррекции и поддержки  детям ветеранов (участников) СВО и членам их семей в очном и дистанционном режиме</vt:lpstr>
      <vt:lpstr>Оказание	экстренной	психологической помощи, психологической коррекции и поддержки  детям ветеранов (участников) СВО и членам их семей в очном и дистанционном режиме</vt:lpstr>
      <vt:lpstr>Оказание	экстренной	психологической помощи, психологической коррекции и поддержки  детям ветеранов (участников) СВО и членам их семей в очном и дистанционном режиме</vt:lpstr>
      <vt:lpstr>Оказание	экстренной	психологической помощи, психологической коррекции и поддержки  детям ветеранов (участников) СВО и членам их семей в очном и дистанционном режиме</vt:lpstr>
      <vt:lpstr>PowerPoint Presentation</vt:lpstr>
      <vt:lpstr>НЕЛЬЗЯ ДОПУСКАТЬ:</vt:lpstr>
      <vt:lpstr>ПОСЛЕДСТВИЯ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Техника 1 - М. Уаит</vt:lpstr>
      <vt:lpstr>Техника 2 - М. Уаит</vt:lpstr>
      <vt:lpstr>Техника 3 - Терапевтическое письмо (Роберт Неймайер)</vt:lpstr>
      <vt:lpstr>Техника 4 - пустого стула (Ф. Перлзом, Р. Эрскиным, Б. и М.
Гулдингами)</vt:lpstr>
      <vt:lpstr>Техника 5 - метод исцеления горя, предложенный Джоном
Джеймсом (J.W. James) и Расселом Фридманом (R. Friedman)</vt:lpstr>
      <vt:lpstr>Техника 5 - метод исцеления горя, предложенный Джоном
Джеймсом (J.W. James) и Расселом Фридманом (R. Friedman)</vt:lpstr>
      <vt:lpstr>Техника 5 - метод исцеления горя, предложенный Джоном
Джеймсом (J.W. James) и Расселом Фридманом (R. Friedman)</vt:lpstr>
      <vt:lpstr>PowerPoint Presentation</vt:lpstr>
      <vt:lpstr>PowerPoint Presentation</vt:lpstr>
      <vt:lpstr>Специфика личностных изменений</vt:lpstr>
      <vt:lpstr>Психологические техники оказания поддержки семьям участников СВО</vt:lpstr>
      <vt:lpstr>PowerPoint Presentation</vt:lpstr>
      <vt:lpstr>PowerPoint Presentation</vt:lpstr>
      <vt:lpstr>PowerPoint Presentation</vt:lpstr>
      <vt:lpstr>PowerPoint Presentation</vt:lpstr>
      <vt:lpstr>«Линия жизни» Александра Кроника в интерпретации А.Караяни</vt:lpstr>
      <vt:lpstr>PowerPoint Presentation</vt:lpstr>
      <vt:lpstr>PowerPoint Presentation</vt:lpstr>
      <vt:lpstr>Оказание	экстренной	психологической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Оказание	экстренной психологической помощи, психологической коррекции и поддержки  детям ветеранов (участников) СВО и членам их семей в очном и дистанционном режиме</vt:lpstr>
      <vt:lpstr>PowerPoint Presentation</vt:lpstr>
      <vt:lpstr>Для ЗАЗЕМЛЕНИЯ во время эмоциональных бурь ОБРАТИТЕ ВНИМАНИЕ на свои мысли и чувства, ЗАМЕДЛИТЕСЬ и СОЕДИНИТЕСЬ со своим телом, медленно прижимая ноги к полу, потягиваясь и дыша, а затем</vt:lpstr>
      <vt:lpstr>ОСВОБОДИТЕСЬ ОТ КРЮЧКА с помощью этих трех действий:</vt:lpstr>
      <vt:lpstr>Выберите ценности, наиболее важные для вас, например:</vt:lpstr>
      <vt:lpstr>Обратите внимание на свою боль и боль других и отвечайте на нее с
добротой.</vt:lpstr>
      <vt:lpstr>PowerPoint Presentation</vt:lpstr>
      <vt:lpstr>PowerPoint Presentation</vt:lpstr>
      <vt:lpstr>Оказание	экстренной психологической помощи, психологической коррекции и поддержки  детям ветеранов (участников) СВО и членам их семей в очном и дистанционном режиме</vt:lpstr>
      <vt:lpstr>Оказание	экстренной психологической помощи, психологической коррекции и поддержки  детям ветеранов (участников) СВО и членам их семей в очном и дистанционном режиме</vt:lpstr>
      <vt:lpstr>PowerPoint Presentation</vt:lpstr>
      <vt:lpstr>Оказание	экстренной психологической помощи, психологической коррекции и поддержки  детям ветеранов (участников) СВО и членам их семей в очном и дистанционном режиме</vt:lpstr>
      <vt:lpstr>PowerPoint Presentation</vt:lpstr>
      <vt:lpstr>PowerPoint Presentation</vt:lpstr>
      <vt:lpstr>PowerPoint Presentation</vt:lpstr>
      <vt:lpstr>Информирование детей ветеранов (участников) СВО, членов их семей,
педагогических работников образовательной организации о возможности и ресурсах получения психологической помощи, психолого-педагогической поддержки </vt:lpstr>
      <vt:lpstr>Информирование детей ветеранов (участников) СВО, членов их семей,
педагогических работников образовательной организации о возможности и ресурсах получения психологической помощи, психолого-педагогической поддержки </vt:lpstr>
      <vt:lpstr>Информирование детей ветеранов (участников) СВО, членов их семей,
педагогических работников образовательной организации о возможности и ресурсах получения психологической помощи, психолого-педагогической поддержки</vt:lpstr>
    </vt:vector>
  </TitlesOfParts>
  <LinksUpToDate>0</LinksUpToDate>
  <SharedDoc>0</SharedDoc>
  <HyperlinksChanged>0</HyperlinksChanged>
  <Application>Aspose.Slides for .NET</Application>
  <AppVersion>19.1200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Презентация PowerPoint</dc:title>
  <dc:creator>User</dc:creator>
  <cp:lastModifiedBy>Пользователь</cp:lastModifiedBy>
  <cp:revision>45</cp:revision>
  <dcterms:created xsi:type="dcterms:W3CDTF">2024-09-17T09:51:36Z</dcterms:created>
  <dcterms:modified xsi:type="dcterms:W3CDTF">2026-02-13T06:55:21Z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Created">
    <vt:filetime>2024-01-17T00:00:00Z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2024-09-17T00:00:00Z</vt:filetime>
  </property>
  <property fmtid="{D5CDD505-2E9C-101B-9397-08002B2CF9AE}" pid="5" name="Producer">
    <vt:lpwstr>Microsoft® PowerPoint® 2010</vt:lpwstr>
  </property>
</Properties>
</file>