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9144000" cy="5143500"/>
  <p:custDataLst>
    <p:tags r:id="rId32"/>
  </p:custDataLst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2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8028800" cy="780288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tags" Target="tags/tag1.xml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4596" y="215645"/>
            <a:ext cx="6424930" cy="452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2028" y="866394"/>
            <a:ext cx="8509000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Relationship Id="rId3" Type="http://schemas.openxmlformats.org/officeDocument/2006/relationships/image" Target="../media/image8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object 8"/>
          <p:cNvSpPr txBox="1"/>
          <p:nvPr/>
        </p:nvSpPr>
        <p:spPr>
          <a:xfrm>
            <a:off x="3931665" y="415797"/>
            <a:ext cx="1299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>
                <a:solidFill>
                  <a:schemeClr val="tx1"/>
                </a:solidFill>
                <a:latin typeface="Arial"/>
                <a:cs typeface="Arial"/>
              </a:rPr>
              <a:t>АЛГОРИТМ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28371" y="690117"/>
            <a:ext cx="850392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0"/>
              <a:t>сопровождения</a:t>
            </a:r>
            <a:r>
              <a:rPr sz="1800" spc="-90"/>
              <a:t> </a:t>
            </a:r>
            <a:r>
              <a:rPr sz="1800"/>
              <a:t>в</a:t>
            </a:r>
            <a:r>
              <a:rPr sz="1800" spc="-65"/>
              <a:t> </a:t>
            </a:r>
            <a:r>
              <a:rPr sz="1800"/>
              <a:t>дошкольных</a:t>
            </a:r>
            <a:r>
              <a:rPr sz="1800" spc="-45"/>
              <a:t> </a:t>
            </a:r>
            <a:r>
              <a:rPr sz="1800" spc="-10"/>
              <a:t>образовательных,</a:t>
            </a:r>
            <a:r>
              <a:rPr sz="1800" spc="-50"/>
              <a:t> </a:t>
            </a:r>
            <a:r>
              <a:rPr sz="1800" spc="-10"/>
              <a:t>общеобразовательных, профессиональных</a:t>
            </a:r>
            <a:r>
              <a:rPr sz="1800" spc="-50"/>
              <a:t> </a:t>
            </a:r>
            <a:r>
              <a:rPr sz="1800" spc="-10"/>
              <a:t>образовательных</a:t>
            </a:r>
            <a:r>
              <a:rPr sz="1800" spc="-35"/>
              <a:t> </a:t>
            </a:r>
            <a:r>
              <a:rPr sz="1800" spc="-10"/>
              <a:t>организациях</a:t>
            </a:r>
            <a:r>
              <a:rPr sz="1800" spc="-55"/>
              <a:t> </a:t>
            </a:r>
            <a:r>
              <a:rPr sz="1800"/>
              <a:t>и</a:t>
            </a:r>
            <a:r>
              <a:rPr sz="1800" spc="-40"/>
              <a:t> </a:t>
            </a:r>
            <a:r>
              <a:rPr sz="1800" spc="-10"/>
              <a:t>образовательных </a:t>
            </a:r>
            <a:r>
              <a:rPr sz="1800"/>
              <a:t>организациях</a:t>
            </a:r>
            <a:r>
              <a:rPr sz="1800" spc="-90"/>
              <a:t> </a:t>
            </a:r>
            <a:r>
              <a:rPr sz="1800"/>
              <a:t>высшего</a:t>
            </a:r>
            <a:r>
              <a:rPr sz="1800" spc="-70"/>
              <a:t> </a:t>
            </a:r>
            <a:r>
              <a:rPr sz="1800" spc="-10"/>
              <a:t>образования</a:t>
            </a:r>
            <a:r>
              <a:rPr sz="1800" spc="-100"/>
              <a:t> </a:t>
            </a:r>
            <a:r>
              <a:rPr sz="1800"/>
              <a:t>детей</a:t>
            </a:r>
            <a:r>
              <a:rPr sz="1800" spc="-75"/>
              <a:t> </a:t>
            </a:r>
            <a:r>
              <a:rPr sz="1800"/>
              <a:t>ветеранов</a:t>
            </a:r>
            <a:r>
              <a:rPr sz="1800" spc="-65"/>
              <a:t> </a:t>
            </a:r>
            <a:r>
              <a:rPr sz="1800" spc="-10"/>
              <a:t>(участников)</a:t>
            </a:r>
            <a:endParaRPr sz="1800"/>
          </a:p>
        </p:txBody>
      </p:sp>
      <p:sp>
        <p:nvSpPr>
          <p:cNvPr id="10" name="object 10"/>
          <p:cNvSpPr txBox="1"/>
          <p:nvPr/>
        </p:nvSpPr>
        <p:spPr>
          <a:xfrm>
            <a:off x="342087" y="1513459"/>
            <a:ext cx="84766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специальной</a:t>
            </a:r>
            <a:r>
              <a:rPr sz="1800" b="1" spc="-7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военной</a:t>
            </a:r>
            <a:r>
              <a:rPr sz="1800" b="1" spc="-8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операции,</a:t>
            </a:r>
            <a:r>
              <a:rPr sz="1800" b="1" spc="-8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chemeClr val="tx1"/>
                </a:solidFill>
                <a:latin typeface="Arial"/>
                <a:cs typeface="Arial"/>
              </a:rPr>
              <a:t>обучающихся</a:t>
            </a:r>
            <a:r>
              <a:rPr sz="1800" b="1" spc="-4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800" b="1" spc="-7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chemeClr val="tx1"/>
                </a:solidFill>
                <a:latin typeface="Arial"/>
                <a:cs typeface="Arial"/>
              </a:rPr>
              <a:t>соответствующих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b="1" spc="-10">
                <a:solidFill>
                  <a:schemeClr val="tx1"/>
                </a:solidFill>
                <a:latin typeface="Arial"/>
                <a:cs typeface="Arial"/>
              </a:rPr>
              <a:t>организациях,</a:t>
            </a:r>
            <a:r>
              <a:rPr sz="1800" b="1" spc="-7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800" b="1" spc="-6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целях</a:t>
            </a:r>
            <a:r>
              <a:rPr sz="1800" b="1" spc="-8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оказания</a:t>
            </a:r>
            <a:r>
              <a:rPr sz="1800" b="1" spc="-7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таким</a:t>
            </a:r>
            <a:r>
              <a:rPr sz="1800" b="1" spc="-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детям</a:t>
            </a:r>
            <a:r>
              <a:rPr sz="1800" b="1" spc="-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chemeClr val="tx1"/>
                </a:solidFill>
                <a:latin typeface="Arial"/>
                <a:cs typeface="Arial"/>
              </a:rPr>
              <a:t>необходимой</a:t>
            </a:r>
            <a:r>
              <a:rPr sz="1800" b="1" spc="-7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помощи,</a:t>
            </a:r>
            <a:r>
              <a:rPr sz="1800" b="1" spc="-4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800" b="1" spc="-7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-25">
                <a:solidFill>
                  <a:schemeClr val="tx1"/>
                </a:solidFill>
                <a:latin typeface="Arial"/>
                <a:cs typeface="Arial"/>
              </a:rPr>
              <a:t>том </a:t>
            </a:r>
            <a:r>
              <a:rPr sz="1800" b="1">
                <a:solidFill>
                  <a:schemeClr val="tx1"/>
                </a:solidFill>
                <a:latin typeface="Arial"/>
                <a:cs typeface="Arial"/>
              </a:rPr>
              <a:t>числе</a:t>
            </a:r>
            <a:r>
              <a:rPr sz="1800" b="1" spc="-7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chemeClr val="tx1"/>
                </a:solidFill>
                <a:latin typeface="Arial"/>
                <a:cs typeface="Arial"/>
              </a:rPr>
              <a:t>психологической</a:t>
            </a:r>
            <a:endParaRPr sz="18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95400" y="2800350"/>
            <a:ext cx="6589395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8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МОНИТОРИНГ</a:t>
            </a:r>
            <a:r>
              <a:rPr sz="2800" b="1" spc="-16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 </a:t>
            </a:r>
            <a:r>
              <a:rPr sz="2800" b="1" spc="-3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СОСТОЯНИЯ</a:t>
            </a:r>
            <a:r>
              <a:rPr sz="2800" b="1" spc="-8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r>
              <a:rPr sz="2800" b="1" spc="-1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 </a:t>
            </a:r>
            <a:r>
              <a:rPr sz="28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2800" b="1" spc="-10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sz="28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-38"/>
            <a:ext cx="9144000" cy="5067300"/>
            <a:chOff x="0" y="-38"/>
            <a:chExt cx="9144000" cy="5067300"/>
          </a:xfrm>
        </p:grpSpPr>
        <p:sp>
          <p:nvSpPr>
            <p:cNvPr id="3" name="object 3"/>
            <p:cNvSpPr/>
            <p:nvPr/>
          </p:nvSpPr>
          <p:spPr>
            <a:xfrm>
              <a:off x="0" y="-38"/>
              <a:ext cx="9144000" cy="274320"/>
            </a:xfrm>
            <a:custGeom>
              <a:rect l="l" t="t" r="r" b="b"/>
              <a:pathLst>
                <a:path w="9144000" h="274320">
                  <a:moveTo>
                    <a:pt x="9144000" y="0"/>
                  </a:moveTo>
                  <a:lnTo>
                    <a:pt x="0" y="0"/>
                  </a:lnTo>
                  <a:lnTo>
                    <a:pt x="0" y="273850"/>
                  </a:lnTo>
                  <a:lnTo>
                    <a:pt x="9144000" y="2738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92A1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25"/>
              <a:ext cx="4432173" cy="49907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432172" y="0"/>
              <a:ext cx="4711827" cy="506712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83060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9380" algn="ctr">
              <a:lnSpc>
                <a:spcPct val="100000"/>
              </a:lnSpc>
              <a:spcBef>
                <a:spcPts val="105"/>
              </a:spcBef>
            </a:pPr>
            <a:r>
              <a:rPr spc="-1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25">
                <a:solidFill>
                  <a:schemeClr val="tx2">
                    <a:lumMod val="75000"/>
                  </a:schemeClr>
                </a:solidFill>
              </a:rPr>
              <a:t>психолого-</a:t>
            </a:r>
            <a:r>
              <a:rPr spc="-10">
                <a:solidFill>
                  <a:schemeClr val="tx2">
                    <a:lumMod val="75000"/>
                  </a:schemeClr>
                </a:solidFill>
              </a:rPr>
              <a:t>педагогического</a:t>
            </a:r>
          </a:p>
          <a:p>
            <a:pPr marL="119380" algn="ctr">
              <a:lnSpc>
                <a:spcPct val="100000"/>
              </a:lnSpc>
            </a:pPr>
            <a:r>
              <a:rPr spc="-10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pc="-1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10">
                <a:solidFill>
                  <a:schemeClr val="tx2">
                    <a:lumMod val="75000"/>
                  </a:schemeClr>
                </a:solidFill>
              </a:rPr>
              <a:t>детей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317997" y="812418"/>
            <a:ext cx="3683000" cy="1790064"/>
            <a:chOff x="5317997" y="812418"/>
            <a:chExt cx="3683000" cy="1790064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6" name="object 6"/>
            <p:cNvSpPr/>
            <p:nvPr/>
          </p:nvSpPr>
          <p:spPr>
            <a:xfrm>
              <a:off x="5317997" y="812418"/>
              <a:ext cx="3683000" cy="1790064"/>
            </a:xfrm>
            <a:custGeom>
              <a:rect l="l" t="t" r="r" b="b"/>
              <a:pathLst>
                <a:path w="3683000" h="1790064">
                  <a:moveTo>
                    <a:pt x="3682492" y="0"/>
                  </a:moveTo>
                  <a:lnTo>
                    <a:pt x="0" y="0"/>
                  </a:lnTo>
                  <a:lnTo>
                    <a:pt x="0" y="1789810"/>
                  </a:lnTo>
                  <a:lnTo>
                    <a:pt x="3682492" y="1789810"/>
                  </a:lnTo>
                  <a:lnTo>
                    <a:pt x="3682492" y="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7997" y="812418"/>
              <a:ext cx="3683000" cy="1790064"/>
            </a:xfrm>
            <a:custGeom>
              <a:rect l="l" t="t" r="r" b="b"/>
              <a:pathLst>
                <a:path w="3683000" h="1790064">
                  <a:moveTo>
                    <a:pt x="0" y="1789810"/>
                  </a:moveTo>
                  <a:lnTo>
                    <a:pt x="3682492" y="1789810"/>
                  </a:lnTo>
                  <a:lnTo>
                    <a:pt x="3682492" y="0"/>
                  </a:lnTo>
                  <a:lnTo>
                    <a:pt x="0" y="0"/>
                  </a:lnTo>
                  <a:lnTo>
                    <a:pt x="0" y="178981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6212" y="812419"/>
            <a:ext cx="2281555" cy="18697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1200" smtClean="0">
              <a:latin typeface="Times New Roman"/>
              <a:cs typeface="Times New Roman"/>
            </a:endParaRPr>
          </a:p>
          <a:p>
            <a:pPr marL="435609" marR="429895" indent="-635" algn="ctr">
              <a:lnSpc>
                <a:spcPts val="1380"/>
              </a:lnSpc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мониторинга психологического 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состояния</a:t>
            </a:r>
            <a:r>
              <a:rPr sz="1200" b="1" i="1" spc="-7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lang="ru-RU" sz="1200" b="1" spc="-25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endParaRPr lang="ru-RU" sz="1200" b="1" spc="-25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endParaRPr lang="ru-RU" sz="1200" b="1" spc="-25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6026" y="812419"/>
            <a:ext cx="2263775" cy="18027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Times New Roman"/>
              <a:cs typeface="Times New Roman"/>
            </a:endParaRPr>
          </a:p>
          <a:p>
            <a:pPr marL="635" algn="ctr">
              <a:lnSpc>
                <a:spcPts val="1410"/>
              </a:lnSpc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Реализация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52069" marR="44450" indent="-635" algn="ctr">
              <a:lnSpc>
                <a:spcPct val="95900"/>
              </a:lnSpc>
              <a:spcBef>
                <a:spcPts val="30"/>
              </a:spcBef>
            </a:pP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основных</a:t>
            </a:r>
            <a:r>
              <a:rPr sz="1200" b="1" i="1" spc="-5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направлений </a:t>
            </a:r>
            <a:r>
              <a:rPr sz="1200" b="1" i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психолого-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педагогического сопровождения </a:t>
            </a:r>
            <a:r>
              <a:rPr sz="1200" b="1" i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5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r>
              <a:rPr sz="1200" b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sz="1200" b="1" spc="-3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период</a:t>
            </a:r>
            <a:r>
              <a:rPr sz="1200" b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обучения</a:t>
            </a:r>
            <a:endParaRPr lang="ru-RU" sz="1200" b="1" spc="-1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52069" marR="44450" indent="-635" algn="ctr">
              <a:lnSpc>
                <a:spcPct val="95900"/>
              </a:lnSpc>
              <a:spcBef>
                <a:spcPts val="30"/>
              </a:spcBef>
            </a:pPr>
            <a:endParaRPr lang="ru-RU" sz="1200" b="1" spc="-1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52069" marR="44450" indent="-635" algn="ctr">
              <a:lnSpc>
                <a:spcPct val="95900"/>
              </a:lnSpc>
              <a:spcBef>
                <a:spcPts val="30"/>
              </a:spcBef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81141" y="984630"/>
            <a:ext cx="3169285" cy="55880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R="5080" algn="ctr">
              <a:lnSpc>
                <a:spcPts val="1380"/>
              </a:lnSpc>
              <a:spcBef>
                <a:spcPts val="195"/>
              </a:spcBef>
              <a:tabLst>
                <a:tab pos="1504315"/>
              </a:tabLst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</a:t>
            </a:r>
            <a:r>
              <a:rPr sz="1200" b="1" spc="-3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мероприятий, направленных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формирование</a:t>
            </a:r>
            <a:r>
              <a:rPr sz="1200" b="1" spc="1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образовательной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	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организации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57697" y="1510410"/>
            <a:ext cx="3415665" cy="383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560830" marR="5080" indent="-1561465">
              <a:lnSpc>
                <a:spcPts val="1380"/>
              </a:lnSpc>
              <a:spcBef>
                <a:spcPts val="195"/>
              </a:spcBef>
              <a:tabLst>
                <a:tab pos="1249045"/>
                <a:tab pos="2781935"/>
              </a:tabLst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необходимого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	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	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климата 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4021" y="1860880"/>
            <a:ext cx="2804795" cy="55943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R="5080" algn="ctr">
              <a:lnSpc>
                <a:spcPts val="1380"/>
              </a:lnSpc>
              <a:spcBef>
                <a:spcPts val="195"/>
              </a:spcBef>
            </a:pP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сохранения</a:t>
            </a:r>
            <a:r>
              <a:rPr sz="1200" b="1" i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i="1" spc="-4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(или)</a:t>
            </a:r>
            <a:r>
              <a:rPr sz="1200" b="1" i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восстановления психологического</a:t>
            </a:r>
            <a:r>
              <a:rPr sz="1200" b="1" i="1" spc="-5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здоровья</a:t>
            </a:r>
            <a:r>
              <a:rPr sz="1200" b="1" i="1" spc="-4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855" y="2900502"/>
            <a:ext cx="2222500" cy="1790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09855" rIns="0" bIns="0" rtlCol="0">
            <a:spAutoFit/>
          </a:bodyPr>
          <a:lstStyle/>
          <a:p>
            <a:pPr marL="89535" marR="83185" indent="-1905" algn="ctr">
              <a:lnSpc>
                <a:spcPts val="1380"/>
              </a:lnSpc>
              <a:spcBef>
                <a:spcPts val="865"/>
              </a:spcBef>
            </a:pP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Оказание</a:t>
            </a:r>
            <a:r>
              <a:rPr sz="1200" b="1" i="1" spc="3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экстренной психологической</a:t>
            </a:r>
            <a:r>
              <a:rPr sz="1200" b="1" i="1" spc="1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помощи, психологической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02565" marR="196215" algn="ctr">
              <a:lnSpc>
                <a:spcPts val="1380"/>
              </a:lnSpc>
            </a:pP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коррекции</a:t>
            </a:r>
            <a:r>
              <a:rPr sz="1200" b="1" i="1" spc="-1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поддержки детям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146050" marR="140335" indent="635" algn="ctr">
              <a:lnSpc>
                <a:spcPts val="1380"/>
              </a:lnSpc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r>
              <a:rPr sz="1200" b="1" spc="-3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членам</a:t>
            </a:r>
            <a:r>
              <a:rPr sz="1200" b="1" spc="-4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их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семей</a:t>
            </a:r>
            <a:r>
              <a:rPr sz="1200" b="1" spc="-3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очном</a:t>
            </a:r>
            <a:r>
              <a:rPr sz="1200" b="1" spc="-4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4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дистанционном режиме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7258" y="2900502"/>
            <a:ext cx="2361565" cy="171296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977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7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" algn="ctr">
              <a:lnSpc>
                <a:spcPts val="1410"/>
              </a:lnSpc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67665" marR="359410" indent="-1270" algn="ctr">
              <a:lnSpc>
                <a:spcPct val="95900"/>
              </a:lnSpc>
              <a:spcBef>
                <a:spcPts val="30"/>
              </a:spcBef>
            </a:pP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сетевого</a:t>
            </a:r>
            <a:r>
              <a:rPr sz="1200" b="1" i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и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межведомственного взаимодействия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ts val="1380"/>
              </a:lnSpc>
              <a:spcBef>
                <a:spcPts val="35"/>
              </a:spcBef>
            </a:pP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r>
              <a:rPr sz="1200" b="1" spc="-3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оказания</a:t>
            </a:r>
            <a:r>
              <a:rPr sz="1200" b="1" spc="-3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необходимой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помощи</a:t>
            </a:r>
            <a:r>
              <a:rPr sz="12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поддержки</a:t>
            </a:r>
            <a:r>
              <a:rPr sz="1200" b="1" spc="-4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lang="ru-RU" sz="1200" b="1" spc="-25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ts val="1380"/>
              </a:lnSpc>
              <a:spcBef>
                <a:spcPts val="35"/>
              </a:spcBef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66639" y="2900502"/>
            <a:ext cx="3623310" cy="16305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Times New Roman"/>
              <a:cs typeface="Times New Roman"/>
            </a:endParaRPr>
          </a:p>
          <a:p>
            <a:pPr marL="1905" algn="ctr">
              <a:lnSpc>
                <a:spcPts val="1410"/>
              </a:lnSpc>
              <a:spcBef>
                <a:spcPts val="5"/>
              </a:spcBef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Обеспечение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540" algn="ctr">
              <a:lnSpc>
                <a:spcPts val="1380"/>
              </a:lnSpc>
            </a:pP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информирования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19405" marR="269240" algn="ctr">
              <a:lnSpc>
                <a:spcPts val="1380"/>
              </a:lnSpc>
              <a:spcBef>
                <a:spcPts val="65"/>
              </a:spcBef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СВО,</a:t>
            </a:r>
            <a:r>
              <a:rPr sz="1200" b="1" spc="-6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членов</a:t>
            </a:r>
            <a:r>
              <a:rPr sz="1200" b="1" spc="-6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их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семей,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педагогических</a:t>
            </a:r>
            <a:r>
              <a:rPr sz="12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работников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52705" marR="44450" algn="ctr">
              <a:lnSpc>
                <a:spcPts val="1380"/>
              </a:lnSpc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образовательной организации</a:t>
            </a:r>
            <a:r>
              <a:rPr sz="1200" b="1" spc="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возможности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4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ресурсах</a:t>
            </a:r>
            <a:r>
              <a:rPr sz="1200" b="1" spc="-3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получения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175" algn="ctr">
              <a:lnSpc>
                <a:spcPts val="1315"/>
              </a:lnSpc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помощи,</a:t>
            </a:r>
            <a:r>
              <a:rPr sz="1200" b="1" spc="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психолого-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педагогической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540" algn="ctr">
              <a:lnSpc>
                <a:spcPts val="1410"/>
              </a:lnSpc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поддержки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/>
          <p:nvPr/>
        </p:nvSpPr>
        <p:spPr>
          <a:xfrm>
            <a:off x="152400" y="133350"/>
            <a:ext cx="8815832" cy="48145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Муниципальное </a:t>
            </a:r>
            <a:r>
              <a:rPr sz="1000" b="1">
                <a:solidFill>
                  <a:srgbClr val="292934"/>
                </a:solidFill>
                <a:latin typeface="Times New Roman"/>
                <a:cs typeface="Times New Roman"/>
              </a:rPr>
              <a:t>бюджетное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общеобразовательное учреждение</a:t>
            </a:r>
            <a:r>
              <a:rPr sz="1000" b="1" spc="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>
                <a:solidFill>
                  <a:srgbClr val="292934"/>
                </a:solidFill>
                <a:latin typeface="Times New Roman"/>
                <a:cs typeface="Times New Roman"/>
              </a:rPr>
              <a:t>«Средняя</a:t>
            </a:r>
            <a:r>
              <a:rPr sz="1000" b="1" spc="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>
                <a:solidFill>
                  <a:srgbClr val="292934"/>
                </a:solidFill>
                <a:latin typeface="Times New Roman"/>
                <a:cs typeface="Times New Roman"/>
              </a:rPr>
              <a:t>школа</a:t>
            </a:r>
            <a:r>
              <a:rPr sz="1000" b="1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ХХХХХХХ»</a:t>
            </a:r>
            <a:endParaRPr sz="1000">
              <a:latin typeface="Times New Roman"/>
              <a:cs typeface="Times New Roman"/>
            </a:endParaRPr>
          </a:p>
          <a:p>
            <a:pPr marR="1905" algn="ctr">
              <a:lnSpc>
                <a:spcPct val="100000"/>
              </a:lnSpc>
            </a:pP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------------------------------------------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 spc="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1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</a:t>
            </a:r>
            <a:r>
              <a:rPr sz="1000" b="1" spc="-5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</a:t>
            </a:r>
            <a:r>
              <a:rPr sz="1000" b="1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-------</a:t>
            </a:r>
            <a:r>
              <a:rPr sz="1000" b="1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b="1" spc="-10">
                <a:solidFill>
                  <a:srgbClr val="292934"/>
                </a:solidFill>
                <a:latin typeface="Times New Roman"/>
                <a:cs typeface="Times New Roman"/>
              </a:rPr>
              <a:t>--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10">
                <a:solidFill>
                  <a:srgbClr val="292934"/>
                </a:solidFill>
                <a:latin typeface="Times New Roman"/>
                <a:cs typeface="Times New Roman"/>
              </a:rPr>
              <a:t>ПРИКАЗ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7089140"/>
              </a:tabLst>
            </a:pPr>
            <a:r>
              <a:rPr sz="1200" b="1" smtClean="0">
                <a:solidFill>
                  <a:srgbClr val="292934"/>
                </a:solidFill>
                <a:latin typeface="Times New Roman"/>
                <a:cs typeface="Times New Roman"/>
              </a:rPr>
              <a:t>«</a:t>
            </a:r>
            <a:r>
              <a:rPr lang="ru-RU" sz="1200" b="1" smtClean="0">
                <a:solidFill>
                  <a:srgbClr val="292934"/>
                </a:solidFill>
                <a:latin typeface="Times New Roman"/>
                <a:cs typeface="Times New Roman"/>
              </a:rPr>
              <a:t>___</a:t>
            </a:r>
            <a:r>
              <a:rPr sz="1200" b="1" smtClean="0">
                <a:solidFill>
                  <a:srgbClr val="292934"/>
                </a:solidFill>
                <a:latin typeface="Times New Roman"/>
                <a:cs typeface="Times New Roman"/>
              </a:rPr>
              <a:t>»</a:t>
            </a:r>
            <a:r>
              <a:rPr sz="1200" b="1" spc="-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сентября</a:t>
            </a:r>
            <a:r>
              <a:rPr sz="1200" b="1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mtClean="0">
                <a:solidFill>
                  <a:srgbClr val="292934"/>
                </a:solidFill>
                <a:latin typeface="Times New Roman"/>
                <a:cs typeface="Times New Roman"/>
              </a:rPr>
              <a:t>202</a:t>
            </a:r>
            <a:r>
              <a:rPr lang="ru-RU" sz="1200" b="1" smtClean="0">
                <a:solidFill>
                  <a:srgbClr val="292934"/>
                </a:solidFill>
                <a:latin typeface="Times New Roman"/>
                <a:cs typeface="Times New Roman"/>
              </a:rPr>
              <a:t>_</a:t>
            </a:r>
            <a:r>
              <a:rPr sz="1200" b="1" spc="-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20">
                <a:solidFill>
                  <a:srgbClr val="292934"/>
                </a:solidFill>
                <a:latin typeface="Times New Roman"/>
                <a:cs typeface="Times New Roman"/>
              </a:rPr>
              <a:t>года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	№</a:t>
            </a:r>
            <a:r>
              <a:rPr sz="1200" b="1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lang="ru-RU" sz="1200" b="1" spc="-25" smtClean="0">
                <a:solidFill>
                  <a:srgbClr val="292934"/>
                </a:solidFill>
                <a:latin typeface="Times New Roman"/>
                <a:cs typeface="Times New Roman"/>
              </a:rPr>
              <a:t>____</a:t>
            </a:r>
            <a:endParaRPr sz="12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endParaRPr lang="ru-RU" sz="1200" b="1" smtClean="0">
              <a:solidFill>
                <a:srgbClr val="292934"/>
              </a:solidFill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b="1" smtClean="0">
                <a:solidFill>
                  <a:srgbClr val="292934"/>
                </a:solidFill>
                <a:latin typeface="Times New Roman"/>
                <a:cs typeface="Times New Roman"/>
              </a:rPr>
              <a:t>Об</a:t>
            </a:r>
            <a:r>
              <a:rPr sz="1200" b="1" spc="-2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>
                <a:solidFill>
                  <a:srgbClr val="292934"/>
                </a:solidFill>
                <a:latin typeface="Times New Roman"/>
                <a:cs typeface="Times New Roman"/>
              </a:rPr>
              <a:t>организации</a:t>
            </a:r>
            <a:r>
              <a:rPr sz="1200" b="1" spc="-4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>
                <a:solidFill>
                  <a:srgbClr val="292934"/>
                </a:solidFill>
                <a:latin typeface="Times New Roman"/>
                <a:cs typeface="Times New Roman"/>
              </a:rPr>
              <a:t>сопровождения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 детей</a:t>
            </a:r>
            <a:r>
              <a:rPr sz="1200" b="1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>
                <a:solidFill>
                  <a:srgbClr val="292934"/>
                </a:solidFill>
                <a:latin typeface="Times New Roman"/>
                <a:cs typeface="Times New Roman"/>
              </a:rPr>
              <a:t>ветеранов</a:t>
            </a:r>
            <a:r>
              <a:rPr sz="1200" b="1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>
                <a:solidFill>
                  <a:srgbClr val="292934"/>
                </a:solidFill>
                <a:latin typeface="Times New Roman"/>
                <a:cs typeface="Times New Roman"/>
              </a:rPr>
              <a:t>(участников)</a:t>
            </a:r>
            <a:r>
              <a:rPr sz="1200" b="1" spc="-4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специальной</a:t>
            </a:r>
            <a:r>
              <a:rPr sz="1200" b="1" spc="-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военной</a:t>
            </a:r>
            <a:r>
              <a:rPr sz="1200" b="1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операции,</a:t>
            </a:r>
            <a:r>
              <a:rPr sz="1200" b="1" spc="-5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>
                <a:solidFill>
                  <a:srgbClr val="292934"/>
                </a:solidFill>
                <a:latin typeface="Times New Roman"/>
                <a:cs typeface="Times New Roman"/>
              </a:rPr>
              <a:t>обучающихся</a:t>
            </a:r>
            <a:r>
              <a:rPr sz="1200" b="1" spc="4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200" b="1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целях</a:t>
            </a:r>
            <a:r>
              <a:rPr sz="1200" b="1" spc="-10">
                <a:solidFill>
                  <a:srgbClr val="292934"/>
                </a:solidFill>
                <a:latin typeface="Times New Roman"/>
                <a:cs typeface="Times New Roman"/>
              </a:rPr>
              <a:t> оказания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таким</a:t>
            </a:r>
            <a:r>
              <a:rPr sz="1200" b="1" spc="-5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детям</a:t>
            </a:r>
            <a:r>
              <a:rPr sz="1200" b="1" spc="-20">
                <a:solidFill>
                  <a:srgbClr val="292934"/>
                </a:solidFill>
                <a:latin typeface="Times New Roman"/>
                <a:cs typeface="Times New Roman"/>
              </a:rPr>
              <a:t> необходимой</a:t>
            </a:r>
            <a:r>
              <a:rPr sz="1200" b="1" spc="-4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помощи,</a:t>
            </a:r>
            <a:r>
              <a:rPr sz="1200" b="1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200" b="1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том</a:t>
            </a:r>
            <a:r>
              <a:rPr sz="1200" b="1" spc="-4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>
                <a:solidFill>
                  <a:srgbClr val="292934"/>
                </a:solidFill>
                <a:latin typeface="Times New Roman"/>
                <a:cs typeface="Times New Roman"/>
              </a:rPr>
              <a:t>числе</a:t>
            </a:r>
            <a:r>
              <a:rPr sz="1200" b="1" spc="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200" b="1" spc="-10">
                <a:solidFill>
                  <a:srgbClr val="292934"/>
                </a:solidFill>
                <a:latin typeface="Times New Roman"/>
                <a:cs typeface="Times New Roman"/>
              </a:rPr>
              <a:t>психологической</a:t>
            </a:r>
            <a:endParaRPr sz="1200">
              <a:latin typeface="Times New Roman"/>
              <a:cs typeface="Times New Roman"/>
            </a:endParaRPr>
          </a:p>
          <a:p>
            <a:pPr marL="12700" marR="5080" indent="258763" algn="just">
              <a:lnSpc>
                <a:spcPct val="101000"/>
              </a:lnSpc>
              <a:spcBef>
                <a:spcPts val="190"/>
              </a:spcBef>
            </a:pP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соответствии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lang="ru-RU" sz="1000" smtClean="0">
                <a:solidFill>
                  <a:srgbClr val="292934"/>
                </a:solidFill>
                <a:latin typeface="Times New Roman"/>
                <a:cs typeface="Times New Roman"/>
              </a:rPr>
              <a:t>__________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от</a:t>
            </a:r>
            <a:r>
              <a:rPr sz="1000" spc="10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C00000"/>
                </a:solidFill>
                <a:latin typeface="Times New Roman"/>
                <a:cs typeface="Times New Roman"/>
              </a:rPr>
              <a:t>17</a:t>
            </a:r>
            <a:r>
              <a:rPr sz="1000" spc="1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C00000"/>
                </a:solidFill>
                <a:latin typeface="Times New Roman"/>
                <a:cs typeface="Times New Roman"/>
              </a:rPr>
              <a:t>февраля</a:t>
            </a:r>
            <a:r>
              <a:rPr sz="1000" spc="1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C00000"/>
                </a:solidFill>
                <a:latin typeface="Times New Roman"/>
                <a:cs typeface="Times New Roman"/>
              </a:rPr>
              <a:t>2023</a:t>
            </a:r>
            <a:r>
              <a:rPr sz="1000" spc="114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C00000"/>
                </a:solidFill>
                <a:latin typeface="Times New Roman"/>
                <a:cs typeface="Times New Roman"/>
              </a:rPr>
              <a:t>г.</a:t>
            </a:r>
            <a:r>
              <a:rPr sz="1000" spc="1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C00000"/>
                </a:solidFill>
                <a:latin typeface="Times New Roman"/>
                <a:cs typeface="Times New Roman"/>
              </a:rPr>
              <a:t>№</a:t>
            </a:r>
            <a:r>
              <a:rPr sz="1000" spc="10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C00000"/>
                </a:solidFill>
                <a:latin typeface="Times New Roman"/>
                <a:cs typeface="Times New Roman"/>
              </a:rPr>
              <a:t>81-</a:t>
            </a:r>
            <a:r>
              <a:rPr sz="1000">
                <a:solidFill>
                  <a:srgbClr val="C00000"/>
                </a:solidFill>
                <a:latin typeface="Times New Roman"/>
                <a:cs typeface="Times New Roman"/>
              </a:rPr>
              <a:t>р</a:t>
            </a:r>
            <a:r>
              <a:rPr sz="1000" spc="12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«Об</a:t>
            </a:r>
            <a:r>
              <a:rPr sz="1000" spc="114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утверждении</a:t>
            </a:r>
            <a:r>
              <a:rPr sz="1000" spc="114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плана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мероприятий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(дорожной</a:t>
            </a:r>
            <a:r>
              <a:rPr sz="1000" spc="10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карте)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114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комплексной</a:t>
            </a:r>
            <a:r>
              <a:rPr sz="1000" spc="9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реабилитации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10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социальной</a:t>
            </a:r>
            <a:r>
              <a:rPr sz="1000" spc="9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адаптации</a:t>
            </a:r>
            <a:r>
              <a:rPr sz="1000" spc="9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граждан,</a:t>
            </a:r>
            <a:r>
              <a:rPr sz="1000" spc="114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принимавших</a:t>
            </a:r>
            <a:r>
              <a:rPr sz="1000" spc="10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участие</a:t>
            </a:r>
            <a:r>
              <a:rPr sz="1000" spc="114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10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специальной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военной</a:t>
            </a:r>
            <a:r>
              <a:rPr sz="1000" spc="10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операции</a:t>
            </a:r>
            <a:r>
              <a:rPr sz="1000" spc="10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на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территориях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Украины,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Донецкой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Народной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Республики,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Луганской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Народной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Республики,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Запорожской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области,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Херсонской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области»,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письма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Министерства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Просвещения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РФ,</a:t>
            </a:r>
            <a:r>
              <a:rPr sz="1000" spc="-4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Министерства</a:t>
            </a:r>
            <a:r>
              <a:rPr sz="1000" spc="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науки</a:t>
            </a:r>
            <a:r>
              <a:rPr sz="1000" spc="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высшего</a:t>
            </a:r>
            <a:r>
              <a:rPr sz="1000" spc="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образования</a:t>
            </a:r>
            <a:r>
              <a:rPr sz="1000" spc="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РФ</a:t>
            </a:r>
            <a:r>
              <a:rPr sz="1000" spc="-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от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11.08.2023</a:t>
            </a:r>
            <a:r>
              <a:rPr sz="1000" spc="-5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года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№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АБ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–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3386/07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ПРИКАЗЫВАЮ:</a:t>
            </a:r>
            <a:endParaRPr sz="10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00000"/>
              </a:lnSpc>
              <a:buAutoNum type="arabicPeriod"/>
              <a:tabLst>
                <a:tab pos="241300"/>
              </a:tabLst>
            </a:pP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Организовать</a:t>
            </a:r>
            <a:r>
              <a:rPr sz="1000" spc="1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сопровождение</a:t>
            </a:r>
            <a:r>
              <a:rPr sz="1000" spc="15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детей</a:t>
            </a:r>
            <a:r>
              <a:rPr sz="1000" spc="1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ветеранов</a:t>
            </a:r>
            <a:r>
              <a:rPr sz="1000" spc="1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(участников)</a:t>
            </a:r>
            <a:r>
              <a:rPr sz="1000" spc="1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специальной</a:t>
            </a:r>
            <a:r>
              <a:rPr sz="1000" spc="1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военной</a:t>
            </a:r>
            <a:r>
              <a:rPr sz="1000" spc="1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операции,</a:t>
            </a:r>
            <a:r>
              <a:rPr sz="1000" spc="1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обучающихся</a:t>
            </a:r>
            <a:r>
              <a:rPr sz="1000" spc="1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1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целях</a:t>
            </a:r>
            <a:r>
              <a:rPr sz="1000" spc="1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оказания</a:t>
            </a:r>
            <a:r>
              <a:rPr sz="1000" spc="14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таким</a:t>
            </a:r>
            <a:r>
              <a:rPr sz="1000" spc="1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детям</a:t>
            </a:r>
            <a:r>
              <a:rPr sz="1000" spc="1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необходимой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помощи,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том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числе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психологической.</a:t>
            </a:r>
            <a:endParaRPr sz="1000">
              <a:latin typeface="Times New Roman"/>
              <a:cs typeface="Times New Roman"/>
            </a:endParaRPr>
          </a:p>
          <a:p>
            <a:pPr marL="241300" marR="5715" indent="-228600" algn="just">
              <a:lnSpc>
                <a:spcPct val="100000"/>
              </a:lnSpc>
              <a:buAutoNum type="arabicPeriod"/>
              <a:tabLst>
                <a:tab pos="241300"/>
              </a:tabLst>
            </a:pP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Утвердить Алгоритм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сопровождения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МБООУ</a:t>
            </a:r>
            <a:r>
              <a:rPr sz="1000" spc="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«Средняя школа ХХХХХХХ» детей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ветеранов (участников)</a:t>
            </a:r>
            <a:r>
              <a:rPr sz="1000" spc="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специальной военной операции,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обучающихся</a:t>
            </a:r>
            <a:r>
              <a:rPr sz="1000" spc="50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соответствующих</a:t>
            </a:r>
            <a:r>
              <a:rPr sz="1000" spc="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организациях,</a:t>
            </a:r>
            <a:r>
              <a:rPr sz="1000" spc="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целях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оказания</a:t>
            </a:r>
            <a:r>
              <a:rPr sz="1000" spc="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таким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детям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необходимой</a:t>
            </a:r>
            <a:r>
              <a:rPr sz="1000" spc="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помощи,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том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числе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000" spc="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(далее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–Алгоритм).</a:t>
            </a:r>
            <a:endParaRPr sz="1000">
              <a:latin typeface="Times New Roman"/>
              <a:cs typeface="Times New Roman"/>
            </a:endParaRPr>
          </a:p>
          <a:p>
            <a:pPr marL="12700" marR="5080" indent="235585" algn="just">
              <a:lnSpc>
                <a:spcPct val="100000"/>
              </a:lnSpc>
              <a:buAutoNum type="arabicPeriod"/>
              <a:tabLst>
                <a:tab pos="248285"/>
              </a:tabLst>
            </a:pP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Назначить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ННННННННННННННН ответственным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за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организацию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работы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реализации Алгоритма, предоставления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информации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мониторинга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оказания психологической</a:t>
            </a:r>
            <a:r>
              <a:rPr sz="1000" spc="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помощи</a:t>
            </a:r>
            <a:r>
              <a:rPr sz="1000" spc="2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обучающимся</a:t>
            </a:r>
            <a:r>
              <a:rPr sz="1000" spc="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детям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участников</a:t>
            </a:r>
            <a:r>
              <a:rPr sz="1000" spc="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(ветеранов)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СВО,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а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также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их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родителям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(законным</a:t>
            </a:r>
            <a:r>
              <a:rPr sz="1000" spc="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представителям)</a:t>
            </a:r>
            <a:r>
              <a:rPr sz="1000" spc="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до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00.00</a:t>
            </a:r>
            <a:r>
              <a:rPr sz="1000" spc="-4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00.00.</a:t>
            </a:r>
            <a:endParaRPr sz="1000">
              <a:latin typeface="Times New Roman"/>
              <a:cs typeface="Times New Roman"/>
            </a:endParaRPr>
          </a:p>
          <a:p>
            <a:pPr marL="295910" indent="-25146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95910"/>
              </a:tabLst>
            </a:pP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Поручить:</a:t>
            </a:r>
            <a:endParaRPr sz="1000">
              <a:latin typeface="Times New Roman"/>
              <a:cs typeface="Times New Roman"/>
            </a:endParaRPr>
          </a:p>
          <a:p>
            <a:pPr marL="12700" marR="4445" lvl="1" indent="74295" algn="just">
              <a:lnSpc>
                <a:spcPct val="100000"/>
              </a:lnSpc>
              <a:buChar char="-"/>
              <a:tabLst>
                <a:tab pos="86995"/>
              </a:tabLst>
            </a:pP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ОООООО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до </a:t>
            </a:r>
            <a:r>
              <a:rPr lang="ru-RU" sz="100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.09.202</a:t>
            </a:r>
            <a:r>
              <a:rPr lang="ru-RU" sz="100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обеспечить года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размещение на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официальном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сайте</a:t>
            </a:r>
            <a:r>
              <a:rPr sz="1000" spc="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ОО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госпабликах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социальных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сетях информацию и</a:t>
            </a:r>
            <a:r>
              <a:rPr sz="1000" spc="2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 возможности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ресурсах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получения</a:t>
            </a:r>
            <a:r>
              <a:rPr sz="1000" spc="8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000" spc="9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помощи,</a:t>
            </a:r>
            <a:r>
              <a:rPr sz="1000" spc="9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психолого-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педагогической</a:t>
            </a:r>
            <a:r>
              <a:rPr sz="1000" spc="7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поддержки</a:t>
            </a:r>
            <a:r>
              <a:rPr sz="1000" spc="8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на</a:t>
            </a:r>
            <a:r>
              <a:rPr sz="1000" spc="7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базе</a:t>
            </a:r>
            <a:r>
              <a:rPr sz="1000" spc="8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МБООУ</a:t>
            </a:r>
            <a:r>
              <a:rPr sz="1000" spc="9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«Средняя</a:t>
            </a:r>
            <a:r>
              <a:rPr sz="1000" spc="8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школа</a:t>
            </a:r>
            <a:r>
              <a:rPr sz="1000" spc="7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ХХХХХХХ»</a:t>
            </a:r>
            <a:r>
              <a:rPr sz="1000" spc="6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(контактная</a:t>
            </a:r>
            <a:r>
              <a:rPr sz="1000" spc="9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информация,</a:t>
            </a:r>
            <a:r>
              <a:rPr sz="1000" spc="8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график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работы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д.р.),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на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уровне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муниципалитета,</a:t>
            </a:r>
            <a:r>
              <a:rPr sz="1000" spc="4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ре</a:t>
            </a:r>
            <a:r>
              <a:rPr lang="ru-RU" sz="1000" err="1" smtClean="0">
                <a:solidFill>
                  <a:srgbClr val="292934"/>
                </a:solidFill>
                <a:latin typeface="Times New Roman"/>
                <a:cs typeface="Times New Roman"/>
              </a:rPr>
              <a:t>спублики</a:t>
            </a:r>
            <a:r>
              <a:rPr sz="1000" spc="1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РФ,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дальнейшее</a:t>
            </a:r>
            <a:r>
              <a:rPr sz="1000" spc="4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оперативное</a:t>
            </a:r>
            <a:r>
              <a:rPr sz="1000" spc="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обновление;</a:t>
            </a:r>
            <a:endParaRPr sz="1000">
              <a:latin typeface="Times New Roman"/>
              <a:cs typeface="Times New Roman"/>
            </a:endParaRPr>
          </a:p>
          <a:p>
            <a:pPr marL="12700" marR="3175" lvl="1" indent="74295" algn="just">
              <a:lnSpc>
                <a:spcPct val="100000"/>
              </a:lnSpc>
              <a:buChar char="-"/>
              <a:tabLst>
                <a:tab pos="86995"/>
              </a:tabLst>
            </a:pP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заместителю</a:t>
            </a:r>
            <a:r>
              <a:rPr sz="1000" spc="7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8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ВР</a:t>
            </a:r>
            <a:r>
              <a:rPr sz="1000" spc="8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ГГГГГГГГ,</a:t>
            </a:r>
            <a:r>
              <a:rPr sz="1000" spc="7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социальному</a:t>
            </a:r>
            <a:r>
              <a:rPr sz="1000" spc="7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педагогу</a:t>
            </a:r>
            <a:r>
              <a:rPr sz="1000" spc="8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ГГГГГГГГГГГ,</a:t>
            </a:r>
            <a:r>
              <a:rPr sz="1000" spc="7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педагогу-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психологу</a:t>
            </a:r>
            <a:r>
              <a:rPr sz="1000" spc="7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ЩЩЩЩЩЩЩЩ</a:t>
            </a:r>
            <a:r>
              <a:rPr sz="1000" spc="8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организовать</a:t>
            </a:r>
            <a:r>
              <a:rPr sz="1000" spc="8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проведение</a:t>
            </a:r>
            <a:r>
              <a:rPr sz="1000" spc="8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до</a:t>
            </a:r>
            <a:r>
              <a:rPr sz="1000" spc="8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lang="ru-RU" sz="1000" smtClean="0">
                <a:solidFill>
                  <a:srgbClr val="292934"/>
                </a:solidFill>
                <a:latin typeface="Times New Roman"/>
                <a:cs typeface="Times New Roman"/>
              </a:rPr>
              <a:t>___</a:t>
            </a:r>
            <a:r>
              <a:rPr sz="1000" spc="6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сентября</a:t>
            </a:r>
            <a:r>
              <a:rPr sz="1000" spc="7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20" smtClean="0">
                <a:solidFill>
                  <a:srgbClr val="292934"/>
                </a:solidFill>
                <a:latin typeface="Times New Roman"/>
                <a:cs typeface="Times New Roman"/>
              </a:rPr>
              <a:t>202</a:t>
            </a:r>
            <a:r>
              <a:rPr lang="ru-RU" sz="1000" spc="-2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pc="-2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года</a:t>
            </a:r>
            <a:r>
              <a:rPr sz="1000" spc="10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мониторинг</a:t>
            </a:r>
            <a:r>
              <a:rPr sz="1000" spc="1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психологического</a:t>
            </a:r>
            <a:r>
              <a:rPr sz="1000" spc="1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состояния</a:t>
            </a:r>
            <a:r>
              <a:rPr sz="1000" spc="114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(далее</a:t>
            </a:r>
            <a:r>
              <a:rPr sz="1000" spc="114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–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Мониторинг)</a:t>
            </a:r>
            <a:r>
              <a:rPr sz="1000" spc="1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детей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ветеранов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(участников)</a:t>
            </a:r>
            <a:r>
              <a:rPr sz="1000" spc="114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СВО</a:t>
            </a:r>
            <a:r>
              <a:rPr sz="1000" spc="10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</a:t>
            </a:r>
            <a:r>
              <a:rPr sz="1000" spc="1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целью</a:t>
            </a:r>
            <a:r>
              <a:rPr sz="1000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выявления</a:t>
            </a:r>
            <a:r>
              <a:rPr sz="1000" spc="10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обучающихся,</a:t>
            </a:r>
            <a:r>
              <a:rPr sz="1000" spc="1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нуждающиеся</a:t>
            </a:r>
            <a:r>
              <a:rPr sz="1000" spc="14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5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 повышенном</a:t>
            </a:r>
            <a:r>
              <a:rPr sz="1000" spc="-4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психолого-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педагогическом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внимании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(ПППВ);</a:t>
            </a:r>
            <a:endParaRPr sz="1000">
              <a:latin typeface="Times New Roman"/>
              <a:cs typeface="Times New Roman"/>
            </a:endParaRPr>
          </a:p>
          <a:p>
            <a:pPr marL="86995" lvl="1" indent="-74295" algn="just">
              <a:lnSpc>
                <a:spcPct val="100000"/>
              </a:lnSpc>
              <a:buChar char="-"/>
              <a:tabLst>
                <a:tab pos="86995"/>
              </a:tabLst>
            </a:pP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педагогу</a:t>
            </a:r>
            <a:r>
              <a:rPr sz="1000" spc="-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–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психологу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ЩЩЩЩЩЩЩ,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социальному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педагогу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ГГГГГГГГГГГ</a:t>
            </a:r>
            <a:r>
              <a:rPr sz="1000" spc="2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срок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до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lang="ru-RU" sz="100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pc="-2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сентября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202</a:t>
            </a:r>
            <a:r>
              <a:rPr lang="ru-RU" sz="100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pc="-2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года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предоставить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заместителю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ВР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ГГГГГГГГ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для</a:t>
            </a:r>
            <a:endParaRPr sz="1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согласования</a:t>
            </a:r>
            <a:r>
              <a:rPr sz="1000" spc="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предложения</a:t>
            </a:r>
            <a:r>
              <a:rPr sz="1000" spc="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для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составления</a:t>
            </a:r>
            <a:r>
              <a:rPr sz="1000" spc="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индивидуальных</a:t>
            </a:r>
            <a:r>
              <a:rPr sz="1000" spc="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программ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сопровождения</a:t>
            </a:r>
            <a:r>
              <a:rPr sz="1000" spc="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обучающихся</a:t>
            </a:r>
            <a:r>
              <a:rPr sz="1000" spc="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(далее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–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ИПС)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группы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ППВ</a:t>
            </a:r>
            <a:r>
              <a:rPr sz="1000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данной</a:t>
            </a:r>
            <a:r>
              <a:rPr sz="1000" spc="-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категории:</a:t>
            </a:r>
            <a:endParaRPr sz="1000">
              <a:latin typeface="Times New Roman"/>
              <a:cs typeface="Times New Roman"/>
            </a:endParaRPr>
          </a:p>
          <a:p>
            <a:pPr marL="12700" marR="5715" lvl="1" indent="74295" algn="just">
              <a:lnSpc>
                <a:spcPct val="100000"/>
              </a:lnSpc>
              <a:buChar char="-"/>
              <a:tabLst>
                <a:tab pos="86995"/>
              </a:tabLst>
            </a:pP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заместителю</a:t>
            </a:r>
            <a:r>
              <a:rPr sz="1000" spc="4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4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ВР</a:t>
            </a:r>
            <a:r>
              <a:rPr sz="1000" spc="4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ГГГГГГГГ</a:t>
            </a:r>
            <a:r>
              <a:rPr sz="1000" spc="4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провести</a:t>
            </a:r>
            <a:r>
              <a:rPr sz="1000" spc="4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lang="ru-RU" sz="1000" smtClean="0">
                <a:solidFill>
                  <a:srgbClr val="292934"/>
                </a:solidFill>
                <a:latin typeface="Times New Roman"/>
                <a:cs typeface="Times New Roman"/>
              </a:rPr>
              <a:t>___</a:t>
            </a:r>
            <a:r>
              <a:rPr sz="1000" spc="430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сентября</a:t>
            </a:r>
            <a:r>
              <a:rPr sz="1000" spc="4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mtClean="0">
                <a:solidFill>
                  <a:srgbClr val="292934"/>
                </a:solidFill>
                <a:latin typeface="Times New Roman"/>
                <a:cs typeface="Times New Roman"/>
              </a:rPr>
              <a:t>202</a:t>
            </a:r>
            <a:r>
              <a:rPr lang="ru-RU" sz="1000" smtClean="0">
                <a:solidFill>
                  <a:srgbClr val="292934"/>
                </a:solidFill>
                <a:latin typeface="Times New Roman"/>
                <a:cs typeface="Times New Roman"/>
              </a:rPr>
              <a:t>__</a:t>
            </a:r>
            <a:r>
              <a:rPr sz="1000" spc="425" smtClean="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года</a:t>
            </a:r>
            <a:r>
              <a:rPr sz="1000" spc="4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совещание</a:t>
            </a:r>
            <a:r>
              <a:rPr sz="1000" spc="434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</a:t>
            </a:r>
            <a:r>
              <a:rPr sz="1000" spc="4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участием</a:t>
            </a:r>
            <a:r>
              <a:rPr sz="1000" spc="434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социального</a:t>
            </a:r>
            <a:r>
              <a:rPr sz="1000" spc="44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педагога</a:t>
            </a:r>
            <a:r>
              <a:rPr sz="1000" spc="4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ГГГГГГГГГГГ,</a:t>
            </a:r>
            <a:r>
              <a:rPr sz="1000" spc="4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педагога-психолога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ЩЩЩЩЩЩЩЩ,</a:t>
            </a:r>
            <a:r>
              <a:rPr sz="1000" spc="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классными</a:t>
            </a:r>
            <a:r>
              <a:rPr sz="1000" spc="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руководителями</a:t>
            </a:r>
            <a:r>
              <a:rPr sz="1000" spc="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ознакомлению</a:t>
            </a:r>
            <a:r>
              <a:rPr sz="1000" spc="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с</a:t>
            </a:r>
            <a:r>
              <a:rPr sz="1000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мероприятиями</a:t>
            </a:r>
            <a:r>
              <a:rPr sz="1000" spc="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утверждения</a:t>
            </a:r>
            <a:r>
              <a:rPr sz="1000" spc="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ИПС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обучающихся</a:t>
            </a:r>
            <a:r>
              <a:rPr sz="1000" spc="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группы</a:t>
            </a:r>
            <a:r>
              <a:rPr sz="1000" spc="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ППВ</a:t>
            </a:r>
            <a:r>
              <a:rPr sz="1000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>
                <a:solidFill>
                  <a:srgbClr val="292934"/>
                </a:solidFill>
                <a:latin typeface="Times New Roman"/>
                <a:cs typeface="Times New Roman"/>
              </a:rPr>
              <a:t>данной</a:t>
            </a:r>
            <a:r>
              <a:rPr sz="1000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spc="-10">
                <a:solidFill>
                  <a:srgbClr val="292934"/>
                </a:solidFill>
                <a:latin typeface="Times New Roman"/>
                <a:cs typeface="Times New Roman"/>
              </a:rPr>
              <a:t>категории.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00" spc="-50">
                <a:solidFill>
                  <a:srgbClr val="292934"/>
                </a:solidFill>
                <a:latin typeface="Times New Roman"/>
                <a:cs typeface="Times New Roman"/>
              </a:rPr>
              <a:t>-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7674331" y="225901"/>
            <a:ext cx="1391285" cy="463550"/>
            <a:chOff x="7674331" y="225901"/>
            <a:chExt cx="1391285" cy="46355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692533" y="448639"/>
              <a:ext cx="1372455" cy="2404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674331" y="225901"/>
              <a:ext cx="1219524" cy="19717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29564" y="215645"/>
            <a:ext cx="6047436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812289"/>
              </a:tabLst>
            </a:pPr>
            <a:r>
              <a:rPr sz="1400" b="1" spc="-10" smtClean="0">
                <a:latin typeface="Arial"/>
                <a:cs typeface="Arial"/>
              </a:rPr>
              <a:t>Мониторинг</a:t>
            </a:r>
            <a:r>
              <a:rPr lang="ru-RU" sz="1400" b="1" spc="-10" smtClean="0">
                <a:latin typeface="Arial"/>
                <a:cs typeface="Arial"/>
              </a:rPr>
              <a:t>   </a:t>
            </a:r>
            <a:r>
              <a:rPr sz="1400" b="1" spc="-20" smtClean="0">
                <a:latin typeface="Arial"/>
                <a:cs typeface="Arial"/>
              </a:rPr>
              <a:t>психологического</a:t>
            </a:r>
            <a:r>
              <a:rPr lang="ru-RU" sz="1400" b="1" spc="-20" smtClean="0">
                <a:latin typeface="Arial"/>
                <a:cs typeface="Arial"/>
              </a:rPr>
              <a:t> состояния детей </a:t>
            </a:r>
            <a:r>
              <a:rPr sz="1400" b="1" spc="-20" smtClean="0">
                <a:latin typeface="Arial"/>
                <a:cs typeface="Arial"/>
              </a:rPr>
              <a:t> </a:t>
            </a:r>
            <a:endParaRPr lang="ru-RU" sz="1400" b="1" spc="-2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812289"/>
              </a:tabLst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-35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2236" y="1065403"/>
            <a:ext cx="8357870" cy="894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ts val="2080"/>
              </a:lnSpc>
              <a:spcBef>
                <a:spcPts val="100"/>
              </a:spcBef>
              <a:buFont typeface="Wingdings"/>
              <a:buChar char=""/>
              <a:tabLst>
                <a:tab pos="298450"/>
              </a:tabLst>
            </a:pPr>
            <a:r>
              <a:rPr sz="1800" b="1">
                <a:latin typeface="Arial"/>
                <a:cs typeface="Arial"/>
              </a:rPr>
              <a:t>КТО</a:t>
            </a:r>
            <a:r>
              <a:rPr sz="1800" b="1" spc="-40">
                <a:latin typeface="Arial"/>
                <a:cs typeface="Arial"/>
              </a:rPr>
              <a:t> </a:t>
            </a:r>
            <a:r>
              <a:rPr sz="1800" b="1" spc="-10">
                <a:latin typeface="Arial"/>
                <a:cs typeface="Arial"/>
              </a:rPr>
              <a:t>СУБЪЕКТ: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ts val="1515"/>
              </a:lnSpc>
            </a:pPr>
            <a:r>
              <a:rPr sz="1400" b="1" spc="-10">
                <a:latin typeface="Arial"/>
                <a:cs typeface="Arial"/>
              </a:rPr>
              <a:t>обучающихся,</a:t>
            </a:r>
            <a:r>
              <a:rPr sz="1400" b="1" spc="-3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чьи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родители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(законные</a:t>
            </a:r>
            <a:r>
              <a:rPr sz="1400" b="1" spc="-6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представители)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являются</a:t>
            </a:r>
            <a:endParaRPr sz="1400">
              <a:latin typeface="Arial"/>
              <a:cs typeface="Arial"/>
            </a:endParaRPr>
          </a:p>
          <a:p>
            <a:pPr marR="5715" algn="r">
              <a:lnSpc>
                <a:spcPts val="1400"/>
              </a:lnSpc>
            </a:pPr>
            <a:r>
              <a:rPr sz="1400" b="1" spc="-10">
                <a:latin typeface="Arial"/>
                <a:cs typeface="Arial"/>
              </a:rPr>
              <a:t>ветеранами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(участниками)</a:t>
            </a:r>
            <a:r>
              <a:rPr sz="1400" b="1" spc="25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 marL="299720" indent="-285750">
              <a:lnSpc>
                <a:spcPts val="1845"/>
              </a:lnSpc>
              <a:buFont typeface="Wingdings"/>
              <a:buChar char=""/>
              <a:tabLst>
                <a:tab pos="299720"/>
              </a:tabLst>
            </a:pPr>
            <a:r>
              <a:rPr sz="1700" b="1">
                <a:solidFill>
                  <a:srgbClr val="C00000"/>
                </a:solidFill>
                <a:latin typeface="Arial"/>
                <a:cs typeface="Arial"/>
              </a:rPr>
              <a:t>КТО</a:t>
            </a:r>
            <a:r>
              <a:rPr sz="17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700" b="1" spc="-10">
                <a:solidFill>
                  <a:srgbClr val="C00000"/>
                </a:solidFill>
                <a:latin typeface="Arial"/>
                <a:cs typeface="Arial"/>
              </a:rPr>
              <a:t>ПРОВОДИТ:</a:t>
            </a:r>
            <a:endParaRPr sz="1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9564" y="2516251"/>
            <a:ext cx="2238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/>
              </a:tabLst>
            </a:pPr>
            <a:r>
              <a:rPr sz="1800" b="1">
                <a:solidFill>
                  <a:srgbClr val="006FC0"/>
                </a:solidFill>
                <a:latin typeface="Arial"/>
                <a:cs typeface="Arial"/>
              </a:rPr>
              <a:t>КАК</a:t>
            </a:r>
            <a:r>
              <a:rPr sz="1800" b="1" spc="-5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006FC0"/>
                </a:solidFill>
                <a:latin typeface="Arial"/>
                <a:cs typeface="Arial"/>
              </a:rPr>
              <a:t>ПРОВОДИМ: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62400" y="1809750"/>
            <a:ext cx="4830445" cy="1255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985" algn="r">
              <a:lnSpc>
                <a:spcPts val="1405"/>
              </a:lnSpc>
              <a:spcBef>
                <a:spcPts val="95"/>
              </a:spcBef>
            </a:pP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воспитатели</a:t>
            </a:r>
            <a:r>
              <a:rPr sz="13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дошкольных</a:t>
            </a:r>
            <a:r>
              <a:rPr sz="13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образовательных</a:t>
            </a:r>
            <a:r>
              <a:rPr sz="13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организаций,</a:t>
            </a:r>
            <a:endParaRPr sz="1300">
              <a:latin typeface="Arial"/>
              <a:cs typeface="Arial"/>
            </a:endParaRPr>
          </a:p>
          <a:p>
            <a:pPr marR="6350" algn="r">
              <a:lnSpc>
                <a:spcPts val="1250"/>
              </a:lnSpc>
            </a:pP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классные</a:t>
            </a:r>
            <a:r>
              <a:rPr sz="13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руководители</a:t>
            </a:r>
            <a:r>
              <a:rPr sz="1300" b="1" spc="-10" smtClean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lang="ru-RU" sz="1300" b="1" spc="-1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mtClean="0">
                <a:solidFill>
                  <a:srgbClr val="C00000"/>
                </a:solidFill>
                <a:latin typeface="Arial"/>
                <a:cs typeface="Arial"/>
              </a:rPr>
              <a:t>кураторы</a:t>
            </a:r>
            <a:r>
              <a:rPr sz="1300" b="1" spc="-8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групп,</a:t>
            </a:r>
            <a:endParaRPr sz="1300">
              <a:latin typeface="Arial"/>
              <a:cs typeface="Arial"/>
            </a:endParaRPr>
          </a:p>
          <a:p>
            <a:pPr marR="5080" algn="r">
              <a:lnSpc>
                <a:spcPts val="1250"/>
              </a:lnSpc>
            </a:pP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заместители</a:t>
            </a:r>
            <a:r>
              <a:rPr sz="13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деканов</a:t>
            </a:r>
            <a:r>
              <a:rPr sz="13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3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воспитательной</a:t>
            </a:r>
            <a:r>
              <a:rPr sz="13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работе,</a:t>
            </a:r>
            <a:endParaRPr sz="1300">
              <a:latin typeface="Arial"/>
              <a:cs typeface="Arial"/>
            </a:endParaRPr>
          </a:p>
          <a:p>
            <a:pPr marR="5080" algn="r">
              <a:lnSpc>
                <a:spcPts val="1405"/>
              </a:lnSpc>
            </a:pPr>
            <a:r>
              <a:rPr sz="1300" b="1" spc="-10">
                <a:solidFill>
                  <a:srgbClr val="C00000"/>
                </a:solidFill>
                <a:latin typeface="Arial"/>
                <a:cs typeface="Arial"/>
              </a:rPr>
              <a:t>педагог-психолог</a:t>
            </a:r>
            <a:endParaRPr sz="1300">
              <a:latin typeface="Arial"/>
              <a:cs typeface="Arial"/>
            </a:endParaRPr>
          </a:p>
          <a:p>
            <a:pPr marL="180975" marR="49530" algn="r">
              <a:lnSpc>
                <a:spcPct val="104099"/>
              </a:lnSpc>
              <a:spcBef>
                <a:spcPts val="850"/>
              </a:spcBef>
            </a:pPr>
            <a:r>
              <a:rPr sz="1000" b="1" smtClean="0">
                <a:solidFill>
                  <a:srgbClr val="006FC0"/>
                </a:solidFill>
                <a:latin typeface="Arial"/>
                <a:cs typeface="Arial"/>
              </a:rPr>
              <a:t>по</a:t>
            </a:r>
            <a:r>
              <a:rPr sz="1000" b="1" spc="-3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006FC0"/>
                </a:solidFill>
                <a:latin typeface="Arial"/>
                <a:cs typeface="Arial"/>
              </a:rPr>
              <a:t>мере</a:t>
            </a:r>
            <a:r>
              <a:rPr sz="1000" b="1" spc="-4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mtClean="0">
                <a:solidFill>
                  <a:srgbClr val="006FC0"/>
                </a:solidFill>
                <a:latin typeface="Arial"/>
                <a:cs typeface="Arial"/>
              </a:rPr>
              <a:t>поступления</a:t>
            </a:r>
            <a:r>
              <a:rPr lang="ru-RU" sz="1000" b="1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mtClean="0">
                <a:solidFill>
                  <a:srgbClr val="006FC0"/>
                </a:solidFill>
                <a:latin typeface="Arial"/>
                <a:cs typeface="Arial"/>
              </a:rPr>
              <a:t>детей</a:t>
            </a:r>
            <a:r>
              <a:rPr sz="1000" b="1" spc="-4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006FC0"/>
                </a:solidFill>
                <a:latin typeface="Arial"/>
                <a:cs typeface="Arial"/>
              </a:rPr>
              <a:t>в</a:t>
            </a:r>
            <a:r>
              <a:rPr sz="1000" b="1" spc="-3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006FC0"/>
                </a:solidFill>
                <a:latin typeface="Arial"/>
                <a:cs typeface="Arial"/>
              </a:rPr>
              <a:t>контингент</a:t>
            </a:r>
            <a:r>
              <a:rPr sz="1000" b="1" spc="-4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pc="-25">
                <a:solidFill>
                  <a:srgbClr val="006FC0"/>
                </a:solidFill>
                <a:latin typeface="Arial"/>
                <a:cs typeface="Arial"/>
              </a:rPr>
              <a:t>ОО, </a:t>
            </a:r>
            <a:r>
              <a:rPr sz="1000" b="1">
                <a:solidFill>
                  <a:srgbClr val="006FC0"/>
                </a:solidFill>
                <a:latin typeface="Arial"/>
                <a:cs typeface="Arial"/>
              </a:rPr>
              <a:t>на</a:t>
            </a:r>
            <a:r>
              <a:rPr sz="1000" b="1" spc="-4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006FC0"/>
                </a:solidFill>
                <a:latin typeface="Arial"/>
                <a:cs typeface="Arial"/>
              </a:rPr>
              <a:t>постоянной</a:t>
            </a:r>
            <a:r>
              <a:rPr sz="1000" b="1" spc="-1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006FC0"/>
                </a:solidFill>
                <a:latin typeface="Arial"/>
                <a:cs typeface="Arial"/>
              </a:rPr>
              <a:t>основе</a:t>
            </a:r>
            <a:r>
              <a:rPr sz="1000" b="1" smtClean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r>
              <a:rPr lang="ru-RU" sz="1000" b="1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</a:p>
          <a:p>
            <a:pPr marL="180975" marR="49530" algn="r">
              <a:lnSpc>
                <a:spcPct val="104099"/>
              </a:lnSpc>
              <a:spcBef>
                <a:spcPts val="850"/>
              </a:spcBef>
            </a:pPr>
            <a:r>
              <a:rPr lang="ru-RU" sz="1000" b="1" spc="-25" smtClean="0">
                <a:solidFill>
                  <a:srgbClr val="006FC0"/>
                </a:solidFill>
                <a:latin typeface="Arial"/>
                <a:cs typeface="Arial"/>
              </a:rPr>
              <a:t>Далее - </a:t>
            </a:r>
            <a:r>
              <a:rPr sz="1000" b="1" spc="-25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сентябрь-декабрь-</a:t>
            </a:r>
            <a:r>
              <a:rPr sz="1000" b="1" i="1" spc="-25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май</a:t>
            </a:r>
            <a:endParaRPr sz="100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9564" y="3153536"/>
            <a:ext cx="2266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8450"/>
              </a:tabLst>
            </a:pPr>
            <a:r>
              <a:rPr sz="1800" b="1">
                <a:solidFill>
                  <a:srgbClr val="00AF50"/>
                </a:solidFill>
                <a:latin typeface="Arial"/>
                <a:cs typeface="Arial"/>
              </a:rPr>
              <a:t>ЧТО</a:t>
            </a:r>
            <a:r>
              <a:rPr sz="1800" b="1" spc="-65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00AF50"/>
                </a:solidFill>
                <a:latin typeface="Arial"/>
                <a:cs typeface="Arial"/>
              </a:rPr>
              <a:t>ПРОВОДИМ: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9908" y="3181350"/>
            <a:ext cx="8655050" cy="14952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3670" algn="r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00AF50"/>
                </a:solidFill>
                <a:latin typeface="Arial"/>
                <a:cs typeface="Arial"/>
              </a:rPr>
              <a:t>мониторинг</a:t>
            </a:r>
            <a:r>
              <a:rPr sz="1400" b="1" spc="-15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00AF50"/>
                </a:solidFill>
                <a:latin typeface="Arial"/>
                <a:cs typeface="Arial"/>
              </a:rPr>
              <a:t>психологического</a:t>
            </a:r>
            <a:r>
              <a:rPr sz="1400" b="1" spc="-55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00AF50"/>
                </a:solidFill>
                <a:latin typeface="Arial"/>
                <a:cs typeface="Arial"/>
              </a:rPr>
              <a:t>состояния</a:t>
            </a:r>
            <a:r>
              <a:rPr sz="1400" b="1" spc="-25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00AF50"/>
                </a:solidFill>
                <a:latin typeface="Arial"/>
                <a:cs typeface="Arial"/>
              </a:rPr>
              <a:t>детей</a:t>
            </a:r>
            <a:r>
              <a:rPr sz="1400" b="1" spc="-5">
                <a:solidFill>
                  <a:srgbClr val="00AF50"/>
                </a:solidFill>
                <a:latin typeface="Arial"/>
                <a:cs typeface="Arial"/>
              </a:rPr>
              <a:t> </a:t>
            </a:r>
            <a:endParaRPr lang="ru-RU" sz="1400" b="1" spc="-5" smtClean="0">
              <a:solidFill>
                <a:srgbClr val="00AF50"/>
              </a:solidFill>
              <a:latin typeface="Arial"/>
              <a:cs typeface="Arial"/>
            </a:endParaRPr>
          </a:p>
          <a:p>
            <a:pPr marR="153670" algn="r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smtClean="0">
                <a:solidFill>
                  <a:srgbClr val="00AF50"/>
                </a:solidFill>
                <a:latin typeface="Arial"/>
                <a:cs typeface="Arial"/>
              </a:rPr>
              <a:t>в</a:t>
            </a:r>
            <a:r>
              <a:rPr sz="1400" b="1" spc="-10" smtClean="0">
                <a:solidFill>
                  <a:srgbClr val="00AF50"/>
                </a:solidFill>
                <a:latin typeface="Arial"/>
                <a:cs typeface="Arial"/>
              </a:rPr>
              <a:t>етеранов</a:t>
            </a:r>
            <a:r>
              <a:rPr lang="ru-RU" sz="1400" b="1" spc="-10" smtClean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0" smtClean="0">
                <a:solidFill>
                  <a:srgbClr val="00AF50"/>
                </a:solidFill>
                <a:latin typeface="Arial"/>
                <a:cs typeface="Arial"/>
              </a:rPr>
              <a:t>(</a:t>
            </a:r>
            <a:r>
              <a:rPr sz="1400" b="1" spc="-10">
                <a:solidFill>
                  <a:srgbClr val="00AF50"/>
                </a:solidFill>
                <a:latin typeface="Arial"/>
                <a:cs typeface="Arial"/>
              </a:rPr>
              <a:t>участников)</a:t>
            </a:r>
            <a:r>
              <a:rPr sz="1400" b="1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25" smtClean="0">
                <a:solidFill>
                  <a:srgbClr val="00AF50"/>
                </a:solidFill>
                <a:latin typeface="Arial"/>
                <a:cs typeface="Arial"/>
              </a:rPr>
              <a:t>СВО</a:t>
            </a:r>
            <a:endParaRPr lang="ru-RU" sz="1400" b="1" spc="-25" smtClean="0">
              <a:solidFill>
                <a:srgbClr val="00AF50"/>
              </a:solidFill>
              <a:latin typeface="Arial"/>
              <a:cs typeface="Arial"/>
            </a:endParaRPr>
          </a:p>
          <a:p>
            <a:pPr marR="153035" algn="r">
              <a:lnSpc>
                <a:spcPct val="100000"/>
              </a:lnSpc>
              <a:spcBef>
                <a:spcPts val="90"/>
              </a:spcBef>
            </a:pPr>
            <a:endParaRPr lang="ru-RU" sz="1400" b="1" spc="-25">
              <a:solidFill>
                <a:srgbClr val="00AF50"/>
              </a:solidFill>
              <a:latin typeface="Arial"/>
              <a:cs typeface="Arial"/>
            </a:endParaRPr>
          </a:p>
          <a:p>
            <a:pPr marR="153035" algn="r">
              <a:lnSpc>
                <a:spcPct val="100000"/>
              </a:lnSpc>
              <a:spcBef>
                <a:spcPts val="9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600" b="1" i="1" spc="-10">
                <a:solidFill>
                  <a:srgbClr val="002060"/>
                </a:solidFill>
                <a:latin typeface="Arial"/>
                <a:cs typeface="Arial"/>
              </a:rPr>
              <a:t>Обучающиеся,</a:t>
            </a:r>
            <a:r>
              <a:rPr sz="1600" b="1" i="1" spc="-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>
                <a:solidFill>
                  <a:srgbClr val="002060"/>
                </a:solidFill>
                <a:latin typeface="Arial"/>
                <a:cs typeface="Arial"/>
              </a:rPr>
              <a:t>нуждающиеся</a:t>
            </a:r>
            <a:r>
              <a:rPr sz="1600" b="1" i="1" spc="-2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>
                <a:solidFill>
                  <a:srgbClr val="002060"/>
                </a:solidFill>
                <a:latin typeface="Arial"/>
                <a:cs typeface="Arial"/>
              </a:rPr>
              <a:t>в повышенном</a:t>
            </a:r>
            <a:r>
              <a:rPr sz="1600" b="1" i="1" spc="1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spc="-25">
                <a:solidFill>
                  <a:srgbClr val="002060"/>
                </a:solidFill>
                <a:latin typeface="Arial"/>
                <a:cs typeface="Arial"/>
              </a:rPr>
              <a:t>психолого-</a:t>
            </a:r>
            <a:r>
              <a:rPr sz="1600" b="1" i="1" spc="-10">
                <a:solidFill>
                  <a:srgbClr val="002060"/>
                </a:solidFill>
                <a:latin typeface="Arial"/>
                <a:cs typeface="Arial"/>
              </a:rPr>
              <a:t>педагогическом</a:t>
            </a:r>
            <a:r>
              <a:rPr sz="1600" b="1" i="1" spc="-3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spc="-10">
                <a:solidFill>
                  <a:srgbClr val="002060"/>
                </a:solidFill>
                <a:latin typeface="Arial"/>
                <a:cs typeface="Arial"/>
              </a:rPr>
              <a:t>внимании</a:t>
            </a:r>
            <a:r>
              <a:rPr sz="1600" b="1" i="1" spc="-3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i="1" spc="-10">
                <a:solidFill>
                  <a:srgbClr val="002060"/>
                </a:solidFill>
                <a:latin typeface="Arial"/>
                <a:cs typeface="Arial"/>
              </a:rPr>
              <a:t>(ПППВ)</a:t>
            </a:r>
            <a:endParaRPr sz="1600" b="1">
              <a:solidFill>
                <a:srgbClr val="002060"/>
              </a:solidFill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5663" y="867536"/>
            <a:ext cx="200660" cy="3178175"/>
            <a:chOff x="205663" y="867536"/>
            <a:chExt cx="200660" cy="3178175"/>
          </a:xfrm>
        </p:grpSpPr>
        <p:sp>
          <p:nvSpPr>
            <p:cNvPr id="31" name="object 31"/>
            <p:cNvSpPr/>
            <p:nvPr/>
          </p:nvSpPr>
          <p:spPr>
            <a:xfrm>
              <a:off x="218363" y="880236"/>
              <a:ext cx="175260" cy="3152775"/>
            </a:xfrm>
            <a:custGeom>
              <a:rect l="l" t="t" r="r" b="b"/>
              <a:pathLst>
                <a:path w="175260" h="3152775">
                  <a:moveTo>
                    <a:pt x="131343" y="0"/>
                  </a:moveTo>
                  <a:lnTo>
                    <a:pt x="43776" y="0"/>
                  </a:lnTo>
                  <a:lnTo>
                    <a:pt x="43776" y="3065106"/>
                  </a:lnTo>
                  <a:lnTo>
                    <a:pt x="0" y="3065106"/>
                  </a:lnTo>
                  <a:lnTo>
                    <a:pt x="87566" y="3152673"/>
                  </a:lnTo>
                  <a:lnTo>
                    <a:pt x="175133" y="3065106"/>
                  </a:lnTo>
                  <a:lnTo>
                    <a:pt x="131343" y="3065106"/>
                  </a:lnTo>
                  <a:lnTo>
                    <a:pt x="1313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8363" y="880236"/>
              <a:ext cx="175260" cy="3152775"/>
            </a:xfrm>
            <a:custGeom>
              <a:rect l="l" t="t" r="r" b="b"/>
              <a:pathLst>
                <a:path w="175260" h="3152775">
                  <a:moveTo>
                    <a:pt x="0" y="3065106"/>
                  </a:moveTo>
                  <a:lnTo>
                    <a:pt x="43776" y="3065106"/>
                  </a:lnTo>
                  <a:lnTo>
                    <a:pt x="43776" y="0"/>
                  </a:lnTo>
                  <a:lnTo>
                    <a:pt x="131343" y="0"/>
                  </a:lnTo>
                  <a:lnTo>
                    <a:pt x="131343" y="3065106"/>
                  </a:lnTo>
                  <a:lnTo>
                    <a:pt x="175133" y="3065106"/>
                  </a:lnTo>
                  <a:lnTo>
                    <a:pt x="87566" y="3152673"/>
                  </a:lnTo>
                  <a:lnTo>
                    <a:pt x="0" y="3065106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84584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/>
                <a:tab pos="2820035"/>
                <a:tab pos="4699635"/>
                <a:tab pos="5908675"/>
              </a:tabLst>
            </a:pPr>
            <a:r>
              <a:rPr spc="-10"/>
              <a:t>Проведение</a:t>
            </a:r>
            <a:r>
              <a:rPr/>
              <a:t>	</a:t>
            </a:r>
            <a:r>
              <a:rPr spc="-10"/>
              <a:t>мониторинга</a:t>
            </a:r>
            <a:r>
              <a:rPr/>
              <a:t>	</a:t>
            </a:r>
            <a:r>
              <a:rPr spc="-10"/>
              <a:t>психологического</a:t>
            </a:r>
            <a:r>
              <a:rPr/>
              <a:t>	</a:t>
            </a:r>
            <a:r>
              <a:rPr spc="-10"/>
              <a:t>состояния</a:t>
            </a:r>
            <a:r>
              <a:rPr/>
              <a:t>	</a:t>
            </a:r>
            <a:r>
              <a:rPr spc="-20"/>
              <a:t>детей </a:t>
            </a:r>
            <a:br>
              <a:rPr lang="ru-RU" spc="-20" smtClean="0"/>
            </a:br>
            <a:r>
              <a:rPr smtClean="0"/>
              <a:t>ветеранов</a:t>
            </a:r>
            <a:r>
              <a:rPr spc="-50" smtClean="0"/>
              <a:t> </a:t>
            </a:r>
            <a:r>
              <a:rPr spc="-10"/>
              <a:t>(участников)</a:t>
            </a:r>
            <a:r>
              <a:rPr spc="-35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2028" y="866394"/>
            <a:ext cx="4725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Сбор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200" b="1" spc="2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представителей):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2028" y="1049273"/>
            <a:ext cx="8659572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690" indent="-173990">
              <a:lnSpc>
                <a:spcPct val="100000"/>
              </a:lnSpc>
              <a:spcBef>
                <a:spcPts val="100"/>
              </a:spcBef>
              <a:buFont typeface="Microsoft Sans Serif"/>
              <a:buChar char="-"/>
              <a:tabLst>
                <a:tab pos="186690"/>
              </a:tabLst>
            </a:pP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психо-неврологический</a:t>
            </a:r>
            <a:r>
              <a:rPr sz="1200" spc="-3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анамнез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smtClean="0">
                <a:solidFill>
                  <a:srgbClr val="002060"/>
                </a:solidFill>
                <a:latin typeface="Arial"/>
                <a:cs typeface="Arial"/>
              </a:rPr>
              <a:t>ребенка</a:t>
            </a:r>
            <a:r>
              <a:rPr lang="ru-RU" sz="1200" spc="-10" smtClean="0">
                <a:solidFill>
                  <a:srgbClr val="002060"/>
                </a:solidFill>
                <a:latin typeface="Arial"/>
                <a:cs typeface="Arial"/>
              </a:rPr>
              <a:t>;</a:t>
            </a:r>
            <a:endParaRPr sz="1200">
              <a:solidFill>
                <a:srgbClr val="002060"/>
              </a:solidFill>
              <a:latin typeface="Arial"/>
              <a:cs typeface="Arial"/>
            </a:endParaRPr>
          </a:p>
          <a:p>
            <a:pPr marL="186690" indent="-173990">
              <a:lnSpc>
                <a:spcPct val="100000"/>
              </a:lnSpc>
              <a:buFont typeface="Microsoft Sans Serif"/>
              <a:buChar char="-"/>
              <a:tabLst>
                <a:tab pos="186690"/>
              </a:tabLst>
            </a:pP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особенности</a:t>
            </a:r>
            <a:r>
              <a:rPr sz="1200" spc="-4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развития,</a:t>
            </a:r>
            <a:r>
              <a:rPr sz="1200" spc="-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воспитания,</a:t>
            </a:r>
            <a:r>
              <a:rPr sz="1200" spc="-2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обучения,</a:t>
            </a:r>
            <a:r>
              <a:rPr sz="1200" spc="-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социализации</a:t>
            </a:r>
            <a:r>
              <a:rPr sz="1200" spc="-4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smtClean="0">
                <a:solidFill>
                  <a:srgbClr val="002060"/>
                </a:solidFill>
                <a:latin typeface="Arial"/>
                <a:cs typeface="Arial"/>
              </a:rPr>
              <a:t>ребенка</a:t>
            </a:r>
            <a:r>
              <a:rPr lang="ru-RU" sz="1200" spc="-10" smtClean="0">
                <a:solidFill>
                  <a:srgbClr val="002060"/>
                </a:solidFill>
                <a:latin typeface="Arial"/>
                <a:cs typeface="Arial"/>
              </a:rPr>
              <a:t>;</a:t>
            </a:r>
            <a:endParaRPr sz="1200">
              <a:solidFill>
                <a:srgbClr val="002060"/>
              </a:solidFill>
              <a:latin typeface="Arial"/>
              <a:cs typeface="Arial"/>
            </a:endParaRPr>
          </a:p>
          <a:p>
            <a:pPr marL="186690" indent="-173990">
              <a:lnSpc>
                <a:spcPct val="100000"/>
              </a:lnSpc>
              <a:buFont typeface="Microsoft Sans Serif"/>
              <a:buChar char="-"/>
              <a:tabLst>
                <a:tab pos="186690"/>
              </a:tabLst>
            </a:pP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ранее</a:t>
            </a:r>
            <a:r>
              <a:rPr sz="1200" spc="2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выявленные</a:t>
            </a:r>
            <a:r>
              <a:rPr sz="1200" spc="3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20">
                <a:solidFill>
                  <a:srgbClr val="002060"/>
                </a:solidFill>
                <a:latin typeface="Arial"/>
                <a:cs typeface="Arial"/>
              </a:rPr>
              <a:t>психолого-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педагогические</a:t>
            </a:r>
            <a:r>
              <a:rPr sz="1200" spc="-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 smtClean="0">
                <a:solidFill>
                  <a:srgbClr val="002060"/>
                </a:solidFill>
                <a:latin typeface="Arial"/>
                <a:cs typeface="Arial"/>
              </a:rPr>
              <a:t>проблемы</a:t>
            </a:r>
            <a:r>
              <a:rPr lang="ru-RU" sz="1200" spc="-10" smtClean="0">
                <a:solidFill>
                  <a:srgbClr val="002060"/>
                </a:solidFill>
                <a:latin typeface="Arial"/>
                <a:cs typeface="Arial"/>
              </a:rPr>
              <a:t>;</a:t>
            </a:r>
            <a:endParaRPr sz="1200">
              <a:solidFill>
                <a:srgbClr val="002060"/>
              </a:solidFill>
              <a:latin typeface="Arial"/>
              <a:cs typeface="Arial"/>
            </a:endParaRPr>
          </a:p>
          <a:p>
            <a:pPr marL="184785" marR="5080" indent="-172720">
              <a:lnSpc>
                <a:spcPct val="100000"/>
              </a:lnSpc>
              <a:buFont typeface="Microsoft Sans Serif"/>
              <a:buChar char="-"/>
              <a:tabLst>
                <a:tab pos="184785"/>
                <a:tab pos="186055"/>
              </a:tabLst>
            </a:pP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	структура</a:t>
            </a:r>
            <a:r>
              <a:rPr sz="1200" spc="36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и</a:t>
            </a:r>
            <a:r>
              <a:rPr sz="1200" spc="35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социально-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психологические</a:t>
            </a:r>
            <a:r>
              <a:rPr sz="1200" spc="36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особенности</a:t>
            </a:r>
            <a:r>
              <a:rPr sz="1200" spc="35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семьи,</a:t>
            </a:r>
            <a:r>
              <a:rPr sz="1200" spc="36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1200" spc="35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которой</a:t>
            </a:r>
            <a:r>
              <a:rPr sz="1200" spc="35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проживает</a:t>
            </a:r>
            <a:r>
              <a:rPr sz="1200" spc="35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ребенок количество</a:t>
            </a:r>
            <a:r>
              <a:rPr sz="1200" spc="-4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членов</a:t>
            </a:r>
            <a:r>
              <a:rPr sz="1200" spc="-3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семьи,</a:t>
            </a:r>
            <a:r>
              <a:rPr sz="1200" spc="-3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значимые</a:t>
            </a:r>
            <a:r>
              <a:rPr sz="1200" spc="-2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люди</a:t>
            </a:r>
            <a:r>
              <a:rPr sz="1200" spc="-2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для</a:t>
            </a:r>
            <a:r>
              <a:rPr sz="1200" spc="-4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ребенка</a:t>
            </a:r>
            <a:r>
              <a:rPr sz="1200" spc="-5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не</a:t>
            </a:r>
            <a:r>
              <a:rPr sz="1200" spc="-3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включѐнные</a:t>
            </a:r>
            <a:r>
              <a:rPr sz="1200" spc="-1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1200" spc="-4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структуру</a:t>
            </a:r>
            <a:r>
              <a:rPr sz="1200" spc="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семьи</a:t>
            </a:r>
            <a:r>
              <a:rPr sz="1200" spc="-4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и</a:t>
            </a:r>
            <a:r>
              <a:rPr sz="1200" spc="-3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т.д</a:t>
            </a:r>
            <a:r>
              <a:rPr sz="1200" spc="-10" smtClean="0">
                <a:solidFill>
                  <a:srgbClr val="002060"/>
                </a:solidFill>
                <a:latin typeface="Arial"/>
                <a:cs typeface="Arial"/>
              </a:rPr>
              <a:t>.)</a:t>
            </a:r>
            <a:r>
              <a:rPr lang="ru-RU" sz="1200" spc="-10" smtClean="0">
                <a:solidFill>
                  <a:srgbClr val="002060"/>
                </a:solidFill>
                <a:latin typeface="Arial"/>
                <a:cs typeface="Arial"/>
              </a:rPr>
              <a:t>;</a:t>
            </a:r>
            <a:endParaRPr sz="1200">
              <a:solidFill>
                <a:srgbClr val="002060"/>
              </a:solidFill>
              <a:latin typeface="Arial"/>
              <a:cs typeface="Arial"/>
            </a:endParaRPr>
          </a:p>
          <a:p>
            <a:pPr marL="186690" indent="-173990">
              <a:lnSpc>
                <a:spcPct val="100000"/>
              </a:lnSpc>
              <a:buFont typeface="Microsoft Sans Serif"/>
              <a:buChar char="-"/>
              <a:tabLst>
                <a:tab pos="186690"/>
              </a:tabLst>
            </a:pP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отношение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ребенка</a:t>
            </a:r>
            <a:r>
              <a:rPr sz="1200" spc="-6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к</a:t>
            </a:r>
            <a:r>
              <a:rPr sz="1200" spc="26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002060"/>
                </a:solidFill>
                <a:latin typeface="Arial"/>
                <a:cs typeface="Arial"/>
              </a:rPr>
              <a:t>участнику</a:t>
            </a:r>
            <a:r>
              <a:rPr sz="1200" spc="-1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200" spc="-10">
                <a:solidFill>
                  <a:srgbClr val="002060"/>
                </a:solidFill>
                <a:latin typeface="Arial"/>
                <a:cs typeface="Arial"/>
              </a:rPr>
              <a:t>(ветерану)</a:t>
            </a:r>
            <a:r>
              <a:rPr sz="1200" spc="-20">
                <a:solidFill>
                  <a:srgbClr val="002060"/>
                </a:solidFill>
                <a:latin typeface="Arial"/>
                <a:cs typeface="Arial"/>
              </a:rPr>
              <a:t> СВО:</a:t>
            </a:r>
            <a:endParaRPr sz="1200">
              <a:solidFill>
                <a:srgbClr val="002060"/>
              </a:solidFill>
              <a:latin typeface="Arial"/>
              <a:cs typeface="Arial"/>
            </a:endParaRPr>
          </a:p>
          <a:p>
            <a:pPr marL="641985" lvl="1" indent="-172085">
              <a:lnSpc>
                <a:spcPct val="100000"/>
              </a:lnSpc>
              <a:spcBef>
                <a:spcPts val="10"/>
              </a:spcBef>
              <a:buChar char="-"/>
              <a:tabLst>
                <a:tab pos="641985"/>
              </a:tabLst>
            </a:pPr>
            <a:r>
              <a:rPr sz="1000">
                <a:solidFill>
                  <a:srgbClr val="002060"/>
                </a:solidFill>
                <a:latin typeface="Microsoft Sans Serif"/>
                <a:cs typeface="Microsoft Sans Serif"/>
              </a:rPr>
              <a:t>знает</a:t>
            </a:r>
            <a:r>
              <a:rPr sz="1000" spc="-4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>
                <a:solidFill>
                  <a:srgbClr val="002060"/>
                </a:solidFill>
                <a:latin typeface="Microsoft Sans Serif"/>
                <a:cs typeface="Microsoft Sans Serif"/>
              </a:rPr>
              <a:t>ли</a:t>
            </a:r>
            <a:r>
              <a:rPr sz="100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>
                <a:solidFill>
                  <a:srgbClr val="002060"/>
                </a:solidFill>
                <a:latin typeface="Microsoft Sans Serif"/>
                <a:cs typeface="Microsoft Sans Serif"/>
              </a:rPr>
              <a:t>где</a:t>
            </a:r>
            <a:r>
              <a:rPr sz="100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>
                <a:solidFill>
                  <a:srgbClr val="002060"/>
                </a:solidFill>
                <a:latin typeface="Microsoft Sans Serif"/>
                <a:cs typeface="Microsoft Sans Serif"/>
              </a:rPr>
              <a:t>сейчас</a:t>
            </a:r>
            <a:r>
              <a:rPr sz="100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002060"/>
                </a:solidFill>
                <a:latin typeface="Microsoft Sans Serif"/>
                <a:cs typeface="Microsoft Sans Serif"/>
              </a:rPr>
              <a:t>находится</a:t>
            </a:r>
            <a:endParaRPr sz="10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641985" lvl="1" indent="-172085">
              <a:lnSpc>
                <a:spcPts val="1195"/>
              </a:lnSpc>
              <a:buChar char="-"/>
              <a:tabLst>
                <a:tab pos="641985"/>
              </a:tabLst>
            </a:pPr>
            <a:r>
              <a:rPr sz="1000" spc="-35">
                <a:solidFill>
                  <a:srgbClr val="002060"/>
                </a:solidFill>
                <a:latin typeface="Microsoft Sans Serif"/>
                <a:cs typeface="Microsoft Sans Serif"/>
              </a:rPr>
              <a:t>как</a:t>
            </a:r>
            <a:r>
              <a:rPr sz="1000" spc="-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002060"/>
                </a:solidFill>
                <a:latin typeface="Microsoft Sans Serif"/>
                <a:cs typeface="Microsoft Sans Serif"/>
              </a:rPr>
              <a:t>отреагировал,</a:t>
            </a:r>
            <a:r>
              <a:rPr sz="1000" spc="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spc="-40">
                <a:solidFill>
                  <a:srgbClr val="002060"/>
                </a:solidFill>
                <a:latin typeface="Microsoft Sans Serif"/>
                <a:cs typeface="Microsoft Sans Serif"/>
              </a:rPr>
              <a:t>как</a:t>
            </a:r>
            <a:r>
              <a:rPr sz="100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>
                <a:solidFill>
                  <a:srgbClr val="002060"/>
                </a:solidFill>
                <a:latin typeface="Microsoft Sans Serif"/>
                <a:cs typeface="Microsoft Sans Serif"/>
              </a:rPr>
              <a:t>сейчас</a:t>
            </a:r>
            <a:r>
              <a:rPr sz="1000" spc="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002060"/>
                </a:solidFill>
                <a:latin typeface="Microsoft Sans Serif"/>
                <a:cs typeface="Microsoft Sans Serif"/>
              </a:rPr>
              <a:t>реагирует</a:t>
            </a:r>
            <a:endParaRPr sz="10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186690" indent="-173990">
              <a:lnSpc>
                <a:spcPts val="1435"/>
              </a:lnSpc>
              <a:buFont typeface="Microsoft Sans Serif"/>
              <a:buChar char="-"/>
              <a:tabLst>
                <a:tab pos="186690"/>
              </a:tabLst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протокольные</a:t>
            </a:r>
            <a:r>
              <a:rPr sz="12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данные: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95135" y="2727325"/>
          <a:ext cx="8761094" cy="22345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0365"/>
                <a:gridCol w="2920365"/>
                <a:gridCol w="2920364"/>
              </a:tblGrid>
              <a:tr h="259079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295"/>
                        </a:lnSpc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Необщительность</a:t>
                      </a:r>
                      <a:r>
                        <a:rPr sz="11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 группе</a:t>
                      </a:r>
                      <a:r>
                        <a:rPr sz="11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сверстников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Замкнутость,</a:t>
                      </a:r>
                      <a:r>
                        <a:rPr sz="1100" spc="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скрытность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неопрятный</a:t>
                      </a:r>
                      <a:r>
                        <a:rPr sz="11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100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вид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 vert="horz" wrap="square"/>
                    <a:lstStyle/>
                    <a:p>
                      <a:pPr marL="104775" marR="60960">
                        <a:lnSpc>
                          <a:spcPts val="1320"/>
                        </a:lnSpc>
                        <a:spcBef>
                          <a:spcPts val="20"/>
                        </a:spcBef>
                        <a:tabLst>
                          <a:tab pos="857885"/>
                          <a:tab pos="1819275"/>
                        </a:tabLst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Отказ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посещать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образовательную организацию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Психосоматическая</a:t>
                      </a:r>
                      <a:r>
                        <a:rPr sz="1100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симптоматика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>
                          <a:latin typeface="Times New Roman"/>
                          <a:cs typeface="Times New Roman"/>
                        </a:rPr>
                        <a:t>Конфликтность,</a:t>
                      </a:r>
                      <a:r>
                        <a:rPr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 vert="horz" wrap="square"/>
                    <a:lstStyle/>
                    <a:p>
                      <a:pPr marL="104775" marR="58419">
                        <a:lnSpc>
                          <a:spcPts val="1320"/>
                        </a:lnSpc>
                        <a:spcBef>
                          <a:spcPts val="20"/>
                        </a:spcBef>
                        <a:tabLst>
                          <a:tab pos="1174750"/>
                          <a:tab pos="2044064"/>
                          <a:tab pos="2365375"/>
                        </a:tabLst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Появившиеся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учебной деятельности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180340">
                        <a:lnSpc>
                          <a:spcPts val="1320"/>
                        </a:lnSpc>
                        <a:spcBef>
                          <a:spcPts val="20"/>
                        </a:spcBef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1100" spc="1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воспоминания,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кошмары,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связанные</a:t>
                      </a:r>
                      <a:r>
                        <a:rPr sz="11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психотравмирующейситуацией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10">
                          <a:latin typeface="Times New Roman"/>
                          <a:cs typeface="Times New Roman"/>
                        </a:rPr>
                        <a:t>Игнорирование</a:t>
                      </a:r>
                      <a:r>
                        <a:rPr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поручений</a:t>
                      </a:r>
                      <a:r>
                        <a:rPr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200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295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Нетипичные</a:t>
                      </a:r>
                      <a:r>
                        <a:rPr sz="11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эмоциональные</a:t>
                      </a:r>
                      <a:r>
                        <a:rPr sz="11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реакции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Вызывающее</a:t>
                      </a:r>
                      <a:r>
                        <a:rPr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 vert="horz" wrap="square"/>
                    <a:lstStyle/>
                    <a:p>
                      <a:pPr marL="104775" marR="654685">
                        <a:lnSpc>
                          <a:spcPts val="1320"/>
                        </a:lnSpc>
                        <a:spcBef>
                          <a:spcPts val="20"/>
                        </a:spcBef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Избегающее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поведение,</a:t>
                      </a:r>
                      <a:r>
                        <a:rPr sz="11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связанное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 с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травмирующимфактором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57785">
                        <a:lnSpc>
                          <a:spcPts val="1320"/>
                        </a:lnSpc>
                        <a:spcBef>
                          <a:spcPts val="20"/>
                        </a:spcBef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1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1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1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>
                          <a:latin typeface="Times New Roman"/>
                          <a:cs typeface="Times New Roman"/>
                        </a:rPr>
                        <a:t>темп речи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795" marR="59690">
                        <a:lnSpc>
                          <a:spcPts val="1440"/>
                        </a:lnSpc>
                      </a:pPr>
                      <a:r>
                        <a:rPr sz="1200">
                          <a:latin typeface="Times New Roman"/>
                          <a:cs typeface="Times New Roman"/>
                        </a:rPr>
                        <a:t>Эмоциональная</a:t>
                      </a:r>
                      <a:r>
                        <a:rPr sz="1200" spc="409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неустойчивость:</a:t>
                      </a:r>
                      <a:r>
                        <a:rPr sz="1200" spc="409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частая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смена</a:t>
                      </a:r>
                      <a:r>
                        <a:rPr sz="1200" spc="2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>
                          <a:latin typeface="Times New Roman"/>
                          <a:cs typeface="Times New Roman"/>
                        </a:rPr>
                        <a:t>настроения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300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апатия,</a:t>
                      </a:r>
                      <a:r>
                        <a:rPr sz="11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пассивность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60960">
                        <a:lnSpc>
                          <a:spcPts val="1320"/>
                        </a:lnSpc>
                        <a:spcBef>
                          <a:spcPts val="20"/>
                        </a:spcBef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1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3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1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(в</a:t>
                      </a:r>
                      <a:r>
                        <a:rPr sz="1100" spc="3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100" spc="3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другим видамдеятельности)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10">
                          <a:latin typeface="Times New Roman"/>
                          <a:cs typeface="Times New Roman"/>
                        </a:rPr>
                        <a:t>Экстремальный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>
                          <a:latin typeface="Times New Roman"/>
                          <a:cs typeface="Times New Roman"/>
                        </a:rPr>
                        <a:t>досуг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9079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300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Желание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находиться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взрослым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300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1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отрешенность,</a:t>
                      </a:r>
                      <a:r>
                        <a:rPr sz="11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апатия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83822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/>
                <a:tab pos="2820035"/>
                <a:tab pos="4699635"/>
                <a:tab pos="5908675"/>
              </a:tabLst>
            </a:pPr>
            <a:r>
              <a:rPr spc="-10"/>
              <a:t>Проведение</a:t>
            </a:r>
            <a:r>
              <a:rPr/>
              <a:t>	</a:t>
            </a:r>
            <a:r>
              <a:rPr spc="-10"/>
              <a:t>мониторинга</a:t>
            </a:r>
            <a:r>
              <a:rPr/>
              <a:t>	</a:t>
            </a:r>
            <a:r>
              <a:rPr spc="-10"/>
              <a:t>психологического</a:t>
            </a:r>
            <a:r>
              <a:rPr/>
              <a:t>	</a:t>
            </a:r>
            <a:r>
              <a:rPr spc="-10"/>
              <a:t>состояния</a:t>
            </a:r>
            <a:r>
              <a:rPr/>
              <a:t>	</a:t>
            </a:r>
            <a:r>
              <a:rPr spc="-20"/>
              <a:t>детей </a:t>
            </a:r>
            <a:br>
              <a:rPr lang="ru-RU" spc="-20" smtClean="0"/>
            </a:br>
            <a:r>
              <a:rPr smtClean="0"/>
              <a:t>ветеранов</a:t>
            </a:r>
            <a:r>
              <a:rPr spc="-50" smtClean="0"/>
              <a:t> </a:t>
            </a:r>
            <a:r>
              <a:rPr spc="-10"/>
              <a:t>(участников)</a:t>
            </a:r>
            <a:r>
              <a:rPr spc="-35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2028" y="866394"/>
            <a:ext cx="4725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Сбор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200" b="1" spc="2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представителей):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>
                <a:solidFill>
                  <a:srgbClr val="C00000"/>
                </a:solidFill>
                <a:latin typeface="Microsoft Sans Serif"/>
                <a:cs typeface="Microsoft Sans Serif"/>
              </a:rPr>
              <a:t>-</a:t>
            </a:r>
            <a:r>
              <a:rPr sz="1200" spc="13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протокольные</a:t>
            </a:r>
            <a:r>
              <a:rPr sz="12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данные: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95135" y="1355725"/>
          <a:ext cx="8761094" cy="2752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0365"/>
                <a:gridCol w="2920365"/>
                <a:gridCol w="2920364"/>
              </a:tblGrid>
              <a:tr h="502920">
                <a:tc>
                  <a:txBody>
                    <a:bodyPr vert="horz" wrap="square"/>
                    <a:lstStyle/>
                    <a:p>
                      <a:pPr marL="104775" marR="58419" algn="just">
                        <a:lnSpc>
                          <a:spcPts val="1320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Прямые</a:t>
                      </a:r>
                      <a:r>
                        <a:rPr sz="110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высказывания</a:t>
                      </a:r>
                      <a:r>
                        <a:rPr sz="11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намерении</a:t>
                      </a:r>
                      <a:r>
                        <a:rPr sz="11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1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11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1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об отсутствии</a:t>
                      </a:r>
                      <a:r>
                        <a:rPr sz="11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ценности жизни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59055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960755"/>
                          <a:tab pos="1562735"/>
                          <a:tab pos="1920875"/>
                          <a:tab pos="2786380"/>
                        </a:tabLst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тревоги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нахождении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обществе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 marR="648970">
                        <a:lnSpc>
                          <a:spcPts val="1320"/>
                        </a:lnSpc>
                        <a:spcBef>
                          <a:spcPts val="15"/>
                        </a:spcBef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1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воспоминания</a:t>
                      </a:r>
                      <a:r>
                        <a:rPr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травме (рисунки,</a:t>
                      </a:r>
                      <a:r>
                        <a:rPr sz="11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письма)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 vert="horz" wrap="square"/>
                    <a:lstStyle/>
                    <a:p>
                      <a:pPr marL="104775" marR="60325">
                        <a:lnSpc>
                          <a:spcPts val="1320"/>
                        </a:lnSpc>
                        <a:tabLst>
                          <a:tab pos="1025525"/>
                          <a:tab pos="2221865"/>
                          <a:tab pos="2433955"/>
                        </a:tabLst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словам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1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людей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57785">
                        <a:lnSpc>
                          <a:spcPts val="1320"/>
                        </a:lnSpc>
                        <a:tabLst>
                          <a:tab pos="960755"/>
                          <a:tab pos="1786889"/>
                          <a:tab pos="2310765"/>
                          <a:tab pos="2519680"/>
                        </a:tabLst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негативные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20">
                          <a:latin typeface="Times New Roman"/>
                          <a:cs typeface="Times New Roman"/>
                        </a:rPr>
                        <a:t>мысли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своей внешности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295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Подавленный</a:t>
                      </a:r>
                      <a:r>
                        <a:rPr sz="11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эмоциональный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фон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 vert="horz" wrap="square"/>
                    <a:lstStyle/>
                    <a:p>
                      <a:pPr marL="104775" marR="58419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1165860"/>
                          <a:tab pos="2326005"/>
                        </a:tabLst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когнитивных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функций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(внимание,</a:t>
                      </a:r>
                      <a:r>
                        <a:rPr sz="11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мышление,</a:t>
                      </a:r>
                      <a:r>
                        <a:rPr sz="1100" spc="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память,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речи)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100" spc="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настроение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 marR="57785">
                        <a:lnSpc>
                          <a:spcPts val="1320"/>
                        </a:lnSpc>
                        <a:spcBef>
                          <a:spcPts val="15"/>
                        </a:spcBef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1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контролированием</a:t>
                      </a:r>
                      <a:r>
                        <a:rPr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эмоций: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>
                          <a:latin typeface="Times New Roman"/>
                          <a:cs typeface="Times New Roman"/>
                        </a:rPr>
                        <a:t>гнев,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агрессивное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 vert="horz" wrap="square"/>
                    <a:lstStyle/>
                    <a:p>
                      <a:pPr marL="104775" marR="59690">
                        <a:lnSpc>
                          <a:spcPts val="1320"/>
                        </a:lnSpc>
                        <a:tabLst>
                          <a:tab pos="904875"/>
                          <a:tab pos="1132205"/>
                          <a:tab pos="1860550"/>
                          <a:tab pos="2723515"/>
                        </a:tabLst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обучении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(отставание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1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программы)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социума,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 замкнутость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295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Острая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реакция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громкие</a:t>
                      </a:r>
                      <a:r>
                        <a:rPr sz="11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0">
                          <a:latin typeface="Times New Roman"/>
                          <a:cs typeface="Times New Roman"/>
                        </a:rPr>
                        <a:t>звуки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295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1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утомляемость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295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сна,</a:t>
                      </a:r>
                      <a:r>
                        <a:rPr sz="11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питания.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ts val="1245"/>
                        </a:lnSpc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Перестал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ухаживать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 за</a:t>
                      </a:r>
                      <a:r>
                        <a:rPr sz="11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собой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295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Частые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проявления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страхов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 vert="horz" wrap="square"/>
                    <a:lstStyle/>
                    <a:p>
                      <a:pPr marL="104775" marR="59055">
                        <a:lnSpc>
                          <a:spcPts val="1320"/>
                        </a:lnSpc>
                        <a:spcBef>
                          <a:spcPts val="20"/>
                        </a:spcBef>
                        <a:tabLst>
                          <a:tab pos="842644"/>
                          <a:tab pos="2117090"/>
                        </a:tabLst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Трудно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контролируемое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собственное эмоциональное</a:t>
                      </a:r>
                      <a:r>
                        <a:rPr sz="11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состояние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58419">
                        <a:lnSpc>
                          <a:spcPts val="1320"/>
                        </a:lnSpc>
                        <a:spcBef>
                          <a:spcPts val="20"/>
                        </a:spcBef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Жалобы</a:t>
                      </a:r>
                      <a:r>
                        <a:rPr sz="1100" spc="2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spc="25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100" spc="25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боли,</a:t>
                      </a:r>
                      <a:r>
                        <a:rPr sz="1100" spc="25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боли</a:t>
                      </a:r>
                      <a:r>
                        <a:rPr sz="1100" spc="2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2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животе,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 дыханием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7640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220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1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самокритика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220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сном</a:t>
                      </a:r>
                      <a:r>
                        <a:rPr sz="11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(кошмары,</a:t>
                      </a:r>
                      <a:r>
                        <a:rPr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плач</a:t>
                      </a:r>
                      <a:r>
                        <a:rPr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во </a:t>
                      </a:r>
                      <a:r>
                        <a:rPr sz="1100" spc="-20">
                          <a:latin typeface="Times New Roman"/>
                          <a:cs typeface="Times New Roman"/>
                        </a:rPr>
                        <a:t>сне)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 vert="horz" wrap="square"/>
                    <a:lstStyle/>
                    <a:p>
                      <a:pPr marL="104775" marR="58419">
                        <a:lnSpc>
                          <a:spcPts val="1320"/>
                        </a:lnSpc>
                        <a:tabLst>
                          <a:tab pos="1083310"/>
                          <a:tab pos="1983105"/>
                          <a:tab pos="2722245"/>
                        </a:tabLst>
                      </a:pPr>
                      <a:r>
                        <a:rPr sz="1100" spc="-10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настроение,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окружающих,замкнутость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58419">
                        <a:lnSpc>
                          <a:spcPts val="1320"/>
                        </a:lnSpc>
                      </a:pPr>
                      <a:r>
                        <a:rPr sz="1100">
                          <a:latin typeface="Times New Roman"/>
                          <a:cs typeface="Times New Roman"/>
                        </a:rPr>
                        <a:t>Признаки</a:t>
                      </a:r>
                      <a:r>
                        <a:rPr sz="1100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поведения,</a:t>
                      </a:r>
                      <a:r>
                        <a:rPr sz="1100" spc="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характерные</a:t>
                      </a:r>
                      <a:r>
                        <a:rPr sz="1100" spc="1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более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раннего</a:t>
                      </a:r>
                      <a:r>
                        <a:rPr sz="11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возраста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1630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/>
                <a:tab pos="2820035"/>
                <a:tab pos="4699635"/>
                <a:tab pos="5908675"/>
              </a:tabLst>
            </a:pPr>
            <a:r>
              <a:rPr spc="-10"/>
              <a:t>Проведение</a:t>
            </a:r>
            <a:r>
              <a:rPr/>
              <a:t>	</a:t>
            </a:r>
            <a:r>
              <a:rPr spc="-10"/>
              <a:t>мониторинга</a:t>
            </a:r>
            <a:r>
              <a:rPr/>
              <a:t>	</a:t>
            </a:r>
            <a:r>
              <a:rPr spc="-10"/>
              <a:t>психологического</a:t>
            </a:r>
            <a:r>
              <a:rPr/>
              <a:t>	</a:t>
            </a:r>
            <a:r>
              <a:rPr spc="-10"/>
              <a:t>состояния</a:t>
            </a:r>
            <a:r>
              <a:rPr/>
              <a:t>	</a:t>
            </a:r>
            <a:r>
              <a:rPr spc="-20"/>
              <a:t>детей </a:t>
            </a:r>
            <a:r>
              <a:rPr/>
              <a:t>ветеранов</a:t>
            </a:r>
            <a:r>
              <a:rPr spc="-50"/>
              <a:t> </a:t>
            </a:r>
            <a:r>
              <a:rPr spc="-10"/>
              <a:t>(участников)</a:t>
            </a:r>
            <a:r>
              <a:rPr spc="-35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7726679" y="106679"/>
            <a:ext cx="1170825" cy="1299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ject 7"/>
          <p:cNvSpPr txBox="1"/>
          <p:nvPr/>
        </p:nvSpPr>
        <p:spPr>
          <a:xfrm>
            <a:off x="304800" y="742950"/>
            <a:ext cx="4725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Сбор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200" b="1" spc="2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представителей):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>
                <a:solidFill>
                  <a:srgbClr val="C00000"/>
                </a:solidFill>
                <a:latin typeface="Microsoft Sans Serif"/>
                <a:cs typeface="Microsoft Sans Serif"/>
              </a:rPr>
              <a:t>-</a:t>
            </a:r>
            <a:r>
              <a:rPr sz="1200" spc="13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протокольные</a:t>
            </a:r>
            <a:r>
              <a:rPr sz="12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данные: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(2-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6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лет)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52400" y="1123948"/>
          <a:ext cx="5866921" cy="40315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62463"/>
                <a:gridCol w="504458"/>
              </a:tblGrid>
              <a:tr h="222825">
                <a:tc>
                  <a:txBody>
                    <a:bodyPr vert="horz" wrap="square"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271463"/>
                        </a:tabLst>
                      </a:pPr>
                      <a:r>
                        <a:rPr sz="700" spc="16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Раздражительность,</a:t>
                      </a:r>
                      <a:r>
                        <a:rPr sz="700" spc="1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>
                          <a:latin typeface="Arial" pitchFamily="34" charset="0"/>
                          <a:cs typeface="Arial" pitchFamily="34" charset="0"/>
                        </a:rPr>
                        <a:t>агрессия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19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825">
                <a:tc>
                  <a:txBody>
                    <a:bodyPr vert="horz" wrap="square"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271463"/>
                        </a:tabLst>
                      </a:pPr>
                      <a:r>
                        <a:rPr sz="700" spc="16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Капризность,</a:t>
                      </a:r>
                      <a:r>
                        <a:rPr sz="700" spc="10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>
                          <a:latin typeface="Arial" pitchFamily="34" charset="0"/>
                          <a:cs typeface="Arial" pitchFamily="34" charset="0"/>
                        </a:rPr>
                        <a:t>плаксивость,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непослушание,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нарушение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правил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5299">
                <a:tc>
                  <a:txBody>
                    <a:bodyPr vert="horz" wrap="square"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490"/>
                        </a:spcBef>
                        <a:tabLst>
                          <a:tab pos="271463"/>
                        </a:tabLst>
                      </a:pPr>
                      <a:r>
                        <a:rPr sz="700" spc="160"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Пассивность,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беспомощность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825">
                <a:tc>
                  <a:txBody>
                    <a:bodyPr vert="horz" wrap="square"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271463"/>
                        </a:tabLst>
                      </a:pPr>
                      <a:r>
                        <a:rPr sz="700" spc="160"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50">
                          <a:latin typeface="Arial" pitchFamily="34" charset="0"/>
                          <a:cs typeface="Arial" pitchFamily="34" charset="0"/>
                        </a:rPr>
                        <a:t>Немотивированная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>
                          <a:latin typeface="Arial" pitchFamily="34" charset="0"/>
                          <a:cs typeface="Arial" pitchFamily="34" charset="0"/>
                        </a:rPr>
                        <a:t>тревога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9359">
                <a:tc>
                  <a:txBody>
                    <a:bodyPr vert="horz" wrap="square"/>
                    <a:lstStyle/>
                    <a:p>
                      <a:pPr marL="71120">
                        <a:lnSpc>
                          <a:spcPts val="785"/>
                        </a:lnSpc>
                        <a:tabLst>
                          <a:tab pos="271463"/>
                        </a:tabLst>
                      </a:pPr>
                      <a:r>
                        <a:rPr sz="700" spc="160"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Трудности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концентрации,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нарушения</a:t>
                      </a:r>
                      <a:r>
                        <a:rPr sz="700" spc="1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внимания,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ранее</a:t>
                      </a:r>
                      <a:r>
                        <a:rPr sz="700" spc="114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не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свойственные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ребенку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30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1098">
                <a:tc>
                  <a:txBody>
                    <a:bodyPr vert="horz" wrap="square"/>
                    <a:lstStyle/>
                    <a:p>
                      <a:pPr marL="71120">
                        <a:lnSpc>
                          <a:spcPts val="785"/>
                        </a:lnSpc>
                        <a:tabLst>
                          <a:tab pos="271463"/>
                        </a:tabLst>
                      </a:pPr>
                      <a:r>
                        <a:rPr sz="700" spc="160"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Тревожная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привязанность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(нежелание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отпускать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близкого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взрослого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120" marR="204470">
                        <a:lnSpc>
                          <a:spcPct val="102400"/>
                        </a:lnSpc>
                        <a:spcBef>
                          <a:spcPts val="5"/>
                        </a:spcBef>
                      </a:pP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из</a:t>
                      </a:r>
                      <a:r>
                        <a:rPr sz="700" spc="12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поля</a:t>
                      </a:r>
                      <a:r>
                        <a:rPr sz="700" spc="12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>
                          <a:latin typeface="Arial" pitchFamily="34" charset="0"/>
                          <a:cs typeface="Arial" pitchFamily="34" charset="0"/>
                        </a:rPr>
                        <a:t>зрения,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желание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находиться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все</a:t>
                      </a:r>
                      <a:r>
                        <a:rPr sz="700" spc="114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время</a:t>
                      </a:r>
                      <a:r>
                        <a:rPr sz="700" spc="1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рядом,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>
                          <a:latin typeface="Arial" pitchFamily="34" charset="0"/>
                          <a:cs typeface="Arial" pitchFamily="34" charset="0"/>
                        </a:rPr>
                        <a:t>страх,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когда</a:t>
                      </a:r>
                      <a:r>
                        <a:rPr sz="700" spc="11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взрослый 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уходит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из</a:t>
                      </a:r>
                      <a:r>
                        <a:rPr sz="700" spc="12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>
                          <a:latin typeface="Arial" pitchFamily="34" charset="0"/>
                          <a:cs typeface="Arial" pitchFamily="34" charset="0"/>
                        </a:rPr>
                        <a:t>дома)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1833">
                <a:tc>
                  <a:txBody>
                    <a:bodyPr vert="horz" wrap="square"/>
                    <a:lstStyle/>
                    <a:p>
                      <a:pPr marL="71120" marR="426720">
                        <a:lnSpc>
                          <a:spcPct val="103299"/>
                        </a:lnSpc>
                        <a:spcBef>
                          <a:spcPts val="60"/>
                        </a:spcBef>
                        <a:tabLst>
                          <a:tab pos="271463"/>
                        </a:tabLst>
                      </a:pPr>
                      <a:r>
                        <a:rPr sz="700" spc="160">
                          <a:latin typeface="Arial" pitchFamily="34" charset="0"/>
                          <a:cs typeface="Arial" pitchFamily="34" charset="0"/>
                        </a:rPr>
                        <a:t>7.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Отказ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речи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(мутизм),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запинки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речи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04">
                          <a:latin typeface="Arial" pitchFamily="34" charset="0"/>
                          <a:cs typeface="Arial" pitchFamily="34" charset="0"/>
                        </a:rPr>
                        <a:t>(заикание),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монотонность </a:t>
                      </a:r>
                      <a:r>
                        <a:rPr sz="700" spc="215">
                          <a:latin typeface="Arial" pitchFamily="34" charset="0"/>
                          <a:cs typeface="Arial" pitchFamily="34" charset="0"/>
                        </a:rPr>
                        <a:t>речи,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0">
                          <a:latin typeface="Arial" pitchFamily="34" charset="0"/>
                          <a:cs typeface="Arial" pitchFamily="34" charset="0"/>
                        </a:rPr>
                        <a:t>непривычное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изменение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громкости</a:t>
                      </a:r>
                      <a:r>
                        <a:rPr sz="700" spc="1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речи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982">
                <a:tc>
                  <a:txBody>
                    <a:bodyPr vert="horz" wrap="square"/>
                    <a:lstStyle/>
                    <a:p>
                      <a:pPr marL="71120" marR="877569">
                        <a:lnSpc>
                          <a:spcPct val="103400"/>
                        </a:lnSpc>
                        <a:spcBef>
                          <a:spcPts val="40"/>
                        </a:spcBef>
                        <a:tabLst>
                          <a:tab pos="271463"/>
                        </a:tabLst>
                      </a:pPr>
                      <a:r>
                        <a:rPr sz="700" spc="160">
                          <a:latin typeface="Arial" pitchFamily="34" charset="0"/>
                          <a:cs typeface="Arial" pitchFamily="34" charset="0"/>
                        </a:rPr>
                        <a:t>8.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50">
                          <a:latin typeface="Arial" pitchFamily="34" charset="0"/>
                          <a:cs typeface="Arial" pitchFamily="34" charset="0"/>
                        </a:rPr>
                        <a:t>Навязчивые</a:t>
                      </a:r>
                      <a:r>
                        <a:rPr sz="700" spc="11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>
                          <a:latin typeface="Arial" pitchFamily="34" charset="0"/>
                          <a:cs typeface="Arial" pitchFamily="34" charset="0"/>
                        </a:rPr>
                        <a:t>действия,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ритуалы,</a:t>
                      </a:r>
                      <a:r>
                        <a:rPr sz="700" spc="114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повторяющиеся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вопросы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195">
                          <a:latin typeface="Arial" pitchFamily="34" charset="0"/>
                          <a:cs typeface="Arial" pitchFamily="34" charset="0"/>
                        </a:rPr>
                        <a:t>о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безопасности</a:t>
                      </a:r>
                      <a:r>
                        <a:rPr sz="700" spc="1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>
                          <a:latin typeface="Arial" pitchFamily="34" charset="0"/>
                          <a:cs typeface="Arial" pitchFamily="34" charset="0"/>
                        </a:rPr>
                        <a:t>(«все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будет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хорошо?»,</a:t>
                      </a:r>
                      <a:r>
                        <a:rPr sz="700" spc="18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90">
                          <a:latin typeface="Arial" pitchFamily="34" charset="0"/>
                          <a:cs typeface="Arial" pitchFamily="34" charset="0"/>
                        </a:rPr>
                        <a:t>«мы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не</a:t>
                      </a:r>
                      <a:r>
                        <a:rPr sz="700" spc="1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умрем?»</a:t>
                      </a:r>
                      <a:r>
                        <a:rPr sz="700" spc="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65"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165">
                          <a:latin typeface="Arial" pitchFamily="34" charset="0"/>
                          <a:cs typeface="Arial" pitchFamily="34" charset="0"/>
                        </a:rPr>
                        <a:t>т.д.)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5299">
                <a:tc>
                  <a:txBody>
                    <a:bodyPr vert="horz" wrap="square"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271463"/>
                          <a:tab pos="520700"/>
                        </a:tabLst>
                      </a:pPr>
                      <a:r>
                        <a:rPr sz="700" spc="160">
                          <a:latin typeface="Arial" pitchFamily="34" charset="0"/>
                          <a:cs typeface="Arial" pitchFamily="34" charset="0"/>
                        </a:rPr>
                        <a:t>9.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Отказ</a:t>
                      </a:r>
                      <a:r>
                        <a:rPr sz="700" spc="12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>
                          <a:latin typeface="Arial" pitchFamily="34" charset="0"/>
                          <a:cs typeface="Arial" pitchFamily="34" charset="0"/>
                        </a:rPr>
                        <a:t>игр,</a:t>
                      </a:r>
                      <a:r>
                        <a:rPr sz="700" spc="114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65">
                          <a:latin typeface="Arial" pitchFamily="34" charset="0"/>
                          <a:cs typeface="Arial" pitchFamily="34" charset="0"/>
                        </a:rPr>
                        <a:t>общения</a:t>
                      </a:r>
                      <a:r>
                        <a:rPr sz="700" spc="11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r>
                        <a:rPr sz="700" spc="11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детьми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982">
                <a:tc>
                  <a:txBody>
                    <a:bodyPr vert="horz" wrap="square"/>
                    <a:lstStyle/>
                    <a:p>
                      <a:pPr marL="71120" marR="146685">
                        <a:lnSpc>
                          <a:spcPct val="103499"/>
                        </a:lnSpc>
                        <a:spcBef>
                          <a:spcPts val="40"/>
                        </a:spcBef>
                      </a:pPr>
                      <a:r>
                        <a:rPr sz="700" spc="180" smtClean="0">
                          <a:latin typeface="Arial" pitchFamily="34" charset="0"/>
                          <a:cs typeface="Arial" pitchFamily="34" charset="0"/>
                        </a:rPr>
                        <a:t>10.</a:t>
                      </a:r>
                      <a:r>
                        <a:rPr sz="700" spc="229" smtClean="0">
                          <a:latin typeface="Arial" pitchFamily="34" charset="0"/>
                          <a:cs typeface="Arial" pitchFamily="34" charset="0"/>
                        </a:rPr>
                        <a:t>Регрессивное</a:t>
                      </a:r>
                      <a:r>
                        <a:rPr sz="700" spc="15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поведение</a:t>
                      </a:r>
                      <a:r>
                        <a:rPr sz="700" spc="1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(поведение,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характерное</a:t>
                      </a:r>
                      <a:r>
                        <a:rPr sz="700" spc="1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для</a:t>
                      </a:r>
                      <a:r>
                        <a:rPr sz="700" spc="16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более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0">
                          <a:latin typeface="Arial" pitchFamily="34" charset="0"/>
                          <a:cs typeface="Arial" pitchFamily="34" charset="0"/>
                        </a:rPr>
                        <a:t>младшего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возраста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сосание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>
                          <a:latin typeface="Arial" pitchFamily="34" charset="0"/>
                          <a:cs typeface="Arial" pitchFamily="34" charset="0"/>
                        </a:rPr>
                        <a:t>пальца,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>
                          <a:latin typeface="Arial" pitchFamily="34" charset="0"/>
                          <a:cs typeface="Arial" pitchFamily="34" charset="0"/>
                        </a:rPr>
                        <a:t>энурез,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энкопрез,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>
                          <a:latin typeface="Arial" pitchFamily="34" charset="0"/>
                          <a:cs typeface="Arial" pitchFamily="34" charset="0"/>
                        </a:rPr>
                        <a:t>лепет,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речевые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нарушения)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414">
                <a:tc>
                  <a:txBody>
                    <a:bodyPr vert="horz" wrap="square"/>
                    <a:lstStyle/>
                    <a:p>
                      <a:pPr marL="71120" marR="233679">
                        <a:lnSpc>
                          <a:spcPct val="102400"/>
                        </a:lnSpc>
                        <a:spcBef>
                          <a:spcPts val="50"/>
                        </a:spcBef>
                        <a:tabLst>
                          <a:tab pos="271463"/>
                        </a:tabLst>
                      </a:pPr>
                      <a:r>
                        <a:rPr sz="700" spc="180">
                          <a:latin typeface="Arial" pitchFamily="34" charset="0"/>
                          <a:cs typeface="Arial" pitchFamily="34" charset="0"/>
                        </a:rPr>
                        <a:t>11.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50">
                          <a:latin typeface="Arial" pitchFamily="34" charset="0"/>
                          <a:cs typeface="Arial" pitchFamily="34" charset="0"/>
                        </a:rPr>
                        <a:t>Соматические</a:t>
                      </a:r>
                      <a:r>
                        <a:rPr sz="700" spc="9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проявления: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тошнота,</a:t>
                      </a:r>
                      <a:r>
                        <a:rPr sz="700" spc="114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>
                          <a:latin typeface="Arial" pitchFamily="34" charset="0"/>
                          <a:cs typeface="Arial" pitchFamily="34" charset="0"/>
                        </a:rPr>
                        <a:t>потливость,</a:t>
                      </a:r>
                      <a:r>
                        <a:rPr sz="700" spc="114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тремор,</a:t>
                      </a:r>
                      <a:r>
                        <a:rPr sz="700" spc="114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нарушения </a:t>
                      </a:r>
                      <a:r>
                        <a:rPr sz="700" spc="204">
                          <a:latin typeface="Arial" pitchFamily="34" charset="0"/>
                          <a:cs typeface="Arial" pitchFamily="34" charset="0"/>
                        </a:rPr>
                        <a:t>стула,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головные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>
                          <a:latin typeface="Arial" pitchFamily="34" charset="0"/>
                          <a:cs typeface="Arial" pitchFamily="34" charset="0"/>
                        </a:rPr>
                        <a:t>боли,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головокружения,</a:t>
                      </a:r>
                      <a:r>
                        <a:rPr sz="700" spc="1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>
                          <a:latin typeface="Arial" pitchFamily="34" charset="0"/>
                          <a:cs typeface="Arial" pitchFamily="34" charset="0"/>
                        </a:rPr>
                        <a:t>энурез,</a:t>
                      </a:r>
                      <a:r>
                        <a:rPr sz="700" spc="15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энкопрез,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тики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3887">
                <a:tc>
                  <a:txBody>
                    <a:bodyPr vert="horz" wrap="square"/>
                    <a:lstStyle/>
                    <a:p>
                      <a:pPr marL="71120">
                        <a:lnSpc>
                          <a:spcPts val="780"/>
                        </a:lnSpc>
                        <a:tabLst>
                          <a:tab pos="361950"/>
                        </a:tabLst>
                      </a:pPr>
                      <a:r>
                        <a:rPr sz="700" spc="180">
                          <a:latin typeface="Arial" pitchFamily="34" charset="0"/>
                          <a:cs typeface="Arial" pitchFamily="34" charset="0"/>
                        </a:rPr>
                        <a:t>12.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Телесные</a:t>
                      </a:r>
                      <a:r>
                        <a:rPr sz="700" spc="11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проявления: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замирания,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>
                          <a:latin typeface="Arial" pitchFamily="34" charset="0"/>
                          <a:cs typeface="Arial" pitchFamily="34" charset="0"/>
                        </a:rPr>
                        <a:t>вздрагивания,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скованность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позы,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120" marR="191770">
                        <a:lnSpc>
                          <a:spcPct val="100000"/>
                        </a:lnSpc>
                      </a:pP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движений,</a:t>
                      </a:r>
                      <a:r>
                        <a:rPr sz="700" spc="10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замедленность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движений,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5">
                          <a:latin typeface="Arial" pitchFamily="34" charset="0"/>
                          <a:cs typeface="Arial" pitchFamily="34" charset="0"/>
                        </a:rPr>
                        <a:t>грустное,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испуганное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выражение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00">
                          <a:latin typeface="Arial" pitchFamily="34" charset="0"/>
                          <a:cs typeface="Arial" pitchFamily="34" charset="0"/>
                        </a:rPr>
                        <a:t>лица,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маскообразное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лицо,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двигательные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стереотипии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(раскачивание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65"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r>
                        <a:rPr sz="700" spc="15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175">
                          <a:latin typeface="Arial" pitchFamily="34" charset="0"/>
                          <a:cs typeface="Arial" pitchFamily="34" charset="0"/>
                        </a:rPr>
                        <a:t>др.)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8052">
                <a:tc>
                  <a:txBody>
                    <a:bodyPr vert="horz" wrap="square"/>
                    <a:lstStyle/>
                    <a:p>
                      <a:pPr marL="71120">
                        <a:lnSpc>
                          <a:spcPts val="785"/>
                        </a:lnSpc>
                        <a:tabLst>
                          <a:tab pos="271463"/>
                        </a:tabLst>
                      </a:pPr>
                      <a:r>
                        <a:rPr sz="700" spc="180">
                          <a:latin typeface="Arial" pitchFamily="34" charset="0"/>
                          <a:cs typeface="Arial" pitchFamily="34" charset="0"/>
                        </a:rPr>
                        <a:t>13.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65">
                          <a:latin typeface="Arial" pitchFamily="34" charset="0"/>
                          <a:cs typeface="Arial" pitchFamily="34" charset="0"/>
                        </a:rPr>
                        <a:t>Нарушения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сна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>
                          <a:latin typeface="Arial" pitchFamily="34" charset="0"/>
                          <a:cs typeface="Arial" pitchFamily="34" charset="0"/>
                        </a:rPr>
                        <a:t>(частые</a:t>
                      </a:r>
                      <a:r>
                        <a:rPr sz="700" spc="17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пробуждения,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60">
                          <a:latin typeface="Arial" pitchFamily="34" charset="0"/>
                          <a:cs typeface="Arial" pitchFamily="34" charset="0"/>
                        </a:rPr>
                        <a:t>кошмары,</a:t>
                      </a:r>
                      <a:r>
                        <a:rPr sz="700" spc="14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60">
                          <a:latin typeface="Arial" pitchFamily="34" charset="0"/>
                          <a:cs typeface="Arial" pitchFamily="34" charset="0"/>
                        </a:rPr>
                        <a:t>ночные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10">
                          <a:latin typeface="Arial" pitchFamily="34" charset="0"/>
                          <a:cs typeface="Arial" pitchFamily="34" charset="0"/>
                        </a:rPr>
                        <a:t>страхи,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700" spc="245">
                          <a:latin typeface="Arial" pitchFamily="34" charset="0"/>
                          <a:cs typeface="Arial" pitchFamily="34" charset="0"/>
                        </a:rPr>
                        <a:t>гиперсомния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(чрезмерно</a:t>
                      </a:r>
                      <a:r>
                        <a:rPr sz="700" spc="13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0">
                          <a:latin typeface="Arial" pitchFamily="34" charset="0"/>
                          <a:cs typeface="Arial" pitchFamily="34" charset="0"/>
                        </a:rPr>
                        <a:t>длительный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00">
                          <a:latin typeface="Arial" pitchFamily="34" charset="0"/>
                          <a:cs typeface="Arial" pitchFamily="34" charset="0"/>
                        </a:rPr>
                        <a:t>сон),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>
                          <a:latin typeface="Arial" pitchFamily="34" charset="0"/>
                          <a:cs typeface="Arial" pitchFamily="34" charset="0"/>
                        </a:rPr>
                        <a:t>страх</a:t>
                      </a:r>
                      <a:r>
                        <a:rPr sz="700" spc="14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0">
                          <a:latin typeface="Arial" pitchFamily="34" charset="0"/>
                          <a:cs typeface="Arial" pitchFamily="34" charset="0"/>
                        </a:rPr>
                        <a:t>засыпать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30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881">
                <a:tc>
                  <a:txBody>
                    <a:bodyPr vert="horz" wrap="square"/>
                    <a:lstStyle/>
                    <a:p>
                      <a:pPr marL="71120">
                        <a:lnSpc>
                          <a:spcPts val="780"/>
                        </a:lnSpc>
                        <a:tabLst>
                          <a:tab pos="271463"/>
                        </a:tabLst>
                      </a:pPr>
                      <a:r>
                        <a:rPr sz="700" spc="180">
                          <a:latin typeface="Arial" pitchFamily="34" charset="0"/>
                          <a:cs typeface="Arial" pitchFamily="34" charset="0"/>
                        </a:rPr>
                        <a:t>14.</a:t>
                      </a:r>
                      <a:r>
                        <a:rPr sz="700"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  <a:r>
                        <a:rPr sz="700" spc="265">
                          <a:latin typeface="Arial" pitchFamily="34" charset="0"/>
                          <a:cs typeface="Arial" pitchFamily="34" charset="0"/>
                        </a:rPr>
                        <a:t>Нарушения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35">
                          <a:latin typeface="Arial" pitchFamily="34" charset="0"/>
                          <a:cs typeface="Arial" pitchFamily="34" charset="0"/>
                        </a:rPr>
                        <a:t>аппетита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(повышенный,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>
                          <a:latin typeface="Arial" pitchFamily="34" charset="0"/>
                          <a:cs typeface="Arial" pitchFamily="34" charset="0"/>
                        </a:rPr>
                        <a:t>отказ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9"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sz="700" spc="13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25">
                          <a:latin typeface="Arial" pitchFamily="34" charset="0"/>
                          <a:cs typeface="Arial" pitchFamily="34" charset="0"/>
                        </a:rPr>
                        <a:t>еды,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тошнота</a:t>
                      </a:r>
                      <a:r>
                        <a:rPr sz="700" spc="125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при</a:t>
                      </a:r>
                      <a:r>
                        <a:rPr sz="700" spc="114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sz="700" spc="240">
                          <a:latin typeface="Arial" pitchFamily="34" charset="0"/>
                          <a:cs typeface="Arial" pitchFamily="34" charset="0"/>
                        </a:rPr>
                        <a:t>приеме</a:t>
                      </a:r>
                      <a:endParaRPr sz="7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254">
                          <a:latin typeface="Arial" pitchFamily="34" charset="0"/>
                          <a:cs typeface="Arial" pitchFamily="34" charset="0"/>
                        </a:rPr>
                        <a:t>пищи)</a:t>
                      </a:r>
                      <a:endParaRPr sz="7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75" algn="ctr">
                        <a:lnSpc>
                          <a:spcPts val="1425"/>
                        </a:lnSpc>
                      </a:pPr>
                      <a:r>
                        <a:rPr sz="1250" spc="505">
                          <a:latin typeface="Times New Roman"/>
                          <a:cs typeface="Times New Roman"/>
                        </a:rPr>
                        <a:t>□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6090920" y="1473200"/>
            <a:ext cx="2773045" cy="976630"/>
            <a:chOff x="6090920" y="1473200"/>
            <a:chExt cx="2773045" cy="976630"/>
          </a:xfrm>
        </p:grpSpPr>
        <p:sp>
          <p:nvSpPr>
            <p:cNvPr id="10" name="object 10"/>
            <p:cNvSpPr/>
            <p:nvPr/>
          </p:nvSpPr>
          <p:spPr>
            <a:xfrm>
              <a:off x="6103620" y="1485900"/>
              <a:ext cx="2747645" cy="951230"/>
            </a:xfrm>
            <a:custGeom>
              <a:rect l="l" t="t" r="r" b="b"/>
              <a:pathLst>
                <a:path w="2747645" h="951230">
                  <a:moveTo>
                    <a:pt x="2588768" y="0"/>
                  </a:moveTo>
                  <a:lnTo>
                    <a:pt x="0" y="0"/>
                  </a:lnTo>
                  <a:lnTo>
                    <a:pt x="0" y="950722"/>
                  </a:lnTo>
                  <a:lnTo>
                    <a:pt x="2588768" y="950722"/>
                  </a:lnTo>
                  <a:lnTo>
                    <a:pt x="2638839" y="942638"/>
                  </a:lnTo>
                  <a:lnTo>
                    <a:pt x="2682315" y="920132"/>
                  </a:lnTo>
                  <a:lnTo>
                    <a:pt x="2716591" y="885817"/>
                  </a:lnTo>
                  <a:lnTo>
                    <a:pt x="2739066" y="842310"/>
                  </a:lnTo>
                  <a:lnTo>
                    <a:pt x="2747136" y="792226"/>
                  </a:lnTo>
                  <a:lnTo>
                    <a:pt x="2747136" y="158496"/>
                  </a:lnTo>
                  <a:lnTo>
                    <a:pt x="2739066" y="108411"/>
                  </a:lnTo>
                  <a:lnTo>
                    <a:pt x="2716591" y="64904"/>
                  </a:lnTo>
                  <a:lnTo>
                    <a:pt x="2682315" y="30589"/>
                  </a:lnTo>
                  <a:lnTo>
                    <a:pt x="2638839" y="8083"/>
                  </a:lnTo>
                  <a:lnTo>
                    <a:pt x="2588768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03620" y="1485900"/>
              <a:ext cx="2747645" cy="951230"/>
            </a:xfrm>
            <a:custGeom>
              <a:rect l="l" t="t" r="r" b="b"/>
              <a:pathLst>
                <a:path w="2747645" h="951230">
                  <a:moveTo>
                    <a:pt x="2747136" y="158496"/>
                  </a:moveTo>
                  <a:lnTo>
                    <a:pt x="2747136" y="792226"/>
                  </a:lnTo>
                  <a:lnTo>
                    <a:pt x="2739066" y="842310"/>
                  </a:lnTo>
                  <a:lnTo>
                    <a:pt x="2716591" y="885817"/>
                  </a:lnTo>
                  <a:lnTo>
                    <a:pt x="2682315" y="920132"/>
                  </a:lnTo>
                  <a:lnTo>
                    <a:pt x="2638839" y="942638"/>
                  </a:lnTo>
                  <a:lnTo>
                    <a:pt x="2588768" y="950722"/>
                  </a:lnTo>
                  <a:lnTo>
                    <a:pt x="0" y="950722"/>
                  </a:lnTo>
                  <a:lnTo>
                    <a:pt x="0" y="0"/>
                  </a:lnTo>
                  <a:lnTo>
                    <a:pt x="2588768" y="0"/>
                  </a:lnTo>
                  <a:lnTo>
                    <a:pt x="2638839" y="8083"/>
                  </a:lnTo>
                  <a:lnTo>
                    <a:pt x="2682315" y="30589"/>
                  </a:lnTo>
                  <a:lnTo>
                    <a:pt x="2716591" y="64904"/>
                  </a:lnTo>
                  <a:lnTo>
                    <a:pt x="2739066" y="108411"/>
                  </a:lnTo>
                  <a:lnTo>
                    <a:pt x="2747136" y="158496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553200" y="1657350"/>
            <a:ext cx="2164715" cy="6908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9215" marR="440690" indent="-57150" algn="just">
              <a:lnSpc>
                <a:spcPts val="830"/>
              </a:lnSpc>
              <a:spcBef>
                <a:spcPts val="240"/>
              </a:spcBef>
              <a:buChar char="•"/>
              <a:tabLst>
                <a:tab pos="70485"/>
              </a:tabLst>
            </a:pPr>
            <a:r>
              <a:rPr sz="800" spc="-20">
                <a:latin typeface="Microsoft Sans Serif"/>
                <a:cs typeface="Microsoft Sans Serif"/>
              </a:rPr>
              <a:t>Признаки</a:t>
            </a:r>
            <a:r>
              <a:rPr sz="800" spc="30">
                <a:latin typeface="Microsoft Sans Serif"/>
                <a:cs typeface="Microsoft Sans Serif"/>
              </a:rPr>
              <a:t> </a:t>
            </a:r>
            <a:r>
              <a:rPr sz="800" spc="-20">
                <a:latin typeface="Microsoft Sans Serif"/>
                <a:cs typeface="Microsoft Sans Serif"/>
              </a:rPr>
              <a:t>кризисного</a:t>
            </a:r>
            <a:r>
              <a:rPr sz="800" spc="3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состояния</a:t>
            </a:r>
            <a:r>
              <a:rPr sz="800" spc="10">
                <a:latin typeface="Microsoft Sans Serif"/>
                <a:cs typeface="Microsoft Sans Serif"/>
              </a:rPr>
              <a:t> </a:t>
            </a:r>
            <a:r>
              <a:rPr sz="800" spc="-25">
                <a:latin typeface="Microsoft Sans Serif"/>
                <a:cs typeface="Microsoft Sans Serif"/>
              </a:rPr>
              <a:t>не</a:t>
            </a:r>
            <a:r>
              <a:rPr sz="800" spc="-10">
                <a:latin typeface="Microsoft Sans Serif"/>
                <a:cs typeface="Microsoft Sans Serif"/>
              </a:rPr>
              <a:t> 	выражены</a:t>
            </a:r>
            <a:endParaRPr sz="800">
              <a:latin typeface="Microsoft Sans Serif"/>
              <a:cs typeface="Microsoft Sans Serif"/>
            </a:endParaRPr>
          </a:p>
          <a:p>
            <a:pPr marL="127000" marR="5080" lvl="1" indent="-56515" algn="just">
              <a:lnSpc>
                <a:spcPct val="86400"/>
              </a:lnSpc>
              <a:spcBef>
                <a:spcPts val="120"/>
              </a:spcBef>
              <a:buChar char="•"/>
              <a:tabLst>
                <a:tab pos="127000"/>
              </a:tabLst>
            </a:pPr>
            <a:r>
              <a:rPr sz="800">
                <a:latin typeface="Microsoft Sans Serif"/>
                <a:cs typeface="Microsoft Sans Serif"/>
              </a:rPr>
              <a:t>Наблюдение</a:t>
            </a:r>
            <a:r>
              <a:rPr sz="800" spc="-15">
                <a:latin typeface="Microsoft Sans Serif"/>
                <a:cs typeface="Microsoft Sans Serif"/>
              </a:rPr>
              <a:t> </a:t>
            </a:r>
            <a:r>
              <a:rPr sz="800">
                <a:latin typeface="Microsoft Sans Serif"/>
                <a:cs typeface="Microsoft Sans Serif"/>
              </a:rPr>
              <a:t>за</a:t>
            </a:r>
            <a:r>
              <a:rPr sz="800" spc="-25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состоянием,</a:t>
            </a:r>
            <a:r>
              <a:rPr sz="800" spc="-3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консультация </a:t>
            </a:r>
            <a:r>
              <a:rPr sz="800" spc="-20">
                <a:latin typeface="Microsoft Sans Serif"/>
                <a:cs typeface="Microsoft Sans Serif"/>
              </a:rPr>
              <a:t>медицинского</a:t>
            </a:r>
            <a:r>
              <a:rPr sz="800" spc="35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психолога,</a:t>
            </a:r>
            <a:r>
              <a:rPr sz="800" spc="45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врача-педиатра, </a:t>
            </a:r>
            <a:r>
              <a:rPr sz="800">
                <a:latin typeface="Microsoft Sans Serif"/>
                <a:cs typeface="Microsoft Sans Serif"/>
              </a:rPr>
              <a:t>врача-</a:t>
            </a:r>
            <a:r>
              <a:rPr sz="800" spc="-2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невролога</a:t>
            </a:r>
            <a:r>
              <a:rPr sz="800" spc="-5">
                <a:latin typeface="Microsoft Sans Serif"/>
                <a:cs typeface="Microsoft Sans Serif"/>
              </a:rPr>
              <a:t> </a:t>
            </a:r>
            <a:r>
              <a:rPr sz="800">
                <a:latin typeface="Microsoft Sans Serif"/>
                <a:cs typeface="Microsoft Sans Serif"/>
              </a:rPr>
              <a:t>при</a:t>
            </a:r>
            <a:r>
              <a:rPr sz="800" spc="-5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сохранении жалоб</a:t>
            </a:r>
            <a:r>
              <a:rPr sz="800" spc="-5">
                <a:latin typeface="Microsoft Sans Serif"/>
                <a:cs typeface="Microsoft Sans Serif"/>
              </a:rPr>
              <a:t> </a:t>
            </a:r>
            <a:r>
              <a:rPr sz="800" spc="-50">
                <a:latin typeface="Microsoft Sans Serif"/>
                <a:cs typeface="Microsoft Sans Serif"/>
              </a:rPr>
              <a:t>в</a:t>
            </a:r>
            <a:r>
              <a:rPr sz="800">
                <a:latin typeface="Microsoft Sans Serif"/>
                <a:cs typeface="Microsoft Sans Serif"/>
              </a:rPr>
              <a:t> течение</a:t>
            </a:r>
            <a:r>
              <a:rPr sz="800" spc="-2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2-</a:t>
            </a:r>
            <a:r>
              <a:rPr sz="800">
                <a:latin typeface="Microsoft Sans Serif"/>
                <a:cs typeface="Microsoft Sans Serif"/>
              </a:rPr>
              <a:t>3</a:t>
            </a:r>
            <a:r>
              <a:rPr sz="800" spc="-5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недель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90920" y="1535683"/>
            <a:ext cx="242570" cy="836294"/>
            <a:chOff x="6090920" y="1535683"/>
            <a:chExt cx="242570" cy="836294"/>
          </a:xfrm>
        </p:grpSpPr>
        <p:sp>
          <p:nvSpPr>
            <p:cNvPr id="14" name="object 14"/>
            <p:cNvSpPr/>
            <p:nvPr/>
          </p:nvSpPr>
          <p:spPr>
            <a:xfrm>
              <a:off x="6103620" y="1548383"/>
              <a:ext cx="217170" cy="810895"/>
            </a:xfrm>
            <a:custGeom>
              <a:rect l="l" t="t" r="r" b="b"/>
              <a:pathLst>
                <a:path w="217170" h="810894">
                  <a:moveTo>
                    <a:pt x="180720" y="0"/>
                  </a:moveTo>
                  <a:lnTo>
                    <a:pt x="36194" y="0"/>
                  </a:lnTo>
                  <a:lnTo>
                    <a:pt x="22074" y="2851"/>
                  </a:lnTo>
                  <a:lnTo>
                    <a:pt x="10572" y="10620"/>
                  </a:lnTo>
                  <a:lnTo>
                    <a:pt x="2833" y="22127"/>
                  </a:lnTo>
                  <a:lnTo>
                    <a:pt x="0" y="36194"/>
                  </a:lnTo>
                  <a:lnTo>
                    <a:pt x="0" y="774572"/>
                  </a:lnTo>
                  <a:lnTo>
                    <a:pt x="2833" y="788640"/>
                  </a:lnTo>
                  <a:lnTo>
                    <a:pt x="10572" y="800147"/>
                  </a:lnTo>
                  <a:lnTo>
                    <a:pt x="22074" y="807916"/>
                  </a:lnTo>
                  <a:lnTo>
                    <a:pt x="36194" y="810767"/>
                  </a:lnTo>
                  <a:lnTo>
                    <a:pt x="180720" y="810767"/>
                  </a:lnTo>
                  <a:lnTo>
                    <a:pt x="194788" y="807916"/>
                  </a:lnTo>
                  <a:lnTo>
                    <a:pt x="206295" y="800147"/>
                  </a:lnTo>
                  <a:lnTo>
                    <a:pt x="214064" y="788640"/>
                  </a:lnTo>
                  <a:lnTo>
                    <a:pt x="216915" y="774572"/>
                  </a:lnTo>
                  <a:lnTo>
                    <a:pt x="216915" y="36194"/>
                  </a:lnTo>
                  <a:lnTo>
                    <a:pt x="214064" y="22127"/>
                  </a:lnTo>
                  <a:lnTo>
                    <a:pt x="206295" y="10620"/>
                  </a:lnTo>
                  <a:lnTo>
                    <a:pt x="194788" y="2851"/>
                  </a:lnTo>
                  <a:lnTo>
                    <a:pt x="18072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03620" y="1548383"/>
              <a:ext cx="217170" cy="810895"/>
            </a:xfrm>
            <a:custGeom>
              <a:rect l="l" t="t" r="r" b="b"/>
              <a:pathLst>
                <a:path w="217170" h="810894">
                  <a:moveTo>
                    <a:pt x="0" y="36194"/>
                  </a:moveTo>
                  <a:lnTo>
                    <a:pt x="2833" y="22127"/>
                  </a:lnTo>
                  <a:lnTo>
                    <a:pt x="10572" y="10620"/>
                  </a:lnTo>
                  <a:lnTo>
                    <a:pt x="22074" y="2851"/>
                  </a:lnTo>
                  <a:lnTo>
                    <a:pt x="36194" y="0"/>
                  </a:lnTo>
                  <a:lnTo>
                    <a:pt x="180720" y="0"/>
                  </a:lnTo>
                  <a:lnTo>
                    <a:pt x="194788" y="2851"/>
                  </a:lnTo>
                  <a:lnTo>
                    <a:pt x="206295" y="10620"/>
                  </a:lnTo>
                  <a:lnTo>
                    <a:pt x="214064" y="22127"/>
                  </a:lnTo>
                  <a:lnTo>
                    <a:pt x="216915" y="36194"/>
                  </a:lnTo>
                  <a:lnTo>
                    <a:pt x="216915" y="774572"/>
                  </a:lnTo>
                  <a:lnTo>
                    <a:pt x="214064" y="788640"/>
                  </a:lnTo>
                  <a:lnTo>
                    <a:pt x="206295" y="800147"/>
                  </a:lnTo>
                  <a:lnTo>
                    <a:pt x="194788" y="807916"/>
                  </a:lnTo>
                  <a:lnTo>
                    <a:pt x="180720" y="810767"/>
                  </a:lnTo>
                  <a:lnTo>
                    <a:pt x="36194" y="810767"/>
                  </a:lnTo>
                  <a:lnTo>
                    <a:pt x="22074" y="807916"/>
                  </a:lnTo>
                  <a:lnTo>
                    <a:pt x="10572" y="800147"/>
                  </a:lnTo>
                  <a:lnTo>
                    <a:pt x="2833" y="788640"/>
                  </a:lnTo>
                  <a:lnTo>
                    <a:pt x="0" y="774572"/>
                  </a:lnTo>
                  <a:lnTo>
                    <a:pt x="0" y="3619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154673" y="1818259"/>
            <a:ext cx="116205" cy="253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894"/>
              </a:lnSpc>
              <a:spcBef>
                <a:spcPts val="105"/>
              </a:spcBef>
            </a:pPr>
            <a:r>
              <a:rPr sz="800" spc="-25" smtClean="0">
                <a:solidFill>
                  <a:srgbClr val="FFFFFF"/>
                </a:solidFill>
                <a:latin typeface="Microsoft Sans Serif"/>
                <a:cs typeface="Microsoft Sans Serif"/>
              </a:rPr>
              <a:t>0-</a:t>
            </a:r>
            <a:endParaRPr sz="800" smtClean="0">
              <a:latin typeface="Microsoft Sans Serif"/>
              <a:cs typeface="Microsoft Sans Serif"/>
            </a:endParaRPr>
          </a:p>
          <a:p>
            <a:pPr marL="29209">
              <a:lnSpc>
                <a:spcPts val="894"/>
              </a:lnSpc>
            </a:pPr>
            <a:r>
              <a:rPr sz="800" spc="-50" smtClean="0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090920" y="2516123"/>
            <a:ext cx="2772410" cy="674370"/>
            <a:chOff x="6090920" y="2516123"/>
            <a:chExt cx="2772410" cy="674370"/>
          </a:xfrm>
        </p:grpSpPr>
        <p:sp>
          <p:nvSpPr>
            <p:cNvPr id="18" name="object 18"/>
            <p:cNvSpPr/>
            <p:nvPr/>
          </p:nvSpPr>
          <p:spPr>
            <a:xfrm>
              <a:off x="6103620" y="2528823"/>
              <a:ext cx="2747010" cy="648970"/>
            </a:xfrm>
            <a:custGeom>
              <a:rect l="l" t="t" r="r" b="b"/>
              <a:pathLst>
                <a:path w="2747009" h="648969">
                  <a:moveTo>
                    <a:pt x="2638932" y="0"/>
                  </a:moveTo>
                  <a:lnTo>
                    <a:pt x="0" y="0"/>
                  </a:lnTo>
                  <a:lnTo>
                    <a:pt x="0" y="648462"/>
                  </a:lnTo>
                  <a:lnTo>
                    <a:pt x="2638932" y="648462"/>
                  </a:lnTo>
                  <a:lnTo>
                    <a:pt x="2681001" y="639968"/>
                  </a:lnTo>
                  <a:lnTo>
                    <a:pt x="2715355" y="616807"/>
                  </a:lnTo>
                  <a:lnTo>
                    <a:pt x="2738516" y="582453"/>
                  </a:lnTo>
                  <a:lnTo>
                    <a:pt x="2747009" y="540384"/>
                  </a:lnTo>
                  <a:lnTo>
                    <a:pt x="2747009" y="108076"/>
                  </a:lnTo>
                  <a:lnTo>
                    <a:pt x="2738516" y="66008"/>
                  </a:lnTo>
                  <a:lnTo>
                    <a:pt x="2715355" y="31654"/>
                  </a:lnTo>
                  <a:lnTo>
                    <a:pt x="2681001" y="8493"/>
                  </a:lnTo>
                  <a:lnTo>
                    <a:pt x="2638932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03620" y="2528823"/>
              <a:ext cx="2747010" cy="648970"/>
            </a:xfrm>
            <a:custGeom>
              <a:rect l="l" t="t" r="r" b="b"/>
              <a:pathLst>
                <a:path w="2747009" h="648969">
                  <a:moveTo>
                    <a:pt x="2747009" y="108076"/>
                  </a:moveTo>
                  <a:lnTo>
                    <a:pt x="2747009" y="540384"/>
                  </a:lnTo>
                  <a:lnTo>
                    <a:pt x="2738516" y="582453"/>
                  </a:lnTo>
                  <a:lnTo>
                    <a:pt x="2715355" y="616807"/>
                  </a:lnTo>
                  <a:lnTo>
                    <a:pt x="2681001" y="639968"/>
                  </a:lnTo>
                  <a:lnTo>
                    <a:pt x="2638932" y="648462"/>
                  </a:lnTo>
                  <a:lnTo>
                    <a:pt x="0" y="648462"/>
                  </a:lnTo>
                  <a:lnTo>
                    <a:pt x="0" y="0"/>
                  </a:lnTo>
                  <a:lnTo>
                    <a:pt x="2638932" y="0"/>
                  </a:lnTo>
                  <a:lnTo>
                    <a:pt x="2681001" y="8493"/>
                  </a:lnTo>
                  <a:lnTo>
                    <a:pt x="2715355" y="31654"/>
                  </a:lnTo>
                  <a:lnTo>
                    <a:pt x="2738516" y="66008"/>
                  </a:lnTo>
                  <a:lnTo>
                    <a:pt x="2747009" y="108076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705600" y="2571750"/>
            <a:ext cx="1590040" cy="25336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9215" marR="5080" indent="-57150">
              <a:lnSpc>
                <a:spcPts val="830"/>
              </a:lnSpc>
              <a:spcBef>
                <a:spcPts val="240"/>
              </a:spcBef>
              <a:buChar char="•"/>
              <a:tabLst>
                <a:tab pos="70485"/>
              </a:tabLst>
            </a:pPr>
            <a:r>
              <a:rPr sz="800" spc="-20">
                <a:latin typeface="Microsoft Sans Serif"/>
                <a:cs typeface="Microsoft Sans Serif"/>
              </a:rPr>
              <a:t>Признаки</a:t>
            </a:r>
            <a:r>
              <a:rPr sz="800" spc="25">
                <a:latin typeface="Microsoft Sans Serif"/>
                <a:cs typeface="Microsoft Sans Serif"/>
              </a:rPr>
              <a:t> </a:t>
            </a:r>
            <a:r>
              <a:rPr sz="800" spc="-20">
                <a:latin typeface="Microsoft Sans Serif"/>
                <a:cs typeface="Microsoft Sans Serif"/>
              </a:rPr>
              <a:t>кризисного</a:t>
            </a:r>
            <a:r>
              <a:rPr sz="800" spc="2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состояния 	незначительно</a:t>
            </a:r>
            <a:r>
              <a:rPr sz="800" spc="1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выражены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090920" y="2442336"/>
            <a:ext cx="242570" cy="836294"/>
            <a:chOff x="6090920" y="2442336"/>
            <a:chExt cx="242570" cy="836294"/>
          </a:xfrm>
        </p:grpSpPr>
        <p:sp>
          <p:nvSpPr>
            <p:cNvPr id="22" name="object 22"/>
            <p:cNvSpPr/>
            <p:nvPr/>
          </p:nvSpPr>
          <p:spPr>
            <a:xfrm>
              <a:off x="6103620" y="2455036"/>
              <a:ext cx="217170" cy="810895"/>
            </a:xfrm>
            <a:custGeom>
              <a:rect l="l" t="t" r="r" b="b"/>
              <a:pathLst>
                <a:path w="217170" h="810895">
                  <a:moveTo>
                    <a:pt x="180847" y="0"/>
                  </a:moveTo>
                  <a:lnTo>
                    <a:pt x="36194" y="0"/>
                  </a:lnTo>
                  <a:lnTo>
                    <a:pt x="22127" y="2833"/>
                  </a:lnTo>
                  <a:lnTo>
                    <a:pt x="10620" y="10572"/>
                  </a:lnTo>
                  <a:lnTo>
                    <a:pt x="2851" y="22074"/>
                  </a:lnTo>
                  <a:lnTo>
                    <a:pt x="0" y="36194"/>
                  </a:lnTo>
                  <a:lnTo>
                    <a:pt x="0" y="774445"/>
                  </a:lnTo>
                  <a:lnTo>
                    <a:pt x="2851" y="788566"/>
                  </a:lnTo>
                  <a:lnTo>
                    <a:pt x="10620" y="800068"/>
                  </a:lnTo>
                  <a:lnTo>
                    <a:pt x="22127" y="807807"/>
                  </a:lnTo>
                  <a:lnTo>
                    <a:pt x="36194" y="810640"/>
                  </a:lnTo>
                  <a:lnTo>
                    <a:pt x="180847" y="810640"/>
                  </a:lnTo>
                  <a:lnTo>
                    <a:pt x="194968" y="807807"/>
                  </a:lnTo>
                  <a:lnTo>
                    <a:pt x="206470" y="800068"/>
                  </a:lnTo>
                  <a:lnTo>
                    <a:pt x="214209" y="788566"/>
                  </a:lnTo>
                  <a:lnTo>
                    <a:pt x="217042" y="774445"/>
                  </a:lnTo>
                  <a:lnTo>
                    <a:pt x="217042" y="36194"/>
                  </a:lnTo>
                  <a:lnTo>
                    <a:pt x="214209" y="22074"/>
                  </a:lnTo>
                  <a:lnTo>
                    <a:pt x="206470" y="10572"/>
                  </a:lnTo>
                  <a:lnTo>
                    <a:pt x="194968" y="2833"/>
                  </a:lnTo>
                  <a:lnTo>
                    <a:pt x="180847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03620" y="2455036"/>
              <a:ext cx="217170" cy="810895"/>
            </a:xfrm>
            <a:custGeom>
              <a:rect l="l" t="t" r="r" b="b"/>
              <a:pathLst>
                <a:path w="217170" h="810895">
                  <a:moveTo>
                    <a:pt x="0" y="36194"/>
                  </a:moveTo>
                  <a:lnTo>
                    <a:pt x="2851" y="22074"/>
                  </a:lnTo>
                  <a:lnTo>
                    <a:pt x="10620" y="10572"/>
                  </a:lnTo>
                  <a:lnTo>
                    <a:pt x="22127" y="2833"/>
                  </a:lnTo>
                  <a:lnTo>
                    <a:pt x="36194" y="0"/>
                  </a:lnTo>
                  <a:lnTo>
                    <a:pt x="180847" y="0"/>
                  </a:lnTo>
                  <a:lnTo>
                    <a:pt x="194968" y="2833"/>
                  </a:lnTo>
                  <a:lnTo>
                    <a:pt x="206470" y="10572"/>
                  </a:lnTo>
                  <a:lnTo>
                    <a:pt x="214209" y="22074"/>
                  </a:lnTo>
                  <a:lnTo>
                    <a:pt x="217042" y="36194"/>
                  </a:lnTo>
                  <a:lnTo>
                    <a:pt x="217042" y="774445"/>
                  </a:lnTo>
                  <a:lnTo>
                    <a:pt x="214209" y="788566"/>
                  </a:lnTo>
                  <a:lnTo>
                    <a:pt x="206470" y="800068"/>
                  </a:lnTo>
                  <a:lnTo>
                    <a:pt x="194968" y="807807"/>
                  </a:lnTo>
                  <a:lnTo>
                    <a:pt x="180847" y="810640"/>
                  </a:lnTo>
                  <a:lnTo>
                    <a:pt x="36194" y="810640"/>
                  </a:lnTo>
                  <a:lnTo>
                    <a:pt x="22127" y="807807"/>
                  </a:lnTo>
                  <a:lnTo>
                    <a:pt x="10620" y="800068"/>
                  </a:lnTo>
                  <a:lnTo>
                    <a:pt x="2851" y="788566"/>
                  </a:lnTo>
                  <a:lnTo>
                    <a:pt x="0" y="774445"/>
                  </a:lnTo>
                  <a:lnTo>
                    <a:pt x="0" y="3619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155817" y="2725039"/>
            <a:ext cx="9258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smtClean="0">
                <a:solidFill>
                  <a:srgbClr val="FFFFFF"/>
                </a:solidFill>
                <a:latin typeface="Microsoft Sans Serif"/>
                <a:cs typeface="Microsoft Sans Serif"/>
              </a:rPr>
              <a:t>4-</a:t>
            </a:r>
            <a:r>
              <a:rPr lang="ru-RU" sz="800" spc="-25" smtClean="0">
                <a:solidFill>
                  <a:srgbClr val="FFFFFF"/>
                </a:solidFill>
                <a:latin typeface="Microsoft Sans Serif"/>
                <a:cs typeface="Microsoft Sans Serif"/>
              </a:rPr>
              <a:t> 6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29400" y="2800350"/>
            <a:ext cx="2129790" cy="235962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37490" marR="5080" indent="-225425">
              <a:lnSpc>
                <a:spcPts val="830"/>
              </a:lnSpc>
              <a:spcBef>
                <a:spcPts val="240"/>
              </a:spcBef>
            </a:pPr>
            <a:r>
              <a:rPr sz="800" smtClean="0">
                <a:latin typeface="Microsoft Sans Serif"/>
                <a:cs typeface="Microsoft Sans Serif"/>
              </a:rPr>
              <a:t>•</a:t>
            </a:r>
            <a:r>
              <a:rPr sz="800" spc="-30" smtClean="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Консультация</a:t>
            </a:r>
            <a:r>
              <a:rPr sz="800" spc="10">
                <a:latin typeface="Microsoft Sans Serif"/>
                <a:cs typeface="Microsoft Sans Serif"/>
              </a:rPr>
              <a:t> </a:t>
            </a:r>
            <a:r>
              <a:rPr sz="800" spc="-20">
                <a:latin typeface="Microsoft Sans Serif"/>
                <a:cs typeface="Microsoft Sans Serif"/>
              </a:rPr>
              <a:t>медицинского</a:t>
            </a:r>
            <a:r>
              <a:rPr sz="800" spc="15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психолога, врача-педиатра,</a:t>
            </a:r>
            <a:r>
              <a:rPr sz="800" spc="55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врача-невролога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090920" y="3374263"/>
            <a:ext cx="2795905" cy="674370"/>
            <a:chOff x="6090920" y="3374263"/>
            <a:chExt cx="2795905" cy="674370"/>
          </a:xfrm>
        </p:grpSpPr>
        <p:sp>
          <p:nvSpPr>
            <p:cNvPr id="27" name="object 27"/>
            <p:cNvSpPr/>
            <p:nvPr/>
          </p:nvSpPr>
          <p:spPr>
            <a:xfrm>
              <a:off x="6103620" y="3386963"/>
              <a:ext cx="2770505" cy="648970"/>
            </a:xfrm>
            <a:custGeom>
              <a:rect l="l" t="t" r="r" b="b"/>
              <a:pathLst>
                <a:path w="2770504" h="648970">
                  <a:moveTo>
                    <a:pt x="2662174" y="0"/>
                  </a:moveTo>
                  <a:lnTo>
                    <a:pt x="0" y="0"/>
                  </a:lnTo>
                  <a:lnTo>
                    <a:pt x="0" y="648614"/>
                  </a:lnTo>
                  <a:lnTo>
                    <a:pt x="2662174" y="648614"/>
                  </a:lnTo>
                  <a:lnTo>
                    <a:pt x="2704242" y="640119"/>
                  </a:lnTo>
                  <a:lnTo>
                    <a:pt x="2738596" y="616953"/>
                  </a:lnTo>
                  <a:lnTo>
                    <a:pt x="2761757" y="582595"/>
                  </a:lnTo>
                  <a:lnTo>
                    <a:pt x="2770251" y="540524"/>
                  </a:lnTo>
                  <a:lnTo>
                    <a:pt x="2770251" y="108204"/>
                  </a:lnTo>
                  <a:lnTo>
                    <a:pt x="2761757" y="66115"/>
                  </a:lnTo>
                  <a:lnTo>
                    <a:pt x="2738596" y="31718"/>
                  </a:lnTo>
                  <a:lnTo>
                    <a:pt x="2704242" y="8512"/>
                  </a:lnTo>
                  <a:lnTo>
                    <a:pt x="2662174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103620" y="3386963"/>
              <a:ext cx="2770505" cy="648970"/>
            </a:xfrm>
            <a:custGeom>
              <a:rect l="l" t="t" r="r" b="b"/>
              <a:pathLst>
                <a:path w="2770504" h="648970">
                  <a:moveTo>
                    <a:pt x="2770251" y="108204"/>
                  </a:moveTo>
                  <a:lnTo>
                    <a:pt x="2770251" y="540524"/>
                  </a:lnTo>
                  <a:lnTo>
                    <a:pt x="2761757" y="582595"/>
                  </a:lnTo>
                  <a:lnTo>
                    <a:pt x="2738596" y="616953"/>
                  </a:lnTo>
                  <a:lnTo>
                    <a:pt x="2704242" y="640119"/>
                  </a:lnTo>
                  <a:lnTo>
                    <a:pt x="2662174" y="648614"/>
                  </a:lnTo>
                  <a:lnTo>
                    <a:pt x="0" y="648614"/>
                  </a:lnTo>
                  <a:lnTo>
                    <a:pt x="0" y="0"/>
                  </a:lnTo>
                  <a:lnTo>
                    <a:pt x="2662174" y="0"/>
                  </a:lnTo>
                  <a:lnTo>
                    <a:pt x="2704242" y="8512"/>
                  </a:lnTo>
                  <a:lnTo>
                    <a:pt x="2738596" y="31718"/>
                  </a:lnTo>
                  <a:lnTo>
                    <a:pt x="2761757" y="66115"/>
                  </a:lnTo>
                  <a:lnTo>
                    <a:pt x="2770251" y="108204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553200" y="3486150"/>
            <a:ext cx="2111375" cy="48069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69215" marR="5080" indent="-57150">
              <a:lnSpc>
                <a:spcPts val="830"/>
              </a:lnSpc>
              <a:spcBef>
                <a:spcPts val="240"/>
              </a:spcBef>
              <a:buChar char="•"/>
              <a:tabLst>
                <a:tab pos="70485"/>
              </a:tabLst>
            </a:pPr>
            <a:r>
              <a:rPr sz="800" spc="-20">
                <a:latin typeface="Microsoft Sans Serif"/>
                <a:cs typeface="Microsoft Sans Serif"/>
              </a:rPr>
              <a:t>Признаки</a:t>
            </a:r>
            <a:r>
              <a:rPr sz="800" spc="30">
                <a:latin typeface="Microsoft Sans Serif"/>
                <a:cs typeface="Microsoft Sans Serif"/>
              </a:rPr>
              <a:t> </a:t>
            </a:r>
            <a:r>
              <a:rPr sz="800" spc="-20">
                <a:latin typeface="Microsoft Sans Serif"/>
                <a:cs typeface="Microsoft Sans Serif"/>
              </a:rPr>
              <a:t>кризисного</a:t>
            </a:r>
            <a:r>
              <a:rPr sz="800" spc="3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состояния</a:t>
            </a:r>
            <a:r>
              <a:rPr sz="800" spc="1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выражены 	умеренно</a:t>
            </a:r>
            <a:endParaRPr sz="800">
              <a:latin typeface="Microsoft Sans Serif"/>
              <a:cs typeface="Microsoft Sans Serif"/>
            </a:endParaRPr>
          </a:p>
          <a:p>
            <a:pPr marL="125730" lvl="1" indent="-55244">
              <a:lnSpc>
                <a:spcPts val="885"/>
              </a:lnSpc>
              <a:buChar char="•"/>
              <a:tabLst>
                <a:tab pos="125730"/>
              </a:tabLst>
            </a:pPr>
            <a:r>
              <a:rPr sz="800" spc="-10">
                <a:latin typeface="Microsoft Sans Serif"/>
                <a:cs typeface="Microsoft Sans Serif"/>
              </a:rPr>
              <a:t>Консультация</a:t>
            </a:r>
            <a:r>
              <a:rPr sz="800" spc="10">
                <a:latin typeface="Microsoft Sans Serif"/>
                <a:cs typeface="Microsoft Sans Serif"/>
              </a:rPr>
              <a:t> </a:t>
            </a:r>
            <a:r>
              <a:rPr sz="800" spc="-20">
                <a:latin typeface="Microsoft Sans Serif"/>
                <a:cs typeface="Microsoft Sans Serif"/>
              </a:rPr>
              <a:t>медицинского</a:t>
            </a:r>
            <a:r>
              <a:rPr sz="800" spc="3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психолога,</a:t>
            </a:r>
            <a:endParaRPr sz="800">
              <a:latin typeface="Microsoft Sans Serif"/>
              <a:cs typeface="Microsoft Sans Serif"/>
            </a:endParaRPr>
          </a:p>
          <a:p>
            <a:pPr marL="127000">
              <a:lnSpc>
                <a:spcPts val="894"/>
              </a:lnSpc>
            </a:pPr>
            <a:r>
              <a:rPr sz="800" spc="-10">
                <a:latin typeface="Microsoft Sans Serif"/>
                <a:cs typeface="Microsoft Sans Serif"/>
              </a:rPr>
              <a:t>врача-психиатра</a:t>
            </a:r>
            <a:r>
              <a:rPr sz="800" spc="2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детского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090920" y="3293490"/>
            <a:ext cx="219075" cy="836294"/>
            <a:chOff x="6090920" y="3293490"/>
            <a:chExt cx="219075" cy="836294"/>
          </a:xfrm>
        </p:grpSpPr>
        <p:sp>
          <p:nvSpPr>
            <p:cNvPr id="31" name="object 31"/>
            <p:cNvSpPr/>
            <p:nvPr/>
          </p:nvSpPr>
          <p:spPr>
            <a:xfrm>
              <a:off x="6103620" y="3306190"/>
              <a:ext cx="193675" cy="810895"/>
            </a:xfrm>
            <a:custGeom>
              <a:rect l="l" t="t" r="r" b="b"/>
              <a:pathLst>
                <a:path w="193675" h="810895">
                  <a:moveTo>
                    <a:pt x="161416" y="0"/>
                  </a:moveTo>
                  <a:lnTo>
                    <a:pt x="32257" y="0"/>
                  </a:lnTo>
                  <a:lnTo>
                    <a:pt x="19716" y="2541"/>
                  </a:lnTo>
                  <a:lnTo>
                    <a:pt x="9461" y="9477"/>
                  </a:lnTo>
                  <a:lnTo>
                    <a:pt x="2539" y="19770"/>
                  </a:lnTo>
                  <a:lnTo>
                    <a:pt x="0" y="32384"/>
                  </a:lnTo>
                  <a:lnTo>
                    <a:pt x="0" y="778471"/>
                  </a:lnTo>
                  <a:lnTo>
                    <a:pt x="2539" y="791038"/>
                  </a:lnTo>
                  <a:lnTo>
                    <a:pt x="9461" y="801300"/>
                  </a:lnTo>
                  <a:lnTo>
                    <a:pt x="19716" y="808218"/>
                  </a:lnTo>
                  <a:lnTo>
                    <a:pt x="32257" y="810755"/>
                  </a:lnTo>
                  <a:lnTo>
                    <a:pt x="161416" y="810755"/>
                  </a:lnTo>
                  <a:lnTo>
                    <a:pt x="173958" y="808218"/>
                  </a:lnTo>
                  <a:lnTo>
                    <a:pt x="184213" y="801300"/>
                  </a:lnTo>
                  <a:lnTo>
                    <a:pt x="191135" y="791038"/>
                  </a:lnTo>
                  <a:lnTo>
                    <a:pt x="193675" y="778471"/>
                  </a:lnTo>
                  <a:lnTo>
                    <a:pt x="193675" y="32384"/>
                  </a:lnTo>
                  <a:lnTo>
                    <a:pt x="191135" y="19770"/>
                  </a:lnTo>
                  <a:lnTo>
                    <a:pt x="184213" y="9477"/>
                  </a:lnTo>
                  <a:lnTo>
                    <a:pt x="173958" y="2541"/>
                  </a:lnTo>
                  <a:lnTo>
                    <a:pt x="161416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103620" y="3306190"/>
              <a:ext cx="193675" cy="810895"/>
            </a:xfrm>
            <a:custGeom>
              <a:rect l="l" t="t" r="r" b="b"/>
              <a:pathLst>
                <a:path w="193675" h="810895">
                  <a:moveTo>
                    <a:pt x="0" y="32384"/>
                  </a:moveTo>
                  <a:lnTo>
                    <a:pt x="2539" y="19770"/>
                  </a:lnTo>
                  <a:lnTo>
                    <a:pt x="9461" y="9477"/>
                  </a:lnTo>
                  <a:lnTo>
                    <a:pt x="19716" y="2541"/>
                  </a:lnTo>
                  <a:lnTo>
                    <a:pt x="32257" y="0"/>
                  </a:lnTo>
                  <a:lnTo>
                    <a:pt x="161416" y="0"/>
                  </a:lnTo>
                  <a:lnTo>
                    <a:pt x="173958" y="2541"/>
                  </a:lnTo>
                  <a:lnTo>
                    <a:pt x="184213" y="9477"/>
                  </a:lnTo>
                  <a:lnTo>
                    <a:pt x="191135" y="19770"/>
                  </a:lnTo>
                  <a:lnTo>
                    <a:pt x="193675" y="32384"/>
                  </a:lnTo>
                  <a:lnTo>
                    <a:pt x="193675" y="778471"/>
                  </a:lnTo>
                  <a:lnTo>
                    <a:pt x="191135" y="791038"/>
                  </a:lnTo>
                  <a:lnTo>
                    <a:pt x="184213" y="801300"/>
                  </a:lnTo>
                  <a:lnTo>
                    <a:pt x="173958" y="808218"/>
                  </a:lnTo>
                  <a:lnTo>
                    <a:pt x="161416" y="810755"/>
                  </a:lnTo>
                  <a:lnTo>
                    <a:pt x="32257" y="810755"/>
                  </a:lnTo>
                  <a:lnTo>
                    <a:pt x="19716" y="808218"/>
                  </a:lnTo>
                  <a:lnTo>
                    <a:pt x="9461" y="801300"/>
                  </a:lnTo>
                  <a:lnTo>
                    <a:pt x="2539" y="791038"/>
                  </a:lnTo>
                  <a:lnTo>
                    <a:pt x="0" y="778471"/>
                  </a:lnTo>
                  <a:lnTo>
                    <a:pt x="0" y="32384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144259" y="3576573"/>
            <a:ext cx="116205" cy="253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94"/>
              </a:lnSpc>
              <a:spcBef>
                <a:spcPts val="100"/>
              </a:spcBef>
            </a:pPr>
            <a:r>
              <a:rPr sz="800" spc="-25">
                <a:solidFill>
                  <a:srgbClr val="FFFFFF"/>
                </a:solidFill>
                <a:latin typeface="Microsoft Sans Serif"/>
                <a:cs typeface="Microsoft Sans Serif"/>
              </a:rPr>
              <a:t>7-</a:t>
            </a:r>
            <a:endParaRPr sz="800">
              <a:latin typeface="Microsoft Sans Serif"/>
              <a:cs typeface="Microsoft Sans Serif"/>
            </a:endParaRPr>
          </a:p>
          <a:p>
            <a:pPr marL="29209">
              <a:lnSpc>
                <a:spcPts val="894"/>
              </a:lnSpc>
            </a:pPr>
            <a:r>
              <a:rPr sz="800" spc="-50">
                <a:solidFill>
                  <a:srgbClr val="FFFFFF"/>
                </a:solidFill>
                <a:latin typeface="Microsoft Sans Serif"/>
                <a:cs typeface="Microsoft Sans Serif"/>
              </a:rPr>
              <a:t>9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090920" y="4190301"/>
            <a:ext cx="2757805" cy="674370"/>
            <a:chOff x="6090920" y="4190301"/>
            <a:chExt cx="2757805" cy="674370"/>
          </a:xfrm>
        </p:grpSpPr>
        <p:sp>
          <p:nvSpPr>
            <p:cNvPr id="35" name="object 35"/>
            <p:cNvSpPr/>
            <p:nvPr/>
          </p:nvSpPr>
          <p:spPr>
            <a:xfrm>
              <a:off x="6103620" y="4203001"/>
              <a:ext cx="2732405" cy="648970"/>
            </a:xfrm>
            <a:custGeom>
              <a:rect l="l" t="t" r="r" b="b"/>
              <a:pathLst>
                <a:path w="2732404" h="648970">
                  <a:moveTo>
                    <a:pt x="2623947" y="0"/>
                  </a:moveTo>
                  <a:lnTo>
                    <a:pt x="0" y="0"/>
                  </a:lnTo>
                  <a:lnTo>
                    <a:pt x="0" y="648550"/>
                  </a:lnTo>
                  <a:lnTo>
                    <a:pt x="2623947" y="648550"/>
                  </a:lnTo>
                  <a:lnTo>
                    <a:pt x="2666015" y="640057"/>
                  </a:lnTo>
                  <a:lnTo>
                    <a:pt x="2700369" y="616894"/>
                  </a:lnTo>
                  <a:lnTo>
                    <a:pt x="2723530" y="582537"/>
                  </a:lnTo>
                  <a:lnTo>
                    <a:pt x="2732024" y="540461"/>
                  </a:lnTo>
                  <a:lnTo>
                    <a:pt x="2732024" y="108089"/>
                  </a:lnTo>
                  <a:lnTo>
                    <a:pt x="2723530" y="66013"/>
                  </a:lnTo>
                  <a:lnTo>
                    <a:pt x="2700369" y="31656"/>
                  </a:lnTo>
                  <a:lnTo>
                    <a:pt x="2666015" y="8493"/>
                  </a:lnTo>
                  <a:lnTo>
                    <a:pt x="2623947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103620" y="4203001"/>
              <a:ext cx="2732405" cy="648970"/>
            </a:xfrm>
            <a:custGeom>
              <a:rect l="l" t="t" r="r" b="b"/>
              <a:pathLst>
                <a:path w="2732404" h="648970">
                  <a:moveTo>
                    <a:pt x="2732024" y="108089"/>
                  </a:moveTo>
                  <a:lnTo>
                    <a:pt x="2732024" y="540461"/>
                  </a:lnTo>
                  <a:lnTo>
                    <a:pt x="2723530" y="582537"/>
                  </a:lnTo>
                  <a:lnTo>
                    <a:pt x="2700369" y="616894"/>
                  </a:lnTo>
                  <a:lnTo>
                    <a:pt x="2666015" y="640057"/>
                  </a:lnTo>
                  <a:lnTo>
                    <a:pt x="2623947" y="648550"/>
                  </a:lnTo>
                  <a:lnTo>
                    <a:pt x="0" y="648550"/>
                  </a:lnTo>
                  <a:lnTo>
                    <a:pt x="0" y="0"/>
                  </a:lnTo>
                  <a:lnTo>
                    <a:pt x="2623947" y="0"/>
                  </a:lnTo>
                  <a:lnTo>
                    <a:pt x="2666015" y="8493"/>
                  </a:lnTo>
                  <a:lnTo>
                    <a:pt x="2700369" y="31656"/>
                  </a:lnTo>
                  <a:lnTo>
                    <a:pt x="2723530" y="66013"/>
                  </a:lnTo>
                  <a:lnTo>
                    <a:pt x="2732024" y="108089"/>
                  </a:lnTo>
                  <a:close/>
                </a:path>
              </a:pathLst>
            </a:custGeom>
            <a:ln w="25399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553200" y="4248150"/>
            <a:ext cx="1825625" cy="25336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56515" marR="5080" indent="-57150">
              <a:lnSpc>
                <a:spcPts val="830"/>
              </a:lnSpc>
              <a:spcBef>
                <a:spcPts val="240"/>
              </a:spcBef>
              <a:buChar char="•"/>
              <a:tabLst>
                <a:tab pos="57785"/>
              </a:tabLst>
            </a:pPr>
            <a:r>
              <a:rPr sz="800" spc="-20">
                <a:latin typeface="Microsoft Sans Serif"/>
                <a:cs typeface="Microsoft Sans Serif"/>
              </a:rPr>
              <a:t>Признаки</a:t>
            </a:r>
            <a:r>
              <a:rPr sz="800" spc="30">
                <a:latin typeface="Microsoft Sans Serif"/>
                <a:cs typeface="Microsoft Sans Serif"/>
              </a:rPr>
              <a:t> </a:t>
            </a:r>
            <a:r>
              <a:rPr sz="800" spc="-20">
                <a:latin typeface="Microsoft Sans Serif"/>
                <a:cs typeface="Microsoft Sans Serif"/>
              </a:rPr>
              <a:t>кризисного</a:t>
            </a:r>
            <a:r>
              <a:rPr sz="800" spc="3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состояния</a:t>
            </a:r>
            <a:r>
              <a:rPr sz="800" spc="10">
                <a:latin typeface="Microsoft Sans Serif"/>
                <a:cs typeface="Microsoft Sans Serif"/>
              </a:rPr>
              <a:t> </a:t>
            </a:r>
            <a:r>
              <a:rPr sz="800" spc="-20">
                <a:latin typeface="Microsoft Sans Serif"/>
                <a:cs typeface="Microsoft Sans Serif"/>
              </a:rPr>
              <a:t>явно</a:t>
            </a:r>
            <a:r>
              <a:rPr sz="800" spc="-10">
                <a:latin typeface="Microsoft Sans Serif"/>
                <a:cs typeface="Microsoft Sans Serif"/>
              </a:rPr>
              <a:t> 	выражены</a:t>
            </a:r>
            <a:endParaRPr sz="80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090920" y="4122826"/>
            <a:ext cx="257810" cy="836294"/>
            <a:chOff x="6090920" y="4122826"/>
            <a:chExt cx="257810" cy="836294"/>
          </a:xfrm>
        </p:grpSpPr>
        <p:sp>
          <p:nvSpPr>
            <p:cNvPr id="39" name="object 39"/>
            <p:cNvSpPr/>
            <p:nvPr/>
          </p:nvSpPr>
          <p:spPr>
            <a:xfrm>
              <a:off x="6103620" y="4135526"/>
              <a:ext cx="232410" cy="810895"/>
            </a:xfrm>
            <a:custGeom>
              <a:rect l="l" t="t" r="r" b="b"/>
              <a:pathLst>
                <a:path w="232410" h="810895">
                  <a:moveTo>
                    <a:pt x="193293" y="0"/>
                  </a:moveTo>
                  <a:lnTo>
                    <a:pt x="38607" y="0"/>
                  </a:lnTo>
                  <a:lnTo>
                    <a:pt x="23574" y="3038"/>
                  </a:lnTo>
                  <a:lnTo>
                    <a:pt x="11302" y="11323"/>
                  </a:lnTo>
                  <a:lnTo>
                    <a:pt x="3032" y="23611"/>
                  </a:lnTo>
                  <a:lnTo>
                    <a:pt x="0" y="38658"/>
                  </a:lnTo>
                  <a:lnTo>
                    <a:pt x="0" y="772032"/>
                  </a:lnTo>
                  <a:lnTo>
                    <a:pt x="3032" y="787079"/>
                  </a:lnTo>
                  <a:lnTo>
                    <a:pt x="11302" y="799368"/>
                  </a:lnTo>
                  <a:lnTo>
                    <a:pt x="23574" y="807653"/>
                  </a:lnTo>
                  <a:lnTo>
                    <a:pt x="38607" y="810691"/>
                  </a:lnTo>
                  <a:lnTo>
                    <a:pt x="193293" y="810691"/>
                  </a:lnTo>
                  <a:lnTo>
                    <a:pt x="208347" y="807653"/>
                  </a:lnTo>
                  <a:lnTo>
                    <a:pt x="220662" y="799368"/>
                  </a:lnTo>
                  <a:lnTo>
                    <a:pt x="228977" y="787079"/>
                  </a:lnTo>
                  <a:lnTo>
                    <a:pt x="232028" y="772032"/>
                  </a:lnTo>
                  <a:lnTo>
                    <a:pt x="232028" y="38658"/>
                  </a:lnTo>
                  <a:lnTo>
                    <a:pt x="228977" y="23611"/>
                  </a:lnTo>
                  <a:lnTo>
                    <a:pt x="220662" y="11323"/>
                  </a:lnTo>
                  <a:lnTo>
                    <a:pt x="208347" y="3038"/>
                  </a:lnTo>
                  <a:lnTo>
                    <a:pt x="193293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103620" y="4135526"/>
              <a:ext cx="232410" cy="810895"/>
            </a:xfrm>
            <a:custGeom>
              <a:rect l="l" t="t" r="r" b="b"/>
              <a:pathLst>
                <a:path w="232410" h="810895">
                  <a:moveTo>
                    <a:pt x="0" y="38658"/>
                  </a:moveTo>
                  <a:lnTo>
                    <a:pt x="3032" y="23611"/>
                  </a:lnTo>
                  <a:lnTo>
                    <a:pt x="11302" y="11323"/>
                  </a:lnTo>
                  <a:lnTo>
                    <a:pt x="23574" y="3038"/>
                  </a:lnTo>
                  <a:lnTo>
                    <a:pt x="38607" y="0"/>
                  </a:lnTo>
                  <a:lnTo>
                    <a:pt x="193293" y="0"/>
                  </a:lnTo>
                  <a:lnTo>
                    <a:pt x="208347" y="3038"/>
                  </a:lnTo>
                  <a:lnTo>
                    <a:pt x="220662" y="11323"/>
                  </a:lnTo>
                  <a:lnTo>
                    <a:pt x="228977" y="23611"/>
                  </a:lnTo>
                  <a:lnTo>
                    <a:pt x="232028" y="38658"/>
                  </a:lnTo>
                  <a:lnTo>
                    <a:pt x="232028" y="772032"/>
                  </a:lnTo>
                  <a:lnTo>
                    <a:pt x="228977" y="787079"/>
                  </a:lnTo>
                  <a:lnTo>
                    <a:pt x="220662" y="799368"/>
                  </a:lnTo>
                  <a:lnTo>
                    <a:pt x="208347" y="807653"/>
                  </a:lnTo>
                  <a:lnTo>
                    <a:pt x="193293" y="810691"/>
                  </a:lnTo>
                  <a:lnTo>
                    <a:pt x="38607" y="810691"/>
                  </a:lnTo>
                  <a:lnTo>
                    <a:pt x="23574" y="807653"/>
                  </a:lnTo>
                  <a:lnTo>
                    <a:pt x="11302" y="799368"/>
                  </a:lnTo>
                  <a:lnTo>
                    <a:pt x="3032" y="787079"/>
                  </a:lnTo>
                  <a:lnTo>
                    <a:pt x="0" y="772032"/>
                  </a:lnTo>
                  <a:lnTo>
                    <a:pt x="0" y="3865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148070" y="4405985"/>
            <a:ext cx="176530" cy="27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spc="-25" smtClean="0">
                <a:solidFill>
                  <a:srgbClr val="FFFFFF"/>
                </a:solidFill>
                <a:latin typeface="Microsoft Sans Serif"/>
                <a:cs typeface="Microsoft Sans Serif"/>
              </a:rPr>
              <a:t>10-</a:t>
            </a:r>
            <a:endParaRPr lang="ru-RU" sz="800" spc="-25" smtClean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800" spc="-25" smtClean="0">
                <a:solidFill>
                  <a:srgbClr val="FFFFFF"/>
                </a:solidFill>
                <a:latin typeface="Microsoft Sans Serif"/>
                <a:cs typeface="Microsoft Sans Serif"/>
              </a:rPr>
              <a:t>14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24600" y="4476750"/>
            <a:ext cx="2193925" cy="247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869"/>
              </a:lnSpc>
              <a:spcBef>
                <a:spcPts val="100"/>
              </a:spcBef>
              <a:tabLst>
                <a:tab pos="245110"/>
              </a:tabLst>
            </a:pPr>
            <a:r>
              <a:rPr sz="80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1200" baseline="3472">
                <a:latin typeface="Microsoft Sans Serif"/>
                <a:cs typeface="Microsoft Sans Serif"/>
              </a:rPr>
              <a:t>•</a:t>
            </a:r>
            <a:r>
              <a:rPr sz="1200" spc="-52" baseline="3472">
                <a:latin typeface="Microsoft Sans Serif"/>
                <a:cs typeface="Microsoft Sans Serif"/>
              </a:rPr>
              <a:t> </a:t>
            </a:r>
            <a:r>
              <a:rPr sz="1200" spc="-15" baseline="3472">
                <a:latin typeface="Microsoft Sans Serif"/>
                <a:cs typeface="Microsoft Sans Serif"/>
              </a:rPr>
              <a:t>Консультация</a:t>
            </a:r>
            <a:r>
              <a:rPr sz="1200" spc="30" baseline="3472">
                <a:latin typeface="Microsoft Sans Serif"/>
                <a:cs typeface="Microsoft Sans Serif"/>
              </a:rPr>
              <a:t> </a:t>
            </a:r>
            <a:r>
              <a:rPr sz="1200" spc="-30" baseline="3472">
                <a:latin typeface="Microsoft Sans Serif"/>
                <a:cs typeface="Microsoft Sans Serif"/>
              </a:rPr>
              <a:t>медицинского</a:t>
            </a:r>
            <a:r>
              <a:rPr sz="1200" spc="44" baseline="3472">
                <a:latin typeface="Microsoft Sans Serif"/>
                <a:cs typeface="Microsoft Sans Serif"/>
              </a:rPr>
              <a:t> </a:t>
            </a:r>
            <a:r>
              <a:rPr sz="1200" spc="-15" baseline="3472">
                <a:latin typeface="Microsoft Sans Serif"/>
                <a:cs typeface="Microsoft Sans Serif"/>
              </a:rPr>
              <a:t>психолога,</a:t>
            </a:r>
            <a:endParaRPr sz="1200" baseline="3472">
              <a:latin typeface="Microsoft Sans Serif"/>
              <a:cs typeface="Microsoft Sans Serif"/>
            </a:endParaRPr>
          </a:p>
          <a:p>
            <a:pPr marL="301625">
              <a:lnSpc>
                <a:spcPts val="869"/>
              </a:lnSpc>
            </a:pPr>
            <a:r>
              <a:rPr sz="800" spc="-10">
                <a:latin typeface="Microsoft Sans Serif"/>
                <a:cs typeface="Microsoft Sans Serif"/>
              </a:rPr>
              <a:t>врача-психиатра</a:t>
            </a:r>
            <a:r>
              <a:rPr sz="800" spc="40">
                <a:latin typeface="Microsoft Sans Serif"/>
                <a:cs typeface="Microsoft Sans Serif"/>
              </a:rPr>
              <a:t> </a:t>
            </a:r>
            <a:r>
              <a:rPr sz="800" spc="-10">
                <a:latin typeface="Microsoft Sans Serif"/>
                <a:cs typeface="Microsoft Sans Serif"/>
              </a:rPr>
              <a:t>детского</a:t>
            </a:r>
            <a:endParaRPr sz="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0106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/>
                <a:tab pos="2820035"/>
                <a:tab pos="4699635"/>
                <a:tab pos="5908675"/>
              </a:tabLst>
            </a:pPr>
            <a:r>
              <a:rPr spc="-10"/>
              <a:t>Проведение</a:t>
            </a:r>
            <a:r>
              <a:rPr/>
              <a:t>	</a:t>
            </a:r>
            <a:r>
              <a:rPr spc="-10"/>
              <a:t>мониторинга</a:t>
            </a:r>
            <a:r>
              <a:rPr/>
              <a:t>	</a:t>
            </a:r>
            <a:r>
              <a:rPr spc="-10"/>
              <a:t>психологического</a:t>
            </a:r>
            <a:r>
              <a:rPr/>
              <a:t>	</a:t>
            </a:r>
            <a:r>
              <a:rPr spc="-10"/>
              <a:t>состояния</a:t>
            </a:r>
            <a:r>
              <a:rPr/>
              <a:t>	</a:t>
            </a:r>
            <a:r>
              <a:rPr spc="-20"/>
              <a:t>детей </a:t>
            </a:r>
            <a:r>
              <a:rPr/>
              <a:t>ветеранов</a:t>
            </a:r>
            <a:r>
              <a:rPr spc="-50"/>
              <a:t> </a:t>
            </a:r>
            <a:r>
              <a:rPr spc="-10"/>
              <a:t>(участников)</a:t>
            </a:r>
            <a:r>
              <a:rPr spc="-35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7620000" y="0"/>
            <a:ext cx="1181100" cy="1311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ject 7"/>
          <p:cNvSpPr txBox="1"/>
          <p:nvPr/>
        </p:nvSpPr>
        <p:spPr>
          <a:xfrm>
            <a:off x="304800" y="742950"/>
            <a:ext cx="6705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Сбор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200" b="1" spc="2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представителей):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>
                <a:solidFill>
                  <a:srgbClr val="C00000"/>
                </a:solidFill>
                <a:latin typeface="Microsoft Sans Serif"/>
                <a:cs typeface="Microsoft Sans Serif"/>
              </a:rPr>
              <a:t>-</a:t>
            </a:r>
            <a:r>
              <a:rPr sz="1200" spc="13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протокольные</a:t>
            </a:r>
            <a:r>
              <a:rPr sz="12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данные: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(7-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17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лет)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46722" y="1370838"/>
          <a:ext cx="8672829" cy="3266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59078"/>
                <a:gridCol w="304800"/>
                <a:gridCol w="308951"/>
              </a:tblGrid>
              <a:tr h="370205">
                <a:tc>
                  <a:txBody>
                    <a:bodyPr vert="horz" wrap="square"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2225">
                        <a:lnSpc>
                          <a:spcPts val="930"/>
                        </a:lnSpc>
                      </a:pPr>
                      <a:r>
                        <a:rPr sz="800" b="1" spc="-50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7950" indent="-107950">
                        <a:lnSpc>
                          <a:spcPts val="930"/>
                        </a:lnSpc>
                      </a:pPr>
                      <a:r>
                        <a:rPr sz="800" b="1" spc="-25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800" b="1" spc="-50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0665">
                <a:tc>
                  <a:txBody>
                    <a:bodyPr vert="horz" wrap="square"/>
                    <a:lstStyle/>
                    <a:p>
                      <a:pPr marL="68580" marR="31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400" b="1" spc="-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Проблемы</a:t>
                      </a:r>
                      <a:r>
                        <a:rPr sz="11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сном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(частые</a:t>
                      </a:r>
                      <a:r>
                        <a:rPr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пробуждения,</a:t>
                      </a:r>
                      <a:r>
                        <a:rPr sz="11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ночные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страхи</a:t>
                      </a:r>
                      <a:r>
                        <a:rPr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икошмары,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1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засыпания),</a:t>
                      </a:r>
                      <a:r>
                        <a:rPr sz="11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потеря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аппетита,</a:t>
                      </a:r>
                      <a:r>
                        <a:rPr sz="11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апатия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12800"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20"/>
                        </a:lnSpc>
                        <a:spcBef>
                          <a:spcPts val="60"/>
                        </a:spcBef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b="1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100" spc="2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уединению,</a:t>
                      </a:r>
                      <a:r>
                        <a:rPr sz="1100" spc="2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самоизоляция,</a:t>
                      </a:r>
                      <a:r>
                        <a:rPr sz="1100" spc="2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отчуждение,</a:t>
                      </a:r>
                      <a:r>
                        <a:rPr sz="1100" spc="25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скрытность,</a:t>
                      </a:r>
                      <a:r>
                        <a:rPr sz="1100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изменение</a:t>
                      </a:r>
                      <a:r>
                        <a:rPr sz="1100" spc="2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круга</a:t>
                      </a:r>
                      <a:r>
                        <a:rPr sz="1100" spc="2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общения</a:t>
                      </a:r>
                      <a:r>
                        <a:rPr sz="1100" spc="2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мало</a:t>
                      </a:r>
                      <a:r>
                        <a:rPr sz="1100" i="1" spc="25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общается</a:t>
                      </a:r>
                      <a:r>
                        <a:rPr sz="1100" i="1" spc="2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2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прежними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друзьями</a:t>
                      </a:r>
                      <a:r>
                        <a:rPr sz="1100" i="1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много</a:t>
                      </a:r>
                      <a:r>
                        <a:rPr sz="11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1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новыми,</a:t>
                      </a:r>
                      <a:r>
                        <a:rPr sz="1100" i="1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«виртуальными»,</a:t>
                      </a:r>
                      <a:r>
                        <a:rPr sz="1100" i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часто</a:t>
                      </a:r>
                      <a:r>
                        <a:rPr sz="1100" i="1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старше</a:t>
                      </a:r>
                      <a:r>
                        <a:rPr sz="1100" i="1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его,</a:t>
                      </a:r>
                      <a:r>
                        <a:rPr sz="1100" i="1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резко</a:t>
                      </a:r>
                      <a:r>
                        <a:rPr sz="1100" i="1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отличными</a:t>
                      </a:r>
                      <a:r>
                        <a:rPr sz="11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i="1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1100" i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интересов.</a:t>
                      </a:r>
                      <a:r>
                        <a:rPr sz="11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своих</a:t>
                      </a:r>
                      <a:r>
                        <a:rPr sz="1100" i="1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новых</a:t>
                      </a:r>
                      <a:r>
                        <a:rPr sz="1100" i="1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друзьях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00"/>
                        </a:lnSpc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ребенок</a:t>
                      </a:r>
                      <a:r>
                        <a:rPr sz="11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рассказывает</a:t>
                      </a:r>
                      <a:r>
                        <a:rPr sz="11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либо</a:t>
                      </a:r>
                      <a:r>
                        <a:rPr sz="1100" i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очень</a:t>
                      </a:r>
                      <a:r>
                        <a:rPr sz="11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лаконично,</a:t>
                      </a:r>
                      <a:r>
                        <a:rPr sz="11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резкой</a:t>
                      </a:r>
                      <a:r>
                        <a:rPr sz="11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манере,</a:t>
                      </a:r>
                      <a:r>
                        <a:rPr sz="11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либо</a:t>
                      </a:r>
                      <a:r>
                        <a:rPr sz="11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вообще</a:t>
                      </a:r>
                      <a:r>
                        <a:rPr sz="11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отказывается</a:t>
                      </a:r>
                      <a:r>
                        <a:rPr sz="11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обсуждать</a:t>
                      </a:r>
                      <a:r>
                        <a:rPr sz="11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и,</a:t>
                      </a:r>
                      <a:r>
                        <a:rPr sz="11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тем</a:t>
                      </a:r>
                      <a:r>
                        <a:rPr sz="11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более,</a:t>
                      </a:r>
                      <a:r>
                        <a:rPr sz="11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знакомить</a:t>
                      </a:r>
                      <a:r>
                        <a:rPr sz="11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100" i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родителями)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09040">
                <a:tc>
                  <a:txBody>
                    <a:bodyPr vert="horz" wrap="square"/>
                    <a:lstStyle/>
                    <a:p>
                      <a:pPr marL="68580" marR="3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1400" b="1" spc="3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Проявления</a:t>
                      </a:r>
                      <a:r>
                        <a:rPr sz="1100" spc="2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агрессии,</a:t>
                      </a:r>
                      <a:r>
                        <a:rPr sz="1100" spc="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возбужденного</a:t>
                      </a:r>
                      <a:r>
                        <a:rPr sz="1100" spc="2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агрессивного</a:t>
                      </a:r>
                      <a:r>
                        <a:rPr sz="1100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состояния</a:t>
                      </a:r>
                      <a:r>
                        <a:rPr sz="1100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враждебности</a:t>
                      </a:r>
                      <a:r>
                        <a:rPr sz="1100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(вербальной,</a:t>
                      </a:r>
                      <a:r>
                        <a:rPr sz="1100" i="1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конфликты</a:t>
                      </a:r>
                      <a:r>
                        <a:rPr sz="1100" i="1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семье,</a:t>
                      </a:r>
                      <a:r>
                        <a:rPr sz="1100" i="1" spc="2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2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школе,</a:t>
                      </a:r>
                      <a:r>
                        <a:rPr sz="1100" i="1" spc="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0">
                          <a:latin typeface="Times New Roman"/>
                          <a:cs typeface="Times New Roman"/>
                        </a:rPr>
                        <a:t>с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55244" algn="just">
                        <a:lnSpc>
                          <a:spcPct val="114999"/>
                        </a:lnSpc>
                        <a:spcBef>
                          <a:spcPts val="45"/>
                        </a:spcBef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учителями,</a:t>
                      </a:r>
                      <a:r>
                        <a:rPr sz="1100" i="1" spc="4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одноклассниками;</a:t>
                      </a:r>
                      <a:r>
                        <a:rPr sz="1100" i="1" spc="11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выражение</a:t>
                      </a:r>
                      <a:r>
                        <a:rPr sz="1100" i="1" spc="48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физической</a:t>
                      </a:r>
                      <a:r>
                        <a:rPr sz="1100" i="1" spc="4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агрессии,</a:t>
                      </a:r>
                      <a:r>
                        <a:rPr sz="1100" i="1" spc="4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направленной</a:t>
                      </a:r>
                      <a:r>
                        <a:rPr sz="1100" i="1" spc="4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i="1" spc="48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окружающих</a:t>
                      </a:r>
                      <a:r>
                        <a:rPr sz="1100" i="1" spc="4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(драки</a:t>
                      </a:r>
                      <a:r>
                        <a:rPr sz="1100" i="1" spc="4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4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родственниками,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сверстниками)</a:t>
                      </a:r>
                      <a:r>
                        <a:rPr sz="11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себя самого</a:t>
                      </a:r>
                      <a:r>
                        <a:rPr sz="11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(самоповреждающие</a:t>
                      </a:r>
                      <a:r>
                        <a:rPr sz="11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действия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порезы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кожи</a:t>
                      </a:r>
                      <a:r>
                        <a:rPr sz="11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рук,</a:t>
                      </a:r>
                      <a:r>
                        <a:rPr sz="11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ног,</a:t>
                      </a:r>
                      <a:r>
                        <a:rPr sz="11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живота,</a:t>
                      </a:r>
                      <a:r>
                        <a:rPr sz="11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проколы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разных</a:t>
                      </a:r>
                      <a:r>
                        <a:rPr sz="11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участков</a:t>
                      </a:r>
                      <a:r>
                        <a:rPr sz="11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тела;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11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фотографии</a:t>
                      </a:r>
                      <a:r>
                        <a:rPr sz="1100" i="1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профиля</a:t>
                      </a:r>
                      <a:r>
                        <a:rPr sz="11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социальной</a:t>
                      </a:r>
                      <a:r>
                        <a:rPr sz="1100" i="1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сети</a:t>
                      </a:r>
                      <a:r>
                        <a:rPr sz="1100" i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могут</a:t>
                      </a:r>
                      <a:r>
                        <a:rPr sz="1100" i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появляться</a:t>
                      </a:r>
                      <a:r>
                        <a:rPr sz="11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мрачные</a:t>
                      </a:r>
                      <a:r>
                        <a:rPr sz="11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фотографии,</a:t>
                      </a:r>
                      <a:r>
                        <a:rPr sz="1100" i="1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кровь,</a:t>
                      </a:r>
                      <a:r>
                        <a:rPr sz="1100" i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акты</a:t>
                      </a:r>
                      <a:r>
                        <a:rPr sz="1100" i="1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насилия</a:t>
                      </a:r>
                      <a:r>
                        <a:rPr sz="11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жестокости;</a:t>
                      </a:r>
                      <a:r>
                        <a:rPr sz="1100" i="1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странице</a:t>
                      </a:r>
                      <a:r>
                        <a:rPr sz="1100" i="1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1100" i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аккаунта</a:t>
                      </a:r>
                      <a:r>
                        <a:rPr sz="11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социальной</a:t>
                      </a:r>
                      <a:r>
                        <a:rPr sz="1100" i="1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сети</a:t>
                      </a:r>
                      <a:r>
                        <a:rPr sz="1100" i="1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демонстрируются</a:t>
                      </a:r>
                      <a:r>
                        <a:rPr sz="1100" i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фото-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100" i="1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видео-</a:t>
                      </a:r>
                      <a:r>
                        <a:rPr sz="1100" i="1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текстовые</a:t>
                      </a:r>
                      <a:r>
                        <a:rPr sz="11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материалы,</a:t>
                      </a:r>
                      <a:r>
                        <a:rPr sz="1100" i="1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содержащие</a:t>
                      </a:r>
                      <a:r>
                        <a:rPr sz="1100" i="1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негативный контент.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200">
                <a:tc>
                  <a:txBody>
                    <a:bodyPr vert="horz" wrap="square"/>
                    <a:lstStyle/>
                    <a:p>
                      <a:pPr marL="68580" marR="3175">
                        <a:lnSpc>
                          <a:spcPts val="1500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4.</a:t>
                      </a:r>
                      <a:r>
                        <a:rPr sz="1400" b="1" spc="-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Злоупотребление</a:t>
                      </a:r>
                      <a:r>
                        <a:rPr sz="11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алкоголем</a:t>
                      </a:r>
                      <a:r>
                        <a:rPr sz="11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наркотиками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0530">
                <a:tc>
                  <a:txBody>
                    <a:bodyPr vert="horz" wrap="square"/>
                    <a:lstStyle/>
                    <a:p>
                      <a:pPr marL="68580" marR="56515">
                        <a:lnSpc>
                          <a:spcPts val="1580"/>
                        </a:lnSpc>
                        <a:spcBef>
                          <a:spcPts val="130"/>
                        </a:spcBef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5.</a:t>
                      </a:r>
                      <a:r>
                        <a:rPr sz="1400" b="1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Резкие</a:t>
                      </a:r>
                      <a:r>
                        <a:rPr sz="1100" spc="2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изменения</a:t>
                      </a:r>
                      <a:r>
                        <a:rPr sz="1100" spc="2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229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эмоциональном</a:t>
                      </a:r>
                      <a:r>
                        <a:rPr sz="1100" spc="2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состоянии</a:t>
                      </a:r>
                      <a:r>
                        <a:rPr sz="1100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внезапно</a:t>
                      </a:r>
                      <a:r>
                        <a:rPr sz="1100" i="1" spc="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возросшая</a:t>
                      </a:r>
                      <a:r>
                        <a:rPr sz="1100" i="1" spc="2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тревожность,</a:t>
                      </a:r>
                      <a:r>
                        <a:rPr sz="1100" i="1" spc="2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чрезмерная</a:t>
                      </a:r>
                      <a:r>
                        <a:rPr sz="1100" i="1" spc="2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замкнутость,</a:t>
                      </a:r>
                      <a:r>
                        <a:rPr sz="1100" i="1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депрессивное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настроение,</a:t>
                      </a:r>
                      <a:r>
                        <a:rPr sz="11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1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меланхолии,</a:t>
                      </a:r>
                      <a:r>
                        <a:rPr sz="11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чрезмерная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 плаксивость,</a:t>
                      </a:r>
                      <a:r>
                        <a:rPr sz="11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эйфория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после</a:t>
                      </a:r>
                      <a:r>
                        <a:rPr sz="11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депрессии,</a:t>
                      </a:r>
                      <a:r>
                        <a:rPr sz="11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резкие</a:t>
                      </a:r>
                      <a:r>
                        <a:rPr sz="11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перепады</a:t>
                      </a:r>
                      <a:r>
                        <a:rPr sz="11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настроения)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0106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/>
                <a:tab pos="2820035"/>
                <a:tab pos="4699635"/>
                <a:tab pos="5908675"/>
              </a:tabLst>
            </a:pPr>
            <a:r>
              <a:rPr spc="-10"/>
              <a:t>Проведение</a:t>
            </a:r>
            <a:r>
              <a:rPr/>
              <a:t>	</a:t>
            </a:r>
            <a:r>
              <a:rPr spc="-10"/>
              <a:t>мониторинга</a:t>
            </a:r>
            <a:r>
              <a:rPr/>
              <a:t>	</a:t>
            </a:r>
            <a:r>
              <a:rPr spc="-10"/>
              <a:t>психологического</a:t>
            </a:r>
            <a:r>
              <a:rPr/>
              <a:t>	</a:t>
            </a:r>
            <a:r>
              <a:rPr spc="-10"/>
              <a:t>состояния</a:t>
            </a:r>
            <a:r>
              <a:rPr/>
              <a:t>	</a:t>
            </a:r>
            <a:r>
              <a:rPr spc="-20"/>
              <a:t>детей </a:t>
            </a:r>
            <a:r>
              <a:rPr/>
              <a:t>ветеранов</a:t>
            </a:r>
            <a:r>
              <a:rPr spc="-50"/>
              <a:t> </a:t>
            </a:r>
            <a:r>
              <a:rPr spc="-10"/>
              <a:t>(участников)</a:t>
            </a:r>
            <a:r>
              <a:rPr spc="-35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7962899" y="0"/>
            <a:ext cx="1181100" cy="1311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ject 7"/>
          <p:cNvSpPr txBox="1"/>
          <p:nvPr/>
        </p:nvSpPr>
        <p:spPr>
          <a:xfrm>
            <a:off x="381000" y="819150"/>
            <a:ext cx="4725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Сбор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200" b="1" spc="2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представителей):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>
                <a:solidFill>
                  <a:srgbClr val="C00000"/>
                </a:solidFill>
                <a:latin typeface="Microsoft Sans Serif"/>
                <a:cs typeface="Microsoft Sans Serif"/>
              </a:rPr>
              <a:t>-</a:t>
            </a:r>
            <a:r>
              <a:rPr sz="1200" spc="13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протокольные</a:t>
            </a:r>
            <a:r>
              <a:rPr sz="12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данные: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(7-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17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лет)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46722" y="1370838"/>
          <a:ext cx="8663304" cy="3471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1484"/>
                <a:gridCol w="323850"/>
                <a:gridCol w="267970"/>
              </a:tblGrid>
              <a:tr h="370205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2225">
                        <a:lnSpc>
                          <a:spcPts val="930"/>
                        </a:lnSpc>
                      </a:pPr>
                      <a:r>
                        <a:rPr sz="800" b="1" spc="-50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7950" indent="-133350">
                        <a:lnSpc>
                          <a:spcPts val="930"/>
                        </a:lnSpc>
                      </a:pPr>
                      <a:r>
                        <a:rPr sz="800" b="1" spc="-25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800" b="1" spc="-50" smtClean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02080"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6.</a:t>
                      </a:r>
                      <a:r>
                        <a:rPr sz="1400" b="1" spc="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1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суицидальных</a:t>
                      </a:r>
                      <a:r>
                        <a:rPr sz="11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установок</a:t>
                      </a:r>
                      <a:r>
                        <a:rPr sz="11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11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основными</a:t>
                      </a:r>
                      <a:r>
                        <a:rPr sz="1100" i="1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темами</a:t>
                      </a:r>
                      <a:r>
                        <a:rPr sz="1100" i="1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100" i="1" spc="1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чтения,</a:t>
                      </a:r>
                      <a:r>
                        <a:rPr sz="1100" i="1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обсуждения</a:t>
                      </a:r>
                      <a:r>
                        <a:rPr sz="1100" i="1" spc="1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1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творчества</a:t>
                      </a:r>
                      <a:r>
                        <a:rPr sz="1100" i="1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(книги,</a:t>
                      </a:r>
                      <a:r>
                        <a:rPr sz="1100" i="1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музыка,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47625" algn="just">
                        <a:lnSpc>
                          <a:spcPct val="114900"/>
                        </a:lnSpc>
                        <a:spcBef>
                          <a:spcPts val="45"/>
                        </a:spcBef>
                        <a:tabLst>
                          <a:tab pos="5113655"/>
                          <a:tab pos="5866765"/>
                        </a:tabLst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сайты</a:t>
                      </a:r>
                      <a:r>
                        <a:rPr sz="11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т.п.)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становятся</a:t>
                      </a:r>
                      <a:r>
                        <a:rPr sz="11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темы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смерти,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суицида,</a:t>
                      </a:r>
                      <a:r>
                        <a:rPr sz="11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самоистязания,</a:t>
                      </a:r>
                      <a:r>
                        <a:rPr sz="11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деструктивного</a:t>
                      </a:r>
                      <a:r>
                        <a:rPr sz="11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поведения,</a:t>
                      </a:r>
                      <a:r>
                        <a:rPr sz="11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равнодушие</a:t>
                      </a:r>
                      <a:r>
                        <a:rPr sz="11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любимым</a:t>
                      </a:r>
                      <a:r>
                        <a:rPr sz="11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ранее</a:t>
                      </a:r>
                      <a:r>
                        <a:rPr sz="11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видам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досуга;</a:t>
                      </a:r>
                      <a:r>
                        <a:rPr sz="1100" i="1" spc="42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разговоры</a:t>
                      </a:r>
                      <a:r>
                        <a:rPr sz="1100" i="1" spc="20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i="1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смерти,</a:t>
                      </a:r>
                      <a:r>
                        <a:rPr sz="1100" i="1" spc="2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записки</a:t>
                      </a:r>
                      <a:r>
                        <a:rPr sz="1100" i="1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i="1" spc="20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самоубийстве,</a:t>
                      </a:r>
                      <a:r>
                        <a:rPr sz="1100" i="1" spc="1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рисунки</a:t>
                      </a:r>
                      <a:r>
                        <a:rPr sz="1100" i="1" spc="20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1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черном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свете,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	отображающие</a:t>
                      </a:r>
                      <a:r>
                        <a:rPr sz="1100" i="1" spc="405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жестокость,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особенно</a:t>
                      </a:r>
                      <a:r>
                        <a:rPr sz="1100" i="1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направленную</a:t>
                      </a:r>
                      <a:r>
                        <a:rPr sz="1100" i="1" spc="1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i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себя;</a:t>
                      </a:r>
                      <a:r>
                        <a:rPr sz="1100" i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100" i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угрызения</a:t>
                      </a:r>
                      <a:r>
                        <a:rPr sz="1100" i="1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совести;</a:t>
                      </a:r>
                      <a:r>
                        <a:rPr sz="1100" i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чувство</a:t>
                      </a:r>
                      <a:r>
                        <a:rPr sz="1100" i="1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безнадежности,</a:t>
                      </a:r>
                      <a:r>
                        <a:rPr sz="1100" i="1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тревоги,</a:t>
                      </a:r>
                      <a:r>
                        <a:rPr sz="1100" i="1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депрессии,</a:t>
                      </a:r>
                      <a:r>
                        <a:rPr sz="1100" i="1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плач</a:t>
                      </a:r>
                      <a:r>
                        <a:rPr sz="1100" i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1100" i="1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причины;</a:t>
                      </a:r>
                      <a:r>
                        <a:rPr sz="1100" i="1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раздача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личных</a:t>
                      </a:r>
                      <a:r>
                        <a:rPr sz="1100" i="1" spc="3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вещей;</a:t>
                      </a:r>
                      <a:r>
                        <a:rPr sz="1100" i="1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неспособность</a:t>
                      </a:r>
                      <a:r>
                        <a:rPr sz="1100" i="1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долго</a:t>
                      </a:r>
                      <a:r>
                        <a:rPr sz="1100" i="1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оставаться</a:t>
                      </a:r>
                      <a:r>
                        <a:rPr sz="1100" i="1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внимательным;</a:t>
                      </a:r>
                      <a:r>
                        <a:rPr sz="1100" i="1" spc="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утрата</a:t>
                      </a:r>
                      <a:r>
                        <a:rPr sz="1100" i="1" spc="3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интереса</a:t>
                      </a:r>
                      <a:r>
                        <a:rPr sz="1100" i="1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i="1" spc="3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любимым</a:t>
                      </a:r>
                      <a:r>
                        <a:rPr sz="1100" i="1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занятиям;</a:t>
                      </a:r>
                      <a:r>
                        <a:rPr sz="1100" i="1" spc="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самобичевание;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обобщающие</a:t>
                      </a:r>
                      <a:r>
                        <a:rPr sz="1100" i="1" spc="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фразы,</a:t>
                      </a:r>
                      <a:r>
                        <a:rPr sz="1100" i="1" spc="3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содержащие</a:t>
                      </a:r>
                      <a:r>
                        <a:rPr sz="1100" i="1" spc="3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псевдофилософские</a:t>
                      </a:r>
                      <a:r>
                        <a:rPr sz="1100" i="1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рассуждения,</a:t>
                      </a:r>
                      <a:r>
                        <a:rPr sz="1100" i="1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100" i="1" spc="3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100" i="1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иносказательные</a:t>
                      </a:r>
                      <a:r>
                        <a:rPr sz="1100" i="1" spc="3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многозначные</a:t>
                      </a:r>
                      <a:r>
                        <a:rPr sz="1100" i="1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афоризмы.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высказывание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11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100" i="1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1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ненужности,</a:t>
                      </a:r>
                      <a:r>
                        <a:rPr sz="11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бессмысленности</a:t>
                      </a:r>
                      <a:r>
                        <a:rPr sz="11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существования,</a:t>
                      </a:r>
                      <a:r>
                        <a:rPr sz="11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своем</a:t>
                      </a:r>
                      <a:r>
                        <a:rPr sz="11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одиночестве)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0555"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7.</a:t>
                      </a:r>
                      <a:r>
                        <a:rPr sz="1400" b="1" spc="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Изменение</a:t>
                      </a:r>
                      <a:r>
                        <a:rPr sz="1100" spc="2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повседневной</a:t>
                      </a:r>
                      <a:r>
                        <a:rPr sz="1100" spc="20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активности</a:t>
                      </a:r>
                      <a:r>
                        <a:rPr sz="1100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(резкое</a:t>
                      </a:r>
                      <a:r>
                        <a:rPr sz="1100" i="1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ухудшение</a:t>
                      </a:r>
                      <a:r>
                        <a:rPr sz="1100" i="1" spc="2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успеваемости,</a:t>
                      </a:r>
                      <a:r>
                        <a:rPr sz="1100" i="1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немотивированные</a:t>
                      </a:r>
                      <a:r>
                        <a:rPr sz="1100" i="1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прогулы,</a:t>
                      </a:r>
                      <a:r>
                        <a:rPr sz="1100" i="1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побеги</a:t>
                      </a:r>
                      <a:r>
                        <a:rPr sz="1100" i="1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100" i="1" spc="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дома,</a:t>
                      </a:r>
                      <a:r>
                        <a:rPr sz="1100" i="1" spc="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резкие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48260">
                        <a:lnSpc>
                          <a:spcPct val="114500"/>
                        </a:lnSpc>
                        <a:spcBef>
                          <a:spcPts val="45"/>
                        </a:spcBef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изменения</a:t>
                      </a:r>
                      <a:r>
                        <a:rPr sz="1100" i="1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1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манере</a:t>
                      </a:r>
                      <a:r>
                        <a:rPr sz="1100" i="1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одеваться,</a:t>
                      </a:r>
                      <a:r>
                        <a:rPr sz="1100" i="1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эпатажность,</a:t>
                      </a:r>
                      <a:r>
                        <a:rPr sz="1100" i="1" spc="1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пренебрежительное</a:t>
                      </a:r>
                      <a:r>
                        <a:rPr sz="1100" i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отношение</a:t>
                      </a:r>
                      <a:r>
                        <a:rPr sz="1100" i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i="1" spc="1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100" i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внешности,</a:t>
                      </a:r>
                      <a:r>
                        <a:rPr sz="1100" i="1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несоблюдние</a:t>
                      </a:r>
                      <a:r>
                        <a:rPr sz="1100" i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гигиенических навыков)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0555"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8.</a:t>
                      </a:r>
                      <a:r>
                        <a:rPr sz="1400" b="1" spc="3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Ребенок</a:t>
                      </a:r>
                      <a:r>
                        <a:rPr sz="1100" spc="3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состоит</a:t>
                      </a:r>
                      <a:r>
                        <a:rPr sz="1100" spc="2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3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группе,</a:t>
                      </a:r>
                      <a:r>
                        <a:rPr sz="1100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распространяющей</a:t>
                      </a:r>
                      <a:r>
                        <a:rPr sz="1100" spc="2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подозрительный</a:t>
                      </a:r>
                      <a:r>
                        <a:rPr sz="1100" spc="2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spc="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негативный</a:t>
                      </a:r>
                      <a:r>
                        <a:rPr sz="1100" spc="2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контент</a:t>
                      </a:r>
                      <a:r>
                        <a:rPr sz="1100" spc="2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100" i="1" spc="2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темы</a:t>
                      </a:r>
                      <a:r>
                        <a:rPr sz="1100" i="1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курения,</a:t>
                      </a:r>
                      <a:r>
                        <a:rPr sz="1100" i="1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употребления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48895">
                        <a:lnSpc>
                          <a:spcPct val="114500"/>
                        </a:lnSpc>
                        <a:spcBef>
                          <a:spcPts val="50"/>
                        </a:spcBef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алкоголя,</a:t>
                      </a:r>
                      <a:r>
                        <a:rPr sz="11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наркотиков</a:t>
                      </a:r>
                      <a:r>
                        <a:rPr sz="1100" i="1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100" i="1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психоактивных</a:t>
                      </a:r>
                      <a:r>
                        <a:rPr sz="1100" i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веществ,</a:t>
                      </a:r>
                      <a:r>
                        <a:rPr sz="1100" i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ненависти</a:t>
                      </a:r>
                      <a:r>
                        <a:rPr sz="11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i="1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определенным</a:t>
                      </a:r>
                      <a:r>
                        <a:rPr sz="1100" i="1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социальным</a:t>
                      </a:r>
                      <a:r>
                        <a:rPr sz="1100" i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группам</a:t>
                      </a:r>
                      <a:r>
                        <a:rPr sz="11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национальностям,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насилия, жестокости,</a:t>
                      </a:r>
                      <a:r>
                        <a:rPr sz="11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совершения суицида,</a:t>
                      </a:r>
                      <a:r>
                        <a:rPr sz="11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вовлечения</a:t>
                      </a:r>
                      <a:r>
                        <a:rPr sz="11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противозаконную</a:t>
                      </a:r>
                      <a:r>
                        <a:rPr sz="11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деятельность</a:t>
                      </a:r>
                      <a:r>
                        <a:rPr sz="11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(мошенничество,</a:t>
                      </a:r>
                      <a:r>
                        <a:rPr sz="11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экстремизм).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8150">
                <a:tc>
                  <a:txBody>
                    <a:bodyPr vert="horz" wrap="square"/>
                    <a:lstStyle/>
                    <a:p>
                      <a:pPr marL="68580" marR="50165">
                        <a:lnSpc>
                          <a:spcPts val="1620"/>
                        </a:lnSpc>
                        <a:spcBef>
                          <a:spcPts val="110"/>
                        </a:spcBef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9.</a:t>
                      </a:r>
                      <a:r>
                        <a:rPr sz="1400" b="1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Интернет-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зависимость.</a:t>
                      </a:r>
                      <a:r>
                        <a:rPr sz="11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Ребенок</a:t>
                      </a:r>
                      <a:r>
                        <a:rPr sz="11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проводит</a:t>
                      </a:r>
                      <a:r>
                        <a:rPr sz="11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социальной</a:t>
                      </a:r>
                      <a:r>
                        <a:rPr sz="11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сети</a:t>
                      </a:r>
                      <a:r>
                        <a:rPr sz="11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занимается</a:t>
                      </a:r>
                      <a:r>
                        <a:rPr sz="11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компьютерными</a:t>
                      </a:r>
                      <a:r>
                        <a:rPr sz="11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играми</a:t>
                      </a:r>
                      <a:r>
                        <a:rPr sz="11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настолько</a:t>
                      </a:r>
                      <a:r>
                        <a:rPr sz="11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много</a:t>
                      </a:r>
                      <a:r>
                        <a:rPr sz="11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времени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1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даже</a:t>
                      </a:r>
                      <a:r>
                        <a:rPr sz="11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пренебрегает</a:t>
                      </a:r>
                      <a:r>
                        <a:rPr sz="11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ежедневными</a:t>
                      </a:r>
                      <a:r>
                        <a:rPr sz="11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делами:</a:t>
                      </a:r>
                      <a:r>
                        <a:rPr sz="11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едой,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сном,</a:t>
                      </a:r>
                      <a:r>
                        <a:rPr sz="11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учебой,</a:t>
                      </a:r>
                      <a:r>
                        <a:rPr sz="11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1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приводит</a:t>
                      </a:r>
                      <a:r>
                        <a:rPr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1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признакам,</a:t>
                      </a:r>
                      <a:r>
                        <a:rPr sz="11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указанным</a:t>
                      </a:r>
                      <a:r>
                        <a:rPr sz="11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пп.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1,</a:t>
                      </a:r>
                      <a:r>
                        <a:rPr sz="11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>
                          <a:latin typeface="Times New Roman"/>
                          <a:cs typeface="Times New Roman"/>
                        </a:rPr>
                        <a:t>2,</a:t>
                      </a:r>
                      <a:r>
                        <a:rPr sz="11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>
                          <a:latin typeface="Times New Roman"/>
                          <a:cs typeface="Times New Roman"/>
                        </a:rPr>
                        <a:t>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3154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/>
                <a:tab pos="2820035"/>
                <a:tab pos="4699635"/>
                <a:tab pos="5908675"/>
              </a:tabLst>
            </a:pPr>
            <a:r>
              <a:rPr spc="-10"/>
              <a:t>Проведение</a:t>
            </a:r>
            <a:r>
              <a:rPr/>
              <a:t>	</a:t>
            </a:r>
            <a:r>
              <a:rPr spc="-10"/>
              <a:t>мониторинга</a:t>
            </a:r>
            <a:r>
              <a:rPr/>
              <a:t>	</a:t>
            </a:r>
            <a:r>
              <a:rPr spc="-10"/>
              <a:t>психологического</a:t>
            </a:r>
            <a:r>
              <a:rPr/>
              <a:t>	</a:t>
            </a:r>
            <a:r>
              <a:rPr spc="-10"/>
              <a:t>состояния</a:t>
            </a:r>
            <a:r>
              <a:rPr/>
              <a:t>	</a:t>
            </a:r>
            <a:r>
              <a:rPr spc="-20"/>
              <a:t>детей </a:t>
            </a:r>
            <a:r>
              <a:rPr/>
              <a:t>ветеранов</a:t>
            </a:r>
            <a:r>
              <a:rPr spc="-50"/>
              <a:t> </a:t>
            </a:r>
            <a:r>
              <a:rPr spc="-10"/>
              <a:t>(участников)</a:t>
            </a:r>
            <a:r>
              <a:rPr spc="-35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332028" y="866394"/>
            <a:ext cx="8509000" cy="3190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/>
              <a:t>Сбор</a:t>
            </a:r>
            <a:r>
              <a:rPr spc="-50"/>
              <a:t> </a:t>
            </a:r>
            <a:r>
              <a:rPr/>
              <a:t>информации</a:t>
            </a:r>
            <a:r>
              <a:rPr spc="275"/>
              <a:t> </a:t>
            </a:r>
            <a:r>
              <a:rPr/>
              <a:t>от</a:t>
            </a:r>
            <a:r>
              <a:rPr spc="-40"/>
              <a:t> </a:t>
            </a:r>
            <a:r>
              <a:rPr/>
              <a:t>родителей</a:t>
            </a:r>
            <a:r>
              <a:rPr spc="-40"/>
              <a:t> </a:t>
            </a:r>
            <a:r>
              <a:rPr spc="-10"/>
              <a:t>(законных</a:t>
            </a:r>
            <a:r>
              <a:rPr spc="-40"/>
              <a:t> </a:t>
            </a:r>
            <a:r>
              <a:rPr spc="-10"/>
              <a:t>представителей):</a:t>
            </a:r>
          </a:p>
          <a:p>
            <a:pPr marL="12700">
              <a:lnSpc>
                <a:spcPct val="100000"/>
              </a:lnSpc>
            </a:pPr>
            <a:r>
              <a:rPr b="0">
                <a:latin typeface="Microsoft Sans Serif"/>
                <a:cs typeface="Microsoft Sans Serif"/>
              </a:rPr>
              <a:t>-</a:t>
            </a:r>
            <a:r>
              <a:rPr b="0" spc="130">
                <a:latin typeface="Microsoft Sans Serif"/>
                <a:cs typeface="Microsoft Sans Serif"/>
              </a:rPr>
              <a:t>  </a:t>
            </a:r>
            <a:r>
              <a:rPr spc="-10"/>
              <a:t>протокольные</a:t>
            </a:r>
            <a:r>
              <a:rPr spc="10"/>
              <a:t> </a:t>
            </a:r>
            <a:r>
              <a:rPr/>
              <a:t>данные:</a:t>
            </a:r>
            <a:r>
              <a:rPr spc="-25"/>
              <a:t> </a:t>
            </a:r>
            <a:r>
              <a:rPr spc="-10"/>
              <a:t>(7-</a:t>
            </a:r>
            <a:r>
              <a:rPr/>
              <a:t>17</a:t>
            </a:r>
            <a:r>
              <a:rPr spc="-25"/>
              <a:t> </a:t>
            </a:r>
            <a:r>
              <a:rPr spc="-20"/>
              <a:t>лет)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/>
          </a:p>
          <a:p>
            <a:pPr marL="12700" marR="5080" algn="just">
              <a:lnSpc>
                <a:spcPct val="100000"/>
              </a:lnSpc>
            </a:pP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1600" b="0" i="1" spc="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случае</a:t>
            </a:r>
            <a:r>
              <a:rPr sz="1600" b="0" i="1" spc="1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ответа</a:t>
            </a:r>
            <a:r>
              <a:rPr sz="1600" b="0" i="1" spc="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ДА,</a:t>
            </a:r>
            <a:r>
              <a:rPr sz="1600" b="0" i="1" spc="1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на</a:t>
            </a:r>
            <a:r>
              <a:rPr sz="1600" b="0" i="1" spc="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вопросы</a:t>
            </a:r>
            <a:r>
              <a:rPr sz="1600" b="0" i="1" spc="2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пп.</a:t>
            </a:r>
            <a:r>
              <a:rPr sz="1600" b="0" i="1" spc="1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spc="-20">
                <a:solidFill>
                  <a:srgbClr val="002060"/>
                </a:solidFill>
                <a:latin typeface="Arial"/>
                <a:cs typeface="Arial"/>
              </a:rPr>
              <a:t>2-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9</a:t>
            </a:r>
            <a:r>
              <a:rPr sz="1600" b="0" i="1" spc="1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с</a:t>
            </a:r>
            <a:r>
              <a:rPr sz="1600" b="0" i="1" spc="1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учетом</a:t>
            </a:r>
            <a:r>
              <a:rPr sz="1600" b="0" i="1" spc="2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высокой</a:t>
            </a:r>
            <a:r>
              <a:rPr sz="1600" b="0" i="1" spc="2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уязвимости</a:t>
            </a:r>
            <a:r>
              <a:rPr sz="1600" b="0" i="1" spc="2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к факторам</a:t>
            </a:r>
            <a:r>
              <a:rPr sz="1600" b="0" i="1" spc="2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риска</a:t>
            </a:r>
            <a:r>
              <a:rPr sz="1600" b="0" i="1" spc="2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spc="-10">
                <a:solidFill>
                  <a:srgbClr val="002060"/>
                </a:solidFill>
                <a:latin typeface="Arial"/>
                <a:cs typeface="Arial"/>
              </a:rPr>
              <a:t>необходимо</a:t>
            </a:r>
            <a:r>
              <a:rPr sz="1600" b="0" i="1" spc="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spc="-10">
                <a:solidFill>
                  <a:srgbClr val="002060"/>
                </a:solidFill>
                <a:latin typeface="Arial"/>
                <a:cs typeface="Arial"/>
              </a:rPr>
              <a:t>направление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на </a:t>
            </a:r>
            <a:r>
              <a:rPr sz="1600" b="0" i="1" spc="-10">
                <a:solidFill>
                  <a:srgbClr val="002060"/>
                </a:solidFill>
                <a:latin typeface="Arial"/>
                <a:cs typeface="Arial"/>
              </a:rPr>
              <a:t>психодиагностическое</a:t>
            </a:r>
            <a:r>
              <a:rPr sz="1600" b="0" i="1" spc="1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>
                <a:solidFill>
                  <a:srgbClr val="002060"/>
                </a:solidFill>
                <a:latin typeface="Arial"/>
                <a:cs typeface="Arial"/>
              </a:rPr>
              <a:t>обследование</a:t>
            </a:r>
            <a:r>
              <a:rPr sz="1600" b="0" i="1" u="sng" spc="-1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>
                <a:solidFill>
                  <a:srgbClr val="002060"/>
                </a:solidFill>
                <a:latin typeface="Arial"/>
                <a:cs typeface="Arial"/>
              </a:rPr>
              <a:t>медицинским</a:t>
            </a:r>
            <a:r>
              <a:rPr sz="1600" b="0" i="1" u="sng" spc="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>
                <a:solidFill>
                  <a:srgbClr val="002060"/>
                </a:solidFill>
                <a:latin typeface="Arial"/>
                <a:cs typeface="Arial"/>
              </a:rPr>
              <a:t>психологом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 с</a:t>
            </a:r>
            <a:r>
              <a:rPr sz="1600" b="0" i="1" spc="-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целью</a:t>
            </a:r>
            <a:r>
              <a:rPr sz="1600" b="0" i="1" spc="-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разработки системы</a:t>
            </a:r>
            <a:r>
              <a:rPr sz="1600" b="0" i="1" spc="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spc="-10">
                <a:solidFill>
                  <a:srgbClr val="002060"/>
                </a:solidFill>
                <a:latin typeface="Arial"/>
                <a:cs typeface="Arial"/>
              </a:rPr>
              <a:t>профилактических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и</a:t>
            </a:r>
            <a:r>
              <a:rPr sz="1600" b="0" i="1" spc="-3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коррекционных</a:t>
            </a:r>
            <a:r>
              <a:rPr sz="1600" b="0" i="1" spc="-5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spc="-10">
                <a:solidFill>
                  <a:srgbClr val="002060"/>
                </a:solidFill>
                <a:latin typeface="Arial"/>
                <a:cs typeface="Arial"/>
              </a:rPr>
              <a:t>мероприятий.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/>
          </a:p>
          <a:p>
            <a:pPr marL="12700" algn="just">
              <a:lnSpc>
                <a:spcPct val="100000"/>
              </a:lnSpc>
            </a:pPr>
            <a:r>
              <a:rPr sz="1600" b="0" i="1">
                <a:latin typeface="Arial"/>
                <a:cs typeface="Arial"/>
              </a:rPr>
              <a:t>В случае</a:t>
            </a:r>
            <a:r>
              <a:rPr sz="1600" b="0" i="1" spc="-10">
                <a:latin typeface="Arial"/>
                <a:cs typeface="Arial"/>
              </a:rPr>
              <a:t> положительного</a:t>
            </a:r>
            <a:r>
              <a:rPr sz="1600" b="0" i="1" spc="-45">
                <a:latin typeface="Arial"/>
                <a:cs typeface="Arial"/>
              </a:rPr>
              <a:t> </a:t>
            </a:r>
            <a:r>
              <a:rPr sz="1600" b="0" i="1" spc="-10">
                <a:latin typeface="Arial"/>
                <a:cs typeface="Arial"/>
              </a:rPr>
              <a:t>ответа</a:t>
            </a:r>
            <a:r>
              <a:rPr sz="1600" b="0" i="1">
                <a:latin typeface="Arial"/>
                <a:cs typeface="Arial"/>
              </a:rPr>
              <a:t> на пп. 4, 6</a:t>
            </a:r>
            <a:r>
              <a:rPr sz="1600" b="0" i="1" spc="-10">
                <a:latin typeface="Arial"/>
                <a:cs typeface="Arial"/>
              </a:rPr>
              <a:t> необходима</a:t>
            </a:r>
            <a:r>
              <a:rPr sz="1600" b="0" i="1" spc="-45">
                <a:latin typeface="Arial"/>
                <a:cs typeface="Arial"/>
              </a:rPr>
              <a:t> </a:t>
            </a:r>
            <a:r>
              <a:rPr sz="1600" b="0" i="1" u="sng" spc="-10">
                <a:latin typeface="Arial"/>
                <a:cs typeface="Arial"/>
              </a:rPr>
              <a:t>консультация</a:t>
            </a:r>
            <a:r>
              <a:rPr sz="1600" b="0" i="1" u="sng" spc="-15">
                <a:latin typeface="Arial"/>
                <a:cs typeface="Arial"/>
              </a:rPr>
              <a:t> </a:t>
            </a:r>
            <a:r>
              <a:rPr sz="1600" b="0" i="1" u="sng" spc="-10">
                <a:latin typeface="Arial"/>
                <a:cs typeface="Arial"/>
              </a:rPr>
              <a:t>психиатра</a:t>
            </a:r>
            <a:r>
              <a:rPr b="0" i="1" spc="-10">
                <a:latin typeface="Arial"/>
                <a:cs typeface="Arial"/>
              </a:rPr>
              <a:t>.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/>
          </a:p>
          <a:p>
            <a:pPr marL="12700" marR="5080" algn="just">
              <a:lnSpc>
                <a:spcPct val="100000"/>
              </a:lnSpc>
            </a:pP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Если</a:t>
            </a:r>
            <a:r>
              <a:rPr sz="1600" b="0" i="1" spc="6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положительный</a:t>
            </a:r>
            <a:r>
              <a:rPr sz="1600" b="0" i="1" spc="7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ответ</a:t>
            </a:r>
            <a:r>
              <a:rPr sz="1600" b="0" i="1" spc="5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дан</a:t>
            </a:r>
            <a:r>
              <a:rPr sz="1600" b="0" i="1" spc="8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только</a:t>
            </a:r>
            <a:r>
              <a:rPr sz="1600" b="0" i="1" spc="5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на</a:t>
            </a:r>
            <a:r>
              <a:rPr sz="1600" b="0" i="1" spc="7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пп.</a:t>
            </a:r>
            <a:r>
              <a:rPr sz="1600" b="0" i="1" spc="8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1,</a:t>
            </a:r>
            <a:r>
              <a:rPr sz="1600" b="0" i="1" spc="7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9</a:t>
            </a:r>
            <a:r>
              <a:rPr sz="1600" b="0" i="1" spc="6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рекомендовано</a:t>
            </a:r>
            <a:r>
              <a:rPr sz="1600" b="0" i="1" spc="8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>
                <a:solidFill>
                  <a:srgbClr val="002060"/>
                </a:solidFill>
                <a:latin typeface="Arial"/>
                <a:cs typeface="Arial"/>
              </a:rPr>
              <a:t>наблюдение</a:t>
            </a:r>
            <a:r>
              <a:rPr sz="1600" b="0" i="1" u="sng" spc="7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>
                <a:solidFill>
                  <a:srgbClr val="002060"/>
                </a:solidFill>
                <a:latin typeface="Arial"/>
                <a:cs typeface="Arial"/>
              </a:rPr>
              <a:t>родителем</a:t>
            </a:r>
            <a:r>
              <a:rPr sz="1600" b="0" i="1" u="sng" spc="7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>
                <a:solidFill>
                  <a:srgbClr val="002060"/>
                </a:solidFill>
                <a:latin typeface="Arial"/>
                <a:cs typeface="Arial"/>
              </a:rPr>
              <a:t>поведения</a:t>
            </a:r>
            <a:r>
              <a:rPr sz="1600" b="0" i="1" u="sng" spc="6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>
                <a:solidFill>
                  <a:srgbClr val="002060"/>
                </a:solidFill>
                <a:latin typeface="Arial"/>
                <a:cs typeface="Arial"/>
              </a:rPr>
              <a:t>ребенка</a:t>
            </a:r>
            <a:r>
              <a:rPr sz="1600" b="0" i="1" u="sng" spc="75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0" i="1" u="sng" spc="-25">
                <a:solidFill>
                  <a:srgbClr val="002060"/>
                </a:solidFill>
                <a:latin typeface="Arial"/>
                <a:cs typeface="Arial"/>
              </a:rPr>
              <a:t>на </a:t>
            </a:r>
            <a:r>
              <a:rPr sz="1600" b="0" i="1" u="sng">
                <a:solidFill>
                  <a:srgbClr val="002060"/>
                </a:solidFill>
                <a:latin typeface="Arial"/>
                <a:cs typeface="Arial"/>
              </a:rPr>
              <a:t>протяжении</a:t>
            </a:r>
            <a:r>
              <a:rPr sz="1600" b="0" i="1" u="sng" spc="13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u="sng">
                <a:solidFill>
                  <a:srgbClr val="002060"/>
                </a:solidFill>
                <a:latin typeface="Arial"/>
                <a:cs typeface="Arial"/>
              </a:rPr>
              <a:t>1</a:t>
            </a:r>
            <a:r>
              <a:rPr sz="1600" b="0" i="1" u="sng" spc="135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u="sng">
                <a:solidFill>
                  <a:srgbClr val="002060"/>
                </a:solidFill>
                <a:latin typeface="Arial"/>
                <a:cs typeface="Arial"/>
              </a:rPr>
              <a:t>мес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.</a:t>
            </a:r>
            <a:r>
              <a:rPr sz="1600" b="0" i="1" spc="135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с</a:t>
            </a:r>
            <a:r>
              <a:rPr sz="1600" b="0" i="1" spc="135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повторным</a:t>
            </a:r>
            <a:r>
              <a:rPr sz="1600" b="0" i="1" spc="135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обращением</a:t>
            </a:r>
            <a:r>
              <a:rPr sz="1600" b="0" i="1" spc="135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по</a:t>
            </a:r>
            <a:r>
              <a:rPr sz="1600" b="0" i="1" spc="14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инициативе</a:t>
            </a:r>
            <a:r>
              <a:rPr sz="1600" b="0" i="1" spc="13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родителя</a:t>
            </a:r>
            <a:r>
              <a:rPr sz="1600" b="0" i="1" spc="135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1600" b="0" i="1" spc="130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случае</a:t>
            </a:r>
            <a:r>
              <a:rPr sz="1600" b="0" i="1" spc="135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>
                <a:solidFill>
                  <a:srgbClr val="002060"/>
                </a:solidFill>
                <a:latin typeface="Arial"/>
                <a:cs typeface="Arial"/>
              </a:rPr>
              <a:t>сохранения</a:t>
            </a:r>
            <a:r>
              <a:rPr sz="1600" b="0" i="1" spc="125">
                <a:solidFill>
                  <a:srgbClr val="002060"/>
                </a:solidFill>
                <a:latin typeface="Arial"/>
                <a:cs typeface="Arial"/>
              </a:rPr>
              <a:t>  </a:t>
            </a:r>
            <a:r>
              <a:rPr sz="1600" b="0" i="1" spc="-10">
                <a:solidFill>
                  <a:srgbClr val="002060"/>
                </a:solidFill>
                <a:latin typeface="Arial"/>
                <a:cs typeface="Arial"/>
              </a:rPr>
              <a:t>признаков дезадаптивного поведения.</a:t>
            </a:r>
          </a:p>
        </p:txBody>
      </p:sp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7962900" y="0"/>
            <a:ext cx="1181100" cy="1311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6964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383030"/>
                <a:tab pos="2820035"/>
                <a:tab pos="4699635"/>
                <a:tab pos="5908675"/>
              </a:tabLst>
            </a:pPr>
            <a:r>
              <a:rPr spc="-10"/>
              <a:t>Проведение</a:t>
            </a:r>
            <a:r>
              <a:rPr/>
              <a:t>	</a:t>
            </a:r>
            <a:r>
              <a:rPr spc="-10"/>
              <a:t>мониторинга</a:t>
            </a:r>
            <a:r>
              <a:rPr/>
              <a:t>	</a:t>
            </a:r>
            <a:r>
              <a:rPr spc="-10"/>
              <a:t>психологического</a:t>
            </a:r>
            <a:r>
              <a:rPr/>
              <a:t>	</a:t>
            </a:r>
            <a:r>
              <a:rPr spc="-10"/>
              <a:t>состояния</a:t>
            </a:r>
            <a:r>
              <a:rPr/>
              <a:t>	</a:t>
            </a:r>
            <a:r>
              <a:rPr spc="-20"/>
              <a:t>детей </a:t>
            </a:r>
            <a:br>
              <a:rPr lang="ru-RU" spc="-20" smtClean="0"/>
            </a:br>
            <a:r>
              <a:rPr smtClean="0"/>
              <a:t>ветеранов</a:t>
            </a:r>
            <a:r>
              <a:rPr spc="-50" smtClean="0"/>
              <a:t> </a:t>
            </a:r>
            <a:r>
              <a:rPr spc="-10"/>
              <a:t>(участников)</a:t>
            </a:r>
            <a:r>
              <a:rPr spc="-35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332028" y="866394"/>
            <a:ext cx="8509000" cy="40446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/>
              <a:t>Сбор</a:t>
            </a:r>
            <a:r>
              <a:rPr spc="-50"/>
              <a:t> </a:t>
            </a:r>
            <a:r>
              <a:rPr/>
              <a:t>информации</a:t>
            </a:r>
            <a:r>
              <a:rPr spc="275"/>
              <a:t> </a:t>
            </a:r>
            <a:r>
              <a:rPr/>
              <a:t>от</a:t>
            </a:r>
            <a:r>
              <a:rPr spc="-40"/>
              <a:t> </a:t>
            </a:r>
            <a:r>
              <a:rPr/>
              <a:t>родителей</a:t>
            </a:r>
            <a:r>
              <a:rPr spc="-40"/>
              <a:t> </a:t>
            </a:r>
            <a:r>
              <a:rPr spc="-10"/>
              <a:t>(законных</a:t>
            </a:r>
            <a:r>
              <a:rPr spc="-40"/>
              <a:t> </a:t>
            </a:r>
            <a:r>
              <a:rPr spc="-10"/>
              <a:t>представителей):</a:t>
            </a:r>
          </a:p>
          <a:p>
            <a:pPr marL="12700" marR="5080">
              <a:lnSpc>
                <a:spcPct val="100000"/>
              </a:lnSpc>
            </a:pPr>
            <a:r>
              <a:rPr b="0">
                <a:latin typeface="Microsoft Sans Serif"/>
                <a:cs typeface="Microsoft Sans Serif"/>
              </a:rPr>
              <a:t>-</a:t>
            </a:r>
            <a:r>
              <a:rPr b="0" spc="220">
                <a:latin typeface="Microsoft Sans Serif"/>
                <a:cs typeface="Microsoft Sans Serif"/>
              </a:rPr>
              <a:t> </a:t>
            </a:r>
            <a:r>
              <a:rPr/>
              <a:t>наличие</a:t>
            </a:r>
            <a:r>
              <a:rPr spc="220"/>
              <a:t> </a:t>
            </a:r>
            <a:r>
              <a:rPr/>
              <a:t>симптомов</a:t>
            </a:r>
            <a:r>
              <a:rPr spc="210"/>
              <a:t> </a:t>
            </a:r>
            <a:r>
              <a:rPr smtClean="0"/>
              <a:t>ПТСР</a:t>
            </a:r>
            <a:endParaRPr spc="-10"/>
          </a:p>
          <a:p>
            <a:pPr marL="460375" marR="91440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r>
              <a:rPr lang="ru-RU"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3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3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spc="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-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наплывов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 ярких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навязчивых</a:t>
            </a:r>
            <a:r>
              <a:rPr sz="1400" b="0" spc="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воспоминаний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 травматического</a:t>
            </a:r>
            <a:r>
              <a:rPr sz="1400" b="0" spc="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события,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сопровождающихся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 страхом</a:t>
            </a:r>
            <a:r>
              <a:rPr sz="1400" b="0" spc="-3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или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ужасом;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избегает</a:t>
            </a:r>
            <a:r>
              <a:rPr sz="1400" b="0" spc="-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разговоров</a:t>
            </a:r>
            <a:r>
              <a:rPr sz="1400" b="0" spc="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травмирующем</a:t>
            </a:r>
            <a:r>
              <a:rPr sz="1400" b="0" spc="3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событии,</a:t>
            </a:r>
            <a:r>
              <a:rPr sz="1400" b="0" spc="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или</a:t>
            </a:r>
            <a:r>
              <a:rPr sz="1400" b="0" spc="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уклоняется</a:t>
            </a:r>
            <a:r>
              <a:rPr sz="1400" b="0" spc="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от ситуаций,</a:t>
            </a:r>
            <a:r>
              <a:rPr sz="1400" b="0" spc="4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напоминающих</a:t>
            </a:r>
            <a:r>
              <a:rPr sz="1400" b="0" spc="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его;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Ø"/>
            </a:pPr>
            <a:r>
              <a:rPr lang="ru-RU"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3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spc="1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ощущение</a:t>
            </a:r>
            <a:r>
              <a:rPr sz="1400" b="0" spc="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постоянной</a:t>
            </a:r>
            <a:r>
              <a:rPr sz="1400" b="0" spc="-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угрозы;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3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spc="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постоянные</a:t>
            </a:r>
            <a:r>
              <a:rPr sz="1400" b="0" spc="-3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кошмарные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сновидения, связанные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</a:t>
            </a:r>
            <a:r>
              <a:rPr sz="1400" b="0" spc="-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травматическим</a:t>
            </a:r>
            <a:r>
              <a:rPr sz="1400" b="0" spc="3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событием;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 marR="155575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2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spc="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неконтролируемые</a:t>
            </a:r>
            <a:r>
              <a:rPr sz="1400" b="0" spc="4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эмоциональные</a:t>
            </a:r>
            <a:r>
              <a:rPr sz="1400" b="0" spc="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вспышки</a:t>
            </a:r>
            <a:r>
              <a:rPr sz="1400" b="0" spc="-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(гнева,</a:t>
            </a:r>
            <a:r>
              <a:rPr sz="1400" b="0" spc="-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слез),</a:t>
            </a:r>
            <a:r>
              <a:rPr sz="1400" b="0" spc="-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которых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не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было</a:t>
            </a:r>
            <a:r>
              <a:rPr sz="1400" b="0" spc="-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до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психотравмирующего</a:t>
            </a:r>
            <a:r>
              <a:rPr sz="1400" b="0" spc="4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события;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говорит</a:t>
            </a:r>
            <a:r>
              <a:rPr sz="1400" b="0" spc="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суицидальных</a:t>
            </a:r>
            <a:r>
              <a:rPr sz="1400" b="0" spc="5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мыслях или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намереньях;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4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3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 на</a:t>
            </a:r>
            <a:r>
              <a:rPr sz="1400" b="0" spc="-3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отсутствие</a:t>
            </a:r>
            <a:r>
              <a:rPr sz="1400" b="0" spc="1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эмоций,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ощущение</a:t>
            </a:r>
            <a:r>
              <a:rPr sz="1400" b="0" spc="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нереальности</a:t>
            </a:r>
            <a:r>
              <a:rPr sz="1400" b="0" spc="-3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происходящего;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 marR="956310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2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жалуется</a:t>
            </a:r>
            <a:r>
              <a:rPr sz="1400" b="0" spc="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постоянно</a:t>
            </a:r>
            <a:r>
              <a:rPr sz="1400" b="0" spc="-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плохое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настроение,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нежелание 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что-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либо</a:t>
            </a:r>
            <a:r>
              <a:rPr sz="1400" b="0" spc="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делать,</a:t>
            </a:r>
            <a:r>
              <a:rPr sz="1400" b="0" spc="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чувство</a:t>
            </a:r>
            <a:r>
              <a:rPr sz="1400" b="0" spc="3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пустоты</a:t>
            </a:r>
            <a:r>
              <a:rPr sz="1400" b="0" spc="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 бессмысленности;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3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говорит</a:t>
            </a:r>
            <a:r>
              <a:rPr sz="1400" b="0" spc="-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</a:t>
            </a:r>
            <a:r>
              <a:rPr sz="1400" b="0" spc="-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глубоком</a:t>
            </a:r>
            <a:r>
              <a:rPr sz="1400" b="0" spc="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чувстве</a:t>
            </a:r>
            <a:r>
              <a:rPr sz="1400" b="0" spc="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вины,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стыда, связанных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психотравмирующем</a:t>
            </a:r>
            <a:r>
              <a:rPr sz="1400" b="0" spc="3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событием.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4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говорит</a:t>
            </a:r>
            <a:r>
              <a:rPr sz="1400" b="0" spc="-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о</a:t>
            </a:r>
            <a:r>
              <a:rPr sz="1400" b="0" spc="-3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том,</a:t>
            </a:r>
            <a:r>
              <a:rPr sz="1400" b="0" spc="-3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что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после</a:t>
            </a:r>
            <a:r>
              <a:rPr sz="1400" b="0" spc="-3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травмирующего</a:t>
            </a:r>
            <a:r>
              <a:rPr sz="1400" b="0" spc="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события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стал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(а)</a:t>
            </a:r>
            <a:r>
              <a:rPr sz="1400" b="0" spc="-2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сторониться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друзей,</a:t>
            </a:r>
            <a:r>
              <a:rPr sz="1400" b="0" spc="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пропал</a:t>
            </a:r>
            <a:r>
              <a:rPr sz="1400" b="0" spc="-3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интерес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к</a:t>
            </a:r>
            <a:r>
              <a:rPr sz="1400" b="0" spc="-3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работе,</a:t>
            </a:r>
            <a:r>
              <a:rPr sz="1400" b="0" spc="-3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хобби;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buFont typeface="Wingdings" pitchFamily="2" charset="2"/>
              <a:buChar char="Ø"/>
            </a:pPr>
            <a:r>
              <a:rPr lang="ru-RU"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mtClean="0">
                <a:solidFill>
                  <a:srgbClr val="002060"/>
                </a:solidFill>
                <a:latin typeface="Microsoft Sans Serif"/>
                <a:cs typeface="Microsoft Sans Serif"/>
              </a:rPr>
              <a:t>Он</a:t>
            </a:r>
            <a:r>
              <a:rPr sz="1400" b="0" spc="-25" smtClean="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(она)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говорит о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том,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что</a:t>
            </a:r>
            <a:r>
              <a:rPr sz="1400" b="0" spc="-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после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травмирующего</a:t>
            </a:r>
            <a:r>
              <a:rPr sz="1400" b="0" spc="4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события</a:t>
            </a:r>
            <a:r>
              <a:rPr sz="1400" b="0" spc="-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значительно</a:t>
            </a:r>
            <a:r>
              <a:rPr sz="1400" b="0" spc="1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снизилась</a:t>
            </a:r>
            <a:r>
              <a:rPr sz="1400" b="0" spc="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работоспособность</a:t>
            </a:r>
            <a:r>
              <a:rPr sz="1400" b="0" spc="-2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-15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>
                <a:solidFill>
                  <a:srgbClr val="002060"/>
                </a:solidFill>
                <a:latin typeface="Microsoft Sans Serif"/>
                <a:cs typeface="Microsoft Sans Serif"/>
              </a:rPr>
              <a:t>ухудшилось</a:t>
            </a:r>
            <a:r>
              <a:rPr sz="1400" b="0" spc="40">
                <a:solidFill>
                  <a:srgbClr val="00206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>
                <a:solidFill>
                  <a:srgbClr val="002060"/>
                </a:solidFill>
                <a:latin typeface="Microsoft Sans Serif"/>
                <a:cs typeface="Microsoft Sans Serif"/>
              </a:rPr>
              <a:t>самочувствие</a:t>
            </a:r>
            <a:endParaRPr sz="1400">
              <a:solidFill>
                <a:srgbClr val="002060"/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/>
          <p:nvPr/>
        </p:nvSpPr>
        <p:spPr>
          <a:xfrm>
            <a:off x="316788" y="463676"/>
            <a:ext cx="651065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97320"/>
              </a:tabLst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1346200">
              <a:lnSpc>
                <a:spcPct val="100000"/>
              </a:lnSpc>
              <a:spcBef>
                <a:spcPts val="1185"/>
              </a:spcBef>
            </a:pP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Опросник</a:t>
            </a:r>
            <a:r>
              <a:rPr sz="12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скрининг</a:t>
            </a:r>
            <a:r>
              <a:rPr sz="1200" b="1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20">
                <a:solidFill>
                  <a:srgbClr val="C00000"/>
                </a:solidFill>
                <a:latin typeface="Arial"/>
                <a:cs typeface="Arial"/>
              </a:rPr>
              <a:t>ПТСР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38708" y="1120216"/>
            <a:ext cx="851662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  <a:tabLst>
                <a:tab pos="3316604"/>
                <a:tab pos="6894195"/>
              </a:tabLst>
            </a:pP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ФИО </a:t>
            </a:r>
            <a:r>
              <a:rPr sz="800" u="sng">
                <a:solidFill>
                  <a:srgbClr val="292934"/>
                </a:solidFill>
                <a:uFill>
                  <a:solidFill>
                    <a:srgbClr val="28283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800" spc="50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Дата аполнения</a:t>
            </a:r>
            <a:r>
              <a:rPr sz="800" u="sng">
                <a:solidFill>
                  <a:srgbClr val="292934"/>
                </a:solidFill>
                <a:uFill>
                  <a:solidFill>
                    <a:srgbClr val="282833"/>
                  </a:solidFill>
                </a:uFill>
                <a:latin typeface="Times New Roman"/>
                <a:cs typeface="Times New Roman"/>
              </a:rPr>
              <a:t>	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Инструкция:</a:t>
            </a:r>
            <a:r>
              <a:rPr sz="800" i="1" spc="114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Эта</a:t>
            </a:r>
            <a:r>
              <a:rPr sz="800" i="1" spc="10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анкета</a:t>
            </a:r>
            <a:r>
              <a:rPr sz="800" i="1" spc="10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связана</a:t>
            </a:r>
            <a:r>
              <a:rPr sz="800" i="1" spc="1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с</a:t>
            </a:r>
            <a:r>
              <a:rPr sz="800" i="1" spc="114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вашими</a:t>
            </a:r>
            <a:r>
              <a:rPr sz="800" i="1" spc="10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личными</a:t>
            </a:r>
            <a:r>
              <a:rPr sz="800" i="1" spc="10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реакциями</a:t>
            </a:r>
            <a:r>
              <a:rPr sz="800" i="1" spc="1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на</a:t>
            </a:r>
            <a:r>
              <a:rPr sz="800" i="1" spc="114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травматическое</a:t>
            </a:r>
            <a:r>
              <a:rPr sz="800" i="1" spc="1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событие,</a:t>
            </a:r>
            <a:r>
              <a:rPr sz="800" i="1" spc="114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которое</a:t>
            </a:r>
            <a:r>
              <a:rPr sz="800" i="1" spc="1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случилось</a:t>
            </a:r>
            <a:r>
              <a:rPr sz="800" i="1" spc="1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с</a:t>
            </a:r>
            <a:r>
              <a:rPr sz="800" i="1" spc="10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вами.</a:t>
            </a:r>
            <a:r>
              <a:rPr sz="800" i="1" spc="114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Ниже</a:t>
            </a:r>
            <a:r>
              <a:rPr sz="800" i="1" spc="10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указаны</a:t>
            </a:r>
            <a:r>
              <a:rPr sz="800" i="1" spc="1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некоторые</a:t>
            </a:r>
            <a:r>
              <a:rPr sz="800" i="1" spc="1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реакции,</a:t>
            </a:r>
            <a:r>
              <a:rPr sz="800" i="1" spc="114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spc="-10">
                <a:solidFill>
                  <a:srgbClr val="292934"/>
                </a:solidFill>
                <a:latin typeface="Arial"/>
                <a:cs typeface="Arial"/>
              </a:rPr>
              <a:t>которые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иногда</a:t>
            </a:r>
            <a:r>
              <a:rPr sz="800" i="1" spc="13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возникают</a:t>
            </a:r>
            <a:r>
              <a:rPr sz="800" i="1" spc="13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у</a:t>
            </a:r>
            <a:r>
              <a:rPr sz="800" i="1" spc="14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людей</a:t>
            </a:r>
            <a:r>
              <a:rPr sz="800" i="1" spc="13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после</a:t>
            </a:r>
            <a:r>
              <a:rPr sz="800" i="1" spc="13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травматического</a:t>
            </a:r>
            <a:r>
              <a:rPr sz="800" i="1" spc="14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события.</a:t>
            </a:r>
            <a:r>
              <a:rPr sz="800" i="1" spc="13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Пожалуйста,</a:t>
            </a:r>
            <a:r>
              <a:rPr sz="800" i="1" spc="14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ответьте</a:t>
            </a:r>
            <a:r>
              <a:rPr sz="800" i="1" spc="14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b="1" i="1">
                <a:solidFill>
                  <a:srgbClr val="292934"/>
                </a:solidFill>
                <a:latin typeface="Arial"/>
                <a:cs typeface="Arial"/>
              </a:rPr>
              <a:t>«Да»,</a:t>
            </a:r>
            <a:r>
              <a:rPr sz="800" b="1" i="1" spc="14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если</a:t>
            </a:r>
            <a:r>
              <a:rPr sz="800" i="1" spc="13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вы</a:t>
            </a:r>
            <a:r>
              <a:rPr sz="800" i="1" spc="13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испытывали</a:t>
            </a:r>
            <a:r>
              <a:rPr sz="800" i="1" spc="13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следующие</a:t>
            </a:r>
            <a:r>
              <a:rPr sz="800" i="1" spc="13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симптомы</a:t>
            </a:r>
            <a:r>
              <a:rPr sz="800" i="1" spc="14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по</a:t>
            </a:r>
            <a:r>
              <a:rPr sz="800" i="1" spc="13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крайней</a:t>
            </a:r>
            <a:r>
              <a:rPr sz="800" i="1" spc="14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мере</a:t>
            </a:r>
            <a:r>
              <a:rPr sz="800" i="1" spc="13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дважды</a:t>
            </a:r>
            <a:r>
              <a:rPr sz="800" i="1" spc="13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spc="-25">
                <a:solidFill>
                  <a:srgbClr val="292934"/>
                </a:solidFill>
                <a:latin typeface="Arial"/>
                <a:cs typeface="Arial"/>
              </a:rPr>
              <a:t>на</a:t>
            </a:r>
            <a:r>
              <a:rPr sz="800" i="1">
                <a:solidFill>
                  <a:srgbClr val="292934"/>
                </a:solidFill>
                <a:latin typeface="Arial"/>
                <a:cs typeface="Arial"/>
              </a:rPr>
              <a:t> прошлой</a:t>
            </a:r>
            <a:r>
              <a:rPr sz="800" i="1" spc="-4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800" i="1" spc="-10">
                <a:solidFill>
                  <a:srgbClr val="292934"/>
                </a:solidFill>
                <a:latin typeface="Arial"/>
                <a:cs typeface="Arial"/>
              </a:rPr>
              <a:t>неделе.</a:t>
            </a:r>
            <a:endParaRPr sz="8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41515" y="1839976"/>
          <a:ext cx="8425180" cy="2586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59600"/>
                <a:gridCol w="732790"/>
                <a:gridCol w="732790"/>
              </a:tblGrid>
              <a:tr h="191135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00" b="1" i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00" b="1" i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4160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>
                          <a:latin typeface="Arial"/>
                          <a:cs typeface="Arial"/>
                        </a:rPr>
                        <a:t>1.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Тяжелые</a:t>
                      </a:r>
                      <a:r>
                        <a:rPr sz="800" b="1" i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мысли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или</a:t>
                      </a:r>
                      <a:r>
                        <a:rPr sz="800" b="1" i="1" spc="-3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воспоминания</a:t>
                      </a:r>
                      <a:r>
                        <a:rPr sz="800" b="1" i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о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событии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приходили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мне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в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голову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против</a:t>
                      </a:r>
                      <a:r>
                        <a:rPr sz="800" b="1" i="1" spc="-4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моей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воли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1135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>
                          <a:latin typeface="Arial"/>
                          <a:cs typeface="Arial"/>
                        </a:rPr>
                        <a:t>2.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Мне</a:t>
                      </a:r>
                      <a:r>
                        <a:rPr sz="800" b="1" i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снились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тяжелые сны о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том,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что</a:t>
                      </a:r>
                      <a:r>
                        <a:rPr sz="800" b="1" i="1" spc="-3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со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мной</a:t>
                      </a:r>
                      <a:r>
                        <a:rPr sz="800" b="1" i="1" spc="-3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случилось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>
                          <a:latin typeface="Arial"/>
                          <a:cs typeface="Arial"/>
                        </a:rPr>
                        <a:t>3.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вдруг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замечал(а),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что</a:t>
                      </a:r>
                      <a:r>
                        <a:rPr sz="800" b="1" i="1" spc="-3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действую</a:t>
                      </a:r>
                      <a:r>
                        <a:rPr sz="800" b="1" i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чувствую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себя так,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как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будто</a:t>
                      </a:r>
                      <a:r>
                        <a:rPr sz="800" b="1" i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бы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ситуация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повторяется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снова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4160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>
                          <a:latin typeface="Arial"/>
                          <a:cs typeface="Arial"/>
                        </a:rPr>
                        <a:t>4.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Когда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что-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то</a:t>
                      </a:r>
                      <a:r>
                        <a:rPr sz="800" b="1" i="1" spc="-4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напоминает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мне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об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этом</a:t>
                      </a:r>
                      <a:r>
                        <a:rPr sz="800" b="1" i="1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событии,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чувствую себя</a:t>
                      </a:r>
                      <a:r>
                        <a:rPr sz="800" b="1" i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подавленным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2745">
                <a:tc>
                  <a:txBody>
                    <a:bodyPr vert="horz" wrap="square"/>
                    <a:lstStyle/>
                    <a:p>
                      <a:pPr marL="91440" marR="844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>
                          <a:latin typeface="Arial"/>
                          <a:cs typeface="Arial"/>
                        </a:rPr>
                        <a:t>5.</a:t>
                      </a:r>
                      <a:r>
                        <a:rPr sz="800" b="1" i="1" spc="2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Когда</a:t>
                      </a:r>
                      <a:r>
                        <a:rPr sz="800" b="1" i="1" spc="2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что-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то</a:t>
                      </a:r>
                      <a:r>
                        <a:rPr sz="800" b="1" i="1" spc="2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напоминало</a:t>
                      </a:r>
                      <a:r>
                        <a:rPr sz="800" b="1" i="1" spc="2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мне</a:t>
                      </a:r>
                      <a:r>
                        <a:rPr sz="800" b="1" i="1" spc="2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о</a:t>
                      </a:r>
                      <a:r>
                        <a:rPr sz="800" b="1" i="1" spc="2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случившемся,</a:t>
                      </a:r>
                      <a:r>
                        <a:rPr sz="800" b="1" i="1" spc="2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2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испытывал(а)</a:t>
                      </a:r>
                      <a:r>
                        <a:rPr sz="800" b="1" i="1" spc="2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неприятные</a:t>
                      </a:r>
                      <a:r>
                        <a:rPr sz="800" b="1" i="1" spc="2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физические</a:t>
                      </a:r>
                      <a:r>
                        <a:rPr sz="800" b="1" i="1" spc="2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ощущения</a:t>
                      </a:r>
                      <a:r>
                        <a:rPr sz="800" b="1" i="1" spc="2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(потливость,</a:t>
                      </a:r>
                      <a:r>
                        <a:rPr sz="800" b="1" i="1" spc="2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сбой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дыхания,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тошноту,</a:t>
                      </a:r>
                      <a:r>
                        <a:rPr sz="800" b="1" i="1" spc="-4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учащение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пульса</a:t>
                      </a:r>
                      <a:r>
                        <a:rPr sz="800" b="1" i="1" spc="-3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др.)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1135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b="1" i="1">
                          <a:latin typeface="Arial"/>
                          <a:cs typeface="Arial"/>
                        </a:rPr>
                        <a:t>6.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У</a:t>
                      </a:r>
                      <a:r>
                        <a:rPr sz="800" b="1" i="1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меня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нарушен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сон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(трудности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засыпания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или</a:t>
                      </a:r>
                      <a:r>
                        <a:rPr sz="800" b="1" i="1" spc="-3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частые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пробуждения)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1135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b="1" i="1">
                          <a:latin typeface="Arial"/>
                          <a:cs typeface="Arial"/>
                        </a:rPr>
                        <a:t>7.</a:t>
                      </a:r>
                      <a:r>
                        <a:rPr sz="800" b="1" i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чувствовал(а)</a:t>
                      </a:r>
                      <a:r>
                        <a:rPr sz="800" b="1" i="1" spc="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постоянное</a:t>
                      </a:r>
                      <a:r>
                        <a:rPr sz="800" b="1" i="1" spc="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раздражение</a:t>
                      </a:r>
                      <a:r>
                        <a:rPr sz="800" b="1" i="1" spc="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гнев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1135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b="1" i="1">
                          <a:latin typeface="Arial"/>
                          <a:cs typeface="Arial"/>
                        </a:rPr>
                        <a:t>8.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Мне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было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сложно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сосредоточится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1135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b="1" i="1">
                          <a:latin typeface="Arial"/>
                          <a:cs typeface="Arial"/>
                        </a:rPr>
                        <a:t>9.</a:t>
                      </a:r>
                      <a:r>
                        <a:rPr sz="800" b="1" i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стал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более осведомлѐн о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 потенциальных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опасностях для</a:t>
                      </a:r>
                      <a:r>
                        <a:rPr sz="800" b="1" i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себя</a:t>
                      </a:r>
                      <a:r>
                        <a:rPr sz="800" b="1" i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и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других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4160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800" b="1" i="1">
                          <a:latin typeface="Arial"/>
                          <a:cs typeface="Arial"/>
                        </a:rPr>
                        <a:t>10.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Я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все время</a:t>
                      </a:r>
                      <a:r>
                        <a:rPr sz="800" b="1" i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был(а)</a:t>
                      </a:r>
                      <a:r>
                        <a:rPr sz="800" b="1" i="1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напряжен(а) и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вздрагивал(а),</a:t>
                      </a:r>
                      <a:r>
                        <a:rPr sz="800" b="1" i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если</a:t>
                      </a:r>
                      <a:r>
                        <a:rPr sz="800" b="1" i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10">
                          <a:latin typeface="Arial"/>
                          <a:cs typeface="Arial"/>
                        </a:rPr>
                        <a:t>что-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то</a:t>
                      </a:r>
                      <a:r>
                        <a:rPr sz="800" b="1" i="1" spc="-5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внезапно</a:t>
                      </a:r>
                      <a:r>
                        <a:rPr sz="800" b="1" i="1" spc="1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>
                          <a:latin typeface="Arial"/>
                          <a:cs typeface="Arial"/>
                        </a:rPr>
                        <a:t>пугало</a:t>
                      </a:r>
                      <a:r>
                        <a:rPr sz="800" b="1" i="1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i="1" spc="-20">
                          <a:latin typeface="Arial"/>
                          <a:cs typeface="Arial"/>
                        </a:rPr>
                        <a:t>меня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3301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6792214" y="112013"/>
            <a:ext cx="214630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*</a:t>
            </a:r>
            <a:r>
              <a:rPr sz="800" b="1" spc="2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r>
              <a:rPr sz="8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(законного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представителя)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858000" y="285750"/>
            <a:ext cx="1170940" cy="1365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800" spc="-70" smtClean="0">
                <a:solidFill>
                  <a:srgbClr val="C00000"/>
                </a:solidFill>
              </a:rPr>
              <a:t>**</a:t>
            </a:r>
            <a:r>
              <a:rPr sz="800" spc="25" smtClean="0">
                <a:solidFill>
                  <a:srgbClr val="C00000"/>
                </a:solidFill>
              </a:rPr>
              <a:t> </a:t>
            </a:r>
            <a:r>
              <a:rPr sz="800">
                <a:solidFill>
                  <a:srgbClr val="C00000"/>
                </a:solidFill>
              </a:rPr>
              <a:t>на</a:t>
            </a:r>
            <a:r>
              <a:rPr sz="800" spc="20">
                <a:solidFill>
                  <a:srgbClr val="C00000"/>
                </a:solidFill>
              </a:rPr>
              <a:t> </a:t>
            </a:r>
            <a:r>
              <a:rPr sz="800" spc="-10">
                <a:solidFill>
                  <a:srgbClr val="C00000"/>
                </a:solidFill>
              </a:rPr>
              <a:t>ребенка</a:t>
            </a:r>
            <a:endParaRPr sz="800"/>
          </a:p>
        </p:txBody>
      </p:sp>
      <p:sp>
        <p:nvSpPr>
          <p:cNvPr id="9" name="Прямоугольник 8"/>
          <p:cNvSpPr/>
          <p:nvPr/>
        </p:nvSpPr>
        <p:spPr>
          <a:xfrm>
            <a:off x="304800" y="133350"/>
            <a:ext cx="64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spc="-10" smtClean="0"/>
              <a:t>Проведение  мониторинга  психологического  состояния  </a:t>
            </a:r>
            <a:r>
              <a:rPr lang="ru-RU" sz="1400" b="1" spc="-20" smtClean="0"/>
              <a:t>детей </a:t>
            </a:r>
            <a:br>
              <a:rPr lang="ru-RU" sz="1400" b="1" spc="-20" smtClean="0"/>
            </a:br>
            <a:r>
              <a:rPr lang="ru-RU" sz="1400" b="1" smtClean="0"/>
              <a:t>ветеранов</a:t>
            </a:r>
            <a:r>
              <a:rPr lang="ru-RU" sz="1400" b="1" spc="-50" smtClean="0"/>
              <a:t> </a:t>
            </a:r>
            <a:r>
              <a:rPr lang="ru-RU" sz="1400" b="1" spc="-10" smtClean="0"/>
              <a:t>(участников)</a:t>
            </a:r>
            <a:r>
              <a:rPr lang="ru-RU" sz="1400" b="1" spc="-35" smtClean="0"/>
              <a:t> </a:t>
            </a:r>
            <a:r>
              <a:rPr lang="ru-RU" sz="1400" b="1" spc="-25" smtClean="0"/>
              <a:t>СВО</a:t>
            </a:r>
            <a:endParaRPr lang="ru-RU" sz="1400" b="1"/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8" y="215645"/>
            <a:ext cx="6550661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ctr">
              <a:lnSpc>
                <a:spcPct val="100000"/>
              </a:lnSpc>
              <a:spcBef>
                <a:spcPts val="105"/>
              </a:spcBef>
              <a:tabLst>
                <a:tab pos="1382395"/>
                <a:tab pos="2820035"/>
                <a:tab pos="4699635"/>
                <a:tab pos="5908675"/>
              </a:tabLst>
            </a:pPr>
            <a:r>
              <a:rPr spc="-10"/>
              <a:t>Проведение</a:t>
            </a:r>
            <a:r>
              <a:rPr/>
              <a:t>	</a:t>
            </a:r>
            <a:r>
              <a:rPr spc="-10"/>
              <a:t>мониторинга</a:t>
            </a:r>
            <a:r>
              <a:rPr/>
              <a:t>	</a:t>
            </a:r>
            <a:r>
              <a:rPr spc="-10"/>
              <a:t>психологического</a:t>
            </a:r>
            <a:r>
              <a:rPr/>
              <a:t>	</a:t>
            </a:r>
            <a:r>
              <a:rPr spc="-10"/>
              <a:t>состояния</a:t>
            </a:r>
            <a:r>
              <a:rPr/>
              <a:t>	</a:t>
            </a:r>
            <a:r>
              <a:rPr spc="-20"/>
              <a:t>детей </a:t>
            </a:r>
            <a:r>
              <a:rPr/>
              <a:t>ветеранов</a:t>
            </a:r>
            <a:r>
              <a:rPr spc="-50"/>
              <a:t> </a:t>
            </a:r>
            <a:r>
              <a:rPr spc="-10"/>
              <a:t>(участников)</a:t>
            </a:r>
            <a:r>
              <a:rPr spc="-40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904994" y="828243"/>
            <a:ext cx="14833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СОГЛАСИЕ</a:t>
            </a:r>
            <a:r>
              <a:rPr sz="10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marL="236220" marR="228600" indent="-1270" algn="ctr">
              <a:lnSpc>
                <a:spcPct val="100000"/>
              </a:lnSpc>
            </a:pP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 психолого- педагогическое сопровождение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92341" y="1504569"/>
            <a:ext cx="2292350" cy="664845"/>
            <a:chOff x="6792341" y="1504569"/>
            <a:chExt cx="2292350" cy="664845"/>
          </a:xfrm>
        </p:grpSpPr>
        <p:sp>
          <p:nvSpPr>
            <p:cNvPr id="7" name="object 7"/>
            <p:cNvSpPr/>
            <p:nvPr/>
          </p:nvSpPr>
          <p:spPr>
            <a:xfrm>
              <a:off x="6805041" y="1753514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18452" y="1517269"/>
              <a:ext cx="1586865" cy="472440"/>
            </a:xfrm>
            <a:custGeom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95"/>
                  </a:lnTo>
                  <a:lnTo>
                    <a:pt x="23034" y="23082"/>
                  </a:lnTo>
                  <a:lnTo>
                    <a:pt x="6177" y="48113"/>
                  </a:lnTo>
                  <a:lnTo>
                    <a:pt x="0" y="78739"/>
                  </a:lnTo>
                  <a:lnTo>
                    <a:pt x="0" y="393572"/>
                  </a:lnTo>
                  <a:lnTo>
                    <a:pt x="6177" y="424253"/>
                  </a:lnTo>
                  <a:lnTo>
                    <a:pt x="23034" y="449278"/>
                  </a:lnTo>
                  <a:lnTo>
                    <a:pt x="48059" y="466135"/>
                  </a:lnTo>
                  <a:lnTo>
                    <a:pt x="78740" y="472312"/>
                  </a:lnTo>
                  <a:lnTo>
                    <a:pt x="1508125" y="472312"/>
                  </a:lnTo>
                  <a:lnTo>
                    <a:pt x="1538751" y="466135"/>
                  </a:lnTo>
                  <a:lnTo>
                    <a:pt x="1563782" y="449278"/>
                  </a:lnTo>
                  <a:lnTo>
                    <a:pt x="1580669" y="424253"/>
                  </a:lnTo>
                  <a:lnTo>
                    <a:pt x="1586865" y="393572"/>
                  </a:lnTo>
                  <a:lnTo>
                    <a:pt x="1586865" y="78739"/>
                  </a:lnTo>
                  <a:lnTo>
                    <a:pt x="1580669" y="48113"/>
                  </a:lnTo>
                  <a:lnTo>
                    <a:pt x="1563782" y="23082"/>
                  </a:lnTo>
                  <a:lnTo>
                    <a:pt x="1538751" y="619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18452" y="1517269"/>
              <a:ext cx="1586865" cy="472440"/>
            </a:xfrm>
            <a:custGeom>
              <a:rect l="l" t="t" r="r" b="b"/>
              <a:pathLst>
                <a:path w="1586865" h="472439">
                  <a:moveTo>
                    <a:pt x="0" y="78739"/>
                  </a:moveTo>
                  <a:lnTo>
                    <a:pt x="6177" y="48113"/>
                  </a:lnTo>
                  <a:lnTo>
                    <a:pt x="23034" y="23082"/>
                  </a:lnTo>
                  <a:lnTo>
                    <a:pt x="48059" y="619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95"/>
                  </a:lnTo>
                  <a:lnTo>
                    <a:pt x="1563782" y="23082"/>
                  </a:lnTo>
                  <a:lnTo>
                    <a:pt x="1580669" y="48113"/>
                  </a:lnTo>
                  <a:lnTo>
                    <a:pt x="1586865" y="78739"/>
                  </a:lnTo>
                  <a:lnTo>
                    <a:pt x="1586865" y="393572"/>
                  </a:lnTo>
                  <a:lnTo>
                    <a:pt x="1580669" y="424253"/>
                  </a:lnTo>
                  <a:lnTo>
                    <a:pt x="1563782" y="449278"/>
                  </a:lnTo>
                  <a:lnTo>
                    <a:pt x="1538751" y="466135"/>
                  </a:lnTo>
                  <a:lnTo>
                    <a:pt x="1508125" y="472312"/>
                  </a:lnTo>
                  <a:lnTo>
                    <a:pt x="78740" y="472312"/>
                  </a:lnTo>
                  <a:lnTo>
                    <a:pt x="48059" y="466135"/>
                  </a:lnTo>
                  <a:lnTo>
                    <a:pt x="23034" y="449278"/>
                  </a:lnTo>
                  <a:lnTo>
                    <a:pt x="6177" y="424253"/>
                  </a:lnTo>
                  <a:lnTo>
                    <a:pt x="0" y="393572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990080" y="827659"/>
            <a:ext cx="1323975" cy="1003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95"/>
              </a:spcBef>
            </a:pP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ОТКАЗ</a:t>
            </a:r>
            <a:r>
              <a:rPr sz="10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marL="188595" marR="116205" indent="33020" algn="just">
              <a:lnSpc>
                <a:spcPct val="100000"/>
              </a:lnSpc>
            </a:pP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психолого- педагогическое сопровождения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15"/>
              </a:lnSpc>
              <a:spcBef>
                <a:spcPts val="675"/>
              </a:spcBef>
            </a:pP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Сбор</a:t>
            </a:r>
            <a:r>
              <a:rPr sz="10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информации</a:t>
            </a:r>
            <a:r>
              <a:rPr sz="1000" spc="2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5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ts val="1115"/>
              </a:lnSpc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90080" y="1784984"/>
            <a:ext cx="6997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792341" y="2230373"/>
            <a:ext cx="2292350" cy="664845"/>
            <a:chOff x="6792341" y="2230373"/>
            <a:chExt cx="2292350" cy="664845"/>
          </a:xfrm>
        </p:grpSpPr>
        <p:sp>
          <p:nvSpPr>
            <p:cNvPr id="13" name="object 13"/>
            <p:cNvSpPr/>
            <p:nvPr/>
          </p:nvSpPr>
          <p:spPr>
            <a:xfrm>
              <a:off x="6805041" y="2479192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18452" y="2243073"/>
              <a:ext cx="1586865" cy="472440"/>
            </a:xfrm>
            <a:custGeom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77"/>
                  </a:lnTo>
                  <a:lnTo>
                    <a:pt x="23034" y="23034"/>
                  </a:lnTo>
                  <a:lnTo>
                    <a:pt x="6177" y="48059"/>
                  </a:lnTo>
                  <a:lnTo>
                    <a:pt x="0" y="78739"/>
                  </a:lnTo>
                  <a:lnTo>
                    <a:pt x="0" y="393573"/>
                  </a:lnTo>
                  <a:lnTo>
                    <a:pt x="6177" y="424199"/>
                  </a:lnTo>
                  <a:lnTo>
                    <a:pt x="23034" y="449230"/>
                  </a:lnTo>
                  <a:lnTo>
                    <a:pt x="48059" y="466117"/>
                  </a:lnTo>
                  <a:lnTo>
                    <a:pt x="78740" y="472313"/>
                  </a:lnTo>
                  <a:lnTo>
                    <a:pt x="1508125" y="472313"/>
                  </a:lnTo>
                  <a:lnTo>
                    <a:pt x="1538751" y="466117"/>
                  </a:lnTo>
                  <a:lnTo>
                    <a:pt x="1563782" y="449230"/>
                  </a:lnTo>
                  <a:lnTo>
                    <a:pt x="1580669" y="424199"/>
                  </a:lnTo>
                  <a:lnTo>
                    <a:pt x="1586865" y="393573"/>
                  </a:lnTo>
                  <a:lnTo>
                    <a:pt x="1586865" y="78739"/>
                  </a:lnTo>
                  <a:lnTo>
                    <a:pt x="1580669" y="48059"/>
                  </a:lnTo>
                  <a:lnTo>
                    <a:pt x="1563782" y="23034"/>
                  </a:lnTo>
                  <a:lnTo>
                    <a:pt x="1538751" y="6177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18452" y="2243073"/>
              <a:ext cx="1586865" cy="472440"/>
            </a:xfrm>
            <a:custGeom>
              <a:rect l="l" t="t" r="r" b="b"/>
              <a:pathLst>
                <a:path w="1586865" h="472439">
                  <a:moveTo>
                    <a:pt x="0" y="78739"/>
                  </a:moveTo>
                  <a:lnTo>
                    <a:pt x="6177" y="48059"/>
                  </a:lnTo>
                  <a:lnTo>
                    <a:pt x="23034" y="23034"/>
                  </a:lnTo>
                  <a:lnTo>
                    <a:pt x="48059" y="6177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77"/>
                  </a:lnTo>
                  <a:lnTo>
                    <a:pt x="1563782" y="23034"/>
                  </a:lnTo>
                  <a:lnTo>
                    <a:pt x="1580669" y="48059"/>
                  </a:lnTo>
                  <a:lnTo>
                    <a:pt x="1586865" y="78739"/>
                  </a:lnTo>
                  <a:lnTo>
                    <a:pt x="1586865" y="393573"/>
                  </a:lnTo>
                  <a:lnTo>
                    <a:pt x="1580669" y="424199"/>
                  </a:lnTo>
                  <a:lnTo>
                    <a:pt x="1563782" y="449230"/>
                  </a:lnTo>
                  <a:lnTo>
                    <a:pt x="1538751" y="466117"/>
                  </a:lnTo>
                  <a:lnTo>
                    <a:pt x="1508125" y="472313"/>
                  </a:lnTo>
                  <a:lnTo>
                    <a:pt x="78740" y="472313"/>
                  </a:lnTo>
                  <a:lnTo>
                    <a:pt x="48059" y="466117"/>
                  </a:lnTo>
                  <a:lnTo>
                    <a:pt x="23034" y="449230"/>
                  </a:lnTo>
                  <a:lnTo>
                    <a:pt x="6177" y="424199"/>
                  </a:lnTo>
                  <a:lnTo>
                    <a:pt x="0" y="393573"/>
                  </a:lnTo>
                  <a:lnTo>
                    <a:pt x="0" y="78739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990080" y="2314447"/>
            <a:ext cx="1297305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10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1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>
                <a:solidFill>
                  <a:srgbClr val="FFFFFF"/>
                </a:solidFill>
                <a:latin typeface="Microsoft Sans Serif"/>
                <a:cs typeface="Microsoft Sans Serif"/>
              </a:rPr>
              <a:t>иных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специалистов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792341" y="2956179"/>
            <a:ext cx="2292350" cy="664845"/>
            <a:chOff x="6792341" y="2956179"/>
            <a:chExt cx="2292350" cy="664845"/>
          </a:xfrm>
        </p:grpSpPr>
        <p:sp>
          <p:nvSpPr>
            <p:cNvPr id="18" name="object 18"/>
            <p:cNvSpPr/>
            <p:nvPr/>
          </p:nvSpPr>
          <p:spPr>
            <a:xfrm>
              <a:off x="6805041" y="3204997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18452" y="2968879"/>
              <a:ext cx="1586865" cy="472440"/>
            </a:xfrm>
            <a:custGeom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75"/>
                  </a:lnTo>
                  <a:lnTo>
                    <a:pt x="23034" y="23018"/>
                  </a:lnTo>
                  <a:lnTo>
                    <a:pt x="6177" y="48006"/>
                  </a:lnTo>
                  <a:lnTo>
                    <a:pt x="0" y="78612"/>
                  </a:lnTo>
                  <a:lnTo>
                    <a:pt x="0" y="393572"/>
                  </a:lnTo>
                  <a:lnTo>
                    <a:pt x="6177" y="424199"/>
                  </a:lnTo>
                  <a:lnTo>
                    <a:pt x="23034" y="449230"/>
                  </a:lnTo>
                  <a:lnTo>
                    <a:pt x="48059" y="466117"/>
                  </a:lnTo>
                  <a:lnTo>
                    <a:pt x="78740" y="472313"/>
                  </a:lnTo>
                  <a:lnTo>
                    <a:pt x="1508125" y="472313"/>
                  </a:lnTo>
                  <a:lnTo>
                    <a:pt x="1538751" y="466117"/>
                  </a:lnTo>
                  <a:lnTo>
                    <a:pt x="1563782" y="449230"/>
                  </a:lnTo>
                  <a:lnTo>
                    <a:pt x="1580669" y="424199"/>
                  </a:lnTo>
                  <a:lnTo>
                    <a:pt x="1586865" y="393572"/>
                  </a:lnTo>
                  <a:lnTo>
                    <a:pt x="1586865" y="78612"/>
                  </a:lnTo>
                  <a:lnTo>
                    <a:pt x="1580669" y="48005"/>
                  </a:lnTo>
                  <a:lnTo>
                    <a:pt x="1563782" y="23018"/>
                  </a:lnTo>
                  <a:lnTo>
                    <a:pt x="1538751" y="617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918452" y="2968879"/>
              <a:ext cx="1586865" cy="472440"/>
            </a:xfrm>
            <a:custGeom>
              <a:rect l="l" t="t" r="r" b="b"/>
              <a:pathLst>
                <a:path w="1586865" h="472439">
                  <a:moveTo>
                    <a:pt x="0" y="78612"/>
                  </a:moveTo>
                  <a:lnTo>
                    <a:pt x="6177" y="48006"/>
                  </a:lnTo>
                  <a:lnTo>
                    <a:pt x="23034" y="23018"/>
                  </a:lnTo>
                  <a:lnTo>
                    <a:pt x="48059" y="617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75"/>
                  </a:lnTo>
                  <a:lnTo>
                    <a:pt x="1563782" y="23018"/>
                  </a:lnTo>
                  <a:lnTo>
                    <a:pt x="1580669" y="48005"/>
                  </a:lnTo>
                  <a:lnTo>
                    <a:pt x="1586865" y="78612"/>
                  </a:lnTo>
                  <a:lnTo>
                    <a:pt x="1586865" y="393572"/>
                  </a:lnTo>
                  <a:lnTo>
                    <a:pt x="1580669" y="424199"/>
                  </a:lnTo>
                  <a:lnTo>
                    <a:pt x="1563782" y="449230"/>
                  </a:lnTo>
                  <a:lnTo>
                    <a:pt x="1538751" y="466117"/>
                  </a:lnTo>
                  <a:lnTo>
                    <a:pt x="1508125" y="472313"/>
                  </a:lnTo>
                  <a:lnTo>
                    <a:pt x="78740" y="472313"/>
                  </a:lnTo>
                  <a:lnTo>
                    <a:pt x="48059" y="466117"/>
                  </a:lnTo>
                  <a:lnTo>
                    <a:pt x="23034" y="449230"/>
                  </a:lnTo>
                  <a:lnTo>
                    <a:pt x="6177" y="424199"/>
                  </a:lnTo>
                  <a:lnTo>
                    <a:pt x="0" y="393572"/>
                  </a:lnTo>
                  <a:lnTo>
                    <a:pt x="0" y="78612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990080" y="3105988"/>
            <a:ext cx="7823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Наблюдение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792341" y="3681857"/>
            <a:ext cx="2292350" cy="664845"/>
            <a:chOff x="6792341" y="3681857"/>
            <a:chExt cx="2292350" cy="664845"/>
          </a:xfrm>
        </p:grpSpPr>
        <p:sp>
          <p:nvSpPr>
            <p:cNvPr id="23" name="object 23"/>
            <p:cNvSpPr/>
            <p:nvPr/>
          </p:nvSpPr>
          <p:spPr>
            <a:xfrm>
              <a:off x="6805041" y="3930738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18452" y="3694557"/>
              <a:ext cx="1586865" cy="472440"/>
            </a:xfrm>
            <a:custGeom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95"/>
                  </a:lnTo>
                  <a:lnTo>
                    <a:pt x="23034" y="23082"/>
                  </a:lnTo>
                  <a:lnTo>
                    <a:pt x="6177" y="48113"/>
                  </a:lnTo>
                  <a:lnTo>
                    <a:pt x="0" y="78740"/>
                  </a:lnTo>
                  <a:lnTo>
                    <a:pt x="0" y="393623"/>
                  </a:lnTo>
                  <a:lnTo>
                    <a:pt x="6177" y="424262"/>
                  </a:lnTo>
                  <a:lnTo>
                    <a:pt x="23034" y="449283"/>
                  </a:lnTo>
                  <a:lnTo>
                    <a:pt x="48059" y="466152"/>
                  </a:lnTo>
                  <a:lnTo>
                    <a:pt x="78740" y="472338"/>
                  </a:lnTo>
                  <a:lnTo>
                    <a:pt x="1508125" y="472338"/>
                  </a:lnTo>
                  <a:lnTo>
                    <a:pt x="1538751" y="466152"/>
                  </a:lnTo>
                  <a:lnTo>
                    <a:pt x="1563782" y="449283"/>
                  </a:lnTo>
                  <a:lnTo>
                    <a:pt x="1580669" y="424262"/>
                  </a:lnTo>
                  <a:lnTo>
                    <a:pt x="1586865" y="393623"/>
                  </a:lnTo>
                  <a:lnTo>
                    <a:pt x="1586865" y="78740"/>
                  </a:lnTo>
                  <a:lnTo>
                    <a:pt x="1580669" y="48113"/>
                  </a:lnTo>
                  <a:lnTo>
                    <a:pt x="1563782" y="23082"/>
                  </a:lnTo>
                  <a:lnTo>
                    <a:pt x="1538751" y="619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918452" y="3694557"/>
              <a:ext cx="1586865" cy="472440"/>
            </a:xfrm>
            <a:custGeom>
              <a:rect l="l" t="t" r="r" b="b"/>
              <a:pathLst>
                <a:path w="1586865" h="472439">
                  <a:moveTo>
                    <a:pt x="0" y="78740"/>
                  </a:moveTo>
                  <a:lnTo>
                    <a:pt x="6177" y="48113"/>
                  </a:lnTo>
                  <a:lnTo>
                    <a:pt x="23034" y="23082"/>
                  </a:lnTo>
                  <a:lnTo>
                    <a:pt x="48059" y="619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95"/>
                  </a:lnTo>
                  <a:lnTo>
                    <a:pt x="1563782" y="23082"/>
                  </a:lnTo>
                  <a:lnTo>
                    <a:pt x="1580669" y="48113"/>
                  </a:lnTo>
                  <a:lnTo>
                    <a:pt x="1586865" y="78740"/>
                  </a:lnTo>
                  <a:lnTo>
                    <a:pt x="1586865" y="393623"/>
                  </a:lnTo>
                  <a:lnTo>
                    <a:pt x="1580669" y="424262"/>
                  </a:lnTo>
                  <a:lnTo>
                    <a:pt x="1563782" y="449283"/>
                  </a:lnTo>
                  <a:lnTo>
                    <a:pt x="1538751" y="466152"/>
                  </a:lnTo>
                  <a:lnTo>
                    <a:pt x="1508125" y="472338"/>
                  </a:lnTo>
                  <a:lnTo>
                    <a:pt x="78740" y="472338"/>
                  </a:lnTo>
                  <a:lnTo>
                    <a:pt x="48059" y="466152"/>
                  </a:lnTo>
                  <a:lnTo>
                    <a:pt x="23034" y="449283"/>
                  </a:lnTo>
                  <a:lnTo>
                    <a:pt x="6177" y="424262"/>
                  </a:lnTo>
                  <a:lnTo>
                    <a:pt x="0" y="393623"/>
                  </a:lnTo>
                  <a:lnTo>
                    <a:pt x="0" y="7874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990080" y="3766515"/>
            <a:ext cx="1122045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Групповые</a:t>
            </a:r>
            <a:r>
              <a:rPr sz="1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формы работы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792341" y="4407636"/>
            <a:ext cx="2292350" cy="664845"/>
            <a:chOff x="6792341" y="4407636"/>
            <a:chExt cx="2292350" cy="664845"/>
          </a:xfrm>
        </p:grpSpPr>
        <p:sp>
          <p:nvSpPr>
            <p:cNvPr id="28" name="object 28"/>
            <p:cNvSpPr/>
            <p:nvPr/>
          </p:nvSpPr>
          <p:spPr>
            <a:xfrm>
              <a:off x="6805041" y="4656499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18452" y="4420336"/>
              <a:ext cx="1586865" cy="472440"/>
            </a:xfrm>
            <a:custGeom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86"/>
                  </a:lnTo>
                  <a:lnTo>
                    <a:pt x="23034" y="23056"/>
                  </a:lnTo>
                  <a:lnTo>
                    <a:pt x="6177" y="48081"/>
                  </a:lnTo>
                  <a:lnTo>
                    <a:pt x="0" y="78727"/>
                  </a:lnTo>
                  <a:lnTo>
                    <a:pt x="0" y="393598"/>
                  </a:lnTo>
                  <a:lnTo>
                    <a:pt x="6177" y="424244"/>
                  </a:lnTo>
                  <a:lnTo>
                    <a:pt x="23034" y="449268"/>
                  </a:lnTo>
                  <a:lnTo>
                    <a:pt x="48059" y="466139"/>
                  </a:lnTo>
                  <a:lnTo>
                    <a:pt x="78740" y="472325"/>
                  </a:lnTo>
                  <a:lnTo>
                    <a:pt x="1508125" y="472325"/>
                  </a:lnTo>
                  <a:lnTo>
                    <a:pt x="1538751" y="466139"/>
                  </a:lnTo>
                  <a:lnTo>
                    <a:pt x="1563782" y="449268"/>
                  </a:lnTo>
                  <a:lnTo>
                    <a:pt x="1580669" y="424244"/>
                  </a:lnTo>
                  <a:lnTo>
                    <a:pt x="1586865" y="393598"/>
                  </a:lnTo>
                  <a:lnTo>
                    <a:pt x="1586865" y="78727"/>
                  </a:lnTo>
                  <a:lnTo>
                    <a:pt x="1580669" y="48081"/>
                  </a:lnTo>
                  <a:lnTo>
                    <a:pt x="1563782" y="23056"/>
                  </a:lnTo>
                  <a:lnTo>
                    <a:pt x="1538751" y="6186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918452" y="4420336"/>
              <a:ext cx="1586865" cy="472440"/>
            </a:xfrm>
            <a:custGeom>
              <a:rect l="l" t="t" r="r" b="b"/>
              <a:pathLst>
                <a:path w="1586865" h="472439">
                  <a:moveTo>
                    <a:pt x="0" y="78727"/>
                  </a:moveTo>
                  <a:lnTo>
                    <a:pt x="6177" y="48081"/>
                  </a:lnTo>
                  <a:lnTo>
                    <a:pt x="23034" y="23056"/>
                  </a:lnTo>
                  <a:lnTo>
                    <a:pt x="48059" y="6186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86"/>
                  </a:lnTo>
                  <a:lnTo>
                    <a:pt x="1563782" y="23056"/>
                  </a:lnTo>
                  <a:lnTo>
                    <a:pt x="1580669" y="48081"/>
                  </a:lnTo>
                  <a:lnTo>
                    <a:pt x="1586865" y="78727"/>
                  </a:lnTo>
                  <a:lnTo>
                    <a:pt x="1586865" y="393598"/>
                  </a:lnTo>
                  <a:lnTo>
                    <a:pt x="1580669" y="424244"/>
                  </a:lnTo>
                  <a:lnTo>
                    <a:pt x="1563782" y="449268"/>
                  </a:lnTo>
                  <a:lnTo>
                    <a:pt x="1538751" y="466139"/>
                  </a:lnTo>
                  <a:lnTo>
                    <a:pt x="1508125" y="472325"/>
                  </a:lnTo>
                  <a:lnTo>
                    <a:pt x="78740" y="472325"/>
                  </a:lnTo>
                  <a:lnTo>
                    <a:pt x="48059" y="466139"/>
                  </a:lnTo>
                  <a:lnTo>
                    <a:pt x="23034" y="449268"/>
                  </a:lnTo>
                  <a:lnTo>
                    <a:pt x="6177" y="424244"/>
                  </a:lnTo>
                  <a:lnTo>
                    <a:pt x="0" y="393598"/>
                  </a:lnTo>
                  <a:lnTo>
                    <a:pt x="0" y="787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990080" y="4426711"/>
            <a:ext cx="1208405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Опросы,</a:t>
            </a:r>
            <a:r>
              <a:rPr sz="1000" spc="-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анонимное анкетирование,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90080" y="4688840"/>
            <a:ext cx="13728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групповая</a:t>
            </a:r>
            <a:r>
              <a:rPr sz="10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диагностика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73078" y="1306042"/>
            <a:ext cx="6250305" cy="1043940"/>
            <a:chOff x="373078" y="1306042"/>
            <a:chExt cx="6250305" cy="1043940"/>
          </a:xfrm>
        </p:grpSpPr>
        <p:pic>
          <p:nvPicPr>
            <p:cNvPr id="34" name="object 3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73078" y="1306042"/>
              <a:ext cx="4008421" cy="104358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343399" y="1780438"/>
              <a:ext cx="2266950" cy="403225"/>
            </a:xfrm>
            <a:custGeom>
              <a:rect l="l" t="t" r="r" b="b"/>
              <a:pathLst>
                <a:path w="2266950" h="403225">
                  <a:moveTo>
                    <a:pt x="2266950" y="0"/>
                  </a:moveTo>
                  <a:lnTo>
                    <a:pt x="0" y="0"/>
                  </a:lnTo>
                  <a:lnTo>
                    <a:pt x="0" y="403199"/>
                  </a:lnTo>
                  <a:lnTo>
                    <a:pt x="2266950" y="403199"/>
                  </a:lnTo>
                  <a:lnTo>
                    <a:pt x="226695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343399" y="1780438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56684" y="1544319"/>
              <a:ext cx="1586865" cy="472440"/>
            </a:xfrm>
            <a:custGeom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7"/>
                  </a:lnTo>
                  <a:lnTo>
                    <a:pt x="23082" y="23034"/>
                  </a:lnTo>
                  <a:lnTo>
                    <a:pt x="6195" y="48059"/>
                  </a:lnTo>
                  <a:lnTo>
                    <a:pt x="0" y="78739"/>
                  </a:lnTo>
                  <a:lnTo>
                    <a:pt x="0" y="393572"/>
                  </a:lnTo>
                  <a:lnTo>
                    <a:pt x="6195" y="424199"/>
                  </a:lnTo>
                  <a:lnTo>
                    <a:pt x="23082" y="449230"/>
                  </a:lnTo>
                  <a:lnTo>
                    <a:pt x="48113" y="466117"/>
                  </a:lnTo>
                  <a:lnTo>
                    <a:pt x="78739" y="472312"/>
                  </a:lnTo>
                  <a:lnTo>
                    <a:pt x="1508252" y="472312"/>
                  </a:lnTo>
                  <a:lnTo>
                    <a:pt x="1538859" y="466117"/>
                  </a:lnTo>
                  <a:lnTo>
                    <a:pt x="1563846" y="449230"/>
                  </a:lnTo>
                  <a:lnTo>
                    <a:pt x="1580689" y="424199"/>
                  </a:lnTo>
                  <a:lnTo>
                    <a:pt x="1586864" y="393572"/>
                  </a:lnTo>
                  <a:lnTo>
                    <a:pt x="1586864" y="78739"/>
                  </a:lnTo>
                  <a:lnTo>
                    <a:pt x="1580689" y="48059"/>
                  </a:lnTo>
                  <a:lnTo>
                    <a:pt x="1563846" y="23034"/>
                  </a:lnTo>
                  <a:lnTo>
                    <a:pt x="1538859" y="6177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56684" y="1544319"/>
              <a:ext cx="1586865" cy="472440"/>
            </a:xfrm>
            <a:custGeom>
              <a:rect l="l" t="t" r="r" b="b"/>
              <a:pathLst>
                <a:path w="1586864" h="472439">
                  <a:moveTo>
                    <a:pt x="0" y="78739"/>
                  </a:moveTo>
                  <a:lnTo>
                    <a:pt x="6195" y="48059"/>
                  </a:lnTo>
                  <a:lnTo>
                    <a:pt x="23082" y="23034"/>
                  </a:lnTo>
                  <a:lnTo>
                    <a:pt x="48113" y="6177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7"/>
                  </a:lnTo>
                  <a:lnTo>
                    <a:pt x="1563846" y="23034"/>
                  </a:lnTo>
                  <a:lnTo>
                    <a:pt x="1580689" y="48059"/>
                  </a:lnTo>
                  <a:lnTo>
                    <a:pt x="1586864" y="78739"/>
                  </a:lnTo>
                  <a:lnTo>
                    <a:pt x="1586864" y="393572"/>
                  </a:lnTo>
                  <a:lnTo>
                    <a:pt x="1580689" y="424199"/>
                  </a:lnTo>
                  <a:lnTo>
                    <a:pt x="1563846" y="449230"/>
                  </a:lnTo>
                  <a:lnTo>
                    <a:pt x="1538859" y="466117"/>
                  </a:lnTo>
                  <a:lnTo>
                    <a:pt x="1508252" y="472312"/>
                  </a:lnTo>
                  <a:lnTo>
                    <a:pt x="78739" y="472312"/>
                  </a:lnTo>
                  <a:lnTo>
                    <a:pt x="48113" y="466117"/>
                  </a:lnTo>
                  <a:lnTo>
                    <a:pt x="23082" y="449230"/>
                  </a:lnTo>
                  <a:lnTo>
                    <a:pt x="6195" y="424199"/>
                  </a:lnTo>
                  <a:lnTo>
                    <a:pt x="0" y="393572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792214" y="112013"/>
            <a:ext cx="2146300" cy="269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*</a:t>
            </a:r>
            <a:r>
              <a:rPr sz="800" b="1" spc="2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r>
              <a:rPr sz="8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(законного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представителя)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**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 ребенка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5699" y="873378"/>
            <a:ext cx="4151629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Приложение</a:t>
            </a:r>
            <a:r>
              <a:rPr sz="800" b="1" spc="2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800" b="1" spc="2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800" b="1" spc="2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Соглашению</a:t>
            </a:r>
            <a:r>
              <a:rPr sz="800" b="1" spc="2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800" b="1" spc="229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взаимодействии</a:t>
            </a:r>
            <a:r>
              <a:rPr sz="800" b="1" spc="2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организаций,</a:t>
            </a:r>
            <a:r>
              <a:rPr sz="800" b="1" spc="2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оказывающих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психологическую</a:t>
            </a:r>
            <a:r>
              <a:rPr sz="800" b="1" spc="409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помощь</a:t>
            </a:r>
            <a:r>
              <a:rPr sz="800" b="1" spc="4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лицам,</a:t>
            </a:r>
            <a:r>
              <a:rPr sz="800" b="1" spc="4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участвовавшим</a:t>
            </a:r>
            <a:r>
              <a:rPr sz="800" b="1" spc="4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3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специальной</a:t>
            </a:r>
            <a:r>
              <a:rPr sz="800" b="1" spc="3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>
                <a:solidFill>
                  <a:srgbClr val="C00000"/>
                </a:solidFill>
                <a:latin typeface="Arial"/>
                <a:cs typeface="Arial"/>
              </a:rPr>
              <a:t>военной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операции,</a:t>
            </a:r>
            <a:r>
              <a:rPr sz="8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8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членам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>
                <a:solidFill>
                  <a:srgbClr val="C00000"/>
                </a:solidFill>
                <a:latin typeface="Arial"/>
                <a:cs typeface="Arial"/>
              </a:rPr>
              <a:t>семей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527930" y="1549654"/>
            <a:ext cx="1323975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Сбор</a:t>
            </a:r>
            <a:r>
              <a:rPr sz="10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информации</a:t>
            </a:r>
            <a:r>
              <a:rPr sz="1000" spc="2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5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27930" y="1811781"/>
            <a:ext cx="6997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330700" y="2257425"/>
            <a:ext cx="2292350" cy="664845"/>
            <a:chOff x="4330700" y="2257425"/>
            <a:chExt cx="2292350" cy="664845"/>
          </a:xfrm>
        </p:grpSpPr>
        <p:sp>
          <p:nvSpPr>
            <p:cNvPr id="44" name="object 44"/>
            <p:cNvSpPr/>
            <p:nvPr/>
          </p:nvSpPr>
          <p:spPr>
            <a:xfrm>
              <a:off x="4343400" y="2506243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56684" y="2270125"/>
              <a:ext cx="1586865" cy="472440"/>
            </a:xfrm>
            <a:custGeom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5"/>
                  </a:lnTo>
                  <a:lnTo>
                    <a:pt x="23082" y="23018"/>
                  </a:lnTo>
                  <a:lnTo>
                    <a:pt x="6195" y="48006"/>
                  </a:lnTo>
                  <a:lnTo>
                    <a:pt x="0" y="78612"/>
                  </a:lnTo>
                  <a:lnTo>
                    <a:pt x="0" y="393573"/>
                  </a:lnTo>
                  <a:lnTo>
                    <a:pt x="6195" y="424199"/>
                  </a:lnTo>
                  <a:lnTo>
                    <a:pt x="23082" y="449230"/>
                  </a:lnTo>
                  <a:lnTo>
                    <a:pt x="48113" y="466117"/>
                  </a:lnTo>
                  <a:lnTo>
                    <a:pt x="78739" y="472313"/>
                  </a:lnTo>
                  <a:lnTo>
                    <a:pt x="1508252" y="472313"/>
                  </a:lnTo>
                  <a:lnTo>
                    <a:pt x="1538859" y="466117"/>
                  </a:lnTo>
                  <a:lnTo>
                    <a:pt x="1563846" y="449230"/>
                  </a:lnTo>
                  <a:lnTo>
                    <a:pt x="1580689" y="424199"/>
                  </a:lnTo>
                  <a:lnTo>
                    <a:pt x="1586864" y="393573"/>
                  </a:lnTo>
                  <a:lnTo>
                    <a:pt x="1586864" y="78612"/>
                  </a:lnTo>
                  <a:lnTo>
                    <a:pt x="1580689" y="48006"/>
                  </a:lnTo>
                  <a:lnTo>
                    <a:pt x="1563846" y="23018"/>
                  </a:lnTo>
                  <a:lnTo>
                    <a:pt x="1538859" y="6175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56684" y="2270125"/>
              <a:ext cx="1586865" cy="472440"/>
            </a:xfrm>
            <a:custGeom>
              <a:rect l="l" t="t" r="r" b="b"/>
              <a:pathLst>
                <a:path w="1586864" h="472439">
                  <a:moveTo>
                    <a:pt x="0" y="78612"/>
                  </a:moveTo>
                  <a:lnTo>
                    <a:pt x="6195" y="48006"/>
                  </a:lnTo>
                  <a:lnTo>
                    <a:pt x="23082" y="23018"/>
                  </a:lnTo>
                  <a:lnTo>
                    <a:pt x="48113" y="6175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5"/>
                  </a:lnTo>
                  <a:lnTo>
                    <a:pt x="1563846" y="23018"/>
                  </a:lnTo>
                  <a:lnTo>
                    <a:pt x="1580689" y="48006"/>
                  </a:lnTo>
                  <a:lnTo>
                    <a:pt x="1586864" y="78612"/>
                  </a:lnTo>
                  <a:lnTo>
                    <a:pt x="1586864" y="393573"/>
                  </a:lnTo>
                  <a:lnTo>
                    <a:pt x="1580689" y="424199"/>
                  </a:lnTo>
                  <a:lnTo>
                    <a:pt x="1563846" y="449230"/>
                  </a:lnTo>
                  <a:lnTo>
                    <a:pt x="1538859" y="466117"/>
                  </a:lnTo>
                  <a:lnTo>
                    <a:pt x="1508252" y="472313"/>
                  </a:lnTo>
                  <a:lnTo>
                    <a:pt x="78739" y="472313"/>
                  </a:lnTo>
                  <a:lnTo>
                    <a:pt x="48113" y="466117"/>
                  </a:lnTo>
                  <a:lnTo>
                    <a:pt x="23082" y="449230"/>
                  </a:lnTo>
                  <a:lnTo>
                    <a:pt x="6195" y="424199"/>
                  </a:lnTo>
                  <a:lnTo>
                    <a:pt x="0" y="393573"/>
                  </a:lnTo>
                  <a:lnTo>
                    <a:pt x="0" y="786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527930" y="2341625"/>
            <a:ext cx="1297305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10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1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>
                <a:solidFill>
                  <a:srgbClr val="FFFFFF"/>
                </a:solidFill>
                <a:latin typeface="Microsoft Sans Serif"/>
                <a:cs typeface="Microsoft Sans Serif"/>
              </a:rPr>
              <a:t>иных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специалистов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330700" y="2983102"/>
            <a:ext cx="2292350" cy="664845"/>
            <a:chOff x="4330700" y="2983102"/>
            <a:chExt cx="2292350" cy="664845"/>
          </a:xfrm>
        </p:grpSpPr>
        <p:sp>
          <p:nvSpPr>
            <p:cNvPr id="49" name="object 49"/>
            <p:cNvSpPr/>
            <p:nvPr/>
          </p:nvSpPr>
          <p:spPr>
            <a:xfrm>
              <a:off x="4343400" y="3232048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56684" y="2995802"/>
              <a:ext cx="1586865" cy="472440"/>
            </a:xfrm>
            <a:custGeom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95"/>
                  </a:lnTo>
                  <a:lnTo>
                    <a:pt x="23082" y="23082"/>
                  </a:lnTo>
                  <a:lnTo>
                    <a:pt x="6195" y="48113"/>
                  </a:lnTo>
                  <a:lnTo>
                    <a:pt x="0" y="78740"/>
                  </a:lnTo>
                  <a:lnTo>
                    <a:pt x="0" y="393573"/>
                  </a:lnTo>
                  <a:lnTo>
                    <a:pt x="6195" y="424253"/>
                  </a:lnTo>
                  <a:lnTo>
                    <a:pt x="23082" y="449278"/>
                  </a:lnTo>
                  <a:lnTo>
                    <a:pt x="48113" y="466135"/>
                  </a:lnTo>
                  <a:lnTo>
                    <a:pt x="78739" y="472313"/>
                  </a:lnTo>
                  <a:lnTo>
                    <a:pt x="1508252" y="472313"/>
                  </a:lnTo>
                  <a:lnTo>
                    <a:pt x="1538859" y="466135"/>
                  </a:lnTo>
                  <a:lnTo>
                    <a:pt x="1563846" y="449278"/>
                  </a:lnTo>
                  <a:lnTo>
                    <a:pt x="1580689" y="424253"/>
                  </a:lnTo>
                  <a:lnTo>
                    <a:pt x="1586864" y="393573"/>
                  </a:lnTo>
                  <a:lnTo>
                    <a:pt x="1586864" y="78740"/>
                  </a:lnTo>
                  <a:lnTo>
                    <a:pt x="1580689" y="48113"/>
                  </a:lnTo>
                  <a:lnTo>
                    <a:pt x="1563846" y="23082"/>
                  </a:lnTo>
                  <a:lnTo>
                    <a:pt x="1538859" y="6195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56684" y="2995802"/>
              <a:ext cx="1586865" cy="472440"/>
            </a:xfrm>
            <a:custGeom>
              <a:rect l="l" t="t" r="r" b="b"/>
              <a:pathLst>
                <a:path w="1586864" h="472439">
                  <a:moveTo>
                    <a:pt x="0" y="78740"/>
                  </a:moveTo>
                  <a:lnTo>
                    <a:pt x="6195" y="48113"/>
                  </a:lnTo>
                  <a:lnTo>
                    <a:pt x="23082" y="23082"/>
                  </a:lnTo>
                  <a:lnTo>
                    <a:pt x="48113" y="6195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95"/>
                  </a:lnTo>
                  <a:lnTo>
                    <a:pt x="1563846" y="23082"/>
                  </a:lnTo>
                  <a:lnTo>
                    <a:pt x="1580689" y="48113"/>
                  </a:lnTo>
                  <a:lnTo>
                    <a:pt x="1586864" y="78740"/>
                  </a:lnTo>
                  <a:lnTo>
                    <a:pt x="1586864" y="393573"/>
                  </a:lnTo>
                  <a:lnTo>
                    <a:pt x="1580689" y="424253"/>
                  </a:lnTo>
                  <a:lnTo>
                    <a:pt x="1563846" y="449278"/>
                  </a:lnTo>
                  <a:lnTo>
                    <a:pt x="1538859" y="466135"/>
                  </a:lnTo>
                  <a:lnTo>
                    <a:pt x="1508252" y="472313"/>
                  </a:lnTo>
                  <a:lnTo>
                    <a:pt x="78739" y="472313"/>
                  </a:lnTo>
                  <a:lnTo>
                    <a:pt x="48113" y="466135"/>
                  </a:lnTo>
                  <a:lnTo>
                    <a:pt x="23082" y="449278"/>
                  </a:lnTo>
                  <a:lnTo>
                    <a:pt x="6195" y="424253"/>
                  </a:lnTo>
                  <a:lnTo>
                    <a:pt x="0" y="393573"/>
                  </a:lnTo>
                  <a:lnTo>
                    <a:pt x="0" y="7874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527930" y="3133089"/>
            <a:ext cx="7816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Наблюдение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330700" y="3708908"/>
            <a:ext cx="2292350" cy="664845"/>
            <a:chOff x="4330700" y="3708908"/>
            <a:chExt cx="2292350" cy="664845"/>
          </a:xfrm>
        </p:grpSpPr>
        <p:sp>
          <p:nvSpPr>
            <p:cNvPr id="54" name="object 54"/>
            <p:cNvSpPr/>
            <p:nvPr/>
          </p:nvSpPr>
          <p:spPr>
            <a:xfrm>
              <a:off x="4343400" y="3957751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56684" y="3721608"/>
              <a:ext cx="1586865" cy="472440"/>
            </a:xfrm>
            <a:custGeom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7"/>
                  </a:lnTo>
                  <a:lnTo>
                    <a:pt x="23082" y="23034"/>
                  </a:lnTo>
                  <a:lnTo>
                    <a:pt x="6195" y="48059"/>
                  </a:lnTo>
                  <a:lnTo>
                    <a:pt x="0" y="78739"/>
                  </a:lnTo>
                  <a:lnTo>
                    <a:pt x="0" y="393585"/>
                  </a:lnTo>
                  <a:lnTo>
                    <a:pt x="6195" y="424224"/>
                  </a:lnTo>
                  <a:lnTo>
                    <a:pt x="23082" y="449245"/>
                  </a:lnTo>
                  <a:lnTo>
                    <a:pt x="48113" y="466114"/>
                  </a:lnTo>
                  <a:lnTo>
                    <a:pt x="78739" y="472300"/>
                  </a:lnTo>
                  <a:lnTo>
                    <a:pt x="1508252" y="472300"/>
                  </a:lnTo>
                  <a:lnTo>
                    <a:pt x="1538859" y="466114"/>
                  </a:lnTo>
                  <a:lnTo>
                    <a:pt x="1563846" y="449245"/>
                  </a:lnTo>
                  <a:lnTo>
                    <a:pt x="1580689" y="424224"/>
                  </a:lnTo>
                  <a:lnTo>
                    <a:pt x="1586864" y="393585"/>
                  </a:lnTo>
                  <a:lnTo>
                    <a:pt x="1586864" y="78739"/>
                  </a:lnTo>
                  <a:lnTo>
                    <a:pt x="1580689" y="48059"/>
                  </a:lnTo>
                  <a:lnTo>
                    <a:pt x="1563846" y="23034"/>
                  </a:lnTo>
                  <a:lnTo>
                    <a:pt x="1538859" y="6177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56684" y="3721608"/>
              <a:ext cx="1586865" cy="472440"/>
            </a:xfrm>
            <a:custGeom>
              <a:rect l="l" t="t" r="r" b="b"/>
              <a:pathLst>
                <a:path w="1586864" h="472439">
                  <a:moveTo>
                    <a:pt x="0" y="78739"/>
                  </a:moveTo>
                  <a:lnTo>
                    <a:pt x="6195" y="48059"/>
                  </a:lnTo>
                  <a:lnTo>
                    <a:pt x="23082" y="23034"/>
                  </a:lnTo>
                  <a:lnTo>
                    <a:pt x="48113" y="6177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7"/>
                  </a:lnTo>
                  <a:lnTo>
                    <a:pt x="1563846" y="23034"/>
                  </a:lnTo>
                  <a:lnTo>
                    <a:pt x="1580689" y="48059"/>
                  </a:lnTo>
                  <a:lnTo>
                    <a:pt x="1586864" y="78739"/>
                  </a:lnTo>
                  <a:lnTo>
                    <a:pt x="1586864" y="393585"/>
                  </a:lnTo>
                  <a:lnTo>
                    <a:pt x="1580689" y="424224"/>
                  </a:lnTo>
                  <a:lnTo>
                    <a:pt x="1563846" y="449245"/>
                  </a:lnTo>
                  <a:lnTo>
                    <a:pt x="1538859" y="466114"/>
                  </a:lnTo>
                  <a:lnTo>
                    <a:pt x="1508252" y="472300"/>
                  </a:lnTo>
                  <a:lnTo>
                    <a:pt x="78739" y="472300"/>
                  </a:lnTo>
                  <a:lnTo>
                    <a:pt x="48113" y="466114"/>
                  </a:lnTo>
                  <a:lnTo>
                    <a:pt x="23082" y="449245"/>
                  </a:lnTo>
                  <a:lnTo>
                    <a:pt x="6195" y="424224"/>
                  </a:lnTo>
                  <a:lnTo>
                    <a:pt x="0" y="393585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527930" y="3859174"/>
            <a:ext cx="455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Беседа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330700" y="4434649"/>
            <a:ext cx="2292350" cy="664845"/>
            <a:chOff x="4330700" y="4434649"/>
            <a:chExt cx="2292350" cy="664845"/>
          </a:xfrm>
        </p:grpSpPr>
        <p:sp>
          <p:nvSpPr>
            <p:cNvPr id="59" name="object 59"/>
            <p:cNvSpPr/>
            <p:nvPr/>
          </p:nvSpPr>
          <p:spPr>
            <a:xfrm>
              <a:off x="4343400" y="4683512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456684" y="4447349"/>
              <a:ext cx="1586865" cy="472440"/>
            </a:xfrm>
            <a:custGeom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86"/>
                  </a:lnTo>
                  <a:lnTo>
                    <a:pt x="23082" y="23056"/>
                  </a:lnTo>
                  <a:lnTo>
                    <a:pt x="6195" y="48081"/>
                  </a:lnTo>
                  <a:lnTo>
                    <a:pt x="0" y="78727"/>
                  </a:lnTo>
                  <a:lnTo>
                    <a:pt x="0" y="393598"/>
                  </a:lnTo>
                  <a:lnTo>
                    <a:pt x="6195" y="424244"/>
                  </a:lnTo>
                  <a:lnTo>
                    <a:pt x="23082" y="449268"/>
                  </a:lnTo>
                  <a:lnTo>
                    <a:pt x="48113" y="466139"/>
                  </a:lnTo>
                  <a:lnTo>
                    <a:pt x="78739" y="472325"/>
                  </a:lnTo>
                  <a:lnTo>
                    <a:pt x="1508252" y="472325"/>
                  </a:lnTo>
                  <a:lnTo>
                    <a:pt x="1538859" y="466139"/>
                  </a:lnTo>
                  <a:lnTo>
                    <a:pt x="1563846" y="449268"/>
                  </a:lnTo>
                  <a:lnTo>
                    <a:pt x="1580689" y="424244"/>
                  </a:lnTo>
                  <a:lnTo>
                    <a:pt x="1586864" y="393598"/>
                  </a:lnTo>
                  <a:lnTo>
                    <a:pt x="1586864" y="78727"/>
                  </a:lnTo>
                  <a:lnTo>
                    <a:pt x="1580689" y="48081"/>
                  </a:lnTo>
                  <a:lnTo>
                    <a:pt x="1563846" y="23056"/>
                  </a:lnTo>
                  <a:lnTo>
                    <a:pt x="1538859" y="6186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456684" y="4447349"/>
              <a:ext cx="1586865" cy="472440"/>
            </a:xfrm>
            <a:custGeom>
              <a:rect l="l" t="t" r="r" b="b"/>
              <a:pathLst>
                <a:path w="1586864" h="472439">
                  <a:moveTo>
                    <a:pt x="0" y="78727"/>
                  </a:moveTo>
                  <a:lnTo>
                    <a:pt x="6195" y="48081"/>
                  </a:lnTo>
                  <a:lnTo>
                    <a:pt x="23082" y="23056"/>
                  </a:lnTo>
                  <a:lnTo>
                    <a:pt x="48113" y="6186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86"/>
                  </a:lnTo>
                  <a:lnTo>
                    <a:pt x="1563846" y="23056"/>
                  </a:lnTo>
                  <a:lnTo>
                    <a:pt x="1580689" y="48081"/>
                  </a:lnTo>
                  <a:lnTo>
                    <a:pt x="1586864" y="78727"/>
                  </a:lnTo>
                  <a:lnTo>
                    <a:pt x="1586864" y="393598"/>
                  </a:lnTo>
                  <a:lnTo>
                    <a:pt x="1580689" y="424244"/>
                  </a:lnTo>
                  <a:lnTo>
                    <a:pt x="1563846" y="449268"/>
                  </a:lnTo>
                  <a:lnTo>
                    <a:pt x="1538859" y="466139"/>
                  </a:lnTo>
                  <a:lnTo>
                    <a:pt x="1508252" y="472325"/>
                  </a:lnTo>
                  <a:lnTo>
                    <a:pt x="78739" y="472325"/>
                  </a:lnTo>
                  <a:lnTo>
                    <a:pt x="48113" y="466139"/>
                  </a:lnTo>
                  <a:lnTo>
                    <a:pt x="23082" y="449268"/>
                  </a:lnTo>
                  <a:lnTo>
                    <a:pt x="6195" y="424244"/>
                  </a:lnTo>
                  <a:lnTo>
                    <a:pt x="0" y="393598"/>
                  </a:lnTo>
                  <a:lnTo>
                    <a:pt x="0" y="787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4527930" y="4585208"/>
            <a:ext cx="11017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Психодиагностика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596" y="215645"/>
            <a:ext cx="731540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 algn="ctr">
              <a:lnSpc>
                <a:spcPct val="100000"/>
              </a:lnSpc>
              <a:spcBef>
                <a:spcPts val="105"/>
              </a:spcBef>
            </a:pPr>
            <a:r>
              <a:rPr spc="-10"/>
              <a:t>Проведение</a:t>
            </a:r>
            <a:r>
              <a:rPr spc="-25"/>
              <a:t> </a:t>
            </a:r>
            <a:r>
              <a:rPr spc="-10"/>
              <a:t>мониторинга</a:t>
            </a:r>
            <a:r>
              <a:rPr spc="10"/>
              <a:t> </a:t>
            </a:r>
            <a:r>
              <a:rPr spc="-20"/>
              <a:t>психологического</a:t>
            </a:r>
            <a:r>
              <a:rPr spc="-25"/>
              <a:t> </a:t>
            </a:r>
            <a:r>
              <a:rPr spc="-10"/>
              <a:t>состояния</a:t>
            </a:r>
            <a:r>
              <a:rPr/>
              <a:t> </a:t>
            </a:r>
            <a:r>
              <a:rPr spc="-10"/>
              <a:t>детей </a:t>
            </a:r>
            <a:br>
              <a:rPr lang="ru-RU" spc="-10" smtClean="0"/>
            </a:br>
            <a:r>
              <a:rPr smtClean="0"/>
              <a:t>ветеранов</a:t>
            </a:r>
            <a:r>
              <a:rPr spc="-55" smtClean="0"/>
              <a:t> </a:t>
            </a:r>
            <a:r>
              <a:rPr spc="-10"/>
              <a:t>(участников)</a:t>
            </a:r>
            <a:r>
              <a:rPr spc="-40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9305" y="720597"/>
            <a:ext cx="3382010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5970" marR="767715" indent="635"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Times New Roman"/>
                <a:cs typeface="Times New Roman"/>
              </a:rPr>
              <a:t>Протокол стандартизированного</a:t>
            </a:r>
            <a:endParaRPr sz="14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1400" b="1" spc="-1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20">
                <a:latin typeface="Times New Roman"/>
                <a:cs typeface="Times New Roman"/>
              </a:rPr>
              <a:t> </a:t>
            </a:r>
            <a:r>
              <a:rPr sz="1400" b="1" spc="-20">
                <a:latin typeface="Times New Roman"/>
                <a:cs typeface="Times New Roman"/>
              </a:rPr>
              <a:t>наблюдения</a:t>
            </a:r>
            <a:r>
              <a:rPr sz="1400" b="1" spc="50">
                <a:latin typeface="Times New Roman"/>
                <a:cs typeface="Times New Roman"/>
              </a:rPr>
              <a:t> </a:t>
            </a:r>
            <a:r>
              <a:rPr sz="1400" b="1" spc="-25">
                <a:latin typeface="Times New Roman"/>
                <a:cs typeface="Times New Roman"/>
              </a:rPr>
              <a:t>за </a:t>
            </a:r>
            <a:r>
              <a:rPr sz="1400" b="1">
                <a:latin typeface="Times New Roman"/>
                <a:cs typeface="Times New Roman"/>
              </a:rPr>
              <a:t>детьми</a:t>
            </a:r>
            <a:r>
              <a:rPr sz="1400" b="1" spc="-4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ветеранов</a:t>
            </a:r>
            <a:r>
              <a:rPr sz="1400" b="1" spc="-4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(участников)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 spc="-25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632" y="1787779"/>
            <a:ext cx="360680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i="1">
                <a:latin typeface="Times New Roman"/>
                <a:cs typeface="Times New Roman"/>
              </a:rPr>
              <a:t>Наименование</a:t>
            </a:r>
            <a:r>
              <a:rPr sz="1400" b="1" i="1" spc="-45">
                <a:latin typeface="Times New Roman"/>
                <a:cs typeface="Times New Roman"/>
              </a:rPr>
              <a:t> </a:t>
            </a:r>
            <a:r>
              <a:rPr sz="1400" b="1" i="1" spc="-10">
                <a:latin typeface="Times New Roman"/>
                <a:cs typeface="Times New Roman"/>
              </a:rPr>
              <a:t>образовательной</a:t>
            </a:r>
            <a:r>
              <a:rPr sz="1400" b="1" i="1" spc="-35">
                <a:latin typeface="Times New Roman"/>
                <a:cs typeface="Times New Roman"/>
              </a:rPr>
              <a:t> </a:t>
            </a:r>
            <a:r>
              <a:rPr sz="1400" b="1" i="1" spc="-10">
                <a:latin typeface="Times New Roman"/>
                <a:cs typeface="Times New Roman"/>
              </a:rPr>
              <a:t>организации </a:t>
            </a:r>
            <a:r>
              <a:rPr sz="1400" b="1" i="1">
                <a:latin typeface="Times New Roman"/>
                <a:cs typeface="Times New Roman"/>
              </a:rPr>
              <a:t>Класс</a:t>
            </a:r>
            <a:r>
              <a:rPr sz="1400" b="1" i="1" spc="-10">
                <a:latin typeface="Times New Roman"/>
                <a:cs typeface="Times New Roman"/>
              </a:rPr>
              <a:t> </a:t>
            </a:r>
            <a:r>
              <a:rPr sz="1400" b="1" i="1">
                <a:latin typeface="Times New Roman"/>
                <a:cs typeface="Times New Roman"/>
              </a:rPr>
              <a:t>/</a:t>
            </a:r>
            <a:r>
              <a:rPr sz="1400" b="1" i="1" spc="5">
                <a:latin typeface="Times New Roman"/>
                <a:cs typeface="Times New Roman"/>
              </a:rPr>
              <a:t> </a:t>
            </a:r>
            <a:r>
              <a:rPr sz="1400" b="1" i="1" spc="-10">
                <a:latin typeface="Times New Roman"/>
                <a:cs typeface="Times New Roman"/>
              </a:rPr>
              <a:t>группа</a:t>
            </a:r>
            <a:endParaRPr sz="1400">
              <a:latin typeface="Times New Roman"/>
              <a:cs typeface="Times New Roman"/>
            </a:endParaRPr>
          </a:p>
          <a:p>
            <a:pPr marL="12700" marR="1144270">
              <a:lnSpc>
                <a:spcPct val="100000"/>
              </a:lnSpc>
            </a:pPr>
            <a:r>
              <a:rPr sz="1400" b="1" i="1" spc="-10">
                <a:latin typeface="Times New Roman"/>
                <a:cs typeface="Times New Roman"/>
              </a:rPr>
              <a:t>Информация</a:t>
            </a:r>
            <a:r>
              <a:rPr sz="1400" b="1" i="1" spc="-30">
                <a:latin typeface="Times New Roman"/>
                <a:cs typeface="Times New Roman"/>
              </a:rPr>
              <a:t> </a:t>
            </a:r>
            <a:r>
              <a:rPr sz="1400" b="1" i="1">
                <a:latin typeface="Times New Roman"/>
                <a:cs typeface="Times New Roman"/>
              </a:rPr>
              <a:t>об </a:t>
            </a:r>
            <a:r>
              <a:rPr sz="1400" b="1" i="1" spc="-10">
                <a:latin typeface="Times New Roman"/>
                <a:cs typeface="Times New Roman"/>
              </a:rPr>
              <a:t>обучающемся: </a:t>
            </a:r>
            <a:r>
              <a:rPr sz="1400" b="1" i="1">
                <a:latin typeface="Times New Roman"/>
                <a:cs typeface="Times New Roman"/>
              </a:rPr>
              <a:t>Фамилия,</a:t>
            </a:r>
            <a:r>
              <a:rPr sz="1400" b="1" i="1" spc="-50">
                <a:latin typeface="Times New Roman"/>
                <a:cs typeface="Times New Roman"/>
              </a:rPr>
              <a:t> </a:t>
            </a:r>
            <a:r>
              <a:rPr sz="1400" b="1" i="1">
                <a:latin typeface="Times New Roman"/>
                <a:cs typeface="Times New Roman"/>
              </a:rPr>
              <a:t>имя,</a:t>
            </a:r>
            <a:r>
              <a:rPr sz="1400" b="1" i="1" spc="-30">
                <a:latin typeface="Times New Roman"/>
                <a:cs typeface="Times New Roman"/>
              </a:rPr>
              <a:t> </a:t>
            </a:r>
            <a:r>
              <a:rPr sz="1400" b="1" i="1" spc="-10">
                <a:latin typeface="Times New Roman"/>
                <a:cs typeface="Times New Roman"/>
              </a:rPr>
              <a:t>отчество </a:t>
            </a:r>
            <a:r>
              <a:rPr sz="1400" b="1" i="1">
                <a:latin typeface="Times New Roman"/>
                <a:cs typeface="Times New Roman"/>
              </a:rPr>
              <a:t>Дата</a:t>
            </a:r>
            <a:r>
              <a:rPr sz="1400" b="1" i="1" spc="15">
                <a:latin typeface="Times New Roman"/>
                <a:cs typeface="Times New Roman"/>
              </a:rPr>
              <a:t> </a:t>
            </a:r>
            <a:r>
              <a:rPr sz="1400" b="1" i="1" spc="-10">
                <a:latin typeface="Times New Roman"/>
                <a:cs typeface="Times New Roman"/>
              </a:rPr>
              <a:t>рождения: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50672" y="2933826"/>
          <a:ext cx="8718549" cy="977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4184"/>
                <a:gridCol w="1911985"/>
                <a:gridCol w="2512695"/>
                <a:gridCol w="1195070"/>
                <a:gridCol w="1317625"/>
                <a:gridCol w="1316990"/>
              </a:tblGrid>
              <a:tr h="673100">
                <a:tc>
                  <a:txBody>
                    <a:bodyPr vert="horz" wrap="square"/>
                    <a:lstStyle/>
                    <a:p>
                      <a:pPr marL="115570" marR="153035" indent="38100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 </a:t>
                      </a: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87325" marR="173355" algn="ctr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отнесения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 </a:t>
                      </a:r>
                      <a:r>
                        <a:rPr sz="1000" b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71219" marR="842010" indent="73660" algn="ctr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 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10515" marR="268605" indent="-24765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r>
                        <a:rPr sz="1000" b="1" spc="-4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наличии*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04800" marR="276225" indent="225425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 документа</a:t>
                      </a:r>
                      <a:r>
                        <a:rPr sz="975" b="1" spc="-15" baseline="2564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**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0480" marR="14604" algn="ctr">
                        <a:lnSpc>
                          <a:spcPts val="1200"/>
                        </a:lnSpc>
                        <a:spcBef>
                          <a:spcPts val="20"/>
                        </a:spcBef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4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4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ts val="715"/>
                        </a:lnSpc>
                      </a:pP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***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04165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4445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b="1" i="1" spc="-5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b="1" i="1" spc="-50">
                          <a:latin typeface="Times New Roman"/>
                          <a:cs typeface="Times New Roman"/>
                        </a:rPr>
                        <a:t>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5250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b="1" i="1" spc="-50">
                          <a:latin typeface="Times New Roman"/>
                          <a:cs typeface="Times New Roman"/>
                        </a:rPr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b="1" i="1" spc="-50">
                          <a:latin typeface="Times New Roman"/>
                          <a:cs typeface="Times New Roman"/>
                        </a:rPr>
                        <a:t>4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72720" algn="ctr">
                        <a:lnSpc>
                          <a:spcPts val="1130"/>
                        </a:lnSpc>
                        <a:spcBef>
                          <a:spcPts val="5"/>
                        </a:spcBef>
                      </a:pPr>
                      <a:r>
                        <a:rPr sz="1000" b="1" i="1" spc="-50">
                          <a:latin typeface="Times New Roman"/>
                          <a:cs typeface="Times New Roman"/>
                        </a:rPr>
                        <a:t>5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000" b="1" i="1" spc="-50">
                          <a:latin typeface="Times New Roman"/>
                          <a:cs typeface="Times New Roman"/>
                        </a:rPr>
                        <a:t>6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303267" y="866394"/>
            <a:ext cx="4628515" cy="1535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803275"/>
                <a:tab pos="954405"/>
                <a:tab pos="1016635"/>
                <a:tab pos="1402715"/>
                <a:tab pos="2019935"/>
                <a:tab pos="2182495"/>
                <a:tab pos="3370579"/>
                <a:tab pos="3669029"/>
                <a:tab pos="3844290"/>
                <a:tab pos="4574540"/>
              </a:tabLst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Столбец</a:t>
            </a:r>
            <a:r>
              <a:rPr sz="1100" b="1" i="1" spc="4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4</a:t>
            </a:r>
            <a:r>
              <a:rPr sz="1100" b="1" i="1" spc="4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заполняется</a:t>
            </a:r>
            <a:r>
              <a:rPr sz="1100" i="1" spc="4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i="1" spc="4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обучающегося</a:t>
            </a:r>
            <a:r>
              <a:rPr sz="1100" i="1" spc="4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из</a:t>
            </a:r>
            <a:r>
              <a:rPr sz="1100" i="1" spc="434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семьи</a:t>
            </a:r>
            <a:r>
              <a:rPr sz="1100" i="1" spc="4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ветерана (участника)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	</a:t>
            </a:r>
            <a:r>
              <a:rPr sz="1100" i="1" spc="-25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классным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руководителем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(воспитателем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50">
                <a:solidFill>
                  <a:srgbClr val="C00000"/>
                </a:solidFill>
                <a:latin typeface="Arial"/>
                <a:cs typeface="Arial"/>
              </a:rPr>
              <a:t>/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куратором</a:t>
            </a:r>
            <a:r>
              <a:rPr sz="1100" i="1" spc="4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группы</a:t>
            </a:r>
            <a:r>
              <a:rPr sz="1100" i="1" spc="409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100" i="1" spc="4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заместителем</a:t>
            </a:r>
            <a:r>
              <a:rPr sz="1100" i="1" spc="4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декана</a:t>
            </a:r>
            <a:r>
              <a:rPr sz="1100" i="1" spc="4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100" i="1" spc="4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воспитательной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работе)</a:t>
            </a:r>
            <a:r>
              <a:rPr sz="1100" i="1" spc="14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i="1" spc="14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основе</a:t>
            </a:r>
            <a:r>
              <a:rPr sz="1100" i="1" spc="14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наблюдений</a:t>
            </a:r>
            <a:r>
              <a:rPr sz="1100" i="1" spc="13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педагогических</a:t>
            </a:r>
            <a:r>
              <a:rPr sz="1100" i="1" spc="15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работников</a:t>
            </a:r>
            <a:r>
              <a:rPr sz="1100" i="1" spc="14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100" i="1" spc="-5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 (законного</a:t>
            </a:r>
            <a:r>
              <a:rPr sz="1100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представителя),</a:t>
            </a:r>
            <a:r>
              <a:rPr sz="1100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 участвующего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100" i="1" spc="-20">
                <a:solidFill>
                  <a:srgbClr val="C00000"/>
                </a:solidFill>
                <a:latin typeface="Arial"/>
                <a:cs typeface="Arial"/>
              </a:rPr>
              <a:t>СВО. 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Столбец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50">
                <a:solidFill>
                  <a:srgbClr val="C00000"/>
                </a:solidFill>
                <a:latin typeface="Arial"/>
                <a:cs typeface="Arial"/>
              </a:rPr>
              <a:t>5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заполняется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педагогом-психологом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50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психологом образовательной</a:t>
            </a:r>
            <a:r>
              <a:rPr sz="1100" i="1" spc="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организации.</a:t>
            </a:r>
            <a:endParaRPr sz="1100">
              <a:latin typeface="Arial"/>
              <a:cs typeface="Arial"/>
            </a:endParaRPr>
          </a:p>
          <a:p>
            <a:pPr marL="12700" marR="6985">
              <a:lnSpc>
                <a:spcPct val="100000"/>
              </a:lnSpc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столбец</a:t>
            </a:r>
            <a:r>
              <a:rPr sz="1100" b="1" i="1" spc="2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6</a:t>
            </a:r>
            <a:r>
              <a:rPr sz="1100" b="1" i="1" spc="2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вносится</a:t>
            </a:r>
            <a:r>
              <a:rPr sz="1100" i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классным</a:t>
            </a:r>
            <a:r>
              <a:rPr sz="1100" i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руководителем</a:t>
            </a:r>
            <a:r>
              <a:rPr sz="1100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(воспитателем</a:t>
            </a:r>
            <a:r>
              <a:rPr sz="1100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50">
                <a:solidFill>
                  <a:srgbClr val="C00000"/>
                </a:solidFill>
                <a:latin typeface="Arial"/>
                <a:cs typeface="Arial"/>
              </a:rPr>
              <a:t>/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куратором</a:t>
            </a:r>
            <a:r>
              <a:rPr sz="1100" i="1" spc="4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группы</a:t>
            </a:r>
            <a:r>
              <a:rPr sz="1100" i="1" spc="409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100" i="1" spc="4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заместителем</a:t>
            </a:r>
            <a:r>
              <a:rPr sz="1100" i="1" spc="4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декана</a:t>
            </a:r>
            <a:r>
              <a:rPr sz="1100" i="1" spc="4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100" i="1" spc="4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воспитательной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03267" y="2375408"/>
            <a:ext cx="462661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  <a:tabLst>
                <a:tab pos="810895"/>
                <a:tab pos="1900555"/>
                <a:tab pos="2233930"/>
                <a:tab pos="3030220"/>
                <a:tab pos="3327400"/>
                <a:tab pos="4446270"/>
              </a:tabLst>
            </a:pP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работе)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информация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5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наличии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50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отсутствии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2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endParaRPr sz="11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100" i="1" spc="-25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03267" y="2543048"/>
            <a:ext cx="4303395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71955"/>
                <a:tab pos="2773045"/>
                <a:tab pos="3422015"/>
              </a:tabLst>
            </a:pP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несовершеннолетнего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обучающегося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справок</a:t>
            </a: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(заключений)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i="1">
                <a:solidFill>
                  <a:srgbClr val="C00000"/>
                </a:solidFill>
                <a:latin typeface="Arial"/>
                <a:cs typeface="Arial"/>
              </a:rPr>
              <a:t>профильных</a:t>
            </a:r>
            <a:r>
              <a:rPr sz="1100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i="1" spc="-10">
                <a:solidFill>
                  <a:srgbClr val="C00000"/>
                </a:solidFill>
                <a:latin typeface="Arial"/>
                <a:cs typeface="Arial"/>
              </a:rPr>
              <a:t>специалистов.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1632" y="3877767"/>
            <a:ext cx="8559800" cy="103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>
                <a:latin typeface="Arial"/>
                <a:cs typeface="Arial"/>
              </a:rPr>
              <a:t>Классный</a:t>
            </a:r>
            <a:r>
              <a:rPr sz="1100" b="1" i="1" spc="-65">
                <a:latin typeface="Arial"/>
                <a:cs typeface="Arial"/>
              </a:rPr>
              <a:t> </a:t>
            </a:r>
            <a:r>
              <a:rPr sz="1100" b="1" i="1" spc="-10">
                <a:latin typeface="Arial"/>
                <a:cs typeface="Arial"/>
              </a:rPr>
              <a:t>руководитель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i="1">
                <a:latin typeface="Arial"/>
                <a:cs typeface="Arial"/>
              </a:rPr>
              <a:t>(воспитатель</a:t>
            </a:r>
            <a:r>
              <a:rPr sz="1100" b="1" i="1" spc="-30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/</a:t>
            </a:r>
            <a:r>
              <a:rPr sz="1100" b="1" i="1" spc="-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куратор</a:t>
            </a:r>
            <a:r>
              <a:rPr sz="1100" b="1" i="1" spc="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группы</a:t>
            </a:r>
            <a:r>
              <a:rPr sz="1100" b="1" i="1" spc="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/</a:t>
            </a:r>
            <a:r>
              <a:rPr sz="1100" b="1" i="1" spc="-5">
                <a:latin typeface="Arial"/>
                <a:cs typeface="Arial"/>
              </a:rPr>
              <a:t> </a:t>
            </a:r>
            <a:r>
              <a:rPr sz="1100" b="1" i="1" spc="-10">
                <a:latin typeface="Arial"/>
                <a:cs typeface="Arial"/>
              </a:rPr>
              <a:t>заместитель</a:t>
            </a:r>
            <a:r>
              <a:rPr sz="1100" b="1" i="1" spc="-1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декана</a:t>
            </a:r>
            <a:r>
              <a:rPr sz="1100" b="1" i="1" spc="-10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по</a:t>
            </a:r>
            <a:r>
              <a:rPr sz="1100" b="1" i="1" spc="-5">
                <a:latin typeface="Arial"/>
                <a:cs typeface="Arial"/>
              </a:rPr>
              <a:t> </a:t>
            </a:r>
            <a:r>
              <a:rPr sz="1100" b="1" i="1" spc="-10">
                <a:latin typeface="Arial"/>
                <a:cs typeface="Arial"/>
              </a:rPr>
              <a:t>воспитательной</a:t>
            </a:r>
            <a:r>
              <a:rPr sz="1100" b="1" i="1" spc="-20">
                <a:latin typeface="Arial"/>
                <a:cs typeface="Arial"/>
              </a:rPr>
              <a:t> </a:t>
            </a:r>
            <a:r>
              <a:rPr sz="1100" b="1" i="1" spc="-10">
                <a:latin typeface="Arial"/>
                <a:cs typeface="Arial"/>
              </a:rPr>
              <a:t>работе)/</a:t>
            </a:r>
            <a:endParaRPr sz="1100">
              <a:latin typeface="Arial"/>
              <a:cs typeface="Arial"/>
            </a:endParaRPr>
          </a:p>
          <a:p>
            <a:pPr marL="6746875">
              <a:lnSpc>
                <a:spcPct val="100000"/>
              </a:lnSpc>
              <a:spcBef>
                <a:spcPts val="5"/>
              </a:spcBef>
            </a:pPr>
            <a:r>
              <a:rPr sz="1100" b="1" i="1">
                <a:latin typeface="Arial"/>
                <a:cs typeface="Arial"/>
              </a:rPr>
              <a:t>Фамилия,</a:t>
            </a:r>
            <a:r>
              <a:rPr sz="1100" b="1" i="1" spc="-2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имя,</a:t>
            </a:r>
            <a:r>
              <a:rPr sz="1100" b="1" i="1" spc="-35">
                <a:latin typeface="Arial"/>
                <a:cs typeface="Arial"/>
              </a:rPr>
              <a:t> </a:t>
            </a:r>
            <a:r>
              <a:rPr sz="1100" b="1" i="1" spc="-10">
                <a:latin typeface="Arial"/>
                <a:cs typeface="Arial"/>
              </a:rPr>
              <a:t>отчество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i="1" spc="-10">
                <a:latin typeface="Arial"/>
                <a:cs typeface="Arial"/>
              </a:rPr>
              <a:t>Педагог-</a:t>
            </a:r>
            <a:r>
              <a:rPr sz="1100" b="1" i="1">
                <a:latin typeface="Arial"/>
                <a:cs typeface="Arial"/>
              </a:rPr>
              <a:t>психолог</a:t>
            </a:r>
            <a:r>
              <a:rPr sz="1100" b="1" i="1" spc="1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/</a:t>
            </a:r>
            <a:r>
              <a:rPr sz="1100" b="1" i="1" spc="-5">
                <a:latin typeface="Arial"/>
                <a:cs typeface="Arial"/>
              </a:rPr>
              <a:t> </a:t>
            </a:r>
            <a:r>
              <a:rPr sz="1100" b="1" i="1" spc="-10">
                <a:latin typeface="Arial"/>
                <a:cs typeface="Arial"/>
              </a:rPr>
              <a:t>психолог</a:t>
            </a:r>
            <a:endParaRPr sz="1100">
              <a:latin typeface="Arial"/>
              <a:cs typeface="Arial"/>
            </a:endParaRPr>
          </a:p>
          <a:p>
            <a:pPr marL="6746875">
              <a:lnSpc>
                <a:spcPct val="100000"/>
              </a:lnSpc>
            </a:pPr>
            <a:r>
              <a:rPr sz="1100" b="1" i="1">
                <a:latin typeface="Arial"/>
                <a:cs typeface="Arial"/>
              </a:rPr>
              <a:t>Фамилия,</a:t>
            </a:r>
            <a:r>
              <a:rPr sz="1100" b="1" i="1" spc="-2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имя,</a:t>
            </a:r>
            <a:r>
              <a:rPr sz="1100" b="1" i="1" spc="-30">
                <a:latin typeface="Arial"/>
                <a:cs typeface="Arial"/>
              </a:rPr>
              <a:t> </a:t>
            </a:r>
            <a:r>
              <a:rPr sz="1100" b="1" i="1" spc="-10">
                <a:latin typeface="Arial"/>
                <a:cs typeface="Arial"/>
              </a:rPr>
              <a:t>отчество</a:t>
            </a:r>
            <a:endParaRPr sz="11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100" b="1" i="1">
                <a:latin typeface="Arial"/>
                <a:cs typeface="Arial"/>
              </a:rPr>
              <a:t>Дата</a:t>
            </a:r>
            <a:r>
              <a:rPr sz="1100" b="1" i="1" spc="-50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заполнения</a:t>
            </a:r>
            <a:r>
              <a:rPr sz="1100" b="1" i="1" spc="-45">
                <a:latin typeface="Arial"/>
                <a:cs typeface="Arial"/>
              </a:rPr>
              <a:t> </a:t>
            </a:r>
            <a:r>
              <a:rPr sz="1100" b="1" i="1" spc="-10">
                <a:latin typeface="Arial"/>
                <a:cs typeface="Arial"/>
              </a:rPr>
              <a:t>протокола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7792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психологического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>
                <a:latin typeface="Times New Roman"/>
                <a:cs typeface="Times New Roman"/>
              </a:rPr>
              <a:t> </a:t>
            </a:r>
            <a:r>
              <a:rPr sz="1400" b="1" spc="-20">
                <a:latin typeface="Times New Roman"/>
                <a:cs typeface="Times New Roman"/>
              </a:rPr>
              <a:t>наблюдения</a:t>
            </a:r>
            <a:r>
              <a:rPr sz="1400" b="1" spc="1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за</a:t>
            </a:r>
            <a:r>
              <a:rPr sz="1400" b="1" spc="-2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детьми</a:t>
            </a:r>
            <a:r>
              <a:rPr sz="1400" b="1" spc="-3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ветеранов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(участников)</a:t>
            </a:r>
            <a:r>
              <a:rPr sz="1400" b="1" spc="-10">
                <a:latin typeface="Times New Roman"/>
                <a:cs typeface="Times New Roman"/>
              </a:rPr>
              <a:t> </a:t>
            </a:r>
            <a:r>
              <a:rPr sz="1400" b="1" spc="-25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52400" y="1352550"/>
          <a:ext cx="8903332" cy="2343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945"/>
                <a:gridCol w="2557780"/>
                <a:gridCol w="744854"/>
                <a:gridCol w="1821814"/>
                <a:gridCol w="1344929"/>
              </a:tblGrid>
              <a:tr h="457200">
                <a:tc>
                  <a:txBody>
                    <a:bodyPr vert="horz" wrap="square"/>
                    <a:lstStyle/>
                    <a:p>
                      <a:pPr marL="88265">
                        <a:lnSpc>
                          <a:spcPts val="1175"/>
                        </a:lnSpc>
                      </a:pPr>
                      <a:r>
                        <a:rPr sz="13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3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3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3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3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3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300" b="1" spc="-4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3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3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3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300" b="1" spc="-4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3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3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3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3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3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3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300" b="1" spc="-3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3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3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rowSpan="4">
                  <a:txBody>
                    <a:bodyPr vert="horz" wrap="square"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3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 vert="horz" wrap="square"/>
                    <a:lstStyle/>
                    <a:p>
                      <a:pPr marL="85090" marR="294640">
                        <a:lnSpc>
                          <a:spcPts val="1320"/>
                        </a:lnSpc>
                        <a:spcBef>
                          <a:spcPts val="15"/>
                        </a:spcBef>
                      </a:pPr>
                      <a:r>
                        <a:rPr sz="13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3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адаптационные </a:t>
                      </a:r>
                      <a:r>
                        <a:rPr sz="13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способности</a:t>
                      </a:r>
                      <a:r>
                        <a:rPr sz="1300" i="1" spc="10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(проблемы </a:t>
                      </a:r>
                      <a:r>
                        <a:rPr sz="13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социальной</a:t>
                      </a:r>
                      <a:r>
                        <a:rPr sz="1300" i="1" spc="-6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1594">
                        <a:lnSpc>
                          <a:spcPts val="1440"/>
                        </a:lnSpc>
                        <a:tabLst>
                          <a:tab pos="1679575"/>
                          <a:tab pos="2059305"/>
                        </a:tabLst>
                      </a:pPr>
                      <a:r>
                        <a:rPr sz="1300" i="1" spc="-10">
                          <a:latin typeface="Times New Roman"/>
                          <a:cs typeface="Times New Roman"/>
                        </a:rPr>
                        <a:t>Необщительность</a:t>
                      </a:r>
                      <a:r>
                        <a:rPr sz="13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300" i="1" spc="-50" smtClean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300" i="1" spc="-50" smtClean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300" i="1" spc="-10" smtClean="0">
                          <a:latin typeface="Times New Roman"/>
                          <a:cs typeface="Times New Roman"/>
                        </a:rPr>
                        <a:t>группе </a:t>
                      </a:r>
                      <a:r>
                        <a:rPr sz="1300" i="1" spc="-10">
                          <a:latin typeface="Times New Roman"/>
                          <a:cs typeface="Times New Roman"/>
                        </a:rPr>
                        <a:t>сверстников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3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7465" marR="77470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1169670"/>
                        </a:tabLst>
                      </a:pP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Заключение</a:t>
                      </a:r>
                      <a:r>
                        <a:rPr lang="ru-RU"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педагога- </a:t>
                      </a:r>
                      <a:r>
                        <a:rPr sz="13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психолога</a:t>
                      </a:r>
                      <a:r>
                        <a:rPr sz="1300" i="1" spc="-4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300" i="1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3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300" i="1">
                          <a:latin typeface="Times New Roman"/>
                          <a:cs typeface="Times New Roman"/>
                        </a:rPr>
                        <a:t>Отказ</a:t>
                      </a:r>
                      <a:r>
                        <a:rPr sz="1300" i="1" spc="1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mtClean="0">
                          <a:latin typeface="Times New Roman"/>
                          <a:cs typeface="Times New Roman"/>
                        </a:rPr>
                        <a:t>посещать</a:t>
                      </a:r>
                      <a:r>
                        <a:rPr lang="ru-RU" sz="1300" i="1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smtClean="0">
                          <a:latin typeface="Times New Roman"/>
                          <a:cs typeface="Times New Roman"/>
                        </a:rPr>
                        <a:t>образовательную</a:t>
                      </a:r>
                      <a:r>
                        <a:rPr lang="ru-RU" sz="1300" i="1" spc="-1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300" i="1" spc="-10" smtClean="0">
                          <a:latin typeface="Times New Roman"/>
                          <a:cs typeface="Times New Roman"/>
                        </a:rPr>
                        <a:t>организацию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3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300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284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0325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300" i="1">
                          <a:latin typeface="Times New Roman"/>
                          <a:cs typeface="Times New Roman"/>
                        </a:rPr>
                        <a:t>Появившиеся</a:t>
                      </a:r>
                      <a:r>
                        <a:rPr sz="1300" i="1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300" i="1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300" i="1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>
                          <a:latin typeface="Times New Roman"/>
                          <a:cs typeface="Times New Roman"/>
                        </a:rPr>
                        <a:t>учебной деятельности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3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7465" marR="76835" algn="just">
                        <a:lnSpc>
                          <a:spcPts val="1320"/>
                        </a:lnSpc>
                        <a:tabLst>
                          <a:tab pos="1595120"/>
                        </a:tabLst>
                      </a:pP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Информация</a:t>
                      </a:r>
                      <a:r>
                        <a:rPr lang="ru-RU"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25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13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успеваемости</a:t>
                      </a:r>
                      <a:r>
                        <a:rPr sz="1300" i="1" spc="2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300" i="1" spc="2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300" i="1" spc="-2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1300" i="1" spc="-2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300" i="1" spc="-2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уч.</a:t>
                      </a:r>
                      <a:r>
                        <a:rPr sz="1300" i="1" spc="-1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3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300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0960">
                        <a:lnSpc>
                          <a:spcPts val="1440"/>
                        </a:lnSpc>
                        <a:tabLst>
                          <a:tab pos="1481455"/>
                        </a:tabLst>
                      </a:pP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Нетипичные</a:t>
                      </a:r>
                      <a:r>
                        <a:rPr lang="ru-RU"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3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эмоциональные </a:t>
                      </a:r>
                      <a:r>
                        <a:rPr sz="13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реакции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3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300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6268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психологического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>
                <a:latin typeface="Times New Roman"/>
                <a:cs typeface="Times New Roman"/>
              </a:rPr>
              <a:t> </a:t>
            </a:r>
            <a:r>
              <a:rPr sz="1400" b="1" spc="-20">
                <a:latin typeface="Times New Roman"/>
                <a:cs typeface="Times New Roman"/>
              </a:rPr>
              <a:t>наблюдения</a:t>
            </a:r>
            <a:r>
              <a:rPr sz="1400" b="1" spc="1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за</a:t>
            </a:r>
            <a:r>
              <a:rPr sz="1400" b="1" spc="-2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детьми</a:t>
            </a:r>
            <a:r>
              <a:rPr sz="1400" b="1" spc="-3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ветеранов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(участников)</a:t>
            </a:r>
            <a:r>
              <a:rPr sz="1400" b="1" spc="-10">
                <a:latin typeface="Times New Roman"/>
                <a:cs typeface="Times New Roman"/>
              </a:rPr>
              <a:t> </a:t>
            </a:r>
            <a:r>
              <a:rPr sz="1400" b="1" spc="-25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6593" y="1229360"/>
          <a:ext cx="8903332" cy="3427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8415"/>
                <a:gridCol w="744854"/>
                <a:gridCol w="1821814"/>
                <a:gridCol w="1344929"/>
              </a:tblGrid>
              <a:tr h="457200">
                <a:tc>
                  <a:txBody>
                    <a:bodyPr vert="horz" wrap="square"/>
                    <a:lstStyle/>
                    <a:p>
                      <a:pPr marL="88265">
                        <a:lnSpc>
                          <a:spcPts val="1175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494665" algn="ctr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rowSpan="6">
                  <a:txBody>
                    <a:bodyPr vert="horz" wrap="square"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 vert="horz" wrap="square"/>
                    <a:lstStyle/>
                    <a:p>
                      <a:pPr marL="85090">
                        <a:lnSpc>
                          <a:spcPts val="1290"/>
                        </a:lnSpc>
                      </a:pP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Неудовлетворительное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 marR="154305" algn="just">
                        <a:lnSpc>
                          <a:spcPct val="100000"/>
                        </a:lnSpc>
                      </a:pP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психологическое</a:t>
                      </a:r>
                      <a:r>
                        <a:rPr sz="1100" i="1" spc="27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состояние,</a:t>
                      </a:r>
                      <a:r>
                        <a:rPr sz="1100" i="1" spc="28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100" i="1" spc="49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числе,</a:t>
                      </a:r>
                      <a:r>
                        <a:rPr sz="1100" i="1" spc="484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обусловленное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пережитым</a:t>
                      </a:r>
                      <a:r>
                        <a:rPr sz="1100" i="1" spc="3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травмирующим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событием,</a:t>
                      </a:r>
                      <a:r>
                        <a:rPr sz="1100" i="1" spc="-6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гибелью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 marR="154940" algn="just">
                        <a:lnSpc>
                          <a:spcPct val="100000"/>
                        </a:lnSpc>
                      </a:pP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родственников</a:t>
                      </a:r>
                      <a:r>
                        <a:rPr sz="1100" i="1" spc="29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100" i="1" spc="30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близких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лиц,</a:t>
                      </a:r>
                      <a:r>
                        <a:rPr sz="1100" i="1" spc="27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 marR="154305" algn="just">
                        <a:lnSpc>
                          <a:spcPct val="100000"/>
                        </a:lnSpc>
                        <a:tabLst>
                          <a:tab pos="1275715"/>
                        </a:tabLst>
                      </a:pP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кризисное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состояние,</a:t>
                      </a:r>
                      <a:r>
                        <a:rPr sz="1100" i="1" spc="-1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возникшее</a:t>
                      </a:r>
                      <a:r>
                        <a:rPr sz="1100" i="1" spc="3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воздействия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психотравмирующей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tabLst>
                          <a:tab pos="1125855"/>
                        </a:tabLst>
                      </a:pP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ситуации,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перенесенных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tabLst>
                          <a:tab pos="1181100"/>
                        </a:tabLst>
                      </a:pP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тяжелых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заболеваний,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 marR="154940" algn="just">
                        <a:lnSpc>
                          <a:spcPct val="100000"/>
                        </a:lnSpc>
                        <a:tabLst>
                          <a:tab pos="1516380"/>
                        </a:tabLst>
                      </a:pP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физических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травм,</a:t>
                      </a:r>
                      <a:r>
                        <a:rPr sz="1100" i="1" spc="-4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медицинского вмешательства</a:t>
                      </a:r>
                      <a:r>
                        <a:rPr sz="1100" i="1" spc="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i="1" spc="30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др.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59690">
                        <a:lnSpc>
                          <a:spcPts val="1440"/>
                        </a:lnSpc>
                      </a:pP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Избегающее</a:t>
                      </a:r>
                      <a:r>
                        <a:rPr sz="12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поведение,</a:t>
                      </a:r>
                      <a:r>
                        <a:rPr sz="1200" i="1" spc="-6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связанное</a:t>
                      </a:r>
                      <a:r>
                        <a:rPr sz="1200" i="1" spc="48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травмирующим</a:t>
                      </a:r>
                      <a:r>
                        <a:rPr sz="1200" i="1" spc="17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фактором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7465" marR="77470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1169670"/>
                        </a:tabLst>
                      </a:pP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Заключение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педагога-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психолога</a:t>
                      </a:r>
                      <a:r>
                        <a:rPr sz="1100" i="1" spc="-4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i="1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1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410"/>
                        </a:lnSpc>
                        <a:tabLst>
                          <a:tab pos="1958975"/>
                        </a:tabLst>
                      </a:pP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апатия,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ts val="1370"/>
                        </a:lnSpc>
                      </a:pP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пассивность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520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65405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Желание</a:t>
                      </a:r>
                      <a:r>
                        <a:rPr sz="1200" i="1" spc="28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200" i="1" spc="28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i="1" spc="29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находиться</a:t>
                      </a:r>
                      <a:r>
                        <a:rPr sz="1200" i="1" spc="29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со 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взрослым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7465" marR="76200" algn="just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1153160"/>
                        </a:tabLst>
                      </a:pP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Протокол</a:t>
                      </a:r>
                      <a:r>
                        <a:rPr sz="1100" i="1" spc="2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наблюдения</a:t>
                      </a:r>
                      <a:r>
                        <a:rPr sz="1100" i="1" spc="2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поведением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классного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руководителя</a:t>
                      </a:r>
                      <a:r>
                        <a:rPr sz="1100" i="1" spc="409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ХХХХХХХ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i="1" spc="30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3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pc="-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года,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педагога</a:t>
                      </a:r>
                      <a:r>
                        <a:rPr sz="1100" i="1" spc="434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ГГГГГГГГ</a:t>
                      </a:r>
                      <a:r>
                        <a:rPr sz="1100" i="1" spc="44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7465" algn="just">
                        <a:lnSpc>
                          <a:spcPts val="1200"/>
                        </a:lnSpc>
                      </a:pPr>
                      <a:r>
                        <a:rPr sz="11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13.09.202</a:t>
                      </a:r>
                      <a:r>
                        <a:rPr lang="ru-RU" sz="11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3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88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530225" algn="ctr">
                        <a:lnSpc>
                          <a:spcPts val="1340"/>
                        </a:lnSpc>
                      </a:pP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Замкнутость,</a:t>
                      </a:r>
                      <a:r>
                        <a:rPr sz="1200" i="1" spc="-4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скрытность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92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1128395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Психосоматическая симптоматика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7465" marR="76835" algn="just">
                        <a:lnSpc>
                          <a:spcPts val="1320"/>
                        </a:lnSpc>
                      </a:pP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Протокол</a:t>
                      </a:r>
                      <a:r>
                        <a:rPr sz="1100" i="1" spc="3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беседы</a:t>
                      </a:r>
                      <a:r>
                        <a:rPr sz="1100" i="1" spc="31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матерью</a:t>
                      </a:r>
                      <a:r>
                        <a:rPr sz="1100" i="1" spc="18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ЩЩЩЩЩ</a:t>
                      </a:r>
                      <a:r>
                        <a:rPr sz="1100" i="1" spc="18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8.09.202</a:t>
                      </a:r>
                      <a:r>
                        <a:rPr lang="ru-RU"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-15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00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59690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537970"/>
                          <a:tab pos="2416175"/>
                        </a:tabLst>
                      </a:pP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воспоминания,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кошмары,</a:t>
                      </a:r>
                      <a:r>
                        <a:rPr sz="1200" i="1" spc="49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связанные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2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ts val="1320"/>
                        </a:lnSpc>
                      </a:pP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психотравмирующей</a:t>
                      </a:r>
                      <a:r>
                        <a:rPr sz="1200" i="1" spc="-7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ситуацией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7465" marR="76835">
                        <a:lnSpc>
                          <a:spcPts val="1320"/>
                        </a:lnSpc>
                        <a:spcBef>
                          <a:spcPts val="20"/>
                        </a:spcBef>
                        <a:tabLst>
                          <a:tab pos="948690"/>
                          <a:tab pos="1674495"/>
                        </a:tabLst>
                      </a:pP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Протокол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беседы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матерью</a:t>
                      </a:r>
                      <a:r>
                        <a:rPr sz="1100" i="1" spc="18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ЩЩЩЩЩ</a:t>
                      </a:r>
                      <a:r>
                        <a:rPr sz="1100" i="1" spc="18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7465">
                        <a:lnSpc>
                          <a:spcPts val="1280"/>
                        </a:lnSpc>
                      </a:pP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8.09.202</a:t>
                      </a:r>
                      <a:r>
                        <a:rPr lang="ru-RU"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-15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психологического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>
                <a:latin typeface="Arial"/>
                <a:cs typeface="Arial"/>
              </a:rPr>
              <a:t>ветеранов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>
                <a:latin typeface="Times New Roman"/>
                <a:cs typeface="Times New Roman"/>
              </a:rPr>
              <a:t> </a:t>
            </a:r>
            <a:r>
              <a:rPr sz="1400" b="1" spc="-20">
                <a:latin typeface="Times New Roman"/>
                <a:cs typeface="Times New Roman"/>
              </a:rPr>
              <a:t>наблюдения</a:t>
            </a:r>
            <a:r>
              <a:rPr sz="1400" b="1" spc="1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за</a:t>
            </a:r>
            <a:r>
              <a:rPr sz="1400" b="1" spc="-2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детьми</a:t>
            </a:r>
            <a:r>
              <a:rPr sz="1400" b="1" spc="-3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ветеранов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(участников)</a:t>
            </a:r>
            <a:r>
              <a:rPr sz="1400" b="1" spc="-10">
                <a:latin typeface="Times New Roman"/>
                <a:cs typeface="Times New Roman"/>
              </a:rPr>
              <a:t> </a:t>
            </a:r>
            <a:r>
              <a:rPr sz="1400" b="1" spc="-25" smtClean="0">
                <a:latin typeface="Times New Roman"/>
                <a:cs typeface="Times New Roman"/>
              </a:rPr>
              <a:t>СВО</a:t>
            </a:r>
            <a:endParaRPr lang="ru-RU" sz="1400" b="1" spc="-25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43207" y="1504950"/>
          <a:ext cx="8900793" cy="243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7779"/>
                <a:gridCol w="744220"/>
                <a:gridCol w="1821179"/>
                <a:gridCol w="1344295"/>
              </a:tblGrid>
              <a:tr h="457200">
                <a:tc>
                  <a:txBody>
                    <a:bodyPr vert="horz" wrap="square"/>
                    <a:lstStyle/>
                    <a:p>
                      <a:pPr marL="56515">
                        <a:lnSpc>
                          <a:spcPts val="1175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4645">
                <a:tc rowSpan="5">
                  <a:txBody>
                    <a:bodyPr vert="horz" wrap="square"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 vert="horz" wrap="square"/>
                    <a:lstStyle/>
                    <a:p>
                      <a:pPr marL="137160" marR="62230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200" i="1" spc="4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4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аддиктивному поведению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7465" marR="77470">
                        <a:lnSpc>
                          <a:spcPts val="1320"/>
                        </a:lnSpc>
                        <a:tabLst>
                          <a:tab pos="1169670"/>
                        </a:tabLst>
                      </a:pP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Заключение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педагога-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психолога</a:t>
                      </a:r>
                      <a:r>
                        <a:rPr sz="1100" i="1" spc="-4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i="1" spc="-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100" i="1" spc="-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0325">
                        <a:lnSpc>
                          <a:spcPts val="1440"/>
                        </a:lnSpc>
                        <a:tabLst>
                          <a:tab pos="1312545"/>
                          <a:tab pos="1844675"/>
                        </a:tabLst>
                      </a:pP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наоборот ускоренный</a:t>
                      </a:r>
                      <a:r>
                        <a:rPr sz="1200" i="1" spc="-4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200" i="1" spc="24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00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0325" algn="just">
                        <a:lnSpc>
                          <a:spcPts val="1440"/>
                        </a:lnSpc>
                        <a:tabLst>
                          <a:tab pos="1274445"/>
                        </a:tabLst>
                      </a:pP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200" i="1" spc="35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34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200" i="1" spc="3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(в </a:t>
                      </a:r>
                      <a:r>
                        <a:rPr sz="1200" i="1" spc="-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другим</a:t>
                      </a:r>
                      <a:r>
                        <a:rPr sz="1200" i="1" spc="40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видам деятельности)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7465" marR="76835" algn="just">
                        <a:lnSpc>
                          <a:spcPts val="1320"/>
                        </a:lnSpc>
                        <a:spcBef>
                          <a:spcPts val="15"/>
                        </a:spcBef>
                      </a:pP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Протокол</a:t>
                      </a:r>
                      <a:r>
                        <a:rPr sz="1100" i="1" spc="3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беседы</a:t>
                      </a:r>
                      <a:r>
                        <a:rPr sz="1100" i="1" spc="31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матерью</a:t>
                      </a:r>
                      <a:r>
                        <a:rPr sz="1100" i="1" spc="18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ЩЩЩЩЩ</a:t>
                      </a:r>
                      <a:r>
                        <a:rPr sz="1100" i="1" spc="18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8.09.202</a:t>
                      </a:r>
                      <a:r>
                        <a:rPr lang="ru-RU"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-15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288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340"/>
                        </a:lnSpc>
                      </a:pP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200" i="1" spc="-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4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200" i="1" spc="7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200" i="1" spc="7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неопрятный</a:t>
                      </a:r>
                      <a:r>
                        <a:rPr sz="1200" i="1" spc="7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2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3400" y="209550"/>
            <a:ext cx="65532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психологического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>
                <a:latin typeface="Times New Roman"/>
                <a:cs typeface="Times New Roman"/>
              </a:rPr>
              <a:t> </a:t>
            </a:r>
            <a:r>
              <a:rPr sz="1400" b="1" spc="-20">
                <a:latin typeface="Times New Roman"/>
                <a:cs typeface="Times New Roman"/>
              </a:rPr>
              <a:t>наблюдения</a:t>
            </a:r>
            <a:r>
              <a:rPr sz="1400" b="1" spc="1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за</a:t>
            </a:r>
            <a:r>
              <a:rPr sz="1400" b="1" spc="-2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детьми</a:t>
            </a:r>
            <a:r>
              <a:rPr sz="1400" b="1" spc="-3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ветеранов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(участников)</a:t>
            </a:r>
            <a:r>
              <a:rPr sz="1400" b="1" spc="-10">
                <a:latin typeface="Times New Roman"/>
                <a:cs typeface="Times New Roman"/>
              </a:rPr>
              <a:t> </a:t>
            </a:r>
            <a:r>
              <a:rPr sz="1400" b="1" spc="-25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52400" y="1352550"/>
          <a:ext cx="8900793" cy="2682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7779"/>
                <a:gridCol w="744220"/>
                <a:gridCol w="1821179"/>
                <a:gridCol w="1344295"/>
              </a:tblGrid>
              <a:tr h="457200">
                <a:tc>
                  <a:txBody>
                    <a:bodyPr vert="horz" wrap="square"/>
                    <a:lstStyle/>
                    <a:p>
                      <a:pPr marL="56515">
                        <a:lnSpc>
                          <a:spcPts val="1175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5205">
                <a:tc rowSpan="5">
                  <a:txBody>
                    <a:bodyPr vert="horz" wrap="square"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 vert="horz" wrap="square"/>
                    <a:lstStyle/>
                    <a:p>
                      <a:pPr marL="79375" marR="60960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200" i="1" spc="14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14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девиантному поведению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Конфликтность,</a:t>
                      </a:r>
                      <a:r>
                        <a:rPr sz="1200" i="1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7465" marR="76200" algn="just">
                        <a:lnSpc>
                          <a:spcPts val="1320"/>
                        </a:lnSpc>
                        <a:spcBef>
                          <a:spcPts val="15"/>
                        </a:spcBef>
                        <a:tabLst>
                          <a:tab pos="1153160"/>
                        </a:tabLst>
                      </a:pP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Протокол</a:t>
                      </a:r>
                      <a:r>
                        <a:rPr sz="1100" i="1" spc="2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наблюдения</a:t>
                      </a:r>
                      <a:r>
                        <a:rPr sz="1100" i="1" spc="2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поведением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классного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руководителя</a:t>
                      </a:r>
                      <a:r>
                        <a:rPr sz="1100" i="1" spc="409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100" i="1" spc="-1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ХХХХХХХ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i="1" spc="30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310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100" i="1" spc="-2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года,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7465" marR="78105" algn="just">
                        <a:lnSpc>
                          <a:spcPts val="1320"/>
                        </a:lnSpc>
                      </a:pP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педагога</a:t>
                      </a:r>
                      <a:r>
                        <a:rPr sz="1100" i="1" spc="434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ГГГГГГГГ</a:t>
                      </a:r>
                      <a:r>
                        <a:rPr sz="1100" i="1" spc="44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13.09.202</a:t>
                      </a:r>
                      <a:r>
                        <a:rPr lang="ru-RU" sz="1100" i="1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-25" smtClean="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г.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64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81673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Игнорирование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поручений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Вызывающее</a:t>
                      </a:r>
                      <a:r>
                        <a:rPr sz="12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5"/>
                        </a:lnSpc>
                        <a:tabLst>
                          <a:tab pos="135064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Эмоциональная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неустойчивость: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65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смена</a:t>
                      </a:r>
                      <a:r>
                        <a:rPr sz="1200" i="1" spc="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настроения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193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Экстремальный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досуг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solidFill>
                            <a:srgbClr val="0D0D0D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6268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психологического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>
                <a:latin typeface="Times New Roman"/>
                <a:cs typeface="Times New Roman"/>
              </a:rPr>
              <a:t> </a:t>
            </a:r>
            <a:r>
              <a:rPr sz="1400" b="1" spc="-20">
                <a:latin typeface="Times New Roman"/>
                <a:cs typeface="Times New Roman"/>
              </a:rPr>
              <a:t>наблюдения</a:t>
            </a:r>
            <a:r>
              <a:rPr sz="1400" b="1" spc="1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за</a:t>
            </a:r>
            <a:r>
              <a:rPr sz="1400" b="1" spc="-2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детьми</a:t>
            </a:r>
            <a:r>
              <a:rPr sz="1400" b="1" spc="-3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ветеранов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(участников)</a:t>
            </a:r>
            <a:r>
              <a:rPr sz="1400" b="1" spc="-10">
                <a:latin typeface="Times New Roman"/>
                <a:cs typeface="Times New Roman"/>
              </a:rPr>
              <a:t> </a:t>
            </a:r>
            <a:r>
              <a:rPr sz="1400" b="1" spc="-25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6593" y="1229360"/>
          <a:ext cx="8903332" cy="3754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8415"/>
                <a:gridCol w="744854"/>
                <a:gridCol w="1821814"/>
                <a:gridCol w="1344929"/>
              </a:tblGrid>
              <a:tr h="457200">
                <a:tc>
                  <a:txBody>
                    <a:bodyPr vert="horz" wrap="square"/>
                    <a:lstStyle/>
                    <a:p>
                      <a:pPr marL="56515">
                        <a:lnSpc>
                          <a:spcPts val="1175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494665" algn="ctr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rowSpan="3">
                  <a:txBody>
                    <a:bodyPr vert="horz" wrap="square"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 vert="horz" wrap="square"/>
                    <a:lstStyle/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200" i="1" spc="1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1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суицидальному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93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2865">
                        <a:lnSpc>
                          <a:spcPts val="1440"/>
                        </a:lnSpc>
                        <a:tabLst>
                          <a:tab pos="1454150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отрешенность, апатия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4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Прямые</a:t>
                      </a:r>
                      <a:r>
                        <a:rPr sz="12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высказывания</a:t>
                      </a:r>
                      <a:r>
                        <a:rPr sz="1200" i="1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намерении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200" i="1" spc="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200" i="1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1200" i="1" spc="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200" i="1" spc="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об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7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ценности</a:t>
                      </a:r>
                      <a:r>
                        <a:rPr sz="12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жизни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00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0325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200" i="1" spc="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200" i="1" spc="409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200" i="1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людей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640">
                <a:tc rowSpan="4">
                  <a:txBody>
                    <a:bodyPr vert="horz" wrap="square"/>
                    <a:lstStyle/>
                    <a:p>
                      <a:pPr marL="65405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 vert="horz" wrap="square"/>
                    <a:lstStyle/>
                    <a:p>
                      <a:pPr marL="79375">
                        <a:lnSpc>
                          <a:spcPts val="1410"/>
                        </a:lnSpc>
                        <a:tabLst>
                          <a:tab pos="1066800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Нарушения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в</a:t>
                      </a:r>
                      <a:r>
                        <a:rPr sz="1200" i="1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развитии</a:t>
                      </a:r>
                      <a:r>
                        <a:rPr sz="1200" i="1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(в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9375">
                        <a:lnSpc>
                          <a:spcPct val="100000"/>
                        </a:lnSpc>
                        <a:tabLst>
                          <a:tab pos="1021080"/>
                          <a:tab pos="178625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случае,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если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это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несовершеннолетний)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200" i="1" spc="4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когнитивных</a:t>
                      </a:r>
                      <a:r>
                        <a:rPr sz="1200" i="1" spc="4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функций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  <a:tabLst>
                          <a:tab pos="1033780"/>
                          <a:tab pos="194373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(внимание,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мышление,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память,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65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речи)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1594">
                        <a:lnSpc>
                          <a:spcPts val="144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обучении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(отставание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200" i="1" spc="1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программы)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7465" marR="78105">
                        <a:lnSpc>
                          <a:spcPts val="1320"/>
                        </a:lnSpc>
                        <a:spcBef>
                          <a:spcPts val="20"/>
                        </a:spcBef>
                        <a:tabLst>
                          <a:tab pos="1006475"/>
                          <a:tab pos="1563370"/>
                        </a:tabLst>
                      </a:pPr>
                      <a:r>
                        <a:rPr sz="1100" i="1" spc="-10">
                          <a:latin typeface="Times New Roman"/>
                          <a:cs typeface="Times New Roman"/>
                        </a:rPr>
                        <a:t>заключение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ППк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100" i="1" smtClean="0">
                          <a:latin typeface="Times New Roman"/>
                          <a:cs typeface="Times New Roman"/>
                        </a:rPr>
                        <a:t>12.09.202</a:t>
                      </a:r>
                      <a:r>
                        <a:rPr lang="ru-RU" sz="1100" i="1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100" i="1" spc="-25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г.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859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426720" algn="ctr">
                        <a:lnSpc>
                          <a:spcPts val="1385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200" i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утомляемость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152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5"/>
                        </a:lnSpc>
                        <a:tabLst>
                          <a:tab pos="1416050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Трудно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контролируемое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 marR="61594">
                        <a:lnSpc>
                          <a:spcPct val="100000"/>
                        </a:lnSpc>
                        <a:tabLst>
                          <a:tab pos="150939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собственное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эмоциональное состояние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7030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психологического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>
                <a:latin typeface="Times New Roman"/>
                <a:cs typeface="Times New Roman"/>
              </a:rPr>
              <a:t> </a:t>
            </a:r>
            <a:r>
              <a:rPr sz="1400" b="1" spc="-20">
                <a:latin typeface="Times New Roman"/>
                <a:cs typeface="Times New Roman"/>
              </a:rPr>
              <a:t>наблюдения</a:t>
            </a:r>
            <a:r>
              <a:rPr sz="1400" b="1" spc="1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за</a:t>
            </a:r>
            <a:r>
              <a:rPr sz="1400" b="1" spc="-2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детьми</a:t>
            </a:r>
            <a:r>
              <a:rPr sz="1400" b="1" spc="-3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ветеранов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(участников)</a:t>
            </a:r>
            <a:r>
              <a:rPr sz="1400" b="1" spc="-10">
                <a:latin typeface="Times New Roman"/>
                <a:cs typeface="Times New Roman"/>
              </a:rPr>
              <a:t> </a:t>
            </a:r>
            <a:r>
              <a:rPr sz="1400" b="1" spc="-25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6593" y="1229360"/>
          <a:ext cx="8903332" cy="3175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8415"/>
                <a:gridCol w="744854"/>
                <a:gridCol w="1821814"/>
                <a:gridCol w="1344929"/>
              </a:tblGrid>
              <a:tr h="457200">
                <a:tc>
                  <a:txBody>
                    <a:bodyPr vert="horz" wrap="square"/>
                    <a:lstStyle/>
                    <a:p>
                      <a:pPr marL="56515">
                        <a:lnSpc>
                          <a:spcPts val="1175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80">
                <a:tc rowSpan="4">
                  <a:txBody>
                    <a:bodyPr vert="horz" wrap="square"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 vert="horz" wrap="square"/>
                    <a:lstStyle/>
                    <a:p>
                      <a:pPr marL="79375">
                        <a:lnSpc>
                          <a:spcPts val="141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Сниженная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самооценка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200" i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самокритика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200" i="1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настроение,</a:t>
                      </a:r>
                      <a:r>
                        <a:rPr sz="1200" i="1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изоляция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7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окружающих,</a:t>
                      </a:r>
                      <a:r>
                        <a:rPr sz="1200" i="1" spc="1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0325">
                        <a:lnSpc>
                          <a:spcPts val="1440"/>
                        </a:lnSpc>
                        <a:tabLst>
                          <a:tab pos="1308100"/>
                          <a:tab pos="2254250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тревоги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при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нахождениив</a:t>
                      </a:r>
                      <a:r>
                        <a:rPr sz="1200" i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обществе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0960">
                        <a:lnSpc>
                          <a:spcPts val="144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200" i="1" spc="4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негативные</a:t>
                      </a:r>
                      <a:r>
                        <a:rPr sz="1200" i="1" spc="48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мысли</a:t>
                      </a:r>
                      <a:r>
                        <a:rPr sz="1200" i="1" spc="4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внешности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7960">
                <a:tc rowSpan="4">
                  <a:txBody>
                    <a:bodyPr vert="horz" wrap="square"/>
                    <a:lstStyle/>
                    <a:p>
                      <a:pPr marL="65405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Проявления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депрессивногосостояния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385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настроение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  <a:tabLst>
                          <a:tab pos="815975"/>
                          <a:tab pos="1555115"/>
                          <a:tab pos="191452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социума,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65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5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сна,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питания.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65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Перестал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ухаживать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собой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300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30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59690">
                        <a:lnSpc>
                          <a:spcPts val="144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Жалобы</a:t>
                      </a:r>
                      <a:r>
                        <a:rPr sz="1200" i="1" spc="2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i="1" spc="2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200" i="1" spc="25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боли,</a:t>
                      </a:r>
                      <a:r>
                        <a:rPr sz="1200" i="1" spc="2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боли</a:t>
                      </a:r>
                      <a:r>
                        <a:rPr sz="1200" i="1" spc="2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животе,</a:t>
                      </a:r>
                      <a:r>
                        <a:rPr sz="1200" i="1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200" i="1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дыханием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6268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психологического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2508" y="720597"/>
            <a:ext cx="82569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Times New Roman"/>
                <a:cs typeface="Times New Roman"/>
              </a:rPr>
              <a:t>Протокол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10">
                <a:latin typeface="Times New Roman"/>
                <a:cs typeface="Times New Roman"/>
              </a:rPr>
              <a:t>стандартизированного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(нестандартизированного)</a:t>
            </a:r>
            <a:r>
              <a:rPr sz="1400" b="1" spc="-25">
                <a:latin typeface="Times New Roman"/>
                <a:cs typeface="Times New Roman"/>
              </a:rPr>
              <a:t> </a:t>
            </a:r>
            <a:r>
              <a:rPr sz="1400" b="1" spc="-20">
                <a:latin typeface="Times New Roman"/>
                <a:cs typeface="Times New Roman"/>
              </a:rPr>
              <a:t>наблюдения</a:t>
            </a:r>
            <a:r>
              <a:rPr sz="1400" b="1" spc="1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за</a:t>
            </a:r>
            <a:r>
              <a:rPr sz="1400" b="1" spc="-2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детьми</a:t>
            </a:r>
            <a:r>
              <a:rPr sz="1400" b="1" spc="-3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ветеранов</a:t>
            </a:r>
            <a:r>
              <a:rPr sz="1400" b="1" spc="-3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(участников)</a:t>
            </a:r>
            <a:r>
              <a:rPr sz="1400" b="1" spc="-10">
                <a:latin typeface="Times New Roman"/>
                <a:cs typeface="Times New Roman"/>
              </a:rPr>
              <a:t> </a:t>
            </a:r>
            <a:r>
              <a:rPr sz="1400" b="1" spc="-25">
                <a:latin typeface="Times New Roman"/>
                <a:cs typeface="Times New Roman"/>
              </a:rPr>
              <a:t>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52400" y="1504950"/>
          <a:ext cx="8903332" cy="26682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010"/>
                <a:gridCol w="2099310"/>
                <a:gridCol w="2558415"/>
                <a:gridCol w="744854"/>
                <a:gridCol w="1821814"/>
                <a:gridCol w="1344929"/>
              </a:tblGrid>
              <a:tr h="457200">
                <a:tc>
                  <a:txBody>
                    <a:bodyPr vert="horz" wrap="square"/>
                    <a:lstStyle/>
                    <a:p>
                      <a:pPr marL="56515">
                        <a:lnSpc>
                          <a:spcPts val="1175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</a:pP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п/п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R="154305" algn="ctr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Причины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отнесения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4305"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обучающегося</a:t>
                      </a:r>
                      <a:r>
                        <a:rPr sz="1000" b="1" spc="-4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группу</a:t>
                      </a:r>
                      <a:r>
                        <a:rPr sz="1000" b="1" spc="-7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ПППВ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11150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Признаки</a:t>
                      </a:r>
                      <a:r>
                        <a:rPr sz="1000" b="1" spc="-4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наблюдения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54610">
                        <a:lnSpc>
                          <a:spcPts val="1175"/>
                        </a:lnSpc>
                      </a:pP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Отметка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990" marR="154940" indent="228600">
                        <a:lnSpc>
                          <a:spcPct val="100000"/>
                        </a:lnSpc>
                      </a:pPr>
                      <a:r>
                        <a:rPr sz="1000" b="1" spc="-5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05435">
                        <a:lnSpc>
                          <a:spcPts val="1175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Форма</a:t>
                      </a:r>
                      <a:r>
                        <a:rPr sz="1000" b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документа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4925" marR="36195" algn="ctr">
                        <a:lnSpc>
                          <a:spcPts val="1200"/>
                        </a:lnSpc>
                      </a:pP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Наличие</a:t>
                      </a:r>
                      <a:r>
                        <a:rPr sz="1000" b="1" spc="-3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справок</a:t>
                      </a:r>
                      <a:r>
                        <a:rPr sz="1000" b="1" spc="-3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 </a:t>
                      </a:r>
                      <a:r>
                        <a:rPr sz="10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профильных специалистов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rowSpan="7">
                  <a:txBody>
                    <a:bodyPr vert="horz" wrap="square"/>
                    <a:lstStyle/>
                    <a:p>
                      <a:pPr marL="65405">
                        <a:lnSpc>
                          <a:spcPts val="129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7"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Посттравматическое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стрессовое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расстройство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59055">
                        <a:lnSpc>
                          <a:spcPts val="144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2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2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сном</a:t>
                      </a:r>
                      <a:r>
                        <a:rPr sz="1200" i="1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(кошмары,</a:t>
                      </a:r>
                      <a:r>
                        <a:rPr sz="12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плач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12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сне)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41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Признаки</a:t>
                      </a:r>
                      <a:r>
                        <a:rPr sz="1200" i="1" spc="3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поведения,</a:t>
                      </a:r>
                      <a:r>
                        <a:rPr sz="1200" i="1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характерные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37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раннего</a:t>
                      </a:r>
                      <a:r>
                        <a:rPr sz="1200" i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возраста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0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12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1594">
                        <a:lnSpc>
                          <a:spcPts val="1440"/>
                        </a:lnSpc>
                        <a:tabLst>
                          <a:tab pos="1021715"/>
                          <a:tab pos="1201420"/>
                          <a:tab pos="2405380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воспоминания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травме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(рисунки,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письма)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859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385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Подавленный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эмоциональный</a:t>
                      </a:r>
                      <a:r>
                        <a:rPr sz="1200" i="1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фон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800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 marR="60960" algn="just">
                        <a:lnSpc>
                          <a:spcPts val="144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200" i="1" spc="13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28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контролированием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эмоций:</a:t>
                      </a:r>
                      <a:r>
                        <a:rPr sz="1200" i="1" spc="42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гнев,</a:t>
                      </a:r>
                      <a:r>
                        <a:rPr sz="1200" i="1" spc="43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агрессивное поведение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859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385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Острая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реакция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громкие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звуки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300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300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79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37160">
                        <a:lnSpc>
                          <a:spcPts val="1385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Частые</a:t>
                      </a:r>
                      <a:r>
                        <a:rPr sz="12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проявления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страхов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5730">
                        <a:lnSpc>
                          <a:spcPts val="1295"/>
                        </a:lnSpc>
                      </a:pPr>
                      <a:r>
                        <a:rPr sz="1100" i="1" spc="-25">
                          <a:latin typeface="Times New Roman"/>
                          <a:cs typeface="Times New Roman"/>
                        </a:rPr>
                        <a:t>нет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6364">
                        <a:lnSpc>
                          <a:spcPts val="1295"/>
                        </a:lnSpc>
                      </a:pPr>
                      <a:r>
                        <a:rPr sz="1100" i="1" spc="-50">
                          <a:latin typeface="Times New Roman"/>
                          <a:cs typeface="Times New Roman"/>
                        </a:rPr>
                        <a:t>-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535940" y="215645"/>
            <a:ext cx="67792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психологического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latin typeface="Arial"/>
                <a:cs typeface="Arial"/>
              </a:rPr>
              <a:t>ветеранов</a:t>
            </a:r>
            <a:r>
              <a:rPr sz="1400" b="1" spc="-5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11632" y="717550"/>
            <a:ext cx="87464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22655"/>
                <a:tab pos="1209040"/>
                <a:tab pos="3109595"/>
                <a:tab pos="4818380"/>
                <a:tab pos="5114290"/>
                <a:tab pos="6045835"/>
                <a:tab pos="7007225"/>
              </a:tabLst>
            </a:pPr>
            <a:r>
              <a:rPr sz="2000" b="0" spc="-10">
                <a:latin typeface="Times New Roman"/>
                <a:cs typeface="Times New Roman"/>
              </a:rPr>
              <a:t>Работа</a:t>
            </a:r>
            <a:r>
              <a:rPr sz="2000" b="0">
                <a:latin typeface="Times New Roman"/>
                <a:cs typeface="Times New Roman"/>
              </a:rPr>
              <a:t>	</a:t>
            </a:r>
            <a:r>
              <a:rPr sz="2000" b="0" spc="-50">
                <a:latin typeface="Times New Roman"/>
                <a:cs typeface="Times New Roman"/>
              </a:rPr>
              <a:t>с</a:t>
            </a:r>
            <a:r>
              <a:rPr sz="2000" b="0">
                <a:latin typeface="Times New Roman"/>
                <a:cs typeface="Times New Roman"/>
              </a:rPr>
              <a:t>	</a:t>
            </a:r>
            <a:r>
              <a:rPr sz="2000" b="0" spc="-10">
                <a:latin typeface="Times New Roman"/>
                <a:cs typeface="Times New Roman"/>
              </a:rPr>
              <a:t>обучающимися,</a:t>
            </a:r>
            <a:r>
              <a:rPr sz="2000" b="0">
                <a:latin typeface="Times New Roman"/>
                <a:cs typeface="Times New Roman"/>
              </a:rPr>
              <a:t>	</a:t>
            </a:r>
            <a:r>
              <a:rPr sz="2000" b="0" spc="-10">
                <a:latin typeface="Times New Roman"/>
                <a:cs typeface="Times New Roman"/>
              </a:rPr>
              <a:t>включенными</a:t>
            </a:r>
            <a:r>
              <a:rPr sz="2000" b="0">
                <a:latin typeface="Times New Roman"/>
                <a:cs typeface="Times New Roman"/>
              </a:rPr>
              <a:t>	</a:t>
            </a:r>
            <a:r>
              <a:rPr sz="2000" b="0" spc="-50">
                <a:latin typeface="Times New Roman"/>
                <a:cs typeface="Times New Roman"/>
              </a:rPr>
              <a:t>в</a:t>
            </a:r>
            <a:r>
              <a:rPr sz="2000" b="0">
                <a:latin typeface="Times New Roman"/>
                <a:cs typeface="Times New Roman"/>
              </a:rPr>
              <a:t>	</a:t>
            </a:r>
            <a:r>
              <a:rPr sz="2000" b="0" spc="-10">
                <a:latin typeface="Times New Roman"/>
                <a:cs typeface="Times New Roman"/>
              </a:rPr>
              <a:t>группу</a:t>
            </a:r>
            <a:r>
              <a:rPr sz="2000" b="0">
                <a:latin typeface="Times New Roman"/>
                <a:cs typeface="Times New Roman"/>
              </a:rPr>
              <a:t>	</a:t>
            </a:r>
            <a:r>
              <a:rPr sz="2000" b="0" spc="-10">
                <a:latin typeface="Times New Roman"/>
                <a:cs typeface="Times New Roman"/>
              </a:rPr>
              <a:t>ПППВ,</a:t>
            </a:r>
            <a:r>
              <a:rPr sz="2000" b="0">
                <a:latin typeface="Times New Roman"/>
                <a:cs typeface="Times New Roman"/>
              </a:rPr>
              <a:t>	</a:t>
            </a:r>
            <a:r>
              <a:rPr sz="2000" b="0" spc="-10">
                <a:latin typeface="Times New Roman"/>
                <a:cs typeface="Times New Roman"/>
              </a:rPr>
              <a:t>осуществляется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1632" y="1022350"/>
            <a:ext cx="8750300" cy="2775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2000" b="1" i="1" u="sng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командой</a:t>
            </a:r>
            <a:r>
              <a:rPr sz="2000" b="1" i="1" u="sng" spc="1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sng" spc="-1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педагогического</a:t>
            </a:r>
            <a:r>
              <a:rPr sz="2000" b="1" i="1" u="sng" spc="1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sng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коллектива</a:t>
            </a:r>
            <a:r>
              <a:rPr sz="2000" b="1" i="1" u="sng" spc="2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sng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образовательной</a:t>
            </a:r>
            <a:r>
              <a:rPr sz="2000" b="1" i="1" u="sng" spc="15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sng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организации</a:t>
            </a:r>
            <a:r>
              <a:rPr sz="2000" smtClean="0">
                <a:latin typeface="Times New Roman"/>
                <a:cs typeface="Times New Roman"/>
              </a:rPr>
              <a:t>,</a:t>
            </a:r>
            <a:r>
              <a:rPr sz="2000" spc="10" smtClean="0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в</a:t>
            </a:r>
            <a:r>
              <a:rPr sz="2000" spc="20">
                <a:latin typeface="Times New Roman"/>
                <a:cs typeface="Times New Roman"/>
              </a:rPr>
              <a:t> </a:t>
            </a:r>
            <a:r>
              <a:rPr sz="2000" spc="-10" smtClean="0">
                <a:latin typeface="Times New Roman"/>
                <a:cs typeface="Times New Roman"/>
              </a:rPr>
              <a:t>которой</a:t>
            </a:r>
            <a:r>
              <a:rPr lang="ru-RU" sz="2000" spc="-10" smtClean="0">
                <a:latin typeface="Times New Roman"/>
                <a:cs typeface="Times New Roman"/>
              </a:rPr>
              <a:t> </a:t>
            </a:r>
            <a:r>
              <a:rPr sz="2000" b="1" spc="-25" smtClean="0">
                <a:latin typeface="Times New Roman"/>
                <a:cs typeface="Times New Roman"/>
              </a:rPr>
              <a:t>педагог-</a:t>
            </a:r>
            <a:r>
              <a:rPr sz="2000" b="1" spc="-20" smtClean="0">
                <a:latin typeface="Times New Roman"/>
                <a:cs typeface="Times New Roman"/>
              </a:rPr>
              <a:t>психолог</a:t>
            </a:r>
            <a:r>
              <a:rPr sz="2000" b="1" spc="-70" smtClean="0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может</a:t>
            </a:r>
            <a:r>
              <a:rPr sz="2000" spc="190">
                <a:latin typeface="Times New Roman"/>
                <a:cs typeface="Times New Roman"/>
              </a:rPr>
              <a:t>  </a:t>
            </a:r>
            <a:r>
              <a:rPr sz="2000">
                <a:latin typeface="Times New Roman"/>
                <a:cs typeface="Times New Roman"/>
              </a:rPr>
              <a:t>выступать</a:t>
            </a:r>
            <a:r>
              <a:rPr sz="2000" spc="204">
                <a:latin typeface="Times New Roman"/>
                <a:cs typeface="Times New Roman"/>
              </a:rPr>
              <a:t>  </a:t>
            </a:r>
            <a:r>
              <a:rPr sz="2000">
                <a:latin typeface="Times New Roman"/>
                <a:cs typeface="Times New Roman"/>
              </a:rPr>
              <a:t>организатором</a:t>
            </a:r>
            <a:r>
              <a:rPr sz="2000" spc="180">
                <a:latin typeface="Times New Roman"/>
                <a:cs typeface="Times New Roman"/>
              </a:rPr>
              <a:t>  </a:t>
            </a:r>
            <a:r>
              <a:rPr sz="2000" spc="-10">
                <a:latin typeface="Times New Roman"/>
                <a:cs typeface="Times New Roman"/>
              </a:rPr>
              <a:t>взаимодействия,</a:t>
            </a:r>
            <a:endParaRPr sz="20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2000">
                <a:latin typeface="Times New Roman"/>
                <a:cs typeface="Times New Roman"/>
              </a:rPr>
              <a:t>а</a:t>
            </a:r>
            <a:r>
              <a:rPr sz="2000" spc="65">
                <a:latin typeface="Times New Roman"/>
                <a:cs typeface="Times New Roman"/>
              </a:rPr>
              <a:t>  </a:t>
            </a:r>
            <a:r>
              <a:rPr sz="2000">
                <a:latin typeface="Times New Roman"/>
                <a:cs typeface="Times New Roman"/>
              </a:rPr>
              <a:t>также</a:t>
            </a:r>
            <a:r>
              <a:rPr sz="2000" spc="345">
                <a:latin typeface="Times New Roman"/>
                <a:cs typeface="Times New Roman"/>
              </a:rPr>
              <a:t>    </a:t>
            </a:r>
            <a:r>
              <a:rPr sz="2000">
                <a:latin typeface="Times New Roman"/>
                <a:cs typeface="Times New Roman"/>
              </a:rPr>
              <a:t>при</a:t>
            </a:r>
            <a:r>
              <a:rPr sz="2000" spc="345">
                <a:latin typeface="Times New Roman"/>
                <a:cs typeface="Times New Roman"/>
              </a:rPr>
              <a:t>    </a:t>
            </a:r>
            <a:r>
              <a:rPr sz="2000">
                <a:latin typeface="Times New Roman"/>
                <a:cs typeface="Times New Roman"/>
              </a:rPr>
              <a:t>необходимости</a:t>
            </a:r>
            <a:r>
              <a:rPr sz="2000" spc="345">
                <a:latin typeface="Times New Roman"/>
                <a:cs typeface="Times New Roman"/>
              </a:rPr>
              <a:t>    </a:t>
            </a:r>
            <a:r>
              <a:rPr sz="2000">
                <a:latin typeface="Times New Roman"/>
                <a:cs typeface="Times New Roman"/>
              </a:rPr>
              <a:t>рекомендуется</a:t>
            </a:r>
            <a:r>
              <a:rPr sz="2000" spc="345">
                <a:latin typeface="Times New Roman"/>
                <a:cs typeface="Times New Roman"/>
              </a:rPr>
              <a:t>    </a:t>
            </a:r>
            <a:r>
              <a:rPr sz="2000">
                <a:latin typeface="Times New Roman"/>
                <a:cs typeface="Times New Roman"/>
              </a:rPr>
              <a:t>привлекать</a:t>
            </a:r>
            <a:r>
              <a:rPr sz="2000" spc="345">
                <a:latin typeface="Times New Roman"/>
                <a:cs typeface="Times New Roman"/>
              </a:rPr>
              <a:t>    </a:t>
            </a:r>
            <a:r>
              <a:rPr sz="2000" spc="-10">
                <a:latin typeface="Times New Roman"/>
                <a:cs typeface="Times New Roman"/>
              </a:rPr>
              <a:t>других </a:t>
            </a:r>
            <a:r>
              <a:rPr sz="2000">
                <a:latin typeface="Times New Roman"/>
                <a:cs typeface="Times New Roman"/>
              </a:rPr>
              <a:t>специалистов</a:t>
            </a:r>
            <a:r>
              <a:rPr sz="2000" spc="165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в</a:t>
            </a:r>
            <a:r>
              <a:rPr sz="2000" spc="155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рамках</a:t>
            </a:r>
            <a:r>
              <a:rPr sz="2000" spc="155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межотраслевого</a:t>
            </a:r>
            <a:r>
              <a:rPr sz="2000" spc="160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и</a:t>
            </a:r>
            <a:r>
              <a:rPr sz="2000" spc="150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межведомственного</a:t>
            </a:r>
            <a:r>
              <a:rPr sz="2000" spc="170">
                <a:latin typeface="Times New Roman"/>
                <a:cs typeface="Times New Roman"/>
              </a:rPr>
              <a:t> </a:t>
            </a:r>
            <a:r>
              <a:rPr sz="2000" spc="-10">
                <a:latin typeface="Times New Roman"/>
                <a:cs typeface="Times New Roman"/>
              </a:rPr>
              <a:t>взаимодействия </a:t>
            </a:r>
            <a:r>
              <a:rPr sz="2000">
                <a:latin typeface="Times New Roman"/>
                <a:cs typeface="Times New Roman"/>
              </a:rPr>
              <a:t>по</a:t>
            </a:r>
            <a:r>
              <a:rPr sz="2000" spc="-35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вопросу</a:t>
            </a:r>
            <a:r>
              <a:rPr sz="2000" spc="-65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сопровождения</a:t>
            </a:r>
            <a:r>
              <a:rPr sz="2000" spc="-50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семей</a:t>
            </a:r>
            <a:r>
              <a:rPr sz="2000" spc="-50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ветеранов</a:t>
            </a:r>
            <a:r>
              <a:rPr sz="2000" spc="-45">
                <a:latin typeface="Times New Roman"/>
                <a:cs typeface="Times New Roman"/>
              </a:rPr>
              <a:t> </a:t>
            </a:r>
            <a:r>
              <a:rPr sz="2000" spc="-10">
                <a:latin typeface="Times New Roman"/>
                <a:cs typeface="Times New Roman"/>
              </a:rPr>
              <a:t>(участников)</a:t>
            </a:r>
            <a:r>
              <a:rPr sz="2000" spc="-55">
                <a:latin typeface="Times New Roman"/>
                <a:cs typeface="Times New Roman"/>
              </a:rPr>
              <a:t> </a:t>
            </a:r>
            <a:r>
              <a:rPr sz="2000" spc="-20">
                <a:latin typeface="Times New Roman"/>
                <a:cs typeface="Times New Roman"/>
              </a:rPr>
              <a:t>СВО.</a:t>
            </a:r>
            <a:endParaRPr sz="2000">
              <a:latin typeface="Times New Roman"/>
              <a:cs typeface="Times New Roman"/>
            </a:endParaRPr>
          </a:p>
          <a:p>
            <a:pPr marL="12700" marR="136525" algn="just">
              <a:lnSpc>
                <a:spcPct val="100000"/>
              </a:lnSpc>
              <a:spcBef>
                <a:spcPts val="890"/>
              </a:spcBef>
            </a:pPr>
            <a:r>
              <a:rPr sz="1800">
                <a:latin typeface="Microsoft Sans Serif"/>
                <a:cs typeface="Microsoft Sans Serif"/>
              </a:rPr>
              <a:t>О</a:t>
            </a:r>
            <a:r>
              <a:rPr sz="1800" spc="160">
                <a:latin typeface="Microsoft Sans Serif"/>
                <a:cs typeface="Microsoft Sans Serif"/>
              </a:rPr>
              <a:t>  </a:t>
            </a:r>
            <a:r>
              <a:rPr sz="1800">
                <a:latin typeface="Microsoft Sans Serif"/>
                <a:cs typeface="Microsoft Sans Serif"/>
              </a:rPr>
              <a:t>результатах</a:t>
            </a:r>
            <a:r>
              <a:rPr sz="1800" spc="160">
                <a:latin typeface="Microsoft Sans Serif"/>
                <a:cs typeface="Microsoft Sans Serif"/>
              </a:rPr>
              <a:t>  </a:t>
            </a:r>
            <a:r>
              <a:rPr sz="1800">
                <a:latin typeface="Microsoft Sans Serif"/>
                <a:cs typeface="Microsoft Sans Serif"/>
              </a:rPr>
              <a:t>мониторинга</a:t>
            </a:r>
            <a:r>
              <a:rPr sz="1800" spc="160">
                <a:latin typeface="Microsoft Sans Serif"/>
                <a:cs typeface="Microsoft Sans Serif"/>
              </a:rPr>
              <a:t>  </a:t>
            </a:r>
            <a:r>
              <a:rPr sz="1800">
                <a:latin typeface="Microsoft Sans Serif"/>
                <a:cs typeface="Microsoft Sans Serif"/>
              </a:rPr>
              <a:t>психологического</a:t>
            </a:r>
            <a:r>
              <a:rPr sz="1800" spc="170">
                <a:latin typeface="Microsoft Sans Serif"/>
                <a:cs typeface="Microsoft Sans Serif"/>
              </a:rPr>
              <a:t>  </a:t>
            </a:r>
            <a:r>
              <a:rPr sz="1800">
                <a:latin typeface="Microsoft Sans Serif"/>
                <a:cs typeface="Microsoft Sans Serif"/>
              </a:rPr>
              <a:t>состояния</a:t>
            </a:r>
            <a:r>
              <a:rPr sz="1800" spc="165">
                <a:latin typeface="Microsoft Sans Serif"/>
                <a:cs typeface="Microsoft Sans Serif"/>
              </a:rPr>
              <a:t>  </a:t>
            </a:r>
            <a:r>
              <a:rPr sz="1800">
                <a:latin typeface="Microsoft Sans Serif"/>
                <a:cs typeface="Microsoft Sans Serif"/>
              </a:rPr>
              <a:t>детей</a:t>
            </a:r>
            <a:r>
              <a:rPr sz="1800" spc="155">
                <a:latin typeface="Microsoft Sans Serif"/>
                <a:cs typeface="Microsoft Sans Serif"/>
              </a:rPr>
              <a:t>  </a:t>
            </a:r>
            <a:r>
              <a:rPr sz="1800" spc="-10">
                <a:latin typeface="Microsoft Sans Serif"/>
                <a:cs typeface="Microsoft Sans Serif"/>
              </a:rPr>
              <a:t>ветеранов </a:t>
            </a:r>
            <a:r>
              <a:rPr sz="1800">
                <a:latin typeface="Microsoft Sans Serif"/>
                <a:cs typeface="Microsoft Sans Serif"/>
              </a:rPr>
              <a:t>(участников)</a:t>
            </a:r>
            <a:r>
              <a:rPr sz="1800" spc="290">
                <a:latin typeface="Microsoft Sans Serif"/>
                <a:cs typeface="Microsoft Sans Serif"/>
              </a:rPr>
              <a:t>   </a:t>
            </a:r>
            <a:r>
              <a:rPr sz="1800">
                <a:latin typeface="Microsoft Sans Serif"/>
                <a:cs typeface="Microsoft Sans Serif"/>
              </a:rPr>
              <a:t>СВО,</a:t>
            </a:r>
            <a:r>
              <a:rPr sz="1800" spc="290">
                <a:latin typeface="Microsoft Sans Serif"/>
                <a:cs typeface="Microsoft Sans Serif"/>
              </a:rPr>
              <a:t>   </a:t>
            </a:r>
            <a:r>
              <a:rPr sz="1800">
                <a:latin typeface="Microsoft Sans Serif"/>
                <a:cs typeface="Microsoft Sans Serif"/>
              </a:rPr>
              <a:t>включенных</a:t>
            </a:r>
            <a:r>
              <a:rPr sz="1800" spc="290">
                <a:latin typeface="Microsoft Sans Serif"/>
                <a:cs typeface="Microsoft Sans Serif"/>
              </a:rPr>
              <a:t>   </a:t>
            </a:r>
            <a:r>
              <a:rPr sz="1800">
                <a:latin typeface="Microsoft Sans Serif"/>
                <a:cs typeface="Microsoft Sans Serif"/>
              </a:rPr>
              <a:t>в</a:t>
            </a:r>
            <a:r>
              <a:rPr sz="1800" spc="290">
                <a:latin typeface="Microsoft Sans Serif"/>
                <a:cs typeface="Microsoft Sans Serif"/>
              </a:rPr>
              <a:t>   </a:t>
            </a:r>
            <a:r>
              <a:rPr sz="1800">
                <a:latin typeface="Microsoft Sans Serif"/>
                <a:cs typeface="Microsoft Sans Serif"/>
              </a:rPr>
              <a:t>группу</a:t>
            </a:r>
            <a:r>
              <a:rPr sz="1800" spc="285">
                <a:latin typeface="Microsoft Sans Serif"/>
                <a:cs typeface="Microsoft Sans Serif"/>
              </a:rPr>
              <a:t>   </a:t>
            </a:r>
            <a:r>
              <a:rPr sz="1800">
                <a:latin typeface="Microsoft Sans Serif"/>
                <a:cs typeface="Microsoft Sans Serif"/>
              </a:rPr>
              <a:t>ПППВ,</a:t>
            </a:r>
            <a:r>
              <a:rPr sz="1800" spc="295">
                <a:latin typeface="Microsoft Sans Serif"/>
                <a:cs typeface="Microsoft Sans Serif"/>
              </a:rPr>
              <a:t>   </a:t>
            </a:r>
            <a:r>
              <a:rPr sz="1800" spc="-30">
                <a:latin typeface="Microsoft Sans Serif"/>
                <a:cs typeface="Microsoft Sans Serif"/>
              </a:rPr>
              <a:t>педагогу-</a:t>
            </a:r>
            <a:r>
              <a:rPr sz="1800" spc="-10">
                <a:latin typeface="Microsoft Sans Serif"/>
                <a:cs typeface="Microsoft Sans Serif"/>
              </a:rPr>
              <a:t>психологу </a:t>
            </a:r>
            <a:r>
              <a:rPr sz="1800" b="1">
                <a:latin typeface="Arial"/>
                <a:cs typeface="Arial"/>
              </a:rPr>
              <a:t>рекомендуется</a:t>
            </a:r>
            <a:r>
              <a:rPr sz="1800" b="1" spc="375">
                <a:latin typeface="Arial"/>
                <a:cs typeface="Arial"/>
              </a:rPr>
              <a:t>  </a:t>
            </a:r>
            <a:r>
              <a:rPr sz="1800" i="1">
                <a:latin typeface="Arial"/>
                <a:cs typeface="Arial"/>
              </a:rPr>
              <a:t>еженедельно</a:t>
            </a:r>
            <a:r>
              <a:rPr sz="1800" i="1" spc="375">
                <a:latin typeface="Arial"/>
                <a:cs typeface="Arial"/>
              </a:rPr>
              <a:t>  </a:t>
            </a:r>
            <a:r>
              <a:rPr sz="1800">
                <a:latin typeface="Microsoft Sans Serif"/>
                <a:cs typeface="Microsoft Sans Serif"/>
              </a:rPr>
              <a:t>докладывать</a:t>
            </a:r>
            <a:r>
              <a:rPr sz="1800" spc="395">
                <a:latin typeface="Microsoft Sans Serif"/>
                <a:cs typeface="Microsoft Sans Serif"/>
              </a:rPr>
              <a:t> 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своему</a:t>
            </a:r>
            <a:r>
              <a:rPr sz="1800" b="1" spc="37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непосредственному руководителю</a:t>
            </a:r>
            <a:r>
              <a:rPr sz="18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образовательной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организации.</a:t>
            </a:r>
            <a:endParaRPr sz="1800">
              <a:solidFill>
                <a:srgbClr val="C00000"/>
              </a:solidFill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54330" y="3616197"/>
            <a:ext cx="8008620" cy="895985"/>
            <a:chOff x="254330" y="3616197"/>
            <a:chExt cx="8008620" cy="895985"/>
          </a:xfrm>
        </p:grpSpPr>
        <p:sp>
          <p:nvSpPr>
            <p:cNvPr id="14" name="object 14"/>
            <p:cNvSpPr/>
            <p:nvPr/>
          </p:nvSpPr>
          <p:spPr>
            <a:xfrm>
              <a:off x="906792" y="3616197"/>
              <a:ext cx="7356475" cy="895985"/>
            </a:xfrm>
            <a:custGeom>
              <a:rect l="l" t="t" r="r" b="b"/>
              <a:pathLst>
                <a:path w="7356475" h="895985">
                  <a:moveTo>
                    <a:pt x="6908152" y="0"/>
                  </a:moveTo>
                  <a:lnTo>
                    <a:pt x="6908152" y="223900"/>
                  </a:lnTo>
                  <a:lnTo>
                    <a:pt x="0" y="223900"/>
                  </a:lnTo>
                  <a:lnTo>
                    <a:pt x="0" y="671753"/>
                  </a:lnTo>
                  <a:lnTo>
                    <a:pt x="6908152" y="671753"/>
                  </a:lnTo>
                  <a:lnTo>
                    <a:pt x="6908152" y="895680"/>
                  </a:lnTo>
                  <a:lnTo>
                    <a:pt x="7356081" y="447827"/>
                  </a:lnTo>
                  <a:lnTo>
                    <a:pt x="6908152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7030" y="3884879"/>
              <a:ext cx="2785745" cy="358775"/>
            </a:xfrm>
            <a:custGeom>
              <a:rect l="l" t="t" r="r" b="b"/>
              <a:pathLst>
                <a:path w="2785745" h="358775">
                  <a:moveTo>
                    <a:pt x="2725851" y="0"/>
                  </a:moveTo>
                  <a:lnTo>
                    <a:pt x="59715" y="0"/>
                  </a:lnTo>
                  <a:lnTo>
                    <a:pt x="36475" y="4692"/>
                  </a:lnTo>
                  <a:lnTo>
                    <a:pt x="17494" y="17489"/>
                  </a:lnTo>
                  <a:lnTo>
                    <a:pt x="4694" y="36470"/>
                  </a:lnTo>
                  <a:lnTo>
                    <a:pt x="0" y="59715"/>
                  </a:lnTo>
                  <a:lnTo>
                    <a:pt x="0" y="298564"/>
                  </a:lnTo>
                  <a:lnTo>
                    <a:pt x="4694" y="321809"/>
                  </a:lnTo>
                  <a:lnTo>
                    <a:pt x="17494" y="340790"/>
                  </a:lnTo>
                  <a:lnTo>
                    <a:pt x="36475" y="353587"/>
                  </a:lnTo>
                  <a:lnTo>
                    <a:pt x="59715" y="358279"/>
                  </a:lnTo>
                  <a:lnTo>
                    <a:pt x="2725851" y="358279"/>
                  </a:lnTo>
                  <a:lnTo>
                    <a:pt x="2749108" y="353587"/>
                  </a:lnTo>
                  <a:lnTo>
                    <a:pt x="2768079" y="340790"/>
                  </a:lnTo>
                  <a:lnTo>
                    <a:pt x="2780858" y="321809"/>
                  </a:lnTo>
                  <a:lnTo>
                    <a:pt x="2785541" y="298564"/>
                  </a:lnTo>
                  <a:lnTo>
                    <a:pt x="2785541" y="59715"/>
                  </a:lnTo>
                  <a:lnTo>
                    <a:pt x="2780858" y="36470"/>
                  </a:lnTo>
                  <a:lnTo>
                    <a:pt x="2768079" y="17489"/>
                  </a:lnTo>
                  <a:lnTo>
                    <a:pt x="2749108" y="4692"/>
                  </a:lnTo>
                  <a:lnTo>
                    <a:pt x="2725851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030" y="3884879"/>
              <a:ext cx="2785745" cy="358775"/>
            </a:xfrm>
            <a:custGeom>
              <a:rect l="l" t="t" r="r" b="b"/>
              <a:pathLst>
                <a:path w="2785745" h="358775">
                  <a:moveTo>
                    <a:pt x="0" y="59715"/>
                  </a:moveTo>
                  <a:lnTo>
                    <a:pt x="4694" y="36470"/>
                  </a:lnTo>
                  <a:lnTo>
                    <a:pt x="17494" y="17489"/>
                  </a:lnTo>
                  <a:lnTo>
                    <a:pt x="36475" y="4692"/>
                  </a:lnTo>
                  <a:lnTo>
                    <a:pt x="59715" y="0"/>
                  </a:lnTo>
                  <a:lnTo>
                    <a:pt x="2725851" y="0"/>
                  </a:lnTo>
                  <a:lnTo>
                    <a:pt x="2749108" y="4692"/>
                  </a:lnTo>
                  <a:lnTo>
                    <a:pt x="2768079" y="17489"/>
                  </a:lnTo>
                  <a:lnTo>
                    <a:pt x="2780858" y="36470"/>
                  </a:lnTo>
                  <a:lnTo>
                    <a:pt x="2785541" y="59715"/>
                  </a:lnTo>
                  <a:lnTo>
                    <a:pt x="2785541" y="298564"/>
                  </a:lnTo>
                  <a:lnTo>
                    <a:pt x="2780858" y="321809"/>
                  </a:lnTo>
                  <a:lnTo>
                    <a:pt x="2768079" y="340790"/>
                  </a:lnTo>
                  <a:lnTo>
                    <a:pt x="2749108" y="353587"/>
                  </a:lnTo>
                  <a:lnTo>
                    <a:pt x="2725851" y="358279"/>
                  </a:lnTo>
                  <a:lnTo>
                    <a:pt x="59715" y="358279"/>
                  </a:lnTo>
                  <a:lnTo>
                    <a:pt x="36475" y="353587"/>
                  </a:lnTo>
                  <a:lnTo>
                    <a:pt x="17494" y="340790"/>
                  </a:lnTo>
                  <a:lnTo>
                    <a:pt x="4694" y="321809"/>
                  </a:lnTo>
                  <a:lnTo>
                    <a:pt x="0" y="298564"/>
                  </a:lnTo>
                  <a:lnTo>
                    <a:pt x="0" y="5971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92017" y="3884879"/>
              <a:ext cx="2785745" cy="358775"/>
            </a:xfrm>
            <a:custGeom>
              <a:rect l="l" t="t" r="r" b="b"/>
              <a:pathLst>
                <a:path w="2785745" h="358775">
                  <a:moveTo>
                    <a:pt x="2725801" y="0"/>
                  </a:moveTo>
                  <a:lnTo>
                    <a:pt x="59690" y="0"/>
                  </a:lnTo>
                  <a:lnTo>
                    <a:pt x="36486" y="4692"/>
                  </a:lnTo>
                  <a:lnTo>
                    <a:pt x="17510" y="17489"/>
                  </a:lnTo>
                  <a:lnTo>
                    <a:pt x="4700" y="36470"/>
                  </a:lnTo>
                  <a:lnTo>
                    <a:pt x="0" y="59715"/>
                  </a:lnTo>
                  <a:lnTo>
                    <a:pt x="0" y="298564"/>
                  </a:lnTo>
                  <a:lnTo>
                    <a:pt x="4700" y="321809"/>
                  </a:lnTo>
                  <a:lnTo>
                    <a:pt x="17510" y="340790"/>
                  </a:lnTo>
                  <a:lnTo>
                    <a:pt x="36486" y="353587"/>
                  </a:lnTo>
                  <a:lnTo>
                    <a:pt x="59690" y="358279"/>
                  </a:lnTo>
                  <a:lnTo>
                    <a:pt x="2725801" y="358279"/>
                  </a:lnTo>
                  <a:lnTo>
                    <a:pt x="2749077" y="353587"/>
                  </a:lnTo>
                  <a:lnTo>
                    <a:pt x="2768092" y="340790"/>
                  </a:lnTo>
                  <a:lnTo>
                    <a:pt x="2780915" y="321809"/>
                  </a:lnTo>
                  <a:lnTo>
                    <a:pt x="2785618" y="298564"/>
                  </a:lnTo>
                  <a:lnTo>
                    <a:pt x="2785618" y="59715"/>
                  </a:lnTo>
                  <a:lnTo>
                    <a:pt x="2780915" y="36470"/>
                  </a:lnTo>
                  <a:lnTo>
                    <a:pt x="2768092" y="17489"/>
                  </a:lnTo>
                  <a:lnTo>
                    <a:pt x="2749077" y="4692"/>
                  </a:lnTo>
                  <a:lnTo>
                    <a:pt x="2725801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92017" y="3884879"/>
              <a:ext cx="2785745" cy="358775"/>
            </a:xfrm>
            <a:custGeom>
              <a:rect l="l" t="t" r="r" b="b"/>
              <a:pathLst>
                <a:path w="2785745" h="358775">
                  <a:moveTo>
                    <a:pt x="0" y="59715"/>
                  </a:moveTo>
                  <a:lnTo>
                    <a:pt x="4700" y="36470"/>
                  </a:lnTo>
                  <a:lnTo>
                    <a:pt x="17510" y="17489"/>
                  </a:lnTo>
                  <a:lnTo>
                    <a:pt x="36486" y="4692"/>
                  </a:lnTo>
                  <a:lnTo>
                    <a:pt x="59690" y="0"/>
                  </a:lnTo>
                  <a:lnTo>
                    <a:pt x="2725801" y="0"/>
                  </a:lnTo>
                  <a:lnTo>
                    <a:pt x="2749077" y="4692"/>
                  </a:lnTo>
                  <a:lnTo>
                    <a:pt x="2768092" y="17489"/>
                  </a:lnTo>
                  <a:lnTo>
                    <a:pt x="2780915" y="36470"/>
                  </a:lnTo>
                  <a:lnTo>
                    <a:pt x="2785618" y="59715"/>
                  </a:lnTo>
                  <a:lnTo>
                    <a:pt x="2785618" y="298564"/>
                  </a:lnTo>
                  <a:lnTo>
                    <a:pt x="2780915" y="321809"/>
                  </a:lnTo>
                  <a:lnTo>
                    <a:pt x="2768092" y="340790"/>
                  </a:lnTo>
                  <a:lnTo>
                    <a:pt x="2749077" y="353587"/>
                  </a:lnTo>
                  <a:lnTo>
                    <a:pt x="2725801" y="358279"/>
                  </a:lnTo>
                  <a:lnTo>
                    <a:pt x="59690" y="358279"/>
                  </a:lnTo>
                  <a:lnTo>
                    <a:pt x="36486" y="353587"/>
                  </a:lnTo>
                  <a:lnTo>
                    <a:pt x="17510" y="340790"/>
                  </a:lnTo>
                  <a:lnTo>
                    <a:pt x="4700" y="321809"/>
                  </a:lnTo>
                  <a:lnTo>
                    <a:pt x="0" y="298564"/>
                  </a:lnTo>
                  <a:lnTo>
                    <a:pt x="0" y="5971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08838" y="3965549"/>
            <a:ext cx="52400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124200"/>
              </a:tabLst>
            </a:pPr>
            <a:r>
              <a:rPr sz="1000" b="1">
                <a:solidFill>
                  <a:srgbClr val="FFFFFF"/>
                </a:solidFill>
                <a:latin typeface="Microsoft Sans Serif"/>
                <a:cs typeface="Microsoft Sans Serif"/>
              </a:rPr>
              <a:t>Своевременная</a:t>
            </a:r>
            <a:r>
              <a:rPr sz="1000" b="1" spc="-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психологическая помощь</a:t>
            </a: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1000" b="1">
                <a:solidFill>
                  <a:srgbClr val="FFFFFF"/>
                </a:solidFill>
                <a:latin typeface="Microsoft Sans Serif"/>
                <a:cs typeface="Microsoft Sans Serif"/>
              </a:rPr>
              <a:t>Адресная</a:t>
            </a:r>
            <a:r>
              <a:rPr sz="1000" b="1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психологическая</a:t>
            </a:r>
            <a:r>
              <a:rPr sz="1000" b="1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помощь</a:t>
            </a:r>
            <a:endParaRPr sz="1000" b="1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104382" y="3872179"/>
            <a:ext cx="2811145" cy="384175"/>
            <a:chOff x="6104382" y="3872179"/>
            <a:chExt cx="2811145" cy="384175"/>
          </a:xfrm>
        </p:grpSpPr>
        <p:sp>
          <p:nvSpPr>
            <p:cNvPr id="21" name="object 21"/>
            <p:cNvSpPr/>
            <p:nvPr/>
          </p:nvSpPr>
          <p:spPr>
            <a:xfrm>
              <a:off x="6117082" y="3884879"/>
              <a:ext cx="2785745" cy="358775"/>
            </a:xfrm>
            <a:custGeom>
              <a:rect l="l" t="t" r="r" b="b"/>
              <a:pathLst>
                <a:path w="2785745" h="358775">
                  <a:moveTo>
                    <a:pt x="2725800" y="0"/>
                  </a:moveTo>
                  <a:lnTo>
                    <a:pt x="59689" y="0"/>
                  </a:lnTo>
                  <a:lnTo>
                    <a:pt x="36433" y="4692"/>
                  </a:lnTo>
                  <a:lnTo>
                    <a:pt x="17462" y="17489"/>
                  </a:lnTo>
                  <a:lnTo>
                    <a:pt x="4683" y="36470"/>
                  </a:lnTo>
                  <a:lnTo>
                    <a:pt x="0" y="59715"/>
                  </a:lnTo>
                  <a:lnTo>
                    <a:pt x="0" y="298564"/>
                  </a:lnTo>
                  <a:lnTo>
                    <a:pt x="4683" y="321809"/>
                  </a:lnTo>
                  <a:lnTo>
                    <a:pt x="17462" y="340790"/>
                  </a:lnTo>
                  <a:lnTo>
                    <a:pt x="36433" y="353587"/>
                  </a:lnTo>
                  <a:lnTo>
                    <a:pt x="59689" y="358279"/>
                  </a:lnTo>
                  <a:lnTo>
                    <a:pt x="2725800" y="358279"/>
                  </a:lnTo>
                  <a:lnTo>
                    <a:pt x="2749057" y="353587"/>
                  </a:lnTo>
                  <a:lnTo>
                    <a:pt x="2768028" y="340790"/>
                  </a:lnTo>
                  <a:lnTo>
                    <a:pt x="2780807" y="321809"/>
                  </a:lnTo>
                  <a:lnTo>
                    <a:pt x="2785491" y="298564"/>
                  </a:lnTo>
                  <a:lnTo>
                    <a:pt x="2785491" y="59715"/>
                  </a:lnTo>
                  <a:lnTo>
                    <a:pt x="2780807" y="36470"/>
                  </a:lnTo>
                  <a:lnTo>
                    <a:pt x="2768028" y="17489"/>
                  </a:lnTo>
                  <a:lnTo>
                    <a:pt x="2749057" y="4692"/>
                  </a:lnTo>
                  <a:lnTo>
                    <a:pt x="272580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17082" y="3884879"/>
              <a:ext cx="2785745" cy="358775"/>
            </a:xfrm>
            <a:custGeom>
              <a:rect l="l" t="t" r="r" b="b"/>
              <a:pathLst>
                <a:path w="2785745" h="358775">
                  <a:moveTo>
                    <a:pt x="0" y="59715"/>
                  </a:moveTo>
                  <a:lnTo>
                    <a:pt x="4683" y="36470"/>
                  </a:lnTo>
                  <a:lnTo>
                    <a:pt x="17462" y="17489"/>
                  </a:lnTo>
                  <a:lnTo>
                    <a:pt x="36433" y="4692"/>
                  </a:lnTo>
                  <a:lnTo>
                    <a:pt x="59689" y="0"/>
                  </a:lnTo>
                  <a:lnTo>
                    <a:pt x="2725800" y="0"/>
                  </a:lnTo>
                  <a:lnTo>
                    <a:pt x="2749057" y="4692"/>
                  </a:lnTo>
                  <a:lnTo>
                    <a:pt x="2768028" y="17489"/>
                  </a:lnTo>
                  <a:lnTo>
                    <a:pt x="2780807" y="36470"/>
                  </a:lnTo>
                  <a:lnTo>
                    <a:pt x="2785491" y="59715"/>
                  </a:lnTo>
                  <a:lnTo>
                    <a:pt x="2785491" y="298564"/>
                  </a:lnTo>
                  <a:lnTo>
                    <a:pt x="2780807" y="321809"/>
                  </a:lnTo>
                  <a:lnTo>
                    <a:pt x="2768028" y="340790"/>
                  </a:lnTo>
                  <a:lnTo>
                    <a:pt x="2749057" y="353587"/>
                  </a:lnTo>
                  <a:lnTo>
                    <a:pt x="2725800" y="358279"/>
                  </a:lnTo>
                  <a:lnTo>
                    <a:pt x="59689" y="358279"/>
                  </a:lnTo>
                  <a:lnTo>
                    <a:pt x="36433" y="353587"/>
                  </a:lnTo>
                  <a:lnTo>
                    <a:pt x="17462" y="340790"/>
                  </a:lnTo>
                  <a:lnTo>
                    <a:pt x="4683" y="321809"/>
                  </a:lnTo>
                  <a:lnTo>
                    <a:pt x="0" y="298564"/>
                  </a:lnTo>
                  <a:lnTo>
                    <a:pt x="0" y="59715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231128" y="3965549"/>
            <a:ext cx="25584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Индивидуальная</a:t>
            </a:r>
            <a:r>
              <a:rPr sz="1000" b="1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психологическая</a:t>
            </a:r>
            <a:r>
              <a:rPr sz="1000" b="1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>
                <a:solidFill>
                  <a:srgbClr val="FFFFFF"/>
                </a:solidFill>
                <a:latin typeface="Microsoft Sans Serif"/>
                <a:cs typeface="Microsoft Sans Serif"/>
              </a:rPr>
              <a:t>помощь</a:t>
            </a:r>
            <a:endParaRPr sz="1000" b="1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09009" y="4390440"/>
            <a:ext cx="543052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15365"/>
                <a:tab pos="1282065"/>
                <a:tab pos="2332355"/>
                <a:tab pos="3984625"/>
              </a:tabLst>
            </a:pP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программы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5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технологии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(профилактические,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просветительские,</a:t>
            </a:r>
            <a:endParaRPr sz="110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1477" y="4390440"/>
            <a:ext cx="315595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87120"/>
              </a:tabLst>
            </a:pP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Адресные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психолого-педагогические</a:t>
            </a:r>
            <a:endParaRPr sz="1100">
              <a:solidFill>
                <a:srgbClr val="C00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развивающие,</a:t>
            </a:r>
            <a:r>
              <a:rPr sz="1100" b="1" i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коррекционно-развивающие)</a:t>
            </a:r>
            <a:endParaRPr sz="110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-38"/>
            <a:ext cx="9144000" cy="133388"/>
          </a:xfrm>
          <a:custGeom>
            <a:rect l="l" t="t" r="r" b="b"/>
            <a:pathLst>
              <a:path w="9144000" h="274320">
                <a:moveTo>
                  <a:pt x="9144000" y="0"/>
                </a:moveTo>
                <a:lnTo>
                  <a:pt x="0" y="0"/>
                </a:lnTo>
                <a:lnTo>
                  <a:pt x="0" y="273850"/>
                </a:lnTo>
                <a:lnTo>
                  <a:pt x="9144000" y="2738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2A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2400" y="209550"/>
            <a:ext cx="7701280" cy="6515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301750">
              <a:lnSpc>
                <a:spcPct val="100000"/>
              </a:lnSpc>
              <a:spcBef>
                <a:spcPts val="125"/>
              </a:spcBef>
            </a:pPr>
            <a:r>
              <a:rPr sz="1100" b="1" spc="65">
                <a:latin typeface="Times New Roman"/>
                <a:cs typeface="Times New Roman"/>
              </a:rPr>
              <a:t>Индивидуальная</a:t>
            </a:r>
            <a:r>
              <a:rPr sz="1100" b="1" spc="55">
                <a:latin typeface="Times New Roman"/>
                <a:cs typeface="Times New Roman"/>
              </a:rPr>
              <a:t> </a:t>
            </a:r>
            <a:r>
              <a:rPr sz="1100" b="1" spc="65">
                <a:latin typeface="Times New Roman"/>
                <a:cs typeface="Times New Roman"/>
              </a:rPr>
              <a:t>программа </a:t>
            </a:r>
            <a:r>
              <a:rPr sz="1100" b="1" spc="60">
                <a:latin typeface="Times New Roman"/>
                <a:cs typeface="Times New Roman"/>
              </a:rPr>
              <a:t>психолого-педагогического</a:t>
            </a:r>
            <a:r>
              <a:rPr sz="1100" b="1" spc="70">
                <a:latin typeface="Times New Roman"/>
                <a:cs typeface="Times New Roman"/>
              </a:rPr>
              <a:t> </a:t>
            </a:r>
            <a:r>
              <a:rPr sz="1100" b="1" spc="60">
                <a:latin typeface="Times New Roman"/>
                <a:cs typeface="Times New Roman"/>
              </a:rPr>
              <a:t>сопровождения обучающегося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9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85">
                <a:latin typeface="Times New Roman"/>
                <a:cs typeface="Times New Roman"/>
              </a:rPr>
              <a:t>ФИО</a:t>
            </a:r>
            <a:r>
              <a:rPr sz="1100" spc="25">
                <a:latin typeface="Times New Roman"/>
                <a:cs typeface="Times New Roman"/>
              </a:rPr>
              <a:t> </a:t>
            </a:r>
            <a:r>
              <a:rPr sz="1100" spc="50">
                <a:latin typeface="Times New Roman"/>
                <a:cs typeface="Times New Roman"/>
              </a:rPr>
              <a:t>несовершеннолетнего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6535" y="1127035"/>
            <a:ext cx="103441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65">
                <a:latin typeface="Times New Roman"/>
                <a:cs typeface="Times New Roman"/>
              </a:rPr>
              <a:t>Дата</a:t>
            </a:r>
            <a:r>
              <a:rPr sz="1100" spc="30">
                <a:latin typeface="Times New Roman"/>
                <a:cs typeface="Times New Roman"/>
              </a:rPr>
              <a:t> </a:t>
            </a:r>
            <a:r>
              <a:rPr sz="1100" spc="50">
                <a:latin typeface="Times New Roman"/>
                <a:cs typeface="Times New Roman"/>
              </a:rPr>
              <a:t>рождения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20580" y="1127035"/>
            <a:ext cx="186563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852295"/>
              </a:tabLst>
            </a:pP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535" y="1455044"/>
            <a:ext cx="2187575" cy="36131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90"/>
              </a:lnSpc>
              <a:spcBef>
                <a:spcPts val="195"/>
              </a:spcBef>
              <a:tabLst>
                <a:tab pos="664210"/>
                <a:tab pos="1579880"/>
                <a:tab pos="2011680"/>
              </a:tabLst>
            </a:pPr>
            <a:r>
              <a:rPr sz="1100" spc="45">
                <a:latin typeface="Times New Roman"/>
                <a:cs typeface="Times New Roman"/>
              </a:rPr>
              <a:t>Ф.И.О.</a:t>
            </a:r>
            <a:r>
              <a:rPr sz="1100">
                <a:latin typeface="Times New Roman"/>
                <a:cs typeface="Times New Roman"/>
              </a:rPr>
              <a:t>	</a:t>
            </a:r>
            <a:r>
              <a:rPr sz="1100" spc="45">
                <a:latin typeface="Times New Roman"/>
                <a:cs typeface="Times New Roman"/>
              </a:rPr>
              <a:t>родителей,</a:t>
            </a:r>
            <a:r>
              <a:rPr sz="1100">
                <a:latin typeface="Times New Roman"/>
                <a:cs typeface="Times New Roman"/>
              </a:rPr>
              <a:t>	</a:t>
            </a:r>
            <a:r>
              <a:rPr sz="1100" spc="40">
                <a:latin typeface="Times New Roman"/>
                <a:cs typeface="Times New Roman"/>
              </a:rPr>
              <a:t>лиц</a:t>
            </a:r>
            <a:r>
              <a:rPr sz="1100">
                <a:latin typeface="Times New Roman"/>
                <a:cs typeface="Times New Roman"/>
              </a:rPr>
              <a:t>	</a:t>
            </a:r>
            <a:r>
              <a:rPr sz="1100" spc="35">
                <a:latin typeface="Times New Roman"/>
                <a:cs typeface="Times New Roman"/>
              </a:rPr>
              <a:t>их </a:t>
            </a:r>
            <a:r>
              <a:rPr sz="1100" spc="55">
                <a:latin typeface="Times New Roman"/>
                <a:cs typeface="Times New Roman"/>
              </a:rPr>
              <a:t>заменяющих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20580" y="1619049"/>
            <a:ext cx="626046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246495"/>
              </a:tabLst>
            </a:pP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6535" y="2111368"/>
            <a:ext cx="92011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50">
                <a:latin typeface="Times New Roman"/>
                <a:cs typeface="Times New Roman"/>
              </a:rPr>
              <a:t>Класс/группа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20580" y="2111368"/>
            <a:ext cx="178752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774189"/>
              </a:tabLst>
            </a:pP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33280" y="1641721"/>
            <a:ext cx="6432550" cy="0"/>
          </a:xfrm>
          <a:custGeom>
            <a:rect l="l" t="t" r="r" b="b"/>
            <a:pathLst>
              <a:path w="6432550">
                <a:moveTo>
                  <a:pt x="0" y="0"/>
                </a:moveTo>
                <a:lnTo>
                  <a:pt x="6431962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6535" y="2440601"/>
            <a:ext cx="193738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60">
                <a:latin typeface="Times New Roman"/>
                <a:cs typeface="Times New Roman"/>
              </a:rPr>
              <a:t>Основания</a:t>
            </a:r>
            <a:r>
              <a:rPr sz="1100" spc="55">
                <a:latin typeface="Times New Roman"/>
                <a:cs typeface="Times New Roman"/>
              </a:rPr>
              <a:t> </a:t>
            </a:r>
            <a:r>
              <a:rPr sz="1100" spc="60">
                <a:latin typeface="Times New Roman"/>
                <a:cs typeface="Times New Roman"/>
              </a:rPr>
              <a:t>(факторы</a:t>
            </a:r>
            <a:r>
              <a:rPr sz="1100" spc="70">
                <a:latin typeface="Times New Roman"/>
                <a:cs typeface="Times New Roman"/>
              </a:rPr>
              <a:t> </a:t>
            </a:r>
            <a:r>
              <a:rPr sz="1100" spc="45">
                <a:latin typeface="Times New Roman"/>
                <a:cs typeface="Times New Roman"/>
              </a:rPr>
              <a:t>риска):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433280" y="2627278"/>
            <a:ext cx="6432550" cy="0"/>
          </a:xfrm>
          <a:custGeom>
            <a:rect l="l" t="t" r="r" b="b"/>
            <a:pathLst>
              <a:path w="6432550">
                <a:moveTo>
                  <a:pt x="0" y="0"/>
                </a:moveTo>
                <a:lnTo>
                  <a:pt x="6432148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33280" y="2791283"/>
            <a:ext cx="6430010" cy="0"/>
          </a:xfrm>
          <a:custGeom>
            <a:rect l="l" t="t" r="r" b="b"/>
            <a:pathLst>
              <a:path w="6430009">
                <a:moveTo>
                  <a:pt x="0" y="0"/>
                </a:moveTo>
                <a:lnTo>
                  <a:pt x="6429827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33280" y="2955288"/>
            <a:ext cx="6429375" cy="0"/>
          </a:xfrm>
          <a:custGeom>
            <a:rect l="l" t="t" r="r" b="b"/>
            <a:pathLst>
              <a:path w="6429375">
                <a:moveTo>
                  <a:pt x="0" y="0"/>
                </a:moveTo>
                <a:lnTo>
                  <a:pt x="6429170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33280" y="3119496"/>
            <a:ext cx="6429375" cy="0"/>
          </a:xfrm>
          <a:custGeom>
            <a:rect l="l" t="t" r="r" b="b"/>
            <a:pathLst>
              <a:path w="6429375">
                <a:moveTo>
                  <a:pt x="0" y="0"/>
                </a:moveTo>
                <a:lnTo>
                  <a:pt x="6429170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33280" y="3283501"/>
            <a:ext cx="6430645" cy="0"/>
          </a:xfrm>
          <a:custGeom>
            <a:rect l="l" t="t" r="r" b="b"/>
            <a:pathLst>
              <a:path w="6430645">
                <a:moveTo>
                  <a:pt x="0" y="0"/>
                </a:moveTo>
                <a:lnTo>
                  <a:pt x="6430127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6535" y="3426057"/>
            <a:ext cx="2055495" cy="3613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305"/>
              </a:lnSpc>
              <a:spcBef>
                <a:spcPts val="125"/>
              </a:spcBef>
            </a:pPr>
            <a:r>
              <a:rPr sz="1100" spc="60">
                <a:latin typeface="Times New Roman"/>
                <a:cs typeface="Times New Roman"/>
              </a:rPr>
              <a:t>Проблемы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05"/>
              </a:lnSpc>
            </a:pPr>
            <a:r>
              <a:rPr sz="1100" spc="60">
                <a:latin typeface="Times New Roman"/>
                <a:cs typeface="Times New Roman"/>
              </a:rPr>
              <a:t>несовершеннолетнего </a:t>
            </a:r>
            <a:r>
              <a:rPr sz="1100" spc="70">
                <a:latin typeface="Times New Roman"/>
                <a:cs typeface="Times New Roman"/>
              </a:rPr>
              <a:t>и</a:t>
            </a:r>
            <a:r>
              <a:rPr sz="1100" spc="55">
                <a:latin typeface="Times New Roman"/>
                <a:cs typeface="Times New Roman"/>
              </a:rPr>
              <a:t> </a:t>
            </a:r>
            <a:r>
              <a:rPr sz="1100" spc="50">
                <a:latin typeface="Times New Roman"/>
                <a:cs typeface="Times New Roman"/>
              </a:rPr>
              <a:t>семьи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433280" y="3612734"/>
            <a:ext cx="6432550" cy="0"/>
          </a:xfrm>
          <a:custGeom>
            <a:rect l="l" t="t" r="r" b="b"/>
            <a:pathLst>
              <a:path w="6432550">
                <a:moveTo>
                  <a:pt x="0" y="0"/>
                </a:moveTo>
                <a:lnTo>
                  <a:pt x="6432077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33280" y="3776738"/>
            <a:ext cx="6429375" cy="0"/>
          </a:xfrm>
          <a:custGeom>
            <a:rect l="l" t="t" r="r" b="b"/>
            <a:pathLst>
              <a:path w="6429375">
                <a:moveTo>
                  <a:pt x="0" y="0"/>
                </a:moveTo>
                <a:lnTo>
                  <a:pt x="6429170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33280" y="3940743"/>
            <a:ext cx="6431915" cy="0"/>
          </a:xfrm>
          <a:custGeom>
            <a:rect l="l" t="t" r="r" b="b"/>
            <a:pathLst>
              <a:path w="6431915">
                <a:moveTo>
                  <a:pt x="0" y="0"/>
                </a:moveTo>
                <a:lnTo>
                  <a:pt x="6431805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3280" y="4105053"/>
            <a:ext cx="6429375" cy="0"/>
          </a:xfrm>
          <a:custGeom>
            <a:rect l="l" t="t" r="r" b="b"/>
            <a:pathLst>
              <a:path w="6429375">
                <a:moveTo>
                  <a:pt x="0" y="0"/>
                </a:moveTo>
                <a:lnTo>
                  <a:pt x="6429170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33280" y="4269058"/>
            <a:ext cx="6429375" cy="0"/>
          </a:xfrm>
          <a:custGeom>
            <a:rect l="l" t="t" r="r" b="b"/>
            <a:pathLst>
              <a:path w="6429375">
                <a:moveTo>
                  <a:pt x="0" y="0"/>
                </a:moveTo>
                <a:lnTo>
                  <a:pt x="6429170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33280" y="4433062"/>
            <a:ext cx="6432550" cy="0"/>
          </a:xfrm>
          <a:custGeom>
            <a:rect l="l" t="t" r="r" b="b"/>
            <a:pathLst>
              <a:path w="6432550">
                <a:moveTo>
                  <a:pt x="0" y="0"/>
                </a:moveTo>
                <a:lnTo>
                  <a:pt x="6432348" y="0"/>
                </a:lnTo>
              </a:path>
            </a:pathLst>
          </a:custGeom>
          <a:ln w="6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36535" y="4575578"/>
            <a:ext cx="966469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65">
                <a:latin typeface="Times New Roman"/>
                <a:cs typeface="Times New Roman"/>
              </a:rPr>
              <a:t>Сроки</a:t>
            </a:r>
            <a:r>
              <a:rPr sz="1100" spc="40">
                <a:latin typeface="Times New Roman"/>
                <a:cs typeface="Times New Roman"/>
              </a:rPr>
              <a:t> </a:t>
            </a:r>
            <a:r>
              <a:rPr sz="1100" spc="50">
                <a:latin typeface="Times New Roman"/>
                <a:cs typeface="Times New Roman"/>
              </a:rPr>
              <a:t>работы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56538" y="4575578"/>
            <a:ext cx="223710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14350"/>
                <a:tab pos="1570355"/>
                <a:tab pos="2119630"/>
              </a:tabLst>
            </a:pPr>
            <a:r>
              <a:rPr sz="1100" spc="55">
                <a:latin typeface="Times New Roman"/>
                <a:cs typeface="Times New Roman"/>
              </a:rPr>
              <a:t>с</a:t>
            </a:r>
            <a:r>
              <a:rPr sz="1100" spc="30">
                <a:latin typeface="Times New Roman"/>
                <a:cs typeface="Times New Roman"/>
              </a:rPr>
              <a:t> </a:t>
            </a:r>
            <a:r>
              <a:rPr sz="1100" spc="5">
                <a:latin typeface="Times New Roman"/>
                <a:cs typeface="Times New Roman"/>
              </a:rPr>
              <a:t>«</a:t>
            </a: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65">
                <a:latin typeface="Times New Roman"/>
                <a:cs typeface="Times New Roman"/>
              </a:rPr>
              <a:t>» </a:t>
            </a: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35">
                <a:latin typeface="Times New Roman"/>
                <a:cs typeface="Times New Roman"/>
              </a:rPr>
              <a:t>20</a:t>
            </a: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25">
                <a:latin typeface="Times New Roman"/>
                <a:cs typeface="Times New Roman"/>
              </a:rPr>
              <a:t>г.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4677" y="4575578"/>
            <a:ext cx="225298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07060"/>
                <a:tab pos="1507490"/>
                <a:tab pos="2136140"/>
              </a:tabLst>
            </a:pPr>
            <a:r>
              <a:rPr sz="1100" spc="65">
                <a:latin typeface="Times New Roman"/>
                <a:cs typeface="Times New Roman"/>
              </a:rPr>
              <a:t>по</a:t>
            </a:r>
            <a:r>
              <a:rPr sz="1100" spc="40">
                <a:latin typeface="Times New Roman"/>
                <a:cs typeface="Times New Roman"/>
              </a:rPr>
              <a:t> </a:t>
            </a:r>
            <a:r>
              <a:rPr sz="1100" spc="5">
                <a:latin typeface="Times New Roman"/>
                <a:cs typeface="Times New Roman"/>
              </a:rPr>
              <a:t>«</a:t>
            </a: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65">
                <a:latin typeface="Times New Roman"/>
                <a:cs typeface="Times New Roman"/>
              </a:rPr>
              <a:t>» </a:t>
            </a: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35">
                <a:latin typeface="Times New Roman"/>
                <a:cs typeface="Times New Roman"/>
              </a:rPr>
              <a:t>20</a:t>
            </a: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25">
                <a:latin typeface="Times New Roman"/>
                <a:cs typeface="Times New Roman"/>
              </a:rPr>
              <a:t>г.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-38"/>
            <a:ext cx="9144000" cy="133388"/>
          </a:xfrm>
          <a:custGeom>
            <a:rect l="l" t="t" r="r" b="b"/>
            <a:pathLst>
              <a:path w="9144000" h="274320">
                <a:moveTo>
                  <a:pt x="9144000" y="0"/>
                </a:moveTo>
                <a:lnTo>
                  <a:pt x="0" y="0"/>
                </a:lnTo>
                <a:lnTo>
                  <a:pt x="0" y="273850"/>
                </a:lnTo>
                <a:lnTo>
                  <a:pt x="9144000" y="2738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2A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4330" y="484123"/>
          <a:ext cx="8966832" cy="36116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685"/>
                <a:gridCol w="2082164"/>
                <a:gridCol w="1360804"/>
                <a:gridCol w="1279525"/>
                <a:gridCol w="1121410"/>
                <a:gridCol w="2722244"/>
              </a:tblGrid>
              <a:tr h="1017559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 vert="horz" wrap="square"/>
                    <a:lstStyle/>
                    <a:p>
                      <a:pPr marL="31750" marR="101600">
                        <a:lnSpc>
                          <a:spcPts val="720"/>
                        </a:lnSpc>
                        <a:tabLst>
                          <a:tab pos="8416290"/>
                          <a:tab pos="8456295"/>
                        </a:tabLst>
                      </a:pPr>
                      <a:r>
                        <a:rPr sz="600" i="1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Проблема:</a:t>
                      </a:r>
                      <a:r>
                        <a:rPr sz="600" i="1" spc="-35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i="1" u="sng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600" i="1" spc="50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i="1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Задачи:</a:t>
                      </a:r>
                      <a:r>
                        <a:rPr sz="600" i="1" spc="-25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1.</a:t>
                      </a:r>
                      <a:r>
                        <a:rPr sz="600" i="1" u="sng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7950" indent="-76200">
                        <a:lnSpc>
                          <a:spcPts val="695"/>
                        </a:lnSpc>
                        <a:buAutoNum type="arabicPeriod" startAt="2"/>
                        <a:tabLst>
                          <a:tab pos="107950"/>
                          <a:tab pos="4009390"/>
                        </a:tabLst>
                      </a:pPr>
                      <a:r>
                        <a:rPr sz="600" i="1" u="sng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1750" marR="4519295" indent="76200">
                        <a:lnSpc>
                          <a:spcPct val="200000"/>
                        </a:lnSpc>
                        <a:buAutoNum type="arabicPeriod" startAt="2"/>
                        <a:tabLst>
                          <a:tab pos="107950"/>
                          <a:tab pos="4009390"/>
                        </a:tabLst>
                      </a:pPr>
                      <a:r>
                        <a:rPr sz="600" i="1" u="sng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600" i="1" spc="50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i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Ресурсы:</a:t>
                      </a:r>
                      <a:r>
                        <a:rPr sz="600" i="1" u="sng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600" i="1" u="sng" spc="500">
                          <a:solidFill>
                            <a:srgbClr val="292934"/>
                          </a:solidFill>
                          <a:uFill>
                            <a:solidFill>
                              <a:srgbClr val="282833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23662">
                <a:tc>
                  <a:txBody>
                    <a:bodyPr vert="horz" wrap="square"/>
                    <a:lstStyle/>
                    <a:p>
                      <a:pPr marR="172720" algn="r">
                        <a:lnSpc>
                          <a:spcPts val="700"/>
                        </a:lnSpc>
                      </a:pPr>
                      <a:r>
                        <a:rPr sz="600" b="1" spc="-5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sz="600" b="1" spc="-5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ts val="700"/>
                        </a:lnSpc>
                      </a:pPr>
                      <a:r>
                        <a:rPr sz="600" b="1" spc="-5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905" algn="ctr">
                        <a:lnSpc>
                          <a:spcPts val="700"/>
                        </a:lnSpc>
                      </a:pPr>
                      <a:r>
                        <a:rPr sz="600" b="1" spc="-5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ts val="700"/>
                        </a:lnSpc>
                      </a:pPr>
                      <a:r>
                        <a:rPr sz="600" b="1" spc="-5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70" algn="ctr">
                        <a:lnSpc>
                          <a:spcPts val="700"/>
                        </a:lnSpc>
                      </a:pPr>
                      <a:r>
                        <a:rPr sz="600" b="1" spc="-5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278">
                <a:tc>
                  <a:txBody>
                    <a:bodyPr vert="horz" wrap="square"/>
                    <a:lstStyle/>
                    <a:p>
                      <a:pPr marR="154305" algn="r">
                        <a:lnSpc>
                          <a:spcPts val="700"/>
                        </a:lnSpc>
                      </a:pPr>
                      <a:r>
                        <a:rPr sz="600" b="1" spc="-5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719455" marR="711835" indent="-1270" algn="ctr">
                        <a:lnSpc>
                          <a:spcPts val="720"/>
                        </a:lnSpc>
                      </a:pP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Мероприятия,</a:t>
                      </a:r>
                      <a:r>
                        <a:rPr sz="600" b="1" spc="50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600" b="1" spc="-3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проведения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Ожидаемый</a:t>
                      </a:r>
                      <a:r>
                        <a:rPr sz="600" b="1" spc="45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результат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409575" marR="97790" indent="-305435">
                        <a:lnSpc>
                          <a:spcPts val="720"/>
                        </a:lnSpc>
                      </a:pP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Ответственный</a:t>
                      </a:r>
                      <a:r>
                        <a:rPr sz="600" b="1" spc="35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600" b="1" spc="25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реализацию</a:t>
                      </a:r>
                      <a:r>
                        <a:rPr sz="600" b="1" spc="50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мероприятия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330200" marR="252095" indent="-70485">
                        <a:lnSpc>
                          <a:spcPts val="720"/>
                        </a:lnSpc>
                      </a:pPr>
                      <a:r>
                        <a:rPr sz="600" b="1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Срок</a:t>
                      </a:r>
                      <a:r>
                        <a:rPr sz="600" b="1" spc="-25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600" b="1" spc="50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мероприятия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700"/>
                        </a:lnSpc>
                      </a:pPr>
                      <a:r>
                        <a:rPr sz="600" b="1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Результат </a:t>
                      </a: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600" b="1" spc="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b="1" spc="-10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мероприятия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7602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700"/>
                        </a:lnSpc>
                      </a:pPr>
                      <a:r>
                        <a:rPr sz="600" spc="-25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41263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705"/>
                        </a:lnSpc>
                      </a:pPr>
                      <a:r>
                        <a:rPr sz="600" spc="-25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41263">
                <a:tc>
                  <a:txBody>
                    <a:bodyPr vert="horz" wrap="square"/>
                    <a:lstStyle/>
                    <a:p>
                      <a:pPr marL="31750">
                        <a:lnSpc>
                          <a:spcPts val="705"/>
                        </a:lnSpc>
                      </a:pPr>
                      <a:r>
                        <a:rPr sz="600" spc="-25">
                          <a:solidFill>
                            <a:srgbClr val="292934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512978" y="853097"/>
            <a:ext cx="3962400" cy="0"/>
          </a:xfrm>
          <a:custGeom>
            <a:rect l="l" t="t" r="r" b="b"/>
            <a:pathLst>
              <a:path w="3962400">
                <a:moveTo>
                  <a:pt x="0" y="0"/>
                </a:moveTo>
                <a:lnTo>
                  <a:pt x="3962400" y="0"/>
                </a:lnTo>
              </a:path>
            </a:pathLst>
          </a:custGeom>
          <a:ln w="3175">
            <a:solidFill>
              <a:srgbClr val="2828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2978" y="1035976"/>
            <a:ext cx="3962400" cy="0"/>
          </a:xfrm>
          <a:custGeom>
            <a:rect l="l" t="t" r="r" b="b"/>
            <a:pathLst>
              <a:path w="3962400">
                <a:moveTo>
                  <a:pt x="0" y="0"/>
                </a:moveTo>
                <a:lnTo>
                  <a:pt x="3962400" y="0"/>
                </a:lnTo>
              </a:path>
            </a:pathLst>
          </a:custGeom>
          <a:ln w="3175">
            <a:solidFill>
              <a:srgbClr val="2828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2978" y="1218856"/>
            <a:ext cx="8497570" cy="0"/>
          </a:xfrm>
          <a:custGeom>
            <a:rect l="l" t="t" r="r" b="b"/>
            <a:pathLst>
              <a:path w="8497570">
                <a:moveTo>
                  <a:pt x="0" y="0"/>
                </a:moveTo>
                <a:lnTo>
                  <a:pt x="8497163" y="0"/>
                </a:lnTo>
              </a:path>
            </a:pathLst>
          </a:custGeom>
          <a:ln w="3175">
            <a:solidFill>
              <a:srgbClr val="2828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2978" y="1310297"/>
            <a:ext cx="7659370" cy="0"/>
          </a:xfrm>
          <a:custGeom>
            <a:rect l="l" t="t" r="r" b="b"/>
            <a:pathLst>
              <a:path w="7659370">
                <a:moveTo>
                  <a:pt x="0" y="0"/>
                </a:moveTo>
                <a:lnTo>
                  <a:pt x="7658963" y="0"/>
                </a:lnTo>
              </a:path>
            </a:pathLst>
          </a:custGeom>
          <a:ln w="3175">
            <a:solidFill>
              <a:srgbClr val="2828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113" y="227787"/>
            <a:ext cx="20967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Программа</a:t>
            </a:r>
            <a:r>
              <a:rPr sz="1400" spc="-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мероприятий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9512" y="4041749"/>
            <a:ext cx="2809240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spc="725">
                <a:solidFill>
                  <a:srgbClr val="292934"/>
                </a:solidFill>
                <a:latin typeface="Microsoft Sans Serif"/>
                <a:cs typeface="Microsoft Sans Serif"/>
              </a:rPr>
              <a:t>…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00" spc="-10">
                <a:solidFill>
                  <a:srgbClr val="292934"/>
                </a:solidFill>
                <a:latin typeface="Arial"/>
                <a:cs typeface="Arial"/>
              </a:rPr>
              <a:t>Родители (законные представители)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95382" y="4317593"/>
            <a:ext cx="3121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9895"/>
                <a:tab pos="3039745"/>
              </a:tabLst>
            </a:pPr>
            <a:r>
              <a:rPr sz="1200" u="heavy">
                <a:solidFill>
                  <a:srgbClr val="292934"/>
                </a:solidFill>
                <a:uFill>
                  <a:solidFill>
                    <a:srgbClr val="282833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spc="-50">
                <a:solidFill>
                  <a:srgbClr val="292934"/>
                </a:solidFill>
                <a:latin typeface="Arial"/>
                <a:cs typeface="Arial"/>
              </a:rPr>
              <a:t>/</a:t>
            </a:r>
            <a:r>
              <a:rPr sz="1200" u="heavy">
                <a:solidFill>
                  <a:srgbClr val="292934"/>
                </a:solidFill>
                <a:uFill>
                  <a:solidFill>
                    <a:srgbClr val="282833"/>
                  </a:solidFill>
                </a:uFill>
                <a:latin typeface="Times New Roman"/>
                <a:cs typeface="Times New Roman"/>
              </a:rPr>
              <a:t>	</a:t>
            </a:r>
            <a:endParaRPr sz="1200">
              <a:latin typeface="Times New Roman"/>
              <a:cs typeface="Times New Roman"/>
            </a:endParaRPr>
          </a:p>
          <a:p>
            <a:pPr marL="406400">
              <a:lnSpc>
                <a:spcPct val="100000"/>
              </a:lnSpc>
              <a:tabLst>
                <a:tab pos="2364740"/>
              </a:tabLst>
            </a:pPr>
            <a:r>
              <a:rPr sz="1200" spc="-10">
                <a:solidFill>
                  <a:srgbClr val="292934"/>
                </a:solidFill>
                <a:latin typeface="Arial"/>
                <a:cs typeface="Arial"/>
              </a:rPr>
              <a:t>(ФИО)</a:t>
            </a:r>
            <a:r>
              <a:rPr sz="1200">
                <a:solidFill>
                  <a:srgbClr val="292934"/>
                </a:solidFill>
                <a:latin typeface="Arial"/>
                <a:cs typeface="Arial"/>
              </a:rPr>
              <a:t>	</a:t>
            </a:r>
            <a:r>
              <a:rPr sz="1200" spc="-10">
                <a:solidFill>
                  <a:srgbClr val="292934"/>
                </a:solidFill>
                <a:latin typeface="Arial"/>
                <a:cs typeface="Arial"/>
              </a:rPr>
              <a:t>(подпись)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10"/>
              <a:t>Проведение</a:t>
            </a:r>
            <a:r>
              <a:rPr spc="-25"/>
              <a:t> </a:t>
            </a:r>
            <a:r>
              <a:rPr spc="-10"/>
              <a:t>мониторинга</a:t>
            </a:r>
            <a:r>
              <a:rPr spc="10"/>
              <a:t> </a:t>
            </a:r>
            <a:r>
              <a:rPr spc="-20"/>
              <a:t>психологического</a:t>
            </a:r>
            <a:r>
              <a:rPr spc="-25"/>
              <a:t> </a:t>
            </a:r>
            <a:r>
              <a:rPr spc="-10"/>
              <a:t>состояния</a:t>
            </a:r>
            <a:r>
              <a:rPr/>
              <a:t> </a:t>
            </a:r>
            <a:r>
              <a:rPr spc="-10"/>
              <a:t>детей </a:t>
            </a:r>
            <a:r>
              <a:rPr/>
              <a:t>ветеранов</a:t>
            </a:r>
            <a:r>
              <a:rPr spc="-55"/>
              <a:t> </a:t>
            </a:r>
            <a:r>
              <a:rPr spc="-10"/>
              <a:t>(участников)</a:t>
            </a:r>
            <a:r>
              <a:rPr spc="-40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8650" y="730122"/>
            <a:ext cx="8538210" cy="4371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8784" marR="462280" algn="ctr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Согласие</a:t>
            </a:r>
            <a:r>
              <a:rPr sz="11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родителей (законных</a:t>
            </a:r>
            <a:r>
              <a:rPr sz="11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представителей)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психологическое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сопровождение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оказание</a:t>
            </a:r>
            <a:r>
              <a:rPr sz="11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психолого 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-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педагогической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помощи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детям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«Закон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образовании</a:t>
            </a:r>
            <a:r>
              <a:rPr sz="11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РФ»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№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 273-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ФЗ,</a:t>
            </a:r>
            <a:r>
              <a:rPr sz="11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ст.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42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260465"/>
              </a:tabLst>
            </a:pPr>
            <a:r>
              <a:rPr sz="1050">
                <a:latin typeface="Microsoft Sans Serif"/>
                <a:cs typeface="Microsoft Sans Serif"/>
              </a:rPr>
              <a:t>Я, </a:t>
            </a:r>
            <a:r>
              <a:rPr sz="105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634365"/>
                <a:tab pos="1289685"/>
                <a:tab pos="2216785"/>
                <a:tab pos="2733040"/>
                <a:tab pos="4152265"/>
                <a:tab pos="5490845"/>
                <a:tab pos="6223635"/>
                <a:tab pos="7988934"/>
              </a:tabLst>
            </a:pPr>
            <a:r>
              <a:rPr sz="1050" spc="-25">
                <a:latin typeface="Microsoft Sans Serif"/>
                <a:cs typeface="Microsoft Sans Serif"/>
              </a:rPr>
              <a:t>даю</a:t>
            </a:r>
            <a:r>
              <a:rPr sz="1050">
                <a:latin typeface="Microsoft Sans Serif"/>
                <a:cs typeface="Microsoft Sans Serif"/>
              </a:rPr>
              <a:t>	</a:t>
            </a:r>
            <a:r>
              <a:rPr sz="1050" spc="-20">
                <a:latin typeface="Microsoft Sans Serif"/>
                <a:cs typeface="Microsoft Sans Serif"/>
              </a:rPr>
              <a:t>свое</a:t>
            </a:r>
            <a:r>
              <a:rPr sz="1050">
                <a:latin typeface="Microsoft Sans Serif"/>
                <a:cs typeface="Microsoft Sans Serif"/>
              </a:rPr>
              <a:t>	</a:t>
            </a:r>
            <a:r>
              <a:rPr sz="1050" spc="-10">
                <a:latin typeface="Microsoft Sans Serif"/>
                <a:cs typeface="Microsoft Sans Serif"/>
              </a:rPr>
              <a:t>согласие</a:t>
            </a:r>
            <a:r>
              <a:rPr sz="1050">
                <a:latin typeface="Microsoft Sans Serif"/>
                <a:cs typeface="Microsoft Sans Serif"/>
              </a:rPr>
              <a:t>	</a:t>
            </a:r>
            <a:r>
              <a:rPr sz="1050" spc="-25">
                <a:latin typeface="Microsoft Sans Serif"/>
                <a:cs typeface="Microsoft Sans Serif"/>
              </a:rPr>
              <a:t>на</a:t>
            </a:r>
            <a:r>
              <a:rPr sz="1050">
                <a:latin typeface="Microsoft Sans Serif"/>
                <a:cs typeface="Microsoft Sans Serif"/>
              </a:rPr>
              <a:t>	</a:t>
            </a:r>
            <a:r>
              <a:rPr sz="1050" spc="-10">
                <a:latin typeface="Microsoft Sans Serif"/>
                <a:cs typeface="Microsoft Sans Serif"/>
              </a:rPr>
              <a:t>психологическое</a:t>
            </a:r>
            <a:r>
              <a:rPr sz="1050">
                <a:latin typeface="Microsoft Sans Serif"/>
                <a:cs typeface="Microsoft Sans Serif"/>
              </a:rPr>
              <a:t>	</a:t>
            </a:r>
            <a:r>
              <a:rPr sz="1050" spc="-10">
                <a:latin typeface="Microsoft Sans Serif"/>
                <a:cs typeface="Microsoft Sans Serif"/>
              </a:rPr>
              <a:t>сопровождение</a:t>
            </a:r>
            <a:r>
              <a:rPr sz="1050">
                <a:latin typeface="Microsoft Sans Serif"/>
                <a:cs typeface="Microsoft Sans Serif"/>
              </a:rPr>
              <a:t>	</a:t>
            </a:r>
            <a:r>
              <a:rPr sz="1050" spc="-10">
                <a:latin typeface="Microsoft Sans Serif"/>
                <a:cs typeface="Microsoft Sans Serif"/>
              </a:rPr>
              <a:t>моего</a:t>
            </a:r>
            <a:r>
              <a:rPr sz="1050">
                <a:latin typeface="Microsoft Sans Serif"/>
                <a:cs typeface="Microsoft Sans Serif"/>
              </a:rPr>
              <a:t>	</a:t>
            </a:r>
            <a:r>
              <a:rPr sz="1050" spc="-10">
                <a:latin typeface="Microsoft Sans Serif"/>
                <a:cs typeface="Microsoft Sans Serif"/>
              </a:rPr>
              <a:t>несовершеннолетнего</a:t>
            </a:r>
            <a:r>
              <a:rPr sz="1050">
                <a:latin typeface="Microsoft Sans Serif"/>
                <a:cs typeface="Microsoft Sans Serif"/>
              </a:rPr>
              <a:t>	</a:t>
            </a:r>
            <a:r>
              <a:rPr sz="1050" spc="-10">
                <a:latin typeface="Microsoft Sans Serif"/>
                <a:cs typeface="Microsoft Sans Serif"/>
              </a:rPr>
              <a:t>ребенка</a:t>
            </a:r>
            <a:endParaRPr sz="10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tabLst>
                <a:tab pos="3980179"/>
                <a:tab pos="8512175"/>
              </a:tabLst>
            </a:pPr>
            <a:r>
              <a:rPr sz="9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500">
                <a:latin typeface="Times New Roman"/>
                <a:cs typeface="Times New Roman"/>
              </a:rPr>
              <a:t> </a:t>
            </a:r>
            <a:r>
              <a:rPr sz="900" i="1">
                <a:latin typeface="Arial"/>
                <a:cs typeface="Arial"/>
              </a:rPr>
              <a:t>(ФИО,</a:t>
            </a:r>
            <a:r>
              <a:rPr sz="900" i="1" spc="360">
                <a:latin typeface="Arial"/>
                <a:cs typeface="Arial"/>
              </a:rPr>
              <a:t>  </a:t>
            </a:r>
            <a:r>
              <a:rPr sz="900" i="1">
                <a:latin typeface="Arial"/>
                <a:cs typeface="Arial"/>
              </a:rPr>
              <a:t>ГОД</a:t>
            </a:r>
            <a:r>
              <a:rPr sz="900" i="1" spc="360">
                <a:latin typeface="Arial"/>
                <a:cs typeface="Arial"/>
              </a:rPr>
              <a:t>  </a:t>
            </a:r>
            <a:r>
              <a:rPr sz="900" i="1">
                <a:latin typeface="Arial"/>
                <a:cs typeface="Arial"/>
              </a:rPr>
              <a:t>РОЖДЕНИЯ</a:t>
            </a:r>
            <a:r>
              <a:rPr sz="1050">
                <a:latin typeface="Microsoft Sans Serif"/>
                <a:cs typeface="Microsoft Sans Serif"/>
              </a:rPr>
              <a:t>)</a:t>
            </a:r>
            <a:r>
              <a:rPr sz="1050" spc="370">
                <a:latin typeface="Microsoft Sans Serif"/>
                <a:cs typeface="Microsoft Sans Serif"/>
              </a:rPr>
              <a:t>  </a:t>
            </a:r>
            <a:r>
              <a:rPr sz="1050">
                <a:latin typeface="Microsoft Sans Serif"/>
                <a:cs typeface="Microsoft Sans Serif"/>
              </a:rPr>
              <a:t>обучающегося***</a:t>
            </a:r>
            <a:r>
              <a:rPr sz="1050" spc="700">
                <a:latin typeface="Microsoft Sans Serif"/>
                <a:cs typeface="Microsoft Sans Serif"/>
              </a:rPr>
              <a:t> </a:t>
            </a:r>
            <a:r>
              <a:rPr sz="105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050" spc="-10">
                <a:latin typeface="Microsoft Sans Serif"/>
                <a:cs typeface="Microsoft Sans Serif"/>
              </a:rPr>
              <a:t>(наименование</a:t>
            </a:r>
            <a:r>
              <a:rPr sz="1050" spc="-5">
                <a:latin typeface="Microsoft Sans Serif"/>
                <a:cs typeface="Microsoft Sans Serif"/>
              </a:rPr>
              <a:t> </a:t>
            </a:r>
            <a:r>
              <a:rPr sz="1050" spc="-20">
                <a:latin typeface="Microsoft Sans Serif"/>
                <a:cs typeface="Microsoft Sans Serif"/>
              </a:rPr>
              <a:t>ОО).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50" spc="-10">
                <a:latin typeface="Microsoft Sans Serif"/>
                <a:cs typeface="Microsoft Sans Serif"/>
              </a:rPr>
              <a:t>Психологическое</a:t>
            </a:r>
            <a:r>
              <a:rPr sz="1050" spc="-2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сопровождение</a:t>
            </a:r>
            <a:r>
              <a:rPr sz="1050" spc="-3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ребенка</a:t>
            </a:r>
            <a:r>
              <a:rPr sz="1050" spc="-3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включает</a:t>
            </a:r>
            <a:r>
              <a:rPr sz="1050" spc="-2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в</a:t>
            </a:r>
            <a:r>
              <a:rPr sz="1050" spc="-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себя:</a:t>
            </a:r>
            <a:endParaRPr sz="1050">
              <a:latin typeface="Microsoft Sans Serif"/>
              <a:cs typeface="Microsoft Sans Serif"/>
            </a:endParaRPr>
          </a:p>
          <a:p>
            <a:pPr marL="92710" indent="-80010">
              <a:lnSpc>
                <a:spcPct val="100000"/>
              </a:lnSpc>
              <a:buChar char="-"/>
              <a:tabLst>
                <a:tab pos="92710"/>
              </a:tabLst>
            </a:pPr>
            <a:r>
              <a:rPr sz="1050" spc="-10">
                <a:latin typeface="Microsoft Sans Serif"/>
                <a:cs typeface="Microsoft Sans Serif"/>
              </a:rPr>
              <a:t>психологическую</a:t>
            </a:r>
            <a:r>
              <a:rPr sz="1050" spc="-4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диагностику;</a:t>
            </a:r>
            <a:endParaRPr sz="1050">
              <a:latin typeface="Microsoft Sans Serif"/>
              <a:cs typeface="Microsoft Sans Serif"/>
            </a:endParaRPr>
          </a:p>
          <a:p>
            <a:pPr marL="92710" indent="-80010">
              <a:lnSpc>
                <a:spcPct val="100000"/>
              </a:lnSpc>
              <a:buChar char="-"/>
              <a:tabLst>
                <a:tab pos="92710"/>
              </a:tabLst>
            </a:pPr>
            <a:r>
              <a:rPr sz="1050">
                <a:latin typeface="Microsoft Sans Serif"/>
                <a:cs typeface="Microsoft Sans Serif"/>
              </a:rPr>
              <a:t>участие</a:t>
            </a:r>
            <a:r>
              <a:rPr sz="1050" spc="-10">
                <a:latin typeface="Microsoft Sans Serif"/>
                <a:cs typeface="Microsoft Sans Serif"/>
              </a:rPr>
              <a:t> ребенка</a:t>
            </a:r>
            <a:r>
              <a:rPr sz="1050" spc="-3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в </a:t>
            </a:r>
            <a:r>
              <a:rPr sz="1050" spc="-10">
                <a:latin typeface="Microsoft Sans Serif"/>
                <a:cs typeface="Microsoft Sans Serif"/>
              </a:rPr>
              <a:t>развивающих</a:t>
            </a:r>
            <a:r>
              <a:rPr sz="1050" spc="-2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занятиях;</a:t>
            </a:r>
            <a:endParaRPr sz="1050">
              <a:latin typeface="Microsoft Sans Serif"/>
              <a:cs typeface="Microsoft Sans Serif"/>
            </a:endParaRPr>
          </a:p>
          <a:p>
            <a:pPr marL="92710" indent="-80010">
              <a:lnSpc>
                <a:spcPct val="100000"/>
              </a:lnSpc>
              <a:buChar char="-"/>
              <a:tabLst>
                <a:tab pos="92710"/>
              </a:tabLst>
            </a:pPr>
            <a:r>
              <a:rPr sz="1050" spc="-10">
                <a:latin typeface="Microsoft Sans Serif"/>
                <a:cs typeface="Microsoft Sans Serif"/>
              </a:rPr>
              <a:t>консультирование</a:t>
            </a:r>
            <a:r>
              <a:rPr sz="1050" spc="-2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родителей </a:t>
            </a:r>
            <a:r>
              <a:rPr sz="1050" spc="-10">
                <a:latin typeface="Microsoft Sans Serif"/>
                <a:cs typeface="Microsoft Sans Serif"/>
              </a:rPr>
              <a:t>(законных</a:t>
            </a:r>
            <a:r>
              <a:rPr sz="1050" spc="-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представителей)</a:t>
            </a:r>
            <a:r>
              <a:rPr sz="1050" spc="-2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-</a:t>
            </a:r>
            <a:r>
              <a:rPr sz="1050" spc="1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по</a:t>
            </a:r>
            <a:r>
              <a:rPr sz="1050" spc="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запросу;</a:t>
            </a:r>
            <a:endParaRPr sz="1050">
              <a:latin typeface="Microsoft Sans Serif"/>
              <a:cs typeface="Microsoft Sans Serif"/>
            </a:endParaRPr>
          </a:p>
          <a:p>
            <a:pPr marL="92710" indent="-80010">
              <a:lnSpc>
                <a:spcPct val="100000"/>
              </a:lnSpc>
              <a:buChar char="-"/>
              <a:tabLst>
                <a:tab pos="92710"/>
              </a:tabLst>
            </a:pPr>
            <a:r>
              <a:rPr sz="1050">
                <a:latin typeface="Microsoft Sans Serif"/>
                <a:cs typeface="Microsoft Sans Serif"/>
              </a:rPr>
              <a:t>при</a:t>
            </a:r>
            <a:r>
              <a:rPr sz="1050" spc="1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необходимости</a:t>
            </a:r>
            <a:r>
              <a:rPr sz="1050" spc="-2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-</a:t>
            </a:r>
            <a:r>
              <a:rPr sz="1050" spc="2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посещение</a:t>
            </a:r>
            <a:r>
              <a:rPr sz="1050" spc="-10">
                <a:latin typeface="Microsoft Sans Serif"/>
                <a:cs typeface="Microsoft Sans Serif"/>
              </a:rPr>
              <a:t> ребенком</a:t>
            </a:r>
            <a:r>
              <a:rPr sz="1050" spc="10">
                <a:latin typeface="Microsoft Sans Serif"/>
                <a:cs typeface="Microsoft Sans Serif"/>
              </a:rPr>
              <a:t> </a:t>
            </a:r>
            <a:r>
              <a:rPr sz="1050" spc="-25">
                <a:latin typeface="Microsoft Sans Serif"/>
                <a:cs typeface="Microsoft Sans Serif"/>
              </a:rPr>
              <a:t>коррекционно-</a:t>
            </a:r>
            <a:r>
              <a:rPr sz="1050" spc="-10">
                <a:latin typeface="Microsoft Sans Serif"/>
                <a:cs typeface="Microsoft Sans Serif"/>
              </a:rPr>
              <a:t>развивающих занятий;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>
                <a:latin typeface="Microsoft Sans Serif"/>
                <a:cs typeface="Microsoft Sans Serif"/>
              </a:rPr>
              <a:t>Педагог</a:t>
            </a:r>
            <a:r>
              <a:rPr sz="1050" spc="-3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-</a:t>
            </a:r>
            <a:r>
              <a:rPr sz="1050" spc="-4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психолог</a:t>
            </a:r>
            <a:r>
              <a:rPr sz="1050" spc="-4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обязуется:</a:t>
            </a:r>
            <a:endParaRPr sz="1050">
              <a:latin typeface="Microsoft Sans Serif"/>
              <a:cs typeface="Microsoft Sans Serif"/>
            </a:endParaRPr>
          </a:p>
          <a:p>
            <a:pPr marL="12700" marR="36195" indent="146050">
              <a:lnSpc>
                <a:spcPct val="100000"/>
              </a:lnSpc>
              <a:buChar char="-"/>
              <a:tabLst>
                <a:tab pos="158750"/>
              </a:tabLst>
            </a:pPr>
            <a:r>
              <a:rPr sz="1050">
                <a:latin typeface="Microsoft Sans Serif"/>
                <a:cs typeface="Microsoft Sans Serif"/>
              </a:rPr>
              <a:t>предоставлять</a:t>
            </a:r>
            <a:r>
              <a:rPr sz="1050" spc="46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информацию</a:t>
            </a:r>
            <a:r>
              <a:rPr sz="1050" spc="459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о</a:t>
            </a:r>
            <a:r>
              <a:rPr sz="1050" spc="459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результатах</a:t>
            </a:r>
            <a:r>
              <a:rPr sz="1050" spc="44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психологического</a:t>
            </a:r>
            <a:r>
              <a:rPr sz="1050" spc="46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обследования</a:t>
            </a:r>
            <a:r>
              <a:rPr sz="1050" spc="459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ребенка</a:t>
            </a:r>
            <a:r>
              <a:rPr sz="1050" spc="45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при</a:t>
            </a:r>
            <a:r>
              <a:rPr sz="1050" spc="45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обращении</a:t>
            </a:r>
            <a:r>
              <a:rPr sz="1050" spc="45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родителей</a:t>
            </a:r>
            <a:r>
              <a:rPr sz="1050" spc="45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(законных представителей);</a:t>
            </a:r>
            <a:endParaRPr sz="1050">
              <a:latin typeface="Microsoft Sans Serif"/>
              <a:cs typeface="Microsoft Sans Serif"/>
            </a:endParaRPr>
          </a:p>
          <a:p>
            <a:pPr marL="12700" marR="34925" indent="105410">
              <a:lnSpc>
                <a:spcPct val="100000"/>
              </a:lnSpc>
              <a:buChar char="-"/>
              <a:tabLst>
                <a:tab pos="118110"/>
              </a:tabLst>
            </a:pPr>
            <a:r>
              <a:rPr sz="1050">
                <a:latin typeface="Microsoft Sans Serif"/>
                <a:cs typeface="Microsoft Sans Serif"/>
              </a:rPr>
              <a:t>не</a:t>
            </a:r>
            <a:r>
              <a:rPr sz="1050" spc="14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разглашать</a:t>
            </a:r>
            <a:r>
              <a:rPr sz="1050" spc="16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личную</a:t>
            </a:r>
            <a:r>
              <a:rPr sz="1050" spc="15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информацию,</a:t>
            </a:r>
            <a:r>
              <a:rPr sz="1050" spc="14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полученную</a:t>
            </a:r>
            <a:r>
              <a:rPr sz="1050" spc="15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в</a:t>
            </a:r>
            <a:r>
              <a:rPr sz="1050" spc="13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процессе</a:t>
            </a:r>
            <a:r>
              <a:rPr sz="1050" spc="15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индивидуальной</a:t>
            </a:r>
            <a:r>
              <a:rPr sz="1050" spc="15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беседы</a:t>
            </a:r>
            <a:r>
              <a:rPr sz="1050" spc="16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с</a:t>
            </a:r>
            <a:r>
              <a:rPr sz="1050" spc="14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ребенком</a:t>
            </a:r>
            <a:r>
              <a:rPr sz="1050" spc="15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и</a:t>
            </a:r>
            <a:r>
              <a:rPr sz="1050" spc="15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его</a:t>
            </a:r>
            <a:r>
              <a:rPr sz="1050" spc="15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родителями</a:t>
            </a:r>
            <a:r>
              <a:rPr sz="1050" spc="15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(законными представителями).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50" spc="-10">
                <a:latin typeface="Microsoft Sans Serif"/>
                <a:cs typeface="Microsoft Sans Serif"/>
              </a:rPr>
              <a:t>Конфиденциальность</a:t>
            </a:r>
            <a:r>
              <a:rPr sz="1050" spc="-5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может</a:t>
            </a:r>
            <a:r>
              <a:rPr sz="1050" spc="-1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быть</a:t>
            </a:r>
            <a:r>
              <a:rPr sz="1050" spc="-1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нарушена</a:t>
            </a:r>
            <a:r>
              <a:rPr sz="1050" spc="-3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в</a:t>
            </a:r>
            <a:r>
              <a:rPr sz="1050" spc="-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следующих</a:t>
            </a:r>
            <a:r>
              <a:rPr sz="1050" spc="-2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ситуациях: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50" i="1">
                <a:latin typeface="Arial"/>
                <a:cs typeface="Arial"/>
              </a:rPr>
              <a:t>Если</a:t>
            </a:r>
            <a:r>
              <a:rPr sz="1050" i="1" spc="-5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ребенок</a:t>
            </a:r>
            <a:r>
              <a:rPr sz="1050" i="1" spc="-4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сообщит</a:t>
            </a:r>
            <a:r>
              <a:rPr sz="1050" i="1" spc="-5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о</a:t>
            </a:r>
            <a:r>
              <a:rPr sz="1050" i="1" spc="-2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намерении</a:t>
            </a:r>
            <a:r>
              <a:rPr sz="1050" i="1" spc="-2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нанести</a:t>
            </a:r>
            <a:r>
              <a:rPr sz="1050" i="1" spc="-15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серьезный</a:t>
            </a:r>
            <a:r>
              <a:rPr sz="1050" i="1" spc="-45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вред</a:t>
            </a:r>
            <a:r>
              <a:rPr sz="1050" i="1" spc="-3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себе</a:t>
            </a:r>
            <a:r>
              <a:rPr sz="1050" i="1" spc="-3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или</a:t>
            </a:r>
            <a:r>
              <a:rPr sz="1050" i="1" spc="-45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другим</a:t>
            </a:r>
            <a:r>
              <a:rPr sz="1050" i="1" spc="-40">
                <a:latin typeface="Arial"/>
                <a:cs typeface="Arial"/>
              </a:rPr>
              <a:t> </a:t>
            </a:r>
            <a:r>
              <a:rPr sz="1050" i="1" spc="-10">
                <a:latin typeface="Arial"/>
                <a:cs typeface="Arial"/>
              </a:rPr>
              <a:t>лицам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i="1">
                <a:latin typeface="Arial"/>
                <a:cs typeface="Arial"/>
              </a:rPr>
              <a:t>Если</a:t>
            </a:r>
            <a:r>
              <a:rPr sz="1050" i="1" spc="-4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ребенок</a:t>
            </a:r>
            <a:r>
              <a:rPr sz="1050" i="1" spc="-35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сообщит</a:t>
            </a:r>
            <a:r>
              <a:rPr sz="1050" i="1" spc="-5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о</a:t>
            </a:r>
            <a:r>
              <a:rPr sz="1050" i="1" spc="-2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жестоком</a:t>
            </a:r>
            <a:r>
              <a:rPr sz="1050" i="1" spc="-15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обращении</a:t>
            </a:r>
            <a:r>
              <a:rPr sz="1050" i="1" spc="-5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с</a:t>
            </a:r>
            <a:r>
              <a:rPr sz="1050" i="1" spc="-25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ним</a:t>
            </a:r>
            <a:r>
              <a:rPr sz="1050" i="1" spc="-25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или</a:t>
            </a:r>
            <a:r>
              <a:rPr sz="1050" i="1" spc="-30">
                <a:latin typeface="Arial"/>
                <a:cs typeface="Arial"/>
              </a:rPr>
              <a:t> </a:t>
            </a:r>
            <a:r>
              <a:rPr sz="1050" i="1" spc="-10">
                <a:latin typeface="Arial"/>
                <a:cs typeface="Arial"/>
              </a:rPr>
              <a:t>другими.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i="1">
                <a:latin typeface="Arial"/>
                <a:cs typeface="Arial"/>
              </a:rPr>
              <a:t>Если</a:t>
            </a:r>
            <a:r>
              <a:rPr sz="1050" i="1" spc="-4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материалы </a:t>
            </a:r>
            <a:r>
              <a:rPr sz="1050" i="1" spc="-10">
                <a:latin typeface="Arial"/>
                <a:cs typeface="Arial"/>
              </a:rPr>
              <a:t>индивидуальной</a:t>
            </a:r>
            <a:r>
              <a:rPr sz="1050" i="1" spc="-5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работы</a:t>
            </a:r>
            <a:r>
              <a:rPr sz="1050" i="1" spc="-5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будут</a:t>
            </a:r>
            <a:r>
              <a:rPr sz="1050" i="1" spc="-55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затребованы</a:t>
            </a:r>
            <a:r>
              <a:rPr sz="1050" i="1" spc="-30">
                <a:latin typeface="Arial"/>
                <a:cs typeface="Arial"/>
              </a:rPr>
              <a:t> </a:t>
            </a:r>
            <a:r>
              <a:rPr sz="1050" i="1">
                <a:latin typeface="Arial"/>
                <a:cs typeface="Arial"/>
              </a:rPr>
              <a:t>правоохранительными</a:t>
            </a:r>
            <a:r>
              <a:rPr sz="1050" i="1" spc="-15">
                <a:latin typeface="Arial"/>
                <a:cs typeface="Arial"/>
              </a:rPr>
              <a:t> </a:t>
            </a:r>
            <a:r>
              <a:rPr sz="1050" i="1" spc="-10">
                <a:latin typeface="Arial"/>
                <a:cs typeface="Arial"/>
              </a:rPr>
              <a:t>органами.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>
                <a:latin typeface="Microsoft Sans Serif"/>
                <a:cs typeface="Microsoft Sans Serif"/>
              </a:rPr>
              <a:t>О</a:t>
            </a:r>
            <a:r>
              <a:rPr sz="1050" spc="-1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таких</a:t>
            </a:r>
            <a:r>
              <a:rPr sz="1050" spc="-3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ситуациях</a:t>
            </a:r>
            <a:r>
              <a:rPr sz="1050" spc="-2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Вы</a:t>
            </a:r>
            <a:r>
              <a:rPr sz="1050" spc="-2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будете</a:t>
            </a:r>
            <a:r>
              <a:rPr sz="1050" spc="-10">
                <a:latin typeface="Microsoft Sans Serif"/>
                <a:cs typeface="Microsoft Sans Serif"/>
              </a:rPr>
              <a:t> информированы.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50">
                <a:latin typeface="Microsoft Sans Serif"/>
                <a:cs typeface="Microsoft Sans Serif"/>
              </a:rPr>
              <a:t>Родители</a:t>
            </a:r>
            <a:r>
              <a:rPr sz="1050" spc="-10">
                <a:latin typeface="Microsoft Sans Serif"/>
                <a:cs typeface="Microsoft Sans Serif"/>
              </a:rPr>
              <a:t> </a:t>
            </a:r>
            <a:r>
              <a:rPr sz="1050" spc="-20">
                <a:latin typeface="Microsoft Sans Serif"/>
                <a:cs typeface="Microsoft Sans Serif"/>
              </a:rPr>
              <a:t>(законные</a:t>
            </a:r>
            <a:r>
              <a:rPr sz="1050" spc="-2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представители)</a:t>
            </a:r>
            <a:r>
              <a:rPr sz="1050" spc="-2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имеют</a:t>
            </a:r>
            <a:r>
              <a:rPr sz="1050" spc="-2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право:</a:t>
            </a:r>
            <a:endParaRPr sz="1050">
              <a:latin typeface="Microsoft Sans Serif"/>
              <a:cs typeface="Microsoft Sans Serif"/>
            </a:endParaRPr>
          </a:p>
          <a:p>
            <a:pPr marL="92710" indent="-80010">
              <a:lnSpc>
                <a:spcPct val="100000"/>
              </a:lnSpc>
              <a:buChar char="-"/>
              <a:tabLst>
                <a:tab pos="92710"/>
              </a:tabLst>
            </a:pPr>
            <a:r>
              <a:rPr sz="1050">
                <a:latin typeface="Microsoft Sans Serif"/>
                <a:cs typeface="Microsoft Sans Serif"/>
              </a:rPr>
              <a:t>обратиться</a:t>
            </a:r>
            <a:r>
              <a:rPr sz="1050" spc="-2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к</a:t>
            </a:r>
            <a:r>
              <a:rPr sz="1050" spc="-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педагогу-</a:t>
            </a:r>
            <a:r>
              <a:rPr sz="1050">
                <a:latin typeface="Microsoft Sans Serif"/>
                <a:cs typeface="Microsoft Sans Serif"/>
              </a:rPr>
              <a:t>психологу</a:t>
            </a:r>
            <a:r>
              <a:rPr sz="1050" spc="-10">
                <a:latin typeface="Microsoft Sans Serif"/>
                <a:cs typeface="Microsoft Sans Serif"/>
              </a:rPr>
              <a:t> школы</a:t>
            </a:r>
            <a:r>
              <a:rPr sz="1050" spc="-4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за</a:t>
            </a:r>
            <a:r>
              <a:rPr sz="1050" spc="1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консультацией</a:t>
            </a:r>
            <a:r>
              <a:rPr sz="1050" spc="-2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по</a:t>
            </a:r>
            <a:r>
              <a:rPr sz="1050" spc="-10">
                <a:latin typeface="Microsoft Sans Serif"/>
                <a:cs typeface="Microsoft Sans Serif"/>
              </a:rPr>
              <a:t> вопросам</a:t>
            </a:r>
            <a:r>
              <a:rPr sz="1050" spc="-2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развития,</a:t>
            </a:r>
            <a:r>
              <a:rPr sz="1050" spc="-2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воспитания</a:t>
            </a:r>
            <a:r>
              <a:rPr sz="1050" spc="-4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и</a:t>
            </a:r>
            <a:r>
              <a:rPr sz="1050" spc="-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обучения</a:t>
            </a:r>
            <a:r>
              <a:rPr sz="1050" spc="-2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ребенка;</a:t>
            </a:r>
            <a:endParaRPr sz="1050">
              <a:latin typeface="Microsoft Sans Serif"/>
              <a:cs typeface="Microsoft Sans Serif"/>
            </a:endParaRPr>
          </a:p>
          <a:p>
            <a:pPr marL="107950" indent="-95250">
              <a:lnSpc>
                <a:spcPct val="100000"/>
              </a:lnSpc>
              <a:buChar char="-"/>
              <a:tabLst>
                <a:tab pos="107950"/>
              </a:tabLst>
            </a:pPr>
            <a:r>
              <a:rPr sz="1050" spc="-10">
                <a:latin typeface="Microsoft Sans Serif"/>
                <a:cs typeface="Microsoft Sans Serif"/>
              </a:rPr>
              <a:t>отказаться</a:t>
            </a:r>
            <a:r>
              <a:rPr sz="1050" spc="7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от</a:t>
            </a:r>
            <a:r>
              <a:rPr sz="1050" spc="5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психологического</a:t>
            </a:r>
            <a:r>
              <a:rPr sz="1050" spc="8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сопровождения</a:t>
            </a:r>
            <a:r>
              <a:rPr sz="1050" spc="8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ребенка</a:t>
            </a:r>
            <a:r>
              <a:rPr sz="1050" spc="8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(или</a:t>
            </a:r>
            <a:r>
              <a:rPr sz="1050" spc="7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отдельных</a:t>
            </a:r>
            <a:r>
              <a:rPr sz="1050" spc="7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его</a:t>
            </a:r>
            <a:r>
              <a:rPr sz="1050" spc="6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компонентов</a:t>
            </a:r>
            <a:r>
              <a:rPr sz="1050" spc="8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указанных</a:t>
            </a:r>
            <a:r>
              <a:rPr sz="1050" spc="7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выше),</a:t>
            </a:r>
            <a:r>
              <a:rPr sz="1050" spc="5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предоставив</a:t>
            </a:r>
            <a:r>
              <a:rPr sz="1050" spc="7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педагогу-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>
                <a:latin typeface="Microsoft Sans Serif"/>
                <a:cs typeface="Microsoft Sans Serif"/>
              </a:rPr>
              <a:t>психологу</a:t>
            </a:r>
            <a:r>
              <a:rPr sz="1050" spc="-5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школы</a:t>
            </a:r>
            <a:r>
              <a:rPr sz="1050" spc="-4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заявление</a:t>
            </a:r>
            <a:r>
              <a:rPr sz="1050" spc="-4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об</a:t>
            </a:r>
            <a:r>
              <a:rPr sz="1050" spc="-3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отказе</a:t>
            </a:r>
            <a:r>
              <a:rPr sz="1050" spc="-15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на</a:t>
            </a:r>
            <a:r>
              <a:rPr sz="1050" spc="-30">
                <a:latin typeface="Microsoft Sans Serif"/>
                <a:cs typeface="Microsoft Sans Serif"/>
              </a:rPr>
              <a:t> </a:t>
            </a:r>
            <a:r>
              <a:rPr sz="1050">
                <a:latin typeface="Microsoft Sans Serif"/>
                <a:cs typeface="Microsoft Sans Serif"/>
              </a:rPr>
              <a:t>имя</a:t>
            </a:r>
            <a:r>
              <a:rPr sz="1050" spc="-4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директора</a:t>
            </a:r>
            <a:r>
              <a:rPr sz="1050" spc="-35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школы.</a:t>
            </a:r>
            <a:endParaRPr sz="10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795655"/>
                <a:tab pos="2585720"/>
                <a:tab pos="3407410"/>
                <a:tab pos="4293870"/>
                <a:tab pos="6160770"/>
              </a:tabLst>
            </a:pPr>
            <a:r>
              <a:rPr sz="1050">
                <a:latin typeface="Microsoft Sans Serif"/>
                <a:cs typeface="Microsoft Sans Serif"/>
              </a:rPr>
              <a:t>« </a:t>
            </a:r>
            <a:r>
              <a:rPr sz="105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>
                <a:latin typeface="Microsoft Sans Serif"/>
                <a:cs typeface="Microsoft Sans Serif"/>
              </a:rPr>
              <a:t>»</a:t>
            </a:r>
            <a:r>
              <a:rPr sz="1050" spc="280">
                <a:latin typeface="Microsoft Sans Serif"/>
                <a:cs typeface="Microsoft Sans Serif"/>
              </a:rPr>
              <a:t> </a:t>
            </a:r>
            <a:r>
              <a:rPr sz="105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spc="-25">
                <a:latin typeface="Microsoft Sans Serif"/>
                <a:cs typeface="Microsoft Sans Serif"/>
              </a:rPr>
              <a:t>20</a:t>
            </a:r>
            <a:r>
              <a:rPr sz="1050" u="sng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50" spc="-25">
                <a:latin typeface="Microsoft Sans Serif"/>
                <a:cs typeface="Microsoft Sans Serif"/>
              </a:rPr>
              <a:t>г.</a:t>
            </a:r>
            <a:r>
              <a:rPr sz="1050">
                <a:latin typeface="Microsoft Sans Serif"/>
                <a:cs typeface="Microsoft Sans Serif"/>
              </a:rPr>
              <a:t>	</a:t>
            </a:r>
            <a:r>
              <a:rPr sz="1050" u="sng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50" spc="-10">
                <a:latin typeface="Microsoft Sans Serif"/>
                <a:cs typeface="Microsoft Sans Serif"/>
              </a:rPr>
              <a:t>(подпись)</a:t>
            </a:r>
            <a:endParaRPr sz="10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14008" y="102235"/>
            <a:ext cx="2534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i="1">
                <a:latin typeface="Arial"/>
                <a:cs typeface="Arial"/>
              </a:rPr>
              <a:t>***</a:t>
            </a:r>
            <a:r>
              <a:rPr sz="700" b="1" i="1" spc="175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если</a:t>
            </a:r>
            <a:r>
              <a:rPr sz="700" b="1" i="1" spc="190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согласие</a:t>
            </a:r>
            <a:r>
              <a:rPr sz="700" b="1" i="1" spc="200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берется</a:t>
            </a:r>
            <a:r>
              <a:rPr sz="700" b="1" i="1" spc="195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1</a:t>
            </a:r>
            <a:r>
              <a:rPr sz="700" b="1" i="1" spc="185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раз</a:t>
            </a:r>
            <a:r>
              <a:rPr sz="700" b="1" i="1" spc="190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-</a:t>
            </a:r>
            <a:r>
              <a:rPr sz="700" b="1" i="1" spc="200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при</a:t>
            </a:r>
            <a:r>
              <a:rPr sz="700" b="1" i="1" spc="190">
                <a:latin typeface="Arial"/>
                <a:cs typeface="Arial"/>
              </a:rPr>
              <a:t> </a:t>
            </a:r>
            <a:r>
              <a:rPr sz="700" b="1" i="1" spc="-10">
                <a:latin typeface="Arial"/>
                <a:cs typeface="Arial"/>
              </a:rPr>
              <a:t>поступлении</a:t>
            </a:r>
            <a:r>
              <a:rPr sz="700" b="1" i="1" spc="500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ребенка</a:t>
            </a:r>
            <a:r>
              <a:rPr sz="700" b="1" i="1" spc="-5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в</a:t>
            </a:r>
            <a:r>
              <a:rPr sz="700" b="1" i="1" spc="-25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ОО, то</a:t>
            </a:r>
            <a:r>
              <a:rPr sz="700" b="1" i="1" spc="-30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указывать</a:t>
            </a:r>
            <a:r>
              <a:rPr sz="700" b="1" i="1" spc="-5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группу не</a:t>
            </a:r>
            <a:r>
              <a:rPr sz="700" b="1" i="1" spc="-25">
                <a:latin typeface="Arial"/>
                <a:cs typeface="Arial"/>
              </a:rPr>
              <a:t> </a:t>
            </a:r>
            <a:r>
              <a:rPr sz="700" b="1" i="1" spc="-20">
                <a:latin typeface="Arial"/>
                <a:cs typeface="Arial"/>
              </a:rPr>
              <a:t>надо.</a:t>
            </a:r>
            <a:endParaRPr sz="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360045"/>
                <a:tab pos="827405"/>
                <a:tab pos="1412875"/>
                <a:tab pos="1677035"/>
                <a:tab pos="2021205"/>
              </a:tabLst>
            </a:pPr>
            <a:r>
              <a:rPr sz="700" b="1" i="1" spc="-20">
                <a:latin typeface="Arial"/>
                <a:cs typeface="Arial"/>
              </a:rPr>
              <a:t>Если</a:t>
            </a:r>
            <a:r>
              <a:rPr sz="700" b="1" i="1">
                <a:latin typeface="Arial"/>
                <a:cs typeface="Arial"/>
              </a:rPr>
              <a:t>	</a:t>
            </a:r>
            <a:r>
              <a:rPr sz="700" b="1" i="1" spc="-10">
                <a:latin typeface="Arial"/>
                <a:cs typeface="Arial"/>
              </a:rPr>
              <a:t>берете</a:t>
            </a:r>
            <a:r>
              <a:rPr sz="700" b="1" i="1">
                <a:latin typeface="Arial"/>
                <a:cs typeface="Arial"/>
              </a:rPr>
              <a:t>	</a:t>
            </a:r>
            <a:r>
              <a:rPr sz="700" b="1" i="1" spc="-10">
                <a:latin typeface="Arial"/>
                <a:cs typeface="Arial"/>
              </a:rPr>
              <a:t>ежегодно,</a:t>
            </a:r>
            <a:r>
              <a:rPr sz="700" b="1" i="1">
                <a:latin typeface="Arial"/>
                <a:cs typeface="Arial"/>
              </a:rPr>
              <a:t>	</a:t>
            </a:r>
            <a:r>
              <a:rPr sz="700" b="1" i="1" spc="-25">
                <a:latin typeface="Arial"/>
                <a:cs typeface="Arial"/>
              </a:rPr>
              <a:t>то</a:t>
            </a:r>
            <a:r>
              <a:rPr sz="700" b="1" i="1">
                <a:latin typeface="Arial"/>
                <a:cs typeface="Arial"/>
              </a:rPr>
              <a:t>	</a:t>
            </a:r>
            <a:r>
              <a:rPr sz="700" b="1" i="1" spc="-20">
                <a:latin typeface="Arial"/>
                <a:cs typeface="Arial"/>
              </a:rPr>
              <a:t>надо</a:t>
            </a:r>
            <a:r>
              <a:rPr sz="700" b="1" i="1">
                <a:latin typeface="Arial"/>
                <a:cs typeface="Arial"/>
              </a:rPr>
              <a:t>	</a:t>
            </a:r>
            <a:r>
              <a:rPr sz="700" b="1" i="1" spc="-10">
                <a:latin typeface="Arial"/>
                <a:cs typeface="Arial"/>
              </a:rPr>
              <a:t>указывать</a:t>
            </a:r>
            <a:r>
              <a:rPr sz="700" b="1" i="1" spc="500">
                <a:latin typeface="Arial"/>
                <a:cs typeface="Arial"/>
              </a:rPr>
              <a:t> </a:t>
            </a:r>
            <a:r>
              <a:rPr sz="700" b="1" i="1" spc="-10">
                <a:latin typeface="Arial"/>
                <a:cs typeface="Arial"/>
              </a:rPr>
              <a:t>обучающегося</a:t>
            </a:r>
            <a:r>
              <a:rPr sz="700" b="1" i="1" spc="30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какого</a:t>
            </a:r>
            <a:r>
              <a:rPr sz="700" b="1" i="1" spc="25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курса,</a:t>
            </a:r>
            <a:r>
              <a:rPr sz="700" b="1" i="1" spc="5">
                <a:latin typeface="Arial"/>
                <a:cs typeface="Arial"/>
              </a:rPr>
              <a:t> </a:t>
            </a:r>
            <a:r>
              <a:rPr sz="700" b="1" i="1" spc="-10">
                <a:latin typeface="Arial"/>
                <a:cs typeface="Arial"/>
              </a:rPr>
              <a:t>специальности</a:t>
            </a:r>
            <a:r>
              <a:rPr sz="700" b="1" i="1" spc="55">
                <a:latin typeface="Arial"/>
                <a:cs typeface="Arial"/>
              </a:rPr>
              <a:t> </a:t>
            </a:r>
            <a:r>
              <a:rPr sz="700" b="1" i="1">
                <a:latin typeface="Arial"/>
                <a:cs typeface="Arial"/>
              </a:rPr>
              <a:t>и</a:t>
            </a:r>
            <a:r>
              <a:rPr sz="700" b="1" i="1" spc="-10">
                <a:latin typeface="Arial"/>
                <a:cs typeface="Arial"/>
              </a:rPr>
              <a:t> группы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10"/>
              <a:t>Проведение</a:t>
            </a:r>
            <a:r>
              <a:rPr spc="-25"/>
              <a:t> </a:t>
            </a:r>
            <a:r>
              <a:rPr spc="-10"/>
              <a:t>мониторинга</a:t>
            </a:r>
            <a:r>
              <a:rPr spc="10"/>
              <a:t> </a:t>
            </a:r>
            <a:r>
              <a:rPr spc="-20"/>
              <a:t>психологического</a:t>
            </a:r>
            <a:r>
              <a:rPr spc="-25"/>
              <a:t> </a:t>
            </a:r>
            <a:r>
              <a:rPr spc="-10"/>
              <a:t>состояния</a:t>
            </a:r>
            <a:r>
              <a:rPr/>
              <a:t> </a:t>
            </a:r>
            <a:r>
              <a:rPr spc="-10"/>
              <a:t>детей </a:t>
            </a:r>
            <a:r>
              <a:rPr/>
              <a:t>ветеранов</a:t>
            </a:r>
            <a:r>
              <a:rPr spc="-55"/>
              <a:t> </a:t>
            </a:r>
            <a:r>
              <a:rPr spc="-10"/>
              <a:t>(участников)</a:t>
            </a:r>
            <a:r>
              <a:rPr spc="-40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8650" y="730122"/>
            <a:ext cx="8507730" cy="4218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Информированное</a:t>
            </a: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согласие родителей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1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представителей)</a:t>
            </a:r>
            <a:endParaRPr sz="1100">
              <a:latin typeface="Arial"/>
              <a:cs typeface="Arial"/>
            </a:endParaRPr>
          </a:p>
          <a:p>
            <a:pPr marL="30480" algn="ctr">
              <a:lnSpc>
                <a:spcPct val="100000"/>
              </a:lnSpc>
              <a:tabLst>
                <a:tab pos="7881620"/>
              </a:tabLst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психолого-педагогическое</a:t>
            </a:r>
            <a:r>
              <a:rPr sz="1100" b="1" spc="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сопровождение</a:t>
            </a:r>
            <a:r>
              <a:rPr sz="11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несовершеннолетнего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 обучающегося</a:t>
            </a:r>
            <a:r>
              <a:rPr sz="1100" b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u="sng">
                <a:solidFill>
                  <a:srgbClr val="C00000"/>
                </a:solidFill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педагогом-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психологом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ОО***</a:t>
            </a:r>
            <a:endParaRPr sz="1100">
              <a:latin typeface="Arial"/>
              <a:cs typeface="Arial"/>
            </a:endParaRPr>
          </a:p>
          <a:p>
            <a:pPr marL="28575" algn="ctr">
              <a:lnSpc>
                <a:spcPct val="100000"/>
              </a:lnSpc>
              <a:tabLst>
                <a:tab pos="417830"/>
                <a:tab pos="1109980"/>
                <a:tab pos="1654175"/>
                <a:tab pos="3964940"/>
                <a:tab pos="5183505"/>
              </a:tabLst>
            </a:pPr>
            <a:r>
              <a:rPr sz="1100" b="1" spc="-50">
                <a:solidFill>
                  <a:srgbClr val="C00000"/>
                </a:solidFill>
                <a:latin typeface="Arial"/>
                <a:cs typeface="Arial"/>
              </a:rPr>
              <a:t>«</a:t>
            </a:r>
            <a:r>
              <a:rPr sz="1100" u="sng">
                <a:solidFill>
                  <a:srgbClr val="C00000"/>
                </a:solidFill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» </a:t>
            </a:r>
            <a:r>
              <a:rPr sz="1100" u="sng">
                <a:solidFill>
                  <a:srgbClr val="C00000"/>
                </a:solidFill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20 </a:t>
            </a:r>
            <a:r>
              <a:rPr sz="1100" u="sng">
                <a:solidFill>
                  <a:srgbClr val="C00000"/>
                </a:solidFill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г.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г.</a:t>
            </a:r>
            <a:r>
              <a:rPr sz="1100" u="sng">
                <a:solidFill>
                  <a:srgbClr val="C00000"/>
                </a:solidFill>
                <a:uFill>
                  <a:solidFill>
                    <a:srgbClr val="BF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1367155"/>
                <a:tab pos="1585595"/>
                <a:tab pos="1786255"/>
                <a:tab pos="2054860"/>
                <a:tab pos="3129915"/>
                <a:tab pos="4305935"/>
                <a:tab pos="4440555"/>
                <a:tab pos="5355590"/>
                <a:tab pos="6489065"/>
                <a:tab pos="7345045"/>
                <a:tab pos="7752080"/>
              </a:tabLst>
            </a:pPr>
            <a:r>
              <a:rPr sz="1000">
                <a:latin typeface="Microsoft Sans Serif"/>
                <a:cs typeface="Microsoft Sans Serif"/>
              </a:rPr>
              <a:t>Я, 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					</a:t>
            </a:r>
            <a:r>
              <a:rPr sz="1000" i="1">
                <a:latin typeface="Arial"/>
                <a:cs typeface="Arial"/>
              </a:rPr>
              <a:t>(ФИО</a:t>
            </a:r>
            <a:r>
              <a:rPr sz="1000" i="1" spc="-25">
                <a:latin typeface="Arial"/>
                <a:cs typeface="Arial"/>
              </a:rPr>
              <a:t> </a:t>
            </a:r>
            <a:r>
              <a:rPr sz="1000" i="1">
                <a:latin typeface="Arial"/>
                <a:cs typeface="Arial"/>
              </a:rPr>
              <a:t>родителя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(законного</a:t>
            </a:r>
            <a:r>
              <a:rPr sz="1000" i="1" spc="-20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представителя)</a:t>
            </a:r>
            <a:r>
              <a:rPr sz="1000" i="1" spc="2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обучающегося), </a:t>
            </a:r>
            <a:r>
              <a:rPr sz="1000">
                <a:latin typeface="Microsoft Sans Serif"/>
                <a:cs typeface="Microsoft Sans Serif"/>
              </a:rPr>
              <a:t>паспорт</a:t>
            </a:r>
            <a:r>
              <a:rPr sz="1000" spc="720">
                <a:latin typeface="Microsoft Sans Serif"/>
                <a:cs typeface="Microsoft Sans Serif"/>
              </a:rPr>
              <a:t> 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 spc="-20">
                <a:latin typeface="Microsoft Sans Serif"/>
                <a:cs typeface="Microsoft Sans Serif"/>
              </a:rPr>
              <a:t>серия</a:t>
            </a:r>
            <a:r>
              <a:rPr sz="1000">
                <a:latin typeface="Microsoft Sans Serif"/>
                <a:cs typeface="Microsoft Sans Serif"/>
              </a:rPr>
              <a:t>	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500">
                <a:latin typeface="Times New Roman"/>
                <a:cs typeface="Times New Roman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номер,</a:t>
            </a:r>
            <a:r>
              <a:rPr sz="1000" spc="420">
                <a:latin typeface="Microsoft Sans Serif"/>
                <a:cs typeface="Microsoft Sans Serif"/>
              </a:rPr>
              <a:t>  </a:t>
            </a:r>
            <a:r>
              <a:rPr sz="1000">
                <a:latin typeface="Microsoft Sans Serif"/>
                <a:cs typeface="Microsoft Sans Serif"/>
              </a:rPr>
              <a:t>дата</a:t>
            </a:r>
            <a:r>
              <a:rPr sz="1000" spc="415">
                <a:latin typeface="Microsoft Sans Serif"/>
                <a:cs typeface="Microsoft Sans Serif"/>
              </a:rPr>
              <a:t>  </a:t>
            </a:r>
            <a:r>
              <a:rPr sz="1000">
                <a:latin typeface="Microsoft Sans Serif"/>
                <a:cs typeface="Microsoft Sans Serif"/>
              </a:rPr>
              <a:t>выдачи</a:t>
            </a:r>
            <a:r>
              <a:rPr sz="1000" spc="715">
                <a:latin typeface="Microsoft Sans Serif"/>
                <a:cs typeface="Microsoft Sans Serif"/>
              </a:rPr>
              <a:t> 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>
                <a:latin typeface="Microsoft Sans Serif"/>
                <a:cs typeface="Microsoft Sans Serif"/>
              </a:rPr>
              <a:t>кем</a:t>
            </a:r>
            <a:r>
              <a:rPr sz="1000" spc="170">
                <a:latin typeface="Microsoft Sans Serif"/>
                <a:cs typeface="Microsoft Sans Serif"/>
              </a:rPr>
              <a:t>  </a:t>
            </a:r>
            <a:r>
              <a:rPr sz="1000" spc="-10">
                <a:latin typeface="Microsoft Sans Serif"/>
                <a:cs typeface="Microsoft Sans Serif"/>
              </a:rPr>
              <a:t>выдан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>
                <a:latin typeface="Microsoft Sans Serif"/>
                <a:cs typeface="Microsoft Sans Serif"/>
              </a:rPr>
              <a:t>,</a:t>
            </a:r>
            <a:r>
              <a:rPr sz="1000" spc="195">
                <a:latin typeface="Microsoft Sans Serif"/>
                <a:cs typeface="Microsoft Sans Serif"/>
              </a:rPr>
              <a:t>  </a:t>
            </a:r>
            <a:r>
              <a:rPr sz="1000">
                <a:latin typeface="Microsoft Sans Serif"/>
                <a:cs typeface="Microsoft Sans Serif"/>
              </a:rPr>
              <a:t>зарегистрированный</a:t>
            </a:r>
            <a:r>
              <a:rPr sz="1000" spc="195">
                <a:latin typeface="Microsoft Sans Serif"/>
                <a:cs typeface="Microsoft Sans Serif"/>
              </a:rPr>
              <a:t>  </a:t>
            </a:r>
            <a:r>
              <a:rPr sz="1000">
                <a:latin typeface="Microsoft Sans Serif"/>
                <a:cs typeface="Microsoft Sans Serif"/>
              </a:rPr>
              <a:t>(ая)</a:t>
            </a:r>
            <a:r>
              <a:rPr sz="1000" spc="195">
                <a:latin typeface="Microsoft Sans Serif"/>
                <a:cs typeface="Microsoft Sans Serif"/>
              </a:rPr>
              <a:t>  </a:t>
            </a:r>
            <a:r>
              <a:rPr sz="1000" spc="-25">
                <a:latin typeface="Microsoft Sans Serif"/>
                <a:cs typeface="Microsoft Sans Serif"/>
              </a:rPr>
              <a:t>по </a:t>
            </a:r>
            <a:r>
              <a:rPr sz="1000" spc="-10">
                <a:latin typeface="Microsoft Sans Serif"/>
                <a:cs typeface="Microsoft Sans Serif"/>
              </a:rPr>
              <a:t>адресу: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>
                <a:latin typeface="Microsoft Sans Serif"/>
                <a:cs typeface="Microsoft Sans Serif"/>
              </a:rPr>
              <a:t>проживающий</a:t>
            </a:r>
            <a:r>
              <a:rPr sz="1000" spc="484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(ая)</a:t>
            </a:r>
            <a:r>
              <a:rPr sz="1000" spc="484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по</a:t>
            </a:r>
            <a:r>
              <a:rPr sz="1000" spc="48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адресу: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>
                <a:latin typeface="Microsoft Sans Serif"/>
                <a:cs typeface="Microsoft Sans Serif"/>
              </a:rPr>
              <a:t>,</a:t>
            </a:r>
            <a:r>
              <a:rPr sz="1000" spc="50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контактная</a:t>
            </a:r>
            <a:r>
              <a:rPr sz="1000" spc="50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информация:</a:t>
            </a:r>
            <a:r>
              <a:rPr sz="1000" spc="5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e-</a:t>
            </a:r>
            <a:r>
              <a:rPr sz="1000">
                <a:latin typeface="Microsoft Sans Serif"/>
                <a:cs typeface="Microsoft Sans Serif"/>
              </a:rPr>
              <a:t>mail</a:t>
            </a:r>
            <a:r>
              <a:rPr sz="1000" spc="500">
                <a:latin typeface="Microsoft Sans Serif"/>
                <a:cs typeface="Microsoft Sans Serif"/>
              </a:rPr>
              <a:t> 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	</a:t>
            </a:r>
            <a:r>
              <a:rPr sz="1000" spc="9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контактный </a:t>
            </a:r>
            <a:r>
              <a:rPr sz="1000" spc="-10">
                <a:latin typeface="Microsoft Sans Serif"/>
                <a:cs typeface="Microsoft Sans Serif"/>
              </a:rPr>
              <a:t>телефон: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		</a:t>
            </a:r>
            <a:r>
              <a:rPr sz="1000">
                <a:latin typeface="Microsoft Sans Serif"/>
                <a:cs typeface="Microsoft Sans Serif"/>
              </a:rPr>
              <a:t>являясь </a:t>
            </a:r>
            <a:r>
              <a:rPr sz="1000" spc="-10">
                <a:latin typeface="Microsoft Sans Serif"/>
                <a:cs typeface="Microsoft Sans Serif"/>
              </a:rPr>
              <a:t>законным </a:t>
            </a:r>
            <a:r>
              <a:rPr sz="1000">
                <a:latin typeface="Microsoft Sans Serif"/>
                <a:cs typeface="Microsoft Sans Serif"/>
              </a:rPr>
              <a:t>представителем 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				</a:t>
            </a:r>
            <a:r>
              <a:rPr sz="1000" spc="-50">
                <a:latin typeface="Microsoft Sans Serif"/>
                <a:cs typeface="Microsoft Sans Serif"/>
              </a:rPr>
              <a:t>,</a:t>
            </a:r>
            <a:endParaRPr sz="1000">
              <a:latin typeface="Microsoft Sans Serif"/>
              <a:cs typeface="Microsoft Sans Serif"/>
            </a:endParaRPr>
          </a:p>
          <a:p>
            <a:pPr marL="12700" marR="6350" indent="34925">
              <a:lnSpc>
                <a:spcPct val="100000"/>
              </a:lnSpc>
              <a:tabLst>
                <a:tab pos="4780915"/>
                <a:tab pos="6298565"/>
              </a:tabLst>
            </a:pPr>
            <a:r>
              <a:rPr sz="1000" i="1">
                <a:latin typeface="Arial"/>
                <a:cs typeface="Arial"/>
              </a:rPr>
              <a:t>(ФИО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>
                <a:latin typeface="Arial"/>
                <a:cs typeface="Arial"/>
              </a:rPr>
              <a:t>обучающегося,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>
                <a:latin typeface="Arial"/>
                <a:cs typeface="Arial"/>
              </a:rPr>
              <a:t>степень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>
                <a:latin typeface="Arial"/>
                <a:cs typeface="Arial"/>
              </a:rPr>
              <a:t>родства)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обучающегося 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	</a:t>
            </a:r>
            <a:r>
              <a:rPr sz="1000">
                <a:latin typeface="Microsoft Sans Serif"/>
                <a:cs typeface="Microsoft Sans Serif"/>
              </a:rPr>
              <a:t>даю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свое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согласие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на его</a:t>
            </a:r>
            <a:r>
              <a:rPr sz="1000" spc="-10">
                <a:latin typeface="Microsoft Sans Serif"/>
                <a:cs typeface="Microsoft Sans Serif"/>
              </a:rPr>
              <a:t> психолого- </a:t>
            </a:r>
            <a:r>
              <a:rPr sz="1000" spc="-20">
                <a:latin typeface="Microsoft Sans Serif"/>
                <a:cs typeface="Microsoft Sans Serif"/>
              </a:rPr>
              <a:t>педагогическое</a:t>
            </a:r>
            <a:r>
              <a:rPr sz="1000" spc="7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сопровождение</a:t>
            </a:r>
            <a:r>
              <a:rPr sz="1000" spc="60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педагогом-</a:t>
            </a:r>
            <a:r>
              <a:rPr sz="1000" spc="-10">
                <a:latin typeface="Microsoft Sans Serif"/>
                <a:cs typeface="Microsoft Sans Serif"/>
              </a:rPr>
              <a:t>психологом</a:t>
            </a:r>
            <a:r>
              <a:rPr sz="1000" spc="7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своего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>
                <a:latin typeface="Times New Roman"/>
                <a:cs typeface="Times New Roman"/>
              </a:rPr>
              <a:t> </a:t>
            </a:r>
            <a:r>
              <a:rPr sz="1000" i="1">
                <a:latin typeface="Arial"/>
                <a:cs typeface="Arial"/>
              </a:rPr>
              <a:t>(степень родства.</a:t>
            </a:r>
            <a:r>
              <a:rPr sz="1000" i="1" spc="-10">
                <a:latin typeface="Arial"/>
                <a:cs typeface="Arial"/>
              </a:rPr>
              <a:t> </a:t>
            </a:r>
            <a:r>
              <a:rPr sz="1000" i="1">
                <a:latin typeface="Arial"/>
                <a:cs typeface="Arial"/>
              </a:rPr>
              <a:t>ФИО обучающегося)</a:t>
            </a:r>
            <a:endParaRPr sz="10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10">
                <a:latin typeface="Microsoft Sans Serif"/>
                <a:cs typeface="Microsoft Sans Serif"/>
              </a:rPr>
              <a:t>Психолого-</a:t>
            </a:r>
            <a:r>
              <a:rPr sz="1000">
                <a:latin typeface="Microsoft Sans Serif"/>
                <a:cs typeface="Microsoft Sans Serif"/>
              </a:rPr>
              <a:t>педагогическое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сопровождение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обучающегося</a:t>
            </a:r>
            <a:r>
              <a:rPr sz="1000" spc="25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включает</a:t>
            </a:r>
            <a:r>
              <a:rPr sz="1000" spc="254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себя: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психологическую</a:t>
            </a:r>
            <a:r>
              <a:rPr sz="1000" spc="254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диагностику,</a:t>
            </a:r>
            <a:r>
              <a:rPr sz="1000" spc="25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профилактику,</a:t>
            </a:r>
            <a:r>
              <a:rPr sz="1000" spc="26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просвещение, коррекционные</a:t>
            </a:r>
            <a:r>
              <a:rPr sz="1000" spc="5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мероприятия</a:t>
            </a:r>
            <a:r>
              <a:rPr sz="1000" spc="6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</a:t>
            </a:r>
            <a:r>
              <a:rPr sz="1000" spc="6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период</a:t>
            </a:r>
            <a:r>
              <a:rPr sz="1000" spc="5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образовательной</a:t>
            </a:r>
            <a:r>
              <a:rPr sz="1000" spc="7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деятельности</a:t>
            </a:r>
            <a:r>
              <a:rPr sz="1000" spc="6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и</a:t>
            </a:r>
            <a:r>
              <a:rPr sz="1000" spc="6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воспитательного</a:t>
            </a:r>
            <a:r>
              <a:rPr sz="1000" spc="5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процесса,</a:t>
            </a:r>
            <a:r>
              <a:rPr sz="1000" spc="5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а</a:t>
            </a:r>
            <a:r>
              <a:rPr sz="1000" spc="5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также</a:t>
            </a:r>
            <a:r>
              <a:rPr sz="1000" spc="6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</a:t>
            </a:r>
            <a:r>
              <a:rPr sz="1000" spc="6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период</a:t>
            </a:r>
            <a:r>
              <a:rPr sz="1000" spc="5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адаптации,</a:t>
            </a:r>
            <a:r>
              <a:rPr sz="1000" spc="7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участие</a:t>
            </a:r>
            <a:r>
              <a:rPr sz="1000" spc="75">
                <a:latin typeface="Microsoft Sans Serif"/>
                <a:cs typeface="Microsoft Sans Serif"/>
              </a:rPr>
              <a:t> </a:t>
            </a:r>
            <a:r>
              <a:rPr sz="1000" spc="-50">
                <a:latin typeface="Microsoft Sans Serif"/>
                <a:cs typeface="Microsoft Sans Serif"/>
              </a:rPr>
              <a:t>в </a:t>
            </a:r>
            <a:r>
              <a:rPr sz="1000">
                <a:latin typeface="Microsoft Sans Serif"/>
                <a:cs typeface="Microsoft Sans Serif"/>
              </a:rPr>
              <a:t>групповых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развивающих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занятиях,</a:t>
            </a:r>
            <a:r>
              <a:rPr sz="1000" spc="-3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индивидуальные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занятия</a:t>
            </a:r>
            <a:r>
              <a:rPr sz="1000" spc="-4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</a:t>
            </a:r>
            <a:r>
              <a:rPr sz="1000" spc="-4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ребенком,</a:t>
            </a:r>
            <a:r>
              <a:rPr sz="1000" spc="-4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консультирование</a:t>
            </a:r>
            <a:r>
              <a:rPr sz="1000">
                <a:latin typeface="Microsoft Sans Serif"/>
                <a:cs typeface="Microsoft Sans Serif"/>
              </a:rPr>
              <a:t> родителей</a:t>
            </a:r>
            <a:r>
              <a:rPr sz="1000" spc="-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(законных</a:t>
            </a:r>
            <a:r>
              <a:rPr sz="1000" spc="-3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представителей).</a:t>
            </a:r>
            <a:endParaRPr sz="10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000">
                <a:latin typeface="Microsoft Sans Serif"/>
                <a:cs typeface="Microsoft Sans Serif"/>
              </a:rPr>
              <a:t>При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проведении мероприятий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психолого-</a:t>
            </a:r>
            <a:r>
              <a:rPr sz="1000" spc="-20">
                <a:latin typeface="Microsoft Sans Serif"/>
                <a:cs typeface="Microsoft Sans Serif"/>
              </a:rPr>
              <a:t>педагогического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сопровождения, обучающегося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педагог–психолог:</a:t>
            </a:r>
            <a:endParaRPr sz="1000">
              <a:latin typeface="Microsoft Sans Serif"/>
              <a:cs typeface="Microsoft Sans Serif"/>
            </a:endParaRPr>
          </a:p>
          <a:p>
            <a:pPr marL="12700" marR="6350" indent="140970" algn="just">
              <a:lnSpc>
                <a:spcPct val="100000"/>
              </a:lnSpc>
              <a:buChar char="-"/>
              <a:tabLst>
                <a:tab pos="153670"/>
              </a:tabLst>
            </a:pPr>
            <a:r>
              <a:rPr sz="1000">
                <a:latin typeface="Microsoft Sans Serif"/>
                <a:cs typeface="Microsoft Sans Serif"/>
              </a:rPr>
              <a:t>предоставляет</a:t>
            </a:r>
            <a:r>
              <a:rPr sz="1000" spc="44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информацию</a:t>
            </a:r>
            <a:r>
              <a:rPr sz="1000" spc="44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</a:t>
            </a:r>
            <a:r>
              <a:rPr sz="1000" spc="44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результатах</a:t>
            </a:r>
            <a:r>
              <a:rPr sz="1000" spc="45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психологического</a:t>
            </a:r>
            <a:r>
              <a:rPr sz="1000" spc="44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обследования,</a:t>
            </a:r>
            <a:r>
              <a:rPr sz="1000" spc="43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обучающегося</a:t>
            </a:r>
            <a:r>
              <a:rPr sz="1000" spc="44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при</a:t>
            </a:r>
            <a:r>
              <a:rPr sz="1000" spc="42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обращении</a:t>
            </a:r>
            <a:r>
              <a:rPr sz="1000" spc="44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родителей</a:t>
            </a:r>
            <a:r>
              <a:rPr sz="1000" spc="434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(законных представителей);</a:t>
            </a:r>
            <a:endParaRPr sz="1000">
              <a:latin typeface="Microsoft Sans Serif"/>
              <a:cs typeface="Microsoft Sans Serif"/>
            </a:endParaRPr>
          </a:p>
          <a:p>
            <a:pPr marL="121285" indent="-108585" algn="just">
              <a:lnSpc>
                <a:spcPct val="100000"/>
              </a:lnSpc>
              <a:buChar char="-"/>
              <a:tabLst>
                <a:tab pos="121285"/>
              </a:tabLst>
            </a:pPr>
            <a:r>
              <a:rPr sz="1000">
                <a:latin typeface="Microsoft Sans Serif"/>
                <a:cs typeface="Microsoft Sans Serif"/>
              </a:rPr>
              <a:t>предоставляет</a:t>
            </a:r>
            <a:r>
              <a:rPr sz="1000" spc="204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информацию</a:t>
            </a:r>
            <a:r>
              <a:rPr sz="1000" spc="19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</a:t>
            </a:r>
            <a:r>
              <a:rPr sz="1000" spc="19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результатах</a:t>
            </a:r>
            <a:r>
              <a:rPr sz="1000" spc="204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психологического</a:t>
            </a:r>
            <a:r>
              <a:rPr sz="1000" spc="20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обследования,</a:t>
            </a:r>
            <a:r>
              <a:rPr sz="1000" spc="19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обучающегося</a:t>
            </a:r>
            <a:r>
              <a:rPr sz="1000" spc="20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при</a:t>
            </a:r>
            <a:r>
              <a:rPr sz="1000" spc="19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обращении</a:t>
            </a:r>
            <a:r>
              <a:rPr sz="1000" spc="19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педагогических</a:t>
            </a:r>
            <a:r>
              <a:rPr sz="1000" spc="204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работников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302385"/>
              </a:tabLst>
            </a:pP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>
                <a:latin typeface="Microsoft Sans Serif"/>
                <a:cs typeface="Microsoft Sans Serif"/>
              </a:rPr>
              <a:t>(наименование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ОО)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только </a:t>
            </a:r>
            <a:r>
              <a:rPr sz="1000">
                <a:latin typeface="Microsoft Sans Serif"/>
                <a:cs typeface="Microsoft Sans Serif"/>
              </a:rPr>
              <a:t>с</a:t>
            </a:r>
            <a:r>
              <a:rPr sz="1000" spc="-3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согласия</a:t>
            </a:r>
            <a:r>
              <a:rPr sz="1000" spc="-3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родителей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(законных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представителей);</a:t>
            </a:r>
            <a:endParaRPr sz="1000">
              <a:latin typeface="Microsoft Sans Serif"/>
              <a:cs typeface="Microsoft Sans Serif"/>
            </a:endParaRPr>
          </a:p>
          <a:p>
            <a:pPr marL="89535" indent="-76835">
              <a:lnSpc>
                <a:spcPct val="100000"/>
              </a:lnSpc>
              <a:spcBef>
                <a:spcPts val="5"/>
              </a:spcBef>
              <a:buChar char="-"/>
              <a:tabLst>
                <a:tab pos="89535"/>
                <a:tab pos="7313930"/>
              </a:tabLst>
            </a:pPr>
            <a:r>
              <a:rPr sz="1000" spc="-10">
                <a:latin typeface="Microsoft Sans Serif"/>
                <a:cs typeface="Microsoft Sans Serif"/>
              </a:rPr>
              <a:t>разрабатывает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рекомендации</a:t>
            </a:r>
            <a:r>
              <a:rPr sz="1000" spc="3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родителям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(законным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представителям),</a:t>
            </a:r>
            <a:r>
              <a:rPr sz="1000" spc="45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педагогическим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работникам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10">
                <a:latin typeface="Microsoft Sans Serif"/>
                <a:cs typeface="Microsoft Sans Serif"/>
              </a:rPr>
              <a:t>(наименование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25">
                <a:latin typeface="Microsoft Sans Serif"/>
                <a:cs typeface="Microsoft Sans Serif"/>
              </a:rPr>
              <a:t>ОО)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>
                <a:latin typeface="Microsoft Sans Serif"/>
                <a:cs typeface="Microsoft Sans Serif"/>
              </a:rPr>
              <a:t>для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осуществления</a:t>
            </a:r>
            <a:r>
              <a:rPr sz="1000" spc="5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индивидуальной</a:t>
            </a:r>
            <a:r>
              <a:rPr sz="1000" spc="3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работы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ребенком.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spc="-10">
                <a:latin typeface="Microsoft Sans Serif"/>
                <a:cs typeface="Microsoft Sans Serif"/>
              </a:rPr>
              <a:t>Конфиденциальность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педагогом-</a:t>
            </a:r>
            <a:r>
              <a:rPr sz="1000" spc="-10">
                <a:latin typeface="Microsoft Sans Serif"/>
                <a:cs typeface="Microsoft Sans Serif"/>
              </a:rPr>
              <a:t>психологом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может</a:t>
            </a:r>
            <a:r>
              <a:rPr sz="1000" spc="-3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быть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нарушена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следующих</a:t>
            </a:r>
            <a:r>
              <a:rPr sz="1000" spc="3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случаях,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если: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spc="-10">
                <a:latin typeface="Microsoft Sans Serif"/>
                <a:cs typeface="Microsoft Sans Serif"/>
              </a:rPr>
              <a:t>-обучающийся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сообщит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намерении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нанести</a:t>
            </a:r>
            <a:r>
              <a:rPr sz="1000" spc="-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серьезный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вред себе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или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другим</a:t>
            </a:r>
            <a:r>
              <a:rPr sz="1000" spc="3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лицам;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spc="-10">
                <a:latin typeface="Microsoft Sans Serif"/>
                <a:cs typeface="Microsoft Sans Serif"/>
              </a:rPr>
              <a:t>-обучающийся</a:t>
            </a:r>
            <a:r>
              <a:rPr sz="1000" spc="3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сообщит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о</a:t>
            </a:r>
            <a:r>
              <a:rPr sz="1000" spc="-25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жестоком </a:t>
            </a:r>
            <a:r>
              <a:rPr sz="1000">
                <a:latin typeface="Microsoft Sans Serif"/>
                <a:cs typeface="Microsoft Sans Serif"/>
              </a:rPr>
              <a:t>обращении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</a:t>
            </a:r>
            <a:r>
              <a:rPr sz="1000" spc="-3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ним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или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другими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лицами;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000" spc="-10">
                <a:latin typeface="Microsoft Sans Serif"/>
                <a:cs typeface="Microsoft Sans Serif"/>
              </a:rPr>
              <a:t>-</a:t>
            </a:r>
            <a:r>
              <a:rPr sz="1000">
                <a:latin typeface="Microsoft Sans Serif"/>
                <a:cs typeface="Microsoft Sans Serif"/>
              </a:rPr>
              <a:t>материалы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работы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будут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затребованы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правоохранительными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органами.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tabLst>
                <a:tab pos="1763395"/>
                <a:tab pos="2496820"/>
                <a:tab pos="4344670"/>
                <a:tab pos="6137275"/>
                <a:tab pos="6627495"/>
                <a:tab pos="7776209"/>
              </a:tabLst>
            </a:pPr>
            <a:r>
              <a:rPr sz="1000" u="sng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u="sng" spc="-5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/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>
                <a:latin typeface="Microsoft Sans Serif"/>
                <a:cs typeface="Microsoft Sans Serif"/>
              </a:rPr>
              <a:t>	</a:t>
            </a:r>
            <a:r>
              <a:rPr sz="1000" spc="-10">
                <a:latin typeface="Microsoft Sans Serif"/>
                <a:cs typeface="Microsoft Sans Serif"/>
              </a:rPr>
              <a:t>(подпись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родителей)</a:t>
            </a:r>
            <a:r>
              <a:rPr sz="1000">
                <a:latin typeface="Microsoft Sans Serif"/>
                <a:cs typeface="Microsoft Sans Serif"/>
              </a:rPr>
              <a:t>	</a:t>
            </a:r>
            <a:r>
              <a:rPr sz="1000" spc="-50">
                <a:latin typeface="Microsoft Sans Serif"/>
                <a:cs typeface="Microsoft Sans Serif"/>
              </a:rPr>
              <a:t>«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-50">
                <a:latin typeface="Microsoft Sans Serif"/>
                <a:cs typeface="Microsoft Sans Serif"/>
              </a:rPr>
              <a:t>»</a:t>
            </a:r>
            <a:r>
              <a:rPr sz="10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>
                <a:latin typeface="Microsoft Sans Serif"/>
                <a:cs typeface="Microsoft Sans Serif"/>
              </a:rPr>
              <a:t>20</a:t>
            </a:r>
            <a:r>
              <a:rPr sz="1000" u="sng" spc="47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   </a:t>
            </a:r>
            <a:r>
              <a:rPr sz="1000" spc="-25">
                <a:latin typeface="Microsoft Sans Serif"/>
                <a:cs typeface="Microsoft Sans Serif"/>
              </a:rPr>
              <a:t>г.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0291" y="57403"/>
            <a:ext cx="2536825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454025"/>
                <a:tab pos="1144905"/>
                <a:tab pos="2335530"/>
              </a:tabLst>
            </a:pPr>
            <a:r>
              <a:rPr sz="800" b="1" i="1" spc="-25">
                <a:latin typeface="Arial"/>
                <a:cs typeface="Arial"/>
              </a:rPr>
              <a:t>***</a:t>
            </a:r>
            <a:r>
              <a:rPr sz="800" b="1" i="1">
                <a:latin typeface="Arial"/>
                <a:cs typeface="Arial"/>
              </a:rPr>
              <a:t>	</a:t>
            </a:r>
            <a:r>
              <a:rPr sz="800" b="1" i="1" spc="-10">
                <a:latin typeface="Arial"/>
                <a:cs typeface="Arial"/>
              </a:rPr>
              <a:t>Может</a:t>
            </a:r>
            <a:r>
              <a:rPr sz="800" b="1" i="1">
                <a:latin typeface="Arial"/>
                <a:cs typeface="Arial"/>
              </a:rPr>
              <a:t>	</a:t>
            </a:r>
            <a:r>
              <a:rPr sz="800" b="1" i="1" spc="-10">
                <a:latin typeface="Arial"/>
                <a:cs typeface="Arial"/>
              </a:rPr>
              <a:t>использоваться</a:t>
            </a:r>
            <a:r>
              <a:rPr sz="800" b="1" i="1">
                <a:latin typeface="Arial"/>
                <a:cs typeface="Arial"/>
              </a:rPr>
              <a:t>	</a:t>
            </a:r>
            <a:r>
              <a:rPr sz="800" b="1" i="1" spc="-25">
                <a:latin typeface="Arial"/>
                <a:cs typeface="Arial"/>
              </a:rPr>
              <a:t>для</a:t>
            </a:r>
            <a:r>
              <a:rPr sz="800" b="1" i="1">
                <a:latin typeface="Arial"/>
                <a:cs typeface="Arial"/>
              </a:rPr>
              <a:t> образовательных</a:t>
            </a:r>
            <a:r>
              <a:rPr sz="800" b="1" i="1" spc="30">
                <a:latin typeface="Arial"/>
                <a:cs typeface="Arial"/>
              </a:rPr>
              <a:t> </a:t>
            </a:r>
            <a:r>
              <a:rPr sz="800" b="1" i="1">
                <a:latin typeface="Arial"/>
                <a:cs typeface="Arial"/>
              </a:rPr>
              <a:t>организаций</a:t>
            </a:r>
            <a:r>
              <a:rPr sz="800" b="1" i="1" spc="300">
                <a:latin typeface="Arial"/>
                <a:cs typeface="Arial"/>
              </a:rPr>
              <a:t> </a:t>
            </a:r>
            <a:r>
              <a:rPr sz="800" b="1" i="1" spc="-10">
                <a:latin typeface="Arial"/>
                <a:cs typeface="Arial"/>
              </a:rPr>
              <a:t>интернатного </a:t>
            </a:r>
            <a:r>
              <a:rPr sz="800" b="1" i="1">
                <a:latin typeface="Arial"/>
                <a:cs typeface="Arial"/>
              </a:rPr>
              <a:t>типа,</a:t>
            </a:r>
            <a:r>
              <a:rPr sz="800" b="1" i="1" spc="-25">
                <a:latin typeface="Arial"/>
                <a:cs typeface="Arial"/>
              </a:rPr>
              <a:t> </a:t>
            </a:r>
            <a:r>
              <a:rPr sz="800" b="1" i="1">
                <a:latin typeface="Arial"/>
                <a:cs typeface="Arial"/>
              </a:rPr>
              <a:t>кадетских</a:t>
            </a:r>
            <a:r>
              <a:rPr sz="800" b="1" i="1" spc="-10">
                <a:latin typeface="Arial"/>
                <a:cs typeface="Arial"/>
              </a:rPr>
              <a:t> </a:t>
            </a:r>
            <a:r>
              <a:rPr sz="800" b="1" i="1">
                <a:latin typeface="Arial"/>
                <a:cs typeface="Arial"/>
              </a:rPr>
              <a:t>корпусов</a:t>
            </a:r>
            <a:r>
              <a:rPr sz="800" b="1" i="1" spc="-30">
                <a:latin typeface="Arial"/>
                <a:cs typeface="Arial"/>
              </a:rPr>
              <a:t> </a:t>
            </a:r>
            <a:r>
              <a:rPr sz="800" b="1" i="1">
                <a:latin typeface="Arial"/>
                <a:cs typeface="Arial"/>
              </a:rPr>
              <a:t>и</a:t>
            </a:r>
            <a:r>
              <a:rPr sz="800" b="1" i="1" spc="-25">
                <a:latin typeface="Arial"/>
                <a:cs typeface="Arial"/>
              </a:rPr>
              <a:t> </a:t>
            </a:r>
            <a:r>
              <a:rPr sz="800" b="1" i="1" spc="-20">
                <a:latin typeface="Arial"/>
                <a:cs typeface="Arial"/>
              </a:rPr>
              <a:t>т.д.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>
              <a:lnSpc>
                <a:spcPct val="100000"/>
              </a:lnSpc>
              <a:spcBef>
                <a:spcPts val="105"/>
              </a:spcBef>
            </a:pPr>
            <a:r>
              <a:rPr spc="-10"/>
              <a:t>Проведение</a:t>
            </a:r>
            <a:r>
              <a:rPr spc="-25"/>
              <a:t> </a:t>
            </a:r>
            <a:r>
              <a:rPr spc="-10"/>
              <a:t>мониторинга</a:t>
            </a:r>
            <a:r>
              <a:rPr spc="10"/>
              <a:t> </a:t>
            </a:r>
            <a:r>
              <a:rPr spc="-20"/>
              <a:t>психологического</a:t>
            </a:r>
            <a:r>
              <a:rPr spc="-25"/>
              <a:t> </a:t>
            </a:r>
            <a:r>
              <a:rPr spc="-10"/>
              <a:t>состояния</a:t>
            </a:r>
            <a:r>
              <a:rPr/>
              <a:t> </a:t>
            </a:r>
            <a:r>
              <a:rPr spc="-10"/>
              <a:t>детей </a:t>
            </a:r>
            <a:r>
              <a:rPr/>
              <a:t>ветеранов</a:t>
            </a:r>
            <a:r>
              <a:rPr spc="-55"/>
              <a:t> </a:t>
            </a:r>
            <a:r>
              <a:rPr spc="-10"/>
              <a:t>(участников)</a:t>
            </a:r>
            <a:r>
              <a:rPr spc="-40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400291" y="57403"/>
            <a:ext cx="234632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i="1">
                <a:latin typeface="Arial"/>
                <a:cs typeface="Arial"/>
              </a:rPr>
              <a:t>***</a:t>
            </a:r>
            <a:r>
              <a:rPr sz="800" b="1" i="1" spc="-25">
                <a:latin typeface="Arial"/>
                <a:cs typeface="Arial"/>
              </a:rPr>
              <a:t> </a:t>
            </a:r>
            <a:r>
              <a:rPr sz="800" b="1" i="1">
                <a:latin typeface="Arial"/>
                <a:cs typeface="Arial"/>
              </a:rPr>
              <a:t>при</a:t>
            </a:r>
            <a:r>
              <a:rPr sz="800" b="1" i="1" spc="-40">
                <a:latin typeface="Arial"/>
                <a:cs typeface="Arial"/>
              </a:rPr>
              <a:t> </a:t>
            </a:r>
            <a:r>
              <a:rPr sz="800" b="1" i="1">
                <a:latin typeface="Arial"/>
                <a:cs typeface="Arial"/>
              </a:rPr>
              <a:t>проведении</a:t>
            </a:r>
            <a:r>
              <a:rPr sz="800" b="1" i="1" spc="-5">
                <a:latin typeface="Arial"/>
                <a:cs typeface="Arial"/>
              </a:rPr>
              <a:t> </a:t>
            </a:r>
            <a:r>
              <a:rPr sz="800" b="1" i="1">
                <a:latin typeface="Arial"/>
                <a:cs typeface="Arial"/>
              </a:rPr>
              <a:t>родительского</a:t>
            </a:r>
            <a:r>
              <a:rPr sz="800" b="1" i="1" spc="-45">
                <a:latin typeface="Arial"/>
                <a:cs typeface="Arial"/>
              </a:rPr>
              <a:t> </a:t>
            </a:r>
            <a:r>
              <a:rPr sz="800" b="1" i="1" spc="-10">
                <a:latin typeface="Arial"/>
                <a:cs typeface="Arial"/>
              </a:rPr>
              <a:t>собрания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47437" y="1331062"/>
            <a:ext cx="2000250" cy="0"/>
          </a:xfrm>
          <a:custGeom>
            <a:rect l="l" t="t" r="r" b="b"/>
            <a:pathLst>
              <a:path w="2000250">
                <a:moveTo>
                  <a:pt x="0" y="0"/>
                </a:moveTo>
                <a:lnTo>
                  <a:pt x="2000003" y="0"/>
                </a:lnTo>
              </a:path>
            </a:pathLst>
          </a:custGeom>
          <a:ln w="157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81000" y="842011"/>
          <a:ext cx="8545195" cy="3946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7410"/>
                <a:gridCol w="2137410"/>
                <a:gridCol w="2136775"/>
                <a:gridCol w="2133600"/>
              </a:tblGrid>
              <a:tr h="2882815">
                <a:tc gridSpan="4">
                  <a:txBody>
                    <a:bodyPr vert="horz" wrap="square"/>
                    <a:lstStyle/>
                    <a:p>
                      <a:pPr marL="312420" marR="298450" indent="-5080" algn="ctr">
                        <a:lnSpc>
                          <a:spcPts val="1240"/>
                        </a:lnSpc>
                        <a:spcBef>
                          <a:spcPts val="30"/>
                        </a:spcBef>
                        <a:tabLst>
                          <a:tab pos="4044950"/>
                        </a:tabLst>
                      </a:pPr>
                      <a:r>
                        <a:rPr sz="1100" b="1"/>
                        <a:t>Согласие родителей (законных представителей) на психологическое </a:t>
                      </a:r>
                      <a:r>
                        <a:rPr sz="1100" b="1">
                          <a:latin typeface="+mj-lt"/>
                        </a:rPr>
                        <a:t>сопровождение и оказание психолого - педагогической помощи </a:t>
                      </a:r>
                      <a:r>
                        <a:rPr sz="1100" b="1" smtClean="0">
                          <a:latin typeface="+mj-lt"/>
                        </a:rPr>
                        <a:t>обучающимся</a:t>
                      </a:r>
                      <a:r>
                        <a:rPr lang="ru-RU" sz="1100" b="1" smtClean="0">
                          <a:latin typeface="+mj-lt"/>
                        </a:rPr>
                        <a:t> _______________________</a:t>
                      </a:r>
                      <a:r>
                        <a:rPr sz="1100" b="1" smtClean="0">
                          <a:latin typeface="+mj-lt"/>
                        </a:rPr>
                        <a:t>группы</a:t>
                      </a:r>
                      <a:r>
                        <a:rPr sz="1100" b="1">
                          <a:latin typeface="+mj-lt"/>
                        </a:rPr>
                        <a:t>, курса, специальности, СПОО</a:t>
                      </a:r>
                      <a:endParaRPr sz="1100" b="1">
                        <a:latin typeface="+mj-lt"/>
                      </a:endParaRPr>
                    </a:p>
                    <a:p>
                      <a:pPr marL="1905" algn="ctr">
                        <a:lnSpc>
                          <a:spcPts val="1200"/>
                        </a:lnSpc>
                      </a:pPr>
                      <a:r>
                        <a:rPr sz="1100" b="1">
                          <a:latin typeface="+mj-lt"/>
                        </a:rPr>
                        <a:t>«Закон об образовании в РФ» № 273-ФЗ, ст. 42</a:t>
                      </a:r>
                      <a:endParaRPr sz="1100" b="1">
                        <a:latin typeface="+mj-lt"/>
                      </a:endParaRPr>
                    </a:p>
                    <a:p>
                      <a:pPr marL="95885">
                        <a:lnSpc>
                          <a:spcPts val="894"/>
                        </a:lnSpc>
                        <a:spcBef>
                          <a:spcPts val="865"/>
                        </a:spcBef>
                      </a:pPr>
                      <a:r>
                        <a:rPr sz="1000">
                          <a:latin typeface="+mj-lt"/>
                        </a:rPr>
                        <a:t>Психологическое сопровождение ребенка включает в себя:</a:t>
                      </a:r>
                      <a:endParaRPr sz="1000">
                        <a:latin typeface="+mj-lt"/>
                      </a:endParaRPr>
                    </a:p>
                    <a:p>
                      <a:pPr marL="198120" indent="-102235">
                        <a:lnSpc>
                          <a:spcPts val="890"/>
                        </a:lnSpc>
                        <a:buChar char="-"/>
                        <a:tabLst>
                          <a:tab pos="198120"/>
                        </a:tabLst>
                      </a:pPr>
                      <a:r>
                        <a:rPr sz="1000">
                          <a:latin typeface="+mj-lt"/>
                        </a:rPr>
                        <a:t>психологическую диагностику;</a:t>
                      </a:r>
                      <a:endParaRPr sz="1000">
                        <a:latin typeface="+mj-lt"/>
                      </a:endParaRPr>
                    </a:p>
                    <a:p>
                      <a:pPr marL="200660" indent="-104775">
                        <a:lnSpc>
                          <a:spcPts val="890"/>
                        </a:lnSpc>
                        <a:buChar char="-"/>
                        <a:tabLst>
                          <a:tab pos="200660"/>
                        </a:tabLst>
                      </a:pPr>
                      <a:r>
                        <a:rPr sz="1000">
                          <a:latin typeface="+mj-lt"/>
                        </a:rPr>
                        <a:t>участие ребенка в развивающих занятиях;</a:t>
                      </a:r>
                      <a:endParaRPr sz="1000">
                        <a:latin typeface="+mj-lt"/>
                      </a:endParaRPr>
                    </a:p>
                    <a:p>
                      <a:pPr marL="198120" indent="-102235">
                        <a:lnSpc>
                          <a:spcPts val="880"/>
                        </a:lnSpc>
                        <a:buChar char="-"/>
                        <a:tabLst>
                          <a:tab pos="198120"/>
                        </a:tabLst>
                      </a:pPr>
                      <a:r>
                        <a:rPr sz="1000">
                          <a:latin typeface="+mj-lt"/>
                        </a:rPr>
                        <a:t>консультирование родителей (законных представителей) - по запросу;</a:t>
                      </a:r>
                      <a:endParaRPr sz="1000">
                        <a:latin typeface="+mj-lt"/>
                      </a:endParaRPr>
                    </a:p>
                    <a:p>
                      <a:pPr marL="95885" marR="2176780" indent="102235">
                        <a:lnSpc>
                          <a:spcPts val="890"/>
                        </a:lnSpc>
                        <a:spcBef>
                          <a:spcPts val="25"/>
                        </a:spcBef>
                        <a:buChar char="-"/>
                        <a:tabLst>
                          <a:tab pos="198120"/>
                        </a:tabLst>
                      </a:pPr>
                      <a:r>
                        <a:rPr sz="1000">
                          <a:latin typeface="+mj-lt"/>
                        </a:rPr>
                        <a:t>при необходимости - посещение ребенком коррекционно-развивающих занятий; Педагог - психолог обязуется:</a:t>
                      </a:r>
                      <a:endParaRPr sz="1000">
                        <a:latin typeface="+mj-lt"/>
                      </a:endParaRPr>
                    </a:p>
                    <a:p>
                      <a:pPr marL="268605" indent="-172720">
                        <a:lnSpc>
                          <a:spcPts val="850"/>
                        </a:lnSpc>
                        <a:buChar char="-"/>
                        <a:tabLst>
                          <a:tab pos="268605"/>
                        </a:tabLst>
                      </a:pPr>
                      <a:r>
                        <a:rPr sz="1000">
                          <a:latin typeface="+mj-lt"/>
                        </a:rPr>
                        <a:t>предоставлять  информацию  о  результатах  психологического  обследования  ребенка  при  обращении</a:t>
                      </a:r>
                      <a:endParaRPr sz="1000">
                        <a:latin typeface="+mj-lt"/>
                      </a:endParaRPr>
                    </a:p>
                    <a:p>
                      <a:pPr marL="95885">
                        <a:lnSpc>
                          <a:spcPts val="890"/>
                        </a:lnSpc>
                      </a:pPr>
                      <a:r>
                        <a:rPr sz="1000">
                          <a:latin typeface="+mj-lt"/>
                        </a:rPr>
                        <a:t>родителей (законных представителей);</a:t>
                      </a:r>
                      <a:endParaRPr sz="1000">
                        <a:latin typeface="+mj-lt"/>
                      </a:endParaRPr>
                    </a:p>
                    <a:p>
                      <a:pPr marL="95885" marR="97790" indent="132080">
                        <a:lnSpc>
                          <a:spcPts val="890"/>
                        </a:lnSpc>
                        <a:spcBef>
                          <a:spcPts val="30"/>
                        </a:spcBef>
                        <a:buChar char="-"/>
                        <a:tabLst>
                          <a:tab pos="227965"/>
                        </a:tabLst>
                      </a:pPr>
                      <a:r>
                        <a:rPr sz="1000">
                          <a:latin typeface="+mj-lt"/>
                        </a:rPr>
                        <a:t>не разглашать личную информацию, полученную в процессе индивидуальной беседы с ребенком и его родителями (законными представителями).</a:t>
                      </a:r>
                      <a:endParaRPr sz="1000">
                        <a:latin typeface="+mj-lt"/>
                      </a:endParaRPr>
                    </a:p>
                    <a:p>
                      <a:pPr marL="95885">
                        <a:lnSpc>
                          <a:spcPts val="840"/>
                        </a:lnSpc>
                      </a:pPr>
                      <a:r>
                        <a:rPr sz="1000">
                          <a:latin typeface="+mj-lt"/>
                        </a:rPr>
                        <a:t>Конфиденциальность может быть нарушена в следующих ситуациях:</a:t>
                      </a:r>
                      <a:endParaRPr sz="1000">
                        <a:latin typeface="+mj-lt"/>
                      </a:endParaRPr>
                    </a:p>
                    <a:p>
                      <a:pPr marL="95885" marR="2033270">
                        <a:lnSpc>
                          <a:spcPts val="890"/>
                        </a:lnSpc>
                        <a:spcBef>
                          <a:spcPts val="35"/>
                        </a:spcBef>
                      </a:pPr>
                      <a:r>
                        <a:rPr sz="1000">
                          <a:latin typeface="+mj-lt"/>
                        </a:rPr>
                        <a:t>Если ребенок сообщит о намерении нанести серьезный вред себе или другим лицам Если ребенок сообщит о жестоком обращении с ним или другими.</a:t>
                      </a:r>
                      <a:endParaRPr sz="1000">
                        <a:latin typeface="+mj-lt"/>
                      </a:endParaRPr>
                    </a:p>
                    <a:p>
                      <a:pPr marL="95885">
                        <a:lnSpc>
                          <a:spcPts val="850"/>
                        </a:lnSpc>
                      </a:pPr>
                      <a:r>
                        <a:rPr sz="1000">
                          <a:latin typeface="+mj-lt"/>
                        </a:rPr>
                        <a:t>Если материалы индивидуальной работы будут затребованы правоохранительными органами.</a:t>
                      </a:r>
                      <a:endParaRPr sz="1000">
                        <a:latin typeface="+mj-lt"/>
                      </a:endParaRPr>
                    </a:p>
                    <a:p>
                      <a:pPr marL="95885" marR="4614545">
                        <a:lnSpc>
                          <a:spcPts val="880"/>
                        </a:lnSpc>
                        <a:spcBef>
                          <a:spcPts val="40"/>
                        </a:spcBef>
                      </a:pPr>
                      <a:r>
                        <a:rPr sz="1000">
                          <a:latin typeface="+mj-lt"/>
                        </a:rPr>
                        <a:t>О таких ситуациях Вы будете информированы. Родители (законные представители) имеют право:</a:t>
                      </a:r>
                      <a:endParaRPr sz="1000">
                        <a:latin typeface="+mj-lt"/>
                      </a:endParaRPr>
                    </a:p>
                    <a:p>
                      <a:pPr marL="213360" indent="-117475">
                        <a:lnSpc>
                          <a:spcPts val="855"/>
                        </a:lnSpc>
                        <a:buChar char="-"/>
                        <a:tabLst>
                          <a:tab pos="213360"/>
                        </a:tabLst>
                      </a:pPr>
                      <a:r>
                        <a:rPr sz="1000">
                          <a:latin typeface="+mj-lt"/>
                        </a:rPr>
                        <a:t>обратиться к педагогу-психологу школы за консультацией по вопросам развития, воспитания и обучения</a:t>
                      </a:r>
                      <a:endParaRPr sz="1000">
                        <a:latin typeface="+mj-lt"/>
                      </a:endParaRPr>
                    </a:p>
                    <a:p>
                      <a:pPr marL="95885">
                        <a:lnSpc>
                          <a:spcPts val="885"/>
                        </a:lnSpc>
                      </a:pPr>
                      <a:r>
                        <a:rPr sz="1000">
                          <a:latin typeface="+mj-lt"/>
                        </a:rPr>
                        <a:t>ребенка;</a:t>
                      </a:r>
                      <a:endParaRPr sz="1000">
                        <a:latin typeface="+mj-lt"/>
                      </a:endParaRPr>
                    </a:p>
                    <a:p>
                      <a:pPr marL="95885" marR="90805" indent="153670">
                        <a:lnSpc>
                          <a:spcPts val="890"/>
                        </a:lnSpc>
                        <a:spcBef>
                          <a:spcPts val="30"/>
                        </a:spcBef>
                        <a:buChar char="-"/>
                        <a:tabLst>
                          <a:tab pos="249554"/>
                        </a:tabLst>
                      </a:pPr>
                      <a:r>
                        <a:rPr sz="1000">
                          <a:latin typeface="+mj-lt"/>
                        </a:rPr>
                        <a:t>отказаться  от  психологического  сопровождения  ребенка  (или  отдельных  его  компонентов  указанных выше), предоставив педагогу-психологу школы заявление об отказе на имя директора </a:t>
                      </a:r>
                      <a:r>
                        <a:rPr sz="1000" smtClean="0">
                          <a:latin typeface="+mj-lt"/>
                        </a:rPr>
                        <a:t>шко.</a:t>
                      </a:r>
                      <a:endParaRPr sz="1000">
                        <a:latin typeface="+mj-lt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19553">
                <a:tc rowSpan="2">
                  <a:txBody>
                    <a:bodyPr vert="horz" wrap="square"/>
                    <a:lstStyle/>
                    <a:p>
                      <a:pPr marL="90488" marR="450850" indent="0" algn="ctr">
                        <a:lnSpc>
                          <a:spcPts val="890"/>
                        </a:lnSpc>
                        <a:spcBef>
                          <a:spcPts val="15"/>
                        </a:spcBef>
                      </a:pPr>
                      <a:r>
                        <a:rPr sz="1000" b="1"/>
                        <a:t>ФИО родителя (</a:t>
                      </a:r>
                      <a:r>
                        <a:rPr sz="1000" b="1" smtClean="0"/>
                        <a:t>законного</a:t>
                      </a:r>
                      <a:r>
                        <a:rPr lang="ru-RU" sz="1000" b="1" smtClean="0"/>
                        <a:t> </a:t>
                      </a:r>
                      <a:r>
                        <a:rPr sz="1000" b="1" smtClean="0"/>
                        <a:t>представителя</a:t>
                      </a:r>
                      <a:r>
                        <a:rPr sz="1000" b="1"/>
                        <a:t>)</a:t>
                      </a:r>
                      <a:endParaRPr sz="1000" b="1"/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 vert="horz" wrap="square"/>
                    <a:lstStyle/>
                    <a:p>
                      <a:pPr marL="505459">
                        <a:lnSpc>
                          <a:spcPts val="880"/>
                        </a:lnSpc>
                      </a:pPr>
                      <a:r>
                        <a:rPr sz="750" b="1" spc="515">
                          <a:latin typeface="Times New Roman"/>
                          <a:cs typeface="Times New Roman"/>
                        </a:rPr>
                        <a:t>ФИО</a:t>
                      </a:r>
                      <a:r>
                        <a:rPr sz="750" b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50" b="1" spc="315">
                          <a:latin typeface="Times New Roman"/>
                          <a:cs typeface="Times New Roman"/>
                        </a:rPr>
                        <a:t>ребенка</a:t>
                      </a:r>
                      <a:endParaRPr sz="7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wrap="square"/>
                    <a:lstStyle/>
                    <a:p>
                      <a:pPr marL="203200" marR="122555" indent="-73025" algn="ctr">
                        <a:lnSpc>
                          <a:spcPts val="890"/>
                        </a:lnSpc>
                      </a:pPr>
                      <a:r>
                        <a:rPr sz="900" b="1">
                          <a:latin typeface="+mj-lt"/>
                        </a:rPr>
                        <a:t>Даю согласие на психологическое сопровождение и оказание психолого - педагогической помощи</a:t>
                      </a:r>
                      <a:endParaRPr sz="900" b="1">
                        <a:latin typeface="+mj-lt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06748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19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ts val="825"/>
                        </a:lnSpc>
                      </a:pPr>
                      <a:r>
                        <a:rPr sz="750" b="1" i="1" spc="335">
                          <a:latin typeface="Times New Roman"/>
                          <a:cs typeface="Times New Roman"/>
                        </a:rPr>
                        <a:t>Подпись</a:t>
                      </a:r>
                      <a:endParaRPr sz="7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4445" algn="ctr">
                        <a:lnSpc>
                          <a:spcPts val="825"/>
                        </a:lnSpc>
                      </a:pPr>
                      <a:r>
                        <a:rPr sz="750" b="1" i="1" spc="375">
                          <a:latin typeface="Times New Roman"/>
                          <a:cs typeface="Times New Roman"/>
                        </a:rPr>
                        <a:t>Дата</a:t>
                      </a:r>
                      <a:endParaRPr sz="7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7941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7941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8521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7941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8078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>
              <a:lnSpc>
                <a:spcPct val="100000"/>
              </a:lnSpc>
              <a:spcBef>
                <a:spcPts val="105"/>
              </a:spcBef>
            </a:pPr>
            <a:r>
              <a:rPr spc="-10"/>
              <a:t>Проведение</a:t>
            </a:r>
            <a:r>
              <a:rPr spc="-25"/>
              <a:t> </a:t>
            </a:r>
            <a:r>
              <a:rPr spc="-10"/>
              <a:t>мониторинга</a:t>
            </a:r>
            <a:r>
              <a:rPr spc="10"/>
              <a:t> </a:t>
            </a:r>
            <a:r>
              <a:rPr spc="-20"/>
              <a:t>психологического</a:t>
            </a:r>
            <a:r>
              <a:rPr spc="-25"/>
              <a:t> </a:t>
            </a:r>
            <a:r>
              <a:rPr spc="-10"/>
              <a:t>состояния</a:t>
            </a:r>
            <a:r>
              <a:rPr/>
              <a:t> </a:t>
            </a:r>
            <a:r>
              <a:rPr spc="-10"/>
              <a:t>детей </a:t>
            </a:r>
            <a:r>
              <a:rPr/>
              <a:t>ветеранов</a:t>
            </a:r>
            <a:r>
              <a:rPr spc="-55"/>
              <a:t> </a:t>
            </a:r>
            <a:r>
              <a:rPr spc="-10"/>
              <a:t>(участников)</a:t>
            </a:r>
            <a:r>
              <a:rPr spc="-40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8650" y="855726"/>
            <a:ext cx="8543290" cy="3698192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783329" marR="321945" indent="-3491229">
              <a:lnSpc>
                <a:spcPct val="80000"/>
              </a:lnSpc>
              <a:spcBef>
                <a:spcPts val="530"/>
              </a:spcBef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Согласие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30">
                <a:solidFill>
                  <a:srgbClr val="C00000"/>
                </a:solidFill>
                <a:latin typeface="Arial"/>
                <a:cs typeface="Arial"/>
              </a:rPr>
              <a:t>психолого-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педагогическую,</a:t>
            </a:r>
            <a:r>
              <a:rPr sz="18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>
                <a:solidFill>
                  <a:srgbClr val="C00000"/>
                </a:solidFill>
                <a:latin typeface="Arial"/>
                <a:cs typeface="Arial"/>
              </a:rPr>
              <a:t>медицинскую</a:t>
            </a:r>
            <a:r>
              <a:rPr sz="18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-10">
                <a:solidFill>
                  <a:srgbClr val="C00000"/>
                </a:solidFill>
                <a:latin typeface="Arial"/>
                <a:cs typeface="Arial"/>
              </a:rPr>
              <a:t>социальную помощь</a:t>
            </a:r>
            <a:endParaRPr sz="1800">
              <a:latin typeface="Arial"/>
              <a:cs typeface="Arial"/>
            </a:endParaRPr>
          </a:p>
          <a:p>
            <a:pPr marL="12700" marR="41275">
              <a:lnSpc>
                <a:spcPct val="80000"/>
              </a:lnSpc>
              <a:spcBef>
                <a:spcPts val="10"/>
              </a:spcBef>
              <a:tabLst>
                <a:tab pos="5592445"/>
              </a:tabLst>
            </a:pPr>
            <a:r>
              <a:rPr sz="1200" b="1" i="1" spc="-25">
                <a:latin typeface="Times New Roman"/>
                <a:cs typeface="Times New Roman"/>
              </a:rPr>
              <a:t>Я,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>
                <a:latin typeface="Times New Roman"/>
                <a:cs typeface="Times New Roman"/>
              </a:rPr>
              <a:t>(Ф.И.О.),</a:t>
            </a:r>
            <a:r>
              <a:rPr sz="1200" spc="1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место</a:t>
            </a:r>
            <a:r>
              <a:rPr sz="1200" spc="1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проживания</a:t>
            </a:r>
            <a:r>
              <a:rPr sz="1200" spc="1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(с</a:t>
            </a:r>
            <a:r>
              <a:rPr sz="1200" spc="1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указанием индекса):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ts val="1010"/>
              </a:lnSpc>
              <a:tabLst>
                <a:tab pos="8529955"/>
              </a:tabLst>
            </a:pPr>
            <a:r>
              <a:rPr sz="1200">
                <a:latin typeface="Times New Roman"/>
                <a:cs typeface="Times New Roman"/>
              </a:rPr>
              <a:t>настоящим</a:t>
            </a:r>
            <a:r>
              <a:rPr sz="1200" spc="10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даю</a:t>
            </a:r>
            <a:r>
              <a:rPr sz="1200" spc="9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согласие</a:t>
            </a:r>
            <a:r>
              <a:rPr sz="1200" spc="10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на</a:t>
            </a:r>
            <a:r>
              <a:rPr sz="1200" spc="10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оказание</a:t>
            </a:r>
            <a:r>
              <a:rPr sz="1200" spc="9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мне</a:t>
            </a:r>
            <a:r>
              <a:rPr sz="1200" spc="95">
                <a:latin typeface="Times New Roman"/>
                <a:cs typeface="Times New Roman"/>
              </a:rPr>
              <a:t> </a:t>
            </a:r>
            <a:r>
              <a:rPr sz="1200" spc="-20">
                <a:latin typeface="Times New Roman"/>
                <a:cs typeface="Times New Roman"/>
              </a:rPr>
              <a:t>психолого-</a:t>
            </a:r>
            <a:r>
              <a:rPr sz="1200">
                <a:latin typeface="Times New Roman"/>
                <a:cs typeface="Times New Roman"/>
              </a:rPr>
              <a:t>педагогической,</a:t>
            </a:r>
            <a:r>
              <a:rPr sz="1200" spc="100">
                <a:latin typeface="Times New Roman"/>
                <a:cs typeface="Times New Roman"/>
              </a:rPr>
              <a:t> </a:t>
            </a:r>
            <a:r>
              <a:rPr sz="1200" i="1" spc="-10">
                <a:latin typeface="Times New Roman"/>
                <a:cs typeface="Times New Roman"/>
              </a:rPr>
              <a:t>медицинской</a:t>
            </a:r>
            <a:r>
              <a:rPr sz="1200" i="1" spc="95">
                <a:latin typeface="Times New Roman"/>
                <a:cs typeface="Times New Roman"/>
              </a:rPr>
              <a:t> </a:t>
            </a:r>
            <a:r>
              <a:rPr sz="1200" i="1">
                <a:latin typeface="Times New Roman"/>
                <a:cs typeface="Times New Roman"/>
              </a:rPr>
              <a:t>и</a:t>
            </a:r>
            <a:r>
              <a:rPr sz="1200" i="1" spc="105">
                <a:latin typeface="Times New Roman"/>
                <a:cs typeface="Times New Roman"/>
              </a:rPr>
              <a:t> </a:t>
            </a:r>
            <a:r>
              <a:rPr sz="1200" i="1">
                <a:latin typeface="Times New Roman"/>
                <a:cs typeface="Times New Roman"/>
              </a:rPr>
              <a:t>социальной</a:t>
            </a:r>
            <a:r>
              <a:rPr sz="1200" i="1" spc="90">
                <a:latin typeface="Times New Roman"/>
                <a:cs typeface="Times New Roman"/>
              </a:rPr>
              <a:t> </a:t>
            </a:r>
            <a:r>
              <a:rPr sz="1200" i="1">
                <a:latin typeface="Times New Roman"/>
                <a:cs typeface="Times New Roman"/>
              </a:rPr>
              <a:t>помощи</a:t>
            </a:r>
            <a:r>
              <a:rPr sz="1200" i="1" spc="10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в</a:t>
            </a:r>
            <a:r>
              <a:rPr sz="1200" spc="100">
                <a:latin typeface="Times New Roman"/>
                <a:cs typeface="Times New Roman"/>
              </a:rPr>
              <a:t> </a:t>
            </a:r>
            <a:r>
              <a:rPr sz="12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200" smtClean="0">
              <a:latin typeface="Times New Roman"/>
              <a:cs typeface="Times New Roman"/>
            </a:endParaRPr>
          </a:p>
          <a:p>
            <a:pPr marL="12700" algn="just">
              <a:lnSpc>
                <a:spcPts val="1150"/>
              </a:lnSpc>
              <a:tabLst>
                <a:tab pos="6784975"/>
              </a:tabLst>
            </a:pPr>
            <a:r>
              <a:rPr sz="1200" smtClean="0">
                <a:latin typeface="Times New Roman"/>
                <a:cs typeface="Times New Roman"/>
              </a:rPr>
              <a:t>(</a:t>
            </a:r>
            <a:r>
              <a:rPr lang="ru-RU" sz="1200" smtClean="0">
                <a:latin typeface="Times New Roman"/>
                <a:cs typeface="Times New Roman"/>
              </a:rPr>
              <a:t>О</a:t>
            </a:r>
            <a:r>
              <a:rPr sz="1200" smtClean="0">
                <a:latin typeface="Times New Roman"/>
                <a:cs typeface="Times New Roman"/>
              </a:rPr>
              <a:t>О),</a:t>
            </a:r>
            <a:r>
              <a:rPr sz="1200" spc="-5" smtClean="0">
                <a:latin typeface="Times New Roman"/>
                <a:cs typeface="Times New Roman"/>
              </a:rPr>
              <a:t> </a:t>
            </a:r>
            <a:r>
              <a:rPr sz="1200" spc="-10" smtClean="0">
                <a:latin typeface="Times New Roman"/>
                <a:cs typeface="Times New Roman"/>
              </a:rPr>
              <a:t>находящимся </a:t>
            </a:r>
            <a:r>
              <a:rPr sz="1200" smtClean="0">
                <a:latin typeface="Times New Roman"/>
                <a:cs typeface="Times New Roman"/>
              </a:rPr>
              <a:t>по</a:t>
            </a:r>
            <a:r>
              <a:rPr sz="1200" spc="-20" smtClean="0">
                <a:latin typeface="Times New Roman"/>
                <a:cs typeface="Times New Roman"/>
              </a:rPr>
              <a:t> </a:t>
            </a:r>
            <a:r>
              <a:rPr sz="1200" smtClean="0">
                <a:latin typeface="Times New Roman"/>
                <a:cs typeface="Times New Roman"/>
              </a:rPr>
              <a:t>адресу: </a:t>
            </a:r>
            <a:r>
              <a:rPr sz="1200" u="sng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spc="-50" smtClean="0">
                <a:latin typeface="Times New Roman"/>
                <a:cs typeface="Times New Roman"/>
              </a:rPr>
              <a:t>.</a:t>
            </a:r>
            <a:endParaRPr sz="1200" smtClean="0">
              <a:latin typeface="Times New Roman"/>
              <a:cs typeface="Times New Roman"/>
            </a:endParaRPr>
          </a:p>
          <a:p>
            <a:pPr marL="12700" marR="38735" algn="just">
              <a:lnSpc>
                <a:spcPct val="80000"/>
              </a:lnSpc>
              <a:spcBef>
                <a:spcPts val="145"/>
              </a:spcBef>
            </a:pPr>
            <a:r>
              <a:rPr sz="1200" smtClean="0">
                <a:latin typeface="Times New Roman"/>
                <a:cs typeface="Times New Roman"/>
              </a:rPr>
              <a:t>Согласно</a:t>
            </a:r>
            <a:r>
              <a:rPr sz="1200" spc="484" smtClean="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статьи</a:t>
            </a:r>
            <a:r>
              <a:rPr sz="1200" spc="49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№</a:t>
            </a:r>
            <a:r>
              <a:rPr sz="1200" spc="47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42</a:t>
            </a:r>
            <a:r>
              <a:rPr sz="1200" spc="48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Федерального</a:t>
            </a:r>
            <a:r>
              <a:rPr sz="1200" spc="484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закона</a:t>
            </a:r>
            <a:r>
              <a:rPr sz="1200" spc="47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№</a:t>
            </a:r>
            <a:r>
              <a:rPr sz="1200" spc="484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273–ФЗ</a:t>
            </a:r>
            <a:r>
              <a:rPr sz="1200" spc="48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«Об</a:t>
            </a:r>
            <a:r>
              <a:rPr sz="1200" spc="49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образовании</a:t>
            </a:r>
            <a:r>
              <a:rPr sz="1200" spc="49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в</a:t>
            </a:r>
            <a:r>
              <a:rPr sz="1200" spc="49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Российской</a:t>
            </a:r>
            <a:r>
              <a:rPr sz="1200" spc="48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Федерации»</a:t>
            </a:r>
            <a:r>
              <a:rPr sz="1200" spc="480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психолого- педагогическая, медицинская</a:t>
            </a:r>
            <a:r>
              <a:rPr sz="1200" spc="-5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и</a:t>
            </a:r>
            <a:r>
              <a:rPr sz="1200" spc="-2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социальная</a:t>
            </a:r>
            <a:r>
              <a:rPr sz="1200" spc="-3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помощь </a:t>
            </a:r>
            <a:r>
              <a:rPr sz="1200" spc="-10">
                <a:latin typeface="Times New Roman"/>
                <a:cs typeface="Times New Roman"/>
              </a:rPr>
              <a:t>включает</a:t>
            </a:r>
            <a:r>
              <a:rPr sz="1200" spc="-1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в</a:t>
            </a:r>
            <a:r>
              <a:rPr sz="1200" spc="-1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себя:</a:t>
            </a:r>
            <a:endParaRPr sz="1200">
              <a:latin typeface="Times New Roman"/>
              <a:cs typeface="Times New Roman"/>
            </a:endParaRPr>
          </a:p>
          <a:p>
            <a:pPr marL="12700" marR="38735" indent="172720" algn="just">
              <a:lnSpc>
                <a:spcPct val="80000"/>
              </a:lnSpc>
              <a:buAutoNum type="arabicParenR"/>
              <a:tabLst>
                <a:tab pos="185420"/>
              </a:tabLst>
            </a:pPr>
            <a:r>
              <a:rPr sz="1200" spc="-25">
                <a:latin typeface="Times New Roman"/>
                <a:cs typeface="Times New Roman"/>
              </a:rPr>
              <a:t>психолого-</a:t>
            </a:r>
            <a:r>
              <a:rPr sz="1200">
                <a:latin typeface="Times New Roman"/>
                <a:cs typeface="Times New Roman"/>
              </a:rPr>
              <a:t>педагогическое</a:t>
            </a:r>
            <a:r>
              <a:rPr sz="1200" spc="20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консультирование</a:t>
            </a:r>
            <a:r>
              <a:rPr sz="1200" spc="20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обучающихся,</a:t>
            </a:r>
            <a:r>
              <a:rPr sz="1200" spc="3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их</a:t>
            </a:r>
            <a:r>
              <a:rPr sz="1200" spc="1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родителей</a:t>
            </a:r>
            <a:r>
              <a:rPr sz="1200" spc="2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(законных</a:t>
            </a:r>
            <a:r>
              <a:rPr sz="1200" spc="1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представителей)</a:t>
            </a:r>
            <a:r>
              <a:rPr sz="1200" spc="1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и</a:t>
            </a:r>
            <a:r>
              <a:rPr sz="1200" spc="1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педагогических работников;</a:t>
            </a:r>
            <a:endParaRPr sz="1200">
              <a:latin typeface="Times New Roman"/>
              <a:cs typeface="Times New Roman"/>
            </a:endParaRPr>
          </a:p>
          <a:p>
            <a:pPr marL="176530" indent="-163830" algn="just">
              <a:lnSpc>
                <a:spcPts val="1010"/>
              </a:lnSpc>
              <a:buAutoNum type="arabicParenR"/>
              <a:tabLst>
                <a:tab pos="176530"/>
              </a:tabLst>
            </a:pPr>
            <a:r>
              <a:rPr sz="1200" spc="-10">
                <a:latin typeface="Times New Roman"/>
                <a:cs typeface="Times New Roman"/>
              </a:rPr>
              <a:t>коррекционно-развивающие</a:t>
            </a:r>
            <a:r>
              <a:rPr sz="1200" spc="-3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и</a:t>
            </a:r>
            <a:r>
              <a:rPr sz="1200" spc="-30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компенсирующие</a:t>
            </a:r>
            <a:r>
              <a:rPr sz="1200" spc="-3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занятия</a:t>
            </a:r>
            <a:r>
              <a:rPr sz="1200" spc="-4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с</a:t>
            </a:r>
            <a:r>
              <a:rPr sz="1200" spc="-1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обучающимися,</a:t>
            </a:r>
            <a:r>
              <a:rPr sz="1200" spc="27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логопедическую</a:t>
            </a:r>
            <a:r>
              <a:rPr sz="1200" spc="-3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помощь</a:t>
            </a:r>
            <a:r>
              <a:rPr sz="1200" spc="-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обучающимся;</a:t>
            </a:r>
            <a:endParaRPr sz="1200">
              <a:latin typeface="Times New Roman"/>
              <a:cs typeface="Times New Roman"/>
            </a:endParaRPr>
          </a:p>
          <a:p>
            <a:pPr marL="176530" indent="-163830" algn="just">
              <a:lnSpc>
                <a:spcPts val="1155"/>
              </a:lnSpc>
              <a:buAutoNum type="arabicParenR"/>
              <a:tabLst>
                <a:tab pos="176530"/>
              </a:tabLst>
            </a:pPr>
            <a:r>
              <a:rPr sz="1200" spc="-10">
                <a:latin typeface="Times New Roman"/>
                <a:cs typeface="Times New Roman"/>
              </a:rPr>
              <a:t>комплекс</a:t>
            </a:r>
            <a:r>
              <a:rPr sz="1200" spc="-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реабилитационных</a:t>
            </a:r>
            <a:r>
              <a:rPr sz="1200" spc="-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и</a:t>
            </a:r>
            <a:r>
              <a:rPr sz="1200" spc="1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других</a:t>
            </a:r>
            <a:r>
              <a:rPr sz="1200" spc="-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медицинских</a:t>
            </a:r>
            <a:r>
              <a:rPr sz="1200" spc="-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мероприятий;</a:t>
            </a:r>
            <a:endParaRPr sz="1200">
              <a:latin typeface="Times New Roman"/>
              <a:cs typeface="Times New Roman"/>
            </a:endParaRPr>
          </a:p>
          <a:p>
            <a:pPr marL="176530" indent="-163830" algn="just">
              <a:lnSpc>
                <a:spcPts val="1155"/>
              </a:lnSpc>
              <a:buAutoNum type="arabicParenR"/>
              <a:tabLst>
                <a:tab pos="176530"/>
              </a:tabLst>
            </a:pPr>
            <a:r>
              <a:rPr sz="1200">
                <a:latin typeface="Times New Roman"/>
                <a:cs typeface="Times New Roman"/>
              </a:rPr>
              <a:t>помощь </a:t>
            </a:r>
            <a:r>
              <a:rPr sz="1200" spc="-10">
                <a:latin typeface="Times New Roman"/>
                <a:cs typeface="Times New Roman"/>
              </a:rPr>
              <a:t>обучающимся</a:t>
            </a:r>
            <a:r>
              <a:rPr sz="1200">
                <a:latin typeface="Times New Roman"/>
                <a:cs typeface="Times New Roman"/>
              </a:rPr>
              <a:t> в</a:t>
            </a:r>
            <a:r>
              <a:rPr sz="1200" spc="-10">
                <a:latin typeface="Times New Roman"/>
                <a:cs typeface="Times New Roman"/>
              </a:rPr>
              <a:t> профориентации,</a:t>
            </a:r>
            <a:r>
              <a:rPr sz="1200" spc="-4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получении</a:t>
            </a:r>
            <a:r>
              <a:rPr sz="1200" spc="-4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профессии</a:t>
            </a:r>
            <a:r>
              <a:rPr sz="1200" spc="-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и</a:t>
            </a:r>
            <a:r>
              <a:rPr sz="1200" spc="-2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социальной</a:t>
            </a:r>
            <a:r>
              <a:rPr sz="1200" spc="-40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адаптации.</a:t>
            </a:r>
            <a:endParaRPr sz="1200">
              <a:latin typeface="Times New Roman"/>
              <a:cs typeface="Times New Roman"/>
            </a:endParaRPr>
          </a:p>
          <a:p>
            <a:pPr marL="12700" marR="40005" algn="just">
              <a:lnSpc>
                <a:spcPts val="1150"/>
              </a:lnSpc>
              <a:spcBef>
                <a:spcPts val="135"/>
              </a:spcBef>
            </a:pPr>
            <a:endParaRPr lang="ru-RU" sz="1200" smtClean="0">
              <a:latin typeface="Times New Roman"/>
              <a:cs typeface="Times New Roman"/>
            </a:endParaRPr>
          </a:p>
          <a:p>
            <a:pPr marL="12700" marR="40005" algn="just">
              <a:lnSpc>
                <a:spcPts val="1150"/>
              </a:lnSpc>
              <a:spcBef>
                <a:spcPts val="135"/>
              </a:spcBef>
            </a:pPr>
            <a:r>
              <a:rPr sz="1200" smtClean="0">
                <a:latin typeface="Times New Roman"/>
                <a:cs typeface="Times New Roman"/>
              </a:rPr>
              <a:t>Настоящее</a:t>
            </a:r>
            <a:r>
              <a:rPr sz="1200" spc="45" smtClean="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согласие</a:t>
            </a:r>
            <a:r>
              <a:rPr sz="1200" spc="4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вступает</a:t>
            </a:r>
            <a:r>
              <a:rPr sz="1200" spc="5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в</a:t>
            </a:r>
            <a:r>
              <a:rPr sz="1200" spc="3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силу</a:t>
            </a:r>
            <a:r>
              <a:rPr sz="1200" spc="3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со</a:t>
            </a:r>
            <a:r>
              <a:rPr sz="1200" spc="3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дня</a:t>
            </a:r>
            <a:r>
              <a:rPr sz="1200" spc="3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его</a:t>
            </a:r>
            <a:r>
              <a:rPr sz="1200" spc="3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подписания</a:t>
            </a:r>
            <a:r>
              <a:rPr sz="1200" spc="4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и</a:t>
            </a:r>
            <a:r>
              <a:rPr sz="1200" spc="4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действует</a:t>
            </a:r>
            <a:r>
              <a:rPr sz="1200" spc="5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в</a:t>
            </a:r>
            <a:r>
              <a:rPr sz="1200" spc="2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течение</a:t>
            </a:r>
            <a:r>
              <a:rPr sz="1200" spc="4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всего</a:t>
            </a:r>
            <a:r>
              <a:rPr sz="1200" spc="4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периода</a:t>
            </a:r>
            <a:r>
              <a:rPr sz="1200" spc="4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обучения</a:t>
            </a:r>
            <a:r>
              <a:rPr sz="1200" spc="4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в</a:t>
            </a:r>
            <a:r>
              <a:rPr sz="1200" spc="3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учреждении. </a:t>
            </a:r>
            <a:endParaRPr lang="ru-RU" sz="1200" spc="-10" smtClean="0">
              <a:latin typeface="Times New Roman"/>
              <a:cs typeface="Times New Roman"/>
            </a:endParaRPr>
          </a:p>
          <a:p>
            <a:pPr marL="12700" marR="40005" algn="just">
              <a:lnSpc>
                <a:spcPts val="1150"/>
              </a:lnSpc>
              <a:spcBef>
                <a:spcPts val="135"/>
              </a:spcBef>
            </a:pPr>
            <a:endParaRPr lang="ru-RU" sz="1200" spc="-10">
              <a:latin typeface="Times New Roman"/>
              <a:cs typeface="Times New Roman"/>
            </a:endParaRPr>
          </a:p>
          <a:p>
            <a:pPr marL="12700" marR="40005" algn="just">
              <a:lnSpc>
                <a:spcPts val="1150"/>
              </a:lnSpc>
              <a:spcBef>
                <a:spcPts val="135"/>
              </a:spcBef>
            </a:pPr>
            <a:r>
              <a:rPr sz="1200" smtClean="0">
                <a:latin typeface="Times New Roman"/>
                <a:cs typeface="Times New Roman"/>
              </a:rPr>
              <a:t>Согласие</a:t>
            </a:r>
            <a:r>
              <a:rPr sz="1200" spc="100" smtClean="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может</a:t>
            </a:r>
            <a:r>
              <a:rPr sz="1200" spc="114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быть</a:t>
            </a:r>
            <a:r>
              <a:rPr sz="1200" spc="9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отозвано</a:t>
            </a:r>
            <a:r>
              <a:rPr sz="1200" spc="9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путем</a:t>
            </a:r>
            <a:r>
              <a:rPr sz="1200" spc="10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предоставления</a:t>
            </a:r>
            <a:r>
              <a:rPr sz="1200" spc="10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в</a:t>
            </a:r>
            <a:r>
              <a:rPr sz="1200" spc="10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образовательное</a:t>
            </a:r>
            <a:r>
              <a:rPr sz="1200" spc="10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учреждение</a:t>
            </a:r>
            <a:r>
              <a:rPr sz="1200" spc="10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заявления</a:t>
            </a:r>
            <a:r>
              <a:rPr sz="1200" spc="10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в</a:t>
            </a:r>
            <a:r>
              <a:rPr sz="1200" spc="10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письменной</a:t>
            </a:r>
            <a:r>
              <a:rPr sz="1200" spc="11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форме</a:t>
            </a:r>
            <a:r>
              <a:rPr sz="1200" spc="100">
                <a:latin typeface="Times New Roman"/>
                <a:cs typeface="Times New Roman"/>
              </a:rPr>
              <a:t> </a:t>
            </a:r>
            <a:r>
              <a:rPr sz="1200" spc="-50">
                <a:latin typeface="Times New Roman"/>
                <a:cs typeface="Times New Roman"/>
              </a:rPr>
              <a:t>в </a:t>
            </a:r>
            <a:r>
              <a:rPr sz="1200">
                <a:latin typeface="Times New Roman"/>
                <a:cs typeface="Times New Roman"/>
              </a:rPr>
              <a:t>соответствии</a:t>
            </a:r>
            <a:r>
              <a:rPr sz="1200" spc="-2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с</a:t>
            </a:r>
            <a:r>
              <a:rPr sz="1200" spc="10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требованиями</a:t>
            </a:r>
            <a:r>
              <a:rPr sz="1200" spc="-40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законодательства</a:t>
            </a:r>
            <a:r>
              <a:rPr sz="1200" spc="-1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Российской</a:t>
            </a:r>
            <a:r>
              <a:rPr sz="1200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Федерации.</a:t>
            </a:r>
            <a:endParaRPr sz="12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80"/>
              </a:spcBef>
              <a:tabLst>
                <a:tab pos="3051175"/>
              </a:tabLst>
            </a:pPr>
            <a:r>
              <a:rPr sz="1200">
                <a:latin typeface="Times New Roman"/>
                <a:cs typeface="Times New Roman"/>
              </a:rPr>
              <a:t>Дата</a:t>
            </a:r>
            <a:r>
              <a:rPr sz="1200" spc="-15">
                <a:latin typeface="Times New Roman"/>
                <a:cs typeface="Times New Roman"/>
              </a:rPr>
              <a:t> </a:t>
            </a:r>
            <a:r>
              <a:rPr sz="1200" spc="-10">
                <a:latin typeface="Times New Roman"/>
                <a:cs typeface="Times New Roman"/>
              </a:rPr>
              <a:t>заполнения:</a:t>
            </a:r>
            <a:r>
              <a:rPr sz="1200" spc="-25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«</a:t>
            </a:r>
            <a:r>
              <a:rPr sz="1200" u="sng" spc="45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1200" spc="-50">
                <a:latin typeface="Times New Roman"/>
                <a:cs typeface="Times New Roman"/>
              </a:rPr>
              <a:t>»</a:t>
            </a:r>
            <a:r>
              <a:rPr sz="12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>
                <a:latin typeface="Times New Roman"/>
                <a:cs typeface="Times New Roman"/>
              </a:rPr>
              <a:t>20</a:t>
            </a:r>
            <a:r>
              <a:rPr sz="1200" u="sng" spc="36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1200" spc="-25">
                <a:latin typeface="Times New Roman"/>
                <a:cs typeface="Times New Roman"/>
              </a:rPr>
              <a:t>г.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295"/>
              </a:lnSpc>
              <a:spcBef>
                <a:spcPts val="865"/>
              </a:spcBef>
              <a:tabLst>
                <a:tab pos="1198245"/>
                <a:tab pos="3409315"/>
              </a:tabLst>
            </a:pPr>
            <a:r>
              <a:rPr sz="1200" spc="-50">
                <a:latin typeface="Times New Roman"/>
                <a:cs typeface="Times New Roman"/>
              </a:rPr>
              <a:t>/</a:t>
            </a:r>
            <a:r>
              <a:rPr sz="12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spc="-50">
                <a:latin typeface="Times New Roman"/>
                <a:cs typeface="Times New Roman"/>
              </a:rPr>
              <a:t>/</a:t>
            </a:r>
            <a:r>
              <a:rPr sz="12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200">
              <a:latin typeface="Times New Roman"/>
              <a:cs typeface="Times New Roman"/>
            </a:endParaRPr>
          </a:p>
          <a:p>
            <a:pPr marL="391795">
              <a:lnSpc>
                <a:spcPts val="1295"/>
              </a:lnSpc>
              <a:tabLst>
                <a:tab pos="3256279"/>
              </a:tabLst>
            </a:pPr>
            <a:r>
              <a:rPr sz="1200" spc="-10">
                <a:latin typeface="Times New Roman"/>
                <a:cs typeface="Times New Roman"/>
              </a:rPr>
              <a:t>(подпись)</a:t>
            </a:r>
            <a:r>
              <a:rPr sz="1200">
                <a:latin typeface="Times New Roman"/>
                <a:cs typeface="Times New Roman"/>
              </a:rPr>
              <a:t>	</a:t>
            </a:r>
            <a:r>
              <a:rPr sz="1200" spc="-10">
                <a:latin typeface="Times New Roman"/>
                <a:cs typeface="Times New Roman"/>
              </a:rPr>
              <a:t>(Ф.И.О.)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0291" y="57403"/>
            <a:ext cx="131826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i="1">
                <a:latin typeface="Arial"/>
                <a:cs typeface="Arial"/>
              </a:rPr>
              <a:t>*****после</a:t>
            </a:r>
            <a:r>
              <a:rPr sz="800" b="1" i="1" spc="-25">
                <a:latin typeface="Arial"/>
                <a:cs typeface="Arial"/>
              </a:rPr>
              <a:t> </a:t>
            </a:r>
            <a:r>
              <a:rPr sz="800" b="1" i="1">
                <a:latin typeface="Arial"/>
                <a:cs typeface="Arial"/>
              </a:rPr>
              <a:t>15</a:t>
            </a:r>
            <a:r>
              <a:rPr sz="800" b="1" i="1" spc="-20">
                <a:latin typeface="Arial"/>
                <a:cs typeface="Arial"/>
              </a:rPr>
              <a:t> </a:t>
            </a:r>
            <a:r>
              <a:rPr sz="800" b="1" i="1" spc="-10">
                <a:latin typeface="Arial"/>
                <a:cs typeface="Arial"/>
              </a:rPr>
              <a:t>лет…………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>
              <a:lnSpc>
                <a:spcPct val="100000"/>
              </a:lnSpc>
              <a:spcBef>
                <a:spcPts val="105"/>
              </a:spcBef>
            </a:pPr>
            <a:r>
              <a:rPr spc="-10"/>
              <a:t>Проведение</a:t>
            </a:r>
            <a:r>
              <a:rPr spc="-25"/>
              <a:t> </a:t>
            </a:r>
            <a:r>
              <a:rPr spc="-10"/>
              <a:t>мониторинга</a:t>
            </a:r>
            <a:r>
              <a:rPr spc="10"/>
              <a:t> </a:t>
            </a:r>
            <a:r>
              <a:rPr spc="-20"/>
              <a:t>психологического</a:t>
            </a:r>
            <a:r>
              <a:rPr spc="-25"/>
              <a:t> </a:t>
            </a:r>
            <a:r>
              <a:rPr spc="-10"/>
              <a:t>состояния</a:t>
            </a:r>
            <a:r>
              <a:rPr/>
              <a:t> </a:t>
            </a:r>
            <a:r>
              <a:rPr spc="-10"/>
              <a:t>детей </a:t>
            </a:r>
            <a:r>
              <a:rPr/>
              <a:t>ветеранов</a:t>
            </a:r>
            <a:r>
              <a:rPr spc="-55"/>
              <a:t> </a:t>
            </a:r>
            <a:r>
              <a:rPr spc="-10"/>
              <a:t>(участников)</a:t>
            </a:r>
            <a:r>
              <a:rPr spc="-40"/>
              <a:t> </a:t>
            </a:r>
            <a:r>
              <a:rPr spc="-25"/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1350" y="3085464"/>
            <a:ext cx="6225540" cy="0"/>
          </a:xfrm>
          <a:custGeom>
            <a:rect l="l" t="t" r="r" b="b"/>
            <a:pathLst>
              <a:path w="6225540">
                <a:moveTo>
                  <a:pt x="0" y="0"/>
                </a:moveTo>
                <a:lnTo>
                  <a:pt x="6225540" y="0"/>
                </a:lnTo>
              </a:path>
            </a:pathLst>
          </a:custGeom>
          <a:ln w="9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1350" y="3451225"/>
            <a:ext cx="4964430" cy="0"/>
          </a:xfrm>
          <a:custGeom>
            <a:rect l="l" t="t" r="r" b="b"/>
            <a:pathLst>
              <a:path w="4964430">
                <a:moveTo>
                  <a:pt x="0" y="0"/>
                </a:moveTo>
                <a:lnTo>
                  <a:pt x="4964125" y="0"/>
                </a:lnTo>
              </a:path>
            </a:pathLst>
          </a:custGeom>
          <a:ln w="96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8650" y="730122"/>
            <a:ext cx="8509635" cy="39094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ОТКАЗ</a:t>
            </a:r>
            <a:r>
              <a:rPr sz="11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r>
              <a:rPr sz="11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(законного</a:t>
            </a:r>
            <a:r>
              <a:rPr sz="11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представителя)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1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ПРЕДОСТАВЛЕНИЯ</a:t>
            </a:r>
            <a:r>
              <a:rPr sz="1100" b="1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ПСИХОЛОГО-ПЕДАГОГИЧЕСКОЙ</a:t>
            </a:r>
            <a:r>
              <a:rPr sz="11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ПОМОЩИ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ОБУЧАЮЩИМСЯ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100">
              <a:latin typeface="Arial"/>
              <a:cs typeface="Arial"/>
            </a:endParaRPr>
          </a:p>
          <a:p>
            <a:pPr marL="12700" marR="7620" algn="just">
              <a:lnSpc>
                <a:spcPct val="100000"/>
              </a:lnSpc>
              <a:tabLst>
                <a:tab pos="1815464"/>
              </a:tabLst>
            </a:pPr>
            <a:r>
              <a:rPr sz="12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>
                <a:latin typeface="Times New Roman"/>
                <a:cs typeface="Times New Roman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(наименование</a:t>
            </a:r>
            <a:r>
              <a:rPr sz="1200" spc="2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ОО)</a:t>
            </a:r>
            <a:r>
              <a:rPr sz="1200" spc="2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2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соответствии</a:t>
            </a:r>
            <a:r>
              <a:rPr sz="1200" spc="2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2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ч.12</a:t>
            </a:r>
            <a:r>
              <a:rPr sz="1200" spc="2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ст.8</a:t>
            </a:r>
            <a:r>
              <a:rPr sz="1200" spc="2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Федерального</a:t>
            </a:r>
            <a:r>
              <a:rPr sz="1200" spc="2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закона</a:t>
            </a:r>
            <a:r>
              <a:rPr sz="1200" spc="204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«Об</a:t>
            </a:r>
            <a:r>
              <a:rPr sz="1200" spc="2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образовании</a:t>
            </a:r>
            <a:r>
              <a:rPr sz="1200" spc="2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 Российской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Федерации»</a:t>
            </a:r>
            <a:r>
              <a:rPr sz="1200" spc="17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№273-ФЗ</a:t>
            </a:r>
            <a:r>
              <a:rPr sz="1200" spc="16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от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26.12.2012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г.</a:t>
            </a:r>
            <a:r>
              <a:rPr sz="1200" spc="17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реализует</a:t>
            </a:r>
            <a:r>
              <a:rPr sz="1200" spc="16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полномочия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органов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власти</a:t>
            </a:r>
            <a:r>
              <a:rPr sz="1200" spc="170">
                <a:latin typeface="Microsoft Sans Serif"/>
                <a:cs typeface="Microsoft Sans Serif"/>
              </a:rPr>
              <a:t> </a:t>
            </a:r>
            <a:r>
              <a:rPr lang="ru-RU" sz="1200" smtClean="0">
                <a:latin typeface="Microsoft Sans Serif"/>
                <a:cs typeface="Microsoft Sans Serif"/>
              </a:rPr>
              <a:t>Чувашской Республики </a:t>
            </a:r>
            <a:r>
              <a:rPr sz="1200" spc="-50" smtClean="0">
                <a:latin typeface="Microsoft Sans Serif"/>
                <a:cs typeface="Microsoft Sans Serif"/>
              </a:rPr>
              <a:t>в </a:t>
            </a:r>
            <a:r>
              <a:rPr sz="1200" spc="-10">
                <a:latin typeface="Microsoft Sans Serif"/>
                <a:cs typeface="Microsoft Sans Serif"/>
              </a:rPr>
              <a:t>организации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предоставления </a:t>
            </a:r>
            <a:r>
              <a:rPr sz="1200" spc="-20">
                <a:latin typeface="Microsoft Sans Serif"/>
                <a:cs typeface="Microsoft Sans Serif"/>
              </a:rPr>
              <a:t>психолого-педагогической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помощи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обучающимся.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6350" algn="just">
              <a:lnSpc>
                <a:spcPct val="100000"/>
              </a:lnSpc>
              <a:tabLst>
                <a:tab pos="5567045"/>
              </a:tabLst>
            </a:pP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-10">
                <a:latin typeface="Microsoft Sans Serif"/>
                <a:cs typeface="Microsoft Sans Serif"/>
              </a:rPr>
              <a:t> соответствии</a:t>
            </a:r>
            <a:r>
              <a:rPr sz="1200">
                <a:latin typeface="Microsoft Sans Serif"/>
                <a:cs typeface="Microsoft Sans Serif"/>
              </a:rPr>
              <a:t> с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ч.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1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ст.42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Федерального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закона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«Об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образовании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Российской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Федерации»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№273-</a:t>
            </a:r>
            <a:r>
              <a:rPr sz="1200" spc="-75">
                <a:latin typeface="Microsoft Sans Serif"/>
                <a:cs typeface="Microsoft Sans Serif"/>
              </a:rPr>
              <a:t>ФЗ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от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26.12.2012 </a:t>
            </a:r>
            <a:r>
              <a:rPr sz="1200" spc="-25">
                <a:latin typeface="Microsoft Sans Serif"/>
                <a:cs typeface="Microsoft Sans Serif"/>
              </a:rPr>
              <a:t>г. </a:t>
            </a:r>
            <a:r>
              <a:rPr sz="1200">
                <a:latin typeface="Microsoft Sans Serif"/>
                <a:cs typeface="Microsoft Sans Serif"/>
              </a:rPr>
              <a:t>такую</a:t>
            </a:r>
            <a:r>
              <a:rPr sz="1200" spc="350">
                <a:latin typeface="Microsoft Sans Serif"/>
                <a:cs typeface="Microsoft Sans Serif"/>
              </a:rPr>
              <a:t>  </a:t>
            </a:r>
            <a:r>
              <a:rPr sz="1200">
                <a:latin typeface="Microsoft Sans Serif"/>
                <a:cs typeface="Microsoft Sans Serif"/>
              </a:rPr>
              <a:t>помощь</a:t>
            </a:r>
            <a:r>
              <a:rPr sz="1200" spc="340">
                <a:latin typeface="Microsoft Sans Serif"/>
                <a:cs typeface="Microsoft Sans Serif"/>
              </a:rPr>
              <a:t>  </a:t>
            </a:r>
            <a:r>
              <a:rPr sz="1200">
                <a:latin typeface="Microsoft Sans Serif"/>
                <a:cs typeface="Microsoft Sans Serif"/>
              </a:rPr>
              <a:t>осуществляет</a:t>
            </a:r>
            <a:r>
              <a:rPr sz="1200" spc="350">
                <a:latin typeface="Microsoft Sans Serif"/>
                <a:cs typeface="Microsoft Sans Serif"/>
              </a:rPr>
              <a:t>  </a:t>
            </a:r>
            <a:r>
              <a:rPr sz="1200" spc="-30">
                <a:latin typeface="Microsoft Sans Serif"/>
                <a:cs typeface="Microsoft Sans Serif"/>
              </a:rPr>
              <a:t>педагог-</a:t>
            </a:r>
            <a:r>
              <a:rPr sz="1200">
                <a:latin typeface="Microsoft Sans Serif"/>
                <a:cs typeface="Microsoft Sans Serif"/>
              </a:rPr>
              <a:t>психолог</a:t>
            </a:r>
            <a:r>
              <a:rPr sz="1200" spc="850">
                <a:latin typeface="Microsoft Sans Serif"/>
                <a:cs typeface="Microsoft Sans Serif"/>
              </a:rPr>
              <a:t> </a:t>
            </a:r>
            <a:r>
              <a:rPr sz="12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spc="500">
                <a:latin typeface="Times New Roman"/>
                <a:cs typeface="Times New Roman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(наименование</a:t>
            </a:r>
            <a:r>
              <a:rPr sz="1200" spc="215">
                <a:latin typeface="Microsoft Sans Serif"/>
                <a:cs typeface="Microsoft Sans Serif"/>
              </a:rPr>
              <a:t>  </a:t>
            </a:r>
            <a:r>
              <a:rPr sz="1200">
                <a:latin typeface="Microsoft Sans Serif"/>
                <a:cs typeface="Microsoft Sans Serif"/>
              </a:rPr>
              <a:t>ОО)</a:t>
            </a:r>
            <a:r>
              <a:rPr sz="1200" spc="215">
                <a:latin typeface="Microsoft Sans Serif"/>
                <a:cs typeface="Microsoft Sans Serif"/>
              </a:rPr>
              <a:t>  </a:t>
            </a:r>
            <a:r>
              <a:rPr sz="1200">
                <a:latin typeface="Microsoft Sans Serif"/>
                <a:cs typeface="Microsoft Sans Serif"/>
              </a:rPr>
              <a:t>по</a:t>
            </a:r>
            <a:r>
              <a:rPr sz="1200" spc="210">
                <a:latin typeface="Microsoft Sans Serif"/>
                <a:cs typeface="Microsoft Sans Serif"/>
              </a:rPr>
              <a:t>  </a:t>
            </a:r>
            <a:r>
              <a:rPr sz="1200">
                <a:latin typeface="Microsoft Sans Serif"/>
                <a:cs typeface="Microsoft Sans Serif"/>
              </a:rPr>
              <a:t>следующим </a:t>
            </a:r>
            <a:r>
              <a:rPr sz="1200" spc="-10">
                <a:latin typeface="Microsoft Sans Serif"/>
                <a:cs typeface="Microsoft Sans Serif"/>
              </a:rPr>
              <a:t>направлениям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деятельности: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просвещение,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профилактику,</a:t>
            </a:r>
            <a:r>
              <a:rPr sz="1200" spc="3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диагностику,</a:t>
            </a:r>
            <a:r>
              <a:rPr sz="1200" spc="4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консультирование,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развитие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и</a:t>
            </a:r>
            <a:r>
              <a:rPr sz="1200" spc="4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коррекцию.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R="6985" algn="r">
              <a:lnSpc>
                <a:spcPct val="100000"/>
              </a:lnSpc>
            </a:pP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3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соответствии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3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ч.</a:t>
            </a:r>
            <a:r>
              <a:rPr sz="1200" spc="3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3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ст.</a:t>
            </a:r>
            <a:r>
              <a:rPr sz="1200" spc="3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42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Федерального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закона</a:t>
            </a:r>
            <a:r>
              <a:rPr sz="1200" spc="3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«Об</a:t>
            </a:r>
            <a:r>
              <a:rPr sz="1200" spc="3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образовании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34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Российской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Федерации»</a:t>
            </a:r>
            <a:r>
              <a:rPr sz="1200" spc="345">
                <a:latin typeface="Microsoft Sans Serif"/>
                <a:cs typeface="Microsoft Sans Serif"/>
              </a:rPr>
              <a:t> </a:t>
            </a:r>
            <a:r>
              <a:rPr sz="1200" spc="80">
                <a:latin typeface="Microsoft Sans Serif"/>
                <a:cs typeface="Microsoft Sans Serif"/>
              </a:rPr>
              <a:t>№</a:t>
            </a:r>
            <a:r>
              <a:rPr sz="1200" spc="34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273-</a:t>
            </a:r>
            <a:r>
              <a:rPr sz="1200">
                <a:latin typeface="Microsoft Sans Serif"/>
                <a:cs typeface="Microsoft Sans Serif"/>
              </a:rPr>
              <a:t>ФЗ,</a:t>
            </a:r>
            <a:r>
              <a:rPr sz="1200" spc="340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я,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6746240" algn="r">
              <a:lnSpc>
                <a:spcPct val="100000"/>
              </a:lnSpc>
              <a:tabLst>
                <a:tab pos="1205865"/>
                <a:tab pos="1975485"/>
                <a:tab pos="3033395"/>
                <a:tab pos="3329304"/>
                <a:tab pos="4623435"/>
                <a:tab pos="6621780"/>
                <a:tab pos="7332345"/>
                <a:tab pos="7799705"/>
                <a:tab pos="7929245"/>
              </a:tabLst>
            </a:pPr>
            <a:r>
              <a:rPr sz="1200" spc="-10">
                <a:latin typeface="Microsoft Sans Serif"/>
                <a:cs typeface="Microsoft Sans Serif"/>
              </a:rPr>
              <a:t>(Ф.И.О.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lang="ru-RU" sz="1200" smtClean="0">
                <a:latin typeface="Microsoft Sans Serif"/>
                <a:cs typeface="Microsoft Sans Serif"/>
              </a:rPr>
              <a:t> </a:t>
            </a:r>
            <a:r>
              <a:rPr sz="1200" spc="-30" smtClean="0">
                <a:latin typeface="Microsoft Sans Serif"/>
                <a:cs typeface="Microsoft Sans Serif"/>
              </a:rPr>
              <a:t>законного </a:t>
            </a:r>
            <a:r>
              <a:rPr sz="1200" spc="-10">
                <a:latin typeface="Microsoft Sans Serif"/>
                <a:cs typeface="Microsoft Sans Serif"/>
              </a:rPr>
              <a:t>представителя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0">
                <a:latin typeface="Microsoft Sans Serif"/>
                <a:cs typeface="Microsoft Sans Serif"/>
              </a:rPr>
              <a:t>ребенка)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0">
                <a:latin typeface="Microsoft Sans Serif"/>
                <a:cs typeface="Microsoft Sans Serif"/>
              </a:rPr>
              <a:t>отказываюсь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25">
                <a:latin typeface="Microsoft Sans Serif"/>
                <a:cs typeface="Microsoft Sans Serif"/>
              </a:rPr>
              <a:t>от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0">
                <a:latin typeface="Microsoft Sans Serif"/>
                <a:cs typeface="Microsoft Sans Serif"/>
              </a:rPr>
              <a:t>предоставления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20">
                <a:latin typeface="Microsoft Sans Serif"/>
                <a:cs typeface="Microsoft Sans Serif"/>
              </a:rPr>
              <a:t>психолого-</a:t>
            </a:r>
            <a:r>
              <a:rPr sz="1200" spc="-10">
                <a:latin typeface="Microsoft Sans Serif"/>
                <a:cs typeface="Microsoft Sans Serif"/>
              </a:rPr>
              <a:t>педагогической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0">
                <a:latin typeface="Microsoft Sans Serif"/>
                <a:cs typeface="Microsoft Sans Serif"/>
              </a:rPr>
              <a:t>помощи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0">
                <a:latin typeface="Microsoft Sans Serif"/>
                <a:cs typeface="Microsoft Sans Serif"/>
              </a:rPr>
              <a:t>моему</a:t>
            </a:r>
            <a:r>
              <a:rPr sz="1200">
                <a:latin typeface="Microsoft Sans Serif"/>
                <a:cs typeface="Microsoft Sans Serif"/>
              </a:rPr>
              <a:t>		</a:t>
            </a:r>
            <a:r>
              <a:rPr sz="1200" spc="-25">
                <a:latin typeface="Microsoft Sans Serif"/>
                <a:cs typeface="Microsoft Sans Serif"/>
              </a:rPr>
              <a:t>ребенку</a:t>
            </a:r>
            <a:endParaRPr sz="1200">
              <a:latin typeface="Microsoft Sans Serif"/>
              <a:cs typeface="Microsoft Sans Serif"/>
            </a:endParaRPr>
          </a:p>
          <a:p>
            <a:pPr marR="7620" algn="r">
              <a:lnSpc>
                <a:spcPct val="100000"/>
              </a:lnSpc>
              <a:tabLst>
                <a:tab pos="827405"/>
                <a:tab pos="1757680"/>
                <a:tab pos="3129280"/>
              </a:tabLst>
            </a:pPr>
            <a:r>
              <a:rPr sz="1200" spc="-10">
                <a:latin typeface="Microsoft Sans Serif"/>
                <a:cs typeface="Microsoft Sans Serif"/>
              </a:rPr>
              <a:t>(Ф.И.О.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0">
                <a:latin typeface="Microsoft Sans Serif"/>
                <a:cs typeface="Microsoft Sans Serif"/>
              </a:rPr>
              <a:t>ребенка)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0">
                <a:latin typeface="Microsoft Sans Serif"/>
                <a:cs typeface="Microsoft Sans Serif"/>
              </a:rPr>
              <a:t>обучающемуся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50">
                <a:latin typeface="Microsoft Sans Serif"/>
                <a:cs typeface="Microsoft Sans Serif"/>
              </a:rPr>
              <a:t>в</a:t>
            </a:r>
            <a:endParaRPr sz="12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200" spc="-20">
                <a:latin typeface="Microsoft Sans Serif"/>
                <a:cs typeface="Microsoft Sans Serif"/>
              </a:rPr>
              <a:t>вышеуказанном</a:t>
            </a:r>
            <a:r>
              <a:rPr sz="1200" spc="4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образовательном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учреждении.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>
                <a:latin typeface="Microsoft Sans Serif"/>
                <a:cs typeface="Microsoft Sans Serif"/>
              </a:rPr>
              <a:t>Я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проинформирован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полном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объѐме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процедуре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и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видах</a:t>
            </a:r>
            <a:r>
              <a:rPr sz="1200" spc="-20">
                <a:latin typeface="Microsoft Sans Serif"/>
                <a:cs typeface="Microsoft Sans Serif"/>
              </a:rPr>
              <a:t> психолого-педагогической</a:t>
            </a:r>
            <a:r>
              <a:rPr sz="1200">
                <a:latin typeface="Microsoft Sans Serif"/>
                <a:cs typeface="Microsoft Sans Serif"/>
              </a:rPr>
              <a:t> помощи,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а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также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том,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что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несу </a:t>
            </a:r>
            <a:r>
              <a:rPr sz="1200">
                <a:latin typeface="Microsoft Sans Serif"/>
                <a:cs typeface="Microsoft Sans Serif"/>
              </a:rPr>
              <a:t>ответственность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за</a:t>
            </a:r>
            <a:r>
              <a:rPr sz="1200" spc="6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последствия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такого</a:t>
            </a:r>
            <a:r>
              <a:rPr sz="1200" spc="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отказа.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endParaRPr lang="ru-RU" sz="1200" spc="55" smtClean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smtClean="0">
                <a:latin typeface="Microsoft Sans Serif"/>
                <a:cs typeface="Microsoft Sans Serif"/>
              </a:rPr>
              <a:t>Отказ</a:t>
            </a:r>
            <a:r>
              <a:rPr sz="1200" spc="60" smtClean="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может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быть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отозван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мною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любое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время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</a:t>
            </a:r>
            <a:r>
              <a:rPr sz="1200" spc="5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основании</a:t>
            </a:r>
            <a:r>
              <a:rPr sz="1200" spc="5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моего письменного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заявления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согласии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на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предоставление</a:t>
            </a:r>
            <a:r>
              <a:rPr sz="1200" spc="-3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такой</a:t>
            </a:r>
            <a:r>
              <a:rPr sz="1200" spc="-3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помощи.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8650" y="4693411"/>
            <a:ext cx="157543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62100"/>
              </a:tabLst>
            </a:pPr>
            <a:r>
              <a:rPr sz="1100">
                <a:latin typeface="Microsoft Sans Serif"/>
                <a:cs typeface="Microsoft Sans Serif"/>
              </a:rPr>
              <a:t>Дата </a:t>
            </a: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43483" y="4693411"/>
            <a:ext cx="293433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55139"/>
                <a:tab pos="2921000"/>
              </a:tabLst>
            </a:pPr>
            <a:r>
              <a:rPr sz="1100">
                <a:latin typeface="Microsoft Sans Serif"/>
                <a:cs typeface="Microsoft Sans Serif"/>
              </a:rPr>
              <a:t>Подпись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родителя </a:t>
            </a: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spc="-50">
                <a:latin typeface="Microsoft Sans Serif"/>
                <a:cs typeface="Microsoft Sans Serif"/>
              </a:rPr>
              <a:t>/</a:t>
            </a:r>
            <a:r>
              <a:rPr sz="1100" u="sng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297</Paragraphs>
  <Slides>30</Slides>
  <Notes>0</Notes>
  <TotalTime>136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baseType="lpstr" size="36">
      <vt:lpstr>Arial</vt:lpstr>
      <vt:lpstr>Calibri</vt:lpstr>
      <vt:lpstr>Times New Roman</vt:lpstr>
      <vt:lpstr>Wingdings</vt:lpstr>
      <vt:lpstr>Microsoft Sans Serif</vt:lpstr>
      <vt:lpstr>Office Theme</vt:lpstr>
      <vt:lpstr>сопровождения в дошкольных образовательных, общеобразовательных, профессиональных образовательных организациях и образовательных организациях высшего образования детей ветеранов (участников)</vt:lpstr>
      <vt:lpstr>PowerPoint Presentation</vt:lpstr>
      <vt:lpstr>Направления организации психолого-педагогического
сопровождения детей</vt:lpstr>
      <vt:lpstr>PowerPoint Presentation</vt:lpstr>
      <vt:lpstr>PowerPoint Presentation</vt:lpstr>
      <vt:lpstr>Проведение	мониторинга	психологического	состояния	детей ветеранов (участников) СВО</vt:lpstr>
      <vt:lpstr>Проведение	мониторинга	психологического	состояния	детей ветеранов (участников) СВО</vt:lpstr>
      <vt:lpstr>Проведение	мониторинга	психологического	состояния	детей ветеранов (участников) СВО</vt:lpstr>
      <vt:lpstr>Проведение	мониторинга	психологического	состояния	детей ветеранов (участников) СВО</vt:lpstr>
      <vt:lpstr>Проведение	мониторинга	психологического	состояния	детей ветеранов (участников) СВО</vt:lpstr>
      <vt:lpstr>Проведение	мониторинга	психологического	состояния	детей ветеранов (участников) СВО</vt:lpstr>
      <vt:lpstr>Проведение	мониторинга	психологического	состояния	детей ветеранов (участников) СВО</vt:lpstr>
      <vt:lpstr>** на ребенка</vt:lpstr>
      <vt:lpstr>Проведение	мониторинга	психологического	состояния	детей ветеранов (участников) СВО</vt:lpstr>
      <vt:lpstr>Проведение мониторинга психологического состояния детей ветеранов (участников) СВО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Работа	с	обучающимися,	включенными	в	группу	ПППВ,	осуществляется</vt:lpstr>
      <vt:lpstr>PowerPoint Presentation</vt:lpstr>
      <vt:lpstr>PowerPoint Presentation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  <vt:lpstr>Проведение мониторинга психологического состояния детей ветеранов (участников) СВО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User</dc:creator>
  <cp:lastModifiedBy>Пользователь</cp:lastModifiedBy>
  <cp:revision>11</cp:revision>
  <dcterms:created xsi:type="dcterms:W3CDTF">2024-09-17T09:49:40Z</dcterms:created>
  <dcterms:modified xsi:type="dcterms:W3CDTF">2026-02-13T06:49:58Z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  <property fmtid="{D5CDD505-2E9C-101B-9397-08002B2CF9AE}" pid="5" name="Producer">
    <vt:lpwstr>Microsoft® PowerPoint® 2010</vt:lpwstr>
  </property>
</Properties>
</file>