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9144000" cy="5143500"/>
  <p:custDataLst>
    <p:tags r:id="rId21"/>
  </p:custDataLst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2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8028800" cy="780288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tags" Target="tags/tag1.xml" /><Relationship Id="rId22" Type="http://schemas.openxmlformats.org/officeDocument/2006/relationships/presProps" Target="presProps.xml" /><Relationship Id="rId23" Type="http://schemas.openxmlformats.org/officeDocument/2006/relationships/viewProps" Target="viewProps.xml" /><Relationship Id="rId24" Type="http://schemas.openxmlformats.org/officeDocument/2006/relationships/theme" Target="theme/theme1.xml" /><Relationship Id="rId25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" name="bg object 16"/>
          <p:cNvSpPr/>
          <p:nvPr/>
        </p:nvSpPr>
        <p:spPr>
          <a:xfrm>
            <a:off x="0" y="-38"/>
            <a:ext cx="9144000" cy="274320"/>
          </a:xfrm>
          <a:custGeom>
            <a:rect l="l" t="t" r="r" b="b"/>
            <a:pathLst>
              <a:path w="9144000" h="274320">
                <a:moveTo>
                  <a:pt x="9144000" y="0"/>
                </a:moveTo>
                <a:lnTo>
                  <a:pt x="0" y="0"/>
                </a:lnTo>
                <a:lnTo>
                  <a:pt x="0" y="273850"/>
                </a:lnTo>
                <a:lnTo>
                  <a:pt x="9144000" y="273850"/>
                </a:lnTo>
                <a:lnTo>
                  <a:pt x="9144000" y="0"/>
                </a:lnTo>
                <a:close/>
              </a:path>
            </a:pathLst>
          </a:custGeom>
          <a:solidFill>
            <a:srgbClr val="92A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1886" y="215849"/>
            <a:ext cx="8320227" cy="453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611" y="1555622"/>
            <a:ext cx="8637270" cy="3138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ransition/>
  <p:timing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Relationship Id="rId5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3.png" /><Relationship Id="rId11" Type="http://schemas.openxmlformats.org/officeDocument/2006/relationships/image" Target="../media/image14.png" /><Relationship Id="rId12" Type="http://schemas.openxmlformats.org/officeDocument/2006/relationships/image" Target="../media/image15.png" /><Relationship Id="rId13" Type="http://schemas.openxmlformats.org/officeDocument/2006/relationships/image" Target="../media/image16.png" /><Relationship Id="rId14" Type="http://schemas.openxmlformats.org/officeDocument/2006/relationships/image" Target="../media/image17.png" /><Relationship Id="rId2" Type="http://schemas.openxmlformats.org/officeDocument/2006/relationships/image" Target="../media/image5.png" /><Relationship Id="rId3" Type="http://schemas.openxmlformats.org/officeDocument/2006/relationships/image" Target="../media/image6.png" /><Relationship Id="rId4" Type="http://schemas.openxmlformats.org/officeDocument/2006/relationships/image" Target="../media/image7.png" /><Relationship Id="rId5" Type="http://schemas.openxmlformats.org/officeDocument/2006/relationships/image" Target="../media/image8.png" /><Relationship Id="rId6" Type="http://schemas.openxmlformats.org/officeDocument/2006/relationships/image" Target="../media/image9.png" /><Relationship Id="rId7" Type="http://schemas.openxmlformats.org/officeDocument/2006/relationships/image" Target="../media/image10.png" /><Relationship Id="rId8" Type="http://schemas.openxmlformats.org/officeDocument/2006/relationships/image" Target="../media/image11.png" /><Relationship Id="rId9" Type="http://schemas.openxmlformats.org/officeDocument/2006/relationships/image" Target="../media/image12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mgppu.ru/about/publications/deviant_behaviour" TargetMode="Ex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8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Relationship Id="rId3" Type="http://schemas.openxmlformats.org/officeDocument/2006/relationships/image" Target="../media/image20.png" /><Relationship Id="rId4" Type="http://schemas.openxmlformats.org/officeDocument/2006/relationships/image" Target="../media/image21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6.png" /><Relationship Id="rId7" Type="http://schemas.openxmlformats.org/officeDocument/2006/relationships/image" Target="../media/image27.jpeg" /><Relationship Id="rId8" Type="http://schemas.openxmlformats.org/officeDocument/2006/relationships/image" Target="../media/image28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9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psy.su/content/files/6016.pdf" TargetMode="Externa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png" /><Relationship Id="rId3" Type="http://schemas.openxmlformats.org/officeDocument/2006/relationships/image" Target="../media/image32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s://vk.com/psy_myvmeste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object 4"/>
          <p:cNvSpPr txBox="1"/>
          <p:nvPr/>
        </p:nvSpPr>
        <p:spPr>
          <a:xfrm>
            <a:off x="685800" y="1303985"/>
            <a:ext cx="8077200" cy="120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00"/>
              </a:spcBef>
            </a:pPr>
            <a:r>
              <a:rPr lang="ru-RU" sz="1800" b="1" smtClean="0">
                <a:solidFill>
                  <a:schemeClr val="tx2">
                    <a:lumMod val="75000"/>
                  </a:schemeClr>
                </a:solidFill>
              </a:rPr>
              <a:t>Организация</a:t>
            </a:r>
            <a:r>
              <a:rPr lang="ru-RU" sz="1800" b="1" spc="-9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smtClean="0">
                <a:solidFill>
                  <a:schemeClr val="tx2">
                    <a:lumMod val="75000"/>
                  </a:schemeClr>
                </a:solidFill>
              </a:rPr>
              <a:t>сетевого</a:t>
            </a:r>
            <a:r>
              <a:rPr lang="ru-RU" sz="1800" b="1" spc="-4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smtClean="0">
                <a:solidFill>
                  <a:schemeClr val="tx2">
                    <a:lumMod val="75000"/>
                  </a:schemeClr>
                </a:solidFill>
              </a:rPr>
              <a:t>и</a:t>
            </a:r>
            <a:r>
              <a:rPr lang="ru-RU" sz="1800" b="1" spc="-9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spc="-10" smtClean="0">
                <a:solidFill>
                  <a:schemeClr val="tx2">
                    <a:lumMod val="75000"/>
                  </a:schemeClr>
                </a:solidFill>
              </a:rPr>
              <a:t>межведомственного</a:t>
            </a:r>
            <a:r>
              <a:rPr lang="ru-RU" sz="1800" b="1" spc="-5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spc="-10" smtClean="0">
                <a:solidFill>
                  <a:schemeClr val="tx2">
                    <a:lumMod val="75000"/>
                  </a:schemeClr>
                </a:solidFill>
              </a:rPr>
              <a:t>взаимодействия</a:t>
            </a:r>
            <a:r>
              <a:rPr lang="ru-RU" sz="1800" b="1" spc="-4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spc="-25" smtClean="0">
                <a:solidFill>
                  <a:schemeClr val="tx2">
                    <a:lumMod val="75000"/>
                  </a:schemeClr>
                </a:solidFill>
              </a:rPr>
              <a:t>для</a:t>
            </a:r>
            <a:endParaRPr lang="ru-RU" sz="1800" b="1" smtClean="0">
              <a:solidFill>
                <a:schemeClr val="tx2">
                  <a:lumMod val="75000"/>
                </a:schemeClr>
              </a:solidFill>
            </a:endParaRPr>
          </a:p>
          <a:p>
            <a:pPr marL="256540" marR="252095" algn="ctr">
              <a:lnSpc>
                <a:spcPct val="150000"/>
              </a:lnSpc>
            </a:pPr>
            <a:r>
              <a:rPr lang="ru-RU" sz="1800" b="1" smtClean="0">
                <a:solidFill>
                  <a:schemeClr val="tx2">
                    <a:lumMod val="75000"/>
                  </a:schemeClr>
                </a:solidFill>
              </a:rPr>
              <a:t>оказания</a:t>
            </a:r>
            <a:r>
              <a:rPr lang="ru-RU" sz="1800" b="1" spc="-7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spc="-20" smtClean="0">
                <a:solidFill>
                  <a:schemeClr val="tx2">
                    <a:lumMod val="75000"/>
                  </a:schemeClr>
                </a:solidFill>
              </a:rPr>
              <a:t>необходимой</a:t>
            </a:r>
            <a:r>
              <a:rPr lang="ru-RU" sz="1800" b="1" spc="-7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smtClean="0">
                <a:solidFill>
                  <a:schemeClr val="tx2">
                    <a:lumMod val="75000"/>
                  </a:schemeClr>
                </a:solidFill>
              </a:rPr>
              <a:t>помощи</a:t>
            </a:r>
            <a:r>
              <a:rPr lang="ru-RU" sz="1800" b="1" spc="-4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smtClean="0">
                <a:solidFill>
                  <a:schemeClr val="tx2">
                    <a:lumMod val="75000"/>
                  </a:schemeClr>
                </a:solidFill>
              </a:rPr>
              <a:t>и</a:t>
            </a:r>
            <a:r>
              <a:rPr lang="ru-RU" sz="1800" b="1" spc="-7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smtClean="0">
                <a:solidFill>
                  <a:schemeClr val="tx2">
                    <a:lumMod val="75000"/>
                  </a:schemeClr>
                </a:solidFill>
              </a:rPr>
              <a:t>поддержки</a:t>
            </a:r>
            <a:r>
              <a:rPr lang="ru-RU" sz="1800" b="1" spc="-75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marL="256540" marR="252095" algn="ctr">
              <a:lnSpc>
                <a:spcPct val="150000"/>
              </a:lnSpc>
            </a:pPr>
            <a:r>
              <a:rPr lang="ru-RU" sz="1800" b="1" smtClean="0">
                <a:solidFill>
                  <a:schemeClr val="tx2">
                    <a:lumMod val="75000"/>
                  </a:schemeClr>
                </a:solidFill>
              </a:rPr>
              <a:t>детей</a:t>
            </a:r>
            <a:r>
              <a:rPr lang="ru-RU" sz="1800" b="1" spc="-3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spc="-10" smtClean="0">
                <a:solidFill>
                  <a:schemeClr val="tx2">
                    <a:lumMod val="75000"/>
                  </a:schemeClr>
                </a:solidFill>
              </a:rPr>
              <a:t>ветеранов </a:t>
            </a:r>
            <a:r>
              <a:rPr lang="ru-RU" sz="1800" b="1" smtClean="0">
                <a:solidFill>
                  <a:schemeClr val="tx2">
                    <a:lumMod val="75000"/>
                  </a:schemeClr>
                </a:solidFill>
              </a:rPr>
              <a:t>(участников)</a:t>
            </a:r>
            <a:r>
              <a:rPr lang="ru-RU" sz="1800" b="1" spc="-11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800" b="1" spc="-25" smtClean="0">
                <a:solidFill>
                  <a:schemeClr val="tx2">
                    <a:lumMod val="75000"/>
                  </a:schemeClr>
                </a:solidFill>
              </a:rPr>
              <a:t>СВО</a:t>
            </a:r>
            <a:endParaRPr b="1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886" y="215849"/>
            <a:ext cx="8320227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spc="-10">
                <a:solidFill>
                  <a:srgbClr val="4480C2"/>
                </a:solidFill>
              </a:rPr>
              <a:t>Направления</a:t>
            </a:r>
            <a:r>
              <a:rPr sz="1600" spc="-5">
                <a:solidFill>
                  <a:srgbClr val="4480C2"/>
                </a:solidFill>
              </a:rPr>
              <a:t> </a:t>
            </a:r>
            <a:r>
              <a:rPr sz="1600">
                <a:solidFill>
                  <a:srgbClr val="4480C2"/>
                </a:solidFill>
              </a:rPr>
              <a:t>организации</a:t>
            </a:r>
            <a:r>
              <a:rPr sz="1600" spc="-5">
                <a:solidFill>
                  <a:srgbClr val="4480C2"/>
                </a:solidFill>
              </a:rPr>
              <a:t> </a:t>
            </a:r>
            <a:r>
              <a:rPr sz="1600" spc="-25" smtClean="0">
                <a:solidFill>
                  <a:srgbClr val="4480C2"/>
                </a:solidFill>
              </a:rPr>
              <a:t>психолого-</a:t>
            </a:r>
            <a:r>
              <a:rPr sz="1600" spc="-10" smtClean="0">
                <a:solidFill>
                  <a:srgbClr val="4480C2"/>
                </a:solidFill>
              </a:rPr>
              <a:t>педагогического</a:t>
            </a:r>
            <a:r>
              <a:rPr lang="ru-RU" sz="1600" spc="-10" smtClean="0">
                <a:solidFill>
                  <a:srgbClr val="4480C2"/>
                </a:solidFill>
              </a:rPr>
              <a:t> </a:t>
            </a:r>
            <a:r>
              <a:rPr sz="1600" spc="-10" smtClean="0">
                <a:solidFill>
                  <a:srgbClr val="4480C2"/>
                </a:solidFill>
              </a:rPr>
              <a:t>сопровождения</a:t>
            </a:r>
            <a:r>
              <a:rPr sz="1600" spc="-15" smtClean="0">
                <a:solidFill>
                  <a:srgbClr val="4480C2"/>
                </a:solidFill>
              </a:rPr>
              <a:t> </a:t>
            </a:r>
            <a:r>
              <a:rPr sz="1600" spc="-10">
                <a:solidFill>
                  <a:srgbClr val="4480C2"/>
                </a:solidFill>
              </a:rPr>
              <a:t>детей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317997" y="812418"/>
            <a:ext cx="3683000" cy="1790064"/>
            <a:chOff x="5317997" y="812418"/>
            <a:chExt cx="3683000" cy="1790064"/>
          </a:xfrm>
        </p:grpSpPr>
        <p:sp>
          <p:nvSpPr>
            <p:cNvPr id="6" name="object 6"/>
            <p:cNvSpPr/>
            <p:nvPr/>
          </p:nvSpPr>
          <p:spPr>
            <a:xfrm>
              <a:off x="5317997" y="812418"/>
              <a:ext cx="3683000" cy="1790064"/>
            </a:xfrm>
            <a:custGeom>
              <a:rect l="l" t="t" r="r" b="b"/>
              <a:pathLst>
                <a:path w="3683000" h="1790064">
                  <a:moveTo>
                    <a:pt x="3682492" y="0"/>
                  </a:moveTo>
                  <a:lnTo>
                    <a:pt x="0" y="0"/>
                  </a:lnTo>
                  <a:lnTo>
                    <a:pt x="0" y="1789810"/>
                  </a:lnTo>
                  <a:lnTo>
                    <a:pt x="3682492" y="1789810"/>
                  </a:lnTo>
                  <a:lnTo>
                    <a:pt x="3682492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7997" y="812418"/>
              <a:ext cx="3683000" cy="1790064"/>
            </a:xfrm>
            <a:custGeom>
              <a:rect l="l" t="t" r="r" b="b"/>
              <a:pathLst>
                <a:path w="3683000" h="1790064">
                  <a:moveTo>
                    <a:pt x="0" y="1789810"/>
                  </a:moveTo>
                  <a:lnTo>
                    <a:pt x="3682492" y="1789810"/>
                  </a:lnTo>
                  <a:lnTo>
                    <a:pt x="3682492" y="0"/>
                  </a:lnTo>
                  <a:lnTo>
                    <a:pt x="0" y="0"/>
                  </a:lnTo>
                  <a:lnTo>
                    <a:pt x="0" y="178981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6212" y="812419"/>
            <a:ext cx="2281555" cy="18281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Проведение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435609" marR="429259" algn="ctr">
              <a:lnSpc>
                <a:spcPct val="86300"/>
              </a:lnSpc>
              <a:spcBef>
                <a:spcPts val="484"/>
              </a:spcBef>
            </a:pP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мониторинга психологического </a:t>
            </a: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состояния</a:t>
            </a:r>
            <a:r>
              <a:rPr sz="1200" b="1" i="1" spc="-7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endParaRPr lang="ru-RU" sz="1200" b="1" spc="-25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endParaRPr lang="ru-RU" sz="1200" b="1" spc="-25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6026" y="812419"/>
            <a:ext cx="2263775" cy="19281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574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40"/>
              </a:spcBef>
            </a:pPr>
            <a:endParaRPr sz="12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Реализация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52069" marR="44450" algn="ctr">
              <a:lnSpc>
                <a:spcPct val="86200"/>
              </a:lnSpc>
              <a:spcBef>
                <a:spcPts val="490"/>
              </a:spcBef>
            </a:pP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основных</a:t>
            </a:r>
            <a:r>
              <a:rPr sz="1200" b="1" i="1" spc="-4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направлений </a:t>
            </a:r>
            <a:r>
              <a:rPr sz="1200" b="1" i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психолого-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педагогического сопровождения детей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r>
              <a:rPr sz="1200" b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</a:t>
            </a:r>
            <a:r>
              <a:rPr sz="1200" b="1" spc="-3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период</a:t>
            </a:r>
            <a:r>
              <a:rPr sz="1200" b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обучения</a:t>
            </a:r>
            <a:endParaRPr lang="ru-RU" sz="1200" b="1" spc="-1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endParaRPr lang="ru-RU" sz="1200" b="1" spc="-1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17997" y="812419"/>
            <a:ext cx="3683000" cy="18633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247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5"/>
              </a:spcBef>
            </a:pPr>
            <a:endParaRPr sz="1200">
              <a:latin typeface="Times New Roman"/>
              <a:cs typeface="Times New Roman"/>
            </a:endParaRPr>
          </a:p>
          <a:p>
            <a:pPr marL="262890" marR="255270" algn="ctr">
              <a:lnSpc>
                <a:spcPct val="86300"/>
              </a:lnSpc>
              <a:tabLst>
                <a:tab pos="1767839"/>
              </a:tabLst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Организация</a:t>
            </a:r>
            <a:r>
              <a:rPr sz="1200" b="1" spc="-3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проведение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мероприятий,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направленных</a:t>
            </a:r>
            <a:r>
              <a:rPr sz="1200" b="1" spc="-4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</a:t>
            </a:r>
            <a:r>
              <a:rPr sz="1200" b="1" spc="-3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формирование </a:t>
            </a:r>
            <a:r>
              <a:rPr sz="1200" b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образовательной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	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организации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139700" marR="132080" algn="ctr">
              <a:lnSpc>
                <a:spcPts val="1250"/>
              </a:lnSpc>
              <a:spcBef>
                <a:spcPts val="10"/>
              </a:spcBef>
              <a:tabLst>
                <a:tab pos="1388745"/>
                <a:tab pos="2921635"/>
              </a:tabLst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необходимого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	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психологического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	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климата </a:t>
            </a:r>
            <a:r>
              <a:rPr sz="12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445770" marR="438150" algn="ctr">
              <a:lnSpc>
                <a:spcPts val="1250"/>
              </a:lnSpc>
              <a:spcBef>
                <a:spcPts val="459"/>
              </a:spcBef>
            </a:pP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сохранения</a:t>
            </a:r>
            <a:r>
              <a:rPr sz="1200" b="1" i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(или)</a:t>
            </a:r>
            <a:r>
              <a:rPr sz="1200" b="1" i="1" spc="-1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восстановления психологического</a:t>
            </a:r>
            <a:r>
              <a:rPr sz="1200" b="1" i="1" spc="-5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здоровья</a:t>
            </a:r>
            <a:r>
              <a:rPr sz="1200" b="1" i="1" spc="-4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endParaRPr lang="ru-RU" sz="1200" b="1" spc="-25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855" y="2900502"/>
            <a:ext cx="2222500" cy="16510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53035" rIns="0" bIns="0" rtlCol="0">
            <a:spAutoFit/>
          </a:bodyPr>
          <a:lstStyle/>
          <a:p>
            <a:pPr marL="89535" marR="83185" indent="-1905" algn="ctr">
              <a:lnSpc>
                <a:spcPct val="86200"/>
              </a:lnSpc>
              <a:spcBef>
                <a:spcPts val="1205"/>
              </a:spcBef>
            </a:pP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Оказание</a:t>
            </a:r>
            <a:r>
              <a:rPr sz="1200" b="1" i="1" spc="30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экстренной психологической</a:t>
            </a:r>
            <a:r>
              <a:rPr sz="1200" b="1" i="1" spc="1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помощи, психологической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1155"/>
              </a:lnSpc>
            </a:pP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коррекции</a:t>
            </a:r>
            <a:r>
              <a:rPr sz="1200" b="1" i="1" spc="-1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поддержки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детям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146050" marR="140335" algn="ctr">
              <a:lnSpc>
                <a:spcPct val="86400"/>
              </a:lnSpc>
              <a:spcBef>
                <a:spcPts val="470"/>
              </a:spcBef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r>
              <a:rPr sz="1200" b="1" spc="-3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членам</a:t>
            </a:r>
            <a:r>
              <a:rPr sz="1200" b="1" spc="-4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их</a:t>
            </a:r>
            <a:r>
              <a:rPr sz="12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семей</a:t>
            </a:r>
            <a:r>
              <a:rPr sz="1200" b="1" spc="-3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очном</a:t>
            </a:r>
            <a:r>
              <a:rPr sz="1200" b="1" spc="-4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4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дистанционном режиме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07258" y="2900502"/>
            <a:ext cx="2361565" cy="175362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0" tIns="793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367665" marR="359410" indent="-1270" algn="ctr">
              <a:lnSpc>
                <a:spcPct val="86300"/>
              </a:lnSpc>
              <a:spcBef>
                <a:spcPts val="484"/>
              </a:spcBef>
            </a:pP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сетевого</a:t>
            </a:r>
            <a:r>
              <a:rPr sz="1200" b="1" i="1" spc="-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и </a:t>
            </a: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межведомственного взаимодействия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для</a:t>
            </a:r>
            <a:r>
              <a:rPr sz="1200" b="1" spc="-3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оказания</a:t>
            </a:r>
            <a:r>
              <a:rPr sz="1200" b="1" spc="-3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необходимой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помощи</a:t>
            </a:r>
            <a:r>
              <a:rPr sz="1200" b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поддержки</a:t>
            </a:r>
            <a:r>
              <a:rPr sz="1200" b="1" spc="-4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</a:t>
            </a:r>
            <a:endParaRPr lang="ru-RU" sz="1200" b="1" spc="-25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66639" y="2900502"/>
            <a:ext cx="3623310" cy="17594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Обеспечение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285"/>
              </a:spcBef>
            </a:pPr>
            <a:r>
              <a:rPr sz="1200" b="1" i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информирования</a:t>
            </a:r>
            <a:r>
              <a:rPr sz="1200" b="1" i="1" spc="-1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42545" algn="ctr">
              <a:lnSpc>
                <a:spcPts val="1340"/>
              </a:lnSpc>
              <a:spcBef>
                <a:spcPts val="290"/>
              </a:spcBef>
            </a:pP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ветеранов</a:t>
            </a:r>
            <a:r>
              <a:rPr sz="1200" b="1" spc="-6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(участников)</a:t>
            </a:r>
            <a:r>
              <a:rPr sz="12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СВО,</a:t>
            </a:r>
            <a:r>
              <a:rPr sz="1200" b="1" spc="-6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членов</a:t>
            </a:r>
            <a:r>
              <a:rPr sz="1200" b="1" spc="-6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их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52705" marR="44450" indent="435609">
              <a:lnSpc>
                <a:spcPts val="1250"/>
              </a:lnSpc>
              <a:spcBef>
                <a:spcPts val="100"/>
              </a:spcBef>
            </a:pP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семей,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педагогических</a:t>
            </a:r>
            <a:r>
              <a:rPr sz="1200" b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работников образовательной организации</a:t>
            </a:r>
            <a:r>
              <a:rPr sz="1200" b="1" spc="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возможности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97815" marR="289560" algn="ctr">
              <a:lnSpc>
                <a:spcPts val="1240"/>
              </a:lnSpc>
              <a:spcBef>
                <a:spcPts val="5"/>
              </a:spcBef>
            </a:pP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и</a:t>
            </a:r>
            <a:r>
              <a:rPr sz="1200" b="1" spc="-4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ресурсах</a:t>
            </a:r>
            <a:r>
              <a:rPr sz="1200" b="1" spc="-3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получения</a:t>
            </a:r>
            <a:r>
              <a:rPr sz="12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психологической помощи,</a:t>
            </a:r>
            <a:r>
              <a:rPr sz="1200" b="1" spc="5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психолого-</a:t>
            </a:r>
            <a:r>
              <a:rPr sz="12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педагогической</a:t>
            </a: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1905" algn="ctr">
              <a:lnSpc>
                <a:spcPts val="1235"/>
              </a:lnSpc>
            </a:pPr>
            <a:r>
              <a:rPr lang="ru-RU" sz="12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</a:t>
            </a:r>
            <a:r>
              <a:rPr sz="12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оддержки</a:t>
            </a:r>
            <a:endParaRPr lang="ru-RU" sz="1200" b="1" spc="-1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1905" algn="ctr">
              <a:lnSpc>
                <a:spcPts val="1235"/>
              </a:lnSpc>
            </a:pPr>
            <a:endParaRPr sz="1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886" y="215849"/>
            <a:ext cx="8320227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>
                <a:solidFill>
                  <a:schemeClr val="tx2">
                    <a:lumMod val="75000"/>
                  </a:schemeClr>
                </a:solidFill>
              </a:rPr>
              <a:t>Направления</a:t>
            </a:r>
            <a:r>
              <a:rPr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25" smtClean="0">
                <a:solidFill>
                  <a:schemeClr val="tx2">
                    <a:lumMod val="75000"/>
                  </a:schemeClr>
                </a:solidFill>
              </a:rPr>
              <a:t>психолого-</a:t>
            </a:r>
            <a:r>
              <a:rPr spc="-10" smtClean="0">
                <a:solidFill>
                  <a:schemeClr val="tx2">
                    <a:lumMod val="75000"/>
                  </a:schemeClr>
                </a:solidFill>
              </a:rPr>
              <a:t>педагогического</a:t>
            </a:r>
            <a:r>
              <a:rPr lang="ru-RU" spc="-1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10" smtClean="0">
                <a:solidFill>
                  <a:schemeClr val="tx2">
                    <a:lumMod val="75000"/>
                  </a:schemeClr>
                </a:solidFill>
              </a:rPr>
              <a:t>сопровождения</a:t>
            </a:r>
            <a:r>
              <a:rPr spc="-1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10">
                <a:solidFill>
                  <a:schemeClr val="tx2">
                    <a:lumMod val="75000"/>
                  </a:schemeClr>
                </a:solidFill>
              </a:rPr>
              <a:t>детей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14780" y="914527"/>
            <a:ext cx="7536815" cy="97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42060" marR="108585" indent="-1130935">
              <a:lnSpc>
                <a:spcPct val="114999"/>
              </a:lnSpc>
              <a:spcBef>
                <a:spcPts val="100"/>
              </a:spcBef>
            </a:pP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«Перечень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поручений</a:t>
            </a:r>
            <a:r>
              <a:rPr sz="1800" b="1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800" b="1" spc="-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итогам</a:t>
            </a:r>
            <a:r>
              <a:rPr sz="1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заседания</a:t>
            </a:r>
            <a:r>
              <a:rPr sz="1800" b="1" spc="-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Совета</a:t>
            </a:r>
            <a:r>
              <a:rPr sz="18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800" b="1" spc="-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развитию гражданского</a:t>
            </a:r>
            <a:r>
              <a:rPr sz="1800" b="1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общества</a:t>
            </a:r>
            <a:r>
              <a:rPr sz="1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8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правам</a:t>
            </a:r>
            <a:r>
              <a:rPr sz="1800" b="1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человека»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12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января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2023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г.</a:t>
            </a:r>
            <a:r>
              <a:rPr sz="18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Президента</a:t>
            </a:r>
            <a:r>
              <a:rPr sz="18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Российской</a:t>
            </a:r>
            <a:r>
              <a:rPr sz="18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Федерации</a:t>
            </a:r>
            <a:r>
              <a:rPr sz="18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В.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Путина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3202" y="2910967"/>
            <a:ext cx="41503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latin typeface="Microsoft Sans Serif"/>
                <a:cs typeface="Microsoft Sans Serif"/>
              </a:rPr>
              <a:t>создание</a:t>
            </a:r>
            <a:r>
              <a:rPr sz="1800" spc="-60">
                <a:latin typeface="Microsoft Sans Serif"/>
                <a:cs typeface="Microsoft Sans Serif"/>
              </a:rPr>
              <a:t> </a:t>
            </a:r>
            <a:r>
              <a:rPr sz="1800">
                <a:latin typeface="Microsoft Sans Serif"/>
                <a:cs typeface="Microsoft Sans Serif"/>
              </a:rPr>
              <a:t>в</a:t>
            </a:r>
            <a:r>
              <a:rPr sz="1800" spc="-45">
                <a:latin typeface="Microsoft Sans Serif"/>
                <a:cs typeface="Microsoft Sans Serif"/>
              </a:rPr>
              <a:t> </a:t>
            </a:r>
            <a:r>
              <a:rPr sz="1800" spc="-20">
                <a:latin typeface="Microsoft Sans Serif"/>
                <a:cs typeface="Microsoft Sans Serif"/>
              </a:rPr>
              <a:t>кратчайшие</a:t>
            </a:r>
            <a:r>
              <a:rPr sz="1800" spc="-60">
                <a:latin typeface="Microsoft Sans Serif"/>
                <a:cs typeface="Microsoft Sans Serif"/>
              </a:rPr>
              <a:t> </a:t>
            </a:r>
            <a:r>
              <a:rPr sz="1800" spc="-10">
                <a:latin typeface="Microsoft Sans Serif"/>
                <a:cs typeface="Microsoft Sans Serif"/>
              </a:rPr>
              <a:t>сроки</a:t>
            </a:r>
            <a:r>
              <a:rPr sz="1800" spc="-55">
                <a:latin typeface="Microsoft Sans Serif"/>
                <a:cs typeface="Microsoft Sans Serif"/>
              </a:rPr>
              <a:t> </a:t>
            </a:r>
            <a:r>
              <a:rPr sz="1800" spc="-10">
                <a:latin typeface="Microsoft Sans Serif"/>
                <a:cs typeface="Microsoft Sans Serif"/>
              </a:rPr>
              <a:t>системы </a:t>
            </a:r>
            <a:r>
              <a:rPr sz="1800">
                <a:latin typeface="Microsoft Sans Serif"/>
                <a:cs typeface="Microsoft Sans Serif"/>
              </a:rPr>
              <a:t>адресного</a:t>
            </a:r>
            <a:r>
              <a:rPr sz="1800" spc="-70">
                <a:latin typeface="Microsoft Sans Serif"/>
                <a:cs typeface="Microsoft Sans Serif"/>
              </a:rPr>
              <a:t> </a:t>
            </a:r>
            <a:r>
              <a:rPr sz="1800" spc="-10">
                <a:latin typeface="Microsoft Sans Serif"/>
                <a:cs typeface="Microsoft Sans Serif"/>
              </a:rPr>
              <a:t>сопровождения</a:t>
            </a:r>
            <a:r>
              <a:rPr sz="1800" spc="-55">
                <a:latin typeface="Microsoft Sans Serif"/>
                <a:cs typeface="Microsoft Sans Serif"/>
              </a:rPr>
              <a:t> </a:t>
            </a:r>
            <a:r>
              <a:rPr sz="1800" spc="-10">
                <a:latin typeface="Microsoft Sans Serif"/>
                <a:cs typeface="Microsoft Sans Serif"/>
              </a:rPr>
              <a:t>участников </a:t>
            </a:r>
            <a:r>
              <a:rPr sz="1800">
                <a:latin typeface="Microsoft Sans Serif"/>
                <a:cs typeface="Microsoft Sans Serif"/>
              </a:rPr>
              <a:t>СВО</a:t>
            </a:r>
            <a:r>
              <a:rPr sz="1800" spc="-5">
                <a:latin typeface="Microsoft Sans Serif"/>
                <a:cs typeface="Microsoft Sans Serif"/>
              </a:rPr>
              <a:t> </a:t>
            </a:r>
            <a:r>
              <a:rPr sz="1800">
                <a:latin typeface="Microsoft Sans Serif"/>
                <a:cs typeface="Microsoft Sans Serif"/>
              </a:rPr>
              <a:t>и</a:t>
            </a:r>
            <a:r>
              <a:rPr sz="1800" spc="-10">
                <a:latin typeface="Microsoft Sans Serif"/>
                <a:cs typeface="Microsoft Sans Serif"/>
              </a:rPr>
              <a:t> </a:t>
            </a:r>
            <a:r>
              <a:rPr sz="1800">
                <a:latin typeface="Microsoft Sans Serif"/>
                <a:cs typeface="Microsoft Sans Serif"/>
              </a:rPr>
              <a:t>членов</a:t>
            </a:r>
            <a:r>
              <a:rPr sz="1800" spc="-5">
                <a:latin typeface="Microsoft Sans Serif"/>
                <a:cs typeface="Microsoft Sans Serif"/>
              </a:rPr>
              <a:t> </a:t>
            </a:r>
            <a:r>
              <a:rPr sz="1800">
                <a:latin typeface="Microsoft Sans Serif"/>
                <a:cs typeface="Microsoft Sans Serif"/>
              </a:rPr>
              <a:t>их</a:t>
            </a:r>
            <a:r>
              <a:rPr sz="1800" spc="-25">
                <a:latin typeface="Microsoft Sans Serif"/>
                <a:cs typeface="Microsoft Sans Serif"/>
              </a:rPr>
              <a:t> </a:t>
            </a:r>
            <a:r>
              <a:rPr sz="1800" spc="-20">
                <a:latin typeface="Microsoft Sans Serif"/>
                <a:cs typeface="Microsoft Sans Serif"/>
              </a:rPr>
              <a:t>семей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263516" y="1880616"/>
            <a:ext cx="617220" cy="1015365"/>
            <a:chOff x="4263516" y="1880616"/>
            <a:chExt cx="617220" cy="1015365"/>
          </a:xfrm>
        </p:grpSpPr>
        <p:sp>
          <p:nvSpPr>
            <p:cNvPr id="7" name="object 7"/>
            <p:cNvSpPr/>
            <p:nvPr/>
          </p:nvSpPr>
          <p:spPr>
            <a:xfrm>
              <a:off x="4276216" y="1893316"/>
              <a:ext cx="591820" cy="989965"/>
            </a:xfrm>
            <a:custGeom>
              <a:rect l="l" t="t" r="r" b="b"/>
              <a:pathLst>
                <a:path w="591820" h="989964">
                  <a:moveTo>
                    <a:pt x="443738" y="0"/>
                  </a:moveTo>
                  <a:lnTo>
                    <a:pt x="147828" y="0"/>
                  </a:lnTo>
                  <a:lnTo>
                    <a:pt x="147828" y="693927"/>
                  </a:lnTo>
                  <a:lnTo>
                    <a:pt x="0" y="693927"/>
                  </a:lnTo>
                  <a:lnTo>
                    <a:pt x="295783" y="989710"/>
                  </a:lnTo>
                  <a:lnTo>
                    <a:pt x="591566" y="693927"/>
                  </a:lnTo>
                  <a:lnTo>
                    <a:pt x="443738" y="693927"/>
                  </a:lnTo>
                  <a:lnTo>
                    <a:pt x="44373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76216" y="1893316"/>
              <a:ext cx="591820" cy="989965"/>
            </a:xfrm>
            <a:custGeom>
              <a:rect l="l" t="t" r="r" b="b"/>
              <a:pathLst>
                <a:path w="591820" h="989964">
                  <a:moveTo>
                    <a:pt x="0" y="693927"/>
                  </a:moveTo>
                  <a:lnTo>
                    <a:pt x="147828" y="693927"/>
                  </a:lnTo>
                  <a:lnTo>
                    <a:pt x="147828" y="0"/>
                  </a:lnTo>
                  <a:lnTo>
                    <a:pt x="443738" y="0"/>
                  </a:lnTo>
                  <a:lnTo>
                    <a:pt x="443738" y="693927"/>
                  </a:lnTo>
                  <a:lnTo>
                    <a:pt x="591566" y="693927"/>
                  </a:lnTo>
                  <a:lnTo>
                    <a:pt x="295783" y="989710"/>
                  </a:lnTo>
                  <a:lnTo>
                    <a:pt x="0" y="693927"/>
                  </a:lnTo>
                  <a:close/>
                </a:path>
              </a:pathLst>
            </a:custGeom>
            <a:ln w="2539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80212" y="4053027"/>
            <a:ext cx="419862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0">
                <a:latin typeface="Arial"/>
                <a:cs typeface="Arial"/>
              </a:rPr>
              <a:t>восстановление</a:t>
            </a:r>
            <a:r>
              <a:rPr sz="1400" b="1" i="1" spc="-2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и</a:t>
            </a:r>
            <a:r>
              <a:rPr sz="1400" b="1" i="1" spc="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поддержание</a:t>
            </a:r>
            <a:r>
              <a:rPr sz="1400" b="1" i="1" spc="-20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психического</a:t>
            </a:r>
            <a:endParaRPr sz="14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1400" b="1" i="1" spc="-10">
                <a:latin typeface="Arial"/>
                <a:cs typeface="Arial"/>
              </a:rPr>
              <a:t>благополучия</a:t>
            </a:r>
            <a:r>
              <a:rPr sz="1400" b="1" i="1" spc="-5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членов</a:t>
            </a:r>
            <a:r>
              <a:rPr sz="1400" b="1" i="1" spc="-4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семьи</a:t>
            </a:r>
            <a:r>
              <a:rPr sz="1400" b="1" i="1" spc="-5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участников</a:t>
            </a:r>
            <a:r>
              <a:rPr sz="1400" b="1" i="1" spc="-45">
                <a:latin typeface="Arial"/>
                <a:cs typeface="Arial"/>
              </a:rPr>
              <a:t> </a:t>
            </a:r>
            <a:r>
              <a:rPr sz="1400" b="1" i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11700" y="4053027"/>
            <a:ext cx="429323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400" b="1" i="1" spc="-10">
                <a:latin typeface="Arial"/>
                <a:cs typeface="Arial"/>
              </a:rPr>
              <a:t>психологическая</a:t>
            </a:r>
            <a:r>
              <a:rPr sz="1400" b="1" i="1" spc="-1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устойчивость </a:t>
            </a:r>
            <a:r>
              <a:rPr sz="1400" b="1" i="1">
                <a:latin typeface="Arial"/>
                <a:cs typeface="Arial"/>
              </a:rPr>
              <a:t>и</a:t>
            </a:r>
            <a:r>
              <a:rPr sz="1400" b="1" i="1" spc="-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психическая </a:t>
            </a:r>
            <a:r>
              <a:rPr sz="1400" b="1" i="1">
                <a:latin typeface="Arial"/>
                <a:cs typeface="Arial"/>
              </a:rPr>
              <a:t>стабильность</a:t>
            </a:r>
            <a:r>
              <a:rPr sz="1400" b="1" i="1" spc="-9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военнослужащих, выполняющих</a:t>
            </a:r>
            <a:r>
              <a:rPr sz="1400" b="1" i="1" spc="-2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боевые</a:t>
            </a:r>
            <a:r>
              <a:rPr sz="1400" b="1" i="1" spc="-1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задачи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44727" y="3139313"/>
            <a:ext cx="1448435" cy="979169"/>
            <a:chOff x="944727" y="3139313"/>
            <a:chExt cx="1448435" cy="979169"/>
          </a:xfrm>
        </p:grpSpPr>
        <p:sp>
          <p:nvSpPr>
            <p:cNvPr id="12" name="object 12"/>
            <p:cNvSpPr/>
            <p:nvPr/>
          </p:nvSpPr>
          <p:spPr>
            <a:xfrm>
              <a:off x="957427" y="3451225"/>
              <a:ext cx="1423035" cy="654050"/>
            </a:xfrm>
            <a:custGeom>
              <a:rect l="l" t="t" r="r" b="b"/>
              <a:pathLst>
                <a:path w="1423035" h="654050">
                  <a:moveTo>
                    <a:pt x="0" y="0"/>
                  </a:moveTo>
                  <a:lnTo>
                    <a:pt x="0" y="239268"/>
                  </a:lnTo>
                  <a:lnTo>
                    <a:pt x="2200" y="256005"/>
                  </a:lnTo>
                  <a:lnTo>
                    <a:pt x="34343" y="304811"/>
                  </a:lnTo>
                  <a:lnTo>
                    <a:pt x="75976" y="335906"/>
                  </a:lnTo>
                  <a:lnTo>
                    <a:pt x="132765" y="365598"/>
                  </a:lnTo>
                  <a:lnTo>
                    <a:pt x="203845" y="393672"/>
                  </a:lnTo>
                  <a:lnTo>
                    <a:pt x="244475" y="407035"/>
                  </a:lnTo>
                  <a:lnTo>
                    <a:pt x="288353" y="419913"/>
                  </a:lnTo>
                  <a:lnTo>
                    <a:pt x="335372" y="432279"/>
                  </a:lnTo>
                  <a:lnTo>
                    <a:pt x="385423" y="444106"/>
                  </a:lnTo>
                  <a:lnTo>
                    <a:pt x="438400" y="455368"/>
                  </a:lnTo>
                  <a:lnTo>
                    <a:pt x="494193" y="466037"/>
                  </a:lnTo>
                  <a:lnTo>
                    <a:pt x="552695" y="476088"/>
                  </a:lnTo>
                  <a:lnTo>
                    <a:pt x="613798" y="485492"/>
                  </a:lnTo>
                  <a:lnTo>
                    <a:pt x="677393" y="494223"/>
                  </a:lnTo>
                  <a:lnTo>
                    <a:pt x="743373" y="502255"/>
                  </a:lnTo>
                  <a:lnTo>
                    <a:pt x="811630" y="509560"/>
                  </a:lnTo>
                  <a:lnTo>
                    <a:pt x="882056" y="516112"/>
                  </a:lnTo>
                  <a:lnTo>
                    <a:pt x="954542" y="521884"/>
                  </a:lnTo>
                  <a:lnTo>
                    <a:pt x="1028980" y="526849"/>
                  </a:lnTo>
                  <a:lnTo>
                    <a:pt x="1105264" y="530980"/>
                  </a:lnTo>
                  <a:lnTo>
                    <a:pt x="1183284" y="534250"/>
                  </a:lnTo>
                  <a:lnTo>
                    <a:pt x="1183284" y="653935"/>
                  </a:lnTo>
                  <a:lnTo>
                    <a:pt x="1422679" y="418846"/>
                  </a:lnTo>
                  <a:lnTo>
                    <a:pt x="1183284" y="175259"/>
                  </a:lnTo>
                  <a:lnTo>
                    <a:pt x="1183284" y="294894"/>
                  </a:lnTo>
                  <a:lnTo>
                    <a:pt x="1105264" y="291626"/>
                  </a:lnTo>
                  <a:lnTo>
                    <a:pt x="1028980" y="287497"/>
                  </a:lnTo>
                  <a:lnTo>
                    <a:pt x="954542" y="282533"/>
                  </a:lnTo>
                  <a:lnTo>
                    <a:pt x="882056" y="276762"/>
                  </a:lnTo>
                  <a:lnTo>
                    <a:pt x="811630" y="270210"/>
                  </a:lnTo>
                  <a:lnTo>
                    <a:pt x="743373" y="262905"/>
                  </a:lnTo>
                  <a:lnTo>
                    <a:pt x="677393" y="254873"/>
                  </a:lnTo>
                  <a:lnTo>
                    <a:pt x="613798" y="246141"/>
                  </a:lnTo>
                  <a:lnTo>
                    <a:pt x="552695" y="236737"/>
                  </a:lnTo>
                  <a:lnTo>
                    <a:pt x="494193" y="226686"/>
                  </a:lnTo>
                  <a:lnTo>
                    <a:pt x="438400" y="216017"/>
                  </a:lnTo>
                  <a:lnTo>
                    <a:pt x="385423" y="204755"/>
                  </a:lnTo>
                  <a:lnTo>
                    <a:pt x="335372" y="192928"/>
                  </a:lnTo>
                  <a:lnTo>
                    <a:pt x="288353" y="180563"/>
                  </a:lnTo>
                  <a:lnTo>
                    <a:pt x="244475" y="167687"/>
                  </a:lnTo>
                  <a:lnTo>
                    <a:pt x="203845" y="154326"/>
                  </a:lnTo>
                  <a:lnTo>
                    <a:pt x="166573" y="140508"/>
                  </a:lnTo>
                  <a:lnTo>
                    <a:pt x="102530" y="111607"/>
                  </a:lnTo>
                  <a:lnTo>
                    <a:pt x="53211" y="81199"/>
                  </a:lnTo>
                  <a:lnTo>
                    <a:pt x="19480" y="49499"/>
                  </a:lnTo>
                  <a:lnTo>
                    <a:pt x="2200" y="167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57165" y="3152013"/>
              <a:ext cx="1423035" cy="419100"/>
            </a:xfrm>
            <a:custGeom>
              <a:rect l="l" t="t" r="r" b="b"/>
              <a:pathLst>
                <a:path w="1423035" h="419100">
                  <a:moveTo>
                    <a:pt x="1422941" y="0"/>
                  </a:moveTo>
                  <a:lnTo>
                    <a:pt x="1369595" y="210"/>
                  </a:lnTo>
                  <a:lnTo>
                    <a:pt x="1316409" y="840"/>
                  </a:lnTo>
                  <a:lnTo>
                    <a:pt x="1263438" y="1888"/>
                  </a:lnTo>
                  <a:lnTo>
                    <a:pt x="1210735" y="3351"/>
                  </a:lnTo>
                  <a:lnTo>
                    <a:pt x="1158354" y="5226"/>
                  </a:lnTo>
                  <a:lnTo>
                    <a:pt x="1106350" y="7512"/>
                  </a:lnTo>
                  <a:lnTo>
                    <a:pt x="1054776" y="10206"/>
                  </a:lnTo>
                  <a:lnTo>
                    <a:pt x="1003685" y="13306"/>
                  </a:lnTo>
                  <a:lnTo>
                    <a:pt x="953132" y="16810"/>
                  </a:lnTo>
                  <a:lnTo>
                    <a:pt x="903171" y="20715"/>
                  </a:lnTo>
                  <a:lnTo>
                    <a:pt x="853854" y="25018"/>
                  </a:lnTo>
                  <a:lnTo>
                    <a:pt x="778209" y="32510"/>
                  </a:lnTo>
                  <a:lnTo>
                    <a:pt x="705625" y="40810"/>
                  </a:lnTo>
                  <a:lnTo>
                    <a:pt x="636172" y="49880"/>
                  </a:lnTo>
                  <a:lnTo>
                    <a:pt x="569919" y="59684"/>
                  </a:lnTo>
                  <a:lnTo>
                    <a:pt x="506935" y="70184"/>
                  </a:lnTo>
                  <a:lnTo>
                    <a:pt x="447288" y="81344"/>
                  </a:lnTo>
                  <a:lnTo>
                    <a:pt x="391049" y="93126"/>
                  </a:lnTo>
                  <a:lnTo>
                    <a:pt x="338285" y="105494"/>
                  </a:lnTo>
                  <a:lnTo>
                    <a:pt x="289065" y="118411"/>
                  </a:lnTo>
                  <a:lnTo>
                    <a:pt x="243459" y="131839"/>
                  </a:lnTo>
                  <a:lnTo>
                    <a:pt x="201536" y="145742"/>
                  </a:lnTo>
                  <a:lnTo>
                    <a:pt x="163363" y="160082"/>
                  </a:lnTo>
                  <a:lnTo>
                    <a:pt x="98549" y="189928"/>
                  </a:lnTo>
                  <a:lnTo>
                    <a:pt x="49567" y="221080"/>
                  </a:lnTo>
                  <a:lnTo>
                    <a:pt x="16969" y="253242"/>
                  </a:lnTo>
                  <a:lnTo>
                    <a:pt x="0" y="302732"/>
                  </a:lnTo>
                  <a:lnTo>
                    <a:pt x="3132" y="319413"/>
                  </a:lnTo>
                  <a:lnTo>
                    <a:pt x="22996" y="352830"/>
                  </a:lnTo>
                  <a:lnTo>
                    <a:pt x="61450" y="386072"/>
                  </a:lnTo>
                  <a:lnTo>
                    <a:pt x="119045" y="418846"/>
                  </a:lnTo>
                  <a:lnTo>
                    <a:pt x="146411" y="406445"/>
                  </a:lnTo>
                  <a:lnTo>
                    <a:pt x="176233" y="394397"/>
                  </a:lnTo>
                  <a:lnTo>
                    <a:pt x="242929" y="371402"/>
                  </a:lnTo>
                  <a:lnTo>
                    <a:pt x="279645" y="360477"/>
                  </a:lnTo>
                  <a:lnTo>
                    <a:pt x="318499" y="349949"/>
                  </a:lnTo>
                  <a:lnTo>
                    <a:pt x="359414" y="339827"/>
                  </a:lnTo>
                  <a:lnTo>
                    <a:pt x="402310" y="330123"/>
                  </a:lnTo>
                  <a:lnTo>
                    <a:pt x="447108" y="320849"/>
                  </a:lnTo>
                  <a:lnTo>
                    <a:pt x="493728" y="312014"/>
                  </a:lnTo>
                  <a:lnTo>
                    <a:pt x="542093" y="303630"/>
                  </a:lnTo>
                  <a:lnTo>
                    <a:pt x="592121" y="295707"/>
                  </a:lnTo>
                  <a:lnTo>
                    <a:pt x="643735" y="288258"/>
                  </a:lnTo>
                  <a:lnTo>
                    <a:pt x="696854" y="281292"/>
                  </a:lnTo>
                  <a:lnTo>
                    <a:pt x="751401" y="274820"/>
                  </a:lnTo>
                  <a:lnTo>
                    <a:pt x="807295" y="268854"/>
                  </a:lnTo>
                  <a:lnTo>
                    <a:pt x="864457" y="263404"/>
                  </a:lnTo>
                  <a:lnTo>
                    <a:pt x="922809" y="258482"/>
                  </a:lnTo>
                  <a:lnTo>
                    <a:pt x="982272" y="254097"/>
                  </a:lnTo>
                  <a:lnTo>
                    <a:pt x="1042765" y="250262"/>
                  </a:lnTo>
                  <a:lnTo>
                    <a:pt x="1104210" y="246987"/>
                  </a:lnTo>
                  <a:lnTo>
                    <a:pt x="1166527" y="244283"/>
                  </a:lnTo>
                  <a:lnTo>
                    <a:pt x="1229639" y="242161"/>
                  </a:lnTo>
                  <a:lnTo>
                    <a:pt x="1293464" y="240631"/>
                  </a:lnTo>
                  <a:lnTo>
                    <a:pt x="1357925" y="239705"/>
                  </a:lnTo>
                  <a:lnTo>
                    <a:pt x="1422941" y="239394"/>
                  </a:lnTo>
                  <a:lnTo>
                    <a:pt x="1422941" y="0"/>
                  </a:lnTo>
                  <a:close/>
                </a:path>
              </a:pathLst>
            </a:custGeom>
            <a:solidFill>
              <a:srgbClr val="9A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57427" y="3152013"/>
              <a:ext cx="1423035" cy="953769"/>
            </a:xfrm>
            <a:custGeom>
              <a:rect l="l" t="t" r="r" b="b"/>
              <a:pathLst>
                <a:path w="1423035" h="953769">
                  <a:moveTo>
                    <a:pt x="0" y="299212"/>
                  </a:moveTo>
                  <a:lnTo>
                    <a:pt x="19480" y="348711"/>
                  </a:lnTo>
                  <a:lnTo>
                    <a:pt x="53211" y="380411"/>
                  </a:lnTo>
                  <a:lnTo>
                    <a:pt x="102530" y="410819"/>
                  </a:lnTo>
                  <a:lnTo>
                    <a:pt x="166573" y="439720"/>
                  </a:lnTo>
                  <a:lnTo>
                    <a:pt x="203845" y="453538"/>
                  </a:lnTo>
                  <a:lnTo>
                    <a:pt x="244475" y="466899"/>
                  </a:lnTo>
                  <a:lnTo>
                    <a:pt x="288353" y="479775"/>
                  </a:lnTo>
                  <a:lnTo>
                    <a:pt x="335372" y="492140"/>
                  </a:lnTo>
                  <a:lnTo>
                    <a:pt x="385423" y="503967"/>
                  </a:lnTo>
                  <a:lnTo>
                    <a:pt x="438400" y="515229"/>
                  </a:lnTo>
                  <a:lnTo>
                    <a:pt x="494193" y="525898"/>
                  </a:lnTo>
                  <a:lnTo>
                    <a:pt x="552695" y="535949"/>
                  </a:lnTo>
                  <a:lnTo>
                    <a:pt x="613798" y="545353"/>
                  </a:lnTo>
                  <a:lnTo>
                    <a:pt x="677393" y="554085"/>
                  </a:lnTo>
                  <a:lnTo>
                    <a:pt x="743373" y="562117"/>
                  </a:lnTo>
                  <a:lnTo>
                    <a:pt x="811630" y="569422"/>
                  </a:lnTo>
                  <a:lnTo>
                    <a:pt x="882056" y="575974"/>
                  </a:lnTo>
                  <a:lnTo>
                    <a:pt x="954542" y="581745"/>
                  </a:lnTo>
                  <a:lnTo>
                    <a:pt x="1028980" y="586709"/>
                  </a:lnTo>
                  <a:lnTo>
                    <a:pt x="1105264" y="590838"/>
                  </a:lnTo>
                  <a:lnTo>
                    <a:pt x="1183284" y="594106"/>
                  </a:lnTo>
                  <a:lnTo>
                    <a:pt x="1183284" y="474472"/>
                  </a:lnTo>
                  <a:lnTo>
                    <a:pt x="1422679" y="718058"/>
                  </a:lnTo>
                  <a:lnTo>
                    <a:pt x="1183284" y="953147"/>
                  </a:lnTo>
                  <a:lnTo>
                    <a:pt x="1183284" y="833462"/>
                  </a:lnTo>
                  <a:lnTo>
                    <a:pt x="1105264" y="830192"/>
                  </a:lnTo>
                  <a:lnTo>
                    <a:pt x="1028980" y="826061"/>
                  </a:lnTo>
                  <a:lnTo>
                    <a:pt x="954542" y="821096"/>
                  </a:lnTo>
                  <a:lnTo>
                    <a:pt x="882056" y="815324"/>
                  </a:lnTo>
                  <a:lnTo>
                    <a:pt x="811630" y="808772"/>
                  </a:lnTo>
                  <a:lnTo>
                    <a:pt x="743373" y="801467"/>
                  </a:lnTo>
                  <a:lnTo>
                    <a:pt x="677393" y="793435"/>
                  </a:lnTo>
                  <a:lnTo>
                    <a:pt x="613798" y="784704"/>
                  </a:lnTo>
                  <a:lnTo>
                    <a:pt x="552695" y="775300"/>
                  </a:lnTo>
                  <a:lnTo>
                    <a:pt x="494193" y="765249"/>
                  </a:lnTo>
                  <a:lnTo>
                    <a:pt x="438400" y="754580"/>
                  </a:lnTo>
                  <a:lnTo>
                    <a:pt x="385423" y="743318"/>
                  </a:lnTo>
                  <a:lnTo>
                    <a:pt x="335372" y="731491"/>
                  </a:lnTo>
                  <a:lnTo>
                    <a:pt x="288353" y="719125"/>
                  </a:lnTo>
                  <a:lnTo>
                    <a:pt x="244475" y="706247"/>
                  </a:lnTo>
                  <a:lnTo>
                    <a:pt x="203845" y="692884"/>
                  </a:lnTo>
                  <a:lnTo>
                    <a:pt x="166573" y="679063"/>
                  </a:lnTo>
                  <a:lnTo>
                    <a:pt x="102530" y="650153"/>
                  </a:lnTo>
                  <a:lnTo>
                    <a:pt x="53211" y="619733"/>
                  </a:lnTo>
                  <a:lnTo>
                    <a:pt x="19480" y="588016"/>
                  </a:lnTo>
                  <a:lnTo>
                    <a:pt x="0" y="538480"/>
                  </a:lnTo>
                  <a:lnTo>
                    <a:pt x="0" y="299212"/>
                  </a:lnTo>
                  <a:lnTo>
                    <a:pt x="16391" y="253650"/>
                  </a:lnTo>
                  <a:lnTo>
                    <a:pt x="44788" y="224442"/>
                  </a:lnTo>
                  <a:lnTo>
                    <a:pt x="86325" y="196342"/>
                  </a:lnTo>
                  <a:lnTo>
                    <a:pt x="140287" y="169501"/>
                  </a:lnTo>
                  <a:lnTo>
                    <a:pt x="205960" y="144070"/>
                  </a:lnTo>
                  <a:lnTo>
                    <a:pt x="242964" y="131929"/>
                  </a:lnTo>
                  <a:lnTo>
                    <a:pt x="282628" y="120198"/>
                  </a:lnTo>
                  <a:lnTo>
                    <a:pt x="324862" y="108895"/>
                  </a:lnTo>
                  <a:lnTo>
                    <a:pt x="369577" y="98037"/>
                  </a:lnTo>
                  <a:lnTo>
                    <a:pt x="416683" y="87645"/>
                  </a:lnTo>
                  <a:lnTo>
                    <a:pt x="466092" y="77737"/>
                  </a:lnTo>
                  <a:lnTo>
                    <a:pt x="517712" y="68332"/>
                  </a:lnTo>
                  <a:lnTo>
                    <a:pt x="571456" y="59449"/>
                  </a:lnTo>
                  <a:lnTo>
                    <a:pt x="627234" y="51106"/>
                  </a:lnTo>
                  <a:lnTo>
                    <a:pt x="684957" y="43323"/>
                  </a:lnTo>
                  <a:lnTo>
                    <a:pt x="744534" y="36117"/>
                  </a:lnTo>
                  <a:lnTo>
                    <a:pt x="805878" y="29509"/>
                  </a:lnTo>
                  <a:lnTo>
                    <a:pt x="868897" y="23516"/>
                  </a:lnTo>
                  <a:lnTo>
                    <a:pt x="933504" y="18158"/>
                  </a:lnTo>
                  <a:lnTo>
                    <a:pt x="999608" y="13453"/>
                  </a:lnTo>
                  <a:lnTo>
                    <a:pt x="1067121" y="9421"/>
                  </a:lnTo>
                  <a:lnTo>
                    <a:pt x="1135952" y="6079"/>
                  </a:lnTo>
                  <a:lnTo>
                    <a:pt x="1206013" y="3448"/>
                  </a:lnTo>
                  <a:lnTo>
                    <a:pt x="1277214" y="1545"/>
                  </a:lnTo>
                  <a:lnTo>
                    <a:pt x="1349466" y="389"/>
                  </a:lnTo>
                  <a:lnTo>
                    <a:pt x="1422679" y="0"/>
                  </a:lnTo>
                  <a:lnTo>
                    <a:pt x="1422679" y="239394"/>
                  </a:lnTo>
                  <a:lnTo>
                    <a:pt x="1357662" y="239705"/>
                  </a:lnTo>
                  <a:lnTo>
                    <a:pt x="1293202" y="240631"/>
                  </a:lnTo>
                  <a:lnTo>
                    <a:pt x="1229376" y="242161"/>
                  </a:lnTo>
                  <a:lnTo>
                    <a:pt x="1166265" y="244283"/>
                  </a:lnTo>
                  <a:lnTo>
                    <a:pt x="1103947" y="246987"/>
                  </a:lnTo>
                  <a:lnTo>
                    <a:pt x="1042502" y="250262"/>
                  </a:lnTo>
                  <a:lnTo>
                    <a:pt x="982009" y="254097"/>
                  </a:lnTo>
                  <a:lnTo>
                    <a:pt x="922547" y="258482"/>
                  </a:lnTo>
                  <a:lnTo>
                    <a:pt x="864195" y="263404"/>
                  </a:lnTo>
                  <a:lnTo>
                    <a:pt x="807032" y="268854"/>
                  </a:lnTo>
                  <a:lnTo>
                    <a:pt x="751138" y="274820"/>
                  </a:lnTo>
                  <a:lnTo>
                    <a:pt x="696592" y="281292"/>
                  </a:lnTo>
                  <a:lnTo>
                    <a:pt x="643472" y="288258"/>
                  </a:lnTo>
                  <a:lnTo>
                    <a:pt x="591858" y="295707"/>
                  </a:lnTo>
                  <a:lnTo>
                    <a:pt x="541830" y="303630"/>
                  </a:lnTo>
                  <a:lnTo>
                    <a:pt x="493466" y="312014"/>
                  </a:lnTo>
                  <a:lnTo>
                    <a:pt x="446845" y="320849"/>
                  </a:lnTo>
                  <a:lnTo>
                    <a:pt x="402048" y="330123"/>
                  </a:lnTo>
                  <a:lnTo>
                    <a:pt x="359152" y="339827"/>
                  </a:lnTo>
                  <a:lnTo>
                    <a:pt x="318237" y="349949"/>
                  </a:lnTo>
                  <a:lnTo>
                    <a:pt x="279382" y="360477"/>
                  </a:lnTo>
                  <a:lnTo>
                    <a:pt x="242667" y="371402"/>
                  </a:lnTo>
                  <a:lnTo>
                    <a:pt x="175971" y="394397"/>
                  </a:lnTo>
                  <a:lnTo>
                    <a:pt x="146149" y="406445"/>
                  </a:lnTo>
                  <a:lnTo>
                    <a:pt x="118783" y="418846"/>
                  </a:lnTo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2596260" y="4620298"/>
            <a:ext cx="2679700" cy="494665"/>
            <a:chOff x="2596260" y="4620298"/>
            <a:chExt cx="2679700" cy="494665"/>
          </a:xfrm>
        </p:grpSpPr>
        <p:sp>
          <p:nvSpPr>
            <p:cNvPr id="16" name="object 16"/>
            <p:cNvSpPr/>
            <p:nvPr/>
          </p:nvSpPr>
          <p:spPr>
            <a:xfrm>
              <a:off x="3868165" y="4632998"/>
              <a:ext cx="1395095" cy="469265"/>
            </a:xfrm>
            <a:custGeom>
              <a:rect l="l" t="t" r="r" b="b"/>
              <a:pathLst>
                <a:path w="1395095" h="469264">
                  <a:moveTo>
                    <a:pt x="1317879" y="0"/>
                  </a:moveTo>
                  <a:lnTo>
                    <a:pt x="1160653" y="117195"/>
                  </a:lnTo>
                  <a:lnTo>
                    <a:pt x="1219200" y="117195"/>
                  </a:lnTo>
                  <a:lnTo>
                    <a:pt x="1201795" y="139933"/>
                  </a:lnTo>
                  <a:lnTo>
                    <a:pt x="1158495" y="183767"/>
                  </a:lnTo>
                  <a:lnTo>
                    <a:pt x="1104451" y="225247"/>
                  </a:lnTo>
                  <a:lnTo>
                    <a:pt x="1040362" y="264173"/>
                  </a:lnTo>
                  <a:lnTo>
                    <a:pt x="1004767" y="282615"/>
                  </a:lnTo>
                  <a:lnTo>
                    <a:pt x="966921" y="300343"/>
                  </a:lnTo>
                  <a:lnTo>
                    <a:pt x="926912" y="317333"/>
                  </a:lnTo>
                  <a:lnTo>
                    <a:pt x="884826" y="333558"/>
                  </a:lnTo>
                  <a:lnTo>
                    <a:pt x="840750" y="348994"/>
                  </a:lnTo>
                  <a:lnTo>
                    <a:pt x="794771" y="363616"/>
                  </a:lnTo>
                  <a:lnTo>
                    <a:pt x="746977" y="377398"/>
                  </a:lnTo>
                  <a:lnTo>
                    <a:pt x="697454" y="390317"/>
                  </a:lnTo>
                  <a:lnTo>
                    <a:pt x="646289" y="402345"/>
                  </a:lnTo>
                  <a:lnTo>
                    <a:pt x="593570" y="413460"/>
                  </a:lnTo>
                  <a:lnTo>
                    <a:pt x="539383" y="423635"/>
                  </a:lnTo>
                  <a:lnTo>
                    <a:pt x="483814" y="432845"/>
                  </a:lnTo>
                  <a:lnTo>
                    <a:pt x="426953" y="441066"/>
                  </a:lnTo>
                  <a:lnTo>
                    <a:pt x="368884" y="448272"/>
                  </a:lnTo>
                  <a:lnTo>
                    <a:pt x="309695" y="454438"/>
                  </a:lnTo>
                  <a:lnTo>
                    <a:pt x="249474" y="459539"/>
                  </a:lnTo>
                  <a:lnTo>
                    <a:pt x="188307" y="463550"/>
                  </a:lnTo>
                  <a:lnTo>
                    <a:pt x="126280" y="466446"/>
                  </a:lnTo>
                  <a:lnTo>
                    <a:pt x="63482" y="468202"/>
                  </a:lnTo>
                  <a:lnTo>
                    <a:pt x="0" y="468793"/>
                  </a:lnTo>
                  <a:lnTo>
                    <a:pt x="117221" y="468793"/>
                  </a:lnTo>
                  <a:lnTo>
                    <a:pt x="180703" y="468202"/>
                  </a:lnTo>
                  <a:lnTo>
                    <a:pt x="243501" y="466446"/>
                  </a:lnTo>
                  <a:lnTo>
                    <a:pt x="305528" y="463550"/>
                  </a:lnTo>
                  <a:lnTo>
                    <a:pt x="366695" y="459539"/>
                  </a:lnTo>
                  <a:lnTo>
                    <a:pt x="426916" y="454438"/>
                  </a:lnTo>
                  <a:lnTo>
                    <a:pt x="486105" y="448272"/>
                  </a:lnTo>
                  <a:lnTo>
                    <a:pt x="544174" y="441066"/>
                  </a:lnTo>
                  <a:lnTo>
                    <a:pt x="601035" y="432845"/>
                  </a:lnTo>
                  <a:lnTo>
                    <a:pt x="656604" y="423635"/>
                  </a:lnTo>
                  <a:lnTo>
                    <a:pt x="710791" y="413460"/>
                  </a:lnTo>
                  <a:lnTo>
                    <a:pt x="763510" y="402345"/>
                  </a:lnTo>
                  <a:lnTo>
                    <a:pt x="814675" y="390317"/>
                  </a:lnTo>
                  <a:lnTo>
                    <a:pt x="864198" y="377398"/>
                  </a:lnTo>
                  <a:lnTo>
                    <a:pt x="911992" y="363616"/>
                  </a:lnTo>
                  <a:lnTo>
                    <a:pt x="957971" y="348994"/>
                  </a:lnTo>
                  <a:lnTo>
                    <a:pt x="1002047" y="333558"/>
                  </a:lnTo>
                  <a:lnTo>
                    <a:pt x="1044133" y="317333"/>
                  </a:lnTo>
                  <a:lnTo>
                    <a:pt x="1084142" y="300343"/>
                  </a:lnTo>
                  <a:lnTo>
                    <a:pt x="1121988" y="282615"/>
                  </a:lnTo>
                  <a:lnTo>
                    <a:pt x="1157583" y="264173"/>
                  </a:lnTo>
                  <a:lnTo>
                    <a:pt x="1190840" y="245042"/>
                  </a:lnTo>
                  <a:lnTo>
                    <a:pt x="1249993" y="204814"/>
                  </a:lnTo>
                  <a:lnTo>
                    <a:pt x="1298752" y="162132"/>
                  </a:lnTo>
                  <a:lnTo>
                    <a:pt x="1336421" y="117195"/>
                  </a:lnTo>
                  <a:lnTo>
                    <a:pt x="1395095" y="117195"/>
                  </a:lnTo>
                  <a:lnTo>
                    <a:pt x="131787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608960" y="4632998"/>
              <a:ext cx="1318260" cy="469265"/>
            </a:xfrm>
            <a:custGeom>
              <a:rect l="l" t="t" r="r" b="b"/>
              <a:pathLst>
                <a:path w="1318260" h="469264">
                  <a:moveTo>
                    <a:pt x="117093" y="0"/>
                  </a:moveTo>
                  <a:lnTo>
                    <a:pt x="0" y="0"/>
                  </a:lnTo>
                  <a:lnTo>
                    <a:pt x="0" y="7277"/>
                  </a:lnTo>
                  <a:lnTo>
                    <a:pt x="6127" y="46658"/>
                  </a:lnTo>
                  <a:lnTo>
                    <a:pt x="25912" y="95113"/>
                  </a:lnTo>
                  <a:lnTo>
                    <a:pt x="58516" y="141732"/>
                  </a:lnTo>
                  <a:lnTo>
                    <a:pt x="103212" y="186267"/>
                  </a:lnTo>
                  <a:lnTo>
                    <a:pt x="159271" y="228471"/>
                  </a:lnTo>
                  <a:lnTo>
                    <a:pt x="225966" y="268097"/>
                  </a:lnTo>
                  <a:lnTo>
                    <a:pt x="263074" y="286866"/>
                  </a:lnTo>
                  <a:lnTo>
                    <a:pt x="302569" y="304899"/>
                  </a:lnTo>
                  <a:lnTo>
                    <a:pt x="344358" y="322164"/>
                  </a:lnTo>
                  <a:lnTo>
                    <a:pt x="388351" y="338630"/>
                  </a:lnTo>
                  <a:lnTo>
                    <a:pt x="434458" y="354266"/>
                  </a:lnTo>
                  <a:lnTo>
                    <a:pt x="482586" y="369042"/>
                  </a:lnTo>
                  <a:lnTo>
                    <a:pt x="532646" y="382927"/>
                  </a:lnTo>
                  <a:lnTo>
                    <a:pt x="584545" y="395890"/>
                  </a:lnTo>
                  <a:lnTo>
                    <a:pt x="638194" y="407899"/>
                  </a:lnTo>
                  <a:lnTo>
                    <a:pt x="693501" y="418925"/>
                  </a:lnTo>
                  <a:lnTo>
                    <a:pt x="750375" y="428936"/>
                  </a:lnTo>
                  <a:lnTo>
                    <a:pt x="808725" y="437902"/>
                  </a:lnTo>
                  <a:lnTo>
                    <a:pt x="868461" y="445791"/>
                  </a:lnTo>
                  <a:lnTo>
                    <a:pt x="929490" y="452573"/>
                  </a:lnTo>
                  <a:lnTo>
                    <a:pt x="991723" y="458217"/>
                  </a:lnTo>
                  <a:lnTo>
                    <a:pt x="1055068" y="462692"/>
                  </a:lnTo>
                  <a:lnTo>
                    <a:pt x="1119435" y="465967"/>
                  </a:lnTo>
                  <a:lnTo>
                    <a:pt x="1184731" y="468012"/>
                  </a:lnTo>
                  <a:lnTo>
                    <a:pt x="1250867" y="468795"/>
                  </a:lnTo>
                  <a:lnTo>
                    <a:pt x="1317752" y="468285"/>
                  </a:lnTo>
                  <a:lnTo>
                    <a:pt x="1248766" y="466392"/>
                  </a:lnTo>
                  <a:lnTo>
                    <a:pt x="1180896" y="463148"/>
                  </a:lnTo>
                  <a:lnTo>
                    <a:pt x="1114239" y="458589"/>
                  </a:lnTo>
                  <a:lnTo>
                    <a:pt x="1048888" y="452754"/>
                  </a:lnTo>
                  <a:lnTo>
                    <a:pt x="984939" y="445678"/>
                  </a:lnTo>
                  <a:lnTo>
                    <a:pt x="922485" y="437400"/>
                  </a:lnTo>
                  <a:lnTo>
                    <a:pt x="861623" y="427955"/>
                  </a:lnTo>
                  <a:lnTo>
                    <a:pt x="802446" y="417382"/>
                  </a:lnTo>
                  <a:lnTo>
                    <a:pt x="745050" y="405716"/>
                  </a:lnTo>
                  <a:lnTo>
                    <a:pt x="689530" y="392995"/>
                  </a:lnTo>
                  <a:lnTo>
                    <a:pt x="635979" y="379255"/>
                  </a:lnTo>
                  <a:lnTo>
                    <a:pt x="584494" y="364535"/>
                  </a:lnTo>
                  <a:lnTo>
                    <a:pt x="535169" y="348870"/>
                  </a:lnTo>
                  <a:lnTo>
                    <a:pt x="488099" y="332299"/>
                  </a:lnTo>
                  <a:lnTo>
                    <a:pt x="443378" y="314857"/>
                  </a:lnTo>
                  <a:lnTo>
                    <a:pt x="401101" y="296581"/>
                  </a:lnTo>
                  <a:lnTo>
                    <a:pt x="361364" y="277510"/>
                  </a:lnTo>
                  <a:lnTo>
                    <a:pt x="324261" y="257679"/>
                  </a:lnTo>
                  <a:lnTo>
                    <a:pt x="289887" y="237125"/>
                  </a:lnTo>
                  <a:lnTo>
                    <a:pt x="229704" y="194000"/>
                  </a:lnTo>
                  <a:lnTo>
                    <a:pt x="181575" y="148428"/>
                  </a:lnTo>
                  <a:lnTo>
                    <a:pt x="146258" y="100707"/>
                  </a:lnTo>
                  <a:lnTo>
                    <a:pt x="124511" y="51132"/>
                  </a:lnTo>
                  <a:lnTo>
                    <a:pt x="118964" y="25742"/>
                  </a:lnTo>
                  <a:lnTo>
                    <a:pt x="117093" y="0"/>
                  </a:lnTo>
                  <a:close/>
                </a:path>
              </a:pathLst>
            </a:custGeom>
            <a:solidFill>
              <a:srgbClr val="9A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08960" y="4632998"/>
              <a:ext cx="2654300" cy="469265"/>
            </a:xfrm>
            <a:custGeom>
              <a:rect l="l" t="t" r="r" b="b"/>
              <a:pathLst>
                <a:path w="2654300" h="469264">
                  <a:moveTo>
                    <a:pt x="1259204" y="468793"/>
                  </a:moveTo>
                  <a:lnTo>
                    <a:pt x="1322687" y="468202"/>
                  </a:lnTo>
                  <a:lnTo>
                    <a:pt x="1385485" y="466446"/>
                  </a:lnTo>
                  <a:lnTo>
                    <a:pt x="1447512" y="463550"/>
                  </a:lnTo>
                  <a:lnTo>
                    <a:pt x="1508679" y="459539"/>
                  </a:lnTo>
                  <a:lnTo>
                    <a:pt x="1568900" y="454438"/>
                  </a:lnTo>
                  <a:lnTo>
                    <a:pt x="1628089" y="448272"/>
                  </a:lnTo>
                  <a:lnTo>
                    <a:pt x="1686158" y="441066"/>
                  </a:lnTo>
                  <a:lnTo>
                    <a:pt x="1743019" y="432845"/>
                  </a:lnTo>
                  <a:lnTo>
                    <a:pt x="1798588" y="423635"/>
                  </a:lnTo>
                  <a:lnTo>
                    <a:pt x="1852775" y="413460"/>
                  </a:lnTo>
                  <a:lnTo>
                    <a:pt x="1905494" y="402345"/>
                  </a:lnTo>
                  <a:lnTo>
                    <a:pt x="1956659" y="390317"/>
                  </a:lnTo>
                  <a:lnTo>
                    <a:pt x="2006182" y="377398"/>
                  </a:lnTo>
                  <a:lnTo>
                    <a:pt x="2053976" y="363616"/>
                  </a:lnTo>
                  <a:lnTo>
                    <a:pt x="2099955" y="348994"/>
                  </a:lnTo>
                  <a:lnTo>
                    <a:pt x="2144031" y="333558"/>
                  </a:lnTo>
                  <a:lnTo>
                    <a:pt x="2186117" y="317333"/>
                  </a:lnTo>
                  <a:lnTo>
                    <a:pt x="2226126" y="300343"/>
                  </a:lnTo>
                  <a:lnTo>
                    <a:pt x="2263972" y="282615"/>
                  </a:lnTo>
                  <a:lnTo>
                    <a:pt x="2299567" y="264173"/>
                  </a:lnTo>
                  <a:lnTo>
                    <a:pt x="2332824" y="245042"/>
                  </a:lnTo>
                  <a:lnTo>
                    <a:pt x="2391977" y="204814"/>
                  </a:lnTo>
                  <a:lnTo>
                    <a:pt x="2440736" y="162132"/>
                  </a:lnTo>
                  <a:lnTo>
                    <a:pt x="2478404" y="117195"/>
                  </a:lnTo>
                  <a:lnTo>
                    <a:pt x="2419858" y="117195"/>
                  </a:lnTo>
                  <a:lnTo>
                    <a:pt x="2577084" y="0"/>
                  </a:lnTo>
                  <a:lnTo>
                    <a:pt x="2654300" y="117195"/>
                  </a:lnTo>
                  <a:lnTo>
                    <a:pt x="2595626" y="117195"/>
                  </a:lnTo>
                  <a:lnTo>
                    <a:pt x="2578221" y="139933"/>
                  </a:lnTo>
                  <a:lnTo>
                    <a:pt x="2534921" y="183767"/>
                  </a:lnTo>
                  <a:lnTo>
                    <a:pt x="2480877" y="225247"/>
                  </a:lnTo>
                  <a:lnTo>
                    <a:pt x="2416788" y="264173"/>
                  </a:lnTo>
                  <a:lnTo>
                    <a:pt x="2381193" y="282615"/>
                  </a:lnTo>
                  <a:lnTo>
                    <a:pt x="2343347" y="300343"/>
                  </a:lnTo>
                  <a:lnTo>
                    <a:pt x="2303338" y="317333"/>
                  </a:lnTo>
                  <a:lnTo>
                    <a:pt x="2261252" y="333558"/>
                  </a:lnTo>
                  <a:lnTo>
                    <a:pt x="2217176" y="348994"/>
                  </a:lnTo>
                  <a:lnTo>
                    <a:pt x="2171197" y="363616"/>
                  </a:lnTo>
                  <a:lnTo>
                    <a:pt x="2123403" y="377398"/>
                  </a:lnTo>
                  <a:lnTo>
                    <a:pt x="2073880" y="390317"/>
                  </a:lnTo>
                  <a:lnTo>
                    <a:pt x="2022715" y="402345"/>
                  </a:lnTo>
                  <a:lnTo>
                    <a:pt x="1969996" y="413460"/>
                  </a:lnTo>
                  <a:lnTo>
                    <a:pt x="1915809" y="423635"/>
                  </a:lnTo>
                  <a:lnTo>
                    <a:pt x="1860240" y="432845"/>
                  </a:lnTo>
                  <a:lnTo>
                    <a:pt x="1803379" y="441066"/>
                  </a:lnTo>
                  <a:lnTo>
                    <a:pt x="1745310" y="448272"/>
                  </a:lnTo>
                  <a:lnTo>
                    <a:pt x="1686121" y="454438"/>
                  </a:lnTo>
                  <a:lnTo>
                    <a:pt x="1625900" y="459539"/>
                  </a:lnTo>
                  <a:lnTo>
                    <a:pt x="1564733" y="463550"/>
                  </a:lnTo>
                  <a:lnTo>
                    <a:pt x="1502706" y="466446"/>
                  </a:lnTo>
                  <a:lnTo>
                    <a:pt x="1439908" y="468202"/>
                  </a:lnTo>
                  <a:lnTo>
                    <a:pt x="1376426" y="468793"/>
                  </a:lnTo>
                  <a:lnTo>
                    <a:pt x="1259204" y="468793"/>
                  </a:lnTo>
                  <a:lnTo>
                    <a:pt x="1192328" y="468144"/>
                  </a:lnTo>
                  <a:lnTo>
                    <a:pt x="1126361" y="466216"/>
                  </a:lnTo>
                  <a:lnTo>
                    <a:pt x="1061391" y="463042"/>
                  </a:lnTo>
                  <a:lnTo>
                    <a:pt x="997504" y="458655"/>
                  </a:lnTo>
                  <a:lnTo>
                    <a:pt x="934787" y="453088"/>
                  </a:lnTo>
                  <a:lnTo>
                    <a:pt x="873327" y="446372"/>
                  </a:lnTo>
                  <a:lnTo>
                    <a:pt x="813212" y="438539"/>
                  </a:lnTo>
                  <a:lnTo>
                    <a:pt x="754528" y="429624"/>
                  </a:lnTo>
                  <a:lnTo>
                    <a:pt x="697362" y="419657"/>
                  </a:lnTo>
                  <a:lnTo>
                    <a:pt x="641802" y="408671"/>
                  </a:lnTo>
                  <a:lnTo>
                    <a:pt x="587935" y="396698"/>
                  </a:lnTo>
                  <a:lnTo>
                    <a:pt x="535847" y="383772"/>
                  </a:lnTo>
                  <a:lnTo>
                    <a:pt x="485625" y="369924"/>
                  </a:lnTo>
                  <a:lnTo>
                    <a:pt x="437357" y="355187"/>
                  </a:lnTo>
                  <a:lnTo>
                    <a:pt x="391129" y="339593"/>
                  </a:lnTo>
                  <a:lnTo>
                    <a:pt x="347029" y="323174"/>
                  </a:lnTo>
                  <a:lnTo>
                    <a:pt x="305143" y="305964"/>
                  </a:lnTo>
                  <a:lnTo>
                    <a:pt x="265559" y="287994"/>
                  </a:lnTo>
                  <a:lnTo>
                    <a:pt x="228363" y="269297"/>
                  </a:lnTo>
                  <a:lnTo>
                    <a:pt x="193644" y="249904"/>
                  </a:lnTo>
                  <a:lnTo>
                    <a:pt x="131978" y="209165"/>
                  </a:lnTo>
                  <a:lnTo>
                    <a:pt x="81260" y="166036"/>
                  </a:lnTo>
                  <a:lnTo>
                    <a:pt x="42184" y="120775"/>
                  </a:lnTo>
                  <a:lnTo>
                    <a:pt x="15447" y="73642"/>
                  </a:lnTo>
                  <a:lnTo>
                    <a:pt x="1745" y="24896"/>
                  </a:lnTo>
                  <a:lnTo>
                    <a:pt x="0" y="0"/>
                  </a:lnTo>
                  <a:lnTo>
                    <a:pt x="117093" y="0"/>
                  </a:lnTo>
                  <a:lnTo>
                    <a:pt x="118964" y="25742"/>
                  </a:lnTo>
                  <a:lnTo>
                    <a:pt x="124511" y="51132"/>
                  </a:lnTo>
                  <a:lnTo>
                    <a:pt x="146258" y="100707"/>
                  </a:lnTo>
                  <a:lnTo>
                    <a:pt x="181575" y="148428"/>
                  </a:lnTo>
                  <a:lnTo>
                    <a:pt x="229704" y="194000"/>
                  </a:lnTo>
                  <a:lnTo>
                    <a:pt x="289887" y="237125"/>
                  </a:lnTo>
                  <a:lnTo>
                    <a:pt x="324261" y="257679"/>
                  </a:lnTo>
                  <a:lnTo>
                    <a:pt x="361364" y="277510"/>
                  </a:lnTo>
                  <a:lnTo>
                    <a:pt x="401101" y="296581"/>
                  </a:lnTo>
                  <a:lnTo>
                    <a:pt x="443378" y="314857"/>
                  </a:lnTo>
                  <a:lnTo>
                    <a:pt x="488099" y="332299"/>
                  </a:lnTo>
                  <a:lnTo>
                    <a:pt x="535169" y="348870"/>
                  </a:lnTo>
                  <a:lnTo>
                    <a:pt x="584494" y="364535"/>
                  </a:lnTo>
                  <a:lnTo>
                    <a:pt x="635979" y="379255"/>
                  </a:lnTo>
                  <a:lnTo>
                    <a:pt x="689530" y="392995"/>
                  </a:lnTo>
                  <a:lnTo>
                    <a:pt x="745050" y="405716"/>
                  </a:lnTo>
                  <a:lnTo>
                    <a:pt x="802446" y="417382"/>
                  </a:lnTo>
                  <a:lnTo>
                    <a:pt x="861623" y="427955"/>
                  </a:lnTo>
                  <a:lnTo>
                    <a:pt x="922485" y="437400"/>
                  </a:lnTo>
                  <a:lnTo>
                    <a:pt x="984939" y="445678"/>
                  </a:lnTo>
                  <a:lnTo>
                    <a:pt x="1048888" y="452754"/>
                  </a:lnTo>
                  <a:lnTo>
                    <a:pt x="1114239" y="458589"/>
                  </a:lnTo>
                  <a:lnTo>
                    <a:pt x="1180896" y="463148"/>
                  </a:lnTo>
                  <a:lnTo>
                    <a:pt x="1248766" y="466392"/>
                  </a:lnTo>
                  <a:lnTo>
                    <a:pt x="1317752" y="468285"/>
                  </a:lnTo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886" y="215849"/>
            <a:ext cx="8320227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>
                <a:solidFill>
                  <a:schemeClr val="tx2">
                    <a:lumMod val="75000"/>
                  </a:schemeClr>
                </a:solidFill>
              </a:rPr>
              <a:t>Направления</a:t>
            </a:r>
            <a:r>
              <a:rPr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25" smtClean="0">
                <a:solidFill>
                  <a:schemeClr val="tx2">
                    <a:lumMod val="75000"/>
                  </a:schemeClr>
                </a:solidFill>
              </a:rPr>
              <a:t>психолого-</a:t>
            </a:r>
            <a:r>
              <a:rPr spc="-10" smtClean="0">
                <a:solidFill>
                  <a:schemeClr val="tx2">
                    <a:lumMod val="75000"/>
                  </a:schemeClr>
                </a:solidFill>
              </a:rPr>
              <a:t>педагогического</a:t>
            </a:r>
            <a:r>
              <a:rPr lang="ru-RU" spc="-1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10" smtClean="0">
                <a:solidFill>
                  <a:schemeClr val="tx2">
                    <a:lumMod val="75000"/>
                  </a:schemeClr>
                </a:solidFill>
              </a:rPr>
              <a:t>сопровождения</a:t>
            </a:r>
            <a:r>
              <a:rPr spc="-1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10">
                <a:solidFill>
                  <a:schemeClr val="tx2">
                    <a:lumMod val="75000"/>
                  </a:schemeClr>
                </a:solidFill>
              </a:rPr>
              <a:t>детей</a:t>
            </a: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2615" y="841121"/>
            <a:ext cx="1463040" cy="812800"/>
          </a:xfrm>
          <a:custGeom>
            <a:rect l="l" t="t" r="r" b="b"/>
            <a:pathLst>
              <a:path w="1463039" h="812800">
                <a:moveTo>
                  <a:pt x="0" y="81279"/>
                </a:moveTo>
                <a:lnTo>
                  <a:pt x="6386" y="49666"/>
                </a:lnTo>
                <a:lnTo>
                  <a:pt x="23804" y="23828"/>
                </a:lnTo>
                <a:lnTo>
                  <a:pt x="49640" y="6395"/>
                </a:lnTo>
                <a:lnTo>
                  <a:pt x="81279" y="0"/>
                </a:lnTo>
                <a:lnTo>
                  <a:pt x="1381696" y="0"/>
                </a:lnTo>
                <a:lnTo>
                  <a:pt x="1413363" y="6395"/>
                </a:lnTo>
                <a:lnTo>
                  <a:pt x="1439195" y="23828"/>
                </a:lnTo>
                <a:lnTo>
                  <a:pt x="1456598" y="49666"/>
                </a:lnTo>
                <a:lnTo>
                  <a:pt x="1462976" y="81279"/>
                </a:lnTo>
                <a:lnTo>
                  <a:pt x="1462976" y="731519"/>
                </a:lnTo>
                <a:lnTo>
                  <a:pt x="1456598" y="763186"/>
                </a:lnTo>
                <a:lnTo>
                  <a:pt x="1439195" y="789019"/>
                </a:lnTo>
                <a:lnTo>
                  <a:pt x="1413363" y="806422"/>
                </a:lnTo>
                <a:lnTo>
                  <a:pt x="1381696" y="812800"/>
                </a:lnTo>
                <a:lnTo>
                  <a:pt x="81279" y="812800"/>
                </a:lnTo>
                <a:lnTo>
                  <a:pt x="49640" y="806422"/>
                </a:lnTo>
                <a:lnTo>
                  <a:pt x="23804" y="789019"/>
                </a:lnTo>
                <a:lnTo>
                  <a:pt x="6386" y="763186"/>
                </a:lnTo>
                <a:lnTo>
                  <a:pt x="0" y="731519"/>
                </a:lnTo>
                <a:lnTo>
                  <a:pt x="0" y="8127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1024" y="926719"/>
            <a:ext cx="808355" cy="59499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42545" marR="5080" indent="-30480">
              <a:lnSpc>
                <a:spcPts val="2080"/>
              </a:lnSpc>
              <a:spcBef>
                <a:spcPts val="440"/>
              </a:spcBef>
            </a:pPr>
            <a:r>
              <a:rPr sz="2000" spc="-10">
                <a:latin typeface="Microsoft Sans Serif"/>
                <a:cs typeface="Microsoft Sans Serif"/>
              </a:rPr>
              <a:t>Члены </a:t>
            </a:r>
            <a:r>
              <a:rPr sz="2000" spc="-20">
                <a:latin typeface="Microsoft Sans Serif"/>
                <a:cs typeface="Microsoft Sans Serif"/>
              </a:rPr>
              <a:t>семьи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65832" y="841121"/>
            <a:ext cx="1463040" cy="812800"/>
          </a:xfrm>
          <a:custGeom>
            <a:rect l="l" t="t" r="r" b="b"/>
            <a:pathLst>
              <a:path w="1463039" h="812800">
                <a:moveTo>
                  <a:pt x="0" y="81279"/>
                </a:moveTo>
                <a:lnTo>
                  <a:pt x="6395" y="49666"/>
                </a:lnTo>
                <a:lnTo>
                  <a:pt x="23828" y="23828"/>
                </a:lnTo>
                <a:lnTo>
                  <a:pt x="49666" y="6395"/>
                </a:lnTo>
                <a:lnTo>
                  <a:pt x="81280" y="0"/>
                </a:lnTo>
                <a:lnTo>
                  <a:pt x="1381759" y="0"/>
                </a:lnTo>
                <a:lnTo>
                  <a:pt x="1413426" y="6395"/>
                </a:lnTo>
                <a:lnTo>
                  <a:pt x="1439259" y="23828"/>
                </a:lnTo>
                <a:lnTo>
                  <a:pt x="1456662" y="49666"/>
                </a:lnTo>
                <a:lnTo>
                  <a:pt x="1463040" y="81279"/>
                </a:lnTo>
                <a:lnTo>
                  <a:pt x="1463040" y="731519"/>
                </a:lnTo>
                <a:lnTo>
                  <a:pt x="1456662" y="763186"/>
                </a:lnTo>
                <a:lnTo>
                  <a:pt x="1439259" y="789019"/>
                </a:lnTo>
                <a:lnTo>
                  <a:pt x="1413426" y="806422"/>
                </a:lnTo>
                <a:lnTo>
                  <a:pt x="1381759" y="812800"/>
                </a:lnTo>
                <a:lnTo>
                  <a:pt x="81280" y="812800"/>
                </a:lnTo>
                <a:lnTo>
                  <a:pt x="49666" y="806422"/>
                </a:lnTo>
                <a:lnTo>
                  <a:pt x="23828" y="789019"/>
                </a:lnTo>
                <a:lnTo>
                  <a:pt x="6395" y="763186"/>
                </a:lnTo>
                <a:lnTo>
                  <a:pt x="0" y="731519"/>
                </a:lnTo>
                <a:lnTo>
                  <a:pt x="0" y="8127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61335" y="1058037"/>
            <a:ext cx="12750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40">
                <a:latin typeface="Microsoft Sans Serif"/>
                <a:cs typeface="Microsoft Sans Serif"/>
              </a:rPr>
              <a:t>Комбатант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94246" y="1907158"/>
            <a:ext cx="3814445" cy="3011170"/>
            <a:chOff x="294246" y="1907158"/>
            <a:chExt cx="3814445" cy="3011170"/>
          </a:xfrm>
        </p:grpSpPr>
        <p:sp>
          <p:nvSpPr>
            <p:cNvPr id="9" name="object 9"/>
            <p:cNvSpPr/>
            <p:nvPr/>
          </p:nvSpPr>
          <p:spPr>
            <a:xfrm>
              <a:off x="1835911" y="4295559"/>
              <a:ext cx="609600" cy="609600"/>
            </a:xfrm>
            <a:custGeom>
              <a:rect l="l" t="t" r="r" b="b"/>
              <a:pathLst>
                <a:path w="609600" h="609600">
                  <a:moveTo>
                    <a:pt x="0" y="609600"/>
                  </a:moveTo>
                  <a:lnTo>
                    <a:pt x="304800" y="0"/>
                  </a:lnTo>
                  <a:lnTo>
                    <a:pt x="609600" y="609600"/>
                  </a:lnTo>
                  <a:lnTo>
                    <a:pt x="0" y="609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6946" y="3907040"/>
              <a:ext cx="3667760" cy="510540"/>
            </a:xfrm>
            <a:custGeom>
              <a:rect l="l" t="t" r="r" b="b"/>
              <a:pathLst>
                <a:path w="3667760" h="510539">
                  <a:moveTo>
                    <a:pt x="17843" y="0"/>
                  </a:moveTo>
                  <a:lnTo>
                    <a:pt x="0" y="255219"/>
                  </a:lnTo>
                  <a:lnTo>
                    <a:pt x="3649865" y="510438"/>
                  </a:lnTo>
                  <a:lnTo>
                    <a:pt x="3667645" y="255219"/>
                  </a:lnTo>
                  <a:lnTo>
                    <a:pt x="1784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6946" y="3907040"/>
              <a:ext cx="3667760" cy="510540"/>
            </a:xfrm>
            <a:custGeom>
              <a:rect l="l" t="t" r="r" b="b"/>
              <a:pathLst>
                <a:path w="3667760" h="510539">
                  <a:moveTo>
                    <a:pt x="17843" y="0"/>
                  </a:moveTo>
                  <a:lnTo>
                    <a:pt x="3667645" y="255219"/>
                  </a:lnTo>
                  <a:lnTo>
                    <a:pt x="3649865" y="510438"/>
                  </a:lnTo>
                  <a:lnTo>
                    <a:pt x="0" y="255219"/>
                  </a:lnTo>
                  <a:lnTo>
                    <a:pt x="17843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489453" y="1907158"/>
              <a:ext cx="1619122" cy="222458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76224" y="3370198"/>
              <a:ext cx="1497152" cy="61523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291076" y="727913"/>
            <a:ext cx="45827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43380"/>
                <a:tab pos="3140075"/>
                <a:tab pos="3403600"/>
                <a:tab pos="4467860"/>
              </a:tabLst>
            </a:pPr>
            <a:r>
              <a:rPr sz="1400" spc="-10">
                <a:latin typeface="Microsoft Sans Serif"/>
                <a:cs typeface="Microsoft Sans Serif"/>
              </a:rPr>
              <a:t>Психологическое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сопровождение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50">
                <a:latin typeface="Microsoft Sans Serif"/>
                <a:cs typeface="Microsoft Sans Serif"/>
              </a:rPr>
              <a:t>-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целостная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50">
                <a:latin typeface="Microsoft Sans Serif"/>
                <a:cs typeface="Microsoft Sans Serif"/>
              </a:rPr>
              <a:t>и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694814"/>
                <a:tab pos="2827655"/>
                <a:tab pos="4375150"/>
              </a:tabLst>
            </a:pPr>
            <a:r>
              <a:rPr sz="1400" spc="-10">
                <a:latin typeface="Microsoft Sans Serif"/>
                <a:cs typeface="Microsoft Sans Serif"/>
              </a:rPr>
              <a:t>согласованная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система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мероприятий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по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91076" y="1154938"/>
            <a:ext cx="458406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i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диагностике,</a:t>
            </a:r>
            <a:r>
              <a:rPr sz="1400" b="1" i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психологическому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просвещению</a:t>
            </a:r>
            <a:r>
              <a:rPr sz="1400" b="1" i="1" spc="19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i="1" spc="1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профилактике,</a:t>
            </a:r>
            <a:r>
              <a:rPr sz="1400" b="1" i="1" spc="1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91076" y="1581657"/>
            <a:ext cx="4582795" cy="1520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  <a:tabLst>
                <a:tab pos="2900680"/>
              </a:tabLst>
            </a:pP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коррекции,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психологическому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консультированию</a:t>
            </a:r>
            <a:r>
              <a:rPr sz="1400">
                <a:latin typeface="Microsoft Sans Serif"/>
                <a:cs typeface="Microsoft Sans Serif"/>
              </a:rPr>
              <a:t>,</a:t>
            </a:r>
            <a:r>
              <a:rPr sz="1400" spc="459">
                <a:latin typeface="Microsoft Sans Serif"/>
                <a:cs typeface="Microsoft Sans Serif"/>
              </a:rPr>
              <a:t>   </a:t>
            </a:r>
            <a:r>
              <a:rPr sz="1400">
                <a:latin typeface="Microsoft Sans Serif"/>
                <a:cs typeface="Microsoft Sans Serif"/>
              </a:rPr>
              <a:t>при</a:t>
            </a:r>
            <a:r>
              <a:rPr sz="1400" spc="459">
                <a:latin typeface="Microsoft Sans Serif"/>
                <a:cs typeface="Microsoft Sans Serif"/>
              </a:rPr>
              <a:t>   </a:t>
            </a:r>
            <a:r>
              <a:rPr sz="1400">
                <a:latin typeface="Microsoft Sans Serif"/>
                <a:cs typeface="Microsoft Sans Serif"/>
              </a:rPr>
              <a:t>необходимости</a:t>
            </a:r>
            <a:r>
              <a:rPr sz="1400" spc="455">
                <a:latin typeface="Microsoft Sans Serif"/>
                <a:cs typeface="Microsoft Sans Serif"/>
              </a:rPr>
              <a:t>   </a:t>
            </a:r>
            <a:r>
              <a:rPr sz="1400" spc="525">
                <a:latin typeface="Microsoft Sans Serif"/>
                <a:cs typeface="Microsoft Sans Serif"/>
              </a:rPr>
              <a:t>— </a:t>
            </a:r>
            <a:r>
              <a:rPr sz="1400" spc="-10">
                <a:latin typeface="Microsoft Sans Serif"/>
                <a:cs typeface="Microsoft Sans Serif"/>
              </a:rPr>
              <a:t>психологической</a:t>
            </a:r>
            <a:r>
              <a:rPr sz="1400" spc="-5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реабилитации.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Основное</a:t>
            </a:r>
            <a:r>
              <a:rPr sz="1400" spc="32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отличие</a:t>
            </a:r>
            <a:r>
              <a:rPr sz="1400" spc="315">
                <a:latin typeface="Microsoft Sans Serif"/>
                <a:cs typeface="Microsoft Sans Serif"/>
              </a:rPr>
              <a:t> </a:t>
            </a:r>
            <a:r>
              <a:rPr sz="1400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психологического</a:t>
            </a:r>
            <a:r>
              <a:rPr sz="1400" i="1" u="sng" spc="28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сопровождения</a:t>
            </a:r>
            <a:r>
              <a:rPr sz="1400" i="1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от</a:t>
            </a:r>
            <a:r>
              <a:rPr sz="1400" spc="370">
                <a:latin typeface="Microsoft Sans Serif"/>
                <a:cs typeface="Microsoft Sans Serif"/>
              </a:rPr>
              <a:t>  </a:t>
            </a:r>
            <a:r>
              <a:rPr sz="1400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психологической</a:t>
            </a:r>
            <a:r>
              <a:rPr sz="1400" i="1" u="sng" spc="36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400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помощи</a:t>
            </a:r>
            <a:r>
              <a:rPr sz="1400" i="1" u="sng" spc="355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400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и</a:t>
            </a:r>
            <a:r>
              <a:rPr sz="1400" i="1" u="sng" spc="36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400" i="1" u="sng" spc="-1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психологической</a:t>
            </a:r>
            <a:r>
              <a:rPr sz="1400" i="1" spc="-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i="1" u="sng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поддержки</a:t>
            </a:r>
            <a:r>
              <a:rPr sz="1400" i="1" spc="12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-</a:t>
            </a:r>
            <a:r>
              <a:rPr sz="1400" spc="145">
                <a:latin typeface="Microsoft Sans Serif"/>
                <a:cs typeface="Microsoft Sans Serif"/>
              </a:rPr>
              <a:t> </a:t>
            </a:r>
            <a:r>
              <a:rPr sz="1400" b="1">
                <a:latin typeface="Arial"/>
                <a:cs typeface="Arial"/>
              </a:rPr>
              <a:t>длительность</a:t>
            </a:r>
            <a:r>
              <a:rPr sz="1400" b="1" spc="135">
                <a:latin typeface="Arial"/>
                <a:cs typeface="Arial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процесса</a:t>
            </a:r>
            <a:r>
              <a:rPr sz="1400" spc="14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сопровождения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91076" y="3289172"/>
            <a:ext cx="30441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79575"/>
              </a:tabLst>
            </a:pPr>
            <a:r>
              <a:rPr sz="1400" b="1" spc="-10">
                <a:latin typeface="Arial"/>
                <a:cs typeface="Arial"/>
              </a:rPr>
              <a:t>интенсивность</a:t>
            </a:r>
            <a:r>
              <a:rPr sz="1400" b="1">
                <a:latin typeface="Arial"/>
                <a:cs typeface="Arial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взаимодействия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91076" y="3075813"/>
            <a:ext cx="458152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  <a:tabLst>
                <a:tab pos="414655"/>
                <a:tab pos="1539240"/>
                <a:tab pos="3008630"/>
                <a:tab pos="3327400"/>
              </a:tabLst>
            </a:pPr>
            <a:r>
              <a:rPr sz="1400" spc="-25">
                <a:latin typeface="Microsoft Sans Serif"/>
                <a:cs typeface="Microsoft Sans Serif"/>
              </a:rPr>
              <a:t>по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временной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протяженности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50">
                <a:latin typeface="Microsoft Sans Serif"/>
                <a:cs typeface="Microsoft Sans Serif"/>
              </a:rPr>
              <a:t>и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b="1" spc="-10">
                <a:latin typeface="Arial"/>
                <a:cs typeface="Arial"/>
              </a:rPr>
              <a:t>регулируемая</a:t>
            </a:r>
            <a:endParaRPr sz="14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400" spc="-10">
                <a:latin typeface="Microsoft Sans Serif"/>
                <a:cs typeface="Microsoft Sans Serif"/>
              </a:rPr>
              <a:t>специалистов-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91076" y="3502533"/>
            <a:ext cx="458343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Microsoft Sans Serif"/>
                <a:cs typeface="Microsoft Sans Serif"/>
              </a:rPr>
              <a:t>психологов,</a:t>
            </a:r>
            <a:r>
              <a:rPr sz="1400" spc="295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специалистов</a:t>
            </a:r>
            <a:r>
              <a:rPr sz="1400" spc="295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социальной</a:t>
            </a:r>
            <a:r>
              <a:rPr sz="1400" spc="29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защиты</a:t>
            </a:r>
            <a:r>
              <a:rPr sz="1400" spc="290">
                <a:latin typeface="Microsoft Sans Serif"/>
                <a:cs typeface="Microsoft Sans Serif"/>
              </a:rPr>
              <a:t>  </a:t>
            </a:r>
            <a:r>
              <a:rPr sz="1400" spc="-50">
                <a:latin typeface="Microsoft Sans Serif"/>
                <a:cs typeface="Microsoft Sans Serif"/>
              </a:rPr>
              <a:t>и </a:t>
            </a:r>
            <a:r>
              <a:rPr sz="1400">
                <a:latin typeface="Microsoft Sans Serif"/>
                <a:cs typeface="Microsoft Sans Serif"/>
              </a:rPr>
              <a:t>специалистов</a:t>
            </a:r>
            <a:r>
              <a:rPr sz="1400" spc="1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здравоохранения</a:t>
            </a:r>
            <a:r>
              <a:rPr sz="1400" spc="1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семьями</a:t>
            </a:r>
            <a:r>
              <a:rPr sz="1400" spc="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участников </a:t>
            </a:r>
            <a:r>
              <a:rPr sz="1400">
                <a:latin typeface="Microsoft Sans Serif"/>
                <a:cs typeface="Microsoft Sans Serif"/>
              </a:rPr>
              <a:t>СВО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-10">
                <a:latin typeface="Microsoft Sans Serif"/>
                <a:cs typeface="Microsoft Sans Serif"/>
              </a:rPr>
              <a:t> зависимости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от</a:t>
            </a:r>
            <a:r>
              <a:rPr sz="1400" spc="-10">
                <a:latin typeface="Microsoft Sans Serif"/>
                <a:cs typeface="Microsoft Sans Serif"/>
              </a:rPr>
              <a:t> </a:t>
            </a:r>
            <a:r>
              <a:rPr sz="1400" i="1">
                <a:latin typeface="Arial"/>
                <a:cs typeface="Arial"/>
              </a:rPr>
              <a:t>актуального</a:t>
            </a:r>
            <a:r>
              <a:rPr sz="1400" i="1" spc="-30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психологического </a:t>
            </a:r>
            <a:r>
              <a:rPr sz="1400" i="1">
                <a:latin typeface="Arial"/>
                <a:cs typeface="Arial"/>
              </a:rPr>
              <a:t>состояния</a:t>
            </a:r>
            <a:r>
              <a:rPr sz="1400" i="1" spc="385">
                <a:latin typeface="Arial"/>
                <a:cs typeface="Arial"/>
              </a:rPr>
              <a:t>   </a:t>
            </a:r>
            <a:r>
              <a:rPr sz="1400" i="1">
                <a:latin typeface="Arial"/>
                <a:cs typeface="Arial"/>
              </a:rPr>
              <a:t>и</a:t>
            </a:r>
            <a:r>
              <a:rPr sz="1400" i="1" spc="395">
                <a:latin typeface="Arial"/>
                <a:cs typeface="Arial"/>
              </a:rPr>
              <a:t>   </a:t>
            </a:r>
            <a:r>
              <a:rPr sz="1400" i="1">
                <a:latin typeface="Arial"/>
                <a:cs typeface="Arial"/>
              </a:rPr>
              <a:t>возникающих</a:t>
            </a:r>
            <a:r>
              <a:rPr sz="1400" i="1" spc="395">
                <a:latin typeface="Arial"/>
                <a:cs typeface="Arial"/>
              </a:rPr>
              <a:t>   </a:t>
            </a:r>
            <a:r>
              <a:rPr sz="1400" i="1">
                <a:latin typeface="Arial"/>
                <a:cs typeface="Arial"/>
              </a:rPr>
              <a:t>затруднений</a:t>
            </a:r>
            <a:r>
              <a:rPr sz="1400" i="1" spc="395">
                <a:latin typeface="Arial"/>
                <a:cs typeface="Arial"/>
              </a:rPr>
              <a:t>   </a:t>
            </a:r>
            <a:r>
              <a:rPr sz="1400" i="1" spc="-50">
                <a:latin typeface="Arial"/>
                <a:cs typeface="Arial"/>
              </a:rPr>
              <a:t>в </a:t>
            </a:r>
            <a:r>
              <a:rPr sz="1400" i="1" spc="-10">
                <a:latin typeface="Arial"/>
                <a:cs typeface="Arial"/>
              </a:rPr>
              <a:t>повседневной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жизнедеятельности</a:t>
            </a:r>
            <a:r>
              <a:rPr sz="1400" i="1" spc="-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семьи</a:t>
            </a:r>
            <a:r>
              <a:rPr sz="1400" spc="-10">
                <a:latin typeface="Microsoft Sans Serif"/>
                <a:cs typeface="Microsoft Sans Serif"/>
              </a:rPr>
              <a:t>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411886" y="215849"/>
            <a:ext cx="804631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Направления</a:t>
            </a:r>
            <a:r>
              <a:rPr sz="14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организации</a:t>
            </a:r>
            <a:r>
              <a:rPr sz="1400" b="1" spc="-5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400" b="1" spc="-2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психолого-</a:t>
            </a:r>
            <a:r>
              <a:rPr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педагогического</a:t>
            </a:r>
            <a:r>
              <a:rPr lang="ru-RU"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400" b="1" spc="-1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сопровождения</a:t>
            </a:r>
            <a:r>
              <a:rPr sz="1400" b="1" spc="-15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детей</a:t>
            </a:r>
            <a:endParaRPr sz="14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2615" y="841121"/>
            <a:ext cx="1463040" cy="812800"/>
          </a:xfrm>
          <a:custGeom>
            <a:rect l="l" t="t" r="r" b="b"/>
            <a:pathLst>
              <a:path w="1463039" h="812800">
                <a:moveTo>
                  <a:pt x="0" y="81279"/>
                </a:moveTo>
                <a:lnTo>
                  <a:pt x="6386" y="49666"/>
                </a:lnTo>
                <a:lnTo>
                  <a:pt x="23804" y="23828"/>
                </a:lnTo>
                <a:lnTo>
                  <a:pt x="49640" y="6395"/>
                </a:lnTo>
                <a:lnTo>
                  <a:pt x="81279" y="0"/>
                </a:lnTo>
                <a:lnTo>
                  <a:pt x="1381696" y="0"/>
                </a:lnTo>
                <a:lnTo>
                  <a:pt x="1413363" y="6395"/>
                </a:lnTo>
                <a:lnTo>
                  <a:pt x="1439195" y="23828"/>
                </a:lnTo>
                <a:lnTo>
                  <a:pt x="1456598" y="49666"/>
                </a:lnTo>
                <a:lnTo>
                  <a:pt x="1462976" y="81279"/>
                </a:lnTo>
                <a:lnTo>
                  <a:pt x="1462976" y="731519"/>
                </a:lnTo>
                <a:lnTo>
                  <a:pt x="1456598" y="763186"/>
                </a:lnTo>
                <a:lnTo>
                  <a:pt x="1439195" y="789019"/>
                </a:lnTo>
                <a:lnTo>
                  <a:pt x="1413363" y="806422"/>
                </a:lnTo>
                <a:lnTo>
                  <a:pt x="1381696" y="812800"/>
                </a:lnTo>
                <a:lnTo>
                  <a:pt x="81279" y="812800"/>
                </a:lnTo>
                <a:lnTo>
                  <a:pt x="49640" y="806422"/>
                </a:lnTo>
                <a:lnTo>
                  <a:pt x="23804" y="789019"/>
                </a:lnTo>
                <a:lnTo>
                  <a:pt x="6386" y="763186"/>
                </a:lnTo>
                <a:lnTo>
                  <a:pt x="0" y="731519"/>
                </a:lnTo>
                <a:lnTo>
                  <a:pt x="0" y="8127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1024" y="926719"/>
            <a:ext cx="808355" cy="59499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42545" marR="5080" indent="-30480">
              <a:lnSpc>
                <a:spcPts val="2080"/>
              </a:lnSpc>
              <a:spcBef>
                <a:spcPts val="440"/>
              </a:spcBef>
            </a:pPr>
            <a:r>
              <a:rPr sz="2000" spc="-10">
                <a:latin typeface="Microsoft Sans Serif"/>
                <a:cs typeface="Microsoft Sans Serif"/>
              </a:rPr>
              <a:t>Члены </a:t>
            </a:r>
            <a:r>
              <a:rPr sz="2000" spc="-20">
                <a:latin typeface="Microsoft Sans Serif"/>
                <a:cs typeface="Microsoft Sans Serif"/>
              </a:rPr>
              <a:t>семьи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65832" y="841121"/>
            <a:ext cx="1463040" cy="812800"/>
          </a:xfrm>
          <a:custGeom>
            <a:rect l="l" t="t" r="r" b="b"/>
            <a:pathLst>
              <a:path w="1463039" h="812800">
                <a:moveTo>
                  <a:pt x="0" y="81279"/>
                </a:moveTo>
                <a:lnTo>
                  <a:pt x="6395" y="49666"/>
                </a:lnTo>
                <a:lnTo>
                  <a:pt x="23828" y="23828"/>
                </a:lnTo>
                <a:lnTo>
                  <a:pt x="49666" y="6395"/>
                </a:lnTo>
                <a:lnTo>
                  <a:pt x="81280" y="0"/>
                </a:lnTo>
                <a:lnTo>
                  <a:pt x="1381759" y="0"/>
                </a:lnTo>
                <a:lnTo>
                  <a:pt x="1413426" y="6395"/>
                </a:lnTo>
                <a:lnTo>
                  <a:pt x="1439259" y="23828"/>
                </a:lnTo>
                <a:lnTo>
                  <a:pt x="1456662" y="49666"/>
                </a:lnTo>
                <a:lnTo>
                  <a:pt x="1463040" y="81279"/>
                </a:lnTo>
                <a:lnTo>
                  <a:pt x="1463040" y="731519"/>
                </a:lnTo>
                <a:lnTo>
                  <a:pt x="1456662" y="763186"/>
                </a:lnTo>
                <a:lnTo>
                  <a:pt x="1439259" y="789019"/>
                </a:lnTo>
                <a:lnTo>
                  <a:pt x="1413426" y="806422"/>
                </a:lnTo>
                <a:lnTo>
                  <a:pt x="1381759" y="812800"/>
                </a:lnTo>
                <a:lnTo>
                  <a:pt x="81280" y="812800"/>
                </a:lnTo>
                <a:lnTo>
                  <a:pt x="49666" y="806422"/>
                </a:lnTo>
                <a:lnTo>
                  <a:pt x="23828" y="789019"/>
                </a:lnTo>
                <a:lnTo>
                  <a:pt x="6395" y="763186"/>
                </a:lnTo>
                <a:lnTo>
                  <a:pt x="0" y="731519"/>
                </a:lnTo>
                <a:lnTo>
                  <a:pt x="0" y="8127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61335" y="1058037"/>
            <a:ext cx="12750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40">
                <a:latin typeface="Microsoft Sans Serif"/>
                <a:cs typeface="Microsoft Sans Serif"/>
              </a:rPr>
              <a:t>Комбатант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6946" y="1907158"/>
            <a:ext cx="3801629" cy="2998001"/>
            <a:chOff x="306946" y="1907158"/>
            <a:chExt cx="3801629" cy="2998001"/>
          </a:xfrm>
        </p:grpSpPr>
        <p:sp>
          <p:nvSpPr>
            <p:cNvPr id="9" name="object 9"/>
            <p:cNvSpPr/>
            <p:nvPr/>
          </p:nvSpPr>
          <p:spPr>
            <a:xfrm>
              <a:off x="1835911" y="4295559"/>
              <a:ext cx="609600" cy="609600"/>
            </a:xfrm>
            <a:custGeom>
              <a:rect l="l" t="t" r="r" b="b"/>
              <a:pathLst>
                <a:path w="609600" h="609600">
                  <a:moveTo>
                    <a:pt x="0" y="609600"/>
                  </a:moveTo>
                  <a:lnTo>
                    <a:pt x="304800" y="0"/>
                  </a:lnTo>
                  <a:lnTo>
                    <a:pt x="609600" y="609600"/>
                  </a:lnTo>
                  <a:lnTo>
                    <a:pt x="0" y="609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6946" y="3907040"/>
              <a:ext cx="3667760" cy="510540"/>
            </a:xfrm>
            <a:custGeom>
              <a:rect l="l" t="t" r="r" b="b"/>
              <a:pathLst>
                <a:path w="3667760" h="510539">
                  <a:moveTo>
                    <a:pt x="17843" y="0"/>
                  </a:moveTo>
                  <a:lnTo>
                    <a:pt x="0" y="255219"/>
                  </a:lnTo>
                  <a:lnTo>
                    <a:pt x="3649865" y="510438"/>
                  </a:lnTo>
                  <a:lnTo>
                    <a:pt x="3667645" y="255219"/>
                  </a:lnTo>
                  <a:lnTo>
                    <a:pt x="1784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6946" y="3907040"/>
              <a:ext cx="3667760" cy="510540"/>
            </a:xfrm>
            <a:custGeom>
              <a:rect l="l" t="t" r="r" b="b"/>
              <a:pathLst>
                <a:path w="3667760" h="510539">
                  <a:moveTo>
                    <a:pt x="17843" y="0"/>
                  </a:moveTo>
                  <a:lnTo>
                    <a:pt x="3667645" y="255219"/>
                  </a:lnTo>
                  <a:lnTo>
                    <a:pt x="3649865" y="510438"/>
                  </a:lnTo>
                  <a:lnTo>
                    <a:pt x="0" y="255219"/>
                  </a:lnTo>
                  <a:lnTo>
                    <a:pt x="17843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489453" y="1907158"/>
              <a:ext cx="1619122" cy="222458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76224" y="3370198"/>
              <a:ext cx="1497152" cy="615238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169409" y="721817"/>
            <a:ext cx="489585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>
              <a:lnSpc>
                <a:spcPct val="100000"/>
              </a:lnSpc>
              <a:spcBef>
                <a:spcPts val="100"/>
              </a:spcBef>
            </a:pPr>
            <a:r>
              <a:rPr sz="3600" b="1">
                <a:solidFill>
                  <a:srgbClr val="FF0000"/>
                </a:solidFill>
                <a:latin typeface="Arial"/>
                <a:cs typeface="Arial"/>
              </a:rPr>
              <a:t>ЗАПРОС</a:t>
            </a:r>
            <a:r>
              <a:rPr sz="3600" b="1" spc="-8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600" b="1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3600" b="1" spc="-5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600" b="1" spc="-10" smtClean="0">
                <a:solidFill>
                  <a:srgbClr val="FF0000"/>
                </a:solidFill>
                <a:latin typeface="Arial"/>
                <a:cs typeface="Arial"/>
              </a:rPr>
              <a:t>РЕАКЦИЯ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003428" y="3277122"/>
            <a:ext cx="3192780" cy="1346835"/>
            <a:chOff x="5003428" y="3277122"/>
            <a:chExt cx="3192780" cy="1346835"/>
          </a:xfrm>
        </p:grpSpPr>
        <p:pic>
          <p:nvPicPr>
            <p:cNvPr id="23" name="object 2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003428" y="3277122"/>
              <a:ext cx="3192508" cy="41203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5097779" y="3502151"/>
              <a:ext cx="3000755" cy="1121664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4635752" y="3029788"/>
            <a:ext cx="4127248" cy="1894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5280" marR="330200" algn="ctr">
              <a:lnSpc>
                <a:spcPct val="100000"/>
              </a:lnSpc>
              <a:spcBef>
                <a:spcPts val="95"/>
              </a:spcBef>
            </a:pPr>
            <a:r>
              <a:rPr sz="4000" b="1" spc="-10">
                <a:latin typeface="Arial"/>
                <a:cs typeface="Arial"/>
              </a:rPr>
              <a:t>проактивная политика</a:t>
            </a:r>
            <a:endParaRPr sz="40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2240"/>
              </a:spcBef>
            </a:pP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сотрудники</a:t>
            </a:r>
            <a:r>
              <a:rPr sz="12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находятся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инициативном диалоге</a:t>
            </a:r>
            <a:r>
              <a:rPr sz="12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доверительном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контакте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этими</a:t>
            </a:r>
            <a:r>
              <a:rPr sz="1200" b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семьями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248400" y="2571750"/>
            <a:ext cx="756920" cy="509905"/>
            <a:chOff x="6269735" y="2719577"/>
            <a:chExt cx="756920" cy="509905"/>
          </a:xfrm>
        </p:grpSpPr>
        <p:sp>
          <p:nvSpPr>
            <p:cNvPr id="27" name="object 27"/>
            <p:cNvSpPr/>
            <p:nvPr/>
          </p:nvSpPr>
          <p:spPr>
            <a:xfrm>
              <a:off x="6282435" y="2732277"/>
              <a:ext cx="731520" cy="484505"/>
            </a:xfrm>
            <a:custGeom>
              <a:rect l="l" t="t" r="r" b="b"/>
              <a:pathLst>
                <a:path w="731520" h="484505">
                  <a:moveTo>
                    <a:pt x="548639" y="0"/>
                  </a:moveTo>
                  <a:lnTo>
                    <a:pt x="182879" y="0"/>
                  </a:lnTo>
                  <a:lnTo>
                    <a:pt x="182879" y="242189"/>
                  </a:lnTo>
                  <a:lnTo>
                    <a:pt x="0" y="242189"/>
                  </a:lnTo>
                  <a:lnTo>
                    <a:pt x="365760" y="484251"/>
                  </a:lnTo>
                  <a:lnTo>
                    <a:pt x="731519" y="242189"/>
                  </a:lnTo>
                  <a:lnTo>
                    <a:pt x="548639" y="242189"/>
                  </a:lnTo>
                  <a:lnTo>
                    <a:pt x="5486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82435" y="2732277"/>
              <a:ext cx="731520" cy="484505"/>
            </a:xfrm>
            <a:custGeom>
              <a:rect l="l" t="t" r="r" b="b"/>
              <a:pathLst>
                <a:path w="731520" h="484505">
                  <a:moveTo>
                    <a:pt x="0" y="242189"/>
                  </a:moveTo>
                  <a:lnTo>
                    <a:pt x="182879" y="242189"/>
                  </a:lnTo>
                  <a:lnTo>
                    <a:pt x="182879" y="0"/>
                  </a:lnTo>
                  <a:lnTo>
                    <a:pt x="548639" y="0"/>
                  </a:lnTo>
                  <a:lnTo>
                    <a:pt x="548639" y="242189"/>
                  </a:lnTo>
                  <a:lnTo>
                    <a:pt x="731519" y="242189"/>
                  </a:lnTo>
                  <a:lnTo>
                    <a:pt x="365760" y="484251"/>
                  </a:lnTo>
                  <a:lnTo>
                    <a:pt x="0" y="242189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4267200" y="1352550"/>
            <a:ext cx="457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3505" marR="97155" algn="ctr">
              <a:lnSpc>
                <a:spcPct val="100000"/>
              </a:lnSpc>
              <a:spcBef>
                <a:spcPts val="2520"/>
              </a:spcBef>
            </a:pPr>
            <a:r>
              <a:rPr lang="ru-RU" sz="1400" b="1" i="1" smtClean="0">
                <a:latin typeface="Arial"/>
                <a:cs typeface="Arial"/>
              </a:rPr>
              <a:t>нет</a:t>
            </a:r>
            <a:r>
              <a:rPr lang="ru-RU" sz="1400" b="1" i="1" spc="-25" smtClean="0">
                <a:latin typeface="Arial"/>
                <a:cs typeface="Arial"/>
              </a:rPr>
              <a:t> </a:t>
            </a:r>
            <a:r>
              <a:rPr lang="ru-RU" sz="1400" b="1" i="1" spc="-10" smtClean="0">
                <a:latin typeface="Arial"/>
                <a:cs typeface="Arial"/>
              </a:rPr>
              <a:t>психологических</a:t>
            </a:r>
            <a:r>
              <a:rPr lang="ru-RU" sz="1400" b="1" i="1" spc="-40" smtClean="0">
                <a:latin typeface="Arial"/>
                <a:cs typeface="Arial"/>
              </a:rPr>
              <a:t> </a:t>
            </a:r>
            <a:r>
              <a:rPr lang="ru-RU" sz="1400" b="1" i="1" smtClean="0">
                <a:latin typeface="Arial"/>
                <a:cs typeface="Arial"/>
              </a:rPr>
              <a:t>ресурсов</a:t>
            </a:r>
            <a:r>
              <a:rPr lang="ru-RU" sz="1400" b="1" i="1" spc="-45" smtClean="0">
                <a:latin typeface="Arial"/>
                <a:cs typeface="Arial"/>
              </a:rPr>
              <a:t> </a:t>
            </a:r>
            <a:r>
              <a:rPr lang="ru-RU" sz="1400" b="1" i="1" smtClean="0">
                <a:latin typeface="Arial"/>
                <a:cs typeface="Arial"/>
              </a:rPr>
              <a:t>для</a:t>
            </a:r>
            <a:r>
              <a:rPr lang="ru-RU" sz="1400" b="1" i="1" spc="-20" smtClean="0">
                <a:latin typeface="Arial"/>
                <a:cs typeface="Arial"/>
              </a:rPr>
              <a:t> </a:t>
            </a:r>
            <a:r>
              <a:rPr lang="ru-RU" sz="1400" b="1" i="1" spc="-10" smtClean="0">
                <a:latin typeface="Arial"/>
                <a:cs typeface="Arial"/>
              </a:rPr>
              <a:t>инициативного обращения</a:t>
            </a:r>
            <a:endParaRPr lang="ru-RU" sz="1400" smtClean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1" i="1" spc="-50" smtClean="0">
                <a:latin typeface="Arial"/>
                <a:cs typeface="Arial"/>
              </a:rPr>
              <a:t>и</a:t>
            </a:r>
            <a:endParaRPr lang="ru-RU" sz="1400" smtClean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400" b="1" i="1" spc="-10" smtClean="0">
                <a:latin typeface="Arial"/>
                <a:cs typeface="Arial"/>
              </a:rPr>
              <a:t>достаточной</a:t>
            </a:r>
            <a:r>
              <a:rPr lang="ru-RU" sz="1400" b="1" i="1" spc="-35" smtClean="0">
                <a:latin typeface="Arial"/>
                <a:cs typeface="Arial"/>
              </a:rPr>
              <a:t> </a:t>
            </a:r>
            <a:r>
              <a:rPr lang="ru-RU" sz="1400" b="1" i="1" spc="-10" smtClean="0">
                <a:latin typeface="Arial"/>
                <a:cs typeface="Arial"/>
              </a:rPr>
              <a:t>информации</a:t>
            </a:r>
            <a:r>
              <a:rPr lang="ru-RU" sz="1400" b="1" i="1" spc="-60" smtClean="0">
                <a:latin typeface="Arial"/>
                <a:cs typeface="Arial"/>
              </a:rPr>
              <a:t> </a:t>
            </a:r>
            <a:r>
              <a:rPr lang="ru-RU" sz="1400" b="1" i="1" smtClean="0">
                <a:latin typeface="Arial"/>
                <a:cs typeface="Arial"/>
              </a:rPr>
              <a:t>о</a:t>
            </a:r>
            <a:r>
              <a:rPr lang="ru-RU" sz="1400" b="1" i="1" spc="-20" smtClean="0">
                <a:latin typeface="Arial"/>
                <a:cs typeface="Arial"/>
              </a:rPr>
              <a:t> </a:t>
            </a:r>
            <a:r>
              <a:rPr lang="ru-RU" sz="1400" b="1" i="1" spc="-10" smtClean="0">
                <a:latin typeface="Arial"/>
                <a:cs typeface="Arial"/>
              </a:rPr>
              <a:t>возможности</a:t>
            </a:r>
            <a:r>
              <a:rPr lang="ru-RU" sz="1400" b="1" i="1" spc="-35" smtClean="0">
                <a:latin typeface="Arial"/>
                <a:cs typeface="Arial"/>
              </a:rPr>
              <a:t> </a:t>
            </a:r>
            <a:r>
              <a:rPr lang="ru-RU" sz="1400" b="1" i="1" smtClean="0">
                <a:latin typeface="Arial"/>
                <a:cs typeface="Arial"/>
              </a:rPr>
              <a:t>доступа</a:t>
            </a:r>
            <a:r>
              <a:rPr lang="ru-RU" sz="1400" b="1" i="1" spc="-40" smtClean="0">
                <a:latin typeface="Arial"/>
                <a:cs typeface="Arial"/>
              </a:rPr>
              <a:t> </a:t>
            </a:r>
            <a:r>
              <a:rPr lang="ru-RU" sz="1400" b="1" i="1" spc="-50" smtClean="0">
                <a:latin typeface="Arial"/>
                <a:cs typeface="Arial"/>
              </a:rPr>
              <a:t>к </a:t>
            </a:r>
            <a:r>
              <a:rPr lang="ru-RU" sz="1400" b="1" i="1" spc="-10" smtClean="0">
                <a:latin typeface="Arial"/>
                <a:cs typeface="Arial"/>
              </a:rPr>
              <a:t>поддержке</a:t>
            </a:r>
            <a:endParaRPr lang="ru-RU"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886" y="215849"/>
            <a:ext cx="8320227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>
                <a:solidFill>
                  <a:schemeClr val="tx2">
                    <a:lumMod val="75000"/>
                  </a:schemeClr>
                </a:solidFill>
              </a:rPr>
              <a:t>Направления</a:t>
            </a:r>
            <a:r>
              <a:rPr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mtClean="0"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spc="-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25" smtClean="0">
                <a:solidFill>
                  <a:schemeClr val="tx2">
                    <a:lumMod val="75000"/>
                  </a:schemeClr>
                </a:solidFill>
              </a:rPr>
              <a:t>психолого-</a:t>
            </a:r>
            <a:r>
              <a:rPr spc="-10" smtClean="0">
                <a:solidFill>
                  <a:schemeClr val="tx2">
                    <a:lumMod val="75000"/>
                  </a:schemeClr>
                </a:solidFill>
              </a:rPr>
              <a:t>педагогического</a:t>
            </a:r>
            <a:r>
              <a:rPr lang="ru-RU" spc="-1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spc="-10" smtClean="0">
                <a:solidFill>
                  <a:schemeClr val="tx2">
                    <a:lumMod val="75000"/>
                  </a:schemeClr>
                </a:solidFill>
              </a:rPr>
              <a:t>сопровождения</a:t>
            </a:r>
            <a:r>
              <a:rPr spc="-1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1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10" smtClean="0">
                <a:solidFill>
                  <a:schemeClr val="tx2">
                    <a:lumMod val="75000"/>
                  </a:schemeClr>
                </a:solidFill>
              </a:rPr>
              <a:t>детей</a:t>
            </a:r>
            <a:endParaRPr spc="-1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2615" y="841121"/>
            <a:ext cx="1463040" cy="812800"/>
          </a:xfrm>
          <a:custGeom>
            <a:rect l="l" t="t" r="r" b="b"/>
            <a:pathLst>
              <a:path w="1463039" h="812800">
                <a:moveTo>
                  <a:pt x="0" y="81279"/>
                </a:moveTo>
                <a:lnTo>
                  <a:pt x="6386" y="49666"/>
                </a:lnTo>
                <a:lnTo>
                  <a:pt x="23804" y="23828"/>
                </a:lnTo>
                <a:lnTo>
                  <a:pt x="49640" y="6395"/>
                </a:lnTo>
                <a:lnTo>
                  <a:pt x="81279" y="0"/>
                </a:lnTo>
                <a:lnTo>
                  <a:pt x="1381696" y="0"/>
                </a:lnTo>
                <a:lnTo>
                  <a:pt x="1413363" y="6395"/>
                </a:lnTo>
                <a:lnTo>
                  <a:pt x="1439195" y="23828"/>
                </a:lnTo>
                <a:lnTo>
                  <a:pt x="1456598" y="49666"/>
                </a:lnTo>
                <a:lnTo>
                  <a:pt x="1462976" y="81279"/>
                </a:lnTo>
                <a:lnTo>
                  <a:pt x="1462976" y="731519"/>
                </a:lnTo>
                <a:lnTo>
                  <a:pt x="1456598" y="763186"/>
                </a:lnTo>
                <a:lnTo>
                  <a:pt x="1439195" y="789019"/>
                </a:lnTo>
                <a:lnTo>
                  <a:pt x="1413363" y="806422"/>
                </a:lnTo>
                <a:lnTo>
                  <a:pt x="1381696" y="812800"/>
                </a:lnTo>
                <a:lnTo>
                  <a:pt x="81279" y="812800"/>
                </a:lnTo>
                <a:lnTo>
                  <a:pt x="49640" y="806422"/>
                </a:lnTo>
                <a:lnTo>
                  <a:pt x="23804" y="789019"/>
                </a:lnTo>
                <a:lnTo>
                  <a:pt x="6386" y="763186"/>
                </a:lnTo>
                <a:lnTo>
                  <a:pt x="0" y="731519"/>
                </a:lnTo>
                <a:lnTo>
                  <a:pt x="0" y="8127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1024" y="926719"/>
            <a:ext cx="808355" cy="59499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42545" marR="5080" indent="-30480">
              <a:lnSpc>
                <a:spcPts val="2080"/>
              </a:lnSpc>
              <a:spcBef>
                <a:spcPts val="440"/>
              </a:spcBef>
            </a:pPr>
            <a:r>
              <a:rPr sz="2000" spc="-10">
                <a:latin typeface="Microsoft Sans Serif"/>
                <a:cs typeface="Microsoft Sans Serif"/>
              </a:rPr>
              <a:t>Члены </a:t>
            </a:r>
            <a:r>
              <a:rPr sz="2000" spc="-20">
                <a:latin typeface="Microsoft Sans Serif"/>
                <a:cs typeface="Microsoft Sans Serif"/>
              </a:rPr>
              <a:t>семьи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65832" y="841121"/>
            <a:ext cx="1463040" cy="812800"/>
          </a:xfrm>
          <a:custGeom>
            <a:rect l="l" t="t" r="r" b="b"/>
            <a:pathLst>
              <a:path w="1463039" h="812800">
                <a:moveTo>
                  <a:pt x="0" y="81279"/>
                </a:moveTo>
                <a:lnTo>
                  <a:pt x="6395" y="49666"/>
                </a:lnTo>
                <a:lnTo>
                  <a:pt x="23828" y="23828"/>
                </a:lnTo>
                <a:lnTo>
                  <a:pt x="49666" y="6395"/>
                </a:lnTo>
                <a:lnTo>
                  <a:pt x="81280" y="0"/>
                </a:lnTo>
                <a:lnTo>
                  <a:pt x="1381759" y="0"/>
                </a:lnTo>
                <a:lnTo>
                  <a:pt x="1413426" y="6395"/>
                </a:lnTo>
                <a:lnTo>
                  <a:pt x="1439259" y="23828"/>
                </a:lnTo>
                <a:lnTo>
                  <a:pt x="1456662" y="49666"/>
                </a:lnTo>
                <a:lnTo>
                  <a:pt x="1463040" y="81279"/>
                </a:lnTo>
                <a:lnTo>
                  <a:pt x="1463040" y="731519"/>
                </a:lnTo>
                <a:lnTo>
                  <a:pt x="1456662" y="763186"/>
                </a:lnTo>
                <a:lnTo>
                  <a:pt x="1439259" y="789019"/>
                </a:lnTo>
                <a:lnTo>
                  <a:pt x="1413426" y="806422"/>
                </a:lnTo>
                <a:lnTo>
                  <a:pt x="1381759" y="812800"/>
                </a:lnTo>
                <a:lnTo>
                  <a:pt x="81280" y="812800"/>
                </a:lnTo>
                <a:lnTo>
                  <a:pt x="49666" y="806422"/>
                </a:lnTo>
                <a:lnTo>
                  <a:pt x="23828" y="789019"/>
                </a:lnTo>
                <a:lnTo>
                  <a:pt x="6395" y="763186"/>
                </a:lnTo>
                <a:lnTo>
                  <a:pt x="0" y="731519"/>
                </a:lnTo>
                <a:lnTo>
                  <a:pt x="0" y="8127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61335" y="1058037"/>
            <a:ext cx="12750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40">
                <a:latin typeface="Microsoft Sans Serif"/>
                <a:cs typeface="Microsoft Sans Serif"/>
              </a:rPr>
              <a:t>Комбатант</a:t>
            </a:r>
            <a:endParaRPr sz="20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94246" y="1907158"/>
            <a:ext cx="3814445" cy="3011170"/>
            <a:chOff x="294246" y="1907158"/>
            <a:chExt cx="3814445" cy="3011170"/>
          </a:xfrm>
        </p:grpSpPr>
        <p:sp>
          <p:nvSpPr>
            <p:cNvPr id="9" name="object 9"/>
            <p:cNvSpPr/>
            <p:nvPr/>
          </p:nvSpPr>
          <p:spPr>
            <a:xfrm>
              <a:off x="1835911" y="4295559"/>
              <a:ext cx="609600" cy="609600"/>
            </a:xfrm>
            <a:custGeom>
              <a:rect l="l" t="t" r="r" b="b"/>
              <a:pathLst>
                <a:path w="609600" h="609600">
                  <a:moveTo>
                    <a:pt x="0" y="609600"/>
                  </a:moveTo>
                  <a:lnTo>
                    <a:pt x="304800" y="0"/>
                  </a:lnTo>
                  <a:lnTo>
                    <a:pt x="609600" y="609600"/>
                  </a:lnTo>
                  <a:lnTo>
                    <a:pt x="0" y="60960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6946" y="3907040"/>
              <a:ext cx="3667760" cy="510540"/>
            </a:xfrm>
            <a:custGeom>
              <a:rect l="l" t="t" r="r" b="b"/>
              <a:pathLst>
                <a:path w="3667760" h="510539">
                  <a:moveTo>
                    <a:pt x="17843" y="0"/>
                  </a:moveTo>
                  <a:lnTo>
                    <a:pt x="0" y="255219"/>
                  </a:lnTo>
                  <a:lnTo>
                    <a:pt x="3649865" y="510438"/>
                  </a:lnTo>
                  <a:lnTo>
                    <a:pt x="3667645" y="255219"/>
                  </a:lnTo>
                  <a:lnTo>
                    <a:pt x="1784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06946" y="3907040"/>
              <a:ext cx="3667760" cy="510540"/>
            </a:xfrm>
            <a:custGeom>
              <a:rect l="l" t="t" r="r" b="b"/>
              <a:pathLst>
                <a:path w="3667760" h="510539">
                  <a:moveTo>
                    <a:pt x="17843" y="0"/>
                  </a:moveTo>
                  <a:lnTo>
                    <a:pt x="3667645" y="255219"/>
                  </a:lnTo>
                  <a:lnTo>
                    <a:pt x="3649865" y="510438"/>
                  </a:lnTo>
                  <a:lnTo>
                    <a:pt x="0" y="255219"/>
                  </a:lnTo>
                  <a:lnTo>
                    <a:pt x="17843" y="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2489453" y="1907158"/>
              <a:ext cx="1619122" cy="222458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76224" y="3370198"/>
              <a:ext cx="1497152" cy="615238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267200" y="1581150"/>
            <a:ext cx="4584065" cy="28392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algn="just">
              <a:spcBef>
                <a:spcPts val="100"/>
              </a:spcBef>
              <a:buFont typeface="Wingdings" pitchFamily="2" charset="2"/>
              <a:buChar char="ü"/>
            </a:pPr>
            <a:r>
              <a:rPr lang="ru-RU" sz="1400" b="1" i="1" spc="-10" smtClean="0">
                <a:solidFill>
                  <a:srgbClr val="FF0000"/>
                </a:solidFill>
                <a:latin typeface="Arial"/>
                <a:cs typeface="Arial"/>
              </a:rPr>
              <a:t>Помощь </a:t>
            </a:r>
            <a:r>
              <a:rPr lang="ru-RU" sz="1400" b="1" i="1" spc="-50" smtClean="0">
                <a:solidFill>
                  <a:srgbClr val="FF0000"/>
                </a:solidFill>
                <a:latin typeface="Arial"/>
                <a:cs typeface="Arial"/>
              </a:rPr>
              <a:t>в </a:t>
            </a:r>
            <a:r>
              <a:rPr lang="ru-RU" sz="1400" b="1" i="1" spc="-10" smtClean="0">
                <a:solidFill>
                  <a:srgbClr val="FF0000"/>
                </a:solidFill>
                <a:latin typeface="Arial"/>
                <a:cs typeface="Arial"/>
              </a:rPr>
              <a:t>формировании</a:t>
            </a:r>
            <a:r>
              <a:rPr lang="ru-RU" sz="1400" b="1" i="1" smtClean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lang="ru-RU" sz="1400" b="1" i="1" spc="-50" smtClean="0">
                <a:solidFill>
                  <a:srgbClr val="FF0000"/>
                </a:solidFill>
                <a:latin typeface="Arial"/>
                <a:cs typeface="Arial"/>
              </a:rPr>
              <a:t>у </a:t>
            </a:r>
            <a:r>
              <a:rPr lang="ru-RU" sz="1400" b="1" i="1" spc="-10" smtClean="0">
                <a:solidFill>
                  <a:srgbClr val="FF0000"/>
                </a:solidFill>
                <a:latin typeface="Arial"/>
                <a:cs typeface="Arial"/>
              </a:rPr>
              <a:t>членов</a:t>
            </a:r>
            <a:r>
              <a:rPr lang="ru-RU" sz="1400" b="1" i="1" smtClean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lang="ru-RU" sz="1400" b="1" i="1" spc="-10" smtClean="0">
                <a:solidFill>
                  <a:srgbClr val="FF0000"/>
                </a:solidFill>
                <a:latin typeface="Arial"/>
                <a:cs typeface="Arial"/>
              </a:rPr>
              <a:t>семьи</a:t>
            </a:r>
            <a:endParaRPr lang="ru-RU" sz="1400" smtClean="0">
              <a:latin typeface="Arial"/>
              <a:cs typeface="Arial"/>
            </a:endParaRPr>
          </a:p>
          <a:p>
            <a:pPr marL="299085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i="1" smtClean="0">
                <a:solidFill>
                  <a:srgbClr val="FF0000"/>
                </a:solidFill>
                <a:latin typeface="Arial"/>
                <a:cs typeface="Arial"/>
              </a:rPr>
              <a:t>адаптивного</a:t>
            </a:r>
            <a:r>
              <a:rPr sz="1400" b="1" i="1" spc="235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FF0000"/>
                </a:solidFill>
                <a:latin typeface="Arial"/>
                <a:cs typeface="Arial"/>
              </a:rPr>
              <a:t>стиля</a:t>
            </a:r>
            <a:r>
              <a:rPr sz="1400" b="1" i="1" spc="2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FF0000"/>
                </a:solidFill>
                <a:latin typeface="Arial"/>
                <a:cs typeface="Arial"/>
              </a:rPr>
              <a:t>совладания</a:t>
            </a:r>
            <a:r>
              <a:rPr sz="1400" b="1" i="1" spc="229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FF0000"/>
                </a:solidFill>
                <a:latin typeface="Arial"/>
                <a:cs typeface="Arial"/>
              </a:rPr>
              <a:t>с</a:t>
            </a:r>
            <a:r>
              <a:rPr sz="1400" b="1" i="1" spc="2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FF0000"/>
                </a:solidFill>
                <a:latin typeface="Arial"/>
                <a:cs typeface="Arial"/>
              </a:rPr>
              <a:t>ситуацией </a:t>
            </a:r>
            <a:r>
              <a:rPr sz="1400" b="1" i="1">
                <a:solidFill>
                  <a:srgbClr val="FF0000"/>
                </a:solidFill>
                <a:latin typeface="Arial"/>
                <a:cs typeface="Arial"/>
              </a:rPr>
              <a:t>неопределенности</a:t>
            </a:r>
            <a:r>
              <a:rPr sz="1400" b="1" i="1" spc="254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i="1" spc="254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FF0000"/>
                </a:solidFill>
                <a:latin typeface="Arial"/>
                <a:cs typeface="Arial"/>
              </a:rPr>
              <a:t>высокой</a:t>
            </a:r>
            <a:r>
              <a:rPr sz="1400" b="1" i="1" spc="24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FF0000"/>
                </a:solidFill>
                <a:latin typeface="Arial"/>
                <a:cs typeface="Arial"/>
              </a:rPr>
              <a:t>тревоги</a:t>
            </a:r>
            <a:r>
              <a:rPr sz="1400" b="1" i="1" spc="24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i="1" spc="-25">
                <a:solidFill>
                  <a:srgbClr val="FF0000"/>
                </a:solidFill>
                <a:latin typeface="Arial"/>
                <a:cs typeface="Arial"/>
              </a:rPr>
              <a:t>за </a:t>
            </a:r>
            <a:r>
              <a:rPr sz="1400" b="1" i="1" spc="-10">
                <a:solidFill>
                  <a:srgbClr val="FF0000"/>
                </a:solidFill>
                <a:latin typeface="Arial"/>
                <a:cs typeface="Arial"/>
              </a:rPr>
              <a:t>близкого</a:t>
            </a:r>
            <a:r>
              <a:rPr sz="1400" b="1" i="1" spc="-2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FF0000"/>
                </a:solidFill>
                <a:latin typeface="Arial"/>
                <a:cs typeface="Arial"/>
              </a:rPr>
              <a:t>—</a:t>
            </a:r>
            <a:r>
              <a:rPr sz="1400" b="1" i="1" spc="-1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FF0000"/>
                </a:solidFill>
                <a:latin typeface="Arial"/>
                <a:cs typeface="Arial"/>
              </a:rPr>
              <a:t>участника</a:t>
            </a:r>
            <a:r>
              <a:rPr sz="1400" b="1" i="1" spc="-25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400">
              <a:latin typeface="Arial"/>
              <a:cs typeface="Arial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"/>
              <a:tabLst>
                <a:tab pos="299085"/>
                <a:tab pos="2035175"/>
                <a:tab pos="3178175"/>
              </a:tabLst>
            </a:pPr>
            <a:r>
              <a:rPr sz="1400" b="1" i="1" spc="-10">
                <a:latin typeface="Arial"/>
                <a:cs typeface="Arial"/>
              </a:rPr>
              <a:t>перестройки</a:t>
            </a:r>
            <a:r>
              <a:rPr sz="1400" b="1" i="1">
                <a:latin typeface="Arial"/>
                <a:cs typeface="Arial"/>
              </a:rPr>
              <a:t>	</a:t>
            </a:r>
            <a:r>
              <a:rPr sz="1400" b="1" i="1" spc="-10">
                <a:latin typeface="Arial"/>
                <a:cs typeface="Arial"/>
              </a:rPr>
              <a:t>мотивационно-ценностной 	</a:t>
            </a:r>
            <a:r>
              <a:rPr sz="1400" b="1" i="1">
                <a:latin typeface="Arial"/>
                <a:cs typeface="Arial"/>
              </a:rPr>
              <a:t>системы</a:t>
            </a:r>
            <a:r>
              <a:rPr sz="1400" b="1" i="1" spc="330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у</a:t>
            </a:r>
            <a:r>
              <a:rPr sz="1400" b="1" i="1" spc="335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членов</a:t>
            </a:r>
            <a:r>
              <a:rPr sz="1400" b="1" i="1" spc="340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семьи</a:t>
            </a:r>
            <a:r>
              <a:rPr sz="1400" b="1" i="1" spc="335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—</a:t>
            </a:r>
            <a:r>
              <a:rPr sz="1400" b="1" i="1" spc="335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помощь</a:t>
            </a:r>
            <a:r>
              <a:rPr sz="1400" b="1" i="1" spc="345">
                <a:latin typeface="Arial"/>
                <a:cs typeface="Arial"/>
              </a:rPr>
              <a:t>  </a:t>
            </a:r>
            <a:r>
              <a:rPr sz="1400" b="1" i="1" spc="-50">
                <a:latin typeface="Arial"/>
                <a:cs typeface="Arial"/>
              </a:rPr>
              <a:t>в 	</a:t>
            </a:r>
            <a:r>
              <a:rPr sz="1400" b="1" i="1">
                <a:latin typeface="Arial"/>
                <a:cs typeface="Arial"/>
              </a:rPr>
              <a:t>формировании</a:t>
            </a:r>
            <a:r>
              <a:rPr sz="1400" b="1" i="1" spc="210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мобилизующей</a:t>
            </a:r>
            <a:r>
              <a:rPr sz="1400" b="1" i="1" spc="220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роли</a:t>
            </a:r>
            <a:r>
              <a:rPr sz="1400" b="1" i="1" spc="225">
                <a:latin typeface="Arial"/>
                <a:cs typeface="Arial"/>
              </a:rPr>
              <a:t>  </a:t>
            </a:r>
            <a:r>
              <a:rPr sz="1400" b="1" i="1" spc="-10">
                <a:latin typeface="Arial"/>
                <a:cs typeface="Arial"/>
              </a:rPr>
              <a:t>семьи, 	</a:t>
            </a:r>
            <a:r>
              <a:rPr sz="1400" b="1" i="1">
                <a:latin typeface="Arial"/>
                <a:cs typeface="Arial"/>
              </a:rPr>
              <a:t>выраженной</a:t>
            </a:r>
            <a:r>
              <a:rPr sz="1400" b="1" i="1" spc="434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в</a:t>
            </a:r>
            <a:r>
              <a:rPr sz="1400" b="1" i="1" spc="450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осознании</a:t>
            </a:r>
            <a:r>
              <a:rPr sz="1400" b="1" i="1" spc="445">
                <a:latin typeface="Arial"/>
                <a:cs typeface="Arial"/>
              </a:rPr>
              <a:t>  </a:t>
            </a:r>
            <a:r>
              <a:rPr sz="1400" b="1" i="1" spc="-10">
                <a:latin typeface="Arial"/>
                <a:cs typeface="Arial"/>
              </a:rPr>
              <a:t>необходимости 	</a:t>
            </a:r>
            <a:r>
              <a:rPr sz="1400" b="1" i="1">
                <a:latin typeface="Arial"/>
                <a:cs typeface="Arial"/>
              </a:rPr>
              <a:t>психологической</a:t>
            </a:r>
            <a:r>
              <a:rPr sz="1400" b="1" i="1" spc="43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поддержки</a:t>
            </a:r>
            <a:r>
              <a:rPr sz="1400" b="1" i="1" spc="43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участника</a:t>
            </a:r>
            <a:r>
              <a:rPr sz="1400" b="1" i="1" spc="440">
                <a:latin typeface="Arial"/>
                <a:cs typeface="Arial"/>
              </a:rPr>
              <a:t> </a:t>
            </a:r>
            <a:r>
              <a:rPr sz="1400" b="1" i="1" spc="-20">
                <a:latin typeface="Arial"/>
                <a:cs typeface="Arial"/>
              </a:rPr>
              <a:t>СВО, 	</a:t>
            </a:r>
            <a:r>
              <a:rPr sz="1400" b="1" i="1">
                <a:latin typeface="Arial"/>
                <a:cs typeface="Arial"/>
              </a:rPr>
              <a:t>готовности</a:t>
            </a:r>
            <a:r>
              <a:rPr sz="1400" b="1" i="1" spc="32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быть</a:t>
            </a:r>
            <a:r>
              <a:rPr sz="1400" b="1" i="1" spc="32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источником</a:t>
            </a:r>
            <a:r>
              <a:rPr sz="1400" b="1" i="1" spc="31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поддержки</a:t>
            </a:r>
            <a:r>
              <a:rPr sz="1400" b="1" i="1" spc="310">
                <a:latin typeface="Arial"/>
                <a:cs typeface="Arial"/>
              </a:rPr>
              <a:t> </a:t>
            </a:r>
            <a:r>
              <a:rPr sz="1400" b="1" i="1" spc="-50">
                <a:latin typeface="Arial"/>
                <a:cs typeface="Arial"/>
              </a:rPr>
              <a:t>и 	</a:t>
            </a:r>
            <a:r>
              <a:rPr sz="1400" b="1" i="1" spc="-10" smtClean="0">
                <a:latin typeface="Arial"/>
                <a:cs typeface="Arial"/>
              </a:rPr>
              <a:t>соответствующего</a:t>
            </a:r>
            <a:r>
              <a:rPr lang="ru-RU" sz="1400" b="1" i="1" spc="-10" smtClean="0">
                <a:latin typeface="Arial"/>
                <a:cs typeface="Arial"/>
              </a:rPr>
              <a:t> </a:t>
            </a:r>
            <a:r>
              <a:rPr sz="1400" b="1" i="1" spc="-20" smtClean="0">
                <a:latin typeface="Arial"/>
                <a:cs typeface="Arial"/>
              </a:rPr>
              <a:t>установочного </a:t>
            </a:r>
            <a:r>
              <a:rPr sz="1400" b="1" i="1" spc="-20">
                <a:latin typeface="Arial"/>
                <a:cs typeface="Arial"/>
              </a:rPr>
              <a:t>	</a:t>
            </a:r>
            <a:r>
              <a:rPr sz="1400" b="1" i="1" spc="-10">
                <a:latin typeface="Arial"/>
                <a:cs typeface="Arial"/>
              </a:rPr>
              <a:t>поведения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6" y="293319"/>
            <a:ext cx="7583323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>
                <a:solidFill>
                  <a:srgbClr val="000000"/>
                </a:solidFill>
              </a:rPr>
              <a:t>Организация</a:t>
            </a:r>
            <a:r>
              <a:rPr spc="-4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сетевого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и</a:t>
            </a:r>
            <a:r>
              <a:rPr spc="-10">
                <a:solidFill>
                  <a:srgbClr val="000000"/>
                </a:solidFill>
              </a:rPr>
              <a:t> межведомственного</a:t>
            </a:r>
            <a:r>
              <a:rPr spc="-3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взаимодействия</a:t>
            </a:r>
            <a:r>
              <a:rPr spc="-25">
                <a:solidFill>
                  <a:srgbClr val="000000"/>
                </a:solidFill>
              </a:rPr>
              <a:t> для</a:t>
            </a:r>
          </a:p>
          <a:p>
            <a:pPr marL="12700" marR="379730">
              <a:lnSpc>
                <a:spcPct val="100000"/>
              </a:lnSpc>
            </a:pPr>
            <a:r>
              <a:rPr>
                <a:solidFill>
                  <a:srgbClr val="000000"/>
                </a:solidFill>
              </a:rPr>
              <a:t>оказания</a:t>
            </a:r>
            <a:r>
              <a:rPr spc="-8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необходимой</a:t>
            </a:r>
            <a:r>
              <a:rPr spc="-8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помощи</a:t>
            </a:r>
            <a:r>
              <a:rPr spc="-5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и</a:t>
            </a:r>
            <a:r>
              <a:rPr spc="-6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поддержки</a:t>
            </a:r>
            <a:r>
              <a:rPr spc="-7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детей</a:t>
            </a:r>
            <a:r>
              <a:rPr spc="-6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ветеранов (участников)</a:t>
            </a:r>
            <a:r>
              <a:rPr>
                <a:solidFill>
                  <a:srgbClr val="000000"/>
                </a:solidFill>
              </a:rPr>
              <a:t> </a:t>
            </a:r>
            <a:r>
              <a:rPr spc="-25">
                <a:solidFill>
                  <a:srgbClr val="000000"/>
                </a:solidFill>
              </a:rPr>
              <a:t>СВО</a:t>
            </a:r>
          </a:p>
        </p:txBody>
      </p:sp>
      <p:sp>
        <p:nvSpPr>
          <p:cNvPr id="3" name="object 3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2300" y="1138808"/>
            <a:ext cx="629158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5"/>
              </a:spcBef>
            </a:pP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i="1" spc="4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образовательной</a:t>
            </a:r>
            <a:r>
              <a:rPr sz="1400" b="1" i="1" spc="4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организации,</a:t>
            </a:r>
            <a:r>
              <a:rPr sz="1400" b="1" i="1" spc="459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i="1" spc="4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которой</a:t>
            </a:r>
            <a:r>
              <a:rPr sz="1400" b="1" i="1" spc="4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обучаются</a:t>
            </a:r>
            <a:r>
              <a:rPr sz="1400" b="1" i="1" spc="4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20">
                <a:solidFill>
                  <a:srgbClr val="C00000"/>
                </a:solidFill>
                <a:latin typeface="Arial"/>
                <a:cs typeface="Arial"/>
              </a:rPr>
              <a:t>дети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целевой</a:t>
            </a:r>
            <a:r>
              <a:rPr sz="1400" b="1" i="1" spc="40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группы,</a:t>
            </a:r>
            <a:r>
              <a:rPr sz="1400" b="1" i="1" spc="409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пережившие</a:t>
            </a:r>
            <a:r>
              <a:rPr sz="1400" b="1" i="1" spc="40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психотравмирующее</a:t>
            </a:r>
            <a:r>
              <a:rPr sz="1400" b="1" i="1" spc="40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событие, рекомендуется</a:t>
            </a:r>
            <a:r>
              <a:rPr sz="1400" b="1" i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применить</a:t>
            </a:r>
            <a:r>
              <a:rPr sz="1400" b="1" i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трехуровневую</a:t>
            </a:r>
            <a:r>
              <a:rPr sz="1400" b="1" u="sng" spc="1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модель</a:t>
            </a:r>
            <a:r>
              <a:rPr sz="1400" b="1" u="sng" spc="-4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адаптации: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2300" y="1779270"/>
            <a:ext cx="62896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299085"/>
              </a:tabLst>
            </a:pPr>
            <a:r>
              <a:rPr sz="1400" b="1">
                <a:latin typeface="Arial"/>
                <a:cs typeface="Arial"/>
              </a:rPr>
              <a:t>Учебная</a:t>
            </a:r>
            <a:r>
              <a:rPr sz="1400" b="1" spc="49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адаптация</a:t>
            </a:r>
            <a:r>
              <a:rPr sz="1400" b="1" spc="55">
                <a:latin typeface="Arial"/>
                <a:cs typeface="Arial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детей</a:t>
            </a:r>
            <a:r>
              <a:rPr sz="1400" spc="8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осуществляется</a:t>
            </a:r>
            <a:r>
              <a:rPr sz="1400" spc="8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80">
                <a:latin typeface="Microsoft Sans Serif"/>
                <a:cs typeface="Microsoft Sans Serif"/>
              </a:rPr>
              <a:t>  </a:t>
            </a:r>
            <a:r>
              <a:rPr sz="1400">
                <a:latin typeface="Microsoft Sans Serif"/>
                <a:cs typeface="Microsoft Sans Serif"/>
              </a:rPr>
              <a:t>помощью</a:t>
            </a:r>
            <a:r>
              <a:rPr sz="1400" spc="75">
                <a:latin typeface="Microsoft Sans Serif"/>
                <a:cs typeface="Microsoft Sans Serif"/>
              </a:rPr>
              <a:t>  </a:t>
            </a:r>
            <a:r>
              <a:rPr sz="1400" spc="-10">
                <a:latin typeface="Microsoft Sans Serif"/>
                <a:cs typeface="Microsoft Sans Serif"/>
              </a:rPr>
              <a:t>включения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9117" y="1992630"/>
            <a:ext cx="60051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95400"/>
                <a:tab pos="1644650"/>
                <a:tab pos="3196590"/>
                <a:tab pos="3893185"/>
                <a:tab pos="4142740"/>
                <a:tab pos="4598670"/>
                <a:tab pos="5238750"/>
              </a:tabLst>
            </a:pPr>
            <a:r>
              <a:rPr sz="1400" spc="-10">
                <a:latin typeface="Microsoft Sans Serif"/>
                <a:cs typeface="Microsoft Sans Serif"/>
              </a:rPr>
              <a:t>обучающихся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во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внутришкольную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жизнь,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50">
                <a:latin typeface="Microsoft Sans Serif"/>
                <a:cs typeface="Microsoft Sans Serif"/>
              </a:rPr>
              <a:t>в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том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числе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оказание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9117" y="2205990"/>
            <a:ext cx="59664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>
                <a:latin typeface="Microsoft Sans Serif"/>
                <a:cs typeface="Microsoft Sans Serif"/>
              </a:rPr>
              <a:t>дополнительной</a:t>
            </a:r>
            <a:r>
              <a:rPr sz="1400" spc="-4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помощи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</a:t>
            </a:r>
            <a:r>
              <a:rPr sz="1400" spc="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освоении</a:t>
            </a:r>
            <a:r>
              <a:rPr sz="1400" spc="-20">
                <a:latin typeface="Microsoft Sans Serif"/>
                <a:cs typeface="Microsoft Sans Serif"/>
              </a:rPr>
              <a:t> образовательной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программы</a:t>
            </a:r>
            <a:r>
              <a:rPr sz="1400">
                <a:latin typeface="Microsoft Sans Serif"/>
                <a:cs typeface="Microsoft Sans Serif"/>
              </a:rPr>
              <a:t> и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 spc="-25">
                <a:latin typeface="Microsoft Sans Serif"/>
                <a:cs typeface="Microsoft Sans Serif"/>
              </a:rPr>
              <a:t>др.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2300" y="2632964"/>
            <a:ext cx="44443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/>
                <a:tab pos="3506470"/>
              </a:tabLst>
            </a:pPr>
            <a:r>
              <a:rPr sz="1400" b="1" spc="-10">
                <a:latin typeface="Arial"/>
                <a:cs typeface="Arial"/>
              </a:rPr>
              <a:t>Социально-психологическая</a:t>
            </a:r>
            <a:r>
              <a:rPr sz="1400" b="1">
                <a:latin typeface="Arial"/>
                <a:cs typeface="Arial"/>
              </a:rPr>
              <a:t>	</a:t>
            </a:r>
            <a:r>
              <a:rPr sz="1400" b="1" spc="-10">
                <a:latin typeface="Arial"/>
                <a:cs typeface="Arial"/>
              </a:rPr>
              <a:t>адаптация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9117" y="2632964"/>
            <a:ext cx="60058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782820">
              <a:lnSpc>
                <a:spcPct val="100000"/>
              </a:lnSpc>
              <a:spcBef>
                <a:spcPts val="100"/>
              </a:spcBef>
              <a:tabLst>
                <a:tab pos="1137285"/>
                <a:tab pos="1477010"/>
                <a:tab pos="2578735"/>
                <a:tab pos="3452495"/>
                <a:tab pos="4638040"/>
              </a:tabLst>
            </a:pPr>
            <a:r>
              <a:rPr sz="1400" spc="-20">
                <a:latin typeface="Microsoft Sans Serif"/>
                <a:cs typeface="Microsoft Sans Serif"/>
              </a:rPr>
              <a:t>обучающегося </a:t>
            </a:r>
            <a:r>
              <a:rPr sz="1400" spc="-10">
                <a:latin typeface="Microsoft Sans Serif"/>
                <a:cs typeface="Microsoft Sans Serif"/>
              </a:rPr>
              <a:t>направлена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5">
                <a:latin typeface="Microsoft Sans Serif"/>
                <a:cs typeface="Microsoft Sans Serif"/>
              </a:rPr>
              <a:t>на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повышение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качества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социального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20">
                <a:latin typeface="Microsoft Sans Serif"/>
                <a:cs typeface="Microsoft Sans Serif"/>
              </a:rPr>
              <a:t>взаимодействия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9117" y="3059684"/>
            <a:ext cx="60032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6485"/>
                <a:tab pos="2680970"/>
                <a:tab pos="3795395"/>
                <a:tab pos="4599940"/>
                <a:tab pos="4848860"/>
              </a:tabLst>
            </a:pPr>
            <a:r>
              <a:rPr sz="1400" spc="-10">
                <a:latin typeface="Microsoft Sans Serif"/>
                <a:cs typeface="Microsoft Sans Serif"/>
              </a:rPr>
              <a:t>участников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образовательных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отношений,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помощь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50">
                <a:latin typeface="Microsoft Sans Serif"/>
                <a:cs typeface="Microsoft Sans Serif"/>
              </a:rPr>
              <a:t>в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установлении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9117" y="3273044"/>
            <a:ext cx="60045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>
                <a:latin typeface="Microsoft Sans Serif"/>
                <a:cs typeface="Microsoft Sans Serif"/>
              </a:rPr>
              <a:t>обучающимся</a:t>
            </a:r>
            <a:r>
              <a:rPr sz="1400" spc="170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конструктивных</a:t>
            </a:r>
            <a:r>
              <a:rPr sz="1400" spc="16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взаимоотношений</a:t>
            </a:r>
            <a:r>
              <a:rPr sz="1400" spc="180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с</a:t>
            </a:r>
            <a:r>
              <a:rPr sz="1400" spc="17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одноклассниками</a:t>
            </a:r>
            <a:r>
              <a:rPr sz="1400" spc="155">
                <a:latin typeface="Microsoft Sans Serif"/>
                <a:cs typeface="Microsoft Sans Serif"/>
              </a:rPr>
              <a:t> </a:t>
            </a:r>
            <a:r>
              <a:rPr sz="1400" spc="-50">
                <a:latin typeface="Microsoft Sans Serif"/>
                <a:cs typeface="Microsoft Sans Serif"/>
              </a:rPr>
              <a:t>/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9117" y="3486353"/>
            <a:ext cx="600392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699895"/>
                <a:tab pos="3294379"/>
                <a:tab pos="4568190"/>
              </a:tabLst>
            </a:pPr>
            <a:r>
              <a:rPr sz="1400" spc="-10">
                <a:latin typeface="Microsoft Sans Serif"/>
                <a:cs typeface="Microsoft Sans Serif"/>
              </a:rPr>
              <a:t>одногруппниками,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педагогическими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работниками</a:t>
            </a:r>
            <a:r>
              <a:rPr sz="1400">
                <a:latin typeface="Microsoft Sans Serif"/>
                <a:cs typeface="Microsoft Sans Serif"/>
              </a:rPr>
              <a:t>	</a:t>
            </a:r>
            <a:r>
              <a:rPr sz="1400" spc="-10">
                <a:latin typeface="Microsoft Sans Serif"/>
                <a:cs typeface="Microsoft Sans Serif"/>
              </a:rPr>
              <a:t>образовательной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>
                <a:latin typeface="Microsoft Sans Serif"/>
                <a:cs typeface="Microsoft Sans Serif"/>
              </a:rPr>
              <a:t>организации.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2300" y="4126788"/>
            <a:ext cx="62909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/>
              </a:tabLst>
            </a:pPr>
            <a:r>
              <a:rPr sz="1400">
                <a:latin typeface="Microsoft Sans Serif"/>
                <a:cs typeface="Microsoft Sans Serif"/>
              </a:rPr>
              <a:t>На</a:t>
            </a:r>
            <a:r>
              <a:rPr sz="1400" spc="-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уровне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b="1" spc="-10">
                <a:latin typeface="Arial"/>
                <a:cs typeface="Arial"/>
              </a:rPr>
              <a:t>социокультурной </a:t>
            </a:r>
            <a:r>
              <a:rPr sz="1400" b="1">
                <a:latin typeface="Arial"/>
                <a:cs typeface="Arial"/>
              </a:rPr>
              <a:t>адаптации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обучающегося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рекомендуется привлекать</a:t>
            </a:r>
            <a:r>
              <a:rPr sz="1400" spc="-15">
                <a:latin typeface="Microsoft Sans Serif"/>
                <a:cs typeface="Microsoft Sans Serif"/>
              </a:rPr>
              <a:t> </a:t>
            </a:r>
            <a:r>
              <a:rPr sz="1400">
                <a:latin typeface="Microsoft Sans Serif"/>
                <a:cs typeface="Microsoft Sans Serif"/>
              </a:rPr>
              <a:t>к</a:t>
            </a:r>
            <a:r>
              <a:rPr sz="1400" spc="5">
                <a:latin typeface="Microsoft Sans Serif"/>
                <a:cs typeface="Microsoft Sans Serif"/>
              </a:rPr>
              <a:t> </a:t>
            </a:r>
            <a:r>
              <a:rPr sz="1400" spc="-35">
                <a:latin typeface="Microsoft Sans Serif"/>
                <a:cs typeface="Microsoft Sans Serif"/>
              </a:rPr>
              <a:t>культурно-</a:t>
            </a:r>
            <a:r>
              <a:rPr sz="1400" spc="-20">
                <a:latin typeface="Microsoft Sans Serif"/>
                <a:cs typeface="Microsoft Sans Serif"/>
              </a:rPr>
              <a:t>просветительским</a:t>
            </a:r>
            <a:r>
              <a:rPr sz="1400" spc="-25">
                <a:latin typeface="Microsoft Sans Serif"/>
                <a:cs typeface="Microsoft Sans Serif"/>
              </a:rPr>
              <a:t> </a:t>
            </a:r>
            <a:r>
              <a:rPr sz="1400" spc="-10">
                <a:latin typeface="Microsoft Sans Serif"/>
                <a:cs typeface="Microsoft Sans Serif"/>
              </a:rPr>
              <a:t>мероприятиям.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/>
          <a:stretch>
            <a:fillRect/>
          </a:stretch>
        </p:blipFill>
        <p:spPr>
          <a:xfrm>
            <a:off x="6810197" y="1912946"/>
            <a:ext cx="118211" cy="114844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6989064" y="1946148"/>
            <a:ext cx="2025650" cy="2240280"/>
            <a:chOff x="6989064" y="1946148"/>
            <a:chExt cx="2025650" cy="2240280"/>
          </a:xfrm>
        </p:grpSpPr>
        <p:pic>
          <p:nvPicPr>
            <p:cNvPr id="17" name="object 1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094302" y="1946148"/>
              <a:ext cx="1711262" cy="1325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989064" y="2010156"/>
              <a:ext cx="1606296" cy="3474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989064" y="2193036"/>
              <a:ext cx="1056131" cy="34747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7089648" y="2645664"/>
              <a:ext cx="1517904" cy="13715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8534400" y="2558796"/>
              <a:ext cx="333755" cy="3474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6989064" y="2741676"/>
              <a:ext cx="2025396" cy="3474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6989064" y="2924556"/>
              <a:ext cx="682751" cy="3474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7085212" y="3409188"/>
              <a:ext cx="847019" cy="13258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7854696" y="3290316"/>
              <a:ext cx="847344" cy="3474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6989064" y="3473196"/>
              <a:ext cx="1249679" cy="34747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6989064" y="3656076"/>
              <a:ext cx="1318259" cy="34747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6989064" y="3838955"/>
              <a:ext cx="1869948" cy="347472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2"/>
          <a:stretch>
            <a:fillRect/>
          </a:stretch>
        </p:blipFill>
        <p:spPr>
          <a:xfrm>
            <a:off x="6810197" y="2644466"/>
            <a:ext cx="118211" cy="11484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"/>
          <a:stretch>
            <a:fillRect/>
          </a:stretch>
        </p:blipFill>
        <p:spPr>
          <a:xfrm>
            <a:off x="6810197" y="3375986"/>
            <a:ext cx="118211" cy="114844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788022" y="1863979"/>
            <a:ext cx="201231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/>
              </a:tabLst>
            </a:pPr>
            <a:r>
              <a:rPr sz="1200" i="1">
                <a:solidFill>
                  <a:srgbClr val="9F5800"/>
                </a:solidFill>
                <a:latin typeface="Arial"/>
                <a:cs typeface="Arial"/>
              </a:rPr>
              <a:t>снизить</a:t>
            </a:r>
            <a:r>
              <a:rPr sz="1200" i="1" spc="-3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9F5800"/>
                </a:solidFill>
                <a:latin typeface="Arial"/>
                <a:cs typeface="Arial"/>
              </a:rPr>
              <a:t>риск</a:t>
            </a:r>
            <a:r>
              <a:rPr sz="1200" i="1" spc="-5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9F5800"/>
                </a:solidFill>
                <a:latin typeface="Arial"/>
                <a:cs typeface="Arial"/>
              </a:rPr>
              <a:t>развития дезадаптационных тенденций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88022" y="2595752"/>
            <a:ext cx="2086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/>
              </a:tabLst>
            </a:pPr>
            <a:r>
              <a:rPr sz="1200" i="1" spc="-10">
                <a:solidFill>
                  <a:srgbClr val="9F5800"/>
                </a:solidFill>
                <a:latin typeface="Arial"/>
                <a:cs typeface="Arial"/>
              </a:rPr>
              <a:t>оказать</a:t>
            </a:r>
            <a:r>
              <a:rPr sz="1200" i="1" spc="-5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9F5800"/>
                </a:solidFill>
                <a:latin typeface="Arial"/>
                <a:cs typeface="Arial"/>
              </a:rPr>
              <a:t>содействие</a:t>
            </a:r>
            <a:r>
              <a:rPr sz="1200" i="1" spc="-6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200" i="1" spc="-50">
                <a:solidFill>
                  <a:srgbClr val="9F5800"/>
                </a:solidFill>
                <a:latin typeface="Arial"/>
                <a:cs typeface="Arial"/>
              </a:rPr>
              <a:t>в </a:t>
            </a:r>
            <a:r>
              <a:rPr sz="1200" i="1">
                <a:solidFill>
                  <a:srgbClr val="9F5800"/>
                </a:solidFill>
                <a:latin typeface="Arial"/>
                <a:cs typeface="Arial"/>
              </a:rPr>
              <a:t>расширении</a:t>
            </a:r>
            <a:r>
              <a:rPr sz="1200" i="1" spc="-70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9F5800"/>
                </a:solidFill>
                <a:latin typeface="Arial"/>
                <a:cs typeface="Arial"/>
              </a:rPr>
              <a:t>социальных связей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88022" y="3327272"/>
            <a:ext cx="19704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/>
              </a:tabLst>
            </a:pPr>
            <a:r>
              <a:rPr sz="1200" i="1">
                <a:solidFill>
                  <a:srgbClr val="9F5800"/>
                </a:solidFill>
                <a:latin typeface="Arial"/>
                <a:cs typeface="Arial"/>
              </a:rPr>
              <a:t>укреплении</a:t>
            </a:r>
            <a:r>
              <a:rPr sz="1200" i="1" spc="-6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9F5800"/>
                </a:solidFill>
                <a:latin typeface="Arial"/>
                <a:cs typeface="Arial"/>
              </a:rPr>
              <a:t>чувства значимости</a:t>
            </a:r>
            <a:r>
              <a:rPr sz="1200" i="1" spc="-45">
                <a:solidFill>
                  <a:srgbClr val="9F5800"/>
                </a:solidFill>
                <a:latin typeface="Arial"/>
                <a:cs typeface="Arial"/>
              </a:rPr>
              <a:t> </a:t>
            </a:r>
            <a:r>
              <a:rPr sz="1200" i="1" spc="-50">
                <a:solidFill>
                  <a:srgbClr val="9F5800"/>
                </a:solidFill>
                <a:latin typeface="Arial"/>
                <a:cs typeface="Arial"/>
              </a:rPr>
              <a:t>и </a:t>
            </a:r>
            <a:r>
              <a:rPr sz="1200" i="1" spc="-10">
                <a:solidFill>
                  <a:srgbClr val="9F5800"/>
                </a:solidFill>
                <a:latin typeface="Arial"/>
                <a:cs typeface="Arial"/>
              </a:rPr>
              <a:t>формировании стрессоустойчивости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6678041" y="1246856"/>
            <a:ext cx="1565910" cy="616585"/>
            <a:chOff x="6678041" y="1246856"/>
            <a:chExt cx="1565910" cy="616585"/>
          </a:xfrm>
        </p:grpSpPr>
        <p:sp>
          <p:nvSpPr>
            <p:cNvPr id="35" name="object 35"/>
            <p:cNvSpPr/>
            <p:nvPr/>
          </p:nvSpPr>
          <p:spPr>
            <a:xfrm>
              <a:off x="7489698" y="1312290"/>
              <a:ext cx="741680" cy="537845"/>
            </a:xfrm>
            <a:custGeom>
              <a:rect l="l" t="t" r="r" b="b"/>
              <a:pathLst>
                <a:path w="741679" h="537844">
                  <a:moveTo>
                    <a:pt x="0" y="0"/>
                  </a:moveTo>
                  <a:lnTo>
                    <a:pt x="59685" y="17664"/>
                  </a:lnTo>
                  <a:lnTo>
                    <a:pt x="117537" y="37316"/>
                  </a:lnTo>
                  <a:lnTo>
                    <a:pt x="173344" y="58806"/>
                  </a:lnTo>
                  <a:lnTo>
                    <a:pt x="226897" y="81984"/>
                  </a:lnTo>
                  <a:lnTo>
                    <a:pt x="277983" y="106700"/>
                  </a:lnTo>
                  <a:lnTo>
                    <a:pt x="326393" y="132804"/>
                  </a:lnTo>
                  <a:lnTo>
                    <a:pt x="371914" y="160147"/>
                  </a:lnTo>
                  <a:lnTo>
                    <a:pt x="414337" y="188579"/>
                  </a:lnTo>
                  <a:lnTo>
                    <a:pt x="453450" y="217949"/>
                  </a:lnTo>
                  <a:lnTo>
                    <a:pt x="489041" y="248110"/>
                  </a:lnTo>
                  <a:lnTo>
                    <a:pt x="520901" y="278909"/>
                  </a:lnTo>
                  <a:lnTo>
                    <a:pt x="548818" y="310199"/>
                  </a:lnTo>
                  <a:lnTo>
                    <a:pt x="572581" y="341829"/>
                  </a:lnTo>
                  <a:lnTo>
                    <a:pt x="606802" y="405509"/>
                  </a:lnTo>
                  <a:lnTo>
                    <a:pt x="616838" y="437261"/>
                  </a:lnTo>
                  <a:lnTo>
                    <a:pt x="575436" y="425831"/>
                  </a:lnTo>
                  <a:lnTo>
                    <a:pt x="658113" y="537845"/>
                  </a:lnTo>
                  <a:lnTo>
                    <a:pt x="741426" y="471424"/>
                  </a:lnTo>
                  <a:lnTo>
                    <a:pt x="699897" y="459994"/>
                  </a:lnTo>
                  <a:lnTo>
                    <a:pt x="689859" y="428264"/>
                  </a:lnTo>
                  <a:lnTo>
                    <a:pt x="655628" y="364620"/>
                  </a:lnTo>
                  <a:lnTo>
                    <a:pt x="631858" y="333003"/>
                  </a:lnTo>
                  <a:lnTo>
                    <a:pt x="603934" y="301724"/>
                  </a:lnTo>
                  <a:lnTo>
                    <a:pt x="572066" y="270932"/>
                  </a:lnTo>
                  <a:lnTo>
                    <a:pt x="536467" y="240776"/>
                  </a:lnTo>
                  <a:lnTo>
                    <a:pt x="497347" y="211407"/>
                  </a:lnTo>
                  <a:lnTo>
                    <a:pt x="454920" y="182974"/>
                  </a:lnTo>
                  <a:lnTo>
                    <a:pt x="409395" y="155626"/>
                  </a:lnTo>
                  <a:lnTo>
                    <a:pt x="360985" y="129515"/>
                  </a:lnTo>
                  <a:lnTo>
                    <a:pt x="309901" y="104788"/>
                  </a:lnTo>
                  <a:lnTo>
                    <a:pt x="256355" y="81597"/>
                  </a:lnTo>
                  <a:lnTo>
                    <a:pt x="200558" y="60091"/>
                  </a:lnTo>
                  <a:lnTo>
                    <a:pt x="142722" y="40420"/>
                  </a:lnTo>
                  <a:lnTo>
                    <a:pt x="83057" y="227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690741" y="1259556"/>
              <a:ext cx="840740" cy="213360"/>
            </a:xfrm>
            <a:custGeom>
              <a:rect l="l" t="t" r="r" b="b"/>
              <a:pathLst>
                <a:path w="840740" h="213359">
                  <a:moveTo>
                    <a:pt x="447262" y="0"/>
                  </a:moveTo>
                  <a:lnTo>
                    <a:pt x="394207" y="413"/>
                  </a:lnTo>
                  <a:lnTo>
                    <a:pt x="343380" y="3346"/>
                  </a:lnTo>
                  <a:lnTo>
                    <a:pt x="295021" y="8757"/>
                  </a:lnTo>
                  <a:lnTo>
                    <a:pt x="249372" y="16606"/>
                  </a:lnTo>
                  <a:lnTo>
                    <a:pt x="206670" y="26851"/>
                  </a:lnTo>
                  <a:lnTo>
                    <a:pt x="167157" y="39452"/>
                  </a:lnTo>
                  <a:lnTo>
                    <a:pt x="131073" y="54366"/>
                  </a:lnTo>
                  <a:lnTo>
                    <a:pt x="70149" y="90973"/>
                  </a:lnTo>
                  <a:lnTo>
                    <a:pt x="25818" y="136343"/>
                  </a:lnTo>
                  <a:lnTo>
                    <a:pt x="0" y="190148"/>
                  </a:lnTo>
                  <a:lnTo>
                    <a:pt x="83057" y="212881"/>
                  </a:lnTo>
                  <a:lnTo>
                    <a:pt x="93688" y="184620"/>
                  </a:lnTo>
                  <a:lnTo>
                    <a:pt x="109329" y="158457"/>
                  </a:lnTo>
                  <a:lnTo>
                    <a:pt x="154659" y="112623"/>
                  </a:lnTo>
                  <a:lnTo>
                    <a:pt x="217080" y="75763"/>
                  </a:lnTo>
                  <a:lnTo>
                    <a:pt x="254085" y="60819"/>
                  </a:lnTo>
                  <a:lnTo>
                    <a:pt x="294625" y="48264"/>
                  </a:lnTo>
                  <a:lnTo>
                    <a:pt x="338455" y="38145"/>
                  </a:lnTo>
                  <a:lnTo>
                    <a:pt x="385327" y="30510"/>
                  </a:lnTo>
                  <a:lnTo>
                    <a:pt x="434997" y="25409"/>
                  </a:lnTo>
                  <a:lnTo>
                    <a:pt x="487219" y="22889"/>
                  </a:lnTo>
                  <a:lnTo>
                    <a:pt x="541746" y="22998"/>
                  </a:lnTo>
                  <a:lnTo>
                    <a:pt x="598332" y="25785"/>
                  </a:lnTo>
                  <a:lnTo>
                    <a:pt x="656733" y="31297"/>
                  </a:lnTo>
                  <a:lnTo>
                    <a:pt x="716701" y="39584"/>
                  </a:lnTo>
                  <a:lnTo>
                    <a:pt x="777992" y="50693"/>
                  </a:lnTo>
                  <a:lnTo>
                    <a:pt x="840358" y="64672"/>
                  </a:lnTo>
                  <a:lnTo>
                    <a:pt x="798956" y="52734"/>
                  </a:lnTo>
                  <a:lnTo>
                    <a:pt x="737569" y="37166"/>
                  </a:lnTo>
                  <a:lnTo>
                    <a:pt x="676970" y="24365"/>
                  </a:lnTo>
                  <a:lnTo>
                    <a:pt x="617400" y="14288"/>
                  </a:lnTo>
                  <a:lnTo>
                    <a:pt x="559099" y="6896"/>
                  </a:lnTo>
                  <a:lnTo>
                    <a:pt x="502306" y="2147"/>
                  </a:lnTo>
                  <a:lnTo>
                    <a:pt x="447262" y="0"/>
                  </a:lnTo>
                  <a:close/>
                </a:path>
              </a:pathLst>
            </a:custGeom>
            <a:solidFill>
              <a:srgbClr val="9A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690741" y="1259556"/>
              <a:ext cx="1540510" cy="591185"/>
            </a:xfrm>
            <a:custGeom>
              <a:rect l="l" t="t" r="r" b="b"/>
              <a:pathLst>
                <a:path w="1540509" h="591185">
                  <a:moveTo>
                    <a:pt x="840358" y="64672"/>
                  </a:moveTo>
                  <a:lnTo>
                    <a:pt x="777992" y="50693"/>
                  </a:lnTo>
                  <a:lnTo>
                    <a:pt x="716701" y="39584"/>
                  </a:lnTo>
                  <a:lnTo>
                    <a:pt x="656733" y="31297"/>
                  </a:lnTo>
                  <a:lnTo>
                    <a:pt x="598332" y="25785"/>
                  </a:lnTo>
                  <a:lnTo>
                    <a:pt x="541746" y="22998"/>
                  </a:lnTo>
                  <a:lnTo>
                    <a:pt x="487219" y="22889"/>
                  </a:lnTo>
                  <a:lnTo>
                    <a:pt x="434997" y="25409"/>
                  </a:lnTo>
                  <a:lnTo>
                    <a:pt x="385327" y="30510"/>
                  </a:lnTo>
                  <a:lnTo>
                    <a:pt x="338455" y="38145"/>
                  </a:lnTo>
                  <a:lnTo>
                    <a:pt x="294625" y="48264"/>
                  </a:lnTo>
                  <a:lnTo>
                    <a:pt x="254085" y="60819"/>
                  </a:lnTo>
                  <a:lnTo>
                    <a:pt x="217080" y="75763"/>
                  </a:lnTo>
                  <a:lnTo>
                    <a:pt x="154659" y="112623"/>
                  </a:lnTo>
                  <a:lnTo>
                    <a:pt x="109329" y="158457"/>
                  </a:lnTo>
                  <a:lnTo>
                    <a:pt x="83057" y="212881"/>
                  </a:lnTo>
                  <a:lnTo>
                    <a:pt x="0" y="190148"/>
                  </a:lnTo>
                  <a:lnTo>
                    <a:pt x="25818" y="136343"/>
                  </a:lnTo>
                  <a:lnTo>
                    <a:pt x="70149" y="90973"/>
                  </a:lnTo>
                  <a:lnTo>
                    <a:pt x="131073" y="54366"/>
                  </a:lnTo>
                  <a:lnTo>
                    <a:pt x="167157" y="39452"/>
                  </a:lnTo>
                  <a:lnTo>
                    <a:pt x="206670" y="26851"/>
                  </a:lnTo>
                  <a:lnTo>
                    <a:pt x="249372" y="16606"/>
                  </a:lnTo>
                  <a:lnTo>
                    <a:pt x="295021" y="8757"/>
                  </a:lnTo>
                  <a:lnTo>
                    <a:pt x="343380" y="3346"/>
                  </a:lnTo>
                  <a:lnTo>
                    <a:pt x="394207" y="413"/>
                  </a:lnTo>
                  <a:lnTo>
                    <a:pt x="447262" y="0"/>
                  </a:lnTo>
                  <a:lnTo>
                    <a:pt x="502306" y="2147"/>
                  </a:lnTo>
                  <a:lnTo>
                    <a:pt x="559099" y="6896"/>
                  </a:lnTo>
                  <a:lnTo>
                    <a:pt x="617400" y="14288"/>
                  </a:lnTo>
                  <a:lnTo>
                    <a:pt x="676970" y="24365"/>
                  </a:lnTo>
                  <a:lnTo>
                    <a:pt x="737569" y="37166"/>
                  </a:lnTo>
                  <a:lnTo>
                    <a:pt x="798956" y="52734"/>
                  </a:lnTo>
                  <a:lnTo>
                    <a:pt x="882014" y="75467"/>
                  </a:lnTo>
                  <a:lnTo>
                    <a:pt x="941679" y="93154"/>
                  </a:lnTo>
                  <a:lnTo>
                    <a:pt x="999515" y="112825"/>
                  </a:lnTo>
                  <a:lnTo>
                    <a:pt x="1055312" y="134332"/>
                  </a:lnTo>
                  <a:lnTo>
                    <a:pt x="1108858" y="157523"/>
                  </a:lnTo>
                  <a:lnTo>
                    <a:pt x="1159942" y="182249"/>
                  </a:lnTo>
                  <a:lnTo>
                    <a:pt x="1208352" y="208361"/>
                  </a:lnTo>
                  <a:lnTo>
                    <a:pt x="1253877" y="235708"/>
                  </a:lnTo>
                  <a:lnTo>
                    <a:pt x="1296304" y="264141"/>
                  </a:lnTo>
                  <a:lnTo>
                    <a:pt x="1335424" y="293511"/>
                  </a:lnTo>
                  <a:lnTo>
                    <a:pt x="1371023" y="323666"/>
                  </a:lnTo>
                  <a:lnTo>
                    <a:pt x="1402891" y="354459"/>
                  </a:lnTo>
                  <a:lnTo>
                    <a:pt x="1430815" y="385738"/>
                  </a:lnTo>
                  <a:lnTo>
                    <a:pt x="1454585" y="417354"/>
                  </a:lnTo>
                  <a:lnTo>
                    <a:pt x="1488816" y="480999"/>
                  </a:lnTo>
                  <a:lnTo>
                    <a:pt x="1498853" y="512728"/>
                  </a:lnTo>
                  <a:lnTo>
                    <a:pt x="1540382" y="524158"/>
                  </a:lnTo>
                  <a:lnTo>
                    <a:pt x="1457070" y="590579"/>
                  </a:lnTo>
                  <a:lnTo>
                    <a:pt x="1374393" y="478565"/>
                  </a:lnTo>
                  <a:lnTo>
                    <a:pt x="1415795" y="489995"/>
                  </a:lnTo>
                  <a:lnTo>
                    <a:pt x="1405759" y="458243"/>
                  </a:lnTo>
                  <a:lnTo>
                    <a:pt x="1371538" y="394563"/>
                  </a:lnTo>
                  <a:lnTo>
                    <a:pt x="1347775" y="362933"/>
                  </a:lnTo>
                  <a:lnTo>
                    <a:pt x="1319858" y="331644"/>
                  </a:lnTo>
                  <a:lnTo>
                    <a:pt x="1287998" y="300844"/>
                  </a:lnTo>
                  <a:lnTo>
                    <a:pt x="1252407" y="270684"/>
                  </a:lnTo>
                  <a:lnTo>
                    <a:pt x="1213294" y="241313"/>
                  </a:lnTo>
                  <a:lnTo>
                    <a:pt x="1170871" y="212881"/>
                  </a:lnTo>
                  <a:lnTo>
                    <a:pt x="1125350" y="185538"/>
                  </a:lnTo>
                  <a:lnTo>
                    <a:pt x="1076940" y="159434"/>
                  </a:lnTo>
                  <a:lnTo>
                    <a:pt x="1025854" y="134718"/>
                  </a:lnTo>
                  <a:lnTo>
                    <a:pt x="972301" y="111541"/>
                  </a:lnTo>
                  <a:lnTo>
                    <a:pt x="916494" y="90051"/>
                  </a:lnTo>
                  <a:lnTo>
                    <a:pt x="858642" y="70399"/>
                  </a:lnTo>
                  <a:lnTo>
                    <a:pt x="798956" y="52734"/>
                  </a:lnTo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5666" y="293319"/>
            <a:ext cx="8511134" cy="98809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8435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Организация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сетевого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и</a:t>
            </a:r>
            <a:r>
              <a:rPr sz="1400" b="1" spc="-10">
                <a:latin typeface="Arial"/>
                <a:cs typeface="Arial"/>
              </a:rPr>
              <a:t> межведомственного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взаимодействия</a:t>
            </a:r>
            <a:r>
              <a:rPr sz="1400" b="1" spc="-25">
                <a:latin typeface="Arial"/>
                <a:cs typeface="Arial"/>
              </a:rPr>
              <a:t> для</a:t>
            </a:r>
            <a:endParaRPr sz="1400">
              <a:latin typeface="Arial"/>
              <a:cs typeface="Arial"/>
            </a:endParaRPr>
          </a:p>
          <a:p>
            <a:pPr marL="178435" marR="1116330">
              <a:lnSpc>
                <a:spcPct val="100000"/>
              </a:lnSpc>
            </a:pPr>
            <a:r>
              <a:rPr sz="1400" b="1">
                <a:latin typeface="Arial"/>
                <a:cs typeface="Arial"/>
              </a:rPr>
              <a:t>оказания</a:t>
            </a:r>
            <a:r>
              <a:rPr sz="1400" b="1" spc="-8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необходимой</a:t>
            </a:r>
            <a:r>
              <a:rPr sz="1400" b="1" spc="-8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помощи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и</a:t>
            </a:r>
            <a:r>
              <a:rPr sz="1400" b="1" spc="-6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поддержки</a:t>
            </a:r>
            <a:r>
              <a:rPr sz="1400" b="1" spc="-7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детей</a:t>
            </a:r>
            <a:r>
              <a:rPr sz="1400" b="1" spc="-6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 </a:t>
            </a:r>
            <a:r>
              <a:rPr sz="1400" b="1" spc="-10" smtClean="0">
                <a:latin typeface="Arial"/>
                <a:cs typeface="Arial"/>
              </a:rPr>
              <a:t>участников</a:t>
            </a:r>
            <a:r>
              <a:rPr sz="1400" b="1" spc="-10">
                <a:latin typeface="Arial"/>
                <a:cs typeface="Arial"/>
              </a:rPr>
              <a:t>)</a:t>
            </a:r>
            <a:r>
              <a:rPr sz="1400" b="1">
                <a:latin typeface="Arial"/>
                <a:cs typeface="Arial"/>
              </a:rPr>
              <a:t> </a:t>
            </a:r>
            <a:r>
              <a:rPr sz="1400" b="1" spc="-25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307079"/>
                <a:tab pos="4848225"/>
                <a:tab pos="5292090"/>
              </a:tabLst>
            </a:pPr>
            <a:r>
              <a:rPr sz="18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Навигатор</a:t>
            </a:r>
            <a:r>
              <a:rPr sz="1800" b="1" i="1" spc="-12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800" b="1" i="1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профилактики</a:t>
            </a:r>
            <a:r>
              <a:rPr sz="1800" b="1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	</a:t>
            </a:r>
            <a:r>
              <a:rPr sz="1800" spc="-10">
                <a:latin typeface="Microsoft Sans Serif"/>
                <a:cs typeface="Microsoft Sans Serif"/>
              </a:rPr>
              <a:t>опубликован</a:t>
            </a:r>
            <a:r>
              <a:rPr sz="1800">
                <a:latin typeface="Microsoft Sans Serif"/>
                <a:cs typeface="Microsoft Sans Serif"/>
              </a:rPr>
              <a:t>	</a:t>
            </a:r>
            <a:r>
              <a:rPr sz="1800" spc="-25">
                <a:latin typeface="Microsoft Sans Serif"/>
                <a:cs typeface="Microsoft Sans Serif"/>
              </a:rPr>
              <a:t>на</a:t>
            </a:r>
            <a:r>
              <a:rPr sz="1800">
                <a:latin typeface="Microsoft Sans Serif"/>
                <a:cs typeface="Microsoft Sans Serif"/>
              </a:rPr>
              <a:t>	</a:t>
            </a:r>
            <a:r>
              <a:rPr sz="1800" spc="-10" smtClean="0">
                <a:latin typeface="Microsoft Sans Serif"/>
                <a:cs typeface="Microsoft Sans Serif"/>
              </a:rPr>
              <a:t>официальном</a:t>
            </a:r>
            <a:r>
              <a:rPr lang="ru-RU" sz="1800" spc="-10" smtClean="0">
                <a:latin typeface="Microsoft Sans Serif"/>
                <a:cs typeface="Microsoft Sans Serif"/>
              </a:rPr>
              <a:t> сайте МГППУ и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666" y="1467739"/>
            <a:ext cx="7740015" cy="157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Microsoft Sans Serif"/>
                <a:cs typeface="Microsoft Sans Serif"/>
              </a:rPr>
              <a:t>доступен</a:t>
            </a:r>
            <a:r>
              <a:rPr sz="1800" spc="-15">
                <a:latin typeface="Microsoft Sans Serif"/>
                <a:cs typeface="Microsoft Sans Serif"/>
              </a:rPr>
              <a:t> </a:t>
            </a:r>
            <a:r>
              <a:rPr sz="1800">
                <a:latin typeface="Microsoft Sans Serif"/>
                <a:cs typeface="Microsoft Sans Serif"/>
              </a:rPr>
              <a:t>по</a:t>
            </a:r>
            <a:r>
              <a:rPr sz="1800" spc="-50">
                <a:latin typeface="Microsoft Sans Serif"/>
                <a:cs typeface="Microsoft Sans Serif"/>
              </a:rPr>
              <a:t> </a:t>
            </a:r>
            <a:r>
              <a:rPr sz="1800">
                <a:latin typeface="Microsoft Sans Serif"/>
                <a:cs typeface="Microsoft Sans Serif"/>
              </a:rPr>
              <a:t>ссылке:</a:t>
            </a:r>
            <a:r>
              <a:rPr sz="1800" spc="-40">
                <a:latin typeface="Microsoft Sans Serif"/>
                <a:cs typeface="Microsoft Sans Serif"/>
              </a:rPr>
              <a:t> </a:t>
            </a:r>
            <a:r>
              <a:rPr sz="18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https://mgppu.ru/about/publications/deviant_behaviour</a:t>
            </a:r>
            <a:endParaRPr sz="1800">
              <a:latin typeface="Microsoft Sans Serif"/>
              <a:cs typeface="Microsoft Sans Serif"/>
            </a:endParaRPr>
          </a:p>
          <a:p>
            <a:pPr marL="374015" indent="-195580">
              <a:lnSpc>
                <a:spcPct val="100000"/>
              </a:lnSpc>
              <a:spcBef>
                <a:spcPts val="1475"/>
              </a:spcBef>
              <a:buAutoNum type="arabicPeriod"/>
              <a:tabLst>
                <a:tab pos="374015"/>
              </a:tabLst>
            </a:pP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Социально-психологическая</a:t>
            </a:r>
            <a:r>
              <a:rPr sz="1400" b="1" i="1" spc="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дезадаптация.</a:t>
            </a:r>
            <a:endParaRPr sz="1400">
              <a:latin typeface="Arial"/>
              <a:cs typeface="Arial"/>
            </a:endParaRPr>
          </a:p>
          <a:p>
            <a:pPr marL="374650" indent="-196215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374650"/>
              </a:tabLst>
            </a:pP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Раннее</a:t>
            </a:r>
            <a:r>
              <a:rPr sz="1400" b="1" i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проблемное</a:t>
            </a:r>
            <a:r>
              <a:rPr sz="1400" b="1" i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(отклоняющееся)</a:t>
            </a:r>
            <a:r>
              <a:rPr sz="14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поведение.</a:t>
            </a:r>
            <a:endParaRPr sz="1400">
              <a:latin typeface="Arial"/>
              <a:cs typeface="Arial"/>
            </a:endParaRPr>
          </a:p>
          <a:p>
            <a:pPr marL="374015" indent="-19558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74015"/>
              </a:tabLst>
            </a:pP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Агрессивное</a:t>
            </a:r>
            <a:r>
              <a:rPr sz="1400" b="1" i="1" spc="-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поведение.</a:t>
            </a:r>
            <a:endParaRPr sz="1400">
              <a:latin typeface="Arial"/>
              <a:cs typeface="Arial"/>
            </a:endParaRPr>
          </a:p>
          <a:p>
            <a:pPr marL="374015" indent="-19558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74015"/>
              </a:tabLst>
            </a:pP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Суицидальное,</a:t>
            </a:r>
            <a:r>
              <a:rPr sz="14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самоповреждающее</a:t>
            </a:r>
            <a:r>
              <a:rPr sz="14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поведение.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1477" y="3087751"/>
            <a:ext cx="5455920" cy="1596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03530" algn="just">
              <a:lnSpc>
                <a:spcPct val="100000"/>
              </a:lnSpc>
              <a:spcBef>
                <a:spcPts val="100"/>
              </a:spcBef>
              <a:buAutoNum type="arabicPeriod" startAt="5"/>
              <a:tabLst>
                <a:tab pos="316230"/>
              </a:tabLst>
            </a:pP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Риск</a:t>
            </a:r>
            <a:r>
              <a:rPr sz="1400" b="1" i="1" spc="19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нападения</a:t>
            </a:r>
            <a:r>
              <a:rPr sz="1400" b="1" i="1" spc="204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обучающимся</a:t>
            </a:r>
            <a:r>
              <a:rPr sz="1400" b="1" i="1" spc="20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400" b="1" i="1" spc="204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образовательную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организацию</a:t>
            </a:r>
            <a:r>
              <a:rPr sz="1400" b="1" i="1" spc="1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(признаки</a:t>
            </a:r>
            <a:r>
              <a:rPr sz="1400" b="1" i="1" spc="20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риска</a:t>
            </a:r>
            <a:r>
              <a:rPr sz="1400" b="1" i="1" spc="204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совершения</a:t>
            </a:r>
            <a:r>
              <a:rPr sz="1400" b="1" i="1" spc="204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особо</a:t>
            </a:r>
            <a:r>
              <a:rPr sz="1400" b="1" i="1" spc="1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опасного деяния).</a:t>
            </a:r>
            <a:endParaRPr sz="1400">
              <a:latin typeface="Arial"/>
              <a:cs typeface="Arial"/>
            </a:endParaRPr>
          </a:p>
          <a:p>
            <a:pPr marL="208279" indent="-195580" algn="just">
              <a:lnSpc>
                <a:spcPct val="100000"/>
              </a:lnSpc>
              <a:spcBef>
                <a:spcPts val="605"/>
              </a:spcBef>
              <a:buAutoNum type="arabicPeriod" startAt="5"/>
              <a:tabLst>
                <a:tab pos="208279"/>
              </a:tabLst>
            </a:pP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Делинквентное</a:t>
            </a:r>
            <a:r>
              <a:rPr sz="1400" b="1" i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поведение.</a:t>
            </a:r>
            <a:endParaRPr sz="1400">
              <a:latin typeface="Arial"/>
              <a:cs typeface="Arial"/>
            </a:endParaRPr>
          </a:p>
          <a:p>
            <a:pPr marL="208279" indent="-195580" algn="just">
              <a:lnSpc>
                <a:spcPct val="100000"/>
              </a:lnSpc>
              <a:spcBef>
                <a:spcPts val="600"/>
              </a:spcBef>
              <a:buAutoNum type="arabicPeriod" startAt="5"/>
              <a:tabLst>
                <a:tab pos="208279"/>
              </a:tabLst>
            </a:pP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Аддиктивное</a:t>
            </a:r>
            <a:r>
              <a:rPr sz="1400" b="1" i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(зависимое)</a:t>
            </a:r>
            <a:r>
              <a:rPr sz="1400" b="1" i="1" spc="-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поведение.</a:t>
            </a:r>
            <a:endParaRPr sz="1400">
              <a:latin typeface="Arial"/>
              <a:cs typeface="Arial"/>
            </a:endParaRPr>
          </a:p>
          <a:p>
            <a:pPr marL="208915" indent="-196215" algn="just">
              <a:lnSpc>
                <a:spcPct val="100000"/>
              </a:lnSpc>
              <a:spcBef>
                <a:spcPts val="600"/>
              </a:spcBef>
              <a:buAutoNum type="arabicPeriod" startAt="5"/>
              <a:tabLst>
                <a:tab pos="208915"/>
              </a:tabLst>
            </a:pP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Рискованное</a:t>
            </a:r>
            <a:r>
              <a:rPr sz="1400" b="1" i="1" spc="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поведение</a:t>
            </a:r>
            <a:r>
              <a:rPr sz="1800" spc="-10"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33286" y="4108500"/>
            <a:ext cx="260032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86435"/>
                <a:tab pos="2082164"/>
              </a:tabLst>
            </a:pPr>
            <a:r>
              <a:rPr sz="1100" b="1" i="1" spc="-10">
                <a:latin typeface="Arial"/>
                <a:cs typeface="Arial"/>
              </a:rPr>
              <a:t>письмо</a:t>
            </a:r>
            <a:r>
              <a:rPr sz="1100" b="1" i="1">
                <a:latin typeface="Arial"/>
                <a:cs typeface="Arial"/>
              </a:rPr>
              <a:t>	</a:t>
            </a:r>
            <a:r>
              <a:rPr sz="1100" b="1" i="1" spc="-10">
                <a:latin typeface="Arial"/>
                <a:cs typeface="Arial"/>
              </a:rPr>
              <a:t>Минпросвещения</a:t>
            </a:r>
            <a:r>
              <a:rPr sz="1100" b="1" i="1">
                <a:latin typeface="Arial"/>
                <a:cs typeface="Arial"/>
              </a:rPr>
              <a:t>	</a:t>
            </a:r>
            <a:r>
              <a:rPr sz="1100" b="1" i="1" spc="-10">
                <a:latin typeface="Arial"/>
                <a:cs typeface="Arial"/>
              </a:rPr>
              <a:t>России </a:t>
            </a:r>
            <a:r>
              <a:rPr sz="1100" b="1" i="1">
                <a:latin typeface="Arial"/>
                <a:cs typeface="Arial"/>
              </a:rPr>
              <a:t>от</a:t>
            </a:r>
            <a:r>
              <a:rPr sz="1100" b="1" i="1" spc="-20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13 декабря</a:t>
            </a:r>
            <a:r>
              <a:rPr sz="1100" b="1" i="1" spc="-35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2022 г.</a:t>
            </a:r>
            <a:r>
              <a:rPr sz="1100" b="1" i="1" spc="-15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№</a:t>
            </a:r>
            <a:r>
              <a:rPr sz="1100" b="1" i="1" spc="-20">
                <a:latin typeface="Arial"/>
                <a:cs typeface="Arial"/>
              </a:rPr>
              <a:t> </a:t>
            </a:r>
            <a:r>
              <a:rPr sz="1100" b="1" i="1" spc="-10">
                <a:latin typeface="Arial"/>
                <a:cs typeface="Arial"/>
              </a:rPr>
              <a:t>07-</a:t>
            </a:r>
            <a:r>
              <a:rPr sz="1100" b="1" i="1" spc="-20">
                <a:latin typeface="Arial"/>
                <a:cs typeface="Arial"/>
              </a:rPr>
              <a:t>8351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33286" y="4611420"/>
            <a:ext cx="260159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64845"/>
                <a:tab pos="2083435"/>
              </a:tabLst>
            </a:pPr>
            <a:r>
              <a:rPr sz="1100" b="1" i="1" spc="-10">
                <a:latin typeface="Arial"/>
                <a:cs typeface="Arial"/>
              </a:rPr>
              <a:t>письмо</a:t>
            </a:r>
            <a:r>
              <a:rPr sz="1100" b="1" i="1">
                <a:latin typeface="Arial"/>
                <a:cs typeface="Arial"/>
              </a:rPr>
              <a:t>	</a:t>
            </a:r>
            <a:r>
              <a:rPr sz="1100" b="1" i="1" spc="-10">
                <a:latin typeface="Arial"/>
                <a:cs typeface="Arial"/>
              </a:rPr>
              <a:t>Минпросвещения</a:t>
            </a:r>
            <a:r>
              <a:rPr sz="1100" b="1" i="1">
                <a:latin typeface="Arial"/>
                <a:cs typeface="Arial"/>
              </a:rPr>
              <a:t>	</a:t>
            </a:r>
            <a:r>
              <a:rPr sz="1100" b="1" i="1" spc="-10">
                <a:latin typeface="Arial"/>
                <a:cs typeface="Arial"/>
              </a:rPr>
              <a:t>России </a:t>
            </a:r>
            <a:r>
              <a:rPr sz="1100" b="1" i="1">
                <a:latin typeface="Arial"/>
                <a:cs typeface="Arial"/>
              </a:rPr>
              <a:t>от</a:t>
            </a:r>
            <a:r>
              <a:rPr sz="1100" b="1" i="1" spc="-20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27 декабря</a:t>
            </a:r>
            <a:r>
              <a:rPr sz="1100" b="1" i="1" spc="-35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2022 г.</a:t>
            </a:r>
            <a:r>
              <a:rPr sz="1100" b="1" i="1" spc="-15">
                <a:latin typeface="Arial"/>
                <a:cs typeface="Arial"/>
              </a:rPr>
              <a:t> </a:t>
            </a:r>
            <a:r>
              <a:rPr sz="1100" b="1" i="1">
                <a:latin typeface="Arial"/>
                <a:cs typeface="Arial"/>
              </a:rPr>
              <a:t>№</a:t>
            </a:r>
            <a:r>
              <a:rPr sz="1100" b="1" i="1" spc="-20">
                <a:latin typeface="Arial"/>
                <a:cs typeface="Arial"/>
              </a:rPr>
              <a:t> </a:t>
            </a:r>
            <a:r>
              <a:rPr sz="1100" b="1" i="1" spc="-10">
                <a:latin typeface="Arial"/>
                <a:cs typeface="Arial"/>
              </a:rPr>
              <a:t>07-</a:t>
            </a:r>
            <a:r>
              <a:rPr sz="1100" b="1" i="1" spc="-20">
                <a:latin typeface="Arial"/>
                <a:cs typeface="Arial"/>
              </a:rPr>
              <a:t>8747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262763" y="997458"/>
            <a:ext cx="6445250" cy="635"/>
          </a:xfrm>
          <a:custGeom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41476" y="293319"/>
            <a:ext cx="8650124" cy="46531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>
                <a:latin typeface="Arial"/>
                <a:cs typeface="Arial"/>
              </a:rPr>
              <a:t>Организация</a:t>
            </a:r>
            <a:r>
              <a:rPr sz="1400" b="1" spc="-4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сетевого</a:t>
            </a:r>
            <a:r>
              <a:rPr sz="1400" b="1" spc="-2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и</a:t>
            </a:r>
            <a:r>
              <a:rPr sz="1400" b="1" spc="-10">
                <a:latin typeface="Arial"/>
                <a:cs typeface="Arial"/>
              </a:rPr>
              <a:t> межведомственного</a:t>
            </a:r>
            <a:r>
              <a:rPr sz="1400" b="1" spc="-3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взаимодействия</a:t>
            </a:r>
            <a:r>
              <a:rPr sz="1400" b="1" spc="-25">
                <a:latin typeface="Arial"/>
                <a:cs typeface="Arial"/>
              </a:rPr>
              <a:t> </a:t>
            </a:r>
            <a:r>
              <a:rPr sz="1400" b="1" spc="-25" smtClean="0">
                <a:latin typeface="Arial"/>
                <a:cs typeface="Arial"/>
              </a:rPr>
              <a:t>для</a:t>
            </a:r>
            <a:r>
              <a:rPr lang="ru-RU" sz="1400" b="1" spc="-25" smtClean="0">
                <a:latin typeface="Arial"/>
                <a:cs typeface="Arial"/>
              </a:rPr>
              <a:t> </a:t>
            </a:r>
            <a:r>
              <a:rPr sz="1400" b="1" smtClean="0">
                <a:latin typeface="Arial"/>
                <a:cs typeface="Arial"/>
              </a:rPr>
              <a:t>оказания</a:t>
            </a:r>
            <a:r>
              <a:rPr sz="1400" b="1" spc="-80" smtClean="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необходимой</a:t>
            </a:r>
            <a:r>
              <a:rPr sz="1400" b="1" spc="-8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помощи</a:t>
            </a:r>
            <a:r>
              <a:rPr sz="1400" b="1" spc="-5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и</a:t>
            </a:r>
            <a:r>
              <a:rPr sz="1400" b="1" spc="-65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поддержки</a:t>
            </a:r>
            <a:r>
              <a:rPr sz="1400" b="1" spc="-70">
                <a:latin typeface="Arial"/>
                <a:cs typeface="Arial"/>
              </a:rPr>
              <a:t> </a:t>
            </a:r>
            <a:r>
              <a:rPr sz="1400" b="1">
                <a:latin typeface="Arial"/>
                <a:cs typeface="Arial"/>
              </a:rPr>
              <a:t>детей</a:t>
            </a:r>
            <a:r>
              <a:rPr sz="1400" b="1" spc="-60">
                <a:latin typeface="Arial"/>
                <a:cs typeface="Arial"/>
              </a:rPr>
              <a:t> </a:t>
            </a:r>
            <a:r>
              <a:rPr sz="1400" b="1" spc="-10">
                <a:latin typeface="Arial"/>
                <a:cs typeface="Arial"/>
              </a:rPr>
              <a:t>ветеранов </a:t>
            </a:r>
            <a:r>
              <a:rPr lang="ru-RU" sz="1400" b="1" spc="-10" smtClean="0">
                <a:latin typeface="Arial"/>
                <a:cs typeface="Arial"/>
              </a:rPr>
              <a:t>(участников)</a:t>
            </a:r>
            <a:r>
              <a:rPr lang="ru-RU" sz="1400" b="1" smtClean="0">
                <a:latin typeface="Arial"/>
                <a:cs typeface="Arial"/>
              </a:rPr>
              <a:t> </a:t>
            </a:r>
            <a:r>
              <a:rPr lang="ru-RU" sz="1400" b="1" spc="-25" smtClean="0">
                <a:latin typeface="Arial"/>
                <a:cs typeface="Arial"/>
              </a:rPr>
              <a:t>СВО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1400" smtClean="0">
              <a:latin typeface="Arial"/>
              <a:cs typeface="Arial"/>
            </a:endParaRPr>
          </a:p>
          <a:p>
            <a:pPr marL="17780" marR="5715" algn="just">
              <a:lnSpc>
                <a:spcPct val="100000"/>
              </a:lnSpc>
              <a:spcBef>
                <a:spcPts val="720"/>
              </a:spcBef>
            </a:pPr>
            <a:r>
              <a:rPr sz="1400" b="1" i="1" smtClean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400" b="1" i="1" spc="17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mtClean="0">
                <a:solidFill>
                  <a:srgbClr val="C00000"/>
                </a:solidFill>
                <a:latin typeface="Arial"/>
                <a:cs typeface="Arial"/>
              </a:rPr>
              <a:t>подозрении</a:t>
            </a:r>
            <a:r>
              <a:rPr sz="1400" b="1" i="1" spc="14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mtClean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400" b="1" i="1" spc="17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mtClean="0">
                <a:solidFill>
                  <a:srgbClr val="C00000"/>
                </a:solidFill>
                <a:latin typeface="Arial"/>
                <a:cs typeface="Arial"/>
              </a:rPr>
              <a:t>психические</a:t>
            </a:r>
            <a:r>
              <a:rPr sz="1400" b="1" i="1" spc="16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mtClean="0">
                <a:solidFill>
                  <a:srgbClr val="C00000"/>
                </a:solidFill>
                <a:latin typeface="Arial"/>
                <a:cs typeface="Arial"/>
              </a:rPr>
              <a:t>расстройства</a:t>
            </a:r>
            <a:r>
              <a:rPr sz="1400" i="1" smtClean="0">
                <a:latin typeface="Arial"/>
                <a:cs typeface="Arial"/>
              </a:rPr>
              <a:t>,</a:t>
            </a:r>
            <a:r>
              <a:rPr sz="1400" i="1" spc="170" smtClean="0">
                <a:latin typeface="Arial"/>
                <a:cs typeface="Arial"/>
              </a:rPr>
              <a:t> </a:t>
            </a:r>
            <a:r>
              <a:rPr sz="1400" i="1" smtClean="0">
                <a:latin typeface="Arial"/>
                <a:cs typeface="Arial"/>
              </a:rPr>
              <a:t>связанные</a:t>
            </a:r>
            <a:r>
              <a:rPr sz="1400" i="1" spc="155" smtClean="0">
                <a:latin typeface="Arial"/>
                <a:cs typeface="Arial"/>
              </a:rPr>
              <a:t> </a:t>
            </a:r>
            <a:r>
              <a:rPr sz="1400" i="1" smtClean="0">
                <a:latin typeface="Arial"/>
                <a:cs typeface="Arial"/>
              </a:rPr>
              <a:t>с</a:t>
            </a:r>
            <a:r>
              <a:rPr sz="1400" i="1" spc="180" smtClean="0">
                <a:latin typeface="Arial"/>
                <a:cs typeface="Arial"/>
              </a:rPr>
              <a:t> </a:t>
            </a:r>
            <a:r>
              <a:rPr sz="1400" i="1" smtClean="0">
                <a:latin typeface="Arial"/>
                <a:cs typeface="Arial"/>
              </a:rPr>
              <a:t>воздействием</a:t>
            </a:r>
            <a:r>
              <a:rPr sz="1400" i="1" spc="160" smtClean="0">
                <a:latin typeface="Arial"/>
                <a:cs typeface="Arial"/>
              </a:rPr>
              <a:t> </a:t>
            </a:r>
            <a:r>
              <a:rPr sz="1400" i="1" spc="-10" smtClean="0">
                <a:latin typeface="Arial"/>
                <a:cs typeface="Arial"/>
              </a:rPr>
              <a:t>травматического </a:t>
            </a:r>
            <a:r>
              <a:rPr sz="1400" i="1" smtClean="0">
                <a:latin typeface="Arial"/>
                <a:cs typeface="Arial"/>
              </a:rPr>
              <a:t>события</a:t>
            </a:r>
            <a:r>
              <a:rPr sz="1400" i="1" spc="385" smtClean="0">
                <a:latin typeface="Arial"/>
                <a:cs typeface="Arial"/>
              </a:rPr>
              <a:t>   </a:t>
            </a:r>
            <a:r>
              <a:rPr sz="1400" i="1" smtClean="0">
                <a:latin typeface="Arial"/>
                <a:cs typeface="Arial"/>
              </a:rPr>
              <a:t>(посттравматическое</a:t>
            </a:r>
            <a:r>
              <a:rPr sz="1400" i="1" spc="385" smtClean="0">
                <a:latin typeface="Arial"/>
                <a:cs typeface="Arial"/>
              </a:rPr>
              <a:t>   </a:t>
            </a:r>
            <a:r>
              <a:rPr sz="1400" i="1" smtClean="0">
                <a:latin typeface="Arial"/>
                <a:cs typeface="Arial"/>
              </a:rPr>
              <a:t>стрессовое</a:t>
            </a:r>
            <a:r>
              <a:rPr sz="1400" i="1" spc="385" smtClean="0">
                <a:latin typeface="Arial"/>
                <a:cs typeface="Arial"/>
              </a:rPr>
              <a:t>   </a:t>
            </a:r>
            <a:r>
              <a:rPr sz="1400" i="1" smtClean="0">
                <a:latin typeface="Arial"/>
                <a:cs typeface="Arial"/>
              </a:rPr>
              <a:t>расстройство,</a:t>
            </a:r>
            <a:r>
              <a:rPr sz="1400" i="1" spc="385" smtClean="0">
                <a:latin typeface="Arial"/>
                <a:cs typeface="Arial"/>
              </a:rPr>
              <a:t>   </a:t>
            </a:r>
            <a:r>
              <a:rPr sz="1400" i="1" smtClean="0">
                <a:latin typeface="Arial"/>
                <a:cs typeface="Arial"/>
              </a:rPr>
              <a:t>депрессия),</a:t>
            </a:r>
            <a:r>
              <a:rPr sz="1400" i="1" spc="390" smtClean="0">
                <a:latin typeface="Arial"/>
                <a:cs typeface="Arial"/>
              </a:rPr>
              <a:t>   </a:t>
            </a:r>
            <a:r>
              <a:rPr sz="1400" i="1" spc="-10" smtClean="0">
                <a:latin typeface="Arial"/>
                <a:cs typeface="Arial"/>
              </a:rPr>
              <a:t>требуется </a:t>
            </a:r>
            <a:r>
              <a:rPr sz="1400" i="1" smtClean="0">
                <a:latin typeface="Arial"/>
                <a:cs typeface="Arial"/>
              </a:rPr>
              <a:t>незамедлительная</a:t>
            </a:r>
            <a:r>
              <a:rPr sz="1400" i="1" spc="465" smtClean="0">
                <a:latin typeface="Arial"/>
                <a:cs typeface="Arial"/>
              </a:rPr>
              <a:t>   </a:t>
            </a:r>
            <a:r>
              <a:rPr sz="1400" i="1" smtClean="0">
                <a:latin typeface="Arial"/>
                <a:cs typeface="Arial"/>
              </a:rPr>
              <a:t>организация</a:t>
            </a:r>
            <a:r>
              <a:rPr sz="1400" i="1" spc="470" smtClean="0">
                <a:latin typeface="Arial"/>
                <a:cs typeface="Arial"/>
              </a:rPr>
              <a:t>   </a:t>
            </a:r>
            <a:r>
              <a:rPr sz="1400" i="1" smtClean="0">
                <a:latin typeface="Arial"/>
                <a:cs typeface="Arial"/>
              </a:rPr>
              <a:t>консультации</a:t>
            </a:r>
            <a:r>
              <a:rPr sz="1400" i="1" spc="475" smtClean="0">
                <a:latin typeface="Arial"/>
                <a:cs typeface="Arial"/>
              </a:rPr>
              <a:t>   </a:t>
            </a:r>
            <a:r>
              <a:rPr sz="1400" i="1" spc="-10" smtClean="0">
                <a:latin typeface="Arial"/>
                <a:cs typeface="Arial"/>
              </a:rPr>
              <a:t>обучающегося</a:t>
            </a:r>
            <a:r>
              <a:rPr sz="1400" i="1" spc="-35" smtClean="0">
                <a:latin typeface="Arial"/>
                <a:cs typeface="Arial"/>
              </a:rPr>
              <a:t> </a:t>
            </a:r>
            <a:r>
              <a:rPr sz="1400" i="1" smtClean="0">
                <a:latin typeface="Arial"/>
                <a:cs typeface="Arial"/>
              </a:rPr>
              <a:t>и</a:t>
            </a:r>
            <a:r>
              <a:rPr sz="1400" i="1" spc="-30" smtClean="0">
                <a:latin typeface="Arial"/>
                <a:cs typeface="Arial"/>
              </a:rPr>
              <a:t> </a:t>
            </a:r>
            <a:r>
              <a:rPr sz="1400" i="1" smtClean="0">
                <a:latin typeface="Arial"/>
                <a:cs typeface="Arial"/>
              </a:rPr>
              <a:t>его</a:t>
            </a:r>
            <a:r>
              <a:rPr sz="1400" i="1" spc="-25" smtClean="0">
                <a:latin typeface="Arial"/>
                <a:cs typeface="Arial"/>
              </a:rPr>
              <a:t> </a:t>
            </a:r>
            <a:r>
              <a:rPr sz="1400" i="1" spc="-10" smtClean="0">
                <a:latin typeface="Arial"/>
                <a:cs typeface="Arial"/>
              </a:rPr>
              <a:t>родителей</a:t>
            </a:r>
            <a:r>
              <a:rPr sz="1400" i="1" spc="-40" smtClean="0">
                <a:latin typeface="Arial"/>
                <a:cs typeface="Arial"/>
              </a:rPr>
              <a:t> </a:t>
            </a:r>
            <a:r>
              <a:rPr sz="1400" i="1" spc="-10" smtClean="0">
                <a:latin typeface="Arial"/>
                <a:cs typeface="Arial"/>
              </a:rPr>
              <a:t>(законных представителей)</a:t>
            </a:r>
            <a:r>
              <a:rPr sz="1400" i="1" spc="-30" smtClean="0">
                <a:latin typeface="Arial"/>
                <a:cs typeface="Arial"/>
              </a:rPr>
              <a:t> </a:t>
            </a:r>
            <a:r>
              <a:rPr sz="1400" i="1" u="sng" smtClean="0">
                <a:latin typeface="Arial"/>
                <a:cs typeface="Arial"/>
              </a:rPr>
              <a:t>у</a:t>
            </a:r>
            <a:r>
              <a:rPr sz="1400" i="1" u="sng" spc="-5" smtClean="0">
                <a:latin typeface="Arial"/>
                <a:cs typeface="Arial"/>
              </a:rPr>
              <a:t> </a:t>
            </a:r>
            <a:r>
              <a:rPr sz="1400" i="1" u="sng" smtClean="0">
                <a:latin typeface="Arial"/>
                <a:cs typeface="Arial"/>
              </a:rPr>
              <a:t>профильных</a:t>
            </a:r>
            <a:r>
              <a:rPr sz="1400" i="1" u="sng" spc="-15" smtClean="0">
                <a:latin typeface="Arial"/>
                <a:cs typeface="Arial"/>
              </a:rPr>
              <a:t> </a:t>
            </a:r>
            <a:r>
              <a:rPr sz="1400" i="1" u="sng" spc="-10" smtClean="0">
                <a:latin typeface="Arial"/>
                <a:cs typeface="Arial"/>
              </a:rPr>
              <a:t>специалистов</a:t>
            </a:r>
            <a:r>
              <a:rPr sz="1400" i="1" u="sng" spc="-25" smtClean="0">
                <a:latin typeface="Arial"/>
                <a:cs typeface="Arial"/>
              </a:rPr>
              <a:t> </a:t>
            </a:r>
            <a:r>
              <a:rPr sz="1400" i="1" u="sng" spc="-10" smtClean="0">
                <a:latin typeface="Arial"/>
                <a:cs typeface="Arial"/>
              </a:rPr>
              <a:t>организаций</a:t>
            </a:r>
            <a:r>
              <a:rPr sz="1400" i="1" u="sng" spc="-30" smtClean="0">
                <a:latin typeface="Arial"/>
                <a:cs typeface="Arial"/>
              </a:rPr>
              <a:t> </a:t>
            </a:r>
            <a:r>
              <a:rPr sz="1400" i="1" u="sng" smtClean="0">
                <a:latin typeface="Arial"/>
                <a:cs typeface="Arial"/>
              </a:rPr>
              <a:t>системы</a:t>
            </a:r>
            <a:r>
              <a:rPr sz="1400" i="1" u="sng" spc="-20" smtClean="0">
                <a:latin typeface="Arial"/>
                <a:cs typeface="Arial"/>
              </a:rPr>
              <a:t> </a:t>
            </a:r>
            <a:r>
              <a:rPr sz="1400" i="1" u="sng" spc="-10" smtClean="0">
                <a:latin typeface="Arial"/>
                <a:cs typeface="Arial"/>
              </a:rPr>
              <a:t>здравоохранения</a:t>
            </a:r>
            <a:r>
              <a:rPr sz="1400" i="1" spc="-10" smtClean="0">
                <a:latin typeface="Arial"/>
                <a:cs typeface="Arial"/>
              </a:rPr>
              <a:t>.</a:t>
            </a:r>
            <a:endParaRPr sz="1400" smtClean="0">
              <a:latin typeface="Arial"/>
              <a:cs typeface="Arial"/>
            </a:endParaRPr>
          </a:p>
          <a:p>
            <a:pPr marL="17780" marR="5080" algn="just">
              <a:lnSpc>
                <a:spcPct val="100000"/>
              </a:lnSpc>
            </a:pPr>
            <a:endParaRPr lang="ru-RU" sz="1400" b="1" i="1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7780" marR="5080" algn="just">
              <a:lnSpc>
                <a:spcPct val="100000"/>
              </a:lnSpc>
            </a:pPr>
            <a:r>
              <a:rPr sz="1400" b="1" i="1" smtClean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i="1" spc="130" smtClean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случае</a:t>
            </a:r>
            <a:r>
              <a:rPr sz="1400" b="1" i="1" spc="12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выраженных</a:t>
            </a:r>
            <a:r>
              <a:rPr sz="1400" b="1" i="1" spc="13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признаков</a:t>
            </a:r>
            <a:r>
              <a:rPr sz="1400" b="1" i="1" spc="13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развивающегося</a:t>
            </a:r>
            <a:r>
              <a:rPr sz="1400" b="1" i="1" spc="13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депрессивного</a:t>
            </a:r>
            <a:r>
              <a:rPr sz="1400" b="1" i="1" spc="135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состояния</a:t>
            </a:r>
            <a:r>
              <a:rPr sz="1400">
                <a:latin typeface="Microsoft Sans Serif"/>
                <a:cs typeface="Microsoft Sans Serif"/>
              </a:rPr>
              <a:t>,</a:t>
            </a:r>
            <a:r>
              <a:rPr sz="1400" spc="150">
                <a:latin typeface="Microsoft Sans Serif"/>
                <a:cs typeface="Microsoft Sans Serif"/>
              </a:rPr>
              <a:t>  </a:t>
            </a:r>
            <a:r>
              <a:rPr sz="1400" i="1" spc="-10">
                <a:latin typeface="Arial"/>
                <a:cs typeface="Arial"/>
              </a:rPr>
              <a:t>педагог- </a:t>
            </a:r>
            <a:r>
              <a:rPr sz="1400" i="1">
                <a:latin typeface="Arial"/>
                <a:cs typeface="Arial"/>
              </a:rPr>
              <a:t>психолог</a:t>
            </a:r>
            <a:r>
              <a:rPr sz="1400" i="1" spc="490"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рекомендует</a:t>
            </a:r>
            <a:r>
              <a:rPr sz="1400" i="1" spc="475"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родителю</a:t>
            </a:r>
            <a:r>
              <a:rPr sz="1400" i="1" u="sng" spc="49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(законному</a:t>
            </a:r>
            <a:r>
              <a:rPr sz="1400" i="1" u="sng" spc="49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представителю)</a:t>
            </a:r>
            <a:r>
              <a:rPr sz="1400" i="1" u="sng" spc="49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обучающегося</a:t>
            </a:r>
            <a:r>
              <a:rPr sz="1400" i="1" u="sng" spc="47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обратиться</a:t>
            </a:r>
            <a:r>
              <a:rPr sz="1400" i="1" u="sng" spc="484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-2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за</a:t>
            </a:r>
            <a:r>
              <a:rPr sz="1400" i="1" spc="-25">
                <a:latin typeface="Arial"/>
                <a:cs typeface="Arial"/>
              </a:rPr>
              <a:t> </a:t>
            </a:r>
            <a:r>
              <a:rPr sz="14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консультацией</a:t>
            </a:r>
            <a:r>
              <a:rPr sz="1400" i="1" u="sng" spc="-1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</a:t>
            </a:r>
            <a:r>
              <a:rPr sz="1400" i="1" u="sng" spc="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-25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врачу-</a:t>
            </a:r>
            <a:r>
              <a:rPr sz="1400" i="1" u="sng" spc="-1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психиатру</a:t>
            </a:r>
            <a:r>
              <a:rPr lang="ru-RU" sz="14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lang="ru-RU" sz="1400" i="1" u="sng" spc="-1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или психотерапевту</a:t>
            </a:r>
            <a:r>
              <a:rPr sz="1400" i="1" u="sng" spc="-10" smtClean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7780" algn="just">
              <a:lnSpc>
                <a:spcPct val="100000"/>
              </a:lnSpc>
            </a:pPr>
            <a:r>
              <a:rPr sz="1400" i="1">
                <a:latin typeface="Arial"/>
                <a:cs typeface="Arial"/>
              </a:rPr>
              <a:t>В</a:t>
            </a:r>
            <a:r>
              <a:rPr sz="1400" i="1" spc="26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случае,</a:t>
            </a:r>
            <a:r>
              <a:rPr sz="1400" i="1" spc="26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если</a:t>
            </a:r>
            <a:r>
              <a:rPr sz="1400" i="1" spc="250">
                <a:latin typeface="Arial"/>
                <a:cs typeface="Arial"/>
              </a:rPr>
              <a:t> </a:t>
            </a:r>
            <a:r>
              <a:rPr sz="1400" i="1" spc="-30" smtClean="0">
                <a:latin typeface="Arial"/>
                <a:cs typeface="Arial"/>
              </a:rPr>
              <a:t>врач-</a:t>
            </a:r>
            <a:r>
              <a:rPr sz="1400" i="1" smtClean="0">
                <a:latin typeface="Arial"/>
                <a:cs typeface="Arial"/>
              </a:rPr>
              <a:t>психиатр</a:t>
            </a:r>
            <a:r>
              <a:rPr lang="ru-RU" sz="1400" i="1" smtClean="0">
                <a:latin typeface="Arial"/>
                <a:cs typeface="Arial"/>
              </a:rPr>
              <a:t> или психотерапевт</a:t>
            </a:r>
            <a:r>
              <a:rPr sz="1400" i="1" spc="254" smtClean="0">
                <a:latin typeface="Arial"/>
                <a:cs typeface="Arial"/>
              </a:rPr>
              <a:t> </a:t>
            </a:r>
            <a:r>
              <a:rPr sz="1400" b="1" i="1" smtClean="0">
                <a:latin typeface="Arial"/>
                <a:cs typeface="Arial"/>
              </a:rPr>
              <a:t>не</a:t>
            </a:r>
            <a:r>
              <a:rPr sz="1400" b="1" i="1" spc="240" smtClean="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выявил</a:t>
            </a:r>
            <a:r>
              <a:rPr sz="1400" b="1" i="1" spc="254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нарушений</a:t>
            </a:r>
            <a:r>
              <a:rPr sz="1400" i="1" spc="254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психической</a:t>
            </a:r>
            <a:r>
              <a:rPr sz="1400" i="1" spc="254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деятельности,</a:t>
            </a:r>
            <a:r>
              <a:rPr sz="1400" i="1" spc="265">
                <a:latin typeface="Arial"/>
                <a:cs typeface="Arial"/>
              </a:rPr>
              <a:t> </a:t>
            </a:r>
            <a:r>
              <a:rPr sz="1400" i="1" spc="-10" smtClean="0">
                <a:latin typeface="Arial"/>
                <a:cs typeface="Arial"/>
              </a:rPr>
              <a:t>обучающийся</a:t>
            </a:r>
            <a:r>
              <a:rPr lang="ru-RU" sz="1400" i="1" spc="-10" smtClean="0">
                <a:latin typeface="Arial"/>
                <a:cs typeface="Arial"/>
              </a:rPr>
              <a:t> </a:t>
            </a:r>
            <a:r>
              <a:rPr sz="1400" b="1" i="1" spc="-10" smtClean="0">
                <a:latin typeface="Arial"/>
                <a:cs typeface="Arial"/>
              </a:rPr>
              <a:t>исключается</a:t>
            </a:r>
            <a:r>
              <a:rPr sz="1400" b="1" i="1" spc="-45" smtClean="0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из</a:t>
            </a:r>
            <a:r>
              <a:rPr sz="1400" b="1" i="1" spc="-20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группы</a:t>
            </a:r>
            <a:r>
              <a:rPr sz="1400" b="1" i="1" spc="-20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ПППВ.</a:t>
            </a:r>
            <a:endParaRPr sz="1400">
              <a:latin typeface="Arial"/>
              <a:cs typeface="Arial"/>
            </a:endParaRPr>
          </a:p>
          <a:p>
            <a:pPr marL="17780" marR="6350" algn="just">
              <a:lnSpc>
                <a:spcPct val="100000"/>
              </a:lnSpc>
              <a:spcBef>
                <a:spcPts val="5"/>
              </a:spcBef>
            </a:pPr>
            <a:r>
              <a:rPr sz="1400" b="1" i="1">
                <a:latin typeface="Arial"/>
                <a:cs typeface="Arial"/>
              </a:rPr>
              <a:t>При</a:t>
            </a:r>
            <a:r>
              <a:rPr sz="1400" b="1" i="1" spc="335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отсутствии</a:t>
            </a:r>
            <a:r>
              <a:rPr sz="1400" b="1" i="1" spc="340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положительной</a:t>
            </a:r>
            <a:r>
              <a:rPr sz="1400" b="1" i="1" spc="340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динамики</a:t>
            </a:r>
            <a:r>
              <a:rPr sz="1400" b="1" i="1" spc="335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или</a:t>
            </a:r>
            <a:r>
              <a:rPr sz="1400" i="1" spc="340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при</a:t>
            </a:r>
            <a:r>
              <a:rPr sz="1400" b="1" i="1" spc="330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отрицательной</a:t>
            </a:r>
            <a:r>
              <a:rPr sz="1400" b="1" i="1" spc="340">
                <a:latin typeface="Arial"/>
                <a:cs typeface="Arial"/>
              </a:rPr>
              <a:t>  </a:t>
            </a:r>
            <a:r>
              <a:rPr sz="1400" b="1" i="1">
                <a:latin typeface="Arial"/>
                <a:cs typeface="Arial"/>
              </a:rPr>
              <a:t>динамике</a:t>
            </a:r>
            <a:r>
              <a:rPr sz="1400" b="1" i="1" spc="340">
                <a:latin typeface="Arial"/>
                <a:cs typeface="Arial"/>
              </a:rPr>
              <a:t>  </a:t>
            </a:r>
            <a:r>
              <a:rPr sz="1400" i="1" spc="-50">
                <a:latin typeface="Arial"/>
                <a:cs typeface="Arial"/>
              </a:rPr>
              <a:t>в </a:t>
            </a:r>
            <a:r>
              <a:rPr sz="1400" i="1">
                <a:latin typeface="Arial"/>
                <a:cs typeface="Arial"/>
              </a:rPr>
              <a:t>мониторинге</a:t>
            </a:r>
            <a:r>
              <a:rPr sz="1400" i="1" spc="250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у</a:t>
            </a:r>
            <a:r>
              <a:rPr sz="1400" i="1" spc="260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обучающегося</a:t>
            </a:r>
            <a:r>
              <a:rPr sz="1400" i="1" spc="250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за</a:t>
            </a:r>
            <a:r>
              <a:rPr sz="1400" i="1" spc="250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следующий</a:t>
            </a:r>
            <a:r>
              <a:rPr sz="1400" i="1" spc="254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учебный</a:t>
            </a:r>
            <a:r>
              <a:rPr sz="1400" i="1" spc="254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триместр</a:t>
            </a:r>
            <a:r>
              <a:rPr sz="1400" i="1" spc="254">
                <a:latin typeface="Arial"/>
                <a:cs typeface="Arial"/>
              </a:rPr>
              <a:t>  </a:t>
            </a:r>
            <a:r>
              <a:rPr sz="1400" i="1">
                <a:latin typeface="Arial"/>
                <a:cs typeface="Arial"/>
              </a:rPr>
              <a:t>(четверть,</a:t>
            </a:r>
            <a:r>
              <a:rPr sz="1400" i="1" spc="265">
                <a:latin typeface="Arial"/>
                <a:cs typeface="Arial"/>
              </a:rPr>
              <a:t>  </a:t>
            </a:r>
            <a:r>
              <a:rPr sz="1400" i="1" spc="-10">
                <a:latin typeface="Arial"/>
                <a:cs typeface="Arial"/>
              </a:rPr>
              <a:t>полугодие) </a:t>
            </a:r>
            <a:r>
              <a:rPr sz="1400" i="1">
                <a:latin typeface="Arial"/>
                <a:cs typeface="Arial"/>
              </a:rPr>
              <a:t>рекомендуется</a:t>
            </a:r>
            <a:r>
              <a:rPr sz="1400" i="1" spc="495">
                <a:latin typeface="Arial"/>
                <a:cs typeface="Arial"/>
              </a:rPr>
              <a:t>  </a:t>
            </a:r>
            <a:r>
              <a:rPr sz="1400" i="1" spc="-10">
                <a:latin typeface="Arial"/>
                <a:cs typeface="Arial"/>
              </a:rPr>
              <a:t>педагогу-</a:t>
            </a:r>
            <a:r>
              <a:rPr sz="1400" i="1">
                <a:latin typeface="Arial"/>
                <a:cs typeface="Arial"/>
              </a:rPr>
              <a:t>психологу</a:t>
            </a:r>
            <a:r>
              <a:rPr sz="1400" i="1" spc="215">
                <a:latin typeface="Arial"/>
                <a:cs typeface="Arial"/>
              </a:rPr>
              <a:t>  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предложить</a:t>
            </a:r>
            <a:r>
              <a:rPr sz="1400" i="1" u="sng" spc="21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родителю</a:t>
            </a:r>
            <a:r>
              <a:rPr sz="1400" i="1" u="sng" spc="2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(законному</a:t>
            </a:r>
            <a:r>
              <a:rPr sz="1400" i="1" u="sng" spc="22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  </a:t>
            </a:r>
            <a:r>
              <a:rPr sz="14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представителю)</a:t>
            </a:r>
            <a:r>
              <a:rPr sz="1400" i="1" spc="-10">
                <a:latin typeface="Arial"/>
                <a:cs typeface="Arial"/>
              </a:rPr>
              <a:t> </a:t>
            </a:r>
            <a:r>
              <a:rPr sz="14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несовершеннолетнего</a:t>
            </a:r>
            <a:r>
              <a:rPr sz="1400" i="1" u="sng" spc="-6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повторно</a:t>
            </a:r>
            <a:r>
              <a:rPr sz="1400" i="1" u="sng" spc="-3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обратиться</a:t>
            </a:r>
            <a:r>
              <a:rPr sz="1400" i="1" u="sng" spc="-5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</a:t>
            </a:r>
            <a:r>
              <a:rPr sz="1400" i="1" u="sng" spc="-2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врачу-</a:t>
            </a:r>
            <a:r>
              <a:rPr sz="14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психиатру</a:t>
            </a:r>
            <a:r>
              <a:rPr sz="1400" i="1" u="sng" spc="-5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за</a:t>
            </a:r>
            <a:r>
              <a:rPr sz="1400" i="1" u="sng" spc="-2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консультацией.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Arial"/>
              <a:cs typeface="Arial"/>
            </a:endParaRPr>
          </a:p>
          <a:p>
            <a:pPr marL="12700" marR="10160">
              <a:lnSpc>
                <a:spcPct val="100000"/>
              </a:lnSpc>
            </a:pPr>
            <a:r>
              <a:rPr sz="1400" i="1">
                <a:latin typeface="Arial"/>
                <a:cs typeface="Arial"/>
              </a:rPr>
              <a:t>В</a:t>
            </a:r>
            <a:r>
              <a:rPr sz="1400" i="1" spc="-2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случае</a:t>
            </a:r>
            <a:r>
              <a:rPr sz="1400" i="1" spc="-5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необходимости</a:t>
            </a:r>
            <a:r>
              <a:rPr sz="1400" i="1" spc="-7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принятия</a:t>
            </a:r>
            <a:r>
              <a:rPr sz="1400" i="1" spc="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дополнительных</a:t>
            </a:r>
            <a:r>
              <a:rPr sz="1400" b="1" i="1" spc="-15">
                <a:latin typeface="Arial"/>
                <a:cs typeface="Arial"/>
              </a:rPr>
              <a:t> </a:t>
            </a:r>
            <a:r>
              <a:rPr sz="1400" b="1" i="1" spc="-10">
                <a:latin typeface="Arial"/>
                <a:cs typeface="Arial"/>
              </a:rPr>
              <a:t>социальных</a:t>
            </a:r>
            <a:r>
              <a:rPr sz="1400" b="1" i="1" spc="-4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мер</a:t>
            </a:r>
            <a:r>
              <a:rPr sz="1400" b="1" i="1" spc="-35">
                <a:latin typeface="Arial"/>
                <a:cs typeface="Arial"/>
              </a:rPr>
              <a:t> </a:t>
            </a:r>
            <a:r>
              <a:rPr sz="1400" b="1" i="1">
                <a:latin typeface="Arial"/>
                <a:cs typeface="Arial"/>
              </a:rPr>
              <a:t>поддержки</a:t>
            </a:r>
            <a:r>
              <a:rPr sz="1400" b="1" i="1" spc="-15">
                <a:latin typeface="Arial"/>
                <a:cs typeface="Arial"/>
              </a:rPr>
              <a:t> </a:t>
            </a:r>
            <a:r>
              <a:rPr sz="1400" i="1" spc="-10">
                <a:latin typeface="Arial"/>
                <a:cs typeface="Arial"/>
              </a:rPr>
              <a:t>обучающегося рекомендуется</a:t>
            </a:r>
            <a:r>
              <a:rPr sz="1400" i="1" spc="-7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направить</a:t>
            </a:r>
            <a:r>
              <a:rPr sz="1400" i="1" spc="-5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для</a:t>
            </a:r>
            <a:r>
              <a:rPr sz="1400" i="1" spc="-35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обращения</a:t>
            </a:r>
            <a:r>
              <a:rPr sz="1400" i="1" spc="-50"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</a:t>
            </a:r>
            <a:r>
              <a:rPr sz="1400" i="1" u="sng" spc="-3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органы</a:t>
            </a:r>
            <a:r>
              <a:rPr sz="1400" i="1" u="sng" spc="-5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социальной</a:t>
            </a:r>
            <a:r>
              <a:rPr sz="1400" i="1" u="sng" spc="-7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защиты</a:t>
            </a:r>
            <a:r>
              <a:rPr sz="1400" i="1" u="sng" spc="-6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субъекта</a:t>
            </a:r>
            <a:r>
              <a:rPr sz="1400" i="1" u="sng" spc="-6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Российской</a:t>
            </a:r>
            <a:r>
              <a:rPr sz="1400" i="1" spc="-10">
                <a:latin typeface="Arial"/>
                <a:cs typeface="Arial"/>
              </a:rPr>
              <a:t> </a:t>
            </a:r>
            <a:r>
              <a:rPr sz="1400" i="1" u="sng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Федерации.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object 2"/>
          <p:cNvGrpSpPr/>
          <p:nvPr/>
        </p:nvGrpSpPr>
        <p:grpSpPr>
          <a:xfrm>
            <a:off x="0" y="-38"/>
            <a:ext cx="9144000" cy="3722370"/>
            <a:chOff x="0" y="-38"/>
            <a:chExt cx="9144000" cy="3722370"/>
          </a:xfrm>
        </p:grpSpPr>
        <p:sp>
          <p:nvSpPr>
            <p:cNvPr id="3" name="object 3"/>
            <p:cNvSpPr/>
            <p:nvPr/>
          </p:nvSpPr>
          <p:spPr>
            <a:xfrm>
              <a:off x="0" y="-38"/>
              <a:ext cx="9144000" cy="274320"/>
            </a:xfrm>
            <a:custGeom>
              <a:rect l="l" t="t" r="r" b="b"/>
              <a:pathLst>
                <a:path w="9144000" h="274320">
                  <a:moveTo>
                    <a:pt x="9144000" y="0"/>
                  </a:moveTo>
                  <a:lnTo>
                    <a:pt x="0" y="0"/>
                  </a:lnTo>
                  <a:lnTo>
                    <a:pt x="0" y="273850"/>
                  </a:lnTo>
                  <a:lnTo>
                    <a:pt x="9144000" y="2738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92A1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2930" y="267970"/>
              <a:ext cx="2125345" cy="3440429"/>
            </a:xfrm>
            <a:custGeom>
              <a:rect l="l" t="t" r="r" b="b"/>
              <a:pathLst>
                <a:path w="2125345" h="3440429">
                  <a:moveTo>
                    <a:pt x="0" y="212470"/>
                  </a:moveTo>
                  <a:lnTo>
                    <a:pt x="5612" y="163752"/>
                  </a:lnTo>
                  <a:lnTo>
                    <a:pt x="21597" y="119030"/>
                  </a:lnTo>
                  <a:lnTo>
                    <a:pt x="46682" y="79579"/>
                  </a:lnTo>
                  <a:lnTo>
                    <a:pt x="79589" y="46676"/>
                  </a:lnTo>
                  <a:lnTo>
                    <a:pt x="119044" y="21595"/>
                  </a:lnTo>
                  <a:lnTo>
                    <a:pt x="163772" y="5611"/>
                  </a:lnTo>
                  <a:lnTo>
                    <a:pt x="212496" y="0"/>
                  </a:lnTo>
                  <a:lnTo>
                    <a:pt x="1912353" y="0"/>
                  </a:lnTo>
                  <a:lnTo>
                    <a:pt x="1961072" y="5611"/>
                  </a:lnTo>
                  <a:lnTo>
                    <a:pt x="2005794" y="21595"/>
                  </a:lnTo>
                  <a:lnTo>
                    <a:pt x="2045244" y="46676"/>
                  </a:lnTo>
                  <a:lnTo>
                    <a:pt x="2078147" y="79579"/>
                  </a:lnTo>
                  <a:lnTo>
                    <a:pt x="2103229" y="119030"/>
                  </a:lnTo>
                  <a:lnTo>
                    <a:pt x="2119212" y="163752"/>
                  </a:lnTo>
                  <a:lnTo>
                    <a:pt x="2124824" y="212470"/>
                  </a:lnTo>
                  <a:lnTo>
                    <a:pt x="2124824" y="3227959"/>
                  </a:lnTo>
                  <a:lnTo>
                    <a:pt x="2119212" y="3276677"/>
                  </a:lnTo>
                  <a:lnTo>
                    <a:pt x="2103229" y="3321399"/>
                  </a:lnTo>
                  <a:lnTo>
                    <a:pt x="2078147" y="3360850"/>
                  </a:lnTo>
                  <a:lnTo>
                    <a:pt x="2045244" y="3393753"/>
                  </a:lnTo>
                  <a:lnTo>
                    <a:pt x="2005794" y="3418834"/>
                  </a:lnTo>
                  <a:lnTo>
                    <a:pt x="1961072" y="3434818"/>
                  </a:lnTo>
                  <a:lnTo>
                    <a:pt x="1912353" y="3440429"/>
                  </a:lnTo>
                  <a:lnTo>
                    <a:pt x="212496" y="3440429"/>
                  </a:lnTo>
                  <a:lnTo>
                    <a:pt x="163772" y="3434818"/>
                  </a:lnTo>
                  <a:lnTo>
                    <a:pt x="119044" y="3418834"/>
                  </a:lnTo>
                  <a:lnTo>
                    <a:pt x="79589" y="3393753"/>
                  </a:lnTo>
                  <a:lnTo>
                    <a:pt x="46682" y="3360850"/>
                  </a:lnTo>
                  <a:lnTo>
                    <a:pt x="21597" y="3321399"/>
                  </a:lnTo>
                  <a:lnTo>
                    <a:pt x="5612" y="3276677"/>
                  </a:lnTo>
                  <a:lnTo>
                    <a:pt x="0" y="3227959"/>
                  </a:lnTo>
                  <a:lnTo>
                    <a:pt x="0" y="212470"/>
                  </a:lnTo>
                  <a:close/>
                </a:path>
              </a:pathLst>
            </a:custGeom>
            <a:ln w="26424">
              <a:solidFill>
                <a:srgbClr val="8592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93598" y="1864613"/>
            <a:ext cx="1803400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ts val="1789"/>
              </a:lnSpc>
              <a:spcBef>
                <a:spcPts val="95"/>
              </a:spcBef>
            </a:pPr>
            <a:r>
              <a:rPr lang="ru-RU" sz="1600" b="1" spc="-10" smtClean="0">
                <a:solidFill>
                  <a:srgbClr val="FF0000"/>
                </a:solidFill>
                <a:latin typeface="Arial"/>
                <a:cs typeface="Arial"/>
              </a:rPr>
              <a:t>Министерство</a:t>
            </a:r>
            <a:endParaRPr sz="1600">
              <a:latin typeface="Arial"/>
              <a:cs typeface="Arial"/>
            </a:endParaRPr>
          </a:p>
          <a:p>
            <a:pPr marL="12065" marR="5080" algn="ctr">
              <a:lnSpc>
                <a:spcPts val="1660"/>
              </a:lnSpc>
              <a:spcBef>
                <a:spcPts val="140"/>
              </a:spcBef>
            </a:pPr>
            <a:r>
              <a:rPr sz="1600" b="1" spc="-10" smtClean="0">
                <a:solidFill>
                  <a:srgbClr val="FF0000"/>
                </a:solidFill>
                <a:latin typeface="Arial"/>
                <a:cs typeface="Arial"/>
              </a:rPr>
              <a:t>здравоохранения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09193" y="254634"/>
            <a:ext cx="3846829" cy="3467100"/>
            <a:chOff x="709193" y="254634"/>
            <a:chExt cx="3846829" cy="3467100"/>
          </a:xfrm>
        </p:grpSpPr>
        <p:pic>
          <p:nvPicPr>
            <p:cNvPr id="7" name="object 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22528" y="474471"/>
              <a:ext cx="1145641" cy="114566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22528" y="267969"/>
              <a:ext cx="3820160" cy="3440429"/>
            </a:xfrm>
            <a:custGeom>
              <a:rect l="l" t="t" r="r" b="b"/>
              <a:pathLst>
                <a:path w="3820160" h="3440429">
                  <a:moveTo>
                    <a:pt x="0" y="779271"/>
                  </a:moveTo>
                  <a:lnTo>
                    <a:pt x="1898" y="732292"/>
                  </a:lnTo>
                  <a:lnTo>
                    <a:pt x="7497" y="686359"/>
                  </a:lnTo>
                  <a:lnTo>
                    <a:pt x="16648" y="641620"/>
                  </a:lnTo>
                  <a:lnTo>
                    <a:pt x="29203" y="598222"/>
                  </a:lnTo>
                  <a:lnTo>
                    <a:pt x="45016" y="556313"/>
                  </a:lnTo>
                  <a:lnTo>
                    <a:pt x="63939" y="516040"/>
                  </a:lnTo>
                  <a:lnTo>
                    <a:pt x="85824" y="477550"/>
                  </a:lnTo>
                  <a:lnTo>
                    <a:pt x="110525" y="440990"/>
                  </a:lnTo>
                  <a:lnTo>
                    <a:pt x="137893" y="406509"/>
                  </a:lnTo>
                  <a:lnTo>
                    <a:pt x="167782" y="374253"/>
                  </a:lnTo>
                  <a:lnTo>
                    <a:pt x="200044" y="344369"/>
                  </a:lnTo>
                  <a:lnTo>
                    <a:pt x="234532" y="317006"/>
                  </a:lnTo>
                  <a:lnTo>
                    <a:pt x="271098" y="292310"/>
                  </a:lnTo>
                  <a:lnTo>
                    <a:pt x="309595" y="270428"/>
                  </a:lnTo>
                  <a:lnTo>
                    <a:pt x="349875" y="251509"/>
                  </a:lnTo>
                  <a:lnTo>
                    <a:pt x="391792" y="235699"/>
                  </a:lnTo>
                  <a:lnTo>
                    <a:pt x="435197" y="223146"/>
                  </a:lnTo>
                  <a:lnTo>
                    <a:pt x="479944" y="213997"/>
                  </a:lnTo>
                  <a:lnTo>
                    <a:pt x="525884" y="208400"/>
                  </a:lnTo>
                  <a:lnTo>
                    <a:pt x="572871" y="206501"/>
                  </a:lnTo>
                  <a:lnTo>
                    <a:pt x="619851" y="208400"/>
                  </a:lnTo>
                  <a:lnTo>
                    <a:pt x="665783" y="213997"/>
                  </a:lnTo>
                  <a:lnTo>
                    <a:pt x="710522" y="223146"/>
                  </a:lnTo>
                  <a:lnTo>
                    <a:pt x="753920" y="235699"/>
                  </a:lnTo>
                  <a:lnTo>
                    <a:pt x="795830" y="251509"/>
                  </a:lnTo>
                  <a:lnTo>
                    <a:pt x="836103" y="270428"/>
                  </a:lnTo>
                  <a:lnTo>
                    <a:pt x="874593" y="292310"/>
                  </a:lnTo>
                  <a:lnTo>
                    <a:pt x="911152" y="317006"/>
                  </a:lnTo>
                  <a:lnTo>
                    <a:pt x="945634" y="344369"/>
                  </a:lnTo>
                  <a:lnTo>
                    <a:pt x="977890" y="374253"/>
                  </a:lnTo>
                  <a:lnTo>
                    <a:pt x="1007773" y="406509"/>
                  </a:lnTo>
                  <a:lnTo>
                    <a:pt x="1035137" y="440990"/>
                  </a:lnTo>
                  <a:lnTo>
                    <a:pt x="1059833" y="477550"/>
                  </a:lnTo>
                  <a:lnTo>
                    <a:pt x="1081714" y="516040"/>
                  </a:lnTo>
                  <a:lnTo>
                    <a:pt x="1100633" y="556313"/>
                  </a:lnTo>
                  <a:lnTo>
                    <a:pt x="1116443" y="598222"/>
                  </a:lnTo>
                  <a:lnTo>
                    <a:pt x="1128996" y="641620"/>
                  </a:lnTo>
                  <a:lnTo>
                    <a:pt x="1138145" y="686359"/>
                  </a:lnTo>
                  <a:lnTo>
                    <a:pt x="1143743" y="732292"/>
                  </a:lnTo>
                  <a:lnTo>
                    <a:pt x="1145641" y="779271"/>
                  </a:lnTo>
                  <a:lnTo>
                    <a:pt x="1143743" y="826252"/>
                  </a:lnTo>
                  <a:lnTo>
                    <a:pt x="1138145" y="872187"/>
                  </a:lnTo>
                  <a:lnTo>
                    <a:pt x="1128996" y="916931"/>
                  </a:lnTo>
                  <a:lnTo>
                    <a:pt x="1116443" y="960334"/>
                  </a:lnTo>
                  <a:lnTo>
                    <a:pt x="1100633" y="1002250"/>
                  </a:lnTo>
                  <a:lnTo>
                    <a:pt x="1081714" y="1042531"/>
                  </a:lnTo>
                  <a:lnTo>
                    <a:pt x="1059833" y="1081029"/>
                  </a:lnTo>
                  <a:lnTo>
                    <a:pt x="1035137" y="1117597"/>
                  </a:lnTo>
                  <a:lnTo>
                    <a:pt x="1007773" y="1152088"/>
                  </a:lnTo>
                  <a:lnTo>
                    <a:pt x="977890" y="1184354"/>
                  </a:lnTo>
                  <a:lnTo>
                    <a:pt x="945634" y="1214247"/>
                  </a:lnTo>
                  <a:lnTo>
                    <a:pt x="911152" y="1241620"/>
                  </a:lnTo>
                  <a:lnTo>
                    <a:pt x="874593" y="1266325"/>
                  </a:lnTo>
                  <a:lnTo>
                    <a:pt x="836103" y="1288214"/>
                  </a:lnTo>
                  <a:lnTo>
                    <a:pt x="795830" y="1307141"/>
                  </a:lnTo>
                  <a:lnTo>
                    <a:pt x="753920" y="1322957"/>
                  </a:lnTo>
                  <a:lnTo>
                    <a:pt x="710522" y="1335516"/>
                  </a:lnTo>
                  <a:lnTo>
                    <a:pt x="665783" y="1344669"/>
                  </a:lnTo>
                  <a:lnTo>
                    <a:pt x="619851" y="1350269"/>
                  </a:lnTo>
                  <a:lnTo>
                    <a:pt x="572871" y="1352168"/>
                  </a:lnTo>
                  <a:lnTo>
                    <a:pt x="525884" y="1350269"/>
                  </a:lnTo>
                  <a:lnTo>
                    <a:pt x="479944" y="1344669"/>
                  </a:lnTo>
                  <a:lnTo>
                    <a:pt x="435197" y="1335516"/>
                  </a:lnTo>
                  <a:lnTo>
                    <a:pt x="391792" y="1322957"/>
                  </a:lnTo>
                  <a:lnTo>
                    <a:pt x="349875" y="1307141"/>
                  </a:lnTo>
                  <a:lnTo>
                    <a:pt x="309595" y="1288214"/>
                  </a:lnTo>
                  <a:lnTo>
                    <a:pt x="271098" y="1266325"/>
                  </a:lnTo>
                  <a:lnTo>
                    <a:pt x="234532" y="1241620"/>
                  </a:lnTo>
                  <a:lnTo>
                    <a:pt x="200044" y="1214247"/>
                  </a:lnTo>
                  <a:lnTo>
                    <a:pt x="167782" y="1184354"/>
                  </a:lnTo>
                  <a:lnTo>
                    <a:pt x="137893" y="1152088"/>
                  </a:lnTo>
                  <a:lnTo>
                    <a:pt x="110525" y="1117597"/>
                  </a:lnTo>
                  <a:lnTo>
                    <a:pt x="85824" y="1081029"/>
                  </a:lnTo>
                  <a:lnTo>
                    <a:pt x="63939" y="1042531"/>
                  </a:lnTo>
                  <a:lnTo>
                    <a:pt x="45016" y="1002250"/>
                  </a:lnTo>
                  <a:lnTo>
                    <a:pt x="29203" y="960334"/>
                  </a:lnTo>
                  <a:lnTo>
                    <a:pt x="16648" y="916931"/>
                  </a:lnTo>
                  <a:lnTo>
                    <a:pt x="7497" y="872187"/>
                  </a:lnTo>
                  <a:lnTo>
                    <a:pt x="1898" y="826252"/>
                  </a:lnTo>
                  <a:lnTo>
                    <a:pt x="0" y="779271"/>
                  </a:lnTo>
                  <a:close/>
                </a:path>
                <a:path w="3820160" h="3440429">
                  <a:moveTo>
                    <a:pt x="1698853" y="212089"/>
                  </a:moveTo>
                  <a:lnTo>
                    <a:pt x="1704457" y="163472"/>
                  </a:lnTo>
                  <a:lnTo>
                    <a:pt x="1720417" y="118835"/>
                  </a:lnTo>
                  <a:lnTo>
                    <a:pt x="1745460" y="79455"/>
                  </a:lnTo>
                  <a:lnTo>
                    <a:pt x="1778308" y="46606"/>
                  </a:lnTo>
                  <a:lnTo>
                    <a:pt x="1817689" y="21564"/>
                  </a:lnTo>
                  <a:lnTo>
                    <a:pt x="1862325" y="5603"/>
                  </a:lnTo>
                  <a:lnTo>
                    <a:pt x="1910943" y="0"/>
                  </a:lnTo>
                  <a:lnTo>
                    <a:pt x="3607663" y="0"/>
                  </a:lnTo>
                  <a:lnTo>
                    <a:pt x="3656274" y="5603"/>
                  </a:lnTo>
                  <a:lnTo>
                    <a:pt x="3700892" y="21564"/>
                  </a:lnTo>
                  <a:lnTo>
                    <a:pt x="3740248" y="46606"/>
                  </a:lnTo>
                  <a:lnTo>
                    <a:pt x="3773070" y="79455"/>
                  </a:lnTo>
                  <a:lnTo>
                    <a:pt x="3798087" y="118835"/>
                  </a:lnTo>
                  <a:lnTo>
                    <a:pt x="3814030" y="163472"/>
                  </a:lnTo>
                  <a:lnTo>
                    <a:pt x="3819626" y="212089"/>
                  </a:lnTo>
                  <a:lnTo>
                    <a:pt x="3819626" y="3228340"/>
                  </a:lnTo>
                  <a:lnTo>
                    <a:pt x="3814030" y="3276997"/>
                  </a:lnTo>
                  <a:lnTo>
                    <a:pt x="3798087" y="3321649"/>
                  </a:lnTo>
                  <a:lnTo>
                    <a:pt x="3773070" y="3361027"/>
                  </a:lnTo>
                  <a:lnTo>
                    <a:pt x="3740248" y="3393863"/>
                  </a:lnTo>
                  <a:lnTo>
                    <a:pt x="3700892" y="3418888"/>
                  </a:lnTo>
                  <a:lnTo>
                    <a:pt x="3656274" y="3434833"/>
                  </a:lnTo>
                  <a:lnTo>
                    <a:pt x="3607663" y="3440429"/>
                  </a:lnTo>
                  <a:lnTo>
                    <a:pt x="1910943" y="3440429"/>
                  </a:lnTo>
                  <a:lnTo>
                    <a:pt x="1862325" y="3434833"/>
                  </a:lnTo>
                  <a:lnTo>
                    <a:pt x="1817689" y="3418888"/>
                  </a:lnTo>
                  <a:lnTo>
                    <a:pt x="1778308" y="3393863"/>
                  </a:lnTo>
                  <a:lnTo>
                    <a:pt x="1745460" y="3361027"/>
                  </a:lnTo>
                  <a:lnTo>
                    <a:pt x="1720417" y="3321649"/>
                  </a:lnTo>
                  <a:lnTo>
                    <a:pt x="1704457" y="3276997"/>
                  </a:lnTo>
                  <a:lnTo>
                    <a:pt x="1698853" y="3228340"/>
                  </a:lnTo>
                  <a:lnTo>
                    <a:pt x="1698853" y="212089"/>
                  </a:lnTo>
                  <a:close/>
                </a:path>
              </a:pathLst>
            </a:custGeom>
            <a:ln w="26424">
              <a:solidFill>
                <a:srgbClr val="8592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794507" y="1759457"/>
            <a:ext cx="1548893" cy="700833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3655" marR="23495" algn="ctr">
              <a:lnSpc>
                <a:spcPts val="1660"/>
              </a:lnSpc>
              <a:spcBef>
                <a:spcPts val="365"/>
              </a:spcBef>
            </a:pPr>
            <a:r>
              <a:rPr lang="ru-RU" sz="1600" spc="-10" smtClean="0">
                <a:solidFill>
                  <a:srgbClr val="00AF50"/>
                </a:solidFill>
              </a:rPr>
              <a:t>Министерство</a:t>
            </a:r>
            <a:r>
              <a:rPr sz="1600" spc="-10" smtClean="0">
                <a:solidFill>
                  <a:srgbClr val="00AF50"/>
                </a:solidFill>
              </a:rPr>
              <a:t> </a:t>
            </a:r>
            <a:r>
              <a:rPr sz="1600" spc="-10">
                <a:solidFill>
                  <a:srgbClr val="00AF50"/>
                </a:solidFill>
              </a:rPr>
              <a:t>социальной </a:t>
            </a:r>
            <a:r>
              <a:rPr sz="1600" spc="-10" smtClean="0">
                <a:solidFill>
                  <a:srgbClr val="00AF50"/>
                </a:solidFill>
              </a:rPr>
              <a:t>защиты</a:t>
            </a:r>
            <a:r>
              <a:rPr lang="ru-RU" sz="1600" spc="-10" smtClean="0">
                <a:solidFill>
                  <a:srgbClr val="00AF50"/>
                </a:solidFill>
              </a:rPr>
              <a:t> </a:t>
            </a:r>
            <a:endParaRPr sz="1600"/>
          </a:p>
        </p:txBody>
      </p:sp>
      <p:grpSp>
        <p:nvGrpSpPr>
          <p:cNvPr id="10" name="object 10"/>
          <p:cNvGrpSpPr/>
          <p:nvPr/>
        </p:nvGrpSpPr>
        <p:grpSpPr>
          <a:xfrm>
            <a:off x="2895600" y="254634"/>
            <a:ext cx="3844925" cy="3467100"/>
            <a:chOff x="2895600" y="254634"/>
            <a:chExt cx="3844925" cy="3467100"/>
          </a:xfrm>
        </p:grpSpPr>
        <p:pic>
          <p:nvPicPr>
            <p:cNvPr id="11" name="object 1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908934" y="474471"/>
              <a:ext cx="1145666" cy="114566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08934" y="267969"/>
              <a:ext cx="3818254" cy="3440429"/>
            </a:xfrm>
            <a:custGeom>
              <a:rect l="l" t="t" r="r" b="b"/>
              <a:pathLst>
                <a:path w="3818254" h="3440429">
                  <a:moveTo>
                    <a:pt x="0" y="779271"/>
                  </a:moveTo>
                  <a:lnTo>
                    <a:pt x="1899" y="732292"/>
                  </a:lnTo>
                  <a:lnTo>
                    <a:pt x="7499" y="686359"/>
                  </a:lnTo>
                  <a:lnTo>
                    <a:pt x="16652" y="641620"/>
                  </a:lnTo>
                  <a:lnTo>
                    <a:pt x="29211" y="598222"/>
                  </a:lnTo>
                  <a:lnTo>
                    <a:pt x="45027" y="556313"/>
                  </a:lnTo>
                  <a:lnTo>
                    <a:pt x="63954" y="516040"/>
                  </a:lnTo>
                  <a:lnTo>
                    <a:pt x="85843" y="477550"/>
                  </a:lnTo>
                  <a:lnTo>
                    <a:pt x="110548" y="440990"/>
                  </a:lnTo>
                  <a:lnTo>
                    <a:pt x="137921" y="406509"/>
                  </a:lnTo>
                  <a:lnTo>
                    <a:pt x="167814" y="374253"/>
                  </a:lnTo>
                  <a:lnTo>
                    <a:pt x="200080" y="344369"/>
                  </a:lnTo>
                  <a:lnTo>
                    <a:pt x="234571" y="317006"/>
                  </a:lnTo>
                  <a:lnTo>
                    <a:pt x="271139" y="292310"/>
                  </a:lnTo>
                  <a:lnTo>
                    <a:pt x="309637" y="270428"/>
                  </a:lnTo>
                  <a:lnTo>
                    <a:pt x="349918" y="251509"/>
                  </a:lnTo>
                  <a:lnTo>
                    <a:pt x="391834" y="235699"/>
                  </a:lnTo>
                  <a:lnTo>
                    <a:pt x="435237" y="223146"/>
                  </a:lnTo>
                  <a:lnTo>
                    <a:pt x="479981" y="213997"/>
                  </a:lnTo>
                  <a:lnTo>
                    <a:pt x="525916" y="208400"/>
                  </a:lnTo>
                  <a:lnTo>
                    <a:pt x="572897" y="206501"/>
                  </a:lnTo>
                  <a:lnTo>
                    <a:pt x="619876" y="208400"/>
                  </a:lnTo>
                  <a:lnTo>
                    <a:pt x="665809" y="213997"/>
                  </a:lnTo>
                  <a:lnTo>
                    <a:pt x="710548" y="223146"/>
                  </a:lnTo>
                  <a:lnTo>
                    <a:pt x="753946" y="235699"/>
                  </a:lnTo>
                  <a:lnTo>
                    <a:pt x="795855" y="251509"/>
                  </a:lnTo>
                  <a:lnTo>
                    <a:pt x="836128" y="270428"/>
                  </a:lnTo>
                  <a:lnTo>
                    <a:pt x="874618" y="292310"/>
                  </a:lnTo>
                  <a:lnTo>
                    <a:pt x="911178" y="317006"/>
                  </a:lnTo>
                  <a:lnTo>
                    <a:pt x="945659" y="344369"/>
                  </a:lnTo>
                  <a:lnTo>
                    <a:pt x="977915" y="374253"/>
                  </a:lnTo>
                  <a:lnTo>
                    <a:pt x="1007799" y="406509"/>
                  </a:lnTo>
                  <a:lnTo>
                    <a:pt x="1035162" y="440990"/>
                  </a:lnTo>
                  <a:lnTo>
                    <a:pt x="1059858" y="477550"/>
                  </a:lnTo>
                  <a:lnTo>
                    <a:pt x="1081740" y="516040"/>
                  </a:lnTo>
                  <a:lnTo>
                    <a:pt x="1100659" y="556313"/>
                  </a:lnTo>
                  <a:lnTo>
                    <a:pt x="1116469" y="598222"/>
                  </a:lnTo>
                  <a:lnTo>
                    <a:pt x="1129022" y="641620"/>
                  </a:lnTo>
                  <a:lnTo>
                    <a:pt x="1138171" y="686359"/>
                  </a:lnTo>
                  <a:lnTo>
                    <a:pt x="1143768" y="732292"/>
                  </a:lnTo>
                  <a:lnTo>
                    <a:pt x="1145666" y="779271"/>
                  </a:lnTo>
                  <a:lnTo>
                    <a:pt x="1143768" y="826252"/>
                  </a:lnTo>
                  <a:lnTo>
                    <a:pt x="1138171" y="872187"/>
                  </a:lnTo>
                  <a:lnTo>
                    <a:pt x="1129022" y="916931"/>
                  </a:lnTo>
                  <a:lnTo>
                    <a:pt x="1116469" y="960334"/>
                  </a:lnTo>
                  <a:lnTo>
                    <a:pt x="1100659" y="1002250"/>
                  </a:lnTo>
                  <a:lnTo>
                    <a:pt x="1081740" y="1042531"/>
                  </a:lnTo>
                  <a:lnTo>
                    <a:pt x="1059858" y="1081029"/>
                  </a:lnTo>
                  <a:lnTo>
                    <a:pt x="1035162" y="1117597"/>
                  </a:lnTo>
                  <a:lnTo>
                    <a:pt x="1007799" y="1152088"/>
                  </a:lnTo>
                  <a:lnTo>
                    <a:pt x="977915" y="1184354"/>
                  </a:lnTo>
                  <a:lnTo>
                    <a:pt x="945659" y="1214247"/>
                  </a:lnTo>
                  <a:lnTo>
                    <a:pt x="911178" y="1241620"/>
                  </a:lnTo>
                  <a:lnTo>
                    <a:pt x="874618" y="1266325"/>
                  </a:lnTo>
                  <a:lnTo>
                    <a:pt x="836128" y="1288214"/>
                  </a:lnTo>
                  <a:lnTo>
                    <a:pt x="795855" y="1307141"/>
                  </a:lnTo>
                  <a:lnTo>
                    <a:pt x="753946" y="1322957"/>
                  </a:lnTo>
                  <a:lnTo>
                    <a:pt x="710548" y="1335516"/>
                  </a:lnTo>
                  <a:lnTo>
                    <a:pt x="665809" y="1344669"/>
                  </a:lnTo>
                  <a:lnTo>
                    <a:pt x="619876" y="1350269"/>
                  </a:lnTo>
                  <a:lnTo>
                    <a:pt x="572897" y="1352168"/>
                  </a:lnTo>
                  <a:lnTo>
                    <a:pt x="525916" y="1350269"/>
                  </a:lnTo>
                  <a:lnTo>
                    <a:pt x="479981" y="1344669"/>
                  </a:lnTo>
                  <a:lnTo>
                    <a:pt x="435237" y="1335516"/>
                  </a:lnTo>
                  <a:lnTo>
                    <a:pt x="391834" y="1322957"/>
                  </a:lnTo>
                  <a:lnTo>
                    <a:pt x="349918" y="1307141"/>
                  </a:lnTo>
                  <a:lnTo>
                    <a:pt x="309637" y="1288214"/>
                  </a:lnTo>
                  <a:lnTo>
                    <a:pt x="271139" y="1266325"/>
                  </a:lnTo>
                  <a:lnTo>
                    <a:pt x="234571" y="1241620"/>
                  </a:lnTo>
                  <a:lnTo>
                    <a:pt x="200080" y="1214247"/>
                  </a:lnTo>
                  <a:lnTo>
                    <a:pt x="167814" y="1184354"/>
                  </a:lnTo>
                  <a:lnTo>
                    <a:pt x="137921" y="1152088"/>
                  </a:lnTo>
                  <a:lnTo>
                    <a:pt x="110548" y="1117597"/>
                  </a:lnTo>
                  <a:lnTo>
                    <a:pt x="85843" y="1081029"/>
                  </a:lnTo>
                  <a:lnTo>
                    <a:pt x="63954" y="1042531"/>
                  </a:lnTo>
                  <a:lnTo>
                    <a:pt x="45027" y="1002250"/>
                  </a:lnTo>
                  <a:lnTo>
                    <a:pt x="29211" y="960334"/>
                  </a:lnTo>
                  <a:lnTo>
                    <a:pt x="16652" y="916931"/>
                  </a:lnTo>
                  <a:lnTo>
                    <a:pt x="7499" y="872187"/>
                  </a:lnTo>
                  <a:lnTo>
                    <a:pt x="1899" y="826252"/>
                  </a:lnTo>
                  <a:lnTo>
                    <a:pt x="0" y="779271"/>
                  </a:lnTo>
                  <a:close/>
                </a:path>
                <a:path w="3818254" h="3440429">
                  <a:moveTo>
                    <a:pt x="1696847" y="212089"/>
                  </a:moveTo>
                  <a:lnTo>
                    <a:pt x="1702450" y="163472"/>
                  </a:lnTo>
                  <a:lnTo>
                    <a:pt x="1718411" y="118835"/>
                  </a:lnTo>
                  <a:lnTo>
                    <a:pt x="1743453" y="79455"/>
                  </a:lnTo>
                  <a:lnTo>
                    <a:pt x="1776302" y="46606"/>
                  </a:lnTo>
                  <a:lnTo>
                    <a:pt x="1815682" y="21564"/>
                  </a:lnTo>
                  <a:lnTo>
                    <a:pt x="1860319" y="5603"/>
                  </a:lnTo>
                  <a:lnTo>
                    <a:pt x="1908937" y="0"/>
                  </a:lnTo>
                  <a:lnTo>
                    <a:pt x="3605657" y="0"/>
                  </a:lnTo>
                  <a:lnTo>
                    <a:pt x="3654274" y="5603"/>
                  </a:lnTo>
                  <a:lnTo>
                    <a:pt x="3698911" y="21564"/>
                  </a:lnTo>
                  <a:lnTo>
                    <a:pt x="3738291" y="46606"/>
                  </a:lnTo>
                  <a:lnTo>
                    <a:pt x="3771140" y="79455"/>
                  </a:lnTo>
                  <a:lnTo>
                    <a:pt x="3796182" y="118835"/>
                  </a:lnTo>
                  <a:lnTo>
                    <a:pt x="3812143" y="163472"/>
                  </a:lnTo>
                  <a:lnTo>
                    <a:pt x="3817746" y="212089"/>
                  </a:lnTo>
                  <a:lnTo>
                    <a:pt x="3817746" y="3228340"/>
                  </a:lnTo>
                  <a:lnTo>
                    <a:pt x="3812143" y="3276997"/>
                  </a:lnTo>
                  <a:lnTo>
                    <a:pt x="3796182" y="3321649"/>
                  </a:lnTo>
                  <a:lnTo>
                    <a:pt x="3771140" y="3361027"/>
                  </a:lnTo>
                  <a:lnTo>
                    <a:pt x="3738291" y="3393863"/>
                  </a:lnTo>
                  <a:lnTo>
                    <a:pt x="3698911" y="3418888"/>
                  </a:lnTo>
                  <a:lnTo>
                    <a:pt x="3654274" y="3434833"/>
                  </a:lnTo>
                  <a:lnTo>
                    <a:pt x="3605657" y="3440429"/>
                  </a:lnTo>
                  <a:lnTo>
                    <a:pt x="1908937" y="3440429"/>
                  </a:lnTo>
                  <a:lnTo>
                    <a:pt x="1860319" y="3434833"/>
                  </a:lnTo>
                  <a:lnTo>
                    <a:pt x="1815682" y="3418888"/>
                  </a:lnTo>
                  <a:lnTo>
                    <a:pt x="1776302" y="3393863"/>
                  </a:lnTo>
                  <a:lnTo>
                    <a:pt x="1743453" y="3361027"/>
                  </a:lnTo>
                  <a:lnTo>
                    <a:pt x="1718411" y="3321649"/>
                  </a:lnTo>
                  <a:lnTo>
                    <a:pt x="1702450" y="3276997"/>
                  </a:lnTo>
                  <a:lnTo>
                    <a:pt x="1696847" y="3228340"/>
                  </a:lnTo>
                  <a:lnTo>
                    <a:pt x="1696847" y="212089"/>
                  </a:lnTo>
                  <a:close/>
                </a:path>
              </a:pathLst>
            </a:custGeom>
            <a:ln w="26424">
              <a:solidFill>
                <a:srgbClr val="8592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979289" y="1864613"/>
            <a:ext cx="1573911" cy="482824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2540" algn="ctr">
              <a:lnSpc>
                <a:spcPts val="1660"/>
              </a:lnSpc>
              <a:spcBef>
                <a:spcPts val="365"/>
              </a:spcBef>
            </a:pPr>
            <a:r>
              <a:rPr lang="ru-RU" sz="1600" b="1" spc="-10" smtClean="0">
                <a:solidFill>
                  <a:srgbClr val="006FC0"/>
                </a:solidFill>
                <a:latin typeface="Arial"/>
                <a:cs typeface="Arial"/>
              </a:rPr>
              <a:t>Министерство</a:t>
            </a:r>
            <a:r>
              <a:rPr sz="1600" b="1" spc="-10" smtClean="0">
                <a:solidFill>
                  <a:srgbClr val="006FC0"/>
                </a:solidFill>
                <a:latin typeface="Arial"/>
                <a:cs typeface="Arial"/>
              </a:rPr>
              <a:t> образования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080127" y="254634"/>
            <a:ext cx="3844290" cy="3467100"/>
            <a:chOff x="5080127" y="254634"/>
            <a:chExt cx="3844290" cy="3467100"/>
          </a:xfrm>
        </p:grpSpPr>
        <p:pic>
          <p:nvPicPr>
            <p:cNvPr id="15" name="object 15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093462" y="474471"/>
              <a:ext cx="1145666" cy="114566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093462" y="267969"/>
              <a:ext cx="3817620" cy="3440429"/>
            </a:xfrm>
            <a:custGeom>
              <a:rect l="l" t="t" r="r" b="b"/>
              <a:pathLst>
                <a:path w="3817620" h="3440429">
                  <a:moveTo>
                    <a:pt x="0" y="779271"/>
                  </a:moveTo>
                  <a:lnTo>
                    <a:pt x="1898" y="732292"/>
                  </a:lnTo>
                  <a:lnTo>
                    <a:pt x="7495" y="686359"/>
                  </a:lnTo>
                  <a:lnTo>
                    <a:pt x="16644" y="641620"/>
                  </a:lnTo>
                  <a:lnTo>
                    <a:pt x="29197" y="598222"/>
                  </a:lnTo>
                  <a:lnTo>
                    <a:pt x="45007" y="556313"/>
                  </a:lnTo>
                  <a:lnTo>
                    <a:pt x="63926" y="516040"/>
                  </a:lnTo>
                  <a:lnTo>
                    <a:pt x="85808" y="477550"/>
                  </a:lnTo>
                  <a:lnTo>
                    <a:pt x="110504" y="440990"/>
                  </a:lnTo>
                  <a:lnTo>
                    <a:pt x="137867" y="406509"/>
                  </a:lnTo>
                  <a:lnTo>
                    <a:pt x="167751" y="374253"/>
                  </a:lnTo>
                  <a:lnTo>
                    <a:pt x="200007" y="344369"/>
                  </a:lnTo>
                  <a:lnTo>
                    <a:pt x="234488" y="317006"/>
                  </a:lnTo>
                  <a:lnTo>
                    <a:pt x="271048" y="292310"/>
                  </a:lnTo>
                  <a:lnTo>
                    <a:pt x="309538" y="270428"/>
                  </a:lnTo>
                  <a:lnTo>
                    <a:pt x="349811" y="251509"/>
                  </a:lnTo>
                  <a:lnTo>
                    <a:pt x="391720" y="235699"/>
                  </a:lnTo>
                  <a:lnTo>
                    <a:pt x="435118" y="223146"/>
                  </a:lnTo>
                  <a:lnTo>
                    <a:pt x="479857" y="213997"/>
                  </a:lnTo>
                  <a:lnTo>
                    <a:pt x="525790" y="208400"/>
                  </a:lnTo>
                  <a:lnTo>
                    <a:pt x="572770" y="206501"/>
                  </a:lnTo>
                  <a:lnTo>
                    <a:pt x="619750" y="208400"/>
                  </a:lnTo>
                  <a:lnTo>
                    <a:pt x="665685" y="213997"/>
                  </a:lnTo>
                  <a:lnTo>
                    <a:pt x="710429" y="223146"/>
                  </a:lnTo>
                  <a:lnTo>
                    <a:pt x="753832" y="235699"/>
                  </a:lnTo>
                  <a:lnTo>
                    <a:pt x="795748" y="251509"/>
                  </a:lnTo>
                  <a:lnTo>
                    <a:pt x="836029" y="270428"/>
                  </a:lnTo>
                  <a:lnTo>
                    <a:pt x="874527" y="292310"/>
                  </a:lnTo>
                  <a:lnTo>
                    <a:pt x="911095" y="317006"/>
                  </a:lnTo>
                  <a:lnTo>
                    <a:pt x="945586" y="344369"/>
                  </a:lnTo>
                  <a:lnTo>
                    <a:pt x="977852" y="374253"/>
                  </a:lnTo>
                  <a:lnTo>
                    <a:pt x="1007745" y="406509"/>
                  </a:lnTo>
                  <a:lnTo>
                    <a:pt x="1035118" y="440990"/>
                  </a:lnTo>
                  <a:lnTo>
                    <a:pt x="1059823" y="477550"/>
                  </a:lnTo>
                  <a:lnTo>
                    <a:pt x="1081712" y="516040"/>
                  </a:lnTo>
                  <a:lnTo>
                    <a:pt x="1100639" y="556313"/>
                  </a:lnTo>
                  <a:lnTo>
                    <a:pt x="1116455" y="598222"/>
                  </a:lnTo>
                  <a:lnTo>
                    <a:pt x="1129014" y="641620"/>
                  </a:lnTo>
                  <a:lnTo>
                    <a:pt x="1138167" y="686359"/>
                  </a:lnTo>
                  <a:lnTo>
                    <a:pt x="1143767" y="732292"/>
                  </a:lnTo>
                  <a:lnTo>
                    <a:pt x="1145666" y="779271"/>
                  </a:lnTo>
                  <a:lnTo>
                    <a:pt x="1143767" y="826252"/>
                  </a:lnTo>
                  <a:lnTo>
                    <a:pt x="1138167" y="872187"/>
                  </a:lnTo>
                  <a:lnTo>
                    <a:pt x="1129014" y="916931"/>
                  </a:lnTo>
                  <a:lnTo>
                    <a:pt x="1116455" y="960334"/>
                  </a:lnTo>
                  <a:lnTo>
                    <a:pt x="1100639" y="1002250"/>
                  </a:lnTo>
                  <a:lnTo>
                    <a:pt x="1081712" y="1042531"/>
                  </a:lnTo>
                  <a:lnTo>
                    <a:pt x="1059823" y="1081029"/>
                  </a:lnTo>
                  <a:lnTo>
                    <a:pt x="1035118" y="1117597"/>
                  </a:lnTo>
                  <a:lnTo>
                    <a:pt x="1007745" y="1152088"/>
                  </a:lnTo>
                  <a:lnTo>
                    <a:pt x="977852" y="1184354"/>
                  </a:lnTo>
                  <a:lnTo>
                    <a:pt x="945586" y="1214247"/>
                  </a:lnTo>
                  <a:lnTo>
                    <a:pt x="911095" y="1241620"/>
                  </a:lnTo>
                  <a:lnTo>
                    <a:pt x="874527" y="1266325"/>
                  </a:lnTo>
                  <a:lnTo>
                    <a:pt x="836029" y="1288214"/>
                  </a:lnTo>
                  <a:lnTo>
                    <a:pt x="795748" y="1307141"/>
                  </a:lnTo>
                  <a:lnTo>
                    <a:pt x="753832" y="1322957"/>
                  </a:lnTo>
                  <a:lnTo>
                    <a:pt x="710429" y="1335516"/>
                  </a:lnTo>
                  <a:lnTo>
                    <a:pt x="665685" y="1344669"/>
                  </a:lnTo>
                  <a:lnTo>
                    <a:pt x="619750" y="1350269"/>
                  </a:lnTo>
                  <a:lnTo>
                    <a:pt x="572770" y="1352168"/>
                  </a:lnTo>
                  <a:lnTo>
                    <a:pt x="525790" y="1350269"/>
                  </a:lnTo>
                  <a:lnTo>
                    <a:pt x="479857" y="1344669"/>
                  </a:lnTo>
                  <a:lnTo>
                    <a:pt x="435118" y="1335516"/>
                  </a:lnTo>
                  <a:lnTo>
                    <a:pt x="391720" y="1322957"/>
                  </a:lnTo>
                  <a:lnTo>
                    <a:pt x="349811" y="1307141"/>
                  </a:lnTo>
                  <a:lnTo>
                    <a:pt x="309538" y="1288214"/>
                  </a:lnTo>
                  <a:lnTo>
                    <a:pt x="271048" y="1266325"/>
                  </a:lnTo>
                  <a:lnTo>
                    <a:pt x="234488" y="1241620"/>
                  </a:lnTo>
                  <a:lnTo>
                    <a:pt x="200007" y="1214247"/>
                  </a:lnTo>
                  <a:lnTo>
                    <a:pt x="167751" y="1184354"/>
                  </a:lnTo>
                  <a:lnTo>
                    <a:pt x="137867" y="1152088"/>
                  </a:lnTo>
                  <a:lnTo>
                    <a:pt x="110504" y="1117597"/>
                  </a:lnTo>
                  <a:lnTo>
                    <a:pt x="85808" y="1081029"/>
                  </a:lnTo>
                  <a:lnTo>
                    <a:pt x="63926" y="1042531"/>
                  </a:lnTo>
                  <a:lnTo>
                    <a:pt x="45007" y="1002250"/>
                  </a:lnTo>
                  <a:lnTo>
                    <a:pt x="29197" y="960334"/>
                  </a:lnTo>
                  <a:lnTo>
                    <a:pt x="16644" y="916931"/>
                  </a:lnTo>
                  <a:lnTo>
                    <a:pt x="7495" y="872187"/>
                  </a:lnTo>
                  <a:lnTo>
                    <a:pt x="1898" y="826252"/>
                  </a:lnTo>
                  <a:lnTo>
                    <a:pt x="0" y="779271"/>
                  </a:lnTo>
                  <a:close/>
                </a:path>
                <a:path w="3817620" h="3440429">
                  <a:moveTo>
                    <a:pt x="1696846" y="212089"/>
                  </a:moveTo>
                  <a:lnTo>
                    <a:pt x="1702443" y="163472"/>
                  </a:lnTo>
                  <a:lnTo>
                    <a:pt x="1718388" y="118835"/>
                  </a:lnTo>
                  <a:lnTo>
                    <a:pt x="1743413" y="79455"/>
                  </a:lnTo>
                  <a:lnTo>
                    <a:pt x="1776249" y="46606"/>
                  </a:lnTo>
                  <a:lnTo>
                    <a:pt x="1815627" y="21564"/>
                  </a:lnTo>
                  <a:lnTo>
                    <a:pt x="1860279" y="5603"/>
                  </a:lnTo>
                  <a:lnTo>
                    <a:pt x="1908937" y="0"/>
                  </a:lnTo>
                  <a:lnTo>
                    <a:pt x="3605530" y="0"/>
                  </a:lnTo>
                  <a:lnTo>
                    <a:pt x="3654147" y="5603"/>
                  </a:lnTo>
                  <a:lnTo>
                    <a:pt x="3698784" y="21564"/>
                  </a:lnTo>
                  <a:lnTo>
                    <a:pt x="3738164" y="46606"/>
                  </a:lnTo>
                  <a:lnTo>
                    <a:pt x="3771013" y="79455"/>
                  </a:lnTo>
                  <a:lnTo>
                    <a:pt x="3796055" y="118835"/>
                  </a:lnTo>
                  <a:lnTo>
                    <a:pt x="3812016" y="163472"/>
                  </a:lnTo>
                  <a:lnTo>
                    <a:pt x="3817619" y="212089"/>
                  </a:lnTo>
                  <a:lnTo>
                    <a:pt x="3817619" y="3228340"/>
                  </a:lnTo>
                  <a:lnTo>
                    <a:pt x="3812016" y="3276997"/>
                  </a:lnTo>
                  <a:lnTo>
                    <a:pt x="3796055" y="3321649"/>
                  </a:lnTo>
                  <a:lnTo>
                    <a:pt x="3771013" y="3361027"/>
                  </a:lnTo>
                  <a:lnTo>
                    <a:pt x="3738164" y="3393863"/>
                  </a:lnTo>
                  <a:lnTo>
                    <a:pt x="3698784" y="3418888"/>
                  </a:lnTo>
                  <a:lnTo>
                    <a:pt x="3654147" y="3434833"/>
                  </a:lnTo>
                  <a:lnTo>
                    <a:pt x="3605530" y="3440429"/>
                  </a:lnTo>
                  <a:lnTo>
                    <a:pt x="1908937" y="3440429"/>
                  </a:lnTo>
                  <a:lnTo>
                    <a:pt x="1860279" y="3434833"/>
                  </a:lnTo>
                  <a:lnTo>
                    <a:pt x="1815627" y="3418888"/>
                  </a:lnTo>
                  <a:lnTo>
                    <a:pt x="1776249" y="3393863"/>
                  </a:lnTo>
                  <a:lnTo>
                    <a:pt x="1743413" y="3361027"/>
                  </a:lnTo>
                  <a:lnTo>
                    <a:pt x="1718388" y="3321649"/>
                  </a:lnTo>
                  <a:lnTo>
                    <a:pt x="1702443" y="3276997"/>
                  </a:lnTo>
                  <a:lnTo>
                    <a:pt x="1696846" y="3228340"/>
                  </a:lnTo>
                  <a:lnTo>
                    <a:pt x="1696846" y="212089"/>
                  </a:lnTo>
                  <a:close/>
                </a:path>
              </a:pathLst>
            </a:custGeom>
            <a:ln w="26424">
              <a:solidFill>
                <a:srgbClr val="8592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162800" y="1885950"/>
            <a:ext cx="1591310" cy="482824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R="5080" indent="12700" algn="ctr">
              <a:lnSpc>
                <a:spcPts val="1660"/>
              </a:lnSpc>
              <a:spcBef>
                <a:spcPts val="365"/>
              </a:spcBef>
            </a:pPr>
            <a:r>
              <a:rPr lang="ru-RU" sz="1600" b="1" spc="-10" smtClean="0">
                <a:solidFill>
                  <a:srgbClr val="292934"/>
                </a:solidFill>
                <a:latin typeface="Arial"/>
                <a:cs typeface="Arial"/>
              </a:rPr>
              <a:t>Религиозные организации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299972" y="461137"/>
            <a:ext cx="7137400" cy="3422650"/>
            <a:chOff x="1299972" y="461137"/>
            <a:chExt cx="7137400" cy="3422650"/>
          </a:xfrm>
        </p:grpSpPr>
        <p:pic>
          <p:nvPicPr>
            <p:cNvPr id="19" name="object 1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7277862" y="474472"/>
              <a:ext cx="1145667" cy="1145666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277862" y="474472"/>
              <a:ext cx="1146175" cy="1146175"/>
            </a:xfrm>
            <a:custGeom>
              <a:rect l="l" t="t" r="r" b="b"/>
              <a:pathLst>
                <a:path w="1146175" h="1146175">
                  <a:moveTo>
                    <a:pt x="0" y="572769"/>
                  </a:moveTo>
                  <a:lnTo>
                    <a:pt x="1898" y="525790"/>
                  </a:lnTo>
                  <a:lnTo>
                    <a:pt x="7495" y="479857"/>
                  </a:lnTo>
                  <a:lnTo>
                    <a:pt x="16644" y="435118"/>
                  </a:lnTo>
                  <a:lnTo>
                    <a:pt x="29197" y="391720"/>
                  </a:lnTo>
                  <a:lnTo>
                    <a:pt x="45007" y="349811"/>
                  </a:lnTo>
                  <a:lnTo>
                    <a:pt x="63926" y="309538"/>
                  </a:lnTo>
                  <a:lnTo>
                    <a:pt x="85808" y="271048"/>
                  </a:lnTo>
                  <a:lnTo>
                    <a:pt x="110504" y="234488"/>
                  </a:lnTo>
                  <a:lnTo>
                    <a:pt x="137867" y="200007"/>
                  </a:lnTo>
                  <a:lnTo>
                    <a:pt x="167751" y="167751"/>
                  </a:lnTo>
                  <a:lnTo>
                    <a:pt x="200007" y="137867"/>
                  </a:lnTo>
                  <a:lnTo>
                    <a:pt x="234488" y="110504"/>
                  </a:lnTo>
                  <a:lnTo>
                    <a:pt x="271048" y="85808"/>
                  </a:lnTo>
                  <a:lnTo>
                    <a:pt x="309538" y="63926"/>
                  </a:lnTo>
                  <a:lnTo>
                    <a:pt x="349811" y="45007"/>
                  </a:lnTo>
                  <a:lnTo>
                    <a:pt x="391720" y="29197"/>
                  </a:lnTo>
                  <a:lnTo>
                    <a:pt x="435118" y="16644"/>
                  </a:lnTo>
                  <a:lnTo>
                    <a:pt x="479857" y="7495"/>
                  </a:lnTo>
                  <a:lnTo>
                    <a:pt x="525790" y="1898"/>
                  </a:lnTo>
                  <a:lnTo>
                    <a:pt x="572770" y="0"/>
                  </a:lnTo>
                  <a:lnTo>
                    <a:pt x="619750" y="1898"/>
                  </a:lnTo>
                  <a:lnTo>
                    <a:pt x="665685" y="7495"/>
                  </a:lnTo>
                  <a:lnTo>
                    <a:pt x="710429" y="16644"/>
                  </a:lnTo>
                  <a:lnTo>
                    <a:pt x="753832" y="29197"/>
                  </a:lnTo>
                  <a:lnTo>
                    <a:pt x="795748" y="45007"/>
                  </a:lnTo>
                  <a:lnTo>
                    <a:pt x="836029" y="63926"/>
                  </a:lnTo>
                  <a:lnTo>
                    <a:pt x="874527" y="85808"/>
                  </a:lnTo>
                  <a:lnTo>
                    <a:pt x="911095" y="110504"/>
                  </a:lnTo>
                  <a:lnTo>
                    <a:pt x="945586" y="137867"/>
                  </a:lnTo>
                  <a:lnTo>
                    <a:pt x="977852" y="167751"/>
                  </a:lnTo>
                  <a:lnTo>
                    <a:pt x="1007745" y="200007"/>
                  </a:lnTo>
                  <a:lnTo>
                    <a:pt x="1035118" y="234488"/>
                  </a:lnTo>
                  <a:lnTo>
                    <a:pt x="1059823" y="271048"/>
                  </a:lnTo>
                  <a:lnTo>
                    <a:pt x="1081712" y="309538"/>
                  </a:lnTo>
                  <a:lnTo>
                    <a:pt x="1100639" y="349811"/>
                  </a:lnTo>
                  <a:lnTo>
                    <a:pt x="1116455" y="391720"/>
                  </a:lnTo>
                  <a:lnTo>
                    <a:pt x="1129014" y="435118"/>
                  </a:lnTo>
                  <a:lnTo>
                    <a:pt x="1138167" y="479857"/>
                  </a:lnTo>
                  <a:lnTo>
                    <a:pt x="1143767" y="525790"/>
                  </a:lnTo>
                  <a:lnTo>
                    <a:pt x="1145667" y="572769"/>
                  </a:lnTo>
                  <a:lnTo>
                    <a:pt x="1143767" y="619750"/>
                  </a:lnTo>
                  <a:lnTo>
                    <a:pt x="1138167" y="665685"/>
                  </a:lnTo>
                  <a:lnTo>
                    <a:pt x="1129014" y="710429"/>
                  </a:lnTo>
                  <a:lnTo>
                    <a:pt x="1116455" y="753832"/>
                  </a:lnTo>
                  <a:lnTo>
                    <a:pt x="1100639" y="795748"/>
                  </a:lnTo>
                  <a:lnTo>
                    <a:pt x="1081712" y="836029"/>
                  </a:lnTo>
                  <a:lnTo>
                    <a:pt x="1059823" y="874527"/>
                  </a:lnTo>
                  <a:lnTo>
                    <a:pt x="1035118" y="911095"/>
                  </a:lnTo>
                  <a:lnTo>
                    <a:pt x="1007745" y="945586"/>
                  </a:lnTo>
                  <a:lnTo>
                    <a:pt x="977852" y="977852"/>
                  </a:lnTo>
                  <a:lnTo>
                    <a:pt x="945586" y="1007745"/>
                  </a:lnTo>
                  <a:lnTo>
                    <a:pt x="911095" y="1035118"/>
                  </a:lnTo>
                  <a:lnTo>
                    <a:pt x="874527" y="1059823"/>
                  </a:lnTo>
                  <a:lnTo>
                    <a:pt x="836029" y="1081712"/>
                  </a:lnTo>
                  <a:lnTo>
                    <a:pt x="795748" y="1100639"/>
                  </a:lnTo>
                  <a:lnTo>
                    <a:pt x="753832" y="1116455"/>
                  </a:lnTo>
                  <a:lnTo>
                    <a:pt x="710429" y="1129014"/>
                  </a:lnTo>
                  <a:lnTo>
                    <a:pt x="665685" y="1138167"/>
                  </a:lnTo>
                  <a:lnTo>
                    <a:pt x="619750" y="1143767"/>
                  </a:lnTo>
                  <a:lnTo>
                    <a:pt x="572770" y="1145666"/>
                  </a:lnTo>
                  <a:lnTo>
                    <a:pt x="525790" y="1143767"/>
                  </a:lnTo>
                  <a:lnTo>
                    <a:pt x="479857" y="1138167"/>
                  </a:lnTo>
                  <a:lnTo>
                    <a:pt x="435118" y="1129014"/>
                  </a:lnTo>
                  <a:lnTo>
                    <a:pt x="391720" y="1116455"/>
                  </a:lnTo>
                  <a:lnTo>
                    <a:pt x="349811" y="1100639"/>
                  </a:lnTo>
                  <a:lnTo>
                    <a:pt x="309538" y="1081712"/>
                  </a:lnTo>
                  <a:lnTo>
                    <a:pt x="271048" y="1059823"/>
                  </a:lnTo>
                  <a:lnTo>
                    <a:pt x="234488" y="1035118"/>
                  </a:lnTo>
                  <a:lnTo>
                    <a:pt x="200007" y="1007745"/>
                  </a:lnTo>
                  <a:lnTo>
                    <a:pt x="167751" y="977852"/>
                  </a:lnTo>
                  <a:lnTo>
                    <a:pt x="137867" y="945586"/>
                  </a:lnTo>
                  <a:lnTo>
                    <a:pt x="110504" y="911095"/>
                  </a:lnTo>
                  <a:lnTo>
                    <a:pt x="85808" y="874527"/>
                  </a:lnTo>
                  <a:lnTo>
                    <a:pt x="63926" y="836029"/>
                  </a:lnTo>
                  <a:lnTo>
                    <a:pt x="45007" y="795748"/>
                  </a:lnTo>
                  <a:lnTo>
                    <a:pt x="29197" y="753832"/>
                  </a:lnTo>
                  <a:lnTo>
                    <a:pt x="16644" y="710429"/>
                  </a:lnTo>
                  <a:lnTo>
                    <a:pt x="7495" y="665685"/>
                  </a:lnTo>
                  <a:lnTo>
                    <a:pt x="1898" y="619750"/>
                  </a:lnTo>
                  <a:lnTo>
                    <a:pt x="0" y="572769"/>
                  </a:lnTo>
                  <a:close/>
                </a:path>
              </a:pathLst>
            </a:custGeom>
            <a:ln w="26424">
              <a:solidFill>
                <a:srgbClr val="8592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13307" y="2482088"/>
              <a:ext cx="6670040" cy="1388745"/>
            </a:xfrm>
            <a:custGeom>
              <a:rect l="l" t="t" r="r" b="b"/>
              <a:pathLst>
                <a:path w="6670040" h="1388745">
                  <a:moveTo>
                    <a:pt x="5975604" y="0"/>
                  </a:moveTo>
                  <a:lnTo>
                    <a:pt x="5975604" y="347091"/>
                  </a:lnTo>
                  <a:lnTo>
                    <a:pt x="694182" y="347091"/>
                  </a:lnTo>
                  <a:lnTo>
                    <a:pt x="694182" y="0"/>
                  </a:lnTo>
                  <a:lnTo>
                    <a:pt x="0" y="694182"/>
                  </a:lnTo>
                  <a:lnTo>
                    <a:pt x="694182" y="1388364"/>
                  </a:lnTo>
                  <a:lnTo>
                    <a:pt x="694182" y="1041273"/>
                  </a:lnTo>
                  <a:lnTo>
                    <a:pt x="5975604" y="1041273"/>
                  </a:lnTo>
                  <a:lnTo>
                    <a:pt x="5975604" y="1388364"/>
                  </a:lnTo>
                  <a:lnTo>
                    <a:pt x="6669786" y="694182"/>
                  </a:lnTo>
                  <a:lnTo>
                    <a:pt x="5975604" y="0"/>
                  </a:lnTo>
                  <a:close/>
                </a:path>
              </a:pathLst>
            </a:custGeom>
            <a:solidFill>
              <a:srgbClr val="C7CE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13307" y="2482088"/>
              <a:ext cx="6670040" cy="1388745"/>
            </a:xfrm>
            <a:custGeom>
              <a:rect l="l" t="t" r="r" b="b"/>
              <a:pathLst>
                <a:path w="6670040" h="1388745">
                  <a:moveTo>
                    <a:pt x="0" y="694182"/>
                  </a:moveTo>
                  <a:lnTo>
                    <a:pt x="694182" y="0"/>
                  </a:lnTo>
                  <a:lnTo>
                    <a:pt x="694182" y="347091"/>
                  </a:lnTo>
                  <a:lnTo>
                    <a:pt x="5975604" y="347091"/>
                  </a:lnTo>
                  <a:lnTo>
                    <a:pt x="5975604" y="0"/>
                  </a:lnTo>
                  <a:lnTo>
                    <a:pt x="6669786" y="694182"/>
                  </a:lnTo>
                  <a:lnTo>
                    <a:pt x="5975604" y="1388364"/>
                  </a:lnTo>
                  <a:lnTo>
                    <a:pt x="5975604" y="1041273"/>
                  </a:lnTo>
                  <a:lnTo>
                    <a:pt x="694182" y="1041273"/>
                  </a:lnTo>
                  <a:lnTo>
                    <a:pt x="694182" y="1388364"/>
                  </a:lnTo>
                  <a:lnTo>
                    <a:pt x="0" y="694182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752600" y="2876550"/>
            <a:ext cx="565785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30"/>
              </a:spcBef>
            </a:pPr>
            <a:r>
              <a:rPr sz="1200" b="1" smtClean="0">
                <a:solidFill>
                  <a:srgbClr val="C00000"/>
                </a:solidFill>
                <a:latin typeface="Arial"/>
                <a:cs typeface="Arial"/>
              </a:rPr>
              <a:t>Координация</a:t>
            </a:r>
            <a:r>
              <a:rPr sz="1200" b="1" spc="-4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совместных</a:t>
            </a:r>
            <a:r>
              <a:rPr sz="12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действий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Сторон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вопросам</a:t>
            </a:r>
            <a:r>
              <a:rPr sz="12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оказания психологической</a:t>
            </a:r>
            <a:r>
              <a:rPr sz="12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помощи</a:t>
            </a:r>
            <a:r>
              <a:rPr sz="12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лицам,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участвовавшим</a:t>
            </a:r>
            <a:r>
              <a:rPr sz="1200" b="1" spc="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специальной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военной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операции,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членам</a:t>
            </a:r>
            <a:r>
              <a:rPr sz="1200" b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12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>
                <a:solidFill>
                  <a:srgbClr val="C00000"/>
                </a:solidFill>
                <a:latin typeface="Arial"/>
                <a:cs typeface="Arial"/>
              </a:rPr>
              <a:t>семей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9600" y="3943350"/>
            <a:ext cx="8118247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292934"/>
                </a:solidFill>
                <a:latin typeface="Arial"/>
                <a:cs typeface="Arial"/>
              </a:rPr>
              <a:t>СОГЛАШЕНИЕ</a:t>
            </a:r>
            <a:endParaRPr sz="1400">
              <a:latin typeface="Arial"/>
              <a:cs typeface="Arial"/>
            </a:endParaRPr>
          </a:p>
          <a:p>
            <a:pPr marL="436245" marR="429259" algn="ctr">
              <a:lnSpc>
                <a:spcPct val="100000"/>
              </a:lnSpc>
              <a:spcBef>
                <a:spcPts val="5"/>
              </a:spcBef>
            </a:pP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о</a:t>
            </a:r>
            <a:r>
              <a:rPr sz="1400" b="1" spc="-3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292934"/>
                </a:solidFill>
                <a:latin typeface="Arial"/>
                <a:cs typeface="Arial"/>
              </a:rPr>
              <a:t>взаимодействии</a:t>
            </a:r>
            <a:r>
              <a:rPr sz="1400" b="1" spc="-2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организаций,</a:t>
            </a:r>
            <a:r>
              <a:rPr sz="1400" b="1" spc="-5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292934"/>
                </a:solidFill>
                <a:latin typeface="Arial"/>
                <a:cs typeface="Arial"/>
              </a:rPr>
              <a:t>оказывающих психологическую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помощь</a:t>
            </a:r>
            <a:r>
              <a:rPr sz="1400" b="1" spc="-2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лицам,</a:t>
            </a:r>
            <a:r>
              <a:rPr sz="1400" b="1" spc="-3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292934"/>
                </a:solidFill>
                <a:latin typeface="Arial"/>
                <a:cs typeface="Arial"/>
              </a:rPr>
              <a:t>участвовавшим</a:t>
            </a:r>
            <a:r>
              <a:rPr sz="1400" b="1" spc="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в</a:t>
            </a:r>
            <a:r>
              <a:rPr sz="1400" b="1" spc="-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специальной</a:t>
            </a:r>
            <a:r>
              <a:rPr sz="1400" b="1" spc="-5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292934"/>
                </a:solidFill>
                <a:latin typeface="Arial"/>
                <a:cs typeface="Arial"/>
              </a:rPr>
              <a:t>военной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операции,</a:t>
            </a:r>
            <a:r>
              <a:rPr sz="1400" b="1" spc="-4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и</a:t>
            </a:r>
            <a:r>
              <a:rPr sz="1400" b="1" spc="-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членам</a:t>
            </a:r>
            <a:r>
              <a:rPr sz="1400" b="1" spc="-3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их</a:t>
            </a:r>
            <a:r>
              <a:rPr sz="1400" b="1" spc="-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292934"/>
                </a:solidFill>
                <a:latin typeface="Arial"/>
                <a:cs typeface="Arial"/>
              </a:rPr>
              <a:t>семей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-38"/>
            <a:ext cx="9144000" cy="274320"/>
          </a:xfrm>
          <a:custGeom>
            <a:rect l="l" t="t" r="r" b="b"/>
            <a:pathLst>
              <a:path w="9144000" h="274320">
                <a:moveTo>
                  <a:pt x="9144000" y="0"/>
                </a:moveTo>
                <a:lnTo>
                  <a:pt x="0" y="0"/>
                </a:lnTo>
                <a:lnTo>
                  <a:pt x="0" y="273850"/>
                </a:lnTo>
                <a:lnTo>
                  <a:pt x="9144000" y="273850"/>
                </a:lnTo>
                <a:lnTo>
                  <a:pt x="9144000" y="0"/>
                </a:lnTo>
                <a:close/>
              </a:path>
            </a:pathLst>
          </a:custGeom>
          <a:solidFill>
            <a:srgbClr val="92A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0080" y="369773"/>
            <a:ext cx="76180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solidFill>
                  <a:srgbClr val="000000"/>
                </a:solidFill>
              </a:rPr>
              <a:t>Региональная</a:t>
            </a:r>
            <a:r>
              <a:rPr sz="1800" spc="-85">
                <a:solidFill>
                  <a:srgbClr val="000000"/>
                </a:solidFill>
              </a:rPr>
              <a:t> </a:t>
            </a:r>
            <a:r>
              <a:rPr sz="1800">
                <a:solidFill>
                  <a:srgbClr val="000000"/>
                </a:solidFill>
              </a:rPr>
              <a:t>система</a:t>
            </a:r>
            <a:r>
              <a:rPr sz="1800" spc="-60">
                <a:solidFill>
                  <a:srgbClr val="000000"/>
                </a:solidFill>
              </a:rPr>
              <a:t> </a:t>
            </a:r>
            <a:r>
              <a:rPr sz="1800" spc="-10">
                <a:solidFill>
                  <a:srgbClr val="000000"/>
                </a:solidFill>
              </a:rPr>
              <a:t>взаимодействия</a:t>
            </a:r>
            <a:r>
              <a:rPr sz="1800" spc="-55">
                <a:solidFill>
                  <a:srgbClr val="000000"/>
                </a:solidFill>
              </a:rPr>
              <a:t> </a:t>
            </a:r>
            <a:r>
              <a:rPr sz="1800" spc="-10">
                <a:solidFill>
                  <a:srgbClr val="000000"/>
                </a:solidFill>
              </a:rPr>
              <a:t>организаций,</a:t>
            </a:r>
            <a:endParaRPr sz="1800"/>
          </a:p>
          <a:p>
            <a:pPr marL="12065" marR="5080" algn="ctr">
              <a:lnSpc>
                <a:spcPct val="100000"/>
              </a:lnSpc>
            </a:pPr>
            <a:r>
              <a:rPr sz="1800">
                <a:solidFill>
                  <a:srgbClr val="000000"/>
                </a:solidFill>
              </a:rPr>
              <a:t>оказывающих</a:t>
            </a:r>
            <a:r>
              <a:rPr sz="1800" spc="-40">
                <a:solidFill>
                  <a:srgbClr val="000000"/>
                </a:solidFill>
              </a:rPr>
              <a:t> </a:t>
            </a:r>
            <a:r>
              <a:rPr sz="1800" spc="-20">
                <a:solidFill>
                  <a:srgbClr val="000000"/>
                </a:solidFill>
              </a:rPr>
              <a:t>психологическую</a:t>
            </a:r>
            <a:r>
              <a:rPr sz="1800" spc="-45">
                <a:solidFill>
                  <a:srgbClr val="000000"/>
                </a:solidFill>
              </a:rPr>
              <a:t> </a:t>
            </a:r>
            <a:r>
              <a:rPr sz="1800">
                <a:solidFill>
                  <a:srgbClr val="000000"/>
                </a:solidFill>
              </a:rPr>
              <a:t>помощь</a:t>
            </a:r>
            <a:r>
              <a:rPr sz="1800" spc="-45">
                <a:solidFill>
                  <a:srgbClr val="000000"/>
                </a:solidFill>
              </a:rPr>
              <a:t> </a:t>
            </a:r>
            <a:r>
              <a:rPr sz="1800">
                <a:solidFill>
                  <a:srgbClr val="000000"/>
                </a:solidFill>
              </a:rPr>
              <a:t>лицам,</a:t>
            </a:r>
            <a:r>
              <a:rPr sz="1800" spc="-70">
                <a:solidFill>
                  <a:srgbClr val="000000"/>
                </a:solidFill>
              </a:rPr>
              <a:t> </a:t>
            </a:r>
            <a:r>
              <a:rPr sz="1800" spc="-10">
                <a:solidFill>
                  <a:srgbClr val="000000"/>
                </a:solidFill>
              </a:rPr>
              <a:t>участвовавшим</a:t>
            </a:r>
            <a:r>
              <a:rPr sz="1800" spc="-35">
                <a:solidFill>
                  <a:srgbClr val="000000"/>
                </a:solidFill>
              </a:rPr>
              <a:t> </a:t>
            </a:r>
            <a:r>
              <a:rPr sz="1800" spc="-50">
                <a:solidFill>
                  <a:srgbClr val="000000"/>
                </a:solidFill>
              </a:rPr>
              <a:t>в </a:t>
            </a:r>
            <a:r>
              <a:rPr sz="1800">
                <a:solidFill>
                  <a:srgbClr val="000000"/>
                </a:solidFill>
              </a:rPr>
              <a:t>специальной</a:t>
            </a:r>
            <a:r>
              <a:rPr sz="1800" spc="-50">
                <a:solidFill>
                  <a:srgbClr val="000000"/>
                </a:solidFill>
              </a:rPr>
              <a:t> </a:t>
            </a:r>
            <a:r>
              <a:rPr sz="1800">
                <a:solidFill>
                  <a:srgbClr val="000000"/>
                </a:solidFill>
              </a:rPr>
              <a:t>военной</a:t>
            </a:r>
            <a:r>
              <a:rPr sz="1800" spc="-65">
                <a:solidFill>
                  <a:srgbClr val="000000"/>
                </a:solidFill>
              </a:rPr>
              <a:t> </a:t>
            </a:r>
            <a:r>
              <a:rPr sz="1800">
                <a:solidFill>
                  <a:srgbClr val="000000"/>
                </a:solidFill>
              </a:rPr>
              <a:t>операции,</a:t>
            </a:r>
            <a:r>
              <a:rPr sz="1800" spc="-50">
                <a:solidFill>
                  <a:srgbClr val="000000"/>
                </a:solidFill>
              </a:rPr>
              <a:t> </a:t>
            </a:r>
            <a:r>
              <a:rPr sz="1800">
                <a:solidFill>
                  <a:srgbClr val="000000"/>
                </a:solidFill>
              </a:rPr>
              <a:t>и</a:t>
            </a:r>
            <a:r>
              <a:rPr sz="1800" spc="-55">
                <a:solidFill>
                  <a:srgbClr val="000000"/>
                </a:solidFill>
              </a:rPr>
              <a:t> </a:t>
            </a:r>
            <a:r>
              <a:rPr sz="1800">
                <a:solidFill>
                  <a:srgbClr val="000000"/>
                </a:solidFill>
              </a:rPr>
              <a:t>членам</a:t>
            </a:r>
            <a:r>
              <a:rPr sz="1800" spc="-65">
                <a:solidFill>
                  <a:srgbClr val="000000"/>
                </a:solidFill>
              </a:rPr>
              <a:t> </a:t>
            </a:r>
            <a:r>
              <a:rPr sz="1800">
                <a:solidFill>
                  <a:srgbClr val="000000"/>
                </a:solidFill>
              </a:rPr>
              <a:t>их</a:t>
            </a:r>
            <a:r>
              <a:rPr sz="1800" spc="-60">
                <a:solidFill>
                  <a:srgbClr val="000000"/>
                </a:solidFill>
              </a:rPr>
              <a:t> </a:t>
            </a:r>
            <a:r>
              <a:rPr sz="1800" spc="-10">
                <a:solidFill>
                  <a:srgbClr val="000000"/>
                </a:solidFill>
              </a:rPr>
              <a:t>семей</a:t>
            </a:r>
            <a:endParaRPr sz="1800"/>
          </a:p>
        </p:txBody>
      </p:sp>
      <p:grpSp>
        <p:nvGrpSpPr>
          <p:cNvPr id="4" name="object 4"/>
          <p:cNvGrpSpPr/>
          <p:nvPr/>
        </p:nvGrpSpPr>
        <p:grpSpPr>
          <a:xfrm>
            <a:off x="139700" y="342963"/>
            <a:ext cx="2172335" cy="1894839"/>
            <a:chOff x="139700" y="342963"/>
            <a:chExt cx="2172335" cy="1894839"/>
          </a:xfrm>
        </p:grpSpPr>
        <p:pic>
          <p:nvPicPr>
            <p:cNvPr id="5" name="object 5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9700" y="342963"/>
              <a:ext cx="1274826" cy="80486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0500" y="1600200"/>
              <a:ext cx="2108200" cy="624205"/>
            </a:xfrm>
            <a:custGeom>
              <a:rect l="l" t="t" r="r" b="b"/>
              <a:pathLst>
                <a:path w="2108200" h="624205">
                  <a:moveTo>
                    <a:pt x="0" y="104012"/>
                  </a:moveTo>
                  <a:lnTo>
                    <a:pt x="8172" y="63543"/>
                  </a:lnTo>
                  <a:lnTo>
                    <a:pt x="30457" y="30480"/>
                  </a:lnTo>
                  <a:lnTo>
                    <a:pt x="63511" y="8179"/>
                  </a:lnTo>
                  <a:lnTo>
                    <a:pt x="103987" y="0"/>
                  </a:lnTo>
                  <a:lnTo>
                    <a:pt x="2004187" y="0"/>
                  </a:lnTo>
                  <a:lnTo>
                    <a:pt x="2044656" y="8179"/>
                  </a:lnTo>
                  <a:lnTo>
                    <a:pt x="2077720" y="30480"/>
                  </a:lnTo>
                  <a:lnTo>
                    <a:pt x="2100020" y="63543"/>
                  </a:lnTo>
                  <a:lnTo>
                    <a:pt x="2108200" y="104012"/>
                  </a:lnTo>
                  <a:lnTo>
                    <a:pt x="2108200" y="519938"/>
                  </a:lnTo>
                  <a:lnTo>
                    <a:pt x="2100020" y="560407"/>
                  </a:lnTo>
                  <a:lnTo>
                    <a:pt x="2077720" y="593471"/>
                  </a:lnTo>
                  <a:lnTo>
                    <a:pt x="2044656" y="615771"/>
                  </a:lnTo>
                  <a:lnTo>
                    <a:pt x="2004187" y="623951"/>
                  </a:lnTo>
                  <a:lnTo>
                    <a:pt x="103987" y="623951"/>
                  </a:lnTo>
                  <a:lnTo>
                    <a:pt x="63511" y="615771"/>
                  </a:lnTo>
                  <a:lnTo>
                    <a:pt x="30457" y="593471"/>
                  </a:lnTo>
                  <a:lnTo>
                    <a:pt x="8172" y="560407"/>
                  </a:lnTo>
                  <a:lnTo>
                    <a:pt x="0" y="519938"/>
                  </a:lnTo>
                  <a:lnTo>
                    <a:pt x="0" y="104012"/>
                  </a:lnTo>
                  <a:close/>
                </a:path>
              </a:pathLst>
            </a:custGeom>
            <a:ln w="26424">
              <a:solidFill>
                <a:srgbClr val="6B76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92988" y="1621028"/>
            <a:ext cx="170433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spc="-10" smtClean="0">
                <a:solidFill>
                  <a:srgbClr val="FF0000"/>
                </a:solidFill>
                <a:latin typeface="Arial"/>
                <a:cs typeface="Arial"/>
              </a:rPr>
              <a:t>Министерство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spc="-10" smtClean="0">
                <a:solidFill>
                  <a:srgbClr val="FF0000"/>
                </a:solidFill>
                <a:latin typeface="Arial"/>
                <a:cs typeface="Arial"/>
              </a:rPr>
              <a:t>здравоохранения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32050" y="1600200"/>
            <a:ext cx="2108200" cy="624205"/>
          </a:xfrm>
          <a:custGeom>
            <a:rect l="l" t="t" r="r" b="b"/>
            <a:pathLst>
              <a:path w="2108200" h="624205">
                <a:moveTo>
                  <a:pt x="0" y="104012"/>
                </a:moveTo>
                <a:lnTo>
                  <a:pt x="8179" y="63543"/>
                </a:lnTo>
                <a:lnTo>
                  <a:pt x="30479" y="30480"/>
                </a:lnTo>
                <a:lnTo>
                  <a:pt x="63543" y="8179"/>
                </a:lnTo>
                <a:lnTo>
                  <a:pt x="104012" y="0"/>
                </a:lnTo>
                <a:lnTo>
                  <a:pt x="2004187" y="0"/>
                </a:lnTo>
                <a:lnTo>
                  <a:pt x="2044656" y="8179"/>
                </a:lnTo>
                <a:lnTo>
                  <a:pt x="2077719" y="30480"/>
                </a:lnTo>
                <a:lnTo>
                  <a:pt x="2100020" y="63543"/>
                </a:lnTo>
                <a:lnTo>
                  <a:pt x="2108200" y="104012"/>
                </a:lnTo>
                <a:lnTo>
                  <a:pt x="2108200" y="519938"/>
                </a:lnTo>
                <a:lnTo>
                  <a:pt x="2100020" y="560407"/>
                </a:lnTo>
                <a:lnTo>
                  <a:pt x="2077719" y="593471"/>
                </a:lnTo>
                <a:lnTo>
                  <a:pt x="2044656" y="615771"/>
                </a:lnTo>
                <a:lnTo>
                  <a:pt x="2004187" y="623951"/>
                </a:lnTo>
                <a:lnTo>
                  <a:pt x="104012" y="623951"/>
                </a:lnTo>
                <a:lnTo>
                  <a:pt x="63543" y="615771"/>
                </a:lnTo>
                <a:lnTo>
                  <a:pt x="30479" y="593471"/>
                </a:lnTo>
                <a:lnTo>
                  <a:pt x="8179" y="560407"/>
                </a:lnTo>
                <a:lnTo>
                  <a:pt x="0" y="519938"/>
                </a:lnTo>
                <a:lnTo>
                  <a:pt x="0" y="104012"/>
                </a:lnTo>
                <a:close/>
              </a:path>
            </a:pathLst>
          </a:custGeom>
          <a:ln w="26424">
            <a:solidFill>
              <a:srgbClr val="6B76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35123" y="1621028"/>
            <a:ext cx="170433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spc="-10" smtClean="0">
                <a:solidFill>
                  <a:srgbClr val="00AF50"/>
                </a:solidFill>
                <a:latin typeface="Arial"/>
                <a:cs typeface="Arial"/>
              </a:rPr>
              <a:t>Министерство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00AF50"/>
                </a:solidFill>
                <a:latin typeface="Arial"/>
                <a:cs typeface="Arial"/>
              </a:rPr>
              <a:t>социальной</a:t>
            </a:r>
            <a:r>
              <a:rPr sz="1200" b="1" spc="-75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rgbClr val="00AF50"/>
                </a:solidFill>
                <a:latin typeface="Arial"/>
                <a:cs typeface="Arial"/>
              </a:rPr>
              <a:t>защиты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699000" y="1608582"/>
            <a:ext cx="2108200" cy="615950"/>
          </a:xfrm>
          <a:custGeom>
            <a:rect l="l" t="t" r="r" b="b"/>
            <a:pathLst>
              <a:path w="2108200" h="615950">
                <a:moveTo>
                  <a:pt x="0" y="102488"/>
                </a:moveTo>
                <a:lnTo>
                  <a:pt x="8068" y="62579"/>
                </a:lnTo>
                <a:lnTo>
                  <a:pt x="30067" y="30003"/>
                </a:lnTo>
                <a:lnTo>
                  <a:pt x="62686" y="8048"/>
                </a:lnTo>
                <a:lnTo>
                  <a:pt x="102615" y="0"/>
                </a:lnTo>
                <a:lnTo>
                  <a:pt x="2005583" y="0"/>
                </a:lnTo>
                <a:lnTo>
                  <a:pt x="2045513" y="8048"/>
                </a:lnTo>
                <a:lnTo>
                  <a:pt x="2078132" y="30003"/>
                </a:lnTo>
                <a:lnTo>
                  <a:pt x="2100131" y="62579"/>
                </a:lnTo>
                <a:lnTo>
                  <a:pt x="2108200" y="102488"/>
                </a:lnTo>
                <a:lnTo>
                  <a:pt x="2108200" y="512952"/>
                </a:lnTo>
                <a:lnTo>
                  <a:pt x="2100131" y="552882"/>
                </a:lnTo>
                <a:lnTo>
                  <a:pt x="2078132" y="585501"/>
                </a:lnTo>
                <a:lnTo>
                  <a:pt x="2045513" y="607500"/>
                </a:lnTo>
                <a:lnTo>
                  <a:pt x="2005583" y="615568"/>
                </a:lnTo>
                <a:lnTo>
                  <a:pt x="102615" y="615568"/>
                </a:lnTo>
                <a:lnTo>
                  <a:pt x="62686" y="607500"/>
                </a:lnTo>
                <a:lnTo>
                  <a:pt x="30067" y="585501"/>
                </a:lnTo>
                <a:lnTo>
                  <a:pt x="8068" y="552882"/>
                </a:lnTo>
                <a:lnTo>
                  <a:pt x="0" y="512952"/>
                </a:lnTo>
                <a:lnTo>
                  <a:pt x="0" y="102488"/>
                </a:lnTo>
                <a:close/>
              </a:path>
            </a:pathLst>
          </a:custGeom>
          <a:ln w="26424">
            <a:solidFill>
              <a:srgbClr val="6B76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902453" y="1625346"/>
            <a:ext cx="180314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45" marR="35179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spc="-10" smtClean="0">
                <a:solidFill>
                  <a:srgbClr val="006FC0"/>
                </a:solidFill>
                <a:latin typeface="Arial"/>
                <a:cs typeface="Arial"/>
              </a:rPr>
              <a:t>Министерство</a:t>
            </a:r>
            <a:r>
              <a:rPr sz="1200" b="1" spc="-10" smtClean="0">
                <a:solidFill>
                  <a:srgbClr val="006FC0"/>
                </a:solidFill>
                <a:latin typeface="Arial"/>
                <a:cs typeface="Arial"/>
              </a:rPr>
              <a:t> образования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934200" y="1608582"/>
            <a:ext cx="2108200" cy="615950"/>
          </a:xfrm>
          <a:custGeom>
            <a:rect l="l" t="t" r="r" b="b"/>
            <a:pathLst>
              <a:path w="2108200" h="615950">
                <a:moveTo>
                  <a:pt x="0" y="102488"/>
                </a:moveTo>
                <a:lnTo>
                  <a:pt x="8068" y="62579"/>
                </a:lnTo>
                <a:lnTo>
                  <a:pt x="30067" y="30003"/>
                </a:lnTo>
                <a:lnTo>
                  <a:pt x="62686" y="8048"/>
                </a:lnTo>
                <a:lnTo>
                  <a:pt x="102616" y="0"/>
                </a:lnTo>
                <a:lnTo>
                  <a:pt x="2005583" y="0"/>
                </a:lnTo>
                <a:lnTo>
                  <a:pt x="2045513" y="8048"/>
                </a:lnTo>
                <a:lnTo>
                  <a:pt x="2078132" y="30003"/>
                </a:lnTo>
                <a:lnTo>
                  <a:pt x="2100131" y="62579"/>
                </a:lnTo>
                <a:lnTo>
                  <a:pt x="2108200" y="102488"/>
                </a:lnTo>
                <a:lnTo>
                  <a:pt x="2108200" y="512952"/>
                </a:lnTo>
                <a:lnTo>
                  <a:pt x="2100131" y="552882"/>
                </a:lnTo>
                <a:lnTo>
                  <a:pt x="2078132" y="585501"/>
                </a:lnTo>
                <a:lnTo>
                  <a:pt x="2045513" y="607500"/>
                </a:lnTo>
                <a:lnTo>
                  <a:pt x="2005583" y="615568"/>
                </a:lnTo>
                <a:lnTo>
                  <a:pt x="102616" y="615568"/>
                </a:lnTo>
                <a:lnTo>
                  <a:pt x="62686" y="607500"/>
                </a:lnTo>
                <a:lnTo>
                  <a:pt x="30067" y="585501"/>
                </a:lnTo>
                <a:lnTo>
                  <a:pt x="8068" y="552882"/>
                </a:lnTo>
                <a:lnTo>
                  <a:pt x="0" y="512952"/>
                </a:lnTo>
                <a:lnTo>
                  <a:pt x="0" y="102488"/>
                </a:lnTo>
                <a:close/>
              </a:path>
            </a:pathLst>
          </a:custGeom>
          <a:ln w="26424">
            <a:solidFill>
              <a:srgbClr val="6B76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142733" y="1733550"/>
            <a:ext cx="169798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smtClean="0">
                <a:latin typeface="Arial"/>
                <a:cs typeface="Arial"/>
              </a:rPr>
              <a:t>Религиозные объединения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/>
          <a:stretch>
            <a:fillRect/>
          </a:stretch>
        </p:blipFill>
        <p:spPr>
          <a:xfrm>
            <a:off x="187447" y="3930396"/>
            <a:ext cx="1429516" cy="42976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63423" y="3976522"/>
            <a:ext cx="10731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ПРИНЦИП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проактивности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/>
          <a:stretch>
            <a:fillRect/>
          </a:stretch>
        </p:blipFill>
        <p:spPr>
          <a:xfrm>
            <a:off x="1664204" y="3930396"/>
            <a:ext cx="1845567" cy="42976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836801" y="3976522"/>
            <a:ext cx="14960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ПРИНЦИП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межведомственности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/>
          <a:stretch>
            <a:fillRect/>
          </a:stretch>
        </p:blipFill>
        <p:spPr>
          <a:xfrm>
            <a:off x="3601207" y="3930396"/>
            <a:ext cx="1635256" cy="42976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784472" y="3976522"/>
            <a:ext cx="12655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ПРИНЦИП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профессионализма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0025" y="2238375"/>
            <a:ext cx="2108200" cy="504825"/>
          </a:xfrm>
          <a:prstGeom prst="rect">
            <a:avLst/>
          </a:prstGeom>
          <a:ln w="26424">
            <a:solidFill>
              <a:srgbClr val="6B766E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575310" marR="537845" indent="-30480">
              <a:lnSpc>
                <a:spcPct val="100000"/>
              </a:lnSpc>
              <a:spcBef>
                <a:spcPts val="515"/>
              </a:spcBef>
            </a:pPr>
            <a:r>
              <a:rPr sz="1200" b="1" spc="-10">
                <a:solidFill>
                  <a:srgbClr val="FF0000"/>
                </a:solidFill>
                <a:latin typeface="Arial"/>
                <a:cs typeface="Arial"/>
              </a:rPr>
              <a:t>Медицинские организации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60020" y="1130808"/>
            <a:ext cx="8983980" cy="513715"/>
            <a:chOff x="160020" y="1130808"/>
            <a:chExt cx="8983980" cy="513715"/>
          </a:xfrm>
        </p:grpSpPr>
        <p:sp>
          <p:nvSpPr>
            <p:cNvPr id="22" name="object 22"/>
            <p:cNvSpPr/>
            <p:nvPr/>
          </p:nvSpPr>
          <p:spPr>
            <a:xfrm>
              <a:off x="200025" y="1200150"/>
              <a:ext cx="8864600" cy="285750"/>
            </a:xfrm>
            <a:custGeom>
              <a:rect l="l" t="t" r="r" b="b"/>
              <a:pathLst>
                <a:path w="8864600" h="285750">
                  <a:moveTo>
                    <a:pt x="8864600" y="0"/>
                  </a:moveTo>
                  <a:lnTo>
                    <a:pt x="0" y="0"/>
                  </a:lnTo>
                  <a:lnTo>
                    <a:pt x="0" y="285750"/>
                  </a:lnTo>
                  <a:lnTo>
                    <a:pt x="8864600" y="285750"/>
                  </a:lnTo>
                  <a:lnTo>
                    <a:pt x="886460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60020" y="1130808"/>
              <a:ext cx="8983980" cy="513588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00025" y="1200150"/>
            <a:ext cx="8864600" cy="285750"/>
          </a:xfrm>
          <a:prstGeom prst="rect">
            <a:avLst/>
          </a:prstGeom>
          <a:ln w="26424">
            <a:solidFill>
              <a:srgbClr val="6B766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4139">
              <a:lnSpc>
                <a:spcPct val="100000"/>
              </a:lnSpc>
            </a:pPr>
            <a:r>
              <a:rPr sz="1800" b="1" i="1">
                <a:latin typeface="Arial"/>
                <a:cs typeface="Arial"/>
              </a:rPr>
              <a:t>Лица,</a:t>
            </a:r>
            <a:r>
              <a:rPr sz="1800" b="1" i="1" spc="-35">
                <a:latin typeface="Arial"/>
                <a:cs typeface="Arial"/>
              </a:rPr>
              <a:t> </a:t>
            </a:r>
            <a:r>
              <a:rPr sz="1800" b="1" i="1" spc="-10">
                <a:latin typeface="Arial"/>
                <a:cs typeface="Arial"/>
              </a:rPr>
              <a:t>участвовавшие</a:t>
            </a:r>
            <a:r>
              <a:rPr sz="1800" b="1" i="1" spc="-20">
                <a:latin typeface="Arial"/>
                <a:cs typeface="Arial"/>
              </a:rPr>
              <a:t> </a:t>
            </a:r>
            <a:r>
              <a:rPr sz="1800" b="1" i="1">
                <a:latin typeface="Arial"/>
                <a:cs typeface="Arial"/>
              </a:rPr>
              <a:t>в</a:t>
            </a:r>
            <a:r>
              <a:rPr sz="1800" b="1" i="1" spc="-25">
                <a:latin typeface="Arial"/>
                <a:cs typeface="Arial"/>
              </a:rPr>
              <a:t> </a:t>
            </a:r>
            <a:r>
              <a:rPr sz="1800" b="1" i="1">
                <a:latin typeface="Arial"/>
                <a:cs typeface="Arial"/>
              </a:rPr>
              <a:t>специальной</a:t>
            </a:r>
            <a:r>
              <a:rPr sz="1800" b="1" i="1" spc="-25">
                <a:latin typeface="Arial"/>
                <a:cs typeface="Arial"/>
              </a:rPr>
              <a:t> </a:t>
            </a:r>
            <a:r>
              <a:rPr sz="1800" b="1" i="1">
                <a:latin typeface="Arial"/>
                <a:cs typeface="Arial"/>
              </a:rPr>
              <a:t>военной</a:t>
            </a:r>
            <a:r>
              <a:rPr sz="1800" b="1" i="1" spc="-45">
                <a:latin typeface="Arial"/>
                <a:cs typeface="Arial"/>
              </a:rPr>
              <a:t> </a:t>
            </a:r>
            <a:r>
              <a:rPr sz="1800" b="1" i="1">
                <a:latin typeface="Arial"/>
                <a:cs typeface="Arial"/>
              </a:rPr>
              <a:t>операции,</a:t>
            </a:r>
            <a:r>
              <a:rPr sz="1800" b="1" i="1" spc="-40">
                <a:latin typeface="Arial"/>
                <a:cs typeface="Arial"/>
              </a:rPr>
              <a:t> </a:t>
            </a:r>
            <a:r>
              <a:rPr sz="1800" b="1" i="1">
                <a:latin typeface="Arial"/>
                <a:cs typeface="Arial"/>
              </a:rPr>
              <a:t>и</a:t>
            </a:r>
            <a:r>
              <a:rPr sz="1800" b="1" i="1" spc="-35">
                <a:latin typeface="Arial"/>
                <a:cs typeface="Arial"/>
              </a:rPr>
              <a:t> </a:t>
            </a:r>
            <a:r>
              <a:rPr sz="1800" b="1" i="1">
                <a:latin typeface="Arial"/>
                <a:cs typeface="Arial"/>
              </a:rPr>
              <a:t>члены</a:t>
            </a:r>
            <a:r>
              <a:rPr sz="1800" b="1" i="1" spc="-15">
                <a:latin typeface="Arial"/>
                <a:cs typeface="Arial"/>
              </a:rPr>
              <a:t> </a:t>
            </a:r>
            <a:r>
              <a:rPr sz="1800" b="1" i="1">
                <a:latin typeface="Arial"/>
                <a:cs typeface="Arial"/>
              </a:rPr>
              <a:t>их</a:t>
            </a:r>
            <a:r>
              <a:rPr sz="1800" b="1" i="1" spc="-25">
                <a:latin typeface="Arial"/>
                <a:cs typeface="Arial"/>
              </a:rPr>
              <a:t> </a:t>
            </a:r>
            <a:r>
              <a:rPr sz="1800" b="1" i="1" spc="-10">
                <a:latin typeface="Arial"/>
                <a:cs typeface="Arial"/>
              </a:rPr>
              <a:t>семей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19701" y="2228850"/>
            <a:ext cx="2108200" cy="514350"/>
          </a:xfrm>
          <a:prstGeom prst="rect">
            <a:avLst/>
          </a:prstGeom>
          <a:ln w="26424">
            <a:solidFill>
              <a:srgbClr val="6B766E"/>
            </a:solidFill>
          </a:ln>
        </p:spPr>
        <p:txBody>
          <a:bodyPr vert="horz" wrap="square" lIns="0" tIns="7048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555"/>
              </a:spcBef>
            </a:pPr>
            <a:r>
              <a:rPr sz="1200" b="1" spc="-10">
                <a:solidFill>
                  <a:srgbClr val="006FC0"/>
                </a:solidFill>
                <a:latin typeface="Arial"/>
                <a:cs typeface="Arial"/>
              </a:rPr>
              <a:t>Образовательные</a:t>
            </a:r>
            <a:endParaRPr sz="12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</a:pPr>
            <a:r>
              <a:rPr sz="1200" b="1" spc="-10">
                <a:solidFill>
                  <a:srgbClr val="006FC0"/>
                </a:solidFill>
                <a:latin typeface="Arial"/>
                <a:cs typeface="Arial"/>
              </a:rPr>
              <a:t>организации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438400" y="2224151"/>
            <a:ext cx="2108200" cy="514350"/>
          </a:xfrm>
          <a:custGeom>
            <a:rect l="l" t="t" r="r" b="b"/>
            <a:pathLst>
              <a:path w="2108200" h="514350">
                <a:moveTo>
                  <a:pt x="2108200" y="0"/>
                </a:moveTo>
                <a:lnTo>
                  <a:pt x="0" y="0"/>
                </a:lnTo>
                <a:lnTo>
                  <a:pt x="0" y="514350"/>
                </a:lnTo>
                <a:lnTo>
                  <a:pt x="2108200" y="514350"/>
                </a:lnTo>
                <a:lnTo>
                  <a:pt x="2108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438400" y="2224151"/>
            <a:ext cx="2108200" cy="514350"/>
          </a:xfrm>
          <a:prstGeom prst="rect">
            <a:avLst/>
          </a:prstGeom>
          <a:ln w="26424">
            <a:solidFill>
              <a:srgbClr val="6B766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61975">
              <a:lnSpc>
                <a:spcPts val="1275"/>
              </a:lnSpc>
            </a:pPr>
            <a:r>
              <a:rPr sz="1200" b="1" spc="-10">
                <a:solidFill>
                  <a:srgbClr val="00AF50"/>
                </a:solidFill>
                <a:latin typeface="Arial"/>
                <a:cs typeface="Arial"/>
              </a:rPr>
              <a:t>Организации</a:t>
            </a:r>
            <a:endParaRPr sz="1200">
              <a:latin typeface="Arial"/>
              <a:cs typeface="Arial"/>
            </a:endParaRPr>
          </a:p>
          <a:p>
            <a:pPr marL="503555" marR="494030" indent="60960">
              <a:lnSpc>
                <a:spcPct val="100000"/>
              </a:lnSpc>
            </a:pPr>
            <a:r>
              <a:rPr sz="1200" b="1" spc="-10">
                <a:solidFill>
                  <a:srgbClr val="00AF50"/>
                </a:solidFill>
                <a:latin typeface="Arial"/>
                <a:cs typeface="Arial"/>
              </a:rPr>
              <a:t>социального обслуживания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34200" y="2228799"/>
            <a:ext cx="2108200" cy="581569"/>
          </a:xfrm>
          <a:prstGeom prst="rect">
            <a:avLst/>
          </a:prstGeom>
          <a:ln w="26424">
            <a:solidFill>
              <a:srgbClr val="6B766E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215"/>
              </a:spcBef>
            </a:pPr>
            <a:r>
              <a:rPr sz="1200" b="1" spc="-10">
                <a:latin typeface="Arial"/>
                <a:cs typeface="Arial"/>
              </a:rPr>
              <a:t>религиозная</a:t>
            </a:r>
            <a:endParaRPr sz="1200">
              <a:latin typeface="Arial"/>
              <a:cs typeface="Arial"/>
            </a:endParaRPr>
          </a:p>
          <a:p>
            <a:pPr marL="131445" marR="120650" algn="ctr">
              <a:lnSpc>
                <a:spcPct val="100000"/>
              </a:lnSpc>
            </a:pPr>
            <a:r>
              <a:rPr sz="1200" b="1" spc="-10">
                <a:latin typeface="Arial"/>
                <a:cs typeface="Arial"/>
              </a:rPr>
              <a:t>организация православного</a:t>
            </a:r>
            <a:r>
              <a:rPr sz="1200" b="1" spc="10">
                <a:latin typeface="Arial"/>
                <a:cs typeface="Arial"/>
              </a:rPr>
              <a:t> </a:t>
            </a:r>
            <a:r>
              <a:rPr sz="1200" b="1" spc="-10" smtClean="0">
                <a:latin typeface="Arial"/>
                <a:cs typeface="Arial"/>
              </a:rPr>
              <a:t>прихода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417826" y="2850781"/>
            <a:ext cx="2108200" cy="897682"/>
          </a:xfrm>
          <a:prstGeom prst="rect">
            <a:avLst/>
          </a:prstGeom>
          <a:ln w="26424">
            <a:solidFill>
              <a:srgbClr val="6B766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3035">
              <a:lnSpc>
                <a:spcPts val="1365"/>
              </a:lnSpc>
            </a:pPr>
            <a:r>
              <a:rPr lang="ru-RU" sz="1200" b="1" spc="-10" smtClean="0">
                <a:solidFill>
                  <a:srgbClr val="00AF50"/>
                </a:solidFill>
                <a:latin typeface="Arial"/>
                <a:cs typeface="Arial"/>
              </a:rPr>
              <a:t>БОУ «Центр образования и комплексного сопровождения детей» Минобразования Чувашии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32379" y="4548327"/>
            <a:ext cx="189103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6854" marR="5080" indent="-224790">
              <a:lnSpc>
                <a:spcPct val="100000"/>
              </a:lnSpc>
              <a:spcBef>
                <a:spcPts val="95"/>
              </a:spcBef>
            </a:pP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курс</a:t>
            </a:r>
            <a:r>
              <a:rPr sz="1000" b="1" i="1" spc="-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комплексной</a:t>
            </a:r>
            <a:r>
              <a:rPr sz="1000" b="1" i="1" spc="-3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реабилитации </a:t>
            </a: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b="1" i="1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социальной</a:t>
            </a:r>
            <a:r>
              <a:rPr sz="1000" b="1" i="1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адаптации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077202" y="4487367"/>
            <a:ext cx="1824989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духовная</a:t>
            </a:r>
            <a:r>
              <a:rPr sz="1000" b="1" i="1" spc="-4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помощь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участникам</a:t>
            </a:r>
            <a:r>
              <a:rPr sz="1000" b="1" i="1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боевых</a:t>
            </a:r>
            <a:r>
              <a:rPr sz="1000" b="1" i="1" spc="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действий</a:t>
            </a:r>
            <a:r>
              <a:rPr sz="1000" b="1" i="1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 spc="-50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членам</a:t>
            </a:r>
            <a:r>
              <a:rPr sz="1000" b="1" i="1" spc="-1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их</a:t>
            </a:r>
            <a:r>
              <a:rPr sz="1000" b="1" i="1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семей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29895" y="4487367"/>
            <a:ext cx="1837689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медико-психологическая,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психиатрическая,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психотерапевтическая</a:t>
            </a:r>
            <a:r>
              <a:rPr sz="1000" b="1" i="1" spc="11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помощь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955540" y="4424273"/>
            <a:ext cx="17564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консультирование</a:t>
            </a:r>
            <a:r>
              <a:rPr sz="1000" b="1" i="1" spc="8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психологом </a:t>
            </a: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и</a:t>
            </a:r>
            <a:r>
              <a:rPr sz="1000" b="1" i="1" spc="-25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направление</a:t>
            </a:r>
            <a:r>
              <a:rPr sz="1000" b="1" i="1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в</a:t>
            </a:r>
            <a:r>
              <a:rPr sz="1000" b="1" i="1" spc="-2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медицинскую </a:t>
            </a: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организацию</a:t>
            </a:r>
            <a:r>
              <a:rPr sz="1000" b="1" i="1" spc="-4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>
                <a:solidFill>
                  <a:srgbClr val="292934"/>
                </a:solidFill>
                <a:latin typeface="Times New Roman"/>
                <a:cs typeface="Times New Roman"/>
              </a:rPr>
              <a:t>по</a:t>
            </a:r>
            <a:r>
              <a:rPr sz="1000" b="1" i="1" spc="-30">
                <a:solidFill>
                  <a:srgbClr val="292934"/>
                </a:solidFill>
                <a:latin typeface="Times New Roman"/>
                <a:cs typeface="Times New Roman"/>
              </a:rPr>
              <a:t> </a:t>
            </a:r>
            <a:r>
              <a:rPr sz="1000" b="1" i="1" spc="-20">
                <a:solidFill>
                  <a:srgbClr val="292934"/>
                </a:solidFill>
                <a:latin typeface="Times New Roman"/>
                <a:cs typeface="Times New Roman"/>
              </a:rPr>
              <a:t>месту</a:t>
            </a:r>
            <a:endParaRPr sz="10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000" b="1" i="1" spc="-10">
                <a:solidFill>
                  <a:srgbClr val="292934"/>
                </a:solidFill>
                <a:latin typeface="Times New Roman"/>
                <a:cs typeface="Times New Roman"/>
              </a:rPr>
              <a:t>жительства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4" name="object 34"/>
          <p:cNvPicPr/>
          <p:nvPr/>
        </p:nvPicPr>
        <p:blipFill>
          <a:blip r:embed="rId7"/>
          <a:stretch>
            <a:fillRect/>
          </a:stretch>
        </p:blipFill>
        <p:spPr>
          <a:xfrm>
            <a:off x="5321804" y="3930396"/>
            <a:ext cx="1850139" cy="42976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5596890" y="3976522"/>
            <a:ext cx="129476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ПРИНЦИП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ответственности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36" name="object 36"/>
          <p:cNvPicPr/>
          <p:nvPr/>
        </p:nvPicPr>
        <p:blipFill>
          <a:blip r:embed="rId8"/>
          <a:stretch>
            <a:fillRect/>
          </a:stretch>
        </p:blipFill>
        <p:spPr>
          <a:xfrm>
            <a:off x="7226804" y="3924268"/>
            <a:ext cx="1854711" cy="435895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7425055" y="3973169"/>
            <a:ext cx="145415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ПРИНЦИП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000" b="1" i="1" spc="-10">
                <a:solidFill>
                  <a:srgbClr val="C00000"/>
                </a:solidFill>
                <a:latin typeface="Arial"/>
                <a:cs typeface="Arial"/>
              </a:rPr>
              <a:t>конфиденциальности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-38"/>
            <a:ext cx="9144000" cy="274320"/>
          </a:xfrm>
          <a:custGeom>
            <a:rect l="l" t="t" r="r" b="b"/>
            <a:pathLst>
              <a:path w="9144000" h="274320">
                <a:moveTo>
                  <a:pt x="9144000" y="0"/>
                </a:moveTo>
                <a:lnTo>
                  <a:pt x="0" y="0"/>
                </a:lnTo>
                <a:lnTo>
                  <a:pt x="0" y="273850"/>
                </a:lnTo>
                <a:lnTo>
                  <a:pt x="9144000" y="273850"/>
                </a:lnTo>
                <a:lnTo>
                  <a:pt x="9144000" y="0"/>
                </a:lnTo>
                <a:close/>
              </a:path>
            </a:pathLst>
          </a:custGeom>
          <a:solidFill>
            <a:srgbClr val="92A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7400" y="369773"/>
            <a:ext cx="6854062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>
                <a:solidFill>
                  <a:srgbClr val="006FC0"/>
                </a:solidFill>
              </a:rPr>
              <a:t>Министерство</a:t>
            </a:r>
            <a:r>
              <a:rPr sz="1800" spc="10">
                <a:solidFill>
                  <a:srgbClr val="006FC0"/>
                </a:solidFill>
              </a:rPr>
              <a:t> </a:t>
            </a:r>
            <a:r>
              <a:rPr sz="1800" spc="-10">
                <a:solidFill>
                  <a:srgbClr val="006FC0"/>
                </a:solidFill>
              </a:rPr>
              <a:t>образования</a:t>
            </a:r>
            <a:r>
              <a:rPr sz="1800" spc="-45">
                <a:solidFill>
                  <a:srgbClr val="006FC0"/>
                </a:solidFill>
              </a:rPr>
              <a:t> </a:t>
            </a:r>
            <a:r>
              <a:rPr lang="ru-RU" sz="1800" spc="-10" smtClean="0">
                <a:solidFill>
                  <a:srgbClr val="006FC0"/>
                </a:solidFill>
              </a:rPr>
              <a:t>Чувашской Республики</a:t>
            </a:r>
            <a:endParaRPr sz="1800"/>
          </a:p>
        </p:txBody>
      </p:sp>
      <p:grpSp>
        <p:nvGrpSpPr>
          <p:cNvPr id="4" name="object 4"/>
          <p:cNvGrpSpPr/>
          <p:nvPr/>
        </p:nvGrpSpPr>
        <p:grpSpPr>
          <a:xfrm>
            <a:off x="177287" y="1608196"/>
            <a:ext cx="8751570" cy="946150"/>
            <a:chOff x="177287" y="1608196"/>
            <a:chExt cx="8751570" cy="946150"/>
          </a:xfrm>
        </p:grpSpPr>
        <p:sp>
          <p:nvSpPr>
            <p:cNvPr id="5" name="object 5"/>
            <p:cNvSpPr/>
            <p:nvPr/>
          </p:nvSpPr>
          <p:spPr>
            <a:xfrm>
              <a:off x="190500" y="1960905"/>
              <a:ext cx="8724900" cy="579755"/>
            </a:xfrm>
            <a:custGeom>
              <a:rect l="l" t="t" r="r" b="b"/>
              <a:pathLst>
                <a:path w="8724900" h="579755">
                  <a:moveTo>
                    <a:pt x="0" y="579602"/>
                  </a:moveTo>
                  <a:lnTo>
                    <a:pt x="8724900" y="579602"/>
                  </a:lnTo>
                  <a:lnTo>
                    <a:pt x="8724900" y="0"/>
                  </a:lnTo>
                  <a:lnTo>
                    <a:pt x="0" y="0"/>
                  </a:lnTo>
                  <a:lnTo>
                    <a:pt x="0" y="579602"/>
                  </a:lnTo>
                  <a:close/>
                </a:path>
              </a:pathLst>
            </a:custGeom>
            <a:ln w="26424">
              <a:solidFill>
                <a:srgbClr val="92A1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6745" y="1621408"/>
              <a:ext cx="7574280" cy="679450"/>
            </a:xfrm>
            <a:custGeom>
              <a:rect l="l" t="t" r="r" b="b"/>
              <a:pathLst>
                <a:path w="7574280" h="679450">
                  <a:moveTo>
                    <a:pt x="7461123" y="0"/>
                  </a:moveTo>
                  <a:lnTo>
                    <a:pt x="113156" y="0"/>
                  </a:lnTo>
                  <a:lnTo>
                    <a:pt x="69110" y="8893"/>
                  </a:lnTo>
                  <a:lnTo>
                    <a:pt x="33142" y="33147"/>
                  </a:lnTo>
                  <a:lnTo>
                    <a:pt x="8892" y="69115"/>
                  </a:lnTo>
                  <a:lnTo>
                    <a:pt x="0" y="113156"/>
                  </a:lnTo>
                  <a:lnTo>
                    <a:pt x="0" y="565784"/>
                  </a:lnTo>
                  <a:lnTo>
                    <a:pt x="8892" y="609826"/>
                  </a:lnTo>
                  <a:lnTo>
                    <a:pt x="33142" y="645794"/>
                  </a:lnTo>
                  <a:lnTo>
                    <a:pt x="69110" y="670048"/>
                  </a:lnTo>
                  <a:lnTo>
                    <a:pt x="113156" y="678941"/>
                  </a:lnTo>
                  <a:lnTo>
                    <a:pt x="7461123" y="678941"/>
                  </a:lnTo>
                  <a:lnTo>
                    <a:pt x="7505164" y="670048"/>
                  </a:lnTo>
                  <a:lnTo>
                    <a:pt x="7541133" y="645794"/>
                  </a:lnTo>
                  <a:lnTo>
                    <a:pt x="7565386" y="609826"/>
                  </a:lnTo>
                  <a:lnTo>
                    <a:pt x="7574280" y="565784"/>
                  </a:lnTo>
                  <a:lnTo>
                    <a:pt x="7574280" y="113156"/>
                  </a:lnTo>
                  <a:lnTo>
                    <a:pt x="7565386" y="69115"/>
                  </a:lnTo>
                  <a:lnTo>
                    <a:pt x="7541133" y="33147"/>
                  </a:lnTo>
                  <a:lnTo>
                    <a:pt x="7505164" y="8893"/>
                  </a:lnTo>
                  <a:lnTo>
                    <a:pt x="7461123" y="0"/>
                  </a:lnTo>
                  <a:close/>
                </a:path>
              </a:pathLst>
            </a:custGeom>
            <a:solidFill>
              <a:srgbClr val="92A1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6745" y="1621408"/>
              <a:ext cx="7574280" cy="679450"/>
            </a:xfrm>
            <a:custGeom>
              <a:rect l="l" t="t" r="r" b="b"/>
              <a:pathLst>
                <a:path w="7574280" h="679450">
                  <a:moveTo>
                    <a:pt x="0" y="113156"/>
                  </a:moveTo>
                  <a:lnTo>
                    <a:pt x="8892" y="69115"/>
                  </a:lnTo>
                  <a:lnTo>
                    <a:pt x="33142" y="33147"/>
                  </a:lnTo>
                  <a:lnTo>
                    <a:pt x="69110" y="8893"/>
                  </a:lnTo>
                  <a:lnTo>
                    <a:pt x="113156" y="0"/>
                  </a:lnTo>
                  <a:lnTo>
                    <a:pt x="7461123" y="0"/>
                  </a:lnTo>
                  <a:lnTo>
                    <a:pt x="7505164" y="8893"/>
                  </a:lnTo>
                  <a:lnTo>
                    <a:pt x="7541133" y="33147"/>
                  </a:lnTo>
                  <a:lnTo>
                    <a:pt x="7565386" y="69115"/>
                  </a:lnTo>
                  <a:lnTo>
                    <a:pt x="7574280" y="113156"/>
                  </a:lnTo>
                  <a:lnTo>
                    <a:pt x="7574280" y="565784"/>
                  </a:lnTo>
                  <a:lnTo>
                    <a:pt x="7565386" y="609826"/>
                  </a:lnTo>
                  <a:lnTo>
                    <a:pt x="7541133" y="645794"/>
                  </a:lnTo>
                  <a:lnTo>
                    <a:pt x="7505164" y="670048"/>
                  </a:lnTo>
                  <a:lnTo>
                    <a:pt x="7461123" y="678941"/>
                  </a:lnTo>
                  <a:lnTo>
                    <a:pt x="113156" y="678941"/>
                  </a:lnTo>
                  <a:lnTo>
                    <a:pt x="69110" y="670048"/>
                  </a:lnTo>
                  <a:lnTo>
                    <a:pt x="33142" y="645794"/>
                  </a:lnTo>
                  <a:lnTo>
                    <a:pt x="8892" y="609826"/>
                  </a:lnTo>
                  <a:lnTo>
                    <a:pt x="0" y="565784"/>
                  </a:lnTo>
                  <a:lnTo>
                    <a:pt x="0" y="113156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31140" y="889761"/>
            <a:ext cx="8682990" cy="1227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b="1" i="1" u="sng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Обеспечивает</a:t>
            </a:r>
            <a:r>
              <a:rPr sz="1200" b="1" i="1" spc="29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координацию</a:t>
            </a:r>
            <a:r>
              <a:rPr sz="1200" i="1" spc="28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взаимодействия</a:t>
            </a:r>
            <a:r>
              <a:rPr sz="1200" i="1" spc="28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образовательных</a:t>
            </a:r>
            <a:r>
              <a:rPr sz="1200" i="1" spc="28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организаций</a:t>
            </a:r>
            <a:r>
              <a:rPr sz="1200" i="1" spc="29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с</a:t>
            </a:r>
            <a:r>
              <a:rPr sz="1200" i="1" spc="27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медицинскими</a:t>
            </a:r>
            <a:r>
              <a:rPr sz="1200" i="1" spc="28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организациями</a:t>
            </a:r>
            <a:r>
              <a:rPr sz="1200" i="1" spc="27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 spc="-25">
                <a:solidFill>
                  <a:srgbClr val="006FC0"/>
                </a:solidFill>
                <a:latin typeface="Arial"/>
                <a:cs typeface="Arial"/>
              </a:rPr>
              <a:t>при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направлении</a:t>
            </a:r>
            <a:r>
              <a:rPr sz="1200" i="1" spc="17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лиц,</a:t>
            </a:r>
            <a:r>
              <a:rPr sz="1200" i="1" spc="18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участвовавших</a:t>
            </a:r>
            <a:r>
              <a:rPr sz="1200" i="1" spc="19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в</a:t>
            </a:r>
            <a:r>
              <a:rPr sz="1200" i="1" spc="17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СВО,</a:t>
            </a:r>
            <a:r>
              <a:rPr sz="1200" i="1" spc="18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и</a:t>
            </a:r>
            <a:r>
              <a:rPr sz="1200" i="1" spc="18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членов</a:t>
            </a:r>
            <a:r>
              <a:rPr sz="1200" i="1" spc="18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их</a:t>
            </a:r>
            <a:r>
              <a:rPr sz="1200" i="1" spc="18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семей</a:t>
            </a:r>
            <a:r>
              <a:rPr sz="1200" i="1" spc="17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для</a:t>
            </a:r>
            <a:r>
              <a:rPr sz="1200" i="1" spc="18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оказания</a:t>
            </a:r>
            <a:r>
              <a:rPr sz="1200" i="1" spc="18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им</a:t>
            </a:r>
            <a:r>
              <a:rPr sz="1200" i="1" spc="18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психологической,</a:t>
            </a:r>
            <a:r>
              <a:rPr sz="1200" i="1" spc="19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>
                <a:solidFill>
                  <a:srgbClr val="006FC0"/>
                </a:solidFill>
                <a:latin typeface="Arial"/>
                <a:cs typeface="Arial"/>
              </a:rPr>
              <a:t>психиатрической</a:t>
            </a:r>
            <a:r>
              <a:rPr sz="1200" i="1" spc="19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 spc="-50">
                <a:solidFill>
                  <a:srgbClr val="006FC0"/>
                </a:solidFill>
                <a:latin typeface="Arial"/>
                <a:cs typeface="Arial"/>
              </a:rPr>
              <a:t>и </a:t>
            </a:r>
            <a:r>
              <a:rPr sz="1200" i="1" spc="-10">
                <a:solidFill>
                  <a:srgbClr val="006FC0"/>
                </a:solidFill>
                <a:latin typeface="Arial"/>
                <a:cs typeface="Arial"/>
              </a:rPr>
              <a:t>психотерапевтической</a:t>
            </a:r>
            <a:r>
              <a:rPr sz="1200" i="1" spc="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0" i="1" spc="-10">
                <a:solidFill>
                  <a:srgbClr val="006FC0"/>
                </a:solidFill>
                <a:latin typeface="Arial"/>
                <a:cs typeface="Arial"/>
              </a:rPr>
              <a:t>помощи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Arial"/>
              <a:cs typeface="Arial"/>
            </a:endParaRPr>
          </a:p>
          <a:p>
            <a:pPr marL="659765" marR="1155700">
              <a:lnSpc>
                <a:spcPts val="1140"/>
              </a:lnSpc>
            </a:pP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Проактивное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выявление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детей,</a:t>
            </a:r>
            <a:r>
              <a:rPr sz="1100" b="1" i="1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у которых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FFFF"/>
                </a:solidFill>
                <a:latin typeface="Arial"/>
                <a:cs typeface="Arial"/>
              </a:rPr>
              <a:t>родственники</a:t>
            </a:r>
            <a:r>
              <a:rPr sz="1100" b="1" i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участвуют</a:t>
            </a:r>
            <a:r>
              <a:rPr sz="1100" b="1" i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или участвовали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100" b="1" i="1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 spc="-20">
                <a:solidFill>
                  <a:srgbClr val="FFFFFF"/>
                </a:solidFill>
                <a:latin typeface="Arial"/>
                <a:cs typeface="Arial"/>
              </a:rPr>
              <a:t>СВО,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членам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их</a:t>
            </a:r>
            <a:r>
              <a:rPr sz="1100" b="1" i="1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FFFF"/>
                </a:solidFill>
                <a:latin typeface="Arial"/>
                <a:cs typeface="Arial"/>
              </a:rPr>
              <a:t>семей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77287" y="2651501"/>
            <a:ext cx="8751570" cy="945515"/>
            <a:chOff x="177287" y="2651501"/>
            <a:chExt cx="8751570" cy="945515"/>
          </a:xfrm>
        </p:grpSpPr>
        <p:sp>
          <p:nvSpPr>
            <p:cNvPr id="10" name="object 10"/>
            <p:cNvSpPr/>
            <p:nvPr/>
          </p:nvSpPr>
          <p:spPr>
            <a:xfrm>
              <a:off x="190500" y="3004083"/>
              <a:ext cx="8724900" cy="579755"/>
            </a:xfrm>
            <a:custGeom>
              <a:rect l="l" t="t" r="r" b="b"/>
              <a:pathLst>
                <a:path w="8724900" h="579754">
                  <a:moveTo>
                    <a:pt x="0" y="579602"/>
                  </a:moveTo>
                  <a:lnTo>
                    <a:pt x="8724900" y="579602"/>
                  </a:lnTo>
                  <a:lnTo>
                    <a:pt x="8724900" y="0"/>
                  </a:lnTo>
                  <a:lnTo>
                    <a:pt x="0" y="0"/>
                  </a:lnTo>
                  <a:lnTo>
                    <a:pt x="0" y="579602"/>
                  </a:lnTo>
                  <a:close/>
                </a:path>
              </a:pathLst>
            </a:custGeom>
            <a:ln w="26424">
              <a:solidFill>
                <a:srgbClr val="92A1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6745" y="2664713"/>
              <a:ext cx="7574280" cy="679450"/>
            </a:xfrm>
            <a:custGeom>
              <a:rect l="l" t="t" r="r" b="b"/>
              <a:pathLst>
                <a:path w="7574280" h="679450">
                  <a:moveTo>
                    <a:pt x="7461123" y="0"/>
                  </a:moveTo>
                  <a:lnTo>
                    <a:pt x="113156" y="0"/>
                  </a:lnTo>
                  <a:lnTo>
                    <a:pt x="69110" y="8876"/>
                  </a:lnTo>
                  <a:lnTo>
                    <a:pt x="33142" y="33099"/>
                  </a:lnTo>
                  <a:lnTo>
                    <a:pt x="8892" y="69062"/>
                  </a:lnTo>
                  <a:lnTo>
                    <a:pt x="0" y="113156"/>
                  </a:lnTo>
                  <a:lnTo>
                    <a:pt x="0" y="565785"/>
                  </a:lnTo>
                  <a:lnTo>
                    <a:pt x="8892" y="609826"/>
                  </a:lnTo>
                  <a:lnTo>
                    <a:pt x="33142" y="645795"/>
                  </a:lnTo>
                  <a:lnTo>
                    <a:pt x="69110" y="670048"/>
                  </a:lnTo>
                  <a:lnTo>
                    <a:pt x="113156" y="678942"/>
                  </a:lnTo>
                  <a:lnTo>
                    <a:pt x="7461123" y="678942"/>
                  </a:lnTo>
                  <a:lnTo>
                    <a:pt x="7505164" y="670048"/>
                  </a:lnTo>
                  <a:lnTo>
                    <a:pt x="7541133" y="645795"/>
                  </a:lnTo>
                  <a:lnTo>
                    <a:pt x="7565386" y="609826"/>
                  </a:lnTo>
                  <a:lnTo>
                    <a:pt x="7574280" y="565785"/>
                  </a:lnTo>
                  <a:lnTo>
                    <a:pt x="7574280" y="113156"/>
                  </a:lnTo>
                  <a:lnTo>
                    <a:pt x="7565386" y="69062"/>
                  </a:lnTo>
                  <a:lnTo>
                    <a:pt x="7541133" y="33099"/>
                  </a:lnTo>
                  <a:lnTo>
                    <a:pt x="7505164" y="8876"/>
                  </a:lnTo>
                  <a:lnTo>
                    <a:pt x="7461123" y="0"/>
                  </a:lnTo>
                  <a:close/>
                </a:path>
              </a:pathLst>
            </a:custGeom>
            <a:solidFill>
              <a:srgbClr val="92A1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6745" y="2664713"/>
              <a:ext cx="7574280" cy="679450"/>
            </a:xfrm>
            <a:custGeom>
              <a:rect l="l" t="t" r="r" b="b"/>
              <a:pathLst>
                <a:path w="7574280" h="679450">
                  <a:moveTo>
                    <a:pt x="0" y="113156"/>
                  </a:moveTo>
                  <a:lnTo>
                    <a:pt x="8892" y="69062"/>
                  </a:lnTo>
                  <a:lnTo>
                    <a:pt x="33142" y="33099"/>
                  </a:lnTo>
                  <a:lnTo>
                    <a:pt x="69110" y="8876"/>
                  </a:lnTo>
                  <a:lnTo>
                    <a:pt x="113156" y="0"/>
                  </a:lnTo>
                  <a:lnTo>
                    <a:pt x="7461123" y="0"/>
                  </a:lnTo>
                  <a:lnTo>
                    <a:pt x="7505164" y="8876"/>
                  </a:lnTo>
                  <a:lnTo>
                    <a:pt x="7541133" y="33099"/>
                  </a:lnTo>
                  <a:lnTo>
                    <a:pt x="7565386" y="69062"/>
                  </a:lnTo>
                  <a:lnTo>
                    <a:pt x="7574280" y="113156"/>
                  </a:lnTo>
                  <a:lnTo>
                    <a:pt x="7574280" y="565785"/>
                  </a:lnTo>
                  <a:lnTo>
                    <a:pt x="7565386" y="609826"/>
                  </a:lnTo>
                  <a:lnTo>
                    <a:pt x="7541133" y="645795"/>
                  </a:lnTo>
                  <a:lnTo>
                    <a:pt x="7505164" y="670048"/>
                  </a:lnTo>
                  <a:lnTo>
                    <a:pt x="7461123" y="678942"/>
                  </a:lnTo>
                  <a:lnTo>
                    <a:pt x="113156" y="678942"/>
                  </a:lnTo>
                  <a:lnTo>
                    <a:pt x="69110" y="670048"/>
                  </a:lnTo>
                  <a:lnTo>
                    <a:pt x="33142" y="645795"/>
                  </a:lnTo>
                  <a:lnTo>
                    <a:pt x="8892" y="609826"/>
                  </a:lnTo>
                  <a:lnTo>
                    <a:pt x="0" y="565785"/>
                  </a:lnTo>
                  <a:lnTo>
                    <a:pt x="0" y="113156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78230" y="2821635"/>
            <a:ext cx="634682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230"/>
              </a:lnSpc>
              <a:spcBef>
                <a:spcPts val="105"/>
              </a:spcBef>
            </a:pPr>
            <a:r>
              <a:rPr sz="1100" b="1" i="1" spc="-10">
                <a:solidFill>
                  <a:srgbClr val="FFFFFF"/>
                </a:solidFill>
                <a:latin typeface="Arial"/>
                <a:cs typeface="Arial"/>
              </a:rPr>
              <a:t>Консультирование</a:t>
            </a:r>
            <a:r>
              <a:rPr sz="1100" b="1" i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данной</a:t>
            </a:r>
            <a:r>
              <a:rPr sz="1100" b="1" i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категории</a:t>
            </a:r>
            <a:r>
              <a:rPr sz="1100" b="1" i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детей</a:t>
            </a:r>
            <a:r>
              <a:rPr sz="1100" b="1" i="1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100" b="1" i="1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их</a:t>
            </a:r>
            <a:r>
              <a:rPr sz="1100" b="1" i="1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семей</a:t>
            </a:r>
            <a:r>
              <a:rPr sz="1100" b="1" i="1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психологом</a:t>
            </a:r>
            <a:r>
              <a:rPr sz="1100" b="1" i="1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100" b="1" i="1" spc="-10" smtClean="0">
                <a:solidFill>
                  <a:srgbClr val="FFFFFF"/>
                </a:solidFill>
                <a:latin typeface="Arial"/>
                <a:cs typeface="Arial"/>
              </a:rPr>
              <a:t>образовательной или </a:t>
            </a:r>
            <a:r>
              <a:rPr sz="1100" b="1" i="1" spc="-10" smtClean="0">
                <a:solidFill>
                  <a:srgbClr val="FFFFFF"/>
                </a:solidFill>
                <a:latin typeface="Arial"/>
                <a:cs typeface="Arial"/>
              </a:rPr>
              <a:t>подведомственной</a:t>
            </a:r>
            <a:r>
              <a:rPr lang="ru-RU" sz="1100" b="1" i="1" spc="-1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 spc="-10" smtClean="0">
                <a:solidFill>
                  <a:srgbClr val="FFFFFF"/>
                </a:solidFill>
                <a:latin typeface="Arial"/>
                <a:cs typeface="Arial"/>
              </a:rPr>
              <a:t>организации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77287" y="3694679"/>
            <a:ext cx="8751570" cy="946150"/>
            <a:chOff x="177287" y="3694679"/>
            <a:chExt cx="8751570" cy="946150"/>
          </a:xfrm>
        </p:grpSpPr>
        <p:sp>
          <p:nvSpPr>
            <p:cNvPr id="15" name="object 15"/>
            <p:cNvSpPr/>
            <p:nvPr/>
          </p:nvSpPr>
          <p:spPr>
            <a:xfrm>
              <a:off x="190500" y="4047413"/>
              <a:ext cx="8724900" cy="579755"/>
            </a:xfrm>
            <a:custGeom>
              <a:rect l="l" t="t" r="r" b="b"/>
              <a:pathLst>
                <a:path w="8724900" h="579754">
                  <a:moveTo>
                    <a:pt x="0" y="579602"/>
                  </a:moveTo>
                  <a:lnTo>
                    <a:pt x="8724900" y="579602"/>
                  </a:lnTo>
                  <a:lnTo>
                    <a:pt x="8724900" y="0"/>
                  </a:lnTo>
                  <a:lnTo>
                    <a:pt x="0" y="0"/>
                  </a:lnTo>
                  <a:lnTo>
                    <a:pt x="0" y="579602"/>
                  </a:lnTo>
                  <a:close/>
                </a:path>
              </a:pathLst>
            </a:custGeom>
            <a:ln w="26424">
              <a:solidFill>
                <a:srgbClr val="92A1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6745" y="3707891"/>
              <a:ext cx="7574280" cy="679450"/>
            </a:xfrm>
            <a:custGeom>
              <a:rect l="l" t="t" r="r" b="b"/>
              <a:pathLst>
                <a:path w="7574280" h="679450">
                  <a:moveTo>
                    <a:pt x="7461123" y="0"/>
                  </a:moveTo>
                  <a:lnTo>
                    <a:pt x="113156" y="0"/>
                  </a:lnTo>
                  <a:lnTo>
                    <a:pt x="69110" y="8893"/>
                  </a:lnTo>
                  <a:lnTo>
                    <a:pt x="33142" y="33147"/>
                  </a:lnTo>
                  <a:lnTo>
                    <a:pt x="8892" y="69115"/>
                  </a:lnTo>
                  <a:lnTo>
                    <a:pt x="0" y="113157"/>
                  </a:lnTo>
                  <a:lnTo>
                    <a:pt x="0" y="565848"/>
                  </a:lnTo>
                  <a:lnTo>
                    <a:pt x="8892" y="609895"/>
                  </a:lnTo>
                  <a:lnTo>
                    <a:pt x="33142" y="645863"/>
                  </a:lnTo>
                  <a:lnTo>
                    <a:pt x="69110" y="670113"/>
                  </a:lnTo>
                  <a:lnTo>
                    <a:pt x="113156" y="679005"/>
                  </a:lnTo>
                  <a:lnTo>
                    <a:pt x="7461123" y="679005"/>
                  </a:lnTo>
                  <a:lnTo>
                    <a:pt x="7505164" y="670113"/>
                  </a:lnTo>
                  <a:lnTo>
                    <a:pt x="7541133" y="645863"/>
                  </a:lnTo>
                  <a:lnTo>
                    <a:pt x="7565386" y="609895"/>
                  </a:lnTo>
                  <a:lnTo>
                    <a:pt x="7574280" y="565848"/>
                  </a:lnTo>
                  <a:lnTo>
                    <a:pt x="7574280" y="113157"/>
                  </a:lnTo>
                  <a:lnTo>
                    <a:pt x="7565386" y="69115"/>
                  </a:lnTo>
                  <a:lnTo>
                    <a:pt x="7541133" y="33147"/>
                  </a:lnTo>
                  <a:lnTo>
                    <a:pt x="7505164" y="8893"/>
                  </a:lnTo>
                  <a:lnTo>
                    <a:pt x="7461123" y="0"/>
                  </a:lnTo>
                  <a:close/>
                </a:path>
              </a:pathLst>
            </a:custGeom>
            <a:solidFill>
              <a:srgbClr val="92A1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26745" y="3707891"/>
              <a:ext cx="7574280" cy="679450"/>
            </a:xfrm>
            <a:custGeom>
              <a:rect l="l" t="t" r="r" b="b"/>
              <a:pathLst>
                <a:path w="7574280" h="679450">
                  <a:moveTo>
                    <a:pt x="0" y="113157"/>
                  </a:moveTo>
                  <a:lnTo>
                    <a:pt x="8892" y="69115"/>
                  </a:lnTo>
                  <a:lnTo>
                    <a:pt x="33142" y="33147"/>
                  </a:lnTo>
                  <a:lnTo>
                    <a:pt x="69110" y="8893"/>
                  </a:lnTo>
                  <a:lnTo>
                    <a:pt x="113156" y="0"/>
                  </a:lnTo>
                  <a:lnTo>
                    <a:pt x="7461123" y="0"/>
                  </a:lnTo>
                  <a:lnTo>
                    <a:pt x="7505164" y="8893"/>
                  </a:lnTo>
                  <a:lnTo>
                    <a:pt x="7541133" y="33147"/>
                  </a:lnTo>
                  <a:lnTo>
                    <a:pt x="7565386" y="69115"/>
                  </a:lnTo>
                  <a:lnTo>
                    <a:pt x="7574280" y="113157"/>
                  </a:lnTo>
                  <a:lnTo>
                    <a:pt x="7574280" y="565848"/>
                  </a:lnTo>
                  <a:lnTo>
                    <a:pt x="7565386" y="609895"/>
                  </a:lnTo>
                  <a:lnTo>
                    <a:pt x="7541133" y="645863"/>
                  </a:lnTo>
                  <a:lnTo>
                    <a:pt x="7505164" y="670113"/>
                  </a:lnTo>
                  <a:lnTo>
                    <a:pt x="7461123" y="679005"/>
                  </a:lnTo>
                  <a:lnTo>
                    <a:pt x="113156" y="679005"/>
                  </a:lnTo>
                  <a:lnTo>
                    <a:pt x="69110" y="670113"/>
                  </a:lnTo>
                  <a:lnTo>
                    <a:pt x="33142" y="645863"/>
                  </a:lnTo>
                  <a:lnTo>
                    <a:pt x="8892" y="609895"/>
                  </a:lnTo>
                  <a:lnTo>
                    <a:pt x="0" y="565848"/>
                  </a:lnTo>
                  <a:lnTo>
                    <a:pt x="0" y="113157"/>
                  </a:lnTo>
                  <a:close/>
                </a:path>
              </a:pathLst>
            </a:custGeom>
            <a:ln w="264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78230" y="3720795"/>
            <a:ext cx="6812280" cy="62801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>
              <a:lnSpc>
                <a:spcPts val="1140"/>
              </a:lnSpc>
              <a:spcBef>
                <a:spcPts val="290"/>
              </a:spcBef>
            </a:pP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100" b="1" i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учетом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разработанных</a:t>
            </a:r>
            <a:r>
              <a:rPr sz="1100" b="1" i="1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критериев</a:t>
            </a:r>
            <a:r>
              <a:rPr sz="1100" b="1" i="1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показаний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1100" b="1" i="1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направления</a:t>
            </a:r>
            <a:r>
              <a:rPr sz="1100" b="1" i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100" b="1" i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медицинскую</a:t>
            </a:r>
            <a:r>
              <a:rPr sz="1100" b="1" i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FFFF"/>
                </a:solidFill>
                <a:latin typeface="Arial"/>
                <a:cs typeface="Arial"/>
              </a:rPr>
              <a:t>организацию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обеспечить</a:t>
            </a:r>
            <a:r>
              <a:rPr sz="1100" b="1" i="1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выдачу</a:t>
            </a:r>
            <a:r>
              <a:rPr sz="1100" b="1" i="1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направления</a:t>
            </a:r>
            <a:r>
              <a:rPr sz="1100" b="1" i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100" b="1" i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медицинскую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организацию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по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месту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жительства</a:t>
            </a:r>
            <a:r>
              <a:rPr sz="1100" b="1" i="1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 spc="-25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endParaRPr sz="1100">
              <a:latin typeface="Arial"/>
              <a:cs typeface="Arial"/>
            </a:endParaRPr>
          </a:p>
          <a:p>
            <a:pPr marL="12700" marR="73025">
              <a:lnSpc>
                <a:spcPts val="1140"/>
              </a:lnSpc>
            </a:pPr>
            <a:r>
              <a:rPr sz="1100" b="1" i="1" spc="-10">
                <a:solidFill>
                  <a:srgbClr val="FFFFFF"/>
                </a:solidFill>
                <a:latin typeface="Arial"/>
                <a:cs typeface="Arial"/>
              </a:rPr>
              <a:t>организации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ответственным</a:t>
            </a:r>
            <a:r>
              <a:rPr sz="1100" b="1" i="1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медицинским</a:t>
            </a:r>
            <a:r>
              <a:rPr sz="1100" b="1" i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сотрудником</a:t>
            </a:r>
            <a:r>
              <a:rPr sz="1100" b="1" i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оказания</a:t>
            </a:r>
            <a:r>
              <a:rPr sz="1100" b="1" i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FFFF"/>
                </a:solidFill>
                <a:latin typeface="Arial"/>
                <a:cs typeface="Arial"/>
              </a:rPr>
              <a:t>медико-психологической,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психиатрической</a:t>
            </a:r>
            <a:r>
              <a:rPr sz="1100" b="1" i="1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100" b="1" i="1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FFFFFF"/>
                </a:solidFill>
                <a:latin typeface="Arial"/>
                <a:cs typeface="Arial"/>
              </a:rPr>
              <a:t>психотерапевтической</a:t>
            </a:r>
            <a:r>
              <a:rPr sz="1100" b="1" i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помощи</a:t>
            </a:r>
            <a:r>
              <a:rPr sz="1100" b="1" i="1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FFFFFF"/>
                </a:solidFill>
                <a:latin typeface="Arial"/>
                <a:cs typeface="Arial"/>
              </a:rPr>
              <a:t>участникам</a:t>
            </a:r>
            <a:r>
              <a:rPr sz="1100" b="1" i="1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i="1" spc="-25">
                <a:solidFill>
                  <a:srgbClr val="FFFFFF"/>
                </a:solidFill>
                <a:latin typeface="Arial"/>
                <a:cs typeface="Arial"/>
              </a:rPr>
              <a:t>СВО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object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59713" y="1744918"/>
            <a:ext cx="7135888" cy="105660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-38"/>
            <a:ext cx="9144000" cy="274320"/>
          </a:xfrm>
          <a:custGeom>
            <a:rect l="l" t="t" r="r" b="b"/>
            <a:pathLst>
              <a:path w="9144000" h="274320">
                <a:moveTo>
                  <a:pt x="9144000" y="0"/>
                </a:moveTo>
                <a:lnTo>
                  <a:pt x="0" y="0"/>
                </a:lnTo>
                <a:lnTo>
                  <a:pt x="0" y="273850"/>
                </a:lnTo>
                <a:lnTo>
                  <a:pt x="9144000" y="273850"/>
                </a:lnTo>
                <a:lnTo>
                  <a:pt x="9144000" y="0"/>
                </a:lnTo>
                <a:close/>
              </a:path>
            </a:pathLst>
          </a:custGeom>
          <a:solidFill>
            <a:srgbClr val="92A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7917" y="503314"/>
            <a:ext cx="7915598" cy="238451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98423" y="427101"/>
            <a:ext cx="79432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solidFill>
                  <a:srgbClr val="006FC0"/>
                </a:solidFill>
              </a:rPr>
              <a:t>Критерии</a:t>
            </a:r>
            <a:r>
              <a:rPr sz="1800" spc="-25">
                <a:solidFill>
                  <a:srgbClr val="006FC0"/>
                </a:solidFill>
              </a:rPr>
              <a:t> </a:t>
            </a:r>
            <a:r>
              <a:rPr sz="1800">
                <a:solidFill>
                  <a:srgbClr val="006FC0"/>
                </a:solidFill>
              </a:rPr>
              <a:t>для</a:t>
            </a:r>
            <a:r>
              <a:rPr sz="1800" spc="-65">
                <a:solidFill>
                  <a:srgbClr val="006FC0"/>
                </a:solidFill>
              </a:rPr>
              <a:t> </a:t>
            </a:r>
            <a:r>
              <a:rPr sz="1800" spc="-10">
                <a:solidFill>
                  <a:srgbClr val="006FC0"/>
                </a:solidFill>
              </a:rPr>
              <a:t>направления</a:t>
            </a:r>
            <a:r>
              <a:rPr sz="1800" spc="-60">
                <a:solidFill>
                  <a:srgbClr val="006FC0"/>
                </a:solidFill>
              </a:rPr>
              <a:t> </a:t>
            </a:r>
            <a:r>
              <a:rPr sz="1800" spc="-25">
                <a:solidFill>
                  <a:srgbClr val="006FC0"/>
                </a:solidFill>
              </a:rPr>
              <a:t>психологом</a:t>
            </a:r>
            <a:r>
              <a:rPr sz="1800" spc="-45">
                <a:solidFill>
                  <a:srgbClr val="006FC0"/>
                </a:solidFill>
              </a:rPr>
              <a:t> </a:t>
            </a:r>
            <a:r>
              <a:rPr sz="1800">
                <a:solidFill>
                  <a:srgbClr val="006FC0"/>
                </a:solidFill>
              </a:rPr>
              <a:t>в</a:t>
            </a:r>
            <a:r>
              <a:rPr sz="1800" spc="-60">
                <a:solidFill>
                  <a:srgbClr val="006FC0"/>
                </a:solidFill>
              </a:rPr>
              <a:t> </a:t>
            </a:r>
            <a:r>
              <a:rPr sz="1800">
                <a:solidFill>
                  <a:srgbClr val="006FC0"/>
                </a:solidFill>
              </a:rPr>
              <a:t>медицинскую</a:t>
            </a:r>
            <a:r>
              <a:rPr sz="1800" spc="-15">
                <a:solidFill>
                  <a:srgbClr val="006FC0"/>
                </a:solidFill>
              </a:rPr>
              <a:t> </a:t>
            </a:r>
            <a:r>
              <a:rPr sz="1800" spc="-10">
                <a:solidFill>
                  <a:srgbClr val="006FC0"/>
                </a:solidFill>
              </a:rPr>
              <a:t>организацию</a:t>
            </a:r>
            <a:endParaRPr sz="1800"/>
          </a:p>
        </p:txBody>
      </p:sp>
      <p:sp>
        <p:nvSpPr>
          <p:cNvPr id="5" name="object 5"/>
          <p:cNvSpPr txBox="1"/>
          <p:nvPr/>
        </p:nvSpPr>
        <p:spPr>
          <a:xfrm>
            <a:off x="231140" y="914857"/>
            <a:ext cx="8682355" cy="15220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Клиенту</a:t>
            </a:r>
            <a:r>
              <a:rPr sz="1400" b="1" spc="47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необходимо</a:t>
            </a:r>
            <a:r>
              <a:rPr sz="1400" b="1" spc="60">
                <a:solidFill>
                  <a:srgbClr val="292934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предложить</a:t>
            </a:r>
            <a:r>
              <a:rPr sz="1400" b="1" spc="65">
                <a:solidFill>
                  <a:srgbClr val="292934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направление</a:t>
            </a:r>
            <a:r>
              <a:rPr sz="1400" b="1" spc="55">
                <a:solidFill>
                  <a:srgbClr val="292934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к</a:t>
            </a:r>
            <a:r>
              <a:rPr sz="1400" b="1" spc="60">
                <a:solidFill>
                  <a:srgbClr val="292934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клиническому</a:t>
            </a:r>
            <a:r>
              <a:rPr sz="1400" b="1" spc="55">
                <a:solidFill>
                  <a:srgbClr val="292934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психологу</a:t>
            </a:r>
            <a:r>
              <a:rPr sz="1400" b="1" spc="47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292934"/>
                </a:solidFill>
                <a:latin typeface="Arial"/>
                <a:cs typeface="Arial"/>
              </a:rPr>
              <a:t>(психотерапевту,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психиатру)</a:t>
            </a:r>
            <a:r>
              <a:rPr sz="1400" b="1" spc="-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в</a:t>
            </a:r>
            <a:r>
              <a:rPr sz="1400" b="1" spc="-5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медицинскую</a:t>
            </a:r>
            <a:r>
              <a:rPr sz="1400" b="1" spc="-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организацию</a:t>
            </a:r>
            <a:r>
              <a:rPr sz="1400" b="1" spc="-6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по</a:t>
            </a:r>
            <a:r>
              <a:rPr sz="1400" b="1" spc="-6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месту</a:t>
            </a:r>
            <a:r>
              <a:rPr sz="1400" b="1" spc="-5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292934"/>
                </a:solidFill>
                <a:latin typeface="Arial"/>
                <a:cs typeface="Arial"/>
              </a:rPr>
              <a:t>жительства,</a:t>
            </a:r>
            <a:r>
              <a:rPr sz="1400" b="1" spc="-5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292934"/>
                </a:solidFill>
                <a:latin typeface="Arial"/>
                <a:cs typeface="Arial"/>
              </a:rPr>
              <a:t>если: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1.</a:t>
            </a:r>
            <a:r>
              <a:rPr sz="1100" b="1" i="1" spc="1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100" b="1" i="1" spc="1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(она)</a:t>
            </a:r>
            <a:r>
              <a:rPr sz="1100" b="1" i="1" spc="1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жалуется</a:t>
            </a:r>
            <a:r>
              <a:rPr sz="1100" b="1" i="1" spc="1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b="1" i="1" spc="1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наплывов</a:t>
            </a:r>
            <a:r>
              <a:rPr sz="1100" b="1" i="1" spc="1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ярких</a:t>
            </a:r>
            <a:r>
              <a:rPr sz="1100" b="1" i="1" spc="1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навязчивых</a:t>
            </a:r>
            <a:r>
              <a:rPr sz="1100" b="1" i="1" u="sng" spc="16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воспоминаний</a:t>
            </a:r>
            <a:r>
              <a:rPr sz="1100" b="1" i="1" u="sng" spc="16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травматического</a:t>
            </a:r>
            <a:r>
              <a:rPr sz="1100" b="1" i="1" u="sng" spc="17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события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100" b="1" i="1" spc="1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сопровождающихся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страхом</a:t>
            </a:r>
            <a:r>
              <a:rPr sz="11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100" b="1" i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ужасом;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100" b="1" i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(она)</a:t>
            </a:r>
            <a:r>
              <a:rPr sz="11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избегает</a:t>
            </a:r>
            <a:r>
              <a:rPr sz="1100" b="1" i="1" u="sng" spc="-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разговоров</a:t>
            </a:r>
            <a:r>
              <a:rPr sz="1100" b="1" i="1" u="sng" spc="-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травмирующем</a:t>
            </a:r>
            <a:r>
              <a:rPr sz="11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событии,</a:t>
            </a:r>
            <a:r>
              <a:rPr sz="11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уклоняется</a:t>
            </a:r>
            <a:r>
              <a:rPr sz="1100" b="1" i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ситуаций,</a:t>
            </a:r>
            <a:r>
              <a:rPr sz="1100" b="1" i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напоминающих</a:t>
            </a:r>
            <a:r>
              <a:rPr sz="11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spc="-20">
                <a:solidFill>
                  <a:srgbClr val="C00000"/>
                </a:solidFill>
                <a:latin typeface="Arial"/>
                <a:cs typeface="Arial"/>
              </a:rPr>
              <a:t>его;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1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(она)</a:t>
            </a:r>
            <a:r>
              <a:rPr sz="1100" b="1" i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жалуется</a:t>
            </a:r>
            <a:r>
              <a:rPr sz="11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b="1" i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ощущение</a:t>
            </a:r>
            <a:r>
              <a:rPr sz="1100" b="1" i="1" u="sng" spc="-4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постоянной</a:t>
            </a:r>
            <a:r>
              <a:rPr sz="1100" b="1" i="1" u="sng" spc="-2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угрозы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;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1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(она)</a:t>
            </a:r>
            <a:r>
              <a:rPr sz="1100" b="1" i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жалуется</a:t>
            </a:r>
            <a:r>
              <a:rPr sz="1100" b="1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b="1" i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постоянные</a:t>
            </a:r>
            <a:r>
              <a:rPr sz="11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кошмарные</a:t>
            </a:r>
            <a:r>
              <a:rPr sz="1100" b="1" i="1" u="sng" spc="-5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сновидения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1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связанные</a:t>
            </a:r>
            <a:r>
              <a:rPr sz="11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100" b="1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травматическим</a:t>
            </a:r>
            <a:r>
              <a:rPr sz="11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событием;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2486660"/>
            <a:ext cx="783272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54965"/>
                <a:tab pos="847725"/>
                <a:tab pos="1704339"/>
                <a:tab pos="2016760"/>
                <a:tab pos="3582035"/>
                <a:tab pos="4872990"/>
                <a:tab pos="5672455"/>
                <a:tab pos="6307455"/>
                <a:tab pos="6856095"/>
                <a:tab pos="7654925"/>
              </a:tabLst>
            </a:pPr>
            <a:r>
              <a:rPr sz="1100" b="1" i="1" spc="-25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(она)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жалуется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25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неконтролируемые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	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эмоциональные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	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вспышки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(гнева,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слез),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которых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25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психотравмирующего</a:t>
            </a:r>
            <a:r>
              <a:rPr sz="1100" b="1" i="1" spc="9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события;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1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(она)</a:t>
            </a:r>
            <a:r>
              <a:rPr sz="1100" b="1" i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говорит</a:t>
            </a:r>
            <a:r>
              <a:rPr sz="1100" b="1" i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суицидальных</a:t>
            </a:r>
            <a:r>
              <a:rPr sz="1100" b="1" i="1" u="sng" spc="-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мыслях</a:t>
            </a:r>
            <a:r>
              <a:rPr sz="1100" b="1" i="1" u="sng" spc="-4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или</a:t>
            </a:r>
            <a:r>
              <a:rPr sz="1100" b="1" i="1" u="sng" spc="-2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намереньях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;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100" b="1" i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(она)</a:t>
            </a:r>
            <a:r>
              <a:rPr sz="1100" b="1" i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жалуется</a:t>
            </a:r>
            <a:r>
              <a:rPr sz="1100" b="1" i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отсутствие</a:t>
            </a:r>
            <a:r>
              <a:rPr sz="1100" b="1" i="1" u="sng" spc="-5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эмоций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100" b="1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ощущение</a:t>
            </a:r>
            <a:r>
              <a:rPr sz="11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нереальности</a:t>
            </a:r>
            <a:r>
              <a:rPr sz="11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происходящего;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86419" y="2486660"/>
            <a:ext cx="7270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1020"/>
              </a:tabLst>
            </a:pPr>
            <a:r>
              <a:rPr sz="1100" b="1" i="1" spc="-20">
                <a:solidFill>
                  <a:srgbClr val="C00000"/>
                </a:solidFill>
                <a:latin typeface="Arial"/>
                <a:cs typeface="Arial"/>
              </a:rPr>
              <a:t>было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25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1140" y="3386073"/>
            <a:ext cx="8682355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42900"/>
                <a:tab pos="821690"/>
                <a:tab pos="1667510"/>
                <a:tab pos="1969135"/>
                <a:tab pos="2902585"/>
                <a:tab pos="3538220"/>
                <a:tab pos="4574540"/>
                <a:tab pos="5469255"/>
                <a:tab pos="6287770"/>
                <a:tab pos="6999605"/>
                <a:tab pos="7752715"/>
                <a:tab pos="8583295"/>
              </a:tabLst>
            </a:pPr>
            <a:r>
              <a:rPr sz="1100" b="1" i="1" spc="-25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(она)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жалуется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25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постоянно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плохое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	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настроение,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	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нежелание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	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что-</a:t>
            </a:r>
            <a:r>
              <a:rPr sz="1100" b="1" i="1" u="sng" spc="-2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либо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	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делать,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	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чувство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	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пустоты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	</a:t>
            </a:r>
            <a:r>
              <a:rPr sz="1100" b="1" i="1" u="sng" spc="-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и</a:t>
            </a:r>
            <a:r>
              <a:rPr sz="11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бессмысленности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;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100" b="1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(она)</a:t>
            </a:r>
            <a:r>
              <a:rPr sz="1100" b="1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говорит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i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глубоком</a:t>
            </a:r>
            <a:r>
              <a:rPr sz="1100" b="1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чувстве</a:t>
            </a:r>
            <a:r>
              <a:rPr sz="1100" b="1" i="1" u="sng" spc="-3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вины,</a:t>
            </a:r>
            <a:r>
              <a:rPr sz="1100" b="1" i="1" u="sng" spc="-2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стыда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1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связанных</a:t>
            </a:r>
            <a:r>
              <a:rPr sz="1100" b="1" i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психотравмирующем</a:t>
            </a:r>
            <a:r>
              <a:rPr sz="1100" b="1" i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событием.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100" b="1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(она)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говорит о</a:t>
            </a:r>
            <a:r>
              <a:rPr sz="1100" b="1" i="1" spc="-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r>
              <a:rPr sz="1100" b="1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что после</a:t>
            </a:r>
            <a:r>
              <a:rPr sz="1100" b="1" i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травмирующего события</a:t>
            </a:r>
            <a:r>
              <a:rPr sz="1100" b="1" i="1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стал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(а)</a:t>
            </a:r>
            <a:r>
              <a:rPr sz="1100" b="1" i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сторониться</a:t>
            </a:r>
            <a:r>
              <a:rPr sz="1100" b="1" i="1" u="sng" spc="-1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друзей,</a:t>
            </a:r>
            <a:r>
              <a:rPr sz="1100" b="1" i="1" u="sng" spc="-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пропал</a:t>
            </a:r>
            <a:r>
              <a:rPr sz="1100" b="1" i="1" u="sng" spc="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интерес</a:t>
            </a:r>
            <a:r>
              <a:rPr sz="1100" b="1" i="1" u="sng" spc="-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</a:t>
            </a:r>
            <a:r>
              <a:rPr sz="1100" b="1" i="1" u="sng" spc="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работе,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хобби</a:t>
            </a:r>
            <a:r>
              <a:rPr sz="1100" b="1" i="1" spc="-10">
                <a:solidFill>
                  <a:srgbClr val="C00000"/>
                </a:solidFill>
                <a:latin typeface="Arial"/>
                <a:cs typeface="Arial"/>
              </a:rPr>
              <a:t>;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100" b="1" i="1" spc="4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(она)</a:t>
            </a:r>
            <a:r>
              <a:rPr sz="1100" b="1" i="1" spc="4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говорит</a:t>
            </a:r>
            <a:r>
              <a:rPr sz="1100" b="1" i="1" spc="4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i="1" spc="4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r>
              <a:rPr sz="1100" b="1" i="1" spc="4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100" b="1" i="1" spc="459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100" b="1" i="1" spc="4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травмирующего</a:t>
            </a:r>
            <a:r>
              <a:rPr sz="1100" b="1" i="1" spc="4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>
                <a:solidFill>
                  <a:srgbClr val="C00000"/>
                </a:solidFill>
                <a:latin typeface="Arial"/>
                <a:cs typeface="Arial"/>
              </a:rPr>
              <a:t>события</a:t>
            </a:r>
            <a:r>
              <a:rPr sz="1100" b="1" i="1" spc="4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значительно</a:t>
            </a:r>
            <a:r>
              <a:rPr sz="1100" b="1" i="1" u="sng" spc="459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снизилась</a:t>
            </a:r>
            <a:r>
              <a:rPr sz="1100" b="1" i="1" u="sng" spc="459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работоспособность</a:t>
            </a:r>
            <a:r>
              <a:rPr sz="1100" b="1" i="1" u="sng" spc="46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 spc="-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и</a:t>
            </a:r>
            <a:r>
              <a:rPr sz="11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ухудшилось</a:t>
            </a:r>
            <a:r>
              <a:rPr sz="1100" b="1" i="1" u="sng" spc="-3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самочувствие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2.</a:t>
            </a:r>
            <a:r>
              <a:rPr sz="1100" b="1" i="1" u="sng" spc="-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Результат</a:t>
            </a:r>
            <a:r>
              <a:rPr sz="1100" b="1" i="1" u="sng" spc="-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опросника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для</a:t>
            </a:r>
            <a:r>
              <a:rPr sz="1100" b="1" i="1" u="sng" spc="-2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выявления</a:t>
            </a:r>
            <a:r>
              <a:rPr sz="1100" b="1" i="1" u="sng" spc="-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риска</a:t>
            </a:r>
            <a:r>
              <a:rPr sz="1100" b="1" i="1" u="sng" spc="-1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посттравматического</a:t>
            </a:r>
            <a:r>
              <a:rPr sz="1100" b="1" i="1" u="sng" spc="-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стрессового</a:t>
            </a:r>
            <a:r>
              <a:rPr sz="1100" b="1" i="1" u="sng" spc="-2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расстройства</a:t>
            </a:r>
            <a:r>
              <a:rPr sz="1100" b="1" i="1" u="sng" spc="-4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3A3A4A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6</a:t>
            </a:r>
            <a:r>
              <a:rPr sz="1100" b="1" i="1" u="sng" spc="-20">
                <a:solidFill>
                  <a:srgbClr val="3A3A4A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3A3A4A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баллов</a:t>
            </a:r>
            <a:r>
              <a:rPr sz="1100" b="1" i="1" u="sng" spc="-25">
                <a:solidFill>
                  <a:srgbClr val="3A3A4A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>
                <a:solidFill>
                  <a:srgbClr val="3A3A4A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и</a:t>
            </a:r>
            <a:r>
              <a:rPr sz="1100" b="1" i="1" u="sng" spc="-25">
                <a:solidFill>
                  <a:srgbClr val="3A3A4A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100" b="1" i="1" u="sng" spc="-10">
                <a:solidFill>
                  <a:srgbClr val="3A3A4A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более…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/>
          <p:nvPr/>
        </p:nvSpPr>
        <p:spPr>
          <a:xfrm>
            <a:off x="231140" y="312801"/>
            <a:ext cx="8683625" cy="392992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Шкалы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оценки,</a:t>
            </a:r>
            <a:r>
              <a:rPr sz="14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вопросники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4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другие</a:t>
            </a:r>
            <a:r>
              <a:rPr sz="1400" b="1" spc="-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оценочные</a:t>
            </a:r>
            <a:r>
              <a:rPr sz="14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инструменты</a:t>
            </a:r>
            <a:r>
              <a:rPr sz="1400" b="1" spc="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состояния</a:t>
            </a:r>
            <a:r>
              <a:rPr sz="14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пациента</a:t>
            </a:r>
            <a:r>
              <a:rPr sz="14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C00000"/>
                </a:solidFill>
                <a:latin typeface="Arial"/>
                <a:cs typeface="Arial"/>
              </a:rPr>
              <a:t>ПТСР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u="sng" spc="-10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Microsoft Sans Serif"/>
                <a:cs typeface="Microsoft Sans Serif"/>
              </a:rPr>
              <a:t>Название</a:t>
            </a:r>
            <a:r>
              <a:rPr sz="1400" u="sng" spc="-30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00" u="sng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Microsoft Sans Serif"/>
                <a:cs typeface="Microsoft Sans Serif"/>
              </a:rPr>
              <a:t>на</a:t>
            </a:r>
            <a:r>
              <a:rPr sz="1400" u="sng" spc="-35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00" u="sng" spc="-20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Microsoft Sans Serif"/>
                <a:cs typeface="Microsoft Sans Serif"/>
              </a:rPr>
              <a:t>русском языке:</a:t>
            </a:r>
            <a:r>
              <a:rPr sz="1400" u="sng" spc="-25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00" b="1" u="sng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Arial"/>
                <a:cs typeface="Arial"/>
              </a:rPr>
              <a:t>Опросник</a:t>
            </a:r>
            <a:r>
              <a:rPr sz="1400" b="1" u="sng" spc="-40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Arial"/>
                <a:cs typeface="Arial"/>
              </a:rPr>
              <a:t> </a:t>
            </a:r>
            <a:r>
              <a:rPr lang="ru-RU" sz="1400" b="1" u="sng" spc="-40" smtClean="0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mtClean="0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Arial"/>
                <a:cs typeface="Arial"/>
              </a:rPr>
              <a:t>на</a:t>
            </a:r>
            <a:r>
              <a:rPr sz="1400" b="1" u="sng" spc="-50" smtClean="0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Arial"/>
                <a:cs typeface="Arial"/>
              </a:rPr>
              <a:t>скрининг</a:t>
            </a:r>
            <a:r>
              <a:rPr sz="1400" b="1" u="sng" spc="-40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Arial"/>
                <a:cs typeface="Arial"/>
              </a:rPr>
              <a:t> </a:t>
            </a:r>
            <a:r>
              <a:rPr lang="ru-RU" sz="1400" b="1" u="sng" spc="-40" smtClean="0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spc="-20" smtClean="0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Arial"/>
                <a:cs typeface="Arial"/>
              </a:rPr>
              <a:t>ПТСР</a:t>
            </a:r>
            <a:endParaRPr sz="1400" u="sng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Оригинальное</a:t>
            </a:r>
            <a:r>
              <a:rPr sz="1400" spc="-4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название:</a:t>
            </a:r>
            <a:r>
              <a:rPr sz="1400" spc="-5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Trauma</a:t>
            </a:r>
            <a:r>
              <a:rPr sz="1400" spc="-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Screening</a:t>
            </a:r>
            <a:r>
              <a:rPr sz="1400" spc="-5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Questionnaire</a:t>
            </a:r>
            <a:r>
              <a:rPr sz="1400" spc="-4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(Brewin</a:t>
            </a:r>
            <a:r>
              <a:rPr sz="1400" spc="-1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C.</a:t>
            </a:r>
            <a:r>
              <a:rPr sz="1400" spc="-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et</a:t>
            </a:r>
            <a:r>
              <a:rPr sz="1400" spc="-2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al.,</a:t>
            </a:r>
            <a:r>
              <a:rPr sz="1400" spc="-2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2002)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Источник:</a:t>
            </a:r>
            <a:endParaRPr sz="1400">
              <a:latin typeface="Microsoft Sans Serif"/>
              <a:cs typeface="Microsoft Sans Serif"/>
            </a:endParaRPr>
          </a:p>
          <a:p>
            <a:pPr marL="355600" marR="5715" indent="-342900" algn="just">
              <a:lnSpc>
                <a:spcPct val="100000"/>
              </a:lnSpc>
              <a:buAutoNum type="arabicPeriod"/>
              <a:tabLst>
                <a:tab pos="355600"/>
              </a:tabLst>
            </a:pP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Brewin,</a:t>
            </a:r>
            <a:r>
              <a:rPr sz="1400" spc="14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C.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R.,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Rose,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S.,</a:t>
            </a:r>
            <a:r>
              <a:rPr sz="1400" spc="1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Andrews,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B.,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Green,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J.,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Tata</a:t>
            </a:r>
            <a:r>
              <a:rPr sz="1400" spc="12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P.,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Mc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Evedy,</a:t>
            </a:r>
            <a:r>
              <a:rPr sz="1400" spc="14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C.,</a:t>
            </a:r>
            <a:r>
              <a:rPr sz="1400" spc="114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Turne,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S.,</a:t>
            </a:r>
            <a:r>
              <a:rPr sz="1400" spc="1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and</a:t>
            </a:r>
            <a:r>
              <a:rPr sz="1400" spc="12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Foa</a:t>
            </a:r>
            <a:r>
              <a:rPr sz="1400" spc="12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E.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B.</a:t>
            </a:r>
            <a:r>
              <a:rPr sz="1400" spc="1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Brief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screening</a:t>
            </a:r>
            <a:r>
              <a:rPr sz="1400" spc="18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instrument</a:t>
            </a:r>
            <a:r>
              <a:rPr sz="1400" spc="17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for</a:t>
            </a:r>
            <a:r>
              <a:rPr sz="1400" spc="16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post-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traumatic</a:t>
            </a:r>
            <a:r>
              <a:rPr sz="1400" spc="17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stress</a:t>
            </a:r>
            <a:r>
              <a:rPr sz="1400" spc="18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disorder.</a:t>
            </a:r>
            <a:r>
              <a:rPr sz="1400" spc="17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/The</a:t>
            </a:r>
            <a:r>
              <a:rPr sz="1400" spc="17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British</a:t>
            </a:r>
            <a:r>
              <a:rPr sz="1400" spc="16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Journal</a:t>
            </a:r>
            <a:r>
              <a:rPr sz="1400" spc="16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of</a:t>
            </a:r>
            <a:r>
              <a:rPr sz="1400" spc="17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Psychiatry.</a:t>
            </a:r>
            <a:r>
              <a:rPr sz="1400" spc="18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365">
                <a:solidFill>
                  <a:srgbClr val="292934"/>
                </a:solidFill>
                <a:latin typeface="Microsoft Sans Serif"/>
                <a:cs typeface="Microsoft Sans Serif"/>
              </a:rPr>
              <a:t>–</a:t>
            </a:r>
            <a:r>
              <a:rPr sz="1400" spc="16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2002</a:t>
            </a:r>
            <a:r>
              <a:rPr sz="1400" spc="16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365">
                <a:solidFill>
                  <a:srgbClr val="292934"/>
                </a:solidFill>
                <a:latin typeface="Microsoft Sans Serif"/>
                <a:cs typeface="Microsoft Sans Serif"/>
              </a:rPr>
              <a:t>–</a:t>
            </a:r>
            <a:r>
              <a:rPr sz="1400" spc="17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25">
                <a:solidFill>
                  <a:srgbClr val="292934"/>
                </a:solidFill>
                <a:latin typeface="Microsoft Sans Serif"/>
                <a:cs typeface="Microsoft Sans Serif"/>
              </a:rPr>
              <a:t>V.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181,</a:t>
            </a:r>
            <a:r>
              <a:rPr sz="1400" spc="1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№3.</a:t>
            </a:r>
            <a:r>
              <a:rPr sz="1400" spc="1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365">
                <a:solidFill>
                  <a:srgbClr val="292934"/>
                </a:solidFill>
                <a:latin typeface="Microsoft Sans Serif"/>
                <a:cs typeface="Microsoft Sans Serif"/>
              </a:rPr>
              <a:t>–</a:t>
            </a:r>
            <a:r>
              <a:rPr sz="1400" spc="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90">
                <a:solidFill>
                  <a:srgbClr val="292934"/>
                </a:solidFill>
                <a:latin typeface="Microsoft Sans Serif"/>
                <a:cs typeface="Microsoft Sans Serif"/>
              </a:rPr>
              <a:t>P.</a:t>
            </a:r>
            <a:r>
              <a:rPr sz="1400" spc="4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158-</a:t>
            </a:r>
            <a:r>
              <a:rPr sz="1400" spc="-20">
                <a:solidFill>
                  <a:srgbClr val="292934"/>
                </a:solidFill>
                <a:latin typeface="Microsoft Sans Serif"/>
                <a:cs typeface="Microsoft Sans Serif"/>
              </a:rPr>
              <a:t>162.</a:t>
            </a:r>
            <a:endParaRPr sz="1400">
              <a:latin typeface="Microsoft Sans Serif"/>
              <a:cs typeface="Microsoft Sans Serif"/>
            </a:endParaRPr>
          </a:p>
          <a:p>
            <a:pPr marL="356235" indent="-343535" algn="just">
              <a:lnSpc>
                <a:spcPct val="100000"/>
              </a:lnSpc>
              <a:spcBef>
                <a:spcPts val="5"/>
              </a:spcBef>
              <a:buClr>
                <a:srgbClr val="292934"/>
              </a:buClr>
              <a:buAutoNum type="arabicPeriod"/>
              <a:tabLst>
                <a:tab pos="356235"/>
              </a:tabLst>
            </a:pPr>
            <a:r>
              <a:rPr sz="1400" u="sng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https://psy.su/content/files/6016.pdf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u="sng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Microsoft Sans Serif"/>
                <a:cs typeface="Microsoft Sans Serif"/>
              </a:rPr>
              <a:t>Назначение:</a:t>
            </a:r>
            <a:r>
              <a:rPr sz="1400" u="sng" spc="175">
                <a:solidFill>
                  <a:srgbClr val="292934"/>
                </a:solidFill>
                <a:uFill>
                  <a:solidFill>
                    <a:srgbClr val="292934"/>
                  </a:solidFill>
                </a:uFill>
                <a:latin typeface="Microsoft Sans Serif"/>
                <a:cs typeface="Microsoft Sans Serif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определяет</a:t>
            </a:r>
            <a:r>
              <a:rPr sz="1400" b="1" i="1" spc="1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тяжесть</a:t>
            </a:r>
            <a:r>
              <a:rPr sz="1400" b="1" i="1" spc="1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клинических</a:t>
            </a:r>
            <a:r>
              <a:rPr sz="1400" b="1" i="1" spc="1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проявлений,</a:t>
            </a:r>
            <a:r>
              <a:rPr sz="1400" b="1" i="1" spc="1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течение</a:t>
            </a:r>
            <a:r>
              <a:rPr sz="1400" b="1" i="1" spc="1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заболевания,</a:t>
            </a:r>
            <a:r>
              <a:rPr sz="1400" b="1" i="1" spc="1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основную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психопатологическую</a:t>
            </a:r>
            <a:r>
              <a:rPr sz="1400" b="1" i="1" spc="2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симптоматику,</a:t>
            </a:r>
            <a:r>
              <a:rPr sz="1400" b="1" i="1" spc="254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уточнить</a:t>
            </a:r>
            <a:r>
              <a:rPr sz="1400" b="1" i="1" spc="2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основные</a:t>
            </a:r>
            <a:r>
              <a:rPr sz="1400" b="1" i="1" spc="2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кластеры</a:t>
            </a:r>
            <a:r>
              <a:rPr sz="1400" b="1" i="1" spc="2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типичных</a:t>
            </a:r>
            <a:r>
              <a:rPr sz="1400" b="1" i="1" spc="2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i="1" spc="2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20">
                <a:solidFill>
                  <a:srgbClr val="C00000"/>
                </a:solidFill>
                <a:latin typeface="Arial"/>
                <a:cs typeface="Arial"/>
              </a:rPr>
              <a:t>ПТСР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симптомов.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Опросник</a:t>
            </a:r>
            <a:r>
              <a:rPr sz="1400" spc="229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на</a:t>
            </a:r>
            <a:r>
              <a:rPr sz="1400" spc="22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скрининг</a:t>
            </a:r>
            <a:r>
              <a:rPr sz="1400" spc="2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ПТСР</a:t>
            </a:r>
            <a:r>
              <a:rPr sz="1400" spc="229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(Trauma</a:t>
            </a:r>
            <a:r>
              <a:rPr sz="1400" spc="229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Screening</a:t>
            </a:r>
            <a:r>
              <a:rPr sz="1400" spc="24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Questionnaire)</a:t>
            </a:r>
            <a:r>
              <a:rPr sz="1400" spc="22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-</a:t>
            </a:r>
            <a:r>
              <a:rPr sz="1400" spc="24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краткий</a:t>
            </a:r>
            <a:r>
              <a:rPr sz="1400" spc="22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опросник,</a:t>
            </a:r>
            <a:r>
              <a:rPr sz="1400" spc="2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состоящий</a:t>
            </a:r>
            <a:r>
              <a:rPr sz="1400" spc="24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из</a:t>
            </a:r>
            <a:r>
              <a:rPr sz="1400" spc="24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25">
                <a:solidFill>
                  <a:srgbClr val="292934"/>
                </a:solidFill>
                <a:latin typeface="Microsoft Sans Serif"/>
                <a:cs typeface="Microsoft Sans Serif"/>
              </a:rPr>
              <a:t>10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вопросов,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 отражающих</a:t>
            </a:r>
            <a:r>
              <a:rPr sz="1400" spc="-2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симптомы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вторжения</a:t>
            </a:r>
            <a:r>
              <a:rPr sz="1400" spc="-1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и</a:t>
            </a:r>
            <a:r>
              <a:rPr sz="1400" spc="-1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20">
                <a:solidFill>
                  <a:srgbClr val="292934"/>
                </a:solidFill>
                <a:latin typeface="Microsoft Sans Serif"/>
                <a:cs typeface="Microsoft Sans Serif"/>
              </a:rPr>
              <a:t>физиологического</a:t>
            </a:r>
            <a:r>
              <a:rPr sz="1400" spc="-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возбуждения,</a:t>
            </a:r>
            <a:r>
              <a:rPr sz="1400" spc="-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позволяющий</a:t>
            </a:r>
            <a:r>
              <a:rPr sz="1400" spc="-1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провести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скрининг</a:t>
            </a:r>
            <a:r>
              <a:rPr sz="1400" spc="-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35">
                <a:solidFill>
                  <a:srgbClr val="292934"/>
                </a:solidFill>
                <a:latin typeface="Microsoft Sans Serif"/>
                <a:cs typeface="Microsoft Sans Serif"/>
              </a:rPr>
              <a:t>ПТСР,</a:t>
            </a:r>
            <a:r>
              <a:rPr sz="1400" spc="-4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с</a:t>
            </a:r>
            <a:r>
              <a:rPr sz="1400" spc="-5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вариантами</a:t>
            </a:r>
            <a:r>
              <a:rPr sz="1400" spc="-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ответа</a:t>
            </a:r>
            <a:r>
              <a:rPr sz="1400" spc="-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20">
                <a:solidFill>
                  <a:srgbClr val="292934"/>
                </a:solidFill>
                <a:latin typeface="Microsoft Sans Serif"/>
                <a:cs typeface="Microsoft Sans Serif"/>
              </a:rPr>
              <a:t>да/нет.</a:t>
            </a:r>
            <a:r>
              <a:rPr sz="1400" spc="-4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Для</a:t>
            </a:r>
            <a:r>
              <a:rPr sz="1400" spc="-4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положительного</a:t>
            </a:r>
            <a:r>
              <a:rPr sz="1400" spc="-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ответа,</a:t>
            </a:r>
            <a:r>
              <a:rPr sz="1400" spc="-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каждый</a:t>
            </a:r>
            <a:r>
              <a:rPr sz="1400" spc="-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из</a:t>
            </a:r>
            <a:r>
              <a:rPr sz="1400" spc="-4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симптомов</a:t>
            </a:r>
            <a:r>
              <a:rPr sz="1400" spc="-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должен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быть</a:t>
            </a:r>
            <a:r>
              <a:rPr sz="1400" spc="-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20">
                <a:solidFill>
                  <a:srgbClr val="292934"/>
                </a:solidFill>
                <a:latin typeface="Microsoft Sans Serif"/>
                <a:cs typeface="Microsoft Sans Serif"/>
              </a:rPr>
              <a:t>отмечен</a:t>
            </a:r>
            <a:r>
              <a:rPr sz="1400" spc="-4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по</a:t>
            </a:r>
            <a:r>
              <a:rPr sz="1400" spc="-2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крайней</a:t>
            </a:r>
            <a:r>
              <a:rPr sz="1400" spc="-3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мере</a:t>
            </a:r>
            <a:r>
              <a:rPr sz="1400" spc="-3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дважды</a:t>
            </a:r>
            <a:r>
              <a:rPr sz="1400" spc="-20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на</a:t>
            </a:r>
            <a:r>
              <a:rPr sz="1400" spc="-2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>
                <a:solidFill>
                  <a:srgbClr val="292934"/>
                </a:solidFill>
                <a:latin typeface="Microsoft Sans Serif"/>
                <a:cs typeface="Microsoft Sans Serif"/>
              </a:rPr>
              <a:t>прошлой</a:t>
            </a:r>
            <a:r>
              <a:rPr sz="1400" spc="-25">
                <a:solidFill>
                  <a:srgbClr val="292934"/>
                </a:solidFill>
                <a:latin typeface="Microsoft Sans Serif"/>
                <a:cs typeface="Microsoft Sans Serif"/>
              </a:rPr>
              <a:t> </a:t>
            </a:r>
            <a:r>
              <a:rPr sz="1400" spc="-10">
                <a:solidFill>
                  <a:srgbClr val="292934"/>
                </a:solidFill>
                <a:latin typeface="Microsoft Sans Serif"/>
                <a:cs typeface="Microsoft Sans Serif"/>
              </a:rPr>
              <a:t>неделе.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/>
          <p:nvPr/>
        </p:nvSpPr>
        <p:spPr>
          <a:xfrm>
            <a:off x="0" y="-38"/>
            <a:ext cx="9144000" cy="274320"/>
          </a:xfrm>
          <a:custGeom>
            <a:rect l="l" t="t" r="r" b="b"/>
            <a:pathLst>
              <a:path w="9144000" h="274320">
                <a:moveTo>
                  <a:pt x="9144000" y="0"/>
                </a:moveTo>
                <a:lnTo>
                  <a:pt x="0" y="0"/>
                </a:lnTo>
                <a:lnTo>
                  <a:pt x="0" y="273850"/>
                </a:lnTo>
                <a:lnTo>
                  <a:pt x="9144000" y="273850"/>
                </a:lnTo>
                <a:lnTo>
                  <a:pt x="9144000" y="0"/>
                </a:lnTo>
                <a:close/>
              </a:path>
            </a:pathLst>
          </a:custGeom>
          <a:solidFill>
            <a:srgbClr val="92A1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0286" rIns="0" bIns="0" rtlCol="0">
            <a:spAutoFit/>
          </a:bodyPr>
          <a:lstStyle/>
          <a:p>
            <a:pPr marL="136525">
              <a:lnSpc>
                <a:spcPct val="100000"/>
              </a:lnSpc>
              <a:spcBef>
                <a:spcPts val="105"/>
              </a:spcBef>
            </a:pPr>
            <a:r>
              <a:rPr/>
              <a:t>Шкалы</a:t>
            </a:r>
            <a:r>
              <a:rPr spc="-30"/>
              <a:t> </a:t>
            </a:r>
            <a:r>
              <a:rPr/>
              <a:t>оценки,</a:t>
            </a:r>
            <a:r>
              <a:rPr spc="-60"/>
              <a:t> </a:t>
            </a:r>
            <a:r>
              <a:rPr spc="-10"/>
              <a:t>вопросники</a:t>
            </a:r>
            <a:r>
              <a:rPr spc="-45"/>
              <a:t> </a:t>
            </a:r>
            <a:r>
              <a:rPr/>
              <a:t>и</a:t>
            </a:r>
            <a:r>
              <a:rPr spc="-35"/>
              <a:t> </a:t>
            </a:r>
            <a:r>
              <a:rPr/>
              <a:t>другие</a:t>
            </a:r>
            <a:r>
              <a:rPr spc="-5"/>
              <a:t> </a:t>
            </a:r>
            <a:r>
              <a:rPr/>
              <a:t>оценочные</a:t>
            </a:r>
            <a:r>
              <a:rPr spc="-45"/>
              <a:t> </a:t>
            </a:r>
            <a:r>
              <a:rPr spc="-10"/>
              <a:t>инструменты</a:t>
            </a:r>
            <a:r>
              <a:rPr spc="15"/>
              <a:t> </a:t>
            </a:r>
            <a:r>
              <a:rPr spc="-10"/>
              <a:t>состояния</a:t>
            </a:r>
            <a:r>
              <a:rPr spc="-30"/>
              <a:t> </a:t>
            </a:r>
            <a:r>
              <a:rPr/>
              <a:t>пациента</a:t>
            </a:r>
            <a:r>
              <a:rPr spc="-35"/>
              <a:t> </a:t>
            </a:r>
            <a:r>
              <a:rPr/>
              <a:t>с</a:t>
            </a:r>
            <a:r>
              <a:rPr spc="-40"/>
              <a:t> </a:t>
            </a:r>
            <a:r>
              <a:rPr spc="-20"/>
              <a:t>ПТСР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1140" y="742569"/>
            <a:ext cx="8682990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i="1">
                <a:solidFill>
                  <a:srgbClr val="292934"/>
                </a:solidFill>
                <a:latin typeface="Arial"/>
                <a:cs typeface="Arial"/>
              </a:rPr>
              <a:t>Инструкция:</a:t>
            </a:r>
            <a:r>
              <a:rPr sz="900" b="1" i="1" spc="-1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Эта</a:t>
            </a:r>
            <a:r>
              <a:rPr sz="900" i="1" spc="-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анкета</a:t>
            </a:r>
            <a:r>
              <a:rPr sz="900" i="1" spc="-1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связана</a:t>
            </a:r>
            <a:r>
              <a:rPr sz="900" i="1" spc="-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с</a:t>
            </a:r>
            <a:r>
              <a:rPr sz="900" i="1" spc="-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вашими</a:t>
            </a:r>
            <a:r>
              <a:rPr sz="900" i="1" spc="-1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личными</a:t>
            </a:r>
            <a:r>
              <a:rPr sz="900" i="1" spc="-1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реакциями</a:t>
            </a:r>
            <a:r>
              <a:rPr sz="900" i="1" spc="-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на</a:t>
            </a:r>
            <a:r>
              <a:rPr sz="900" i="1" spc="-1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травматическое</a:t>
            </a:r>
            <a:r>
              <a:rPr sz="900" i="1" spc="-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событие,</a:t>
            </a:r>
            <a:r>
              <a:rPr sz="900" i="1" spc="-1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которое</a:t>
            </a:r>
            <a:r>
              <a:rPr sz="900" i="1" spc="-2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случилось</a:t>
            </a:r>
            <a:r>
              <a:rPr sz="900" i="1" spc="-2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с</a:t>
            </a:r>
            <a:r>
              <a:rPr sz="900" i="1" spc="-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вами.</a:t>
            </a:r>
            <a:r>
              <a:rPr sz="900" i="1" spc="-1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Ниже</a:t>
            </a:r>
            <a:r>
              <a:rPr sz="900" i="1" spc="-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указаны</a:t>
            </a:r>
            <a:r>
              <a:rPr sz="900" i="1" spc="-2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некоторые</a:t>
            </a:r>
            <a:r>
              <a:rPr sz="900" i="1" spc="-1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 spc="-10">
                <a:solidFill>
                  <a:srgbClr val="292934"/>
                </a:solidFill>
                <a:latin typeface="Arial"/>
                <a:cs typeface="Arial"/>
              </a:rPr>
              <a:t>реакции,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которые</a:t>
            </a:r>
            <a:r>
              <a:rPr sz="900" i="1" spc="-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иногда</a:t>
            </a:r>
            <a:r>
              <a:rPr sz="900" i="1" spc="-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возникают</a:t>
            </a:r>
            <a:r>
              <a:rPr sz="900" i="1" spc="-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у</a:t>
            </a:r>
            <a:r>
              <a:rPr sz="900" i="1" spc="-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людей после</a:t>
            </a:r>
            <a:r>
              <a:rPr sz="900" i="1" spc="-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 spc="-10">
                <a:solidFill>
                  <a:srgbClr val="292934"/>
                </a:solidFill>
                <a:latin typeface="Arial"/>
                <a:cs typeface="Arial"/>
              </a:rPr>
              <a:t>травматического</a:t>
            </a:r>
            <a:r>
              <a:rPr sz="900" i="1" spc="-2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события.</a:t>
            </a:r>
            <a:r>
              <a:rPr sz="900" i="1" spc="-15">
                <a:solidFill>
                  <a:srgbClr val="292934"/>
                </a:solidFill>
                <a:latin typeface="Arial"/>
                <a:cs typeface="Arial"/>
              </a:rPr>
              <a:t> </a:t>
            </a:r>
            <a:endParaRPr lang="ru-RU" sz="900" i="1" spc="-15" smtClean="0">
              <a:solidFill>
                <a:srgbClr val="292934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900" i="1" spc="-10" smtClean="0">
                <a:solidFill>
                  <a:srgbClr val="292934"/>
                </a:solidFill>
                <a:latin typeface="Arial"/>
                <a:cs typeface="Arial"/>
              </a:rPr>
              <a:t>Пожалуйста</a:t>
            </a:r>
            <a:r>
              <a:rPr sz="900" i="1" spc="-10">
                <a:solidFill>
                  <a:srgbClr val="292934"/>
                </a:solidFill>
                <a:latin typeface="Arial"/>
                <a:cs typeface="Arial"/>
              </a:rPr>
              <a:t>,</a:t>
            </a:r>
            <a:r>
              <a:rPr sz="900" i="1" spc="-3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ответьте</a:t>
            </a:r>
            <a:r>
              <a:rPr sz="900" i="1" spc="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b="1" i="1">
                <a:solidFill>
                  <a:srgbClr val="292934"/>
                </a:solidFill>
                <a:latin typeface="Arial"/>
                <a:cs typeface="Arial"/>
              </a:rPr>
              <a:t>«Да»,</a:t>
            </a:r>
            <a:r>
              <a:rPr sz="900" b="1" i="1" spc="-2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если</a:t>
            </a:r>
            <a:r>
              <a:rPr sz="900" i="1" spc="-2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вы</a:t>
            </a:r>
            <a:r>
              <a:rPr sz="900" i="1" spc="-1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испытывали </a:t>
            </a:r>
            <a:r>
              <a:rPr sz="900" i="1" spc="-10" smtClean="0">
                <a:solidFill>
                  <a:srgbClr val="292934"/>
                </a:solidFill>
                <a:latin typeface="Arial"/>
                <a:cs typeface="Arial"/>
              </a:rPr>
              <a:t>следующие</a:t>
            </a:r>
            <a:r>
              <a:rPr lang="ru-RU" sz="900" i="1" spc="-10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 smtClean="0">
                <a:solidFill>
                  <a:srgbClr val="292934"/>
                </a:solidFill>
                <a:latin typeface="Arial"/>
                <a:cs typeface="Arial"/>
              </a:rPr>
              <a:t>симптомы</a:t>
            </a:r>
            <a:r>
              <a:rPr sz="900" i="1" spc="-25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по</a:t>
            </a:r>
            <a:r>
              <a:rPr sz="900" i="1" spc="-2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крайней</a:t>
            </a:r>
            <a:r>
              <a:rPr sz="900" i="1" spc="-2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мере</a:t>
            </a:r>
            <a:r>
              <a:rPr sz="900" i="1" spc="-4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lang="ru-RU" sz="900" i="1" spc="-45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 smtClean="0">
                <a:solidFill>
                  <a:srgbClr val="292934"/>
                </a:solidFill>
                <a:latin typeface="Arial"/>
                <a:cs typeface="Arial"/>
              </a:rPr>
              <a:t>дважды</a:t>
            </a:r>
            <a:r>
              <a:rPr sz="900" i="1" spc="-5" smtClean="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на</a:t>
            </a:r>
            <a:r>
              <a:rPr sz="900" i="1" spc="-20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>
                <a:solidFill>
                  <a:srgbClr val="292934"/>
                </a:solidFill>
                <a:latin typeface="Arial"/>
                <a:cs typeface="Arial"/>
              </a:rPr>
              <a:t>прошлой</a:t>
            </a:r>
            <a:r>
              <a:rPr sz="900" i="1" spc="-5">
                <a:solidFill>
                  <a:srgbClr val="292934"/>
                </a:solidFill>
                <a:latin typeface="Arial"/>
                <a:cs typeface="Arial"/>
              </a:rPr>
              <a:t> </a:t>
            </a:r>
            <a:r>
              <a:rPr sz="900" i="1" spc="-10">
                <a:solidFill>
                  <a:srgbClr val="292934"/>
                </a:solidFill>
                <a:latin typeface="Arial"/>
                <a:cs typeface="Arial"/>
              </a:rPr>
              <a:t>неделе.</a:t>
            </a:r>
            <a:endParaRPr sz="9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/>
          <a:stretch>
            <a:fillRect/>
          </a:stretch>
        </p:blipFill>
        <p:spPr>
          <a:xfrm>
            <a:off x="7606283" y="1298447"/>
            <a:ext cx="499872" cy="4038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/>
          <a:stretch>
            <a:fillRect/>
          </a:stretch>
        </p:blipFill>
        <p:spPr>
          <a:xfrm>
            <a:off x="8319516" y="1298447"/>
            <a:ext cx="598931" cy="403860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22250" y="1317625"/>
          <a:ext cx="8763000" cy="34550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02550"/>
                <a:gridCol w="533400"/>
                <a:gridCol w="527050"/>
              </a:tblGrid>
              <a:tr h="281305"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2A19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52413" indent="-252413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i="1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ДА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2A19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03200" indent="-20320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b="1" i="1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НЕТ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2A199"/>
                    </a:solidFill>
                  </a:tcPr>
                </a:tc>
              </a:tr>
              <a:tr h="28702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1.</a:t>
                      </a:r>
                      <a:r>
                        <a:rPr sz="1100" b="1" i="1" spc="-3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Тяжелые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мысли</a:t>
                      </a:r>
                      <a:r>
                        <a:rPr sz="1100" b="1" i="1" spc="-4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или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воспоминания</a:t>
                      </a:r>
                      <a:r>
                        <a:rPr sz="1100" b="1" i="1" spc="-4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событии</a:t>
                      </a:r>
                      <a:r>
                        <a:rPr sz="1100" b="1" i="1" spc="-5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приходили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мне</a:t>
                      </a:r>
                      <a:r>
                        <a:rPr sz="1100" b="1" i="1" spc="-4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голову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против</a:t>
                      </a:r>
                      <a:r>
                        <a:rPr sz="1100" b="1" i="1" spc="-3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моей</a:t>
                      </a:r>
                      <a:r>
                        <a:rPr sz="1100" b="1" i="1" spc="-3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воли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</a:tr>
              <a:tr h="281305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2.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Мне</a:t>
                      </a:r>
                      <a:r>
                        <a:rPr sz="1100" b="1" i="1" spc="-4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снились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тяжелые</a:t>
                      </a:r>
                      <a:r>
                        <a:rPr sz="1100" b="1" i="1" spc="-3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сны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том,</a:t>
                      </a:r>
                      <a:r>
                        <a:rPr sz="1100" b="1" i="1" spc="-3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что</a:t>
                      </a:r>
                      <a:r>
                        <a:rPr sz="1100" b="1" i="1" spc="-3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со</a:t>
                      </a:r>
                      <a:r>
                        <a:rPr sz="1100" b="1" i="1" spc="-1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мной</a:t>
                      </a:r>
                      <a:r>
                        <a:rPr sz="1100" b="1" i="1" spc="-3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случилось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</a:tr>
              <a:tr h="328295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3.</a:t>
                      </a:r>
                      <a:r>
                        <a:rPr sz="1100" b="1" i="1" spc="-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Я</a:t>
                      </a:r>
                      <a:r>
                        <a:rPr sz="1100" b="1" i="1" spc="-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вдруг</a:t>
                      </a:r>
                      <a:r>
                        <a:rPr sz="1100" b="1" i="1" spc="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замечал(а),</a:t>
                      </a:r>
                      <a:r>
                        <a:rPr sz="1100" b="1" i="1" spc="-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что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действую</a:t>
                      </a:r>
                      <a:r>
                        <a:rPr sz="1100" b="1" i="1" spc="1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1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чувствую</a:t>
                      </a:r>
                      <a:r>
                        <a:rPr sz="1100" b="1" i="1" spc="-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себя</a:t>
                      </a:r>
                      <a:r>
                        <a:rPr sz="1100" b="1" i="1" spc="-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так, как</a:t>
                      </a:r>
                      <a:r>
                        <a:rPr sz="1100" b="1" i="1" spc="-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будто</a:t>
                      </a:r>
                      <a:r>
                        <a:rPr sz="1100" b="1" i="1" spc="-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бы</a:t>
                      </a:r>
                      <a:r>
                        <a:rPr sz="1100" b="1" i="1" spc="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ситуация </a:t>
                      </a:r>
                      <a:r>
                        <a:rPr sz="1100" b="1" i="1" spc="-10" smtClean="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повторяется</a:t>
                      </a:r>
                      <a:r>
                        <a:rPr lang="ru-RU" sz="1100" b="1" i="1" spc="-10" smtClean="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20" smtClean="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снова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</a:tr>
              <a:tr h="30480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4.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Когда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что-то</a:t>
                      </a:r>
                      <a:r>
                        <a:rPr sz="1100" b="1" i="1" spc="-5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напоминает</a:t>
                      </a:r>
                      <a:r>
                        <a:rPr sz="1100" b="1" i="1" spc="-3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мне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об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этом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событии,</a:t>
                      </a:r>
                      <a:r>
                        <a:rPr sz="1100" b="1" i="1" spc="-3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я</a:t>
                      </a:r>
                      <a:r>
                        <a:rPr sz="1100" b="1" i="1" spc="-1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чувствую</a:t>
                      </a:r>
                      <a:r>
                        <a:rPr sz="1100" b="1" i="1" spc="-5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себя</a:t>
                      </a:r>
                      <a:r>
                        <a:rPr sz="1100" b="1" i="1" spc="-3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подавленным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</a:tr>
              <a:tr h="45720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5.</a:t>
                      </a:r>
                      <a:r>
                        <a:rPr sz="1100" b="1" i="1" spc="38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Когда</a:t>
                      </a:r>
                      <a:r>
                        <a:rPr sz="1100" b="1" i="1" spc="38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что-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то</a:t>
                      </a:r>
                      <a:r>
                        <a:rPr sz="1100" b="1" i="1" spc="38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напоминало</a:t>
                      </a:r>
                      <a:r>
                        <a:rPr sz="1100" b="1" i="1" spc="39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мне</a:t>
                      </a:r>
                      <a:r>
                        <a:rPr sz="1100" b="1" i="1" spc="38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39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случившемся,</a:t>
                      </a:r>
                      <a:r>
                        <a:rPr sz="1100" b="1" i="1" spc="38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я</a:t>
                      </a:r>
                      <a:r>
                        <a:rPr sz="1100" b="1" i="1" spc="39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испытывал(а)</a:t>
                      </a:r>
                      <a:r>
                        <a:rPr sz="1100" b="1" i="1" spc="37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неприятные</a:t>
                      </a:r>
                      <a:r>
                        <a:rPr sz="1100" b="1" i="1" spc="39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физические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ощущения</a:t>
                      </a:r>
                      <a:r>
                        <a:rPr sz="1100" b="1" i="1" spc="-4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(потливость,</a:t>
                      </a:r>
                      <a:r>
                        <a:rPr sz="1100" b="1" i="1" spc="-6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сбой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дыхания,</a:t>
                      </a:r>
                      <a:r>
                        <a:rPr sz="1100" b="1" i="1" spc="-5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тошноту,</a:t>
                      </a:r>
                      <a:r>
                        <a:rPr sz="1100" b="1" i="1" spc="-5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учащение</a:t>
                      </a:r>
                      <a:r>
                        <a:rPr sz="1100" b="1" i="1" spc="-4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пульса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др.)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</a:tr>
              <a:tr h="28194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6.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У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меня</a:t>
                      </a:r>
                      <a:r>
                        <a:rPr sz="1100" b="1" i="1" spc="-3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нарушен</a:t>
                      </a:r>
                      <a:r>
                        <a:rPr sz="1100" b="1" i="1" spc="-3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сон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(трудности</a:t>
                      </a:r>
                      <a:r>
                        <a:rPr sz="1100" b="1" i="1" spc="-5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засыпания</a:t>
                      </a:r>
                      <a:r>
                        <a:rPr sz="1100" b="1" i="1" spc="-3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или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частые</a:t>
                      </a:r>
                      <a:r>
                        <a:rPr sz="1100" b="1" i="1" spc="-4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пробуждения)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</a:tr>
              <a:tr h="28194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7.</a:t>
                      </a:r>
                      <a:r>
                        <a:rPr sz="1100" b="1" i="1" spc="-3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Я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чувствовал(а)</a:t>
                      </a:r>
                      <a:r>
                        <a:rPr sz="1100" b="1" i="1" spc="-6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постоянное</a:t>
                      </a:r>
                      <a:r>
                        <a:rPr sz="1100" b="1" i="1" spc="-3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раздражение</a:t>
                      </a:r>
                      <a:r>
                        <a:rPr sz="1100" b="1" i="1" spc="-3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гнев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</a:tr>
              <a:tr h="281940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8.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Мне</a:t>
                      </a:r>
                      <a:r>
                        <a:rPr sz="1100" b="1" i="1" spc="-3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было</a:t>
                      </a:r>
                      <a:r>
                        <a:rPr sz="1100" b="1" i="1" spc="-3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сложно</a:t>
                      </a:r>
                      <a:r>
                        <a:rPr sz="1100" b="1" i="1" spc="-1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10" smtClean="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сосредоточит</a:t>
                      </a:r>
                      <a:r>
                        <a:rPr lang="ru-RU" sz="1100" b="1" i="1" spc="-10" err="1" smtClean="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ь</a:t>
                      </a:r>
                      <a:r>
                        <a:rPr sz="1100" b="1" i="1" spc="-10" smtClean="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ся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</a:tr>
              <a:tr h="281305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9.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Я</a:t>
                      </a:r>
                      <a:r>
                        <a:rPr sz="1100" b="1" i="1" spc="-1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стал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более</a:t>
                      </a:r>
                      <a:r>
                        <a:rPr sz="1100" b="1" i="1" spc="-1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осведомлѐн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о</a:t>
                      </a:r>
                      <a:r>
                        <a:rPr sz="1100" b="1" i="1" spc="-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потенциальных</a:t>
                      </a:r>
                      <a:r>
                        <a:rPr sz="1100" b="1" i="1" spc="-4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опасностях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для</a:t>
                      </a:r>
                      <a:r>
                        <a:rPr sz="1100" b="1" i="1" spc="-1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себя</a:t>
                      </a:r>
                      <a:r>
                        <a:rPr sz="1100" b="1" i="1" spc="-2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других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CDFDE"/>
                    </a:solidFill>
                  </a:tcPr>
                </a:tc>
              </a:tr>
              <a:tr h="387985">
                <a:tc>
                  <a:txBody>
                    <a:bodyPr vert="horz" wrap="square"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10.</a:t>
                      </a:r>
                      <a:r>
                        <a:rPr sz="1100" b="1" i="1" spc="-3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Я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все</a:t>
                      </a:r>
                      <a:r>
                        <a:rPr sz="1100" b="1" i="1" spc="-3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время</a:t>
                      </a:r>
                      <a:r>
                        <a:rPr sz="1100" b="1" i="1" spc="-3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был(а)</a:t>
                      </a:r>
                      <a:r>
                        <a:rPr sz="1100" b="1" i="1" spc="-3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напряжен(а)</a:t>
                      </a:r>
                      <a:r>
                        <a:rPr sz="1100" b="1" i="1" spc="-4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и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вздрагивал(а),</a:t>
                      </a:r>
                      <a:r>
                        <a:rPr sz="1100" b="1" i="1" spc="-4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если</a:t>
                      </a:r>
                      <a:r>
                        <a:rPr sz="1100" b="1" i="1" spc="-1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что-то</a:t>
                      </a:r>
                      <a:r>
                        <a:rPr sz="1100" b="1" i="1" spc="-5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внезапно</a:t>
                      </a:r>
                      <a:r>
                        <a:rPr sz="1100" b="1" i="1" spc="-45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пугало</a:t>
                      </a:r>
                      <a:r>
                        <a:rPr sz="1100" b="1" i="1" spc="-1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i="1" spc="-20">
                          <a:solidFill>
                            <a:srgbClr val="292934"/>
                          </a:solidFill>
                          <a:latin typeface="Arial"/>
                          <a:cs typeface="Arial"/>
                        </a:rPr>
                        <a:t>меня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DE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75833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>
                <a:solidFill>
                  <a:srgbClr val="000000"/>
                </a:solidFill>
              </a:rPr>
              <a:t>Информирование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детей</a:t>
            </a:r>
            <a:r>
              <a:rPr spc="-4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ветеранов</a:t>
            </a:r>
            <a:r>
              <a:rPr spc="-6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(участников)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СВО,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членов</a:t>
            </a:r>
            <a:r>
              <a:rPr spc="-6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их</a:t>
            </a:r>
            <a:r>
              <a:rPr spc="-5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семей,</a:t>
            </a:r>
          </a:p>
          <a:p>
            <a:pPr marL="12700" marR="5080">
              <a:lnSpc>
                <a:spcPct val="100000"/>
              </a:lnSpc>
            </a:pPr>
            <a:r>
              <a:rPr spc="-10">
                <a:solidFill>
                  <a:srgbClr val="000000"/>
                </a:solidFill>
              </a:rPr>
              <a:t>педагогических</a:t>
            </a:r>
            <a:r>
              <a:rPr spc="-3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работников</a:t>
            </a:r>
            <a:r>
              <a:rPr spc="-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образовательной</a:t>
            </a:r>
            <a:r>
              <a:rPr spc="-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организации</a:t>
            </a:r>
            <a:r>
              <a:rPr spc="-1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о</a:t>
            </a:r>
            <a:r>
              <a:rPr spc="10">
                <a:solidFill>
                  <a:srgbClr val="000000"/>
                </a:solidFill>
              </a:rPr>
              <a:t> </a:t>
            </a:r>
            <a:r>
              <a:rPr spc="-20">
                <a:solidFill>
                  <a:srgbClr val="000000"/>
                </a:solidFill>
              </a:rPr>
              <a:t>возможности</a:t>
            </a:r>
            <a:r>
              <a:rPr spc="20">
                <a:solidFill>
                  <a:srgbClr val="000000"/>
                </a:solidFill>
              </a:rPr>
              <a:t> </a:t>
            </a:r>
            <a:r>
              <a:rPr spc="-50">
                <a:solidFill>
                  <a:srgbClr val="000000"/>
                </a:solidFill>
              </a:rPr>
              <a:t>и </a:t>
            </a:r>
            <a:r>
              <a:rPr spc="-10">
                <a:solidFill>
                  <a:srgbClr val="000000"/>
                </a:solidFill>
              </a:rPr>
              <a:t>ресурсах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получения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психологической</a:t>
            </a:r>
            <a:r>
              <a:rPr spc="-6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помощи,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 spc="-25" smtClean="0">
                <a:solidFill>
                  <a:srgbClr val="000000"/>
                </a:solidFill>
              </a:rPr>
              <a:t>психолого-</a:t>
            </a:r>
            <a:r>
              <a:rPr spc="-10" smtClean="0">
                <a:solidFill>
                  <a:srgbClr val="000000"/>
                </a:solidFill>
              </a:rPr>
              <a:t>педагогической</a:t>
            </a:r>
            <a:r>
              <a:rPr lang="ru-RU" spc="-10" smtClean="0">
                <a:solidFill>
                  <a:srgbClr val="000000"/>
                </a:solidFill>
              </a:rPr>
              <a:t> поддержки</a:t>
            </a:r>
            <a:endParaRPr spc="-10">
              <a:solidFill>
                <a:srgbClr val="00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/>
              </a:tabLst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lang="ru-RU" sz="1400" b="1" u="sng">
              <a:uFill>
                <a:solidFill>
                  <a:srgbClr val="4480C2"/>
                </a:solidFill>
              </a:u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/>
              </a:tabLst>
            </a:pPr>
            <a:r>
              <a:rPr sz="1400" b="1" spc="-10" smtClean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400" b="1" spc="-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4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52402" y="1555622"/>
          <a:ext cx="8839198" cy="28449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964"/>
                <a:gridCol w="2209964"/>
                <a:gridCol w="1382458"/>
                <a:gridCol w="3036812"/>
              </a:tblGrid>
              <a:tr h="538249">
                <a:tc gridSpan="2">
                  <a:txBody>
                    <a:bodyPr vert="horz" wrap="square"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1024531">
                <a:tc>
                  <a:txBody>
                    <a:bodyPr vert="horz" wrap="square"/>
                    <a:lstStyle/>
                    <a:p>
                      <a:pPr marR="295275" algn="ctr">
                        <a:lnSpc>
                          <a:spcPts val="1290"/>
                        </a:lnSpc>
                      </a:pPr>
                      <a:r>
                        <a:rPr sz="11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Филиал</a:t>
                      </a:r>
                      <a:r>
                        <a:rPr sz="11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фонда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95275" algn="ctr">
                        <a:lnSpc>
                          <a:spcPct val="100000"/>
                        </a:lnSpc>
                      </a:pPr>
                      <a:r>
                        <a:rPr sz="11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«Защитники</a:t>
                      </a:r>
                      <a:r>
                        <a:rPr sz="1100" b="1" spc="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Отечества»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97180" algn="ctr">
                        <a:lnSpc>
                          <a:spcPct val="100000"/>
                        </a:lnSpc>
                      </a:pPr>
                      <a:r>
                        <a:rPr lang="ru-RU" sz="11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в Чувашской Республике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+7</a:t>
                      </a:r>
                      <a:r>
                        <a:rPr sz="18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(3</a:t>
                      </a:r>
                      <a:r>
                        <a:rPr lang="ru-RU" sz="18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800" b="1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8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8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0-</a:t>
                      </a:r>
                      <a:r>
                        <a:rPr lang="ru-RU" sz="18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94</a:t>
                      </a:r>
                      <a:r>
                        <a:rPr sz="18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lang="ru-RU" sz="1800" b="1" spc="-25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290"/>
                        </a:lnSpc>
                      </a:pPr>
                      <a:r>
                        <a:rPr sz="1100" i="1">
                          <a:latin typeface="Times New Roman"/>
                          <a:cs typeface="Times New Roman"/>
                        </a:rPr>
                        <a:t>ежедневно</a:t>
                      </a:r>
                      <a:r>
                        <a:rPr sz="1100" i="1" spc="4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484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0">
                          <a:latin typeface="Times New Roman"/>
                          <a:cs typeface="Times New Roman"/>
                        </a:rPr>
                        <a:t>09:00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100" i="1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18:00,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 marR="4635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1157605"/>
                        </a:tabLst>
                      </a:pPr>
                      <a:r>
                        <a:rPr sz="1100" i="1" spc="-10">
                          <a:latin typeface="Times New Roman"/>
                          <a:cs typeface="Times New Roman"/>
                        </a:rPr>
                        <a:t>выходной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5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100" i="1" spc="-10">
                          <a:latin typeface="Times New Roman"/>
                          <a:cs typeface="Times New Roman"/>
                        </a:rPr>
                        <a:t>суббота,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ts val="1245"/>
                        </a:lnSpc>
                      </a:pPr>
                      <a:r>
                        <a:rPr sz="1100" i="1" spc="-10">
                          <a:latin typeface="Times New Roman"/>
                          <a:cs typeface="Times New Roman"/>
                        </a:rPr>
                        <a:t>воскресенье;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290"/>
                        </a:lnSpc>
                      </a:pPr>
                      <a:r>
                        <a:rPr sz="1100" i="1">
                          <a:latin typeface="Times New Roman"/>
                          <a:cs typeface="Times New Roman"/>
                        </a:rPr>
                        <a:t>Члены</a:t>
                      </a:r>
                      <a:r>
                        <a:rPr sz="1100" i="1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семей</a:t>
                      </a:r>
                      <a:r>
                        <a:rPr sz="1100" i="1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1100" i="1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>
                          <a:latin typeface="Times New Roman"/>
                          <a:cs typeface="Times New Roman"/>
                        </a:rPr>
                        <a:t>(ветеранов)</a:t>
                      </a:r>
                      <a:r>
                        <a:rPr sz="1100" i="1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>
                          <a:latin typeface="Times New Roman"/>
                          <a:cs typeface="Times New Roman"/>
                        </a:rPr>
                        <a:t>СВО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1282148">
                <a:tc>
                  <a:txBody>
                    <a:bodyPr vert="horz" wrap="square"/>
                    <a:lstStyle/>
                    <a:p>
                      <a:pPr marL="359410" marR="655320" algn="ctr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Круглосуточная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экстренная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95910" algn="ctr">
                        <a:lnSpc>
                          <a:spcPts val="1395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95910"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МЧС</a:t>
                      </a:r>
                      <a:r>
                        <a:rPr sz="1200" b="1" spc="-5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989-50-</a:t>
                      </a:r>
                      <a:r>
                        <a:rPr sz="18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283210" algn="just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Экстренная</a:t>
                      </a:r>
                      <a:r>
                        <a:rPr sz="1200" i="1" spc="14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14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детям,</a:t>
                      </a:r>
                      <a:r>
                        <a:rPr sz="1200" i="1" spc="27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подросткам,</a:t>
                      </a:r>
                      <a:r>
                        <a:rPr sz="1200" i="1" spc="27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200" i="1" spc="27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родителям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 marR="283845" algn="just">
                        <a:lnSpc>
                          <a:spcPts val="144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(законным</a:t>
                      </a:r>
                      <a:r>
                        <a:rPr sz="1200" i="1" spc="1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представителям),</a:t>
                      </a:r>
                      <a:r>
                        <a:rPr sz="1200" i="1" spc="1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1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также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взрослым</a:t>
                      </a:r>
                      <a:r>
                        <a:rPr sz="1200" i="1" spc="12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12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кризисном</a:t>
                      </a:r>
                      <a:r>
                        <a:rPr sz="1200" i="1" spc="13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состоянии,</a:t>
                      </a:r>
                      <a:r>
                        <a:rPr sz="1200" i="1" spc="12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200" i="1" spc="229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200" i="1" spc="229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23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случае</a:t>
                      </a:r>
                      <a:r>
                        <a:rPr sz="1200" i="1" spc="24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возникновения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чрезвычайных</a:t>
                      </a:r>
                      <a:r>
                        <a:rPr sz="1200" i="1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ситуаций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81167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>
                <a:solidFill>
                  <a:srgbClr val="000000"/>
                </a:solidFill>
              </a:rPr>
              <a:t>Информирование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детей</a:t>
            </a:r>
            <a:r>
              <a:rPr spc="-4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ветеранов</a:t>
            </a:r>
            <a:r>
              <a:rPr spc="-6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(участников)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СВО,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членов</a:t>
            </a:r>
            <a:r>
              <a:rPr spc="-6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их</a:t>
            </a:r>
            <a:r>
              <a:rPr spc="-5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семей,</a:t>
            </a:r>
          </a:p>
          <a:p>
            <a:pPr marL="12700" marR="5080">
              <a:lnSpc>
                <a:spcPct val="100000"/>
              </a:lnSpc>
            </a:pPr>
            <a:r>
              <a:rPr spc="-10">
                <a:solidFill>
                  <a:srgbClr val="000000"/>
                </a:solidFill>
              </a:rPr>
              <a:t>педагогических</a:t>
            </a:r>
            <a:r>
              <a:rPr spc="-3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работников</a:t>
            </a:r>
            <a:r>
              <a:rPr spc="-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образовательной</a:t>
            </a:r>
            <a:r>
              <a:rPr spc="-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организации</a:t>
            </a:r>
            <a:r>
              <a:rPr spc="-1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о</a:t>
            </a:r>
            <a:r>
              <a:rPr spc="10">
                <a:solidFill>
                  <a:srgbClr val="000000"/>
                </a:solidFill>
              </a:rPr>
              <a:t> </a:t>
            </a:r>
            <a:r>
              <a:rPr spc="-20">
                <a:solidFill>
                  <a:srgbClr val="000000"/>
                </a:solidFill>
              </a:rPr>
              <a:t>возможности</a:t>
            </a:r>
            <a:r>
              <a:rPr spc="20">
                <a:solidFill>
                  <a:srgbClr val="000000"/>
                </a:solidFill>
              </a:rPr>
              <a:t> </a:t>
            </a:r>
            <a:r>
              <a:rPr spc="-50">
                <a:solidFill>
                  <a:srgbClr val="000000"/>
                </a:solidFill>
              </a:rPr>
              <a:t>и </a:t>
            </a:r>
            <a:r>
              <a:rPr spc="-10">
                <a:solidFill>
                  <a:srgbClr val="000000"/>
                </a:solidFill>
              </a:rPr>
              <a:t>ресурсах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получения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психологической</a:t>
            </a:r>
            <a:r>
              <a:rPr spc="-6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помощи,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 spc="-25" smtClean="0">
                <a:solidFill>
                  <a:srgbClr val="000000"/>
                </a:solidFill>
              </a:rPr>
              <a:t>психолого-</a:t>
            </a:r>
            <a:r>
              <a:rPr spc="-10" smtClean="0">
                <a:solidFill>
                  <a:srgbClr val="000000"/>
                </a:solidFill>
              </a:rPr>
              <a:t>педагогической</a:t>
            </a:r>
            <a:r>
              <a:rPr lang="ru-RU" spc="-10" smtClean="0">
                <a:solidFill>
                  <a:srgbClr val="000000"/>
                </a:solidFill>
              </a:rPr>
              <a:t> поддержки</a:t>
            </a:r>
            <a:endParaRPr spc="-10">
              <a:solidFill>
                <a:srgbClr val="00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/>
              </a:tabLst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lang="ru-RU" sz="1400" b="1" u="sng">
              <a:uFill>
                <a:solidFill>
                  <a:srgbClr val="4480C2"/>
                </a:solidFill>
              </a:u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/>
              </a:tabLst>
            </a:pPr>
            <a:r>
              <a:rPr sz="1400" b="1" spc="-10" smtClean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400" b="1" spc="-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4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52402" y="1555622"/>
          <a:ext cx="8839198" cy="33021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964"/>
                <a:gridCol w="2209964"/>
                <a:gridCol w="1382458"/>
                <a:gridCol w="3036812"/>
              </a:tblGrid>
              <a:tr h="484330">
                <a:tc gridSpan="2">
                  <a:txBody>
                    <a:bodyPr vert="horz" wrap="square"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905196">
                <a:tc>
                  <a:txBody>
                    <a:bodyPr vert="horz" wrap="square"/>
                    <a:lstStyle/>
                    <a:p>
                      <a:pPr marR="178435" algn="ctr">
                        <a:lnSpc>
                          <a:spcPts val="1410"/>
                        </a:lnSpc>
                      </a:pP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Анонимный</a:t>
                      </a:r>
                      <a:r>
                        <a:rPr sz="1200" b="1" spc="-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телефон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3510" marR="323215" indent="1905" algn="ctr">
                        <a:lnSpc>
                          <a:spcPct val="10000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доверияФГБУ «НМИЦ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ПН</a:t>
                      </a:r>
                      <a:r>
                        <a:rPr sz="12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им.</a:t>
                      </a:r>
                      <a:r>
                        <a:rPr sz="1200" b="1" spc="-3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В.П.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Сербского» Минздрава</a:t>
                      </a:r>
                      <a:r>
                        <a:rPr sz="1200" b="1" spc="-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637-70-</a:t>
                      </a:r>
                      <a:r>
                        <a:rPr sz="18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Психиатрическая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950623">
                <a:tc>
                  <a:txBody>
                    <a:bodyPr vert="horz" wrap="square"/>
                    <a:lstStyle/>
                    <a:p>
                      <a:pPr marL="207010" marR="513715" indent="63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4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5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lang="ru-RU"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домашнего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насилия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637-22-</a:t>
                      </a:r>
                      <a:r>
                        <a:rPr sz="18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2927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69439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Психологическая,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социальная, юридическая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961979">
                <a:tc>
                  <a:txBody>
                    <a:bodyPr vert="horz" wrap="square"/>
                    <a:lstStyle/>
                    <a:p>
                      <a:pPr marL="300355" marR="58737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7640" marR="454659" indent="-1905" algn="ctr">
                        <a:lnSpc>
                          <a:spcPts val="144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r>
                        <a:rPr sz="1200" b="1" spc="-6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студенческой 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222-55-</a:t>
                      </a:r>
                      <a:r>
                        <a:rPr sz="1800" b="1" spc="-3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5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5975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2689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студенческой 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84215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>
                <a:solidFill>
                  <a:srgbClr val="000000"/>
                </a:solidFill>
              </a:rPr>
              <a:t>Информирование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детей</a:t>
            </a:r>
            <a:r>
              <a:rPr spc="-4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ветеранов</a:t>
            </a:r>
            <a:r>
              <a:rPr spc="-6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(участников)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СВО,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членов</a:t>
            </a:r>
            <a:r>
              <a:rPr spc="-6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их</a:t>
            </a:r>
            <a:r>
              <a:rPr spc="-5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семей,</a:t>
            </a:r>
          </a:p>
          <a:p>
            <a:pPr marL="12700" marR="5080">
              <a:lnSpc>
                <a:spcPct val="100000"/>
              </a:lnSpc>
            </a:pPr>
            <a:r>
              <a:rPr spc="-10">
                <a:solidFill>
                  <a:srgbClr val="000000"/>
                </a:solidFill>
              </a:rPr>
              <a:t>педагогических</a:t>
            </a:r>
            <a:r>
              <a:rPr spc="-3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работников</a:t>
            </a:r>
            <a:r>
              <a:rPr spc="-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образовательной</a:t>
            </a:r>
            <a:r>
              <a:rPr spc="-5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организации</a:t>
            </a:r>
            <a:r>
              <a:rPr spc="-15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о</a:t>
            </a:r>
            <a:r>
              <a:rPr spc="10">
                <a:solidFill>
                  <a:srgbClr val="000000"/>
                </a:solidFill>
              </a:rPr>
              <a:t> </a:t>
            </a:r>
            <a:r>
              <a:rPr spc="-20">
                <a:solidFill>
                  <a:srgbClr val="000000"/>
                </a:solidFill>
              </a:rPr>
              <a:t>возможности</a:t>
            </a:r>
            <a:r>
              <a:rPr spc="20">
                <a:solidFill>
                  <a:srgbClr val="000000"/>
                </a:solidFill>
              </a:rPr>
              <a:t> </a:t>
            </a:r>
            <a:r>
              <a:rPr spc="-50">
                <a:solidFill>
                  <a:srgbClr val="000000"/>
                </a:solidFill>
              </a:rPr>
              <a:t>и </a:t>
            </a:r>
            <a:r>
              <a:rPr spc="-10">
                <a:solidFill>
                  <a:srgbClr val="000000"/>
                </a:solidFill>
              </a:rPr>
              <a:t>ресурсах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получения</a:t>
            </a:r>
            <a:r>
              <a:rPr spc="-20">
                <a:solidFill>
                  <a:srgbClr val="000000"/>
                </a:solidFill>
              </a:rPr>
              <a:t> </a:t>
            </a:r>
            <a:r>
              <a:rPr spc="-10">
                <a:solidFill>
                  <a:srgbClr val="000000"/>
                </a:solidFill>
              </a:rPr>
              <a:t>психологической</a:t>
            </a:r>
            <a:r>
              <a:rPr spc="-60">
                <a:solidFill>
                  <a:srgbClr val="000000"/>
                </a:solidFill>
              </a:rPr>
              <a:t> </a:t>
            </a:r>
            <a:r>
              <a:rPr>
                <a:solidFill>
                  <a:srgbClr val="000000"/>
                </a:solidFill>
              </a:rPr>
              <a:t>помощи,</a:t>
            </a:r>
            <a:r>
              <a:rPr spc="-55">
                <a:solidFill>
                  <a:srgbClr val="000000"/>
                </a:solidFill>
              </a:rPr>
              <a:t> </a:t>
            </a:r>
            <a:r>
              <a:rPr spc="-25" smtClean="0">
                <a:solidFill>
                  <a:srgbClr val="000000"/>
                </a:solidFill>
              </a:rPr>
              <a:t>психолого-</a:t>
            </a:r>
            <a:r>
              <a:rPr spc="-10" smtClean="0">
                <a:solidFill>
                  <a:srgbClr val="000000"/>
                </a:solidFill>
              </a:rPr>
              <a:t>педагогической</a:t>
            </a:r>
            <a:r>
              <a:rPr lang="ru-RU" spc="-10" smtClean="0">
                <a:solidFill>
                  <a:srgbClr val="000000"/>
                </a:solidFill>
              </a:rPr>
              <a:t> поддержки</a:t>
            </a:r>
            <a:endParaRPr spc="-10">
              <a:solidFill>
                <a:srgbClr val="00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4571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/>
              </a:tabLst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lang="ru-RU" sz="1400" b="1" u="sng">
              <a:uFill>
                <a:solidFill>
                  <a:srgbClr val="4480C2"/>
                </a:solidFill>
              </a:u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/>
              </a:tabLst>
            </a:pPr>
            <a:r>
              <a:rPr sz="1400" b="1" spc="-10" smtClean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400" b="1" spc="-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4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4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52401" y="1555622"/>
          <a:ext cx="8839199" cy="3047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964"/>
                <a:gridCol w="2209964"/>
                <a:gridCol w="1382459"/>
                <a:gridCol w="3036812"/>
              </a:tblGrid>
              <a:tr h="460375">
                <a:tc gridSpan="2">
                  <a:txBody>
                    <a:bodyPr vert="horz" wrap="square"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 vert="horz" wrap="square"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 vert="horz" wrap="square"/>
                    <a:lstStyle/>
                    <a:p>
                      <a:pPr marR="158115" algn="r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860425">
                <a:tc>
                  <a:txBody>
                    <a:bodyPr vert="horz" wrap="square"/>
                    <a:lstStyle/>
                    <a:p>
                      <a:pPr marR="287655" algn="ctr">
                        <a:lnSpc>
                          <a:spcPts val="141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7655" algn="ctr">
                        <a:lnSpc>
                          <a:spcPct val="10000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РоссийскогоКрасного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9560" algn="ctr">
                        <a:lnSpc>
                          <a:spcPct val="10000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Креста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268605">
                        <a:lnSpc>
                          <a:spcPts val="2105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700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r>
                        <a:rPr sz="18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R="191135" algn="r">
                        <a:lnSpc>
                          <a:spcPts val="141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>
                        <a:lnSpc>
                          <a:spcPts val="1410"/>
                        </a:lnSpc>
                        <a:tabLst>
                          <a:tab pos="1499235"/>
                          <a:tab pos="237426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семьям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мобилизованных</a:t>
                      </a:r>
                      <a:r>
                        <a:rPr sz="1200" i="1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военнослужащих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903605">
                <a:tc>
                  <a:txBody>
                    <a:bodyPr vert="horz" wrap="square"/>
                    <a:lstStyle/>
                    <a:p>
                      <a:pPr marL="129539" marR="705485" indent="-190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 </a:t>
                      </a:r>
                      <a:r>
                        <a:rPr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r>
                        <a:rPr lang="ru-RU"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родителям проекта</a:t>
                      </a:r>
                      <a:r>
                        <a:rPr lang="ru-RU" sz="1200" b="1" spc="-10" smtClean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1390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бытьродителем.рф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26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26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444-22-</a:t>
                      </a:r>
                      <a:r>
                        <a:rPr sz="1800" b="1" spc="-2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(доб.</a:t>
                      </a:r>
                      <a:r>
                        <a:rPr sz="1800" b="1" spc="-4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714)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0005" algn="ctr">
                        <a:lnSpc>
                          <a:spcPts val="1410"/>
                        </a:lnSpc>
                        <a:tabLst>
                          <a:tab pos="328295"/>
                        </a:tabLst>
                      </a:pPr>
                      <a:r>
                        <a:rPr sz="1200" i="1" spc="-5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9.00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i="1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21.00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мск</a:t>
                      </a:r>
                      <a:r>
                        <a:rPr sz="1200" i="1" smtClean="0">
                          <a:latin typeface="Times New Roman"/>
                          <a:cs typeface="Times New Roman"/>
                        </a:rPr>
                        <a:t>)</a:t>
                      </a:r>
                      <a:r>
                        <a:rPr lang="ru-RU" sz="1200" i="1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mtClean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3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будни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55880" algn="just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13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 spc="13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родителям</a:t>
                      </a:r>
                      <a:r>
                        <a:rPr sz="1200" i="1" spc="135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200" i="1" spc="34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обучения,</a:t>
                      </a:r>
                      <a:r>
                        <a:rPr sz="1200" i="1" spc="345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воспитания</a:t>
                      </a:r>
                      <a:r>
                        <a:rPr sz="1200" i="1" spc="34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spc="-5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взаимоотношения</a:t>
                      </a:r>
                      <a:r>
                        <a:rPr sz="12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детьми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822960">
                <a:tc>
                  <a:txBody>
                    <a:bodyPr vert="horz" wrap="square"/>
                    <a:lstStyle/>
                    <a:p>
                      <a:pPr marL="130810" marR="557530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Чат-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бот</a:t>
                      </a:r>
                      <a:r>
                        <a:rPr sz="1200" b="1" spc="-1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оказанию психологической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6720" algn="ctr">
                        <a:lnSpc>
                          <a:spcPts val="1395"/>
                        </a:lnSpc>
                      </a:pPr>
                      <a:r>
                        <a:rPr sz="12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120650">
                        <a:lnSpc>
                          <a:spcPts val="2110"/>
                        </a:lnSpc>
                      </a:pPr>
                      <a:r>
                        <a:rPr sz="1800" b="1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Ссылка</a:t>
                      </a:r>
                      <a:r>
                        <a:rPr sz="1800" b="1" spc="-7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b="1" spc="-285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входа: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1800" b="1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https://vk.com/psy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83845">
                        <a:lnSpc>
                          <a:spcPts val="2110"/>
                        </a:lnSpc>
                      </a:pPr>
                      <a:r>
                        <a:rPr sz="1800" b="1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_myvmeste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482600">
                        <a:lnSpc>
                          <a:spcPts val="1415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09:00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18465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 00:00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0530">
                        <a:lnSpc>
                          <a:spcPct val="100000"/>
                        </a:lnSpc>
                      </a:pPr>
                      <a:r>
                        <a:rPr sz="1200" i="1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>
                          <a:latin typeface="Times New Roman"/>
                          <a:cs typeface="Times New Roman"/>
                        </a:rPr>
                        <a:t>мск)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38735" marR="181610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734060"/>
                          <a:tab pos="1123950"/>
                          <a:tab pos="1979295"/>
                        </a:tabLst>
                      </a:pPr>
                      <a:r>
                        <a:rPr sz="1200" i="1" spc="-10">
                          <a:latin typeface="Times New Roman"/>
                          <a:cs typeface="Times New Roman"/>
                        </a:rPr>
                        <a:t>Сервис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бесплатной психологической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поддержки</a:t>
                      </a:r>
                      <a:r>
                        <a:rPr sz="1200" i="1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населению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(16:9)</PresentationFormat>
  <Paragraphs>190</Paragraphs>
  <Slides>19</Slides>
  <Notes>0</Notes>
  <TotalTime>122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baseType="lpstr" size="26">
      <vt:lpstr>Arial</vt:lpstr>
      <vt:lpstr>Calibri</vt:lpstr>
      <vt:lpstr>Verdana</vt:lpstr>
      <vt:lpstr>Times New Roman</vt:lpstr>
      <vt:lpstr>Microsoft Sans Serif</vt:lpstr>
      <vt:lpstr>Wingdings</vt:lpstr>
      <vt:lpstr>Office Theme</vt:lpstr>
      <vt:lpstr>PowerPoint Presentation</vt:lpstr>
      <vt:lpstr>Направления организации психолого-педагогического сопровождения детей</vt:lpstr>
      <vt:lpstr>Направления организации психолого-педагогического сопровождения детей</vt:lpstr>
      <vt:lpstr>Направления организации психолого-педагогического сопровождения детей</vt:lpstr>
      <vt:lpstr>PowerPoint Presentation</vt:lpstr>
      <vt:lpstr>Направления  организации  психолого-педагогического  сопровождения  детей</vt:lpstr>
      <vt:lpstr>Организация сетевого и межведомственного взаимодействия для
оказания необходимой помощи и поддержки детей ветеранов (участников) СВО</vt:lpstr>
      <vt:lpstr>PowerPoint Presentation</vt:lpstr>
      <vt:lpstr>PowerPoint Presentation</vt:lpstr>
      <vt:lpstr>Министерство социальной защиты </vt:lpstr>
      <vt:lpstr>Региональная система взаимодействия организаций,
оказывающих психологическую помощь лицам, участвовавшим в специальной военной операции, и членам их семей</vt:lpstr>
      <vt:lpstr>Министерство образования Чувашской Республики</vt:lpstr>
      <vt:lpstr>PowerPoint Presentation</vt:lpstr>
      <vt:lpstr>Критерии для направления психологом в медицинскую организацию</vt:lpstr>
      <vt:lpstr>PowerPoint Presentation</vt:lpstr>
      <vt:lpstr>Шкалы оценки, вопросники и другие оценочные инструменты состояния пациента с ПТСР</vt:lpstr>
      <vt:lpstr>Информирование детей ветеранов (участников) СВО, членов их семей,
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</vt:lpstr>
      <vt:lpstr>Информирование детей ветеранов (участников) СВО, членов их семей,
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</vt:lpstr>
      <vt:lpstr>Информирование детей ветеранов (участников) СВО, членов их семей,
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User</dc:creator>
  <cp:lastModifiedBy>Пользователь</cp:lastModifiedBy>
  <cp:revision>14</cp:revision>
  <dcterms:created xsi:type="dcterms:W3CDTF">2024-09-17T09:51:56Z</dcterms:created>
  <dcterms:modified xsi:type="dcterms:W3CDTF">2026-02-13T06:56:47Z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  <property fmtid="{D5CDD505-2E9C-101B-9397-08002B2CF9AE}" pid="5" name="Producer">
    <vt:lpwstr>Microsoft® PowerPoint® 2010</vt:lpwstr>
  </property>
</Properties>
</file>