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9144000" cy="51435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tags" Target="tags/tag1.xml" /><Relationship Id="rId34" Type="http://schemas.openxmlformats.org/officeDocument/2006/relationships/presProps" Target="presProps.xml" /><Relationship Id="rId35" Type="http://schemas.openxmlformats.org/officeDocument/2006/relationships/viewProps" Target="viewProps.xml" /><Relationship Id="rId36" Type="http://schemas.openxmlformats.org/officeDocument/2006/relationships/theme" Target="theme/theme1.xml" /><Relationship Id="rId37" Type="http://schemas.openxmlformats.org/officeDocument/2006/relationships/tableStyles" Target="tableStyles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268" y="217119"/>
            <a:ext cx="6469380" cy="223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7223" y="812037"/>
            <a:ext cx="8662035" cy="2147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8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Relationship Id="rId3" Type="http://schemas.openxmlformats.org/officeDocument/2006/relationships/image" Target="../media/image1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3.png" /><Relationship Id="rId3" Type="http://schemas.openxmlformats.org/officeDocument/2006/relationships/image" Target="../media/image14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15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16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Relationship Id="rId3" Type="http://schemas.openxmlformats.org/officeDocument/2006/relationships/image" Target="../media/image5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16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16.png" /><Relationship Id="rId7" Type="http://schemas.openxmlformats.org/officeDocument/2006/relationships/image" Target="../media/image19.png" /><Relationship Id="rId8" Type="http://schemas.openxmlformats.org/officeDocument/2006/relationships/image" Target="../media/image20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23.png" /><Relationship Id="rId5" Type="http://schemas.openxmlformats.org/officeDocument/2006/relationships/image" Target="../media/image24.png" /><Relationship Id="rId6" Type="http://schemas.openxmlformats.org/officeDocument/2006/relationships/image" Target="../media/image25.png" /><Relationship Id="rId7" Type="http://schemas.openxmlformats.org/officeDocument/2006/relationships/image" Target="../media/image26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6.png" /><Relationship Id="rId5" Type="http://schemas.openxmlformats.org/officeDocument/2006/relationships/image" Target="../media/image7.png" /><Relationship Id="rId6" Type="http://schemas.openxmlformats.org/officeDocument/2006/relationships/image" Target="../media/image19.png" /><Relationship Id="rId7" Type="http://schemas.openxmlformats.org/officeDocument/2006/relationships/image" Target="../media/image20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jpeg" /><Relationship Id="rId3" Type="http://schemas.openxmlformats.org/officeDocument/2006/relationships/image" Target="../media/image28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6.png" /><Relationship Id="rId2" Type="http://schemas.openxmlformats.org/officeDocument/2006/relationships/image" Target="../media/image1.png" /><Relationship Id="rId3" Type="http://schemas.openxmlformats.org/officeDocument/2006/relationships/image" Target="../media/image29.png" /><Relationship Id="rId4" Type="http://schemas.openxmlformats.org/officeDocument/2006/relationships/image" Target="../media/image30.png" /><Relationship Id="rId5" Type="http://schemas.openxmlformats.org/officeDocument/2006/relationships/image" Target="../media/image31.png" /><Relationship Id="rId6" Type="http://schemas.openxmlformats.org/officeDocument/2006/relationships/image" Target="../media/image32.png" /><Relationship Id="rId7" Type="http://schemas.openxmlformats.org/officeDocument/2006/relationships/image" Target="../media/image33.png" /><Relationship Id="rId8" Type="http://schemas.openxmlformats.org/officeDocument/2006/relationships/image" Target="../media/image34.png" /><Relationship Id="rId9" Type="http://schemas.openxmlformats.org/officeDocument/2006/relationships/image" Target="../media/image35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6.png" /><Relationship Id="rId2" Type="http://schemas.openxmlformats.org/officeDocument/2006/relationships/image" Target="../media/image1.png" /><Relationship Id="rId3" Type="http://schemas.openxmlformats.org/officeDocument/2006/relationships/image" Target="../media/image29.png" /><Relationship Id="rId4" Type="http://schemas.openxmlformats.org/officeDocument/2006/relationships/image" Target="../media/image30.png" /><Relationship Id="rId5" Type="http://schemas.openxmlformats.org/officeDocument/2006/relationships/image" Target="../media/image31.png" /><Relationship Id="rId6" Type="http://schemas.openxmlformats.org/officeDocument/2006/relationships/image" Target="../media/image32.png" /><Relationship Id="rId7" Type="http://schemas.openxmlformats.org/officeDocument/2006/relationships/image" Target="../media/image33.png" /><Relationship Id="rId8" Type="http://schemas.openxmlformats.org/officeDocument/2006/relationships/image" Target="../media/image34.png" /><Relationship Id="rId9" Type="http://schemas.openxmlformats.org/officeDocument/2006/relationships/image" Target="../media/image35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hyperlink" Target="https://disk.yandex.ru/d/JznlvEk-SHHerA" TargetMode="Externa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7.jpeg" /><Relationship Id="rId3" Type="http://schemas.openxmlformats.org/officeDocument/2006/relationships/hyperlink" Target="https://mgppu.ru/project/473/info/7292" TargetMode="External" /><Relationship Id="rId4" Type="http://schemas.openxmlformats.org/officeDocument/2006/relationships/image" Target="../media/image38.jpeg" /><Relationship Id="rId5" Type="http://schemas.openxmlformats.org/officeDocument/2006/relationships/image" Target="../media/image39.jpeg" /><Relationship Id="rId6" Type="http://schemas.openxmlformats.org/officeDocument/2006/relationships/hyperlink" Target="https://rospsy.ru/learning-difficulties" TargetMode="Externa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hyperlink" Target="http://www.171orensad.ru/files" TargetMode="Externa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hyperlink" Target="http://www.171orensad.ru/files" TargetMode="Externa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4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241553"/>
            <a:ext cx="7848600" cy="25186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/>
              <a:t>АЛГОРИТМ</a:t>
            </a:r>
            <a:endParaRPr sz="1800"/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/>
              <a:t>сопровождения</a:t>
            </a:r>
            <a:r>
              <a:rPr sz="1800" spc="-10"/>
              <a:t> </a:t>
            </a:r>
            <a:r>
              <a:rPr sz="1800"/>
              <a:t>в</a:t>
            </a:r>
            <a:r>
              <a:rPr sz="1800" spc="5"/>
              <a:t> </a:t>
            </a:r>
            <a:r>
              <a:rPr sz="1800" spc="-15"/>
              <a:t>дошкольных</a:t>
            </a:r>
            <a:r>
              <a:rPr sz="1800" spc="30"/>
              <a:t> </a:t>
            </a:r>
            <a:r>
              <a:rPr sz="1800" spc="-10"/>
              <a:t>образовательных</a:t>
            </a:r>
            <a:r>
              <a:rPr sz="1800" spc="-10" smtClean="0"/>
              <a:t>,</a:t>
            </a:r>
            <a:br>
              <a:rPr lang="ru-RU" sz="1800" spc="-10" smtClean="0"/>
            </a:br>
            <a:r>
              <a:rPr lang="ru-RU" sz="1800" spc="-10" smtClean="0"/>
              <a:t>общеобразовательных,</a:t>
            </a:r>
            <a:r>
              <a:rPr lang="ru-RU" sz="1800" spc="95" smtClean="0"/>
              <a:t> </a:t>
            </a:r>
            <a:r>
              <a:rPr lang="ru-RU" sz="1800" spc="-10" smtClean="0"/>
              <a:t>профессиональных</a:t>
            </a:r>
            <a:r>
              <a:rPr lang="ru-RU" sz="1800" spc="75" smtClean="0"/>
              <a:t> </a:t>
            </a:r>
            <a:r>
              <a:rPr lang="ru-RU" sz="1800" spc="-10" smtClean="0"/>
              <a:t>образовательных</a:t>
            </a:r>
            <a:br>
              <a:rPr lang="ru-RU" sz="1800" smtClean="0"/>
            </a:br>
            <a:r>
              <a:rPr lang="ru-RU" sz="1800" spc="-5" smtClean="0"/>
              <a:t>организациях</a:t>
            </a:r>
            <a:r>
              <a:rPr lang="ru-RU" sz="1800" smtClean="0"/>
              <a:t> и</a:t>
            </a:r>
            <a:r>
              <a:rPr lang="ru-RU" sz="1800" spc="-5" smtClean="0"/>
              <a:t> </a:t>
            </a:r>
            <a:r>
              <a:rPr lang="ru-RU" sz="1800" spc="-10" smtClean="0"/>
              <a:t>образовательных</a:t>
            </a:r>
            <a:br>
              <a:rPr lang="ru-RU" sz="1800" smtClean="0"/>
            </a:br>
            <a:r>
              <a:rPr lang="ru-RU" sz="1800" spc="-5" smtClean="0"/>
              <a:t>организациях</a:t>
            </a:r>
            <a:r>
              <a:rPr lang="ru-RU" sz="1800" spc="10" smtClean="0"/>
              <a:t> </a:t>
            </a:r>
            <a:r>
              <a:rPr lang="ru-RU" sz="1800" spc="-15" smtClean="0"/>
              <a:t>высшего</a:t>
            </a:r>
            <a:r>
              <a:rPr lang="ru-RU" sz="1800" spc="50" smtClean="0"/>
              <a:t> </a:t>
            </a:r>
            <a:r>
              <a:rPr lang="ru-RU" sz="1800" spc="-5" smtClean="0"/>
              <a:t>образования</a:t>
            </a:r>
            <a:r>
              <a:rPr lang="ru-RU" sz="1800" spc="10" smtClean="0"/>
              <a:t> </a:t>
            </a:r>
            <a:r>
              <a:rPr lang="ru-RU" sz="1800" spc="-15" smtClean="0"/>
              <a:t>детей</a:t>
            </a:r>
            <a:r>
              <a:rPr lang="ru-RU" sz="1800" spc="40" smtClean="0"/>
              <a:t> </a:t>
            </a:r>
            <a:r>
              <a:rPr lang="ru-RU" sz="1800" spc="-10" smtClean="0"/>
              <a:t>ветеранов</a:t>
            </a:r>
            <a:r>
              <a:rPr lang="ru-RU" sz="1800" spc="55" smtClean="0"/>
              <a:t> </a:t>
            </a:r>
            <a:r>
              <a:rPr lang="ru-RU" sz="1800" spc="-10" smtClean="0"/>
              <a:t>(участников) </a:t>
            </a:r>
            <a:r>
              <a:rPr lang="ru-RU" sz="1800" spc="-5" smtClean="0"/>
              <a:t> специальной</a:t>
            </a:r>
            <a:r>
              <a:rPr lang="ru-RU" sz="1800" spc="20" smtClean="0"/>
              <a:t> </a:t>
            </a:r>
            <a:r>
              <a:rPr lang="ru-RU" sz="1800" spc="-5" smtClean="0"/>
              <a:t>военной</a:t>
            </a:r>
            <a:r>
              <a:rPr lang="ru-RU" sz="1800" spc="5" smtClean="0"/>
              <a:t> </a:t>
            </a:r>
            <a:r>
              <a:rPr lang="ru-RU" sz="1800" spc="-5" smtClean="0"/>
              <a:t>операции,</a:t>
            </a:r>
            <a:r>
              <a:rPr lang="ru-RU" sz="1800" spc="10" smtClean="0"/>
              <a:t> </a:t>
            </a:r>
            <a:r>
              <a:rPr lang="ru-RU" sz="1800" spc="-15" smtClean="0"/>
              <a:t>обучающихся</a:t>
            </a:r>
            <a:r>
              <a:rPr lang="ru-RU" sz="1800" spc="60" smtClean="0"/>
              <a:t> </a:t>
            </a:r>
            <a:r>
              <a:rPr lang="ru-RU" sz="1800" smtClean="0"/>
              <a:t>в</a:t>
            </a:r>
            <a:r>
              <a:rPr lang="ru-RU" sz="1800" spc="20" smtClean="0"/>
              <a:t> </a:t>
            </a:r>
            <a:r>
              <a:rPr lang="ru-RU" sz="1800" spc="-15" smtClean="0"/>
              <a:t>соответствующих </a:t>
            </a:r>
            <a:r>
              <a:rPr lang="ru-RU" sz="1800" spc="-10" smtClean="0"/>
              <a:t> </a:t>
            </a:r>
            <a:r>
              <a:rPr lang="ru-RU" sz="1800" spc="-5" smtClean="0"/>
              <a:t>организациях,</a:t>
            </a:r>
            <a:r>
              <a:rPr lang="ru-RU" sz="1800" spc="15" smtClean="0"/>
              <a:t> </a:t>
            </a:r>
            <a:r>
              <a:rPr lang="ru-RU" sz="1800" smtClean="0"/>
              <a:t>в</a:t>
            </a:r>
            <a:r>
              <a:rPr lang="ru-RU" sz="1800" spc="20" smtClean="0"/>
              <a:t> </a:t>
            </a:r>
            <a:r>
              <a:rPr lang="ru-RU" sz="1800" spc="-5" smtClean="0"/>
              <a:t>целях оказания</a:t>
            </a:r>
            <a:r>
              <a:rPr lang="ru-RU" sz="1800" spc="5" smtClean="0"/>
              <a:t> </a:t>
            </a:r>
            <a:r>
              <a:rPr lang="ru-RU" sz="1800" spc="-10" smtClean="0"/>
              <a:t>таким</a:t>
            </a:r>
            <a:r>
              <a:rPr lang="ru-RU" sz="1800" spc="55" smtClean="0"/>
              <a:t> </a:t>
            </a:r>
            <a:r>
              <a:rPr lang="ru-RU" sz="1800" spc="-15" smtClean="0"/>
              <a:t>детям</a:t>
            </a:r>
            <a:r>
              <a:rPr lang="ru-RU" sz="1800" spc="40" smtClean="0"/>
              <a:t> </a:t>
            </a:r>
            <a:r>
              <a:rPr lang="ru-RU" sz="1800" spc="-15" smtClean="0"/>
              <a:t>необходимой</a:t>
            </a:r>
            <a:r>
              <a:rPr lang="ru-RU" sz="1800" spc="15" smtClean="0"/>
              <a:t> </a:t>
            </a:r>
            <a:r>
              <a:rPr lang="ru-RU" sz="1800" spc="-15" smtClean="0"/>
              <a:t>помощи, </a:t>
            </a:r>
            <a:r>
              <a:rPr lang="ru-RU" sz="1800" spc="-484" smtClean="0"/>
              <a:t> </a:t>
            </a:r>
            <a:r>
              <a:rPr lang="ru-RU" sz="1800" smtClean="0"/>
              <a:t>в</a:t>
            </a:r>
            <a:r>
              <a:rPr lang="ru-RU" sz="1800" spc="-5" smtClean="0"/>
              <a:t> </a:t>
            </a:r>
            <a:r>
              <a:rPr lang="ru-RU" sz="1800" spc="-25" smtClean="0"/>
              <a:t>том</a:t>
            </a:r>
            <a:r>
              <a:rPr lang="ru-RU" sz="1800" spc="40" smtClean="0"/>
              <a:t> </a:t>
            </a:r>
            <a:r>
              <a:rPr lang="ru-RU" sz="1800" spc="-10" smtClean="0"/>
              <a:t>числе</a:t>
            </a:r>
            <a:r>
              <a:rPr lang="ru-RU" sz="1800" spc="-15" smtClean="0"/>
              <a:t> психологической</a:t>
            </a:r>
            <a:br>
              <a:rPr lang="ru-RU" sz="1800" smtClean="0"/>
            </a:b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609600" y="2952750"/>
            <a:ext cx="8229600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Arial"/>
              <a:cs typeface="Arial"/>
            </a:endParaRPr>
          </a:p>
          <a:p>
            <a:pPr marL="122555" marR="5080" indent="-110489" algn="ctr">
              <a:lnSpc>
                <a:spcPct val="100000"/>
              </a:lnSpc>
              <a:tabLst>
                <a:tab pos="4977765"/>
              </a:tabLst>
            </a:pP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Организация</a:t>
            </a:r>
            <a:r>
              <a:rPr sz="1600" b="1" spc="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6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проведение</a:t>
            </a:r>
            <a:r>
              <a:rPr sz="16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>
                <a:solidFill>
                  <a:srgbClr val="C00000"/>
                </a:solidFill>
                <a:latin typeface="Arial"/>
                <a:cs typeface="Arial"/>
              </a:rPr>
              <a:t>мероприятий,</a:t>
            </a:r>
            <a:r>
              <a:rPr sz="1600" b="1" spc="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направленных</a:t>
            </a:r>
            <a:r>
              <a:rPr sz="16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6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формирование</a:t>
            </a:r>
            <a:r>
              <a:rPr sz="1600" b="1" spc="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600" b="1" spc="-4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образовательной</a:t>
            </a:r>
            <a:r>
              <a:rPr sz="1600" b="1" spc="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организации</a:t>
            </a:r>
            <a:r>
              <a:rPr sz="1600" b="1" spc="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>
                <a:solidFill>
                  <a:srgbClr val="C00000"/>
                </a:solidFill>
                <a:latin typeface="Arial"/>
                <a:cs typeface="Arial"/>
              </a:rPr>
              <a:t>необходимого	</a:t>
            </a:r>
            <a:r>
              <a:rPr sz="1600" b="1" spc="-15">
                <a:solidFill>
                  <a:srgbClr val="C00000"/>
                </a:solidFill>
                <a:latin typeface="Arial"/>
                <a:cs typeface="Arial"/>
              </a:rPr>
              <a:t>психологического</a:t>
            </a:r>
            <a:r>
              <a:rPr sz="16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климата </a:t>
            </a:r>
            <a:r>
              <a:rPr sz="16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6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сохранения</a:t>
            </a:r>
            <a:r>
              <a:rPr sz="16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6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">
                <a:solidFill>
                  <a:srgbClr val="C00000"/>
                </a:solidFill>
                <a:latin typeface="Arial"/>
                <a:cs typeface="Arial"/>
              </a:rPr>
              <a:t>(или)</a:t>
            </a:r>
            <a:r>
              <a:rPr sz="16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>
                <a:solidFill>
                  <a:srgbClr val="C00000"/>
                </a:solidFill>
                <a:latin typeface="Arial"/>
                <a:cs typeface="Arial"/>
              </a:rPr>
              <a:t>восстановления</a:t>
            </a:r>
            <a:r>
              <a:rPr sz="1600" b="1" spc="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>
                <a:solidFill>
                  <a:srgbClr val="C00000"/>
                </a:solidFill>
                <a:latin typeface="Arial"/>
                <a:cs typeface="Arial"/>
              </a:rPr>
              <a:t>психологического</a:t>
            </a:r>
            <a:r>
              <a:rPr sz="1600" b="1" spc="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здоровья</a:t>
            </a:r>
            <a:r>
              <a:rPr sz="1600" b="1" spc="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5">
                <a:solidFill>
                  <a:srgbClr val="C00000"/>
                </a:solidFill>
                <a:latin typeface="Arial"/>
                <a:cs typeface="Arial"/>
              </a:rPr>
              <a:t>детей</a:t>
            </a:r>
            <a:endParaRPr sz="1600">
              <a:latin typeface="Arial"/>
              <a:cs typeface="Arial"/>
            </a:endParaRPr>
          </a:p>
          <a:p>
            <a:pPr marL="2480310">
              <a:lnSpc>
                <a:spcPct val="100000"/>
              </a:lnSpc>
            </a:pPr>
            <a:r>
              <a:rPr sz="1600" b="1" spc="-15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600" b="1" spc="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600" b="1" spc="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886" y="215849"/>
            <a:ext cx="7360514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chemeClr val="tx2"/>
                </a:solidFill>
              </a:rPr>
              <a:t>Направления</a:t>
            </a:r>
            <a:r>
              <a:rPr sz="1400" spc="-40">
                <a:solidFill>
                  <a:schemeClr val="tx2"/>
                </a:solidFill>
              </a:rPr>
              <a:t> </a:t>
            </a:r>
            <a:r>
              <a:rPr sz="1400" spc="-5">
                <a:solidFill>
                  <a:schemeClr val="tx2"/>
                </a:solidFill>
              </a:rPr>
              <a:t>организации</a:t>
            </a:r>
            <a:r>
              <a:rPr sz="1400" spc="-35">
                <a:solidFill>
                  <a:schemeClr val="tx2"/>
                </a:solidFill>
              </a:rPr>
              <a:t> </a:t>
            </a:r>
            <a:r>
              <a:rPr sz="1400" spc="-10">
                <a:solidFill>
                  <a:schemeClr val="tx2"/>
                </a:solidFill>
              </a:rPr>
              <a:t>психолого-педагогического</a:t>
            </a:r>
            <a:endParaRPr sz="1400">
              <a:solidFill>
                <a:schemeClr val="tx2"/>
              </a:solidFill>
            </a:endParaRPr>
          </a:p>
          <a:p>
            <a:pPr marL="12700" algn="ctr">
              <a:lnSpc>
                <a:spcPct val="100000"/>
              </a:lnSpc>
            </a:pPr>
            <a:r>
              <a:rPr sz="1400" spc="-5">
                <a:solidFill>
                  <a:schemeClr val="tx2"/>
                </a:solidFill>
              </a:rPr>
              <a:t>сопровождения</a:t>
            </a:r>
            <a:r>
              <a:rPr sz="1400" spc="-80">
                <a:solidFill>
                  <a:schemeClr val="tx2"/>
                </a:solidFill>
              </a:rPr>
              <a:t> </a:t>
            </a:r>
            <a:r>
              <a:rPr sz="1400" spc="-10">
                <a:solidFill>
                  <a:schemeClr val="tx2"/>
                </a:solidFill>
              </a:rPr>
              <a:t>детей</a:t>
            </a:r>
            <a:endParaRPr sz="1400">
              <a:solidFill>
                <a:schemeClr val="tx2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05297" y="220624"/>
            <a:ext cx="3708400" cy="2394585"/>
            <a:chOff x="5305297" y="220624"/>
            <a:chExt cx="3708400" cy="2394585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107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  <a:spcBef>
                <a:spcPts val="285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мониторинга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245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0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состояния</a:t>
            </a:r>
            <a:r>
              <a:rPr sz="1200" b="1" i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endParaRPr lang="ru-RU" sz="1200" b="1" spc="-15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107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112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635" algn="ctr">
              <a:lnSpc>
                <a:spcPts val="1345"/>
              </a:lnSpc>
              <a:spcBef>
                <a:spcPts val="290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основных </a:t>
            </a: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направлений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069" marR="44450" algn="ctr">
              <a:lnSpc>
                <a:spcPts val="1240"/>
              </a:lnSpc>
              <a:spcBef>
                <a:spcPts val="114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психолого-педагогического </a:t>
            </a:r>
            <a:r>
              <a:rPr sz="1200" b="1" i="1" spc="-3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сопровождения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 (участников) </a:t>
            </a:r>
            <a:r>
              <a:rPr sz="1200" b="1" spc="-3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период</a:t>
            </a:r>
            <a:r>
              <a:rPr sz="1200" b="1" spc="-3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обучения</a:t>
            </a:r>
            <a:endParaRPr lang="ru-RU" sz="1200" b="1" spc="-1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endParaRPr lang="ru-RU" sz="1200" b="1" spc="-1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7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790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algn="ctr">
              <a:lnSpc>
                <a:spcPts val="1345"/>
              </a:lnSpc>
            </a:pP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Организация</a:t>
            </a:r>
            <a:r>
              <a:rPr sz="12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проведение</a:t>
            </a:r>
            <a:r>
              <a:rPr sz="1200" b="1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мероприятий,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245"/>
              </a:lnSpc>
            </a:pP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направленных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 формирование</a:t>
            </a:r>
            <a:r>
              <a:rPr sz="1200" b="1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240"/>
              </a:lnSpc>
              <a:tabLst>
                <a:tab pos="1504315"/>
              </a:tabLst>
            </a:pP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образовательной	организации</a:t>
            </a:r>
            <a:endParaRPr sz="1200">
              <a:latin typeface="Arial"/>
              <a:cs typeface="Arial"/>
            </a:endParaRPr>
          </a:p>
          <a:p>
            <a:pPr marL="139700" marR="132080" algn="ctr">
              <a:lnSpc>
                <a:spcPts val="1250"/>
              </a:lnSpc>
              <a:spcBef>
                <a:spcPts val="105"/>
              </a:spcBef>
              <a:tabLst>
                <a:tab pos="1388745"/>
                <a:tab pos="2921635"/>
              </a:tabLst>
            </a:pP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ео</a:t>
            </a:r>
            <a:r>
              <a:rPr sz="1200" b="1" spc="-25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1200" b="1" spc="-2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ди</a:t>
            </a:r>
            <a:r>
              <a:rPr sz="1200" b="1" spc="-25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о	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200" b="1" spc="-20">
                <a:solidFill>
                  <a:srgbClr val="FFFFFF"/>
                </a:solidFill>
                <a:latin typeface="Arial"/>
                <a:cs typeface="Arial"/>
              </a:rPr>
              <a:t>х</a:t>
            </a:r>
            <a:r>
              <a:rPr sz="1200" b="1" spc="-25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ог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ч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о	</a:t>
            </a:r>
            <a:r>
              <a:rPr sz="1200" b="1" spc="1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а  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endParaRPr sz="1200">
              <a:latin typeface="Arial"/>
              <a:cs typeface="Arial"/>
            </a:endParaRPr>
          </a:p>
          <a:p>
            <a:pPr marL="445770" marR="437515" algn="ctr">
              <a:lnSpc>
                <a:spcPts val="1250"/>
              </a:lnSpc>
              <a:spcBef>
                <a:spcPts val="464"/>
              </a:spcBef>
            </a:pPr>
            <a:r>
              <a:rPr sz="1200" b="1" i="1" spc="-5">
                <a:solidFill>
                  <a:srgbClr val="FFFFFF"/>
                </a:solidFill>
                <a:latin typeface="Arial"/>
                <a:cs typeface="Arial"/>
              </a:rPr>
              <a:t>сохранения</a:t>
            </a:r>
            <a:r>
              <a:rPr sz="12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200" b="1" i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FFFF"/>
                </a:solidFill>
                <a:latin typeface="Arial"/>
                <a:cs typeface="Arial"/>
              </a:rPr>
              <a:t>(или)</a:t>
            </a:r>
            <a:r>
              <a:rPr sz="1200" b="1" i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FFFF"/>
                </a:solidFill>
                <a:latin typeface="Arial"/>
                <a:cs typeface="Arial"/>
              </a:rPr>
              <a:t>восстановления </a:t>
            </a:r>
            <a:r>
              <a:rPr sz="1200" b="1" i="1" spc="-3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FFFF"/>
                </a:solidFill>
                <a:latin typeface="Arial"/>
                <a:cs typeface="Arial"/>
              </a:rPr>
              <a:t>психологического</a:t>
            </a:r>
            <a:r>
              <a:rPr sz="1200" b="1" i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FFFF"/>
                </a:solidFill>
                <a:latin typeface="Arial"/>
                <a:cs typeface="Arial"/>
              </a:rPr>
              <a:t>здоровья</a:t>
            </a:r>
            <a:r>
              <a:rPr sz="1200" b="1" i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FFFF"/>
                </a:solidFill>
                <a:latin typeface="Arial"/>
                <a:cs typeface="Arial"/>
              </a:rPr>
              <a:t>детей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ветеранов</a:t>
            </a:r>
            <a:r>
              <a:rPr sz="1200" b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(участников)</a:t>
            </a:r>
            <a:r>
              <a:rPr sz="1200" b="1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СВО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8463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27635" rIns="0" bIns="0" rtlCol="0">
            <a:spAutoFit/>
          </a:bodyPr>
          <a:lstStyle/>
          <a:p>
            <a:pPr algn="ctr">
              <a:lnSpc>
                <a:spcPts val="1345"/>
              </a:lnSpc>
              <a:spcBef>
                <a:spcPts val="1005"/>
              </a:spcBef>
            </a:pP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Оказание</a:t>
            </a:r>
            <a:r>
              <a:rPr sz="1200" b="1" i="1" spc="28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экстренной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89535" marR="82550" algn="ctr">
              <a:lnSpc>
                <a:spcPts val="1240"/>
              </a:lnSpc>
              <a:spcBef>
                <a:spcPts val="110"/>
              </a:spcBef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r>
              <a:rPr sz="1200" b="1" i="1" spc="-7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помощи, </a:t>
            </a:r>
            <a:r>
              <a:rPr sz="1200" b="1" i="1" spc="-31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психологической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140"/>
              </a:lnSpc>
            </a:pP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коррекции</a:t>
            </a:r>
            <a:r>
              <a:rPr sz="1200" b="1" i="1" spc="-3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детям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5"/>
              </a:spcBef>
            </a:pP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 (участников)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членам</a:t>
            </a:r>
            <a:r>
              <a:rPr sz="1200" b="1" spc="-4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их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семей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-3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очном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дистанционном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5" smtClean="0">
                <a:solidFill>
                  <a:schemeClr val="tx1"/>
                </a:solidFill>
                <a:latin typeface="Arial"/>
                <a:cs typeface="Arial"/>
              </a:rPr>
              <a:t>режиме</a:t>
            </a:r>
            <a:endParaRPr lang="ru-RU" sz="1200" b="1" spc="-5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96496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  <a:spcBef>
                <a:spcPts val="290"/>
              </a:spcBef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сетевого</a:t>
            </a:r>
            <a:r>
              <a:rPr sz="1200" b="1" i="1" spc="-7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1"/>
                </a:solidFill>
                <a:latin typeface="Arial"/>
                <a:cs typeface="Arial"/>
              </a:rPr>
              <a:t>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245"/>
              </a:lnSpc>
            </a:pPr>
            <a:r>
              <a:rPr sz="1200" b="1" i="1" spc="-10">
                <a:solidFill>
                  <a:schemeClr val="tx1"/>
                </a:solidFill>
                <a:latin typeface="Arial"/>
                <a:cs typeface="Arial"/>
              </a:rPr>
              <a:t>межведомственного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340"/>
              </a:lnSpc>
            </a:pPr>
            <a:r>
              <a:rPr sz="1200" b="1" i="1" spc="-5">
                <a:solidFill>
                  <a:schemeClr val="tx1"/>
                </a:solidFill>
                <a:latin typeface="Arial"/>
                <a:cs typeface="Arial"/>
              </a:rPr>
              <a:t>взаимодействия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для оказания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необходимой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>
                <a:solidFill>
                  <a:schemeClr val="tx1"/>
                </a:solidFill>
                <a:latin typeface="Arial"/>
                <a:cs typeface="Arial"/>
              </a:rPr>
              <a:t>помощи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поддержки детей 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2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4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15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lang="ru-RU" sz="1200" b="1" spc="-15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93899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Обеспечение</a:t>
            </a:r>
            <a:endParaRPr sz="12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5">
                <a:solidFill>
                  <a:srgbClr val="FFFFFF"/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FFFF"/>
                </a:solidFill>
                <a:latin typeface="Arial"/>
                <a:cs typeface="Arial"/>
              </a:rPr>
              <a:t>детей</a:t>
            </a:r>
            <a:endParaRPr sz="1200">
              <a:latin typeface="Arial"/>
              <a:cs typeface="Arial"/>
            </a:endParaRPr>
          </a:p>
          <a:p>
            <a:pPr marL="43180" algn="ctr">
              <a:lnSpc>
                <a:spcPts val="1340"/>
              </a:lnSpc>
              <a:spcBef>
                <a:spcPts val="290"/>
              </a:spcBef>
            </a:pP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ветеранов (участников)</a:t>
            </a:r>
            <a:r>
              <a:rPr sz="1200" b="1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СВО, 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членов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их</a:t>
            </a:r>
            <a:endParaRPr sz="1200">
              <a:latin typeface="Arial"/>
              <a:cs typeface="Arial"/>
            </a:endParaRPr>
          </a:p>
          <a:p>
            <a:pPr marL="635" algn="ctr">
              <a:lnSpc>
                <a:spcPts val="1240"/>
              </a:lnSpc>
            </a:pP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семей, </a:t>
            </a: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педагогических</a:t>
            </a:r>
            <a:r>
              <a:rPr sz="12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работников</a:t>
            </a:r>
            <a:endParaRPr sz="1200">
              <a:latin typeface="Arial"/>
              <a:cs typeface="Arial"/>
            </a:endParaRPr>
          </a:p>
          <a:p>
            <a:pPr marL="52705" marR="44450" algn="ctr">
              <a:lnSpc>
                <a:spcPts val="1250"/>
              </a:lnSpc>
              <a:spcBef>
                <a:spcPts val="105"/>
              </a:spcBef>
            </a:pPr>
            <a:r>
              <a:rPr sz="1200" b="1" spc="-5">
                <a:solidFill>
                  <a:srgbClr val="FFFFFF"/>
                </a:solidFill>
                <a:latin typeface="Arial"/>
                <a:cs typeface="Arial"/>
              </a:rPr>
              <a:t>образовательной организации 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о 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возможности </a:t>
            </a:r>
            <a:r>
              <a:rPr sz="1200" b="1" spc="-3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ресурсах</a:t>
            </a:r>
            <a:r>
              <a:rPr sz="12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получения</a:t>
            </a:r>
            <a:r>
              <a:rPr sz="1200" b="1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психологической</a:t>
            </a:r>
            <a:endParaRPr sz="1200">
              <a:latin typeface="Arial"/>
              <a:cs typeface="Arial"/>
            </a:endParaRPr>
          </a:p>
          <a:p>
            <a:pPr marL="3175" algn="ctr">
              <a:lnSpc>
                <a:spcPts val="1130"/>
              </a:lnSpc>
            </a:pPr>
            <a:r>
              <a:rPr sz="1200" b="1" spc="-15">
                <a:solidFill>
                  <a:srgbClr val="FFFFFF"/>
                </a:solidFill>
                <a:latin typeface="Arial"/>
                <a:cs typeface="Arial"/>
              </a:rPr>
              <a:t>помощи,</a:t>
            </a:r>
            <a:r>
              <a:rPr sz="1200" b="1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FFFFFF"/>
                </a:solidFill>
                <a:latin typeface="Arial"/>
                <a:cs typeface="Arial"/>
              </a:rPr>
              <a:t>психолого-педагогической</a:t>
            </a:r>
            <a:endParaRPr sz="1200">
              <a:latin typeface="Arial"/>
              <a:cs typeface="Arial"/>
            </a:endParaRPr>
          </a:p>
          <a:p>
            <a:pPr marL="1905" algn="ctr">
              <a:lnSpc>
                <a:spcPts val="1345"/>
              </a:lnSpc>
            </a:pPr>
            <a:r>
              <a:rPr lang="ru-RU" sz="1200" b="1" spc="-10" smtClean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200" b="1" spc="-10" smtClean="0">
                <a:solidFill>
                  <a:srgbClr val="FFFFFF"/>
                </a:solidFill>
                <a:latin typeface="Arial"/>
                <a:cs typeface="Arial"/>
              </a:rPr>
              <a:t>оддержки</a:t>
            </a:r>
            <a:endParaRPr lang="ru-RU" sz="1200" b="1" spc="-1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905" algn="ctr">
              <a:lnSpc>
                <a:spcPts val="1345"/>
              </a:lnSpc>
            </a:pPr>
            <a:endParaRPr lang="ru-RU" sz="1200" b="1" spc="-10">
              <a:solidFill>
                <a:srgbClr val="FFFFFF"/>
              </a:solidFill>
              <a:latin typeface="Arial"/>
              <a:cs typeface="Arial"/>
            </a:endParaRPr>
          </a:p>
          <a:p>
            <a:pPr marL="1905" algn="ctr">
              <a:lnSpc>
                <a:spcPts val="1345"/>
              </a:lnSpc>
            </a:pP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47268" y="217119"/>
            <a:ext cx="81109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4800" y="742950"/>
            <a:ext cx="8153400" cy="11504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94915" marR="961390" indent="-526415">
              <a:lnSpc>
                <a:spcPct val="114999"/>
              </a:lnSpc>
              <a:spcBef>
                <a:spcPts val="1095"/>
              </a:spcBef>
            </a:pPr>
            <a:endParaRPr lang="ru-RU" sz="1400" b="1" spc="-1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494915" marR="961390" indent="-526415">
              <a:lnSpc>
                <a:spcPct val="114999"/>
              </a:lnSpc>
              <a:spcBef>
                <a:spcPts val="1095"/>
              </a:spcBef>
            </a:pPr>
            <a:r>
              <a:rPr sz="1400" b="1" spc="-10" smtClean="0">
                <a:solidFill>
                  <a:srgbClr val="C00000"/>
                </a:solidFill>
                <a:latin typeface="Arial"/>
                <a:cs typeface="Arial"/>
              </a:rPr>
              <a:t>Социально-психологический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климат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классе/группе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- </a:t>
            </a:r>
            <a:r>
              <a:rPr sz="1400" b="1" spc="-3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группового</a:t>
            </a:r>
            <a:r>
              <a:rPr sz="14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5">
                <a:solidFill>
                  <a:srgbClr val="C00000"/>
                </a:solidFill>
                <a:latin typeface="Arial"/>
                <a:cs typeface="Arial"/>
              </a:rPr>
              <a:t>сознания</a:t>
            </a:r>
            <a:r>
              <a:rPr sz="14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5">
                <a:solidFill>
                  <a:srgbClr val="C00000"/>
                </a:solidFill>
                <a:latin typeface="Arial"/>
                <a:cs typeface="Arial"/>
              </a:rPr>
              <a:t>поведения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,</a:t>
            </a:r>
            <a:endParaRPr sz="1400">
              <a:latin typeface="Arial"/>
              <a:cs typeface="Arial"/>
            </a:endParaRPr>
          </a:p>
          <a:p>
            <a:pPr marL="1299845">
              <a:lnSpc>
                <a:spcPct val="100000"/>
              </a:lnSpc>
              <a:spcBef>
                <a:spcPts val="254"/>
              </a:spcBef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выражающееся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отношениях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обучающихся</a:t>
            </a:r>
            <a:r>
              <a:rPr sz="14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друг</a:t>
            </a:r>
            <a:r>
              <a:rPr sz="1400" b="1" spc="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другом</a:t>
            </a:r>
            <a:r>
              <a:rPr sz="1400" b="1" spc="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педагогами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70048" y="1955926"/>
            <a:ext cx="4012565" cy="886460"/>
            <a:chOff x="2670048" y="1955926"/>
            <a:chExt cx="4012565" cy="886460"/>
          </a:xfrm>
        </p:grpSpPr>
        <p:sp>
          <p:nvSpPr>
            <p:cNvPr id="8" name="object 8"/>
            <p:cNvSpPr/>
            <p:nvPr/>
          </p:nvSpPr>
          <p:spPr>
            <a:xfrm>
              <a:off x="2682748" y="1968626"/>
              <a:ext cx="3987165" cy="861060"/>
            </a:xfrm>
            <a:custGeom>
              <a:rect l="l" t="t" r="r" b="b"/>
              <a:pathLst>
                <a:path w="3987165" h="861060">
                  <a:moveTo>
                    <a:pt x="2990215" y="0"/>
                  </a:moveTo>
                  <a:lnTo>
                    <a:pt x="996696" y="0"/>
                  </a:lnTo>
                  <a:lnTo>
                    <a:pt x="996696" y="313690"/>
                  </a:lnTo>
                  <a:lnTo>
                    <a:pt x="0" y="313690"/>
                  </a:lnTo>
                  <a:lnTo>
                    <a:pt x="1993518" y="860679"/>
                  </a:lnTo>
                  <a:lnTo>
                    <a:pt x="3987037" y="313690"/>
                  </a:lnTo>
                  <a:lnTo>
                    <a:pt x="2990215" y="313690"/>
                  </a:lnTo>
                  <a:lnTo>
                    <a:pt x="2990215" y="0"/>
                  </a:lnTo>
                  <a:close/>
                </a:path>
              </a:pathLst>
            </a:custGeom>
            <a:solidFill>
              <a:srgbClr val="FF0000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lIns="0" tIns="0" rIns="0" bIns="0" rtlCol="0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endParaRPr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82748" y="1968626"/>
              <a:ext cx="3987165" cy="861060"/>
            </a:xfrm>
            <a:custGeom>
              <a:rect l="l" t="t" r="r" b="b"/>
              <a:pathLst>
                <a:path w="3987165" h="861060">
                  <a:moveTo>
                    <a:pt x="0" y="313690"/>
                  </a:moveTo>
                  <a:lnTo>
                    <a:pt x="996696" y="313690"/>
                  </a:lnTo>
                  <a:lnTo>
                    <a:pt x="996696" y="0"/>
                  </a:lnTo>
                  <a:lnTo>
                    <a:pt x="2990215" y="0"/>
                  </a:lnTo>
                  <a:lnTo>
                    <a:pt x="2990215" y="313690"/>
                  </a:lnTo>
                  <a:lnTo>
                    <a:pt x="3987037" y="313690"/>
                  </a:lnTo>
                  <a:lnTo>
                    <a:pt x="1993518" y="860679"/>
                  </a:lnTo>
                  <a:lnTo>
                    <a:pt x="0" y="31369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endParaRPr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755765" y="2705557"/>
            <a:ext cx="1915160" cy="462915"/>
          </a:xfrm>
          <a:prstGeom prst="rect">
            <a:avLst/>
          </a:prstGeom>
          <a:solidFill>
            <a:srgbClr val="009587"/>
          </a:solidFill>
          <a:ln w="25400">
            <a:solidFill>
              <a:srgbClr val="006C6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>
            <a:spAutoFit/>
          </a:bodyPr>
          <a:lstStyle/>
          <a:p>
            <a:pPr marL="770890" marR="310515" indent="-268605">
              <a:lnSpc>
                <a:spcPct val="114999"/>
              </a:lnSpc>
            </a:pPr>
            <a:r>
              <a:rPr sz="1200" b="1">
                <a:latin typeface="Arial"/>
                <a:cs typeface="Arial"/>
              </a:rPr>
              <a:t>об</a:t>
            </a:r>
            <a:r>
              <a:rPr sz="1200" b="1" spc="-20">
                <a:latin typeface="Arial"/>
                <a:cs typeface="Arial"/>
              </a:rPr>
              <a:t>щ</a:t>
            </a:r>
            <a:r>
              <a:rPr sz="1200" b="1" spc="-10">
                <a:latin typeface="Arial"/>
                <a:cs typeface="Arial"/>
              </a:rPr>
              <a:t>е</a:t>
            </a:r>
            <a:r>
              <a:rPr sz="1200" b="1">
                <a:latin typeface="Arial"/>
                <a:cs typeface="Arial"/>
              </a:rPr>
              <a:t>с</a:t>
            </a:r>
            <a:r>
              <a:rPr sz="1200" b="1" spc="-15">
                <a:latin typeface="Arial"/>
                <a:cs typeface="Arial"/>
              </a:rPr>
              <a:t>т</a:t>
            </a:r>
            <a:r>
              <a:rPr sz="1200" b="1" spc="-20">
                <a:latin typeface="Arial"/>
                <a:cs typeface="Arial"/>
              </a:rPr>
              <a:t>в</a:t>
            </a:r>
            <a:r>
              <a:rPr sz="1200" b="1">
                <a:latin typeface="Arial"/>
                <a:cs typeface="Arial"/>
              </a:rPr>
              <a:t>е</a:t>
            </a:r>
            <a:r>
              <a:rPr sz="1200" b="1" spc="-5">
                <a:latin typeface="Arial"/>
                <a:cs typeface="Arial"/>
              </a:rPr>
              <a:t>нн</a:t>
            </a:r>
            <a:r>
              <a:rPr sz="1200" b="1">
                <a:latin typeface="Arial"/>
                <a:cs typeface="Arial"/>
              </a:rPr>
              <a:t>ое  </a:t>
            </a:r>
            <a:r>
              <a:rPr sz="1200" b="1" spc="-10">
                <a:latin typeface="Arial"/>
                <a:cs typeface="Arial"/>
              </a:rPr>
              <a:t>мнение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10000" y="3105150"/>
            <a:ext cx="1915160" cy="462915"/>
          </a:xfrm>
          <a:prstGeom prst="rect">
            <a:avLst/>
          </a:prstGeom>
          <a:solidFill>
            <a:srgbClr val="009587"/>
          </a:solidFill>
          <a:ln w="25400">
            <a:solidFill>
              <a:srgbClr val="006C6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635" rIns="0" bIns="0" rtlCol="0">
            <a:spAutoFit/>
          </a:bodyPr>
          <a:lstStyle/>
          <a:p>
            <a:pPr marL="634365" marR="243204" indent="-201295">
              <a:lnSpc>
                <a:spcPct val="114999"/>
              </a:lnSpc>
              <a:spcBef>
                <a:spcPts val="5"/>
              </a:spcBef>
            </a:pPr>
            <a:r>
              <a:rPr sz="1200" b="1" spc="-15">
                <a:latin typeface="Arial"/>
                <a:cs typeface="Arial"/>
              </a:rPr>
              <a:t>м</a:t>
            </a:r>
            <a:r>
              <a:rPr sz="1200" b="1" spc="-10">
                <a:latin typeface="Arial"/>
                <a:cs typeface="Arial"/>
              </a:rPr>
              <a:t>е</a:t>
            </a:r>
            <a:r>
              <a:rPr sz="1200" b="1" spc="10">
                <a:latin typeface="Arial"/>
                <a:cs typeface="Arial"/>
              </a:rPr>
              <a:t>ж</a:t>
            </a:r>
            <a:r>
              <a:rPr sz="1200" b="1">
                <a:latin typeface="Arial"/>
                <a:cs typeface="Arial"/>
              </a:rPr>
              <a:t>л</a:t>
            </a:r>
            <a:r>
              <a:rPr sz="1200" b="1" spc="-10">
                <a:latin typeface="Arial"/>
                <a:cs typeface="Arial"/>
              </a:rPr>
              <a:t>и</a:t>
            </a:r>
            <a:r>
              <a:rPr sz="1200" b="1">
                <a:latin typeface="Arial"/>
                <a:cs typeface="Arial"/>
              </a:rPr>
              <a:t>ч</a:t>
            </a:r>
            <a:r>
              <a:rPr sz="1200" b="1" spc="-10">
                <a:latin typeface="Arial"/>
                <a:cs typeface="Arial"/>
              </a:rPr>
              <a:t>н</a:t>
            </a:r>
            <a:r>
              <a:rPr sz="1200" b="1" spc="-15">
                <a:latin typeface="Arial"/>
                <a:cs typeface="Arial"/>
              </a:rPr>
              <a:t>о</a:t>
            </a:r>
            <a:r>
              <a:rPr sz="1200" b="1">
                <a:latin typeface="Arial"/>
                <a:cs typeface="Arial"/>
              </a:rPr>
              <a:t>с</a:t>
            </a:r>
            <a:r>
              <a:rPr sz="1200" b="1" spc="-15">
                <a:latin typeface="Arial"/>
                <a:cs typeface="Arial"/>
              </a:rPr>
              <a:t>т</a:t>
            </a:r>
            <a:r>
              <a:rPr sz="1200" b="1" spc="-5">
                <a:latin typeface="Arial"/>
                <a:cs typeface="Arial"/>
              </a:rPr>
              <a:t>ны</a:t>
            </a:r>
            <a:r>
              <a:rPr sz="1200" b="1">
                <a:latin typeface="Arial"/>
                <a:cs typeface="Arial"/>
              </a:rPr>
              <a:t>е  </a:t>
            </a:r>
            <a:r>
              <a:rPr sz="1200" b="1" spc="-10">
                <a:latin typeface="Arial"/>
                <a:cs typeface="Arial"/>
              </a:rPr>
              <a:t>отношения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0105" y="2705557"/>
            <a:ext cx="1915160" cy="462915"/>
          </a:xfrm>
          <a:prstGeom prst="rect">
            <a:avLst/>
          </a:prstGeom>
          <a:solidFill>
            <a:srgbClr val="009587"/>
          </a:solidFill>
          <a:ln w="25400">
            <a:solidFill>
              <a:srgbClr val="006C6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>
            <a:spAutoFit/>
          </a:bodyPr>
          <a:lstStyle/>
          <a:p>
            <a:pPr marL="405130" marR="213360" indent="115570">
              <a:lnSpc>
                <a:spcPct val="114999"/>
              </a:lnSpc>
            </a:pPr>
            <a:r>
              <a:rPr sz="1200" b="1" spc="-10">
                <a:latin typeface="Arial"/>
                <a:cs typeface="Arial"/>
              </a:rPr>
              <a:t>нравственное </a:t>
            </a:r>
            <a:r>
              <a:rPr sz="1200" b="1" spc="-5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с</a:t>
            </a:r>
            <a:r>
              <a:rPr sz="1200" b="1" spc="-15">
                <a:latin typeface="Arial"/>
                <a:cs typeface="Arial"/>
              </a:rPr>
              <a:t>о</a:t>
            </a:r>
            <a:r>
              <a:rPr sz="1200" b="1" spc="-5">
                <a:latin typeface="Arial"/>
                <a:cs typeface="Arial"/>
              </a:rPr>
              <a:t>зн</a:t>
            </a:r>
            <a:r>
              <a:rPr sz="1200" b="1">
                <a:latin typeface="Arial"/>
                <a:cs typeface="Arial"/>
              </a:rPr>
              <a:t>а</a:t>
            </a:r>
            <a:r>
              <a:rPr sz="1200" b="1" spc="-5">
                <a:latin typeface="Arial"/>
                <a:cs typeface="Arial"/>
              </a:rPr>
              <a:t>н</a:t>
            </a:r>
            <a:r>
              <a:rPr sz="1200" b="1" spc="-10">
                <a:latin typeface="Arial"/>
                <a:cs typeface="Arial"/>
              </a:rPr>
              <a:t>и</a:t>
            </a:r>
            <a:r>
              <a:rPr sz="1200" b="1">
                <a:latin typeface="Arial"/>
                <a:cs typeface="Arial"/>
              </a:rPr>
              <a:t>е</a:t>
            </a:r>
            <a:r>
              <a:rPr sz="1200" b="1" spc="-20">
                <a:latin typeface="Arial"/>
                <a:cs typeface="Arial"/>
              </a:rPr>
              <a:t> </a:t>
            </a:r>
            <a:r>
              <a:rPr sz="1200" b="1">
                <a:latin typeface="Arial"/>
                <a:cs typeface="Arial"/>
              </a:rPr>
              <a:t>г</a:t>
            </a:r>
            <a:r>
              <a:rPr sz="1200" b="1" spc="-10">
                <a:latin typeface="Arial"/>
                <a:cs typeface="Arial"/>
              </a:rPr>
              <a:t>р</a:t>
            </a:r>
            <a:r>
              <a:rPr sz="1200" b="1" spc="-35">
                <a:latin typeface="Arial"/>
                <a:cs typeface="Arial"/>
              </a:rPr>
              <a:t>у</a:t>
            </a:r>
            <a:r>
              <a:rPr sz="1200" b="1" spc="-5">
                <a:latin typeface="Arial"/>
                <a:cs typeface="Arial"/>
              </a:rPr>
              <a:t>пп</a:t>
            </a:r>
            <a:r>
              <a:rPr sz="1200" b="1">
                <a:latin typeface="Arial"/>
                <a:cs typeface="Arial"/>
              </a:rPr>
              <a:t>ы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268" y="217119"/>
            <a:ext cx="83395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endParaRPr lang="ru-RU" sz="1400"/>
          </a:p>
        </p:txBody>
      </p:sp>
      <p:sp>
        <p:nvSpPr>
          <p:cNvPr id="53" name="object 53"/>
          <p:cNvSpPr txBox="1"/>
          <p:nvPr/>
        </p:nvSpPr>
        <p:spPr>
          <a:xfrm>
            <a:off x="304800" y="1047750"/>
            <a:ext cx="8662035" cy="3731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40">
                <a:solidFill>
                  <a:srgbClr val="C00000"/>
                </a:solidFill>
                <a:latin typeface="Microsoft Sans Serif"/>
                <a:cs typeface="Microsoft Sans Serif"/>
              </a:rPr>
              <a:t>Факторы,</a:t>
            </a:r>
            <a:r>
              <a:rPr sz="1800" spc="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определяющие</a:t>
            </a:r>
            <a:r>
              <a:rPr sz="1800" spc="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социально-психологический</a:t>
            </a:r>
            <a:r>
              <a:rPr sz="1800" spc="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30">
                <a:solidFill>
                  <a:srgbClr val="C00000"/>
                </a:solidFill>
                <a:latin typeface="Microsoft Sans Serif"/>
                <a:cs typeface="Microsoft Sans Serif"/>
              </a:rPr>
              <a:t>климат</a:t>
            </a:r>
            <a:r>
              <a:rPr sz="18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1800" spc="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коллективе</a:t>
            </a:r>
            <a:endParaRPr sz="18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105"/>
              </a:spcBef>
              <a:buAutoNum type="arabicPeriod"/>
              <a:tabLst>
                <a:tab pos="140970"/>
              </a:tabLst>
            </a:pP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Глобальная макросреда: </a:t>
            </a:r>
            <a:r>
              <a:rPr sz="900" spc="-10">
                <a:latin typeface="Microsoft Sans Serif"/>
                <a:cs typeface="Microsoft Sans Serif"/>
              </a:rPr>
              <a:t>обстановка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5">
                <a:latin typeface="Microsoft Sans Serif"/>
                <a:cs typeface="Microsoft Sans Serif"/>
              </a:rPr>
              <a:t>обществе, </a:t>
            </a:r>
            <a:r>
              <a:rPr sz="900" spc="-10">
                <a:latin typeface="Microsoft Sans Serif"/>
                <a:cs typeface="Microsoft Sans Serif"/>
              </a:rPr>
              <a:t>совокупность </a:t>
            </a:r>
            <a:r>
              <a:rPr sz="900" spc="-15">
                <a:latin typeface="Microsoft Sans Serif"/>
                <a:cs typeface="Microsoft Sans Serif"/>
              </a:rPr>
              <a:t>экономических, </a:t>
            </a:r>
            <a:r>
              <a:rPr sz="900" spc="-10">
                <a:latin typeface="Microsoft Sans Serif"/>
                <a:cs typeface="Microsoft Sans Serif"/>
              </a:rPr>
              <a:t>культурных, политических </a:t>
            </a:r>
            <a:r>
              <a:rPr sz="900" spc="-5">
                <a:latin typeface="Microsoft Sans Serif"/>
                <a:cs typeface="Microsoft Sans Serif"/>
              </a:rPr>
              <a:t>и др. условий. Стабильность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10">
                <a:latin typeface="Microsoft Sans Serif"/>
                <a:cs typeface="Microsoft Sans Serif"/>
              </a:rPr>
              <a:t>экономической, 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политической </a:t>
            </a:r>
            <a:r>
              <a:rPr sz="900" spc="-20">
                <a:latin typeface="Microsoft Sans Serif"/>
                <a:cs typeface="Microsoft Sans Serif"/>
              </a:rPr>
              <a:t>жизни </a:t>
            </a:r>
            <a:r>
              <a:rPr sz="900" spc="-5">
                <a:latin typeface="Microsoft Sans Serif"/>
                <a:cs typeface="Microsoft Sans Serif"/>
              </a:rPr>
              <a:t>общества обеспечивают социальное и </a:t>
            </a:r>
            <a:r>
              <a:rPr sz="900" spc="-10">
                <a:latin typeface="Microsoft Sans Serif"/>
                <a:cs typeface="Microsoft Sans Serif"/>
              </a:rPr>
              <a:t>психологическое </a:t>
            </a:r>
            <a:r>
              <a:rPr sz="900" spc="-5">
                <a:latin typeface="Microsoft Sans Serif"/>
                <a:cs typeface="Microsoft Sans Serif"/>
              </a:rPr>
              <a:t>благополучие </a:t>
            </a:r>
            <a:r>
              <a:rPr sz="900" spc="-10">
                <a:latin typeface="Microsoft Sans Serif"/>
                <a:cs typeface="Microsoft Sans Serif"/>
              </a:rPr>
              <a:t>его </a:t>
            </a:r>
            <a:r>
              <a:rPr sz="900" spc="-5">
                <a:latin typeface="Microsoft Sans Serif"/>
                <a:cs typeface="Microsoft Sans Serif"/>
              </a:rPr>
              <a:t>членов и </a:t>
            </a:r>
            <a:r>
              <a:rPr sz="900" spc="-10">
                <a:latin typeface="Microsoft Sans Serif"/>
                <a:cs typeface="Microsoft Sans Serif"/>
              </a:rPr>
              <a:t>косвенно </a:t>
            </a:r>
            <a:r>
              <a:rPr sz="900">
                <a:latin typeface="Microsoft Sans Serif"/>
                <a:cs typeface="Microsoft Sans Serif"/>
              </a:rPr>
              <a:t>влияют </a:t>
            </a:r>
            <a:r>
              <a:rPr sz="900" spc="-5">
                <a:latin typeface="Microsoft Sans Serif"/>
                <a:cs typeface="Microsoft Sans Serif"/>
              </a:rPr>
              <a:t>на социально-психологический </a:t>
            </a:r>
            <a:r>
              <a:rPr sz="900" spc="-15">
                <a:latin typeface="Microsoft Sans Serif"/>
                <a:cs typeface="Microsoft Sans Serif"/>
              </a:rPr>
              <a:t>климат </a:t>
            </a:r>
            <a:r>
              <a:rPr sz="900" spc="-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рабочих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групп.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Arial"/>
              <a:buAutoNum type="arabicPeriod"/>
            </a:pPr>
            <a:endParaRPr sz="95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  <a:buAutoNum type="arabicPeriod"/>
              <a:tabLst>
                <a:tab pos="153035"/>
              </a:tabLst>
            </a:pP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Локальная макросреда</a:t>
            </a:r>
            <a:r>
              <a:rPr sz="900" spc="-5">
                <a:latin typeface="Microsoft Sans Serif"/>
                <a:cs typeface="Microsoft Sans Serif"/>
              </a:rPr>
              <a:t>, т.е. </a:t>
            </a:r>
            <a:r>
              <a:rPr sz="900" spc="-10">
                <a:latin typeface="Microsoft Sans Serif"/>
                <a:cs typeface="Microsoft Sans Serif"/>
              </a:rPr>
              <a:t>организация,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10">
                <a:latin typeface="Microsoft Sans Serif"/>
                <a:cs typeface="Microsoft Sans Serif"/>
              </a:rPr>
              <a:t>структуру которой </a:t>
            </a:r>
            <a:r>
              <a:rPr sz="900" spc="-5">
                <a:latin typeface="Microsoft Sans Serif"/>
                <a:cs typeface="Microsoft Sans Serif"/>
              </a:rPr>
              <a:t>входит трудовой </a:t>
            </a:r>
            <a:r>
              <a:rPr sz="900" spc="-10">
                <a:latin typeface="Microsoft Sans Serif"/>
                <a:cs typeface="Microsoft Sans Serif"/>
              </a:rPr>
              <a:t>коллектив. Размеры организации, </a:t>
            </a:r>
            <a:r>
              <a:rPr sz="900" spc="-5">
                <a:latin typeface="Microsoft Sans Serif"/>
                <a:cs typeface="Microsoft Sans Serif"/>
              </a:rPr>
              <a:t>статусно-ролевая </a:t>
            </a:r>
            <a:r>
              <a:rPr sz="900" spc="-10">
                <a:latin typeface="Microsoft Sans Serif"/>
                <a:cs typeface="Microsoft Sans Serif"/>
              </a:rPr>
              <a:t>структура, </a:t>
            </a:r>
            <a:r>
              <a:rPr sz="900" spc="-5">
                <a:latin typeface="Microsoft Sans Serif"/>
                <a:cs typeface="Microsoft Sans Serif"/>
              </a:rPr>
              <a:t>отсутствие 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функционально-ролевых противоречий, степень централизации власти, участие </a:t>
            </a:r>
            <a:r>
              <a:rPr sz="900" spc="-10">
                <a:latin typeface="Microsoft Sans Serif"/>
                <a:cs typeface="Microsoft Sans Serif"/>
              </a:rPr>
              <a:t>сотрудников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5">
                <a:latin typeface="Microsoft Sans Serif"/>
                <a:cs typeface="Microsoft Sans Serif"/>
              </a:rPr>
              <a:t>планировании,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5">
                <a:latin typeface="Microsoft Sans Serif"/>
                <a:cs typeface="Microsoft Sans Serif"/>
              </a:rPr>
              <a:t>распределении ресурсов, состав </a:t>
            </a:r>
            <a:r>
              <a:rPr sz="900" spc="-10">
                <a:latin typeface="Microsoft Sans Serif"/>
                <a:cs typeface="Microsoft Sans Serif"/>
              </a:rPr>
              <a:t>структурных </a:t>
            </a:r>
            <a:r>
              <a:rPr sz="900" spc="-5">
                <a:latin typeface="Microsoft Sans Serif"/>
                <a:cs typeface="Microsoft Sans Serif"/>
              </a:rPr>
              <a:t> подразделений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(половозрастной,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профессиональный,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этнический)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и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т.д.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Arial"/>
              <a:buAutoNum type="arabicPeriod"/>
            </a:pPr>
            <a:endParaRPr sz="950">
              <a:latin typeface="Microsoft Sans Serif"/>
              <a:cs typeface="Microsoft Sans Serif"/>
            </a:endParaRPr>
          </a:p>
          <a:p>
            <a:pPr marL="139065" indent="-127000" algn="just">
              <a:lnSpc>
                <a:spcPct val="100000"/>
              </a:lnSpc>
              <a:buAutoNum type="arabicPeriod"/>
              <a:tabLst>
                <a:tab pos="139700"/>
              </a:tabLst>
            </a:pP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Физический</a:t>
            </a:r>
            <a:r>
              <a:rPr sz="9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микроклимат,</a:t>
            </a:r>
            <a:r>
              <a:rPr sz="9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санитарно-гигиенические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 условия</a:t>
            </a:r>
            <a:r>
              <a:rPr sz="9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труда,</a:t>
            </a:r>
            <a:r>
              <a:rPr sz="900" b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учебы.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C00000"/>
              </a:buClr>
              <a:buFont typeface="Arial"/>
              <a:buAutoNum type="arabicPeriod"/>
            </a:pPr>
            <a:endParaRPr sz="900">
              <a:latin typeface="Arial"/>
              <a:cs typeface="Arial"/>
            </a:endParaRPr>
          </a:p>
          <a:p>
            <a:pPr marL="160020" indent="-147955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160655"/>
              </a:tabLst>
            </a:pP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Удовлетворенность</a:t>
            </a:r>
            <a:r>
              <a:rPr sz="900" b="1" spc="1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работой,</a:t>
            </a:r>
            <a:r>
              <a:rPr sz="900" b="1" spc="1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процессом</a:t>
            </a:r>
            <a:r>
              <a:rPr sz="900" b="1" spc="1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учебы</a:t>
            </a:r>
            <a:r>
              <a:rPr sz="900" b="1" spc="1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(для</a:t>
            </a:r>
            <a:r>
              <a:rPr sz="900" spc="17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человека</a:t>
            </a:r>
            <a:r>
              <a:rPr sz="900" spc="16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интересной,</a:t>
            </a:r>
            <a:r>
              <a:rPr sz="900" spc="17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разнообразной,</a:t>
            </a:r>
            <a:r>
              <a:rPr sz="900" spc="17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творческой,</a:t>
            </a:r>
            <a:r>
              <a:rPr sz="900" spc="16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соответствует</a:t>
            </a:r>
            <a:r>
              <a:rPr sz="900" spc="18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ли</a:t>
            </a:r>
            <a:r>
              <a:rPr sz="900" spc="17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она</a:t>
            </a:r>
            <a:r>
              <a:rPr sz="900" spc="175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его</a:t>
            </a:r>
            <a:r>
              <a:rPr sz="900" spc="18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профессиональному</a:t>
            </a:r>
            <a:endParaRPr sz="9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900" spc="-5">
                <a:latin typeface="Microsoft Sans Serif"/>
                <a:cs typeface="Microsoft Sans Serif"/>
              </a:rPr>
              <a:t>уровню,</a:t>
            </a:r>
            <a:r>
              <a:rPr sz="900" spc="3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позволяет</a:t>
            </a:r>
            <a:r>
              <a:rPr sz="900" spc="5">
                <a:latin typeface="Microsoft Sans Serif"/>
                <a:cs typeface="Microsoft Sans Serif"/>
              </a:rPr>
              <a:t> ли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реализовать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творческий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потенциал,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профессионально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расти,</a:t>
            </a:r>
            <a:r>
              <a:rPr sz="900" spc="2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самореализовываться).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9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buAutoNum type="arabicPeriod" startAt="5"/>
              <a:tabLst>
                <a:tab pos="179070"/>
              </a:tabLst>
            </a:pP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Характер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выполняемой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деятельности.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Монотонность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деятельности,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ее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высокая</a:t>
            </a:r>
            <a:r>
              <a:rPr sz="900" spc="-5">
                <a:latin typeface="Microsoft Sans Serif"/>
                <a:cs typeface="Microsoft Sans Serif"/>
              </a:rPr>
              <a:t> ответственность,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наличие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риска</a:t>
            </a:r>
            <a:r>
              <a:rPr sz="900" spc="-1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для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здоровья</a:t>
            </a:r>
            <a:r>
              <a:rPr sz="900" spc="-5">
                <a:latin typeface="Microsoft Sans Serif"/>
                <a:cs typeface="Microsoft Sans Serif"/>
              </a:rPr>
              <a:t> и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20">
                <a:latin typeface="Microsoft Sans Serif"/>
                <a:cs typeface="Microsoft Sans Serif"/>
              </a:rPr>
              <a:t>жизни</a:t>
            </a:r>
            <a:r>
              <a:rPr sz="900" spc="-1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человека, </a:t>
            </a:r>
            <a:r>
              <a:rPr sz="900" spc="-5">
                <a:latin typeface="Microsoft Sans Serif"/>
                <a:cs typeface="Microsoft Sans Serif"/>
              </a:rPr>
              <a:t> стрессогенный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характер,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эмоциональная</a:t>
            </a:r>
            <a:r>
              <a:rPr sz="900" spc="2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насыщенность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и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т.д.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-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все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это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факторы,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которые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косвенно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могут</a:t>
            </a:r>
            <a:r>
              <a:rPr sz="900" spc="3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негативно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сказаться</a:t>
            </a:r>
            <a:r>
              <a:rPr sz="900" spc="2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на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 spc="-30">
                <a:latin typeface="Microsoft Sans Serif"/>
                <a:cs typeface="Microsoft Sans Serif"/>
              </a:rPr>
              <a:t>СПК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в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коллективе.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Arial"/>
              <a:buAutoNum type="arabicPeriod" startAt="5"/>
            </a:pPr>
            <a:endParaRPr sz="9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buAutoNum type="arabicPeriod" startAt="5"/>
              <a:tabLst>
                <a:tab pos="175895"/>
              </a:tabLst>
            </a:pP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Организация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совместной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">
                <a:solidFill>
                  <a:srgbClr val="C00000"/>
                </a:solidFill>
                <a:latin typeface="Arial"/>
                <a:cs typeface="Arial"/>
              </a:rPr>
              <a:t>деятельности.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Формальная</a:t>
            </a:r>
            <a:r>
              <a:rPr sz="900" spc="-10">
                <a:latin typeface="Microsoft Sans Serif"/>
                <a:cs typeface="Microsoft Sans Serif"/>
              </a:rPr>
              <a:t> структура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группы,</a:t>
            </a:r>
            <a:r>
              <a:rPr sz="900" spc="-5">
                <a:latin typeface="Microsoft Sans Serif"/>
                <a:cs typeface="Microsoft Sans Serif"/>
              </a:rPr>
              <a:t> способ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распределения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полномочий,</a:t>
            </a:r>
            <a:r>
              <a:rPr sz="900" spc="-5">
                <a:latin typeface="Microsoft Sans Serif"/>
                <a:cs typeface="Microsoft Sans Serif"/>
              </a:rPr>
              <a:t> наличие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единой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цели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влияет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на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25">
                <a:latin typeface="Microsoft Sans Serif"/>
                <a:cs typeface="Microsoft Sans Serif"/>
              </a:rPr>
              <a:t>СПК. </a:t>
            </a:r>
            <a:r>
              <a:rPr sz="900" spc="-20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Взаимозависимость</a:t>
            </a:r>
            <a:r>
              <a:rPr sz="900" spc="-10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задач,</a:t>
            </a:r>
            <a:r>
              <a:rPr sz="900" spc="-10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нечеткое</a:t>
            </a:r>
            <a:r>
              <a:rPr sz="900" spc="-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распределение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функциональных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обязанностей,</a:t>
            </a:r>
            <a:r>
              <a:rPr sz="900" spc="-5">
                <a:latin typeface="Microsoft Sans Serif"/>
                <a:cs typeface="Microsoft Sans Serif"/>
              </a:rPr>
              <a:t> несоответствие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социальной</a:t>
            </a:r>
            <a:r>
              <a:rPr sz="900">
                <a:latin typeface="Microsoft Sans Serif"/>
                <a:cs typeface="Microsoft Sans Serif"/>
              </a:rPr>
              <a:t> роли,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психологическая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несовместимость </a:t>
            </a:r>
            <a:r>
              <a:rPr sz="900" spc="-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участников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совместной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деятельности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повышают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напряженность</a:t>
            </a:r>
            <a:r>
              <a:rPr sz="900" spc="3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отношений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10">
                <a:latin typeface="Microsoft Sans Serif"/>
                <a:cs typeface="Microsoft Sans Serif"/>
              </a:rPr>
              <a:t>группе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и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могут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стать</a:t>
            </a:r>
            <a:r>
              <a:rPr sz="900" spc="25">
                <a:latin typeface="Microsoft Sans Serif"/>
                <a:cs typeface="Microsoft Sans Serif"/>
              </a:rPr>
              <a:t> </a:t>
            </a:r>
            <a:r>
              <a:rPr sz="900" spc="-15">
                <a:latin typeface="Microsoft Sans Serif"/>
                <a:cs typeface="Microsoft Sans Serif"/>
              </a:rPr>
              <a:t>источником</a:t>
            </a:r>
            <a:r>
              <a:rPr sz="900" spc="2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конфликтов.</a:t>
            </a:r>
            <a:endParaRPr sz="9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C00000"/>
              </a:buClr>
            </a:pPr>
            <a:endParaRPr sz="95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  <a:tabLst>
                <a:tab pos="159385"/>
              </a:tabLst>
            </a:pPr>
            <a:r>
              <a:rPr lang="ru-RU" sz="900" b="1" spc="-5" smtClean="0">
                <a:solidFill>
                  <a:srgbClr val="C00000"/>
                </a:solidFill>
                <a:latin typeface="Arial"/>
                <a:cs typeface="Arial"/>
              </a:rPr>
              <a:t>7.</a:t>
            </a:r>
            <a:r>
              <a:rPr sz="900" b="1" spc="-5" smtClean="0">
                <a:solidFill>
                  <a:srgbClr val="C00000"/>
                </a:solidFill>
                <a:latin typeface="Arial"/>
                <a:cs typeface="Arial"/>
              </a:rPr>
              <a:t>Психологическая </a:t>
            </a:r>
            <a:r>
              <a:rPr sz="900" b="1" spc="-10">
                <a:solidFill>
                  <a:srgbClr val="C00000"/>
                </a:solidFill>
                <a:latin typeface="Arial"/>
                <a:cs typeface="Arial"/>
              </a:rPr>
              <a:t>совместимость </a:t>
            </a:r>
            <a:r>
              <a:rPr sz="900">
                <a:latin typeface="Microsoft Sans Serif"/>
                <a:cs typeface="Microsoft Sans Serif"/>
              </a:rPr>
              <a:t>- </a:t>
            </a:r>
            <a:r>
              <a:rPr sz="900" spc="-5">
                <a:latin typeface="Microsoft Sans Serif"/>
                <a:cs typeface="Microsoft Sans Serif"/>
              </a:rPr>
              <a:t>способность </a:t>
            </a:r>
            <a:r>
              <a:rPr sz="900" spc="-60">
                <a:latin typeface="Microsoft Sans Serif"/>
                <a:cs typeface="Microsoft Sans Serif"/>
              </a:rPr>
              <a:t>к</a:t>
            </a:r>
            <a:r>
              <a:rPr sz="900" spc="-5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совместной </a:t>
            </a:r>
            <a:r>
              <a:rPr sz="900" spc="-5">
                <a:latin typeface="Microsoft Sans Serif"/>
                <a:cs typeface="Microsoft Sans Serif"/>
              </a:rPr>
              <a:t>деятельности,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5">
                <a:latin typeface="Microsoft Sans Serif"/>
                <a:cs typeface="Microsoft Sans Serif"/>
              </a:rPr>
              <a:t>основе </a:t>
            </a:r>
            <a:r>
              <a:rPr sz="900" spc="-10">
                <a:latin typeface="Microsoft Sans Serif"/>
                <a:cs typeface="Microsoft Sans Serif"/>
              </a:rPr>
              <a:t>которой </a:t>
            </a:r>
            <a:r>
              <a:rPr sz="900" spc="-5">
                <a:latin typeface="Microsoft Sans Serif"/>
                <a:cs typeface="Microsoft Sans Serif"/>
              </a:rPr>
              <a:t>лежит </a:t>
            </a:r>
            <a:r>
              <a:rPr sz="900" spc="-10">
                <a:latin typeface="Microsoft Sans Serif"/>
                <a:cs typeface="Microsoft Sans Serif"/>
              </a:rPr>
              <a:t>оптимальное </a:t>
            </a:r>
            <a:r>
              <a:rPr sz="900" spc="-5">
                <a:latin typeface="Microsoft Sans Serif"/>
                <a:cs typeface="Microsoft Sans Serif"/>
              </a:rPr>
              <a:t>сочетание </a:t>
            </a:r>
            <a:r>
              <a:rPr sz="900">
                <a:latin typeface="Microsoft Sans Serif"/>
                <a:cs typeface="Microsoft Sans Serif"/>
              </a:rPr>
              <a:t>в </a:t>
            </a:r>
            <a:r>
              <a:rPr sz="900" spc="-15">
                <a:latin typeface="Microsoft Sans Serif"/>
                <a:cs typeface="Microsoft Sans Serif"/>
              </a:rPr>
              <a:t>коллективе </a:t>
            </a:r>
            <a:r>
              <a:rPr sz="900">
                <a:latin typeface="Microsoft Sans Serif"/>
                <a:cs typeface="Microsoft Sans Serif"/>
              </a:rPr>
              <a:t>личностных </a:t>
            </a:r>
            <a:r>
              <a:rPr sz="900" spc="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качеств</a:t>
            </a:r>
            <a:r>
              <a:rPr sz="900" spc="15">
                <a:latin typeface="Microsoft Sans Serif"/>
                <a:cs typeface="Microsoft Sans Serif"/>
              </a:rPr>
              <a:t> </a:t>
            </a:r>
            <a:r>
              <a:rPr sz="900" spc="-10">
                <a:latin typeface="Microsoft Sans Serif"/>
                <a:cs typeface="Microsoft Sans Serif"/>
              </a:rPr>
              <a:t>участников.</a:t>
            </a:r>
            <a:r>
              <a:rPr sz="900" spc="1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эффективность</a:t>
            </a:r>
            <a:r>
              <a:rPr sz="900">
                <a:latin typeface="Microsoft Sans Serif"/>
                <a:cs typeface="Microsoft Sans Serif"/>
              </a:rPr>
              <a:t> </a:t>
            </a:r>
            <a:r>
              <a:rPr sz="900" spc="-5">
                <a:latin typeface="Microsoft Sans Serif"/>
                <a:cs typeface="Microsoft Sans Serif"/>
              </a:rPr>
              <a:t>деятельности</a:t>
            </a:r>
            <a:r>
              <a:rPr sz="900" spc="20">
                <a:latin typeface="Microsoft Sans Serif"/>
                <a:cs typeface="Microsoft Sans Serif"/>
              </a:rPr>
              <a:t> </a:t>
            </a:r>
            <a:r>
              <a:rPr sz="1050" spc="-10">
                <a:latin typeface="Microsoft Sans Serif"/>
                <a:cs typeface="Microsoft Sans Serif"/>
              </a:rPr>
              <a:t>организации </a:t>
            </a:r>
            <a:r>
              <a:rPr sz="1050">
                <a:latin typeface="Microsoft Sans Serif"/>
                <a:cs typeface="Microsoft Sans Serif"/>
              </a:rPr>
              <a:t>в</a:t>
            </a:r>
            <a:r>
              <a:rPr sz="1050" spc="10">
                <a:latin typeface="Microsoft Sans Serif"/>
                <a:cs typeface="Microsoft Sans Serif"/>
              </a:rPr>
              <a:t> </a:t>
            </a:r>
            <a:r>
              <a:rPr sz="1050" spc="-5">
                <a:latin typeface="Microsoft Sans Serif"/>
                <a:cs typeface="Microsoft Sans Serif"/>
              </a:rPr>
              <a:t>целом.</a:t>
            </a:r>
            <a:endParaRPr sz="10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268" y="217119"/>
            <a:ext cx="85681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endParaRPr lang="ru-RU" sz="1400"/>
          </a:p>
        </p:txBody>
      </p:sp>
      <p:sp>
        <p:nvSpPr>
          <p:cNvPr id="6" name="object 6"/>
          <p:cNvSpPr txBox="1"/>
          <p:nvPr/>
        </p:nvSpPr>
        <p:spPr>
          <a:xfrm>
            <a:off x="287223" y="812037"/>
            <a:ext cx="8661400" cy="3747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40">
                <a:solidFill>
                  <a:srgbClr val="C00000"/>
                </a:solidFill>
                <a:latin typeface="Microsoft Sans Serif"/>
                <a:cs typeface="Microsoft Sans Serif"/>
              </a:rPr>
              <a:t>Факторы,</a:t>
            </a:r>
            <a:r>
              <a:rPr sz="1800" spc="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определяющие</a:t>
            </a:r>
            <a:r>
              <a:rPr sz="1800" spc="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C00000"/>
                </a:solidFill>
                <a:latin typeface="Microsoft Sans Serif"/>
                <a:cs typeface="Microsoft Sans Serif"/>
              </a:rPr>
              <a:t>социально-психологический</a:t>
            </a:r>
            <a:r>
              <a:rPr sz="1800" spc="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30">
                <a:solidFill>
                  <a:srgbClr val="C00000"/>
                </a:solidFill>
                <a:latin typeface="Microsoft Sans Serif"/>
                <a:cs typeface="Microsoft Sans Serif"/>
              </a:rPr>
              <a:t>климат</a:t>
            </a:r>
            <a:r>
              <a:rPr sz="18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1800" spc="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C00000"/>
                </a:solidFill>
                <a:latin typeface="Microsoft Sans Serif"/>
                <a:cs typeface="Microsoft Sans Serif"/>
              </a:rPr>
              <a:t>коллективе</a:t>
            </a:r>
            <a:endParaRPr sz="1800">
              <a:latin typeface="Microsoft Sans Serif"/>
              <a:cs typeface="Microsoft Sans Serif"/>
            </a:endParaRPr>
          </a:p>
          <a:p>
            <a:pPr marL="184785" marR="5715" indent="-172720">
              <a:lnSpc>
                <a:spcPct val="100000"/>
              </a:lnSpc>
              <a:spcBef>
                <a:spcPts val="1340"/>
              </a:spcBef>
              <a:buFont typeface="Wingdings"/>
              <a:buChar char=""/>
              <a:tabLst>
                <a:tab pos="185420"/>
              </a:tabLst>
            </a:pPr>
            <a:r>
              <a:rPr sz="1000" spc="-5">
                <a:latin typeface="Microsoft Sans Serif"/>
                <a:cs typeface="Microsoft Sans Serif"/>
              </a:rPr>
              <a:t>Сходство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характеристик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участников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совместной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деятельности: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людям,</a:t>
            </a:r>
            <a:r>
              <a:rPr sz="1000" spc="25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похожим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друг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на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друга</a:t>
            </a:r>
            <a:r>
              <a:rPr sz="1000" spc="1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легче</a:t>
            </a:r>
            <a:r>
              <a:rPr sz="1000" spc="-5">
                <a:latin typeface="Microsoft Sans Serif"/>
                <a:cs typeface="Microsoft Sans Serif"/>
              </a:rPr>
              <a:t> наладить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взаимодействие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(чувства 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безопасности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и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уверенности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в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себе, повышает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самооценку).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1050">
              <a:latin typeface="Microsoft Sans Serif"/>
              <a:cs typeface="Microsoft Sans Serif"/>
            </a:endParaRPr>
          </a:p>
          <a:p>
            <a:pPr marL="184785" marR="6350" indent="-1727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185420"/>
              </a:tabLst>
            </a:pPr>
            <a:r>
              <a:rPr sz="1000" spc="-10">
                <a:latin typeface="Microsoft Sans Serif"/>
                <a:cs typeface="Microsoft Sans Serif"/>
              </a:rPr>
              <a:t>Различие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характеристик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по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принципу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взаимодополняемости: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 spc="5">
                <a:latin typeface="Microsoft Sans Serif"/>
                <a:cs typeface="Microsoft Sans Serif"/>
              </a:rPr>
              <a:t>люди</a:t>
            </a:r>
            <a:r>
              <a:rPr sz="1000" spc="2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подходят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друг</a:t>
            </a:r>
            <a:r>
              <a:rPr sz="1000" spc="3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другу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40">
                <a:latin typeface="Microsoft Sans Serif"/>
                <a:cs typeface="Microsoft Sans Serif"/>
              </a:rPr>
              <a:t>«как</a:t>
            </a:r>
            <a:r>
              <a:rPr sz="1000" spc="6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ключ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 spc="-65">
                <a:latin typeface="Microsoft Sans Serif"/>
                <a:cs typeface="Microsoft Sans Serif"/>
              </a:rPr>
              <a:t>к</a:t>
            </a:r>
            <a:r>
              <a:rPr sz="1000" spc="90">
                <a:latin typeface="Microsoft Sans Serif"/>
                <a:cs typeface="Microsoft Sans Serif"/>
              </a:rPr>
              <a:t> </a:t>
            </a:r>
            <a:r>
              <a:rPr sz="1000" spc="-30">
                <a:latin typeface="Microsoft Sans Serif"/>
                <a:cs typeface="Microsoft Sans Serif"/>
              </a:rPr>
              <a:t>замку»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(межличностная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симпатия, 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привязанность</a:t>
            </a:r>
            <a:r>
              <a:rPr sz="1000" spc="3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участников</a:t>
            </a:r>
            <a:r>
              <a:rPr sz="1000" spc="6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взаимодействия</a:t>
            </a:r>
            <a:r>
              <a:rPr sz="1000" spc="60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друг</a:t>
            </a:r>
            <a:r>
              <a:rPr sz="1000" spc="55">
                <a:latin typeface="Microsoft Sans Serif"/>
                <a:cs typeface="Microsoft Sans Serif"/>
              </a:rPr>
              <a:t> </a:t>
            </a:r>
            <a:r>
              <a:rPr sz="1000" spc="-65">
                <a:latin typeface="Microsoft Sans Serif"/>
                <a:cs typeface="Microsoft Sans Serif"/>
              </a:rPr>
              <a:t>к</a:t>
            </a:r>
            <a:r>
              <a:rPr sz="1000" spc="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другу)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000" u="sng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Три</a:t>
            </a:r>
            <a:r>
              <a:rPr sz="1000" u="sng" spc="26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15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уровня</a:t>
            </a:r>
            <a:r>
              <a:rPr sz="1000" u="sng" spc="2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1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совместимости:</a:t>
            </a:r>
            <a:endParaRPr sz="1000">
              <a:latin typeface="Microsoft Sans Serif"/>
              <a:cs typeface="Microsoft Sans Serif"/>
            </a:endParaRPr>
          </a:p>
          <a:p>
            <a:pPr marL="12700" marR="6985" algn="just">
              <a:lnSpc>
                <a:spcPct val="100000"/>
              </a:lnSpc>
            </a:pPr>
            <a:r>
              <a:rPr sz="1000" spc="-5">
                <a:latin typeface="Microsoft Sans Serif"/>
                <a:cs typeface="Microsoft Sans Serif"/>
              </a:rPr>
              <a:t>- </a:t>
            </a:r>
            <a:r>
              <a:rPr sz="1000" i="1" spc="-10">
                <a:latin typeface="Arial"/>
                <a:cs typeface="Arial"/>
              </a:rPr>
              <a:t>Психофизиологический</a:t>
            </a:r>
            <a:r>
              <a:rPr sz="1000" i="1" spc="-5">
                <a:latin typeface="Arial"/>
                <a:cs typeface="Arial"/>
              </a:rPr>
              <a:t> уровень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совместимости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имеет</a:t>
            </a:r>
            <a:r>
              <a:rPr sz="1000" spc="-5">
                <a:latin typeface="Microsoft Sans Serif"/>
                <a:cs typeface="Microsoft Sans Serif"/>
              </a:rPr>
              <a:t> в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своей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основе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оптимальное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сочетание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особенностей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системы</a:t>
            </a:r>
            <a:r>
              <a:rPr sz="1000" spc="254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органов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чувств 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(зрение,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слух,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осязание</a:t>
            </a:r>
            <a:r>
              <a:rPr sz="1000" spc="-5">
                <a:latin typeface="Microsoft Sans Serif"/>
                <a:cs typeface="Microsoft Sans Serif"/>
              </a:rPr>
              <a:t> и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т.д.)</a:t>
            </a:r>
            <a:r>
              <a:rPr sz="1000" spc="-5">
                <a:latin typeface="Microsoft Sans Serif"/>
                <a:cs typeface="Microsoft Sans Serif"/>
              </a:rPr>
              <a:t> и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свойств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темперамента.</a:t>
            </a:r>
            <a:r>
              <a:rPr sz="1000" spc="-5">
                <a:latin typeface="Microsoft Sans Serif"/>
                <a:cs typeface="Microsoft Sans Serif"/>
              </a:rPr>
              <a:t> Этот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уровень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совместимости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приобретает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особое</a:t>
            </a:r>
            <a:r>
              <a:rPr sz="1000" spc="254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значение</a:t>
            </a:r>
            <a:r>
              <a:rPr sz="1000" spc="23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при</a:t>
            </a:r>
            <a:r>
              <a:rPr sz="1000" spc="24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организации </a:t>
            </a:r>
            <a:r>
              <a:rPr sz="1000" spc="-10">
                <a:latin typeface="Microsoft Sans Serif"/>
                <a:cs typeface="Microsoft Sans Serif"/>
              </a:rPr>
              <a:t> совместной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деятельности.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000" i="1" spc="-5">
                <a:latin typeface="Arial"/>
                <a:cs typeface="Arial"/>
              </a:rPr>
              <a:t>-</a:t>
            </a:r>
            <a:r>
              <a:rPr sz="1000" i="1" spc="10">
                <a:latin typeface="Arial"/>
                <a:cs typeface="Arial"/>
              </a:rPr>
              <a:t> </a:t>
            </a:r>
            <a:r>
              <a:rPr sz="1000" i="1" spc="-10">
                <a:latin typeface="Arial"/>
                <a:cs typeface="Arial"/>
              </a:rPr>
              <a:t>Психологический</a:t>
            </a:r>
            <a:r>
              <a:rPr sz="1000" i="1" spc="-15">
                <a:latin typeface="Arial"/>
                <a:cs typeface="Arial"/>
              </a:rPr>
              <a:t> </a:t>
            </a:r>
            <a:r>
              <a:rPr sz="1000" i="1" spc="-5">
                <a:latin typeface="Arial"/>
                <a:cs typeface="Arial"/>
              </a:rPr>
              <a:t>уровень</a:t>
            </a:r>
            <a:r>
              <a:rPr sz="1000" i="1" spc="5">
                <a:latin typeface="Arial"/>
                <a:cs typeface="Arial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предполагает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совместимость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характеров,</a:t>
            </a:r>
            <a:r>
              <a:rPr sz="1000" spc="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мотивов,</a:t>
            </a:r>
            <a:r>
              <a:rPr sz="1000" spc="6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типов</a:t>
            </a:r>
            <a:r>
              <a:rPr sz="1000" spc="4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поведения.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000" spc="-5">
                <a:latin typeface="Microsoft Sans Serif"/>
                <a:cs typeface="Microsoft Sans Serif"/>
              </a:rPr>
              <a:t>- </a:t>
            </a:r>
            <a:r>
              <a:rPr sz="1000" i="1" spc="-10">
                <a:latin typeface="Arial"/>
                <a:cs typeface="Arial"/>
              </a:rPr>
              <a:t>Социально-психологический</a:t>
            </a:r>
            <a:r>
              <a:rPr sz="1000" i="1" spc="-5">
                <a:latin typeface="Arial"/>
                <a:cs typeface="Arial"/>
              </a:rPr>
              <a:t> уровень</a:t>
            </a:r>
            <a:r>
              <a:rPr sz="1000" i="1">
                <a:latin typeface="Arial"/>
                <a:cs typeface="Arial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совместимости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основан</a:t>
            </a:r>
            <a:r>
              <a:rPr sz="1000" spc="-5">
                <a:latin typeface="Microsoft Sans Serif"/>
                <a:cs typeface="Microsoft Sans Serif"/>
              </a:rPr>
              <a:t> на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согласованности</a:t>
            </a:r>
            <a:r>
              <a:rPr sz="1000" spc="-5">
                <a:latin typeface="Microsoft Sans Serif"/>
                <a:cs typeface="Microsoft Sans Serif"/>
              </a:rPr>
              <a:t> социальных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ролей,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социальных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установок,</a:t>
            </a:r>
            <a:r>
              <a:rPr sz="1000" spc="-1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ценностных 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ориентации, интересов. Психологической совместимости </a:t>
            </a:r>
            <a:r>
              <a:rPr sz="1000" spc="-5">
                <a:latin typeface="Microsoft Sans Serif"/>
                <a:cs typeface="Microsoft Sans Serif"/>
              </a:rPr>
              <a:t>способствуют </a:t>
            </a:r>
            <a:r>
              <a:rPr sz="1000" spc="-10">
                <a:latin typeface="Microsoft Sans Serif"/>
                <a:cs typeface="Microsoft Sans Serif"/>
              </a:rPr>
              <a:t>критичность </a:t>
            </a:r>
            <a:r>
              <a:rPr sz="1000" spc="-65">
                <a:latin typeface="Microsoft Sans Serif"/>
                <a:cs typeface="Microsoft Sans Serif"/>
              </a:rPr>
              <a:t>к </a:t>
            </a:r>
            <a:r>
              <a:rPr sz="1000" spc="-5">
                <a:latin typeface="Microsoft Sans Serif"/>
                <a:cs typeface="Microsoft Sans Serif"/>
              </a:rPr>
              <a:t>себе, </a:t>
            </a:r>
            <a:r>
              <a:rPr sz="1000" spc="-10">
                <a:latin typeface="Microsoft Sans Serif"/>
                <a:cs typeface="Microsoft Sans Serif"/>
              </a:rPr>
              <a:t>терпимость </a:t>
            </a:r>
            <a:r>
              <a:rPr sz="1000" spc="-5">
                <a:latin typeface="Microsoft Sans Serif"/>
                <a:cs typeface="Microsoft Sans Serif"/>
              </a:rPr>
              <a:t>и доверие </a:t>
            </a:r>
            <a:r>
              <a:rPr sz="1000" spc="-10">
                <a:latin typeface="Microsoft Sans Serif"/>
                <a:cs typeface="Microsoft Sans Serif"/>
              </a:rPr>
              <a:t>по отношению </a:t>
            </a:r>
            <a:r>
              <a:rPr sz="1000" spc="-65">
                <a:latin typeface="Microsoft Sans Serif"/>
                <a:cs typeface="Microsoft Sans Serif"/>
              </a:rPr>
              <a:t>к </a:t>
            </a:r>
            <a:r>
              <a:rPr sz="1000" spc="-5">
                <a:latin typeface="Microsoft Sans Serif"/>
                <a:cs typeface="Microsoft Sans Serif"/>
              </a:rPr>
              <a:t>партнеру </a:t>
            </a:r>
            <a:r>
              <a:rPr sz="1000" spc="-10">
                <a:latin typeface="Microsoft Sans Serif"/>
                <a:cs typeface="Microsoft Sans Serif"/>
              </a:rPr>
              <a:t>по </a:t>
            </a:r>
            <a:r>
              <a:rPr sz="1000" spc="-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взаимодействию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Microsoft Sans Serif"/>
              <a:cs typeface="Microsoft Sans Serif"/>
            </a:endParaRPr>
          </a:p>
          <a:p>
            <a:pPr marL="12700" marR="6350">
              <a:lnSpc>
                <a:spcPct val="100000"/>
              </a:lnSpc>
            </a:pPr>
            <a:r>
              <a:rPr sz="1000" spc="-10">
                <a:latin typeface="Microsoft Sans Serif"/>
                <a:cs typeface="Microsoft Sans Serif"/>
              </a:rPr>
              <a:t>Сработанность</a:t>
            </a:r>
            <a:r>
              <a:rPr sz="1000" spc="15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-</a:t>
            </a:r>
            <a:r>
              <a:rPr sz="1000" spc="15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это</a:t>
            </a:r>
            <a:r>
              <a:rPr sz="1000" spc="1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результат</a:t>
            </a:r>
            <a:r>
              <a:rPr sz="1000" spc="15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совместимости</a:t>
            </a:r>
            <a:r>
              <a:rPr sz="1000" spc="16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членов</a:t>
            </a:r>
            <a:r>
              <a:rPr sz="1000" spc="15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коллектива.</a:t>
            </a:r>
            <a:r>
              <a:rPr sz="1000" spc="15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Она</a:t>
            </a:r>
            <a:r>
              <a:rPr sz="1000" spc="15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обеспечивает</a:t>
            </a:r>
            <a:r>
              <a:rPr sz="1000" spc="15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максимально</a:t>
            </a:r>
            <a:r>
              <a:rPr sz="1000" spc="155">
                <a:latin typeface="Microsoft Sans Serif"/>
                <a:cs typeface="Microsoft Sans Serif"/>
              </a:rPr>
              <a:t> </a:t>
            </a:r>
            <a:r>
              <a:rPr sz="1000" spc="-20">
                <a:latin typeface="Microsoft Sans Serif"/>
                <a:cs typeface="Microsoft Sans Serif"/>
              </a:rPr>
              <a:t>возможную</a:t>
            </a:r>
            <a:r>
              <a:rPr sz="1000" spc="185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успешность</a:t>
            </a:r>
            <a:r>
              <a:rPr sz="1000" spc="15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совместной </a:t>
            </a:r>
            <a:r>
              <a:rPr sz="1000" spc="-5">
                <a:latin typeface="Microsoft Sans Serif"/>
                <a:cs typeface="Microsoft Sans Serif"/>
              </a:rPr>
              <a:t> деятельности</a:t>
            </a:r>
            <a:r>
              <a:rPr sz="1000" spc="4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при</a:t>
            </a:r>
            <a:r>
              <a:rPr sz="1000" spc="15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минимальных</a:t>
            </a:r>
            <a:r>
              <a:rPr sz="1000" spc="50">
                <a:latin typeface="Microsoft Sans Serif"/>
                <a:cs typeface="Microsoft Sans Serif"/>
              </a:rPr>
              <a:t> </a:t>
            </a:r>
            <a:r>
              <a:rPr sz="1000" spc="-15">
                <a:latin typeface="Microsoft Sans Serif"/>
                <a:cs typeface="Microsoft Sans Serif"/>
              </a:rPr>
              <a:t>затратах</a:t>
            </a:r>
            <a:endParaRPr sz="1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7268" y="217119"/>
            <a:ext cx="83395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endParaRPr lang="ru-RU" sz="1400"/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xfrm>
            <a:off x="228600" y="1276350"/>
            <a:ext cx="8662035" cy="2494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250"/>
          </a:p>
          <a:p>
            <a:pPr marL="12700">
              <a:lnSpc>
                <a:spcPct val="100000"/>
              </a:lnSpc>
            </a:pPr>
            <a:r>
              <a:rPr sz="1800" b="0" spc="-40">
                <a:solidFill>
                  <a:srgbClr val="C00000"/>
                </a:solidFill>
                <a:latin typeface="Microsoft Sans Serif"/>
                <a:cs typeface="Microsoft Sans Serif"/>
              </a:rPr>
              <a:t>Факторы,</a:t>
            </a:r>
            <a:r>
              <a:rPr sz="1800" b="0" spc="5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15">
                <a:solidFill>
                  <a:srgbClr val="C00000"/>
                </a:solidFill>
                <a:latin typeface="Microsoft Sans Serif"/>
                <a:cs typeface="Microsoft Sans Serif"/>
              </a:rPr>
              <a:t>определяющие</a:t>
            </a:r>
            <a:r>
              <a:rPr sz="1800" b="0" spc="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15">
                <a:solidFill>
                  <a:srgbClr val="C00000"/>
                </a:solidFill>
                <a:latin typeface="Microsoft Sans Serif"/>
                <a:cs typeface="Microsoft Sans Serif"/>
              </a:rPr>
              <a:t>социально-психологический</a:t>
            </a:r>
            <a:r>
              <a:rPr sz="1800" b="0" spc="3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30">
                <a:solidFill>
                  <a:srgbClr val="C00000"/>
                </a:solidFill>
                <a:latin typeface="Microsoft Sans Serif"/>
                <a:cs typeface="Microsoft Sans Serif"/>
              </a:rPr>
              <a:t>климат</a:t>
            </a:r>
            <a:r>
              <a:rPr sz="1800" b="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b="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1800" b="0" spc="6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25">
                <a:solidFill>
                  <a:srgbClr val="C00000"/>
                </a:solidFill>
                <a:latin typeface="Microsoft Sans Serif"/>
                <a:cs typeface="Microsoft Sans Serif"/>
              </a:rPr>
              <a:t>коллективе</a:t>
            </a:r>
            <a:endParaRPr sz="1800">
              <a:latin typeface="Microsoft Sans Serif"/>
              <a:cs typeface="Microsoft Sans Serif"/>
            </a:endParaRPr>
          </a:p>
          <a:p>
            <a:pPr marL="12700" marR="5080" algn="just">
              <a:spcBef>
                <a:spcPts val="1345"/>
              </a:spcBef>
              <a:buAutoNum type="arabicPeriod" startAt="8"/>
              <a:tabLst>
                <a:tab pos="171450"/>
              </a:tabLst>
            </a:pPr>
            <a:r>
              <a:rPr sz="1200" spc="-5">
                <a:solidFill>
                  <a:srgbClr val="C00000"/>
                </a:solidFill>
              </a:rPr>
              <a:t>Характер</a:t>
            </a:r>
            <a:r>
              <a:rPr sz="1200">
                <a:solidFill>
                  <a:srgbClr val="C00000"/>
                </a:solidFill>
              </a:rPr>
              <a:t> </a:t>
            </a:r>
            <a:r>
              <a:rPr sz="1200" spc="-5">
                <a:solidFill>
                  <a:srgbClr val="C00000"/>
                </a:solidFill>
              </a:rPr>
              <a:t>коммуникаций</a:t>
            </a:r>
            <a:r>
              <a:rPr sz="1200">
                <a:solidFill>
                  <a:srgbClr val="C00000"/>
                </a:solidFill>
              </a:rPr>
              <a:t> </a:t>
            </a:r>
            <a:r>
              <a:rPr sz="1200" b="0">
                <a:latin typeface="Microsoft Sans Serif"/>
                <a:cs typeface="Microsoft Sans Serif"/>
              </a:rPr>
              <a:t>в</a:t>
            </a:r>
            <a:r>
              <a:rPr sz="1200" b="0" spc="5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организации</a:t>
            </a:r>
            <a:r>
              <a:rPr sz="1200" b="0" spc="-5">
                <a:latin typeface="Microsoft Sans Serif"/>
                <a:cs typeface="Microsoft Sans Serif"/>
              </a:rPr>
              <a:t> выступает</a:t>
            </a:r>
            <a:r>
              <a:rPr sz="1200" b="0">
                <a:latin typeface="Microsoft Sans Serif"/>
                <a:cs typeface="Microsoft Sans Serif"/>
              </a:rPr>
              <a:t> в</a:t>
            </a:r>
            <a:r>
              <a:rPr sz="1200" b="0" spc="5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качестве</a:t>
            </a:r>
            <a:r>
              <a:rPr sz="1200" b="0" spc="-5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фактора</a:t>
            </a:r>
            <a:r>
              <a:rPr sz="1200" b="0" spc="-5">
                <a:latin typeface="Microsoft Sans Serif"/>
                <a:cs typeface="Microsoft Sans Serif"/>
              </a:rPr>
              <a:t> </a:t>
            </a:r>
            <a:r>
              <a:rPr sz="1200" b="0" spc="-25">
                <a:latin typeface="Microsoft Sans Serif"/>
                <a:cs typeface="Microsoft Sans Serif"/>
              </a:rPr>
              <a:t>СПК.</a:t>
            </a:r>
            <a:r>
              <a:rPr sz="1200" b="0" spc="-20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Отсутствие</a:t>
            </a:r>
            <a:r>
              <a:rPr sz="1200" b="0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полной</a:t>
            </a:r>
            <a:r>
              <a:rPr sz="1200" b="0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и</a:t>
            </a:r>
            <a:r>
              <a:rPr sz="1200" b="0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точной</a:t>
            </a:r>
            <a:r>
              <a:rPr sz="1200" b="0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информации</a:t>
            </a:r>
            <a:r>
              <a:rPr sz="1200" b="0" spc="-5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по</a:t>
            </a:r>
            <a:r>
              <a:rPr sz="1200" b="0" spc="-5">
                <a:latin typeface="Microsoft Sans Serif"/>
                <a:cs typeface="Microsoft Sans Serif"/>
              </a:rPr>
              <a:t> </a:t>
            </a:r>
            <a:r>
              <a:rPr sz="1200" b="0" spc="-15">
                <a:latin typeface="Microsoft Sans Serif"/>
                <a:cs typeface="Microsoft Sans Serif"/>
              </a:rPr>
              <a:t>важному</a:t>
            </a:r>
            <a:r>
              <a:rPr sz="1200" b="0" spc="-10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вопросу</a:t>
            </a:r>
            <a:r>
              <a:rPr sz="1200" b="0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создает </a:t>
            </a:r>
            <a:r>
              <a:rPr sz="1200" b="0" spc="-5">
                <a:latin typeface="Microsoft Sans Serif"/>
                <a:cs typeface="Microsoft Sans Serif"/>
              </a:rPr>
              <a:t> благодатную почву </a:t>
            </a:r>
            <a:r>
              <a:rPr sz="1200" b="0">
                <a:latin typeface="Microsoft Sans Serif"/>
                <a:cs typeface="Microsoft Sans Serif"/>
              </a:rPr>
              <a:t>для </a:t>
            </a:r>
            <a:r>
              <a:rPr sz="1200" b="0" spc="-15">
                <a:latin typeface="Microsoft Sans Serif"/>
                <a:cs typeface="Microsoft Sans Serif"/>
              </a:rPr>
              <a:t>возникновения </a:t>
            </a:r>
            <a:r>
              <a:rPr sz="1200" b="0" spc="-5">
                <a:latin typeface="Microsoft Sans Serif"/>
                <a:cs typeface="Microsoft Sans Serif"/>
              </a:rPr>
              <a:t>и распространения слухов и сплетен, плетения </a:t>
            </a:r>
            <a:r>
              <a:rPr sz="1200" b="0" spc="-10">
                <a:latin typeface="Microsoft Sans Serif"/>
                <a:cs typeface="Microsoft Sans Serif"/>
              </a:rPr>
              <a:t>интриг </a:t>
            </a:r>
            <a:r>
              <a:rPr sz="1200" b="0" spc="-5">
                <a:latin typeface="Microsoft Sans Serif"/>
                <a:cs typeface="Microsoft Sans Serif"/>
              </a:rPr>
              <a:t>и </a:t>
            </a:r>
            <a:r>
              <a:rPr sz="1200" b="0" spc="-10">
                <a:latin typeface="Microsoft Sans Serif"/>
                <a:cs typeface="Microsoft Sans Serif"/>
              </a:rPr>
              <a:t>закулисных игр. </a:t>
            </a:r>
            <a:r>
              <a:rPr sz="1200" b="0" spc="-5">
                <a:latin typeface="Microsoft Sans Serif"/>
                <a:cs typeface="Microsoft Sans Serif"/>
              </a:rPr>
              <a:t>Руководителю стоит </a:t>
            </a:r>
            <a:r>
              <a:rPr sz="1200" b="0" spc="-10">
                <a:latin typeface="Microsoft Sans Serif"/>
                <a:cs typeface="Microsoft Sans Serif"/>
              </a:rPr>
              <a:t>внимательно </a:t>
            </a:r>
            <a:r>
              <a:rPr sz="1200" b="0">
                <a:latin typeface="Microsoft Sans Serif"/>
                <a:cs typeface="Microsoft Sans Serif"/>
              </a:rPr>
              <a:t>следить </a:t>
            </a:r>
            <a:r>
              <a:rPr sz="1200" b="0" spc="-15">
                <a:latin typeface="Microsoft Sans Serif"/>
                <a:cs typeface="Microsoft Sans Serif"/>
              </a:rPr>
              <a:t>за </a:t>
            </a:r>
            <a:r>
              <a:rPr sz="1200" b="0" spc="-10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удовлетворительным</a:t>
            </a:r>
            <a:r>
              <a:rPr sz="1200" b="0" spc="5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информационным</a:t>
            </a:r>
            <a:r>
              <a:rPr sz="1200" b="0" spc="5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обеспечением</a:t>
            </a:r>
            <a:r>
              <a:rPr sz="1200" b="0" spc="-5">
                <a:latin typeface="Microsoft Sans Serif"/>
                <a:cs typeface="Microsoft Sans Serif"/>
              </a:rPr>
              <a:t> деятельности</a:t>
            </a:r>
            <a:r>
              <a:rPr sz="1200" b="0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организации.</a:t>
            </a:r>
            <a:endParaRPr sz="1200">
              <a:latin typeface="Microsoft Sans Serif"/>
              <a:cs typeface="Microsoft Sans Serif"/>
            </a:endParaRPr>
          </a:p>
          <a:p>
            <a:pPr marL="12700" marR="7620" indent="258763">
              <a:spcBef>
                <a:spcPts val="35"/>
              </a:spcBef>
            </a:pP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Низкая</a:t>
            </a:r>
            <a:r>
              <a:rPr sz="1200" b="0" i="1" spc="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коммуникативная</a:t>
            </a:r>
            <a:r>
              <a:rPr sz="1200" b="0" i="1" spc="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компетентность</a:t>
            </a:r>
            <a:r>
              <a:rPr sz="1200" b="0" i="1" spc="1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также</a:t>
            </a:r>
            <a:r>
              <a:rPr sz="1200" b="0" i="1" spc="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ведет</a:t>
            </a:r>
            <a:r>
              <a:rPr sz="1200" b="0" i="1" spc="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200" b="0" i="1" spc="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коммуникативным</a:t>
            </a:r>
            <a:r>
              <a:rPr sz="1200" b="0" i="1" spc="1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барьерам,</a:t>
            </a:r>
            <a:r>
              <a:rPr sz="1200" b="0" i="1" spc="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росту</a:t>
            </a:r>
            <a:r>
              <a:rPr sz="1200" b="0" i="1" spc="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напряженности</a:t>
            </a:r>
            <a:r>
              <a:rPr sz="1200" b="0" i="1" spc="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200" b="0" i="1" spc="-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межличностных</a:t>
            </a:r>
            <a:r>
              <a:rPr sz="1200" b="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отношениях,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непониманию,</a:t>
            </a:r>
            <a:r>
              <a:rPr sz="1200" b="0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недоверию,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 конфликтам.</a:t>
            </a:r>
            <a:endParaRPr sz="1200">
              <a:latin typeface="Arial"/>
              <a:cs typeface="Arial"/>
            </a:endParaRPr>
          </a:p>
          <a:p>
            <a:pPr marL="12700" marR="5080" indent="258763"/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Умение</a:t>
            </a:r>
            <a:r>
              <a:rPr sz="1200" b="0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ясно</a:t>
            </a:r>
            <a:r>
              <a:rPr sz="1200" b="0" i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0" i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точно</a:t>
            </a:r>
            <a:r>
              <a:rPr sz="1200" b="0" i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излагать</a:t>
            </a:r>
            <a:r>
              <a:rPr sz="1200" b="0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свою</a:t>
            </a:r>
            <a:r>
              <a:rPr sz="1200" b="0" i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точку</a:t>
            </a:r>
            <a:r>
              <a:rPr sz="1200" b="0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зрения,</a:t>
            </a:r>
            <a:r>
              <a:rPr sz="1200" b="0" i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владение</a:t>
            </a:r>
            <a:r>
              <a:rPr sz="1200" b="0" i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приемами</a:t>
            </a:r>
            <a:r>
              <a:rPr sz="1200" b="0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конструктивной</a:t>
            </a:r>
            <a:r>
              <a:rPr sz="1200" b="0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критики,</a:t>
            </a:r>
            <a:r>
              <a:rPr sz="1200" b="0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навыками</a:t>
            </a:r>
            <a:r>
              <a:rPr sz="1200" b="0" i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активного </a:t>
            </a:r>
            <a:r>
              <a:rPr sz="1200" b="0" i="1" spc="-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слушания</a:t>
            </a:r>
            <a:r>
              <a:rPr sz="1200" b="0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и т.д. создают условия</a:t>
            </a:r>
            <a:r>
              <a:rPr sz="1200" b="0" i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для удовлетворительной</a:t>
            </a:r>
            <a:r>
              <a:rPr sz="1200" b="0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коммуникации</a:t>
            </a:r>
            <a:r>
              <a:rPr sz="1200" b="0" i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0" i="1" spc="-5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200" b="0" i="1" spc="-10">
                <a:solidFill>
                  <a:srgbClr val="C00000"/>
                </a:solidFill>
                <a:latin typeface="Arial"/>
                <a:cs typeface="Arial"/>
              </a:rPr>
              <a:t> организации.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>
              <a:latin typeface="Arial"/>
              <a:cs typeface="Arial"/>
            </a:endParaRPr>
          </a:p>
          <a:p>
            <a:pPr marL="139065" indent="-127000" algn="just">
              <a:lnSpc>
                <a:spcPct val="100000"/>
              </a:lnSpc>
              <a:buAutoNum type="arabicPeriod" startAt="9"/>
              <a:tabLst>
                <a:tab pos="139700"/>
              </a:tabLst>
            </a:pPr>
            <a:r>
              <a:rPr sz="1200" spc="-10">
                <a:solidFill>
                  <a:srgbClr val="C00000"/>
                </a:solidFill>
              </a:rPr>
              <a:t>Стиль</a:t>
            </a:r>
            <a:r>
              <a:rPr sz="1200" spc="30">
                <a:solidFill>
                  <a:srgbClr val="C00000"/>
                </a:solidFill>
              </a:rPr>
              <a:t> </a:t>
            </a:r>
            <a:r>
              <a:rPr sz="1200" spc="-10">
                <a:solidFill>
                  <a:srgbClr val="C00000"/>
                </a:solidFill>
              </a:rPr>
              <a:t>руководства.</a:t>
            </a:r>
            <a:r>
              <a:rPr sz="1200" spc="65">
                <a:solidFill>
                  <a:srgbClr val="C00000"/>
                </a:solidFill>
              </a:rPr>
              <a:t> </a:t>
            </a:r>
            <a:r>
              <a:rPr sz="1200" b="0">
                <a:latin typeface="Microsoft Sans Serif"/>
                <a:cs typeface="Microsoft Sans Serif"/>
              </a:rPr>
              <a:t>Роль</a:t>
            </a:r>
            <a:r>
              <a:rPr sz="1200" b="0" spc="15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руководителя</a:t>
            </a:r>
            <a:r>
              <a:rPr sz="1200" b="0" spc="5">
                <a:latin typeface="Microsoft Sans Serif"/>
                <a:cs typeface="Microsoft Sans Serif"/>
              </a:rPr>
              <a:t> </a:t>
            </a:r>
            <a:r>
              <a:rPr sz="1200" b="0">
                <a:latin typeface="Microsoft Sans Serif"/>
                <a:cs typeface="Microsoft Sans Serif"/>
              </a:rPr>
              <a:t>в</a:t>
            </a:r>
            <a:r>
              <a:rPr sz="1200" b="0" spc="10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создании</a:t>
            </a:r>
            <a:r>
              <a:rPr sz="1200" b="0" spc="10">
                <a:latin typeface="Microsoft Sans Serif"/>
                <a:cs typeface="Microsoft Sans Serif"/>
              </a:rPr>
              <a:t> </a:t>
            </a:r>
            <a:r>
              <a:rPr sz="1200" b="0" spc="-10">
                <a:latin typeface="Microsoft Sans Serif"/>
                <a:cs typeface="Microsoft Sans Serif"/>
              </a:rPr>
              <a:t>оптимального</a:t>
            </a:r>
            <a:r>
              <a:rPr sz="1200" b="0" spc="30">
                <a:latin typeface="Microsoft Sans Serif"/>
                <a:cs typeface="Microsoft Sans Serif"/>
              </a:rPr>
              <a:t> </a:t>
            </a:r>
            <a:r>
              <a:rPr sz="1200" b="0" spc="-30">
                <a:latin typeface="Microsoft Sans Serif"/>
                <a:cs typeface="Microsoft Sans Serif"/>
              </a:rPr>
              <a:t>СПК</a:t>
            </a:r>
            <a:r>
              <a:rPr sz="1200" b="0" spc="10">
                <a:latin typeface="Microsoft Sans Serif"/>
                <a:cs typeface="Microsoft Sans Serif"/>
              </a:rPr>
              <a:t> </a:t>
            </a:r>
            <a:r>
              <a:rPr sz="1200" b="0">
                <a:latin typeface="Microsoft Sans Serif"/>
                <a:cs typeface="Microsoft Sans Serif"/>
              </a:rPr>
              <a:t>является</a:t>
            </a:r>
            <a:r>
              <a:rPr sz="1200" b="0" spc="10">
                <a:latin typeface="Microsoft Sans Serif"/>
                <a:cs typeface="Microsoft Sans Serif"/>
              </a:rPr>
              <a:t> </a:t>
            </a:r>
            <a:r>
              <a:rPr sz="1200" b="0" spc="-5">
                <a:latin typeface="Microsoft Sans Serif"/>
                <a:cs typeface="Microsoft Sans Serif"/>
              </a:rPr>
              <a:t>решающей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283977" y="1123950"/>
            <a:ext cx="5686938" cy="317443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7268" y="217119"/>
            <a:ext cx="81871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/>
          <a:stretch>
            <a:fillRect/>
          </a:stretch>
        </p:blipFill>
        <p:spPr>
          <a:xfrm>
            <a:off x="6008623" y="862329"/>
            <a:ext cx="2950082" cy="163461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3903" y="4574540"/>
            <a:ext cx="5443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429895"/>
                <a:tab pos="1219835"/>
                <a:tab pos="1891664"/>
                <a:tab pos="3293745"/>
                <a:tab pos="4392930"/>
                <a:tab pos="5336540"/>
              </a:tabLst>
            </a:pP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***	Оц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нк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а	р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а	с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5">
                <a:solidFill>
                  <a:srgbClr val="C00000"/>
                </a:solidFill>
                <a:latin typeface="Arial"/>
                <a:cs typeface="Arial"/>
              </a:rPr>
              <a:t>ц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ид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ал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ь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г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	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п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е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я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,	б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лл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н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га	и 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безопасности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образовательной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среды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(стр.33…)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8339" y="2549144"/>
            <a:ext cx="26136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/>
                <a:tab pos="1265555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Перечень	диагностического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23656" y="2754884"/>
            <a:ext cx="9556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5825"/>
              </a:tabLst>
            </a:pPr>
            <a:r>
              <a:rPr sz="800" b="1" i="1" spc="-20">
                <a:latin typeface="Arial"/>
                <a:cs typeface="Arial"/>
              </a:rPr>
              <a:t>(</a:t>
            </a:r>
            <a:r>
              <a:rPr sz="800" b="1" i="1" spc="-5">
                <a:latin typeface="Arial"/>
                <a:cs typeface="Arial"/>
              </a:rPr>
              <a:t>При</a:t>
            </a:r>
            <a:r>
              <a:rPr sz="800" b="1" i="1" spc="-10">
                <a:latin typeface="Arial"/>
                <a:cs typeface="Arial"/>
              </a:rPr>
              <a:t>л</a:t>
            </a:r>
            <a:r>
              <a:rPr sz="800" b="1" i="1">
                <a:latin typeface="Arial"/>
                <a:cs typeface="Arial"/>
              </a:rPr>
              <a:t>о</a:t>
            </a:r>
            <a:r>
              <a:rPr sz="800" b="1" i="1" spc="-5">
                <a:latin typeface="Arial"/>
                <a:cs typeface="Arial"/>
              </a:rPr>
              <a:t>же</a:t>
            </a:r>
            <a:r>
              <a:rPr sz="800" b="1" i="1" spc="-10">
                <a:latin typeface="Arial"/>
                <a:cs typeface="Arial"/>
              </a:rPr>
              <a:t>н</a:t>
            </a:r>
            <a:r>
              <a:rPr sz="800" b="1" i="1">
                <a:latin typeface="Arial"/>
                <a:cs typeface="Arial"/>
              </a:rPr>
              <a:t>ие	3</a:t>
            </a:r>
            <a:endParaRPr sz="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40551" y="2716784"/>
            <a:ext cx="1282065" cy="317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инструментария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00" b="1" i="1">
                <a:latin typeface="Arial"/>
                <a:cs typeface="Arial"/>
              </a:rPr>
              <a:t>ОТКРЫТЫЙ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40551" y="3007817"/>
            <a:ext cx="1450340" cy="270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i="1" spc="-5">
                <a:latin typeface="Arial"/>
                <a:cs typeface="Arial"/>
              </a:rPr>
              <a:t>ПСИХОДИАГНОСТИЧЕСКИХ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800" b="1" i="1" spc="-5">
                <a:latin typeface="Arial"/>
                <a:cs typeface="Arial"/>
              </a:rPr>
              <a:t>ВЫЗЫВАЮЩИХ</a:t>
            </a:r>
            <a:endParaRPr sz="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25993" y="2885948"/>
            <a:ext cx="55562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1920" algn="just">
              <a:lnSpc>
                <a:spcPct val="100000"/>
              </a:lnSpc>
              <a:spcBef>
                <a:spcPts val="100"/>
              </a:spcBef>
            </a:pPr>
            <a:r>
              <a:rPr sz="800" b="1" i="1">
                <a:latin typeface="Arial"/>
                <a:cs typeface="Arial"/>
              </a:rPr>
              <a:t>Р</a:t>
            </a:r>
            <a:r>
              <a:rPr sz="800" b="1" i="1" spc="-10">
                <a:latin typeface="Arial"/>
                <a:cs typeface="Arial"/>
              </a:rPr>
              <a:t>Е</a:t>
            </a:r>
            <a:r>
              <a:rPr sz="800" b="1" i="1">
                <a:latin typeface="Arial"/>
                <a:cs typeface="Arial"/>
              </a:rPr>
              <a:t>Е</a:t>
            </a:r>
            <a:r>
              <a:rPr sz="800" b="1" i="1" spc="-5">
                <a:latin typeface="Arial"/>
                <a:cs typeface="Arial"/>
              </a:rPr>
              <a:t>С</a:t>
            </a:r>
            <a:r>
              <a:rPr sz="800" b="1" i="1">
                <a:latin typeface="Arial"/>
                <a:cs typeface="Arial"/>
              </a:rPr>
              <a:t>ТР  </a:t>
            </a:r>
            <a:r>
              <a:rPr sz="800" b="1" i="1" spc="-10">
                <a:latin typeface="Arial"/>
                <a:cs typeface="Arial"/>
              </a:rPr>
              <a:t>М</a:t>
            </a:r>
            <a:r>
              <a:rPr sz="800" b="1" i="1">
                <a:latin typeface="Arial"/>
                <a:cs typeface="Arial"/>
              </a:rPr>
              <a:t>ЕТО</a:t>
            </a:r>
            <a:r>
              <a:rPr sz="800" b="1" i="1" spc="-10">
                <a:latin typeface="Arial"/>
                <a:cs typeface="Arial"/>
              </a:rPr>
              <a:t>Д</a:t>
            </a:r>
            <a:r>
              <a:rPr sz="800" b="1" i="1" spc="-20">
                <a:latin typeface="Arial"/>
                <a:cs typeface="Arial"/>
              </a:rPr>
              <a:t>И</a:t>
            </a:r>
            <a:r>
              <a:rPr sz="800" b="1" i="1" spc="-5">
                <a:latin typeface="Arial"/>
                <a:cs typeface="Arial"/>
              </a:rPr>
              <a:t>К</a:t>
            </a:r>
            <a:r>
              <a:rPr sz="800" b="1" i="1">
                <a:latin typeface="Arial"/>
                <a:cs typeface="Arial"/>
              </a:rPr>
              <a:t>,  </a:t>
            </a:r>
            <a:r>
              <a:rPr sz="800" b="1" i="1" spc="-5">
                <a:latin typeface="Arial"/>
                <a:cs typeface="Arial"/>
              </a:rPr>
              <a:t>ДОВЕРИЕ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40551" y="3251961"/>
            <a:ext cx="22860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>
                <a:latin typeface="Arial"/>
                <a:cs typeface="Arial"/>
              </a:rPr>
              <a:t>ПРОФЕССИОНАЛЬНОГО</a:t>
            </a:r>
            <a:r>
              <a:rPr sz="800" b="1" i="1" spc="-10">
                <a:latin typeface="Arial"/>
                <a:cs typeface="Arial"/>
              </a:rPr>
              <a:t> </a:t>
            </a:r>
            <a:r>
              <a:rPr sz="800" b="1" i="1" spc="-5">
                <a:latin typeface="Arial"/>
                <a:cs typeface="Arial"/>
              </a:rPr>
              <a:t>СООБЩЕСТВА )»»»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47268" y="217119"/>
            <a:ext cx="84157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4800" y="895350"/>
            <a:ext cx="8597900" cy="36562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Arial"/>
              <a:cs typeface="Arial"/>
            </a:endParaRPr>
          </a:p>
          <a:p>
            <a:pPr marL="158115">
              <a:lnSpc>
                <a:spcPct val="100000"/>
              </a:lnSpc>
            </a:pPr>
            <a:r>
              <a:rPr sz="1400" b="1" i="1" u="sng" spc="-5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Составляющие</a:t>
            </a:r>
            <a:r>
              <a:rPr sz="1400" b="1" i="1" u="sng" spc="-15" smtClean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психологической</a:t>
            </a:r>
            <a:r>
              <a:rPr sz="1400" b="1" i="1" u="sng" spc="-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безопасности</a:t>
            </a:r>
            <a:r>
              <a:rPr sz="1400" b="1" i="1" u="sng" spc="-2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</a:t>
            </a:r>
            <a:r>
              <a:rPr sz="1400" b="1" i="1" u="sng" spc="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образовательном</a:t>
            </a:r>
            <a:r>
              <a:rPr sz="14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пространстве:</a:t>
            </a:r>
            <a:endParaRPr sz="1400" b="1" u="sng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Arial"/>
              <a:cs typeface="Arial"/>
            </a:endParaRPr>
          </a:p>
          <a:p>
            <a:pPr marL="427990" marR="6350" indent="59055" algn="just">
              <a:lnSpc>
                <a:spcPct val="115100"/>
              </a:lnSpc>
              <a:spcBef>
                <a:spcPts val="5"/>
              </a:spcBef>
              <a:buChar char="-"/>
              <a:tabLst>
                <a:tab pos="698500"/>
              </a:tabLst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свобода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психологического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насилия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любого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вида,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оптимальные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условия</a:t>
            </a:r>
            <a:r>
              <a:rPr sz="1400" b="1" spc="3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для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конструктивного взаимодействия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личностно-доверительного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общения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всех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участников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образовательного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процесса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00000"/>
              </a:buClr>
              <a:buFont typeface="Arial"/>
              <a:buChar char="-"/>
            </a:pPr>
            <a:endParaRPr sz="1650">
              <a:latin typeface="Arial"/>
              <a:cs typeface="Arial"/>
            </a:endParaRPr>
          </a:p>
          <a:p>
            <a:pPr marL="427990" marR="5080" indent="59055" algn="just">
              <a:lnSpc>
                <a:spcPct val="114999"/>
              </a:lnSpc>
              <a:spcBef>
                <a:spcPts val="5"/>
              </a:spcBef>
              <a:buChar char="-"/>
              <a:tabLst>
                <a:tab pos="631190"/>
              </a:tabLst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референтная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значимость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образовательной среды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системе ценностей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социальных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норм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обучающихся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 marL="535940" indent="-108585" algn="just">
              <a:lnSpc>
                <a:spcPct val="100000"/>
              </a:lnSpc>
              <a:buChar char="-"/>
              <a:tabLst>
                <a:tab pos="536575"/>
              </a:tabLst>
            </a:pP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толерантное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отношение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к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индивидуальным</a:t>
            </a:r>
            <a:r>
              <a:rPr sz="14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особенностям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личности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00000"/>
              </a:buClr>
              <a:buFont typeface="Arial"/>
              <a:buChar char="-"/>
            </a:pPr>
            <a:endParaRPr sz="1650">
              <a:latin typeface="Arial"/>
              <a:cs typeface="Arial"/>
            </a:endParaRPr>
          </a:p>
          <a:p>
            <a:pPr marL="427990" marR="5080" algn="just">
              <a:lnSpc>
                <a:spcPct val="115100"/>
              </a:lnSpc>
              <a:buChar char="-"/>
              <a:tabLst>
                <a:tab pos="684530"/>
              </a:tabLst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развитая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система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психологического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сопровождения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обучающихся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педагогов </a:t>
            </a:r>
            <a:r>
              <a:rPr sz="1400" b="1" spc="-3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(психологическая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профилактика,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психологическое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просвещение,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психологическое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консультирование,</a:t>
            </a:r>
            <a:r>
              <a:rPr sz="14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психологическая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коррекция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реабилитация)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47268" y="217119"/>
            <a:ext cx="83395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852" y="1641348"/>
            <a:ext cx="8766810" cy="3183255"/>
            <a:chOff x="139852" y="1641348"/>
            <a:chExt cx="8766810" cy="3183255"/>
          </a:xfrm>
        </p:grpSpPr>
        <p:sp>
          <p:nvSpPr>
            <p:cNvPr id="7" name="object 7"/>
            <p:cNvSpPr/>
            <p:nvPr/>
          </p:nvSpPr>
          <p:spPr>
            <a:xfrm>
              <a:off x="139852" y="1649094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5844514" y="0"/>
                  </a:lnTo>
                  <a:lnTo>
                    <a:pt x="1204861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04823" y="457200"/>
                  </a:lnTo>
                  <a:lnTo>
                    <a:pt x="5844514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852" y="2106295"/>
              <a:ext cx="1205230" cy="2717800"/>
            </a:xfrm>
            <a:custGeom>
              <a:rect l="l" t="t" r="r" b="b"/>
              <a:pathLst>
                <a:path w="1205230" h="2717800">
                  <a:moveTo>
                    <a:pt x="1204861" y="0"/>
                  </a:moveTo>
                  <a:lnTo>
                    <a:pt x="0" y="0"/>
                  </a:lnTo>
                  <a:lnTo>
                    <a:pt x="0" y="2717800"/>
                  </a:lnTo>
                  <a:lnTo>
                    <a:pt x="1204861" y="2717800"/>
                  </a:lnTo>
                  <a:lnTo>
                    <a:pt x="1204861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29184" y="1641348"/>
              <a:ext cx="839724" cy="3474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795015" y="1641348"/>
              <a:ext cx="1755648" cy="347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03491" y="1641348"/>
              <a:ext cx="1697736" cy="347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44284" y="1824228"/>
              <a:ext cx="1217676" cy="347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6972" y="2112264"/>
              <a:ext cx="1127760" cy="263651"/>
            </a:xfrm>
            <a:prstGeom prst="rect">
              <a:avLst/>
            </a:prstGeom>
          </p:spPr>
        </p:pic>
      </p:grp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33502" y="1271905"/>
          <a:ext cx="8768079" cy="3545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8880"/>
                <a:gridCol w="4652645"/>
                <a:gridCol w="2916554"/>
              </a:tblGrid>
              <a:tr h="370840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8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8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7199">
                <a:tc>
                  <a:txBody>
                    <a:bodyPr vert="horz" wrap="square"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58215" marR="708660" indent="-241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200" b="1" spc="-20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25">
                          <a:latin typeface="Arial"/>
                          <a:cs typeface="Arial"/>
                        </a:rPr>
                        <a:t>зм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10">
                          <a:latin typeface="Arial"/>
                          <a:cs typeface="Arial"/>
                        </a:rPr>
                        <a:t>ж</a:t>
                      </a:r>
                      <a:r>
                        <a:rPr sz="1200" b="1" spc="-5">
                          <a:latin typeface="Arial"/>
                          <a:cs typeface="Arial"/>
                        </a:rPr>
                        <a:t>ны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е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30">
                          <a:latin typeface="Arial"/>
                          <a:cs typeface="Arial"/>
                        </a:rPr>
                        <a:t>ф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рм</a:t>
                      </a:r>
                      <a:r>
                        <a:rPr sz="1200" b="1">
                          <a:latin typeface="Arial"/>
                          <a:cs typeface="Arial"/>
                        </a:rPr>
                        <a:t>ы 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28600">
                <a:tc rowSpan="7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ОБУЧАЮЩИЕСЯ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социально-коммуникативных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норм,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навыков</a:t>
                      </a:r>
                      <a:r>
                        <a:rPr sz="9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работы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коллективе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rowSpan="7">
                  <a:txBody>
                    <a:bodyPr vert="horz" wrap="square"/>
                    <a:lstStyle/>
                    <a:p>
                      <a:pPr marL="92075" marR="8255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947545"/>
                        </a:tabLst>
                      </a:pP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Индивидуальные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групповые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занятия,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тренинги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минигруппах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(в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т.ч.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тренинг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й	б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езо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пас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), 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дискуссионный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клуб</a:t>
                      </a:r>
                      <a:r>
                        <a:rPr sz="10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старшеклассников,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классные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часы,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внеклассные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мероприятия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(игры,</a:t>
                      </a:r>
                      <a:r>
                        <a:rPr sz="10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походы,</a:t>
                      </a:r>
                      <a:r>
                        <a:rPr sz="10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праздники,</a:t>
                      </a:r>
                      <a:r>
                        <a:rPr sz="10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фестивали,</a:t>
                      </a:r>
                      <a:r>
                        <a:rPr sz="1000" spc="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дни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92075" marR="8191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именинника),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индивидуальные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консультации,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круглые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столы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>
                          <a:latin typeface="Microsoft Sans Serif"/>
                          <a:cs typeface="Microsoft Sans Serif"/>
                        </a:rPr>
                        <a:t>рамках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проектной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деятельности,</a:t>
                      </a:r>
                      <a:r>
                        <a:rPr sz="1000" spc="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30">
                          <a:latin typeface="Microsoft Sans Serif"/>
                          <a:cs typeface="Microsoft Sans Serif"/>
                        </a:rPr>
                        <a:t>Конкурсы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7084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Обучение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умениям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навыкам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конструктивного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общения,</a:t>
                      </a:r>
                      <a:r>
                        <a:rPr sz="900" spc="2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способам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разрешения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конфликтных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ситуаций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нахождения</a:t>
                      </a:r>
                      <a:r>
                        <a:rPr sz="9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компромиссов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7083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45593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Актуализация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ценности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здоровых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межличностных</a:t>
                      </a:r>
                      <a:r>
                        <a:rPr sz="900" spc="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отношений</a:t>
                      </a:r>
                      <a:r>
                        <a:rPr sz="9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без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насилия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дискриминации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0291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закрепление</a:t>
                      </a:r>
                      <a:r>
                        <a:rPr sz="900" spc="2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принципов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уважительного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межличностного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общения,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толерантности,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ценностей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свободы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неприкосновенности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личности,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принятия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уникальности</a:t>
                      </a:r>
                      <a:r>
                        <a:rPr sz="9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другого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7084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Оказание</a:t>
                      </a:r>
                      <a:r>
                        <a:rPr sz="900" spc="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помощи</a:t>
                      </a:r>
                      <a:r>
                        <a:rPr sz="900" spc="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самопознании,</a:t>
                      </a:r>
                      <a:r>
                        <a:rPr sz="900" spc="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саморазвитии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самореализации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личности,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внутренних</a:t>
                      </a:r>
                      <a:r>
                        <a:rPr sz="9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критериев самооценки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0292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Развитие</a:t>
                      </a:r>
                      <a:r>
                        <a:rPr sz="900" spc="9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эмоционального</a:t>
                      </a:r>
                      <a:r>
                        <a:rPr sz="900" spc="9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социального</a:t>
                      </a:r>
                      <a:r>
                        <a:rPr sz="900" spc="9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интеллекта</a:t>
                      </a:r>
                      <a:r>
                        <a:rPr sz="900" spc="8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(умения</a:t>
                      </a:r>
                      <a:r>
                        <a:rPr sz="900" spc="9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дифференцировать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выражать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эмоции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приемлемой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форме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процессе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социального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взаимодействия)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7084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Индивидуальная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психологическая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психотерапевтическая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работа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с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ребенком,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родителями,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ближайшим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окружением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47268" y="217119"/>
            <a:ext cx="84919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852" y="1641348"/>
            <a:ext cx="8766810" cy="2888615"/>
            <a:chOff x="139852" y="1641348"/>
            <a:chExt cx="8766810" cy="2888615"/>
          </a:xfrm>
        </p:grpSpPr>
        <p:sp>
          <p:nvSpPr>
            <p:cNvPr id="7" name="object 7"/>
            <p:cNvSpPr/>
            <p:nvPr/>
          </p:nvSpPr>
          <p:spPr>
            <a:xfrm>
              <a:off x="139852" y="1649094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5844514" y="0"/>
                  </a:lnTo>
                  <a:lnTo>
                    <a:pt x="1204861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04823" y="457200"/>
                  </a:lnTo>
                  <a:lnTo>
                    <a:pt x="5844514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852" y="2106295"/>
              <a:ext cx="1205230" cy="2423160"/>
            </a:xfrm>
            <a:custGeom>
              <a:rect l="l" t="t" r="r" b="b"/>
              <a:pathLst>
                <a:path w="1205230" h="2423160">
                  <a:moveTo>
                    <a:pt x="1204861" y="0"/>
                  </a:moveTo>
                  <a:lnTo>
                    <a:pt x="0" y="0"/>
                  </a:lnTo>
                  <a:lnTo>
                    <a:pt x="0" y="2423160"/>
                  </a:lnTo>
                  <a:lnTo>
                    <a:pt x="1204861" y="2423160"/>
                  </a:lnTo>
                  <a:lnTo>
                    <a:pt x="1204861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29184" y="1641348"/>
              <a:ext cx="839724" cy="3474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795015" y="1641348"/>
              <a:ext cx="1755648" cy="347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03491" y="1641348"/>
              <a:ext cx="1697736" cy="347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44284" y="1824228"/>
              <a:ext cx="1217676" cy="347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6972" y="2112264"/>
              <a:ext cx="1127760" cy="263651"/>
            </a:xfrm>
            <a:prstGeom prst="rect">
              <a:avLst/>
            </a:prstGeom>
          </p:spPr>
        </p:pic>
      </p:grp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33502" y="1271905"/>
          <a:ext cx="8765539" cy="3251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4595"/>
                <a:gridCol w="4639309"/>
                <a:gridCol w="2921635"/>
              </a:tblGrid>
              <a:tr h="370840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8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8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7199"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58215" marR="708660" indent="-241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200" b="1" spc="-20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25">
                          <a:latin typeface="Arial"/>
                          <a:cs typeface="Arial"/>
                        </a:rPr>
                        <a:t>зм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10">
                          <a:latin typeface="Arial"/>
                          <a:cs typeface="Arial"/>
                        </a:rPr>
                        <a:t>ж</a:t>
                      </a:r>
                      <a:r>
                        <a:rPr sz="1200" b="1" spc="-5">
                          <a:latin typeface="Arial"/>
                          <a:cs typeface="Arial"/>
                        </a:rPr>
                        <a:t>ны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е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30">
                          <a:latin typeface="Arial"/>
                          <a:cs typeface="Arial"/>
                        </a:rPr>
                        <a:t>ф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рм</a:t>
                      </a:r>
                      <a:r>
                        <a:rPr sz="1200" b="1">
                          <a:latin typeface="Arial"/>
                          <a:cs typeface="Arial"/>
                        </a:rPr>
                        <a:t>ы 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423160">
                <a:tc>
                  <a:txBody>
                    <a:bodyPr vert="horz" wrap="square"/>
                    <a:lstStyle/>
                    <a:p>
                      <a:pPr marR="4826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ОБУЧАЮЩИЕСЯ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Возможные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направления работы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педагога-психолога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сопровождению: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 marR="85725" algn="just">
                        <a:lnSpc>
                          <a:spcPct val="100000"/>
                        </a:lnSpc>
                        <a:buChar char="-"/>
                        <a:tabLst>
                          <a:tab pos="245745"/>
                        </a:tabLst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снятие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эмоционального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напряжения,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стабилизация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психоэмоционального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состояния,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коррекция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признаков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тревожности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лабильности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депрессии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страхов;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 marR="82550" algn="just">
                        <a:lnSpc>
                          <a:spcPct val="100000"/>
                        </a:lnSpc>
                        <a:buChar char="-"/>
                        <a:tabLst>
                          <a:tab pos="209550"/>
                        </a:tabLst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актуализация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ресурсных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возможностей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ребенка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(личностных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ресурсов)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для 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повышения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уровня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социальноэмоциональной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адаптированности личности;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 marR="82550" algn="just">
                        <a:lnSpc>
                          <a:spcPct val="100000"/>
                        </a:lnSpc>
                        <a:buChar char="-"/>
                        <a:tabLst>
                          <a:tab pos="255270"/>
                        </a:tabLst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создание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условий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для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гармонизации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личности,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развитие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адаптационного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потенциала,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счет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формирования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адекватной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самооценки,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восстановления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доверия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миру,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позитивного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самовосприятия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самоотношения;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-"/>
                        <a:tabLst>
                          <a:tab pos="280670"/>
                          <a:tab pos="281305"/>
                          <a:tab pos="1237615"/>
                          <a:tab pos="1879600"/>
                          <a:tab pos="2877820"/>
                          <a:tab pos="3651885"/>
                        </a:tabLst>
                      </a:pPr>
                      <a:r>
                        <a:rPr sz="900">
                          <a:latin typeface="Microsoft Sans Serif"/>
                          <a:cs typeface="Microsoft Sans Serif"/>
                        </a:rPr>
                        <a:t>форм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ие	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нн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	межлич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тн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ы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х	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шен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ий,	п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оло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иче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й 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готовности </a:t>
                      </a:r>
                      <a:r>
                        <a:rPr sz="900" spc="-6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-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выстраиванию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гармоничного взаимодействия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окружающими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(со 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взрослыми,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сверстниками);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 marR="82550">
                        <a:lnSpc>
                          <a:spcPct val="100000"/>
                        </a:lnSpc>
                        <a:buChar char="-"/>
                        <a:tabLst>
                          <a:tab pos="255270"/>
                        </a:tabLst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навыков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ассертивного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поведения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социуме,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эффективному </a:t>
                      </a:r>
                      <a:r>
                        <a:rPr sz="900" spc="-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использованию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личностных</a:t>
                      </a:r>
                      <a:r>
                        <a:rPr sz="900" spc="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ресурсов;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 marR="82550">
                        <a:lnSpc>
                          <a:spcPct val="100000"/>
                        </a:lnSpc>
                        <a:buChar char="-"/>
                        <a:tabLst>
                          <a:tab pos="210820"/>
                        </a:tabLst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психологическая</a:t>
                      </a:r>
                      <a:r>
                        <a:rPr sz="900" spc="1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работа</a:t>
                      </a:r>
                      <a:r>
                        <a:rPr sz="900" spc="1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 spc="1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преодолению</a:t>
                      </a:r>
                      <a:r>
                        <a:rPr sz="900" spc="1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последствий</a:t>
                      </a:r>
                      <a:r>
                        <a:rPr sz="900" spc="1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ситуации</a:t>
                      </a:r>
                      <a:r>
                        <a:rPr sz="900" spc="1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насилия</a:t>
                      </a:r>
                      <a:r>
                        <a:rPr sz="900" spc="1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несовершеннолетним;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spc="235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всестороннее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сопровождение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процесса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ресоциализации;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>
                          <a:latin typeface="Microsoft Sans Serif"/>
                          <a:cs typeface="Microsoft Sans Serif"/>
                        </a:rPr>
                        <a:t>-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проработка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проблем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самоопределения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саморазвития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04800" y="133351"/>
            <a:ext cx="64008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рия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т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ий,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-3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л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е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нн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ы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х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организации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СВО</a:t>
            </a:r>
            <a:endParaRPr lang="ru-RU" sz="14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13219" y="424191"/>
            <a:ext cx="2086610" cy="480059"/>
            <a:chOff x="6713219" y="424191"/>
            <a:chExt cx="2086610" cy="480059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778668" y="424191"/>
              <a:ext cx="1960059" cy="1514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713219" y="499872"/>
              <a:ext cx="2086355" cy="4038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757543" y="328371"/>
            <a:ext cx="1983739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уровне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начального</a:t>
            </a:r>
            <a:endParaRPr sz="1400">
              <a:latin typeface="Arial"/>
              <a:cs typeface="Arial"/>
            </a:endParaRPr>
          </a:p>
          <a:p>
            <a:pPr marL="70485">
              <a:lnSpc>
                <a:spcPct val="100000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общего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образования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198" y="1223264"/>
            <a:ext cx="8345170" cy="3613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latin typeface="Arial"/>
                <a:cs typeface="Arial"/>
              </a:rPr>
              <a:t>Часть 1 статьи 66 ФЗ </a:t>
            </a:r>
            <a:r>
              <a:rPr sz="1200" b="1" i="1">
                <a:latin typeface="Arial"/>
                <a:cs typeface="Arial"/>
              </a:rPr>
              <a:t>«Об </a:t>
            </a:r>
            <a:r>
              <a:rPr sz="1200" b="1" i="1" spc="-5">
                <a:latin typeface="Arial"/>
                <a:cs typeface="Arial"/>
              </a:rPr>
              <a:t>Образовании </a:t>
            </a:r>
            <a:r>
              <a:rPr sz="1200" b="1" i="1">
                <a:latin typeface="Arial"/>
                <a:cs typeface="Arial"/>
              </a:rPr>
              <a:t>в РФ» определяет </a:t>
            </a:r>
            <a:r>
              <a:rPr sz="1200" b="1" i="1" spc="-5">
                <a:latin typeface="Arial"/>
                <a:cs typeface="Arial"/>
              </a:rPr>
              <a:t>стратегическую направленность </a:t>
            </a:r>
            <a:r>
              <a:rPr sz="1200" b="1" i="1" spc="-10">
                <a:latin typeface="Arial"/>
                <a:cs typeface="Arial"/>
              </a:rPr>
              <a:t>начального 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общего</a:t>
            </a:r>
            <a:r>
              <a:rPr sz="1200" b="1" i="1" spc="-5">
                <a:latin typeface="Arial"/>
                <a:cs typeface="Arial"/>
              </a:rPr>
              <a:t> образования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формирование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личности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обучающегося,</a:t>
            </a:r>
            <a:r>
              <a:rPr sz="1200" b="1" i="1" spc="-5">
                <a:latin typeface="Arial"/>
                <a:cs typeface="Arial"/>
              </a:rPr>
              <a:t> развитие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его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индивидуальных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способностей,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положительной</a:t>
            </a:r>
            <a:r>
              <a:rPr sz="1200" b="1" i="1">
                <a:latin typeface="Arial"/>
                <a:cs typeface="Arial"/>
              </a:rPr>
              <a:t> мотивации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умений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учебной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деятельности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(овладение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чтением, </a:t>
            </a:r>
            <a:r>
              <a:rPr sz="1200" b="1" i="1" spc="-5">
                <a:latin typeface="Arial"/>
                <a:cs typeface="Arial"/>
              </a:rPr>
              <a:t> письмом,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счетом,</a:t>
            </a:r>
            <a:r>
              <a:rPr sz="1200" b="1" i="1" spc="-5">
                <a:latin typeface="Arial"/>
                <a:cs typeface="Arial"/>
              </a:rPr>
              <a:t> основными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навыками</a:t>
            </a:r>
            <a:r>
              <a:rPr sz="1200" b="1" i="1">
                <a:latin typeface="Arial"/>
                <a:cs typeface="Arial"/>
              </a:rPr>
              <a:t> учебной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деятельности,</a:t>
            </a:r>
            <a:r>
              <a:rPr sz="1200" b="1" i="1" spc="32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элементами</a:t>
            </a:r>
            <a:r>
              <a:rPr sz="1200" b="1" i="1" spc="32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теоретического </a:t>
            </a:r>
            <a:r>
              <a:rPr sz="1200" b="1" i="1" spc="-32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мышления,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простейшими</a:t>
            </a:r>
            <a:r>
              <a:rPr sz="1200" b="1" i="1">
                <a:latin typeface="Arial"/>
                <a:cs typeface="Arial"/>
              </a:rPr>
              <a:t> навыками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самоконтроля,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культурой</a:t>
            </a:r>
            <a:r>
              <a:rPr sz="1200" b="1" i="1" spc="-5">
                <a:latin typeface="Arial"/>
                <a:cs typeface="Arial"/>
              </a:rPr>
              <a:t> поведения</a:t>
            </a:r>
            <a:r>
              <a:rPr sz="1200" b="1" i="1">
                <a:latin typeface="Arial"/>
                <a:cs typeface="Arial"/>
              </a:rPr>
              <a:t> 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речи,</a:t>
            </a:r>
            <a:r>
              <a:rPr sz="1200" b="1" i="1" spc="-5">
                <a:latin typeface="Arial"/>
                <a:cs typeface="Arial"/>
              </a:rPr>
              <a:t> основами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личной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гигиены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здорового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образа жизни).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>
              <a:latin typeface="Arial"/>
              <a:cs typeface="Arial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</a:pPr>
            <a:r>
              <a:rPr sz="1200" b="1" i="1" spc="-5">
                <a:latin typeface="Arial"/>
                <a:cs typeface="Arial"/>
              </a:rPr>
              <a:t>Согласно части 2 </a:t>
            </a:r>
            <a:r>
              <a:rPr sz="1200" b="1" i="1" spc="-10">
                <a:latin typeface="Arial"/>
                <a:cs typeface="Arial"/>
              </a:rPr>
              <a:t>статьи 66 </a:t>
            </a:r>
            <a:r>
              <a:rPr sz="1200" b="1" i="1" spc="-5">
                <a:latin typeface="Arial"/>
                <a:cs typeface="Arial"/>
              </a:rPr>
              <a:t>ФЗ «Об Образовании </a:t>
            </a:r>
            <a:r>
              <a:rPr sz="1200" b="1" i="1">
                <a:latin typeface="Arial"/>
                <a:cs typeface="Arial"/>
              </a:rPr>
              <a:t>в РФ», </a:t>
            </a:r>
            <a:r>
              <a:rPr sz="1200" b="1" i="1" spc="-5">
                <a:latin typeface="Arial"/>
                <a:cs typeface="Arial"/>
              </a:rPr>
              <a:t>основное </a:t>
            </a:r>
            <a:r>
              <a:rPr sz="1200" b="1" i="1" spc="-10">
                <a:latin typeface="Arial"/>
                <a:cs typeface="Arial"/>
              </a:rPr>
              <a:t>общее </a:t>
            </a:r>
            <a:r>
              <a:rPr sz="1200" b="1" i="1" spc="-5">
                <a:latin typeface="Arial"/>
                <a:cs typeface="Arial"/>
              </a:rPr>
              <a:t>образование направлено на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становление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формирование</a:t>
            </a:r>
            <a:r>
              <a:rPr sz="1200" b="1" i="1">
                <a:latin typeface="Arial"/>
                <a:cs typeface="Arial"/>
              </a:rPr>
              <a:t> личности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обучающегося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(формирование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нравственных</a:t>
            </a:r>
            <a:r>
              <a:rPr sz="1200" b="1" i="1" spc="-5">
                <a:latin typeface="Arial"/>
                <a:cs typeface="Arial"/>
              </a:rPr>
              <a:t> убеждений,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здорового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образа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жизни,</a:t>
            </a:r>
            <a:r>
              <a:rPr sz="1200" b="1" i="1">
                <a:latin typeface="Arial"/>
                <a:cs typeface="Arial"/>
              </a:rPr>
              <a:t> высокой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культуры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межличностного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межэтнического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общения,</a:t>
            </a:r>
            <a:r>
              <a:rPr sz="1200" b="1" i="1" spc="-5">
                <a:latin typeface="Arial"/>
                <a:cs typeface="Arial"/>
              </a:rPr>
              <a:t> овладение </a:t>
            </a:r>
            <a:r>
              <a:rPr sz="1200" b="1" i="1" spc="-32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основами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наук,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развитие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склонностей,</a:t>
            </a:r>
            <a:r>
              <a:rPr sz="1200" b="1" i="1" spc="2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интересов,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способности</a:t>
            </a:r>
            <a:r>
              <a:rPr sz="1200" b="1" i="1">
                <a:latin typeface="Arial"/>
                <a:cs typeface="Arial"/>
              </a:rPr>
              <a:t> к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социальному</a:t>
            </a:r>
            <a:r>
              <a:rPr sz="1200" b="1" i="1" spc="2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самоопределению).</a:t>
            </a:r>
            <a:endParaRPr sz="1200">
              <a:latin typeface="Arial"/>
              <a:cs typeface="Arial"/>
            </a:endParaRPr>
          </a:p>
          <a:p>
            <a:pPr marL="1906270" indent="-151765">
              <a:lnSpc>
                <a:spcPct val="100000"/>
              </a:lnSpc>
              <a:spcBef>
                <a:spcPts val="885"/>
              </a:spcBef>
              <a:buChar char="–"/>
              <a:tabLst>
                <a:tab pos="1906905"/>
              </a:tabLst>
            </a:pPr>
            <a:r>
              <a:rPr sz="1200" spc="-15">
                <a:latin typeface="Microsoft Sans Serif"/>
                <a:cs typeface="Microsoft Sans Serif"/>
              </a:rPr>
              <a:t>организации</a:t>
            </a:r>
            <a:r>
              <a:rPr sz="1200" spc="15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психолого-педагогического</a:t>
            </a:r>
            <a:r>
              <a:rPr sz="1200" spc="13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взаимодействия</a:t>
            </a:r>
            <a:r>
              <a:rPr sz="1200" spc="14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</a:t>
            </a:r>
            <a:r>
              <a:rPr sz="1200" spc="16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формированию</a:t>
            </a:r>
            <a:r>
              <a:rPr sz="1200" spc="14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мотивации</a:t>
            </a:r>
            <a:r>
              <a:rPr sz="1200" spc="155">
                <a:latin typeface="Microsoft Sans Serif"/>
                <a:cs typeface="Microsoft Sans Serif"/>
              </a:rPr>
              <a:t> </a:t>
            </a:r>
            <a:r>
              <a:rPr sz="1200" spc="-75">
                <a:latin typeface="Microsoft Sans Serif"/>
                <a:cs typeface="Microsoft Sans Serif"/>
              </a:rPr>
              <a:t>к</a:t>
            </a:r>
            <a:endParaRPr sz="1200">
              <a:latin typeface="Microsoft Sans Serif"/>
              <a:cs typeface="Microsoft Sans Serif"/>
            </a:endParaRPr>
          </a:p>
          <a:p>
            <a:pPr marL="1755139">
              <a:lnSpc>
                <a:spcPct val="100000"/>
              </a:lnSpc>
            </a:pPr>
            <a:r>
              <a:rPr sz="1200" spc="-10">
                <a:latin typeface="Microsoft Sans Serif"/>
                <a:cs typeface="Microsoft Sans Serif"/>
              </a:rPr>
              <a:t>обучению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на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основе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возрастной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специфики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мотивационной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сферы</a:t>
            </a:r>
            <a:r>
              <a:rPr sz="1200" spc="1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обучающегося;</a:t>
            </a:r>
            <a:endParaRPr sz="1200">
              <a:latin typeface="Microsoft Sans Serif"/>
              <a:cs typeface="Microsoft Sans Serif"/>
            </a:endParaRPr>
          </a:p>
          <a:p>
            <a:pPr marL="1755139" marR="5080">
              <a:lnSpc>
                <a:spcPct val="100000"/>
              </a:lnSpc>
              <a:buChar char="–"/>
              <a:tabLst>
                <a:tab pos="1964689"/>
              </a:tabLst>
            </a:pPr>
            <a:r>
              <a:rPr lang="ru-RU" sz="1200" spc="-10" smtClean="0">
                <a:latin typeface="Microsoft Sans Serif"/>
                <a:cs typeface="Microsoft Sans Serif"/>
              </a:rPr>
              <a:t> </a:t>
            </a:r>
            <a:r>
              <a:rPr sz="1200" spc="-10" smtClean="0">
                <a:latin typeface="Microsoft Sans Serif"/>
                <a:cs typeface="Microsoft Sans Serif"/>
              </a:rPr>
              <a:t>использованию</a:t>
            </a:r>
            <a:r>
              <a:rPr sz="1200" smtClean="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психолого-педагогических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методов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формирования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навыков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учебной </a:t>
            </a:r>
            <a:r>
              <a:rPr sz="1200" spc="-30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деятельности;</a:t>
            </a:r>
            <a:r>
              <a:rPr sz="1200" spc="-1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здорового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образа</a:t>
            </a:r>
            <a:r>
              <a:rPr sz="1200" spc="-25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жизни,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профилактику</a:t>
            </a:r>
            <a:r>
              <a:rPr sz="1200" spc="-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деструктивного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поведения;</a:t>
            </a:r>
            <a:endParaRPr sz="1200">
              <a:latin typeface="Microsoft Sans Serif"/>
              <a:cs typeface="Microsoft Sans Serif"/>
            </a:endParaRPr>
          </a:p>
          <a:p>
            <a:pPr marL="1755139" marR="5080">
              <a:lnSpc>
                <a:spcPct val="100000"/>
              </a:lnSpc>
              <a:buChar char="–"/>
              <a:tabLst>
                <a:tab pos="2038985"/>
                <a:tab pos="2039620"/>
                <a:tab pos="3122295"/>
                <a:tab pos="4589145"/>
                <a:tab pos="5785485"/>
                <a:tab pos="7228840"/>
              </a:tabLst>
            </a:pPr>
            <a:r>
              <a:rPr lang="ru-RU" sz="1200" spc="5" smtClean="0">
                <a:latin typeface="Microsoft Sans Serif"/>
                <a:cs typeface="Microsoft Sans Serif"/>
              </a:rPr>
              <a:t> </a:t>
            </a:r>
            <a:r>
              <a:rPr sz="1200" spc="5" smtClean="0">
                <a:latin typeface="Microsoft Sans Serif"/>
                <a:cs typeface="Microsoft Sans Serif"/>
              </a:rPr>
              <a:t>ор</a:t>
            </a:r>
            <a:r>
              <a:rPr sz="1200" spc="-70" smtClean="0">
                <a:latin typeface="Microsoft Sans Serif"/>
                <a:cs typeface="Microsoft Sans Serif"/>
              </a:rPr>
              <a:t>г</a:t>
            </a:r>
            <a:r>
              <a:rPr sz="1200" spc="5" smtClean="0">
                <a:latin typeface="Microsoft Sans Serif"/>
                <a:cs typeface="Microsoft Sans Serif"/>
              </a:rPr>
              <a:t>а</a:t>
            </a:r>
            <a:r>
              <a:rPr sz="1200" spc="-25" smtClean="0">
                <a:latin typeface="Microsoft Sans Serif"/>
                <a:cs typeface="Microsoft Sans Serif"/>
              </a:rPr>
              <a:t>ни</a:t>
            </a:r>
            <a:r>
              <a:rPr sz="1200" spc="-15" smtClean="0">
                <a:latin typeface="Microsoft Sans Serif"/>
                <a:cs typeface="Microsoft Sans Serif"/>
              </a:rPr>
              <a:t>з</a:t>
            </a:r>
            <a:r>
              <a:rPr sz="1200" spc="5" smtClean="0">
                <a:latin typeface="Microsoft Sans Serif"/>
                <a:cs typeface="Microsoft Sans Serif"/>
              </a:rPr>
              <a:t>а</a:t>
            </a:r>
            <a:r>
              <a:rPr sz="1200" spc="-5" smtClean="0">
                <a:latin typeface="Microsoft Sans Serif"/>
                <a:cs typeface="Microsoft Sans Serif"/>
              </a:rPr>
              <a:t>ции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20">
                <a:latin typeface="Microsoft Sans Serif"/>
                <a:cs typeface="Microsoft Sans Serif"/>
              </a:rPr>
              <a:t>б</a:t>
            </a:r>
            <a:r>
              <a:rPr sz="1200" spc="-5">
                <a:latin typeface="Microsoft Sans Serif"/>
                <a:cs typeface="Microsoft Sans Serif"/>
              </a:rPr>
              <a:t>ра</a:t>
            </a:r>
            <a:r>
              <a:rPr sz="1200" spc="-70">
                <a:latin typeface="Microsoft Sans Serif"/>
                <a:cs typeface="Microsoft Sans Serif"/>
              </a:rPr>
              <a:t>з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в</a:t>
            </a:r>
            <a:r>
              <a:rPr sz="1200" spc="-20">
                <a:latin typeface="Microsoft Sans Serif"/>
                <a:cs typeface="Microsoft Sans Serif"/>
              </a:rPr>
              <a:t>ат</a:t>
            </a:r>
            <a:r>
              <a:rPr sz="1200" spc="-30">
                <a:latin typeface="Microsoft Sans Serif"/>
                <a:cs typeface="Microsoft Sans Serif"/>
              </a:rPr>
              <a:t>е</a:t>
            </a:r>
            <a:r>
              <a:rPr sz="1200" spc="-5">
                <a:latin typeface="Microsoft Sans Serif"/>
                <a:cs typeface="Microsoft Sans Serif"/>
              </a:rPr>
              <a:t>льн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70">
                <a:latin typeface="Microsoft Sans Serif"/>
                <a:cs typeface="Microsoft Sans Serif"/>
              </a:rPr>
              <a:t>г</a:t>
            </a:r>
            <a:r>
              <a:rPr sz="1200">
                <a:latin typeface="Microsoft Sans Serif"/>
                <a:cs typeface="Microsoft Sans Serif"/>
              </a:rPr>
              <a:t>о	</a:t>
            </a:r>
            <a:r>
              <a:rPr sz="1200" spc="-35">
                <a:latin typeface="Microsoft Sans Serif"/>
                <a:cs typeface="Microsoft Sans Serif"/>
              </a:rPr>
              <a:t>п</a:t>
            </a:r>
            <a:r>
              <a:rPr sz="1200" spc="5">
                <a:latin typeface="Microsoft Sans Serif"/>
                <a:cs typeface="Microsoft Sans Serif"/>
              </a:rPr>
              <a:t>р</a:t>
            </a:r>
            <a:r>
              <a:rPr sz="1200" spc="-5">
                <a:latin typeface="Microsoft Sans Serif"/>
                <a:cs typeface="Microsoft Sans Serif"/>
              </a:rPr>
              <a:t>о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5">
                <a:latin typeface="Microsoft Sans Serif"/>
                <a:cs typeface="Microsoft Sans Serif"/>
              </a:rPr>
              <a:t>т</a:t>
            </a:r>
            <a:r>
              <a:rPr sz="1200" spc="-5">
                <a:latin typeface="Microsoft Sans Serif"/>
                <a:cs typeface="Microsoft Sans Serif"/>
              </a:rPr>
              <a:t>р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 spc="-10">
                <a:latin typeface="Microsoft Sans Serif"/>
                <a:cs typeface="Microsoft Sans Serif"/>
              </a:rPr>
              <a:t>нс</a:t>
            </a:r>
            <a:r>
              <a:rPr sz="1200">
                <a:latin typeface="Microsoft Sans Serif"/>
                <a:cs typeface="Microsoft Sans Serif"/>
              </a:rPr>
              <a:t>т</a:t>
            </a:r>
            <a:r>
              <a:rPr sz="1200" spc="-25">
                <a:latin typeface="Microsoft Sans Serif"/>
                <a:cs typeface="Microsoft Sans Serif"/>
              </a:rPr>
              <a:t>в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>
                <a:latin typeface="Microsoft Sans Serif"/>
                <a:cs typeface="Microsoft Sans Serif"/>
              </a:rPr>
              <a:t>,	</a:t>
            </a:r>
            <a:r>
              <a:rPr sz="1200" spc="-10">
                <a:latin typeface="Microsoft Sans Serif"/>
                <a:cs typeface="Microsoft Sans Serif"/>
              </a:rPr>
              <a:t>сп</a:t>
            </a:r>
            <a:r>
              <a:rPr sz="1200" spc="-5">
                <a:latin typeface="Microsoft Sans Serif"/>
                <a:cs typeface="Microsoft Sans Serif"/>
              </a:rPr>
              <a:t>о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20">
                <a:latin typeface="Microsoft Sans Serif"/>
                <a:cs typeface="Microsoft Sans Serif"/>
              </a:rPr>
              <a:t>б</a:t>
            </a:r>
            <a:r>
              <a:rPr sz="1200" spc="-10">
                <a:latin typeface="Microsoft Sans Serif"/>
                <a:cs typeface="Microsoft Sans Serif"/>
              </a:rPr>
              <a:t>с</a:t>
            </a:r>
            <a:r>
              <a:rPr sz="1200">
                <a:latin typeface="Microsoft Sans Serif"/>
                <a:cs typeface="Microsoft Sans Serif"/>
              </a:rPr>
              <a:t>т</a:t>
            </a:r>
            <a:r>
              <a:rPr sz="1200" spc="-25">
                <a:latin typeface="Microsoft Sans Serif"/>
                <a:cs typeface="Microsoft Sans Serif"/>
              </a:rPr>
              <a:t>в</a:t>
            </a:r>
            <a:r>
              <a:rPr sz="1200" spc="-10">
                <a:latin typeface="Microsoft Sans Serif"/>
                <a:cs typeface="Microsoft Sans Serif"/>
              </a:rPr>
              <a:t>у</a:t>
            </a:r>
            <a:r>
              <a:rPr sz="1200" spc="5">
                <a:latin typeface="Microsoft Sans Serif"/>
                <a:cs typeface="Microsoft Sans Serif"/>
              </a:rPr>
              <a:t>ю</a:t>
            </a:r>
            <a:r>
              <a:rPr sz="1200" spc="-10">
                <a:latin typeface="Microsoft Sans Serif"/>
                <a:cs typeface="Microsoft Sans Serif"/>
              </a:rPr>
              <a:t>щ</a:t>
            </a:r>
            <a:r>
              <a:rPr sz="1200" spc="5">
                <a:latin typeface="Microsoft Sans Serif"/>
                <a:cs typeface="Microsoft Sans Serif"/>
              </a:rPr>
              <a:t>е</a:t>
            </a:r>
            <a:r>
              <a:rPr sz="1200" spc="-55">
                <a:latin typeface="Microsoft Sans Serif"/>
                <a:cs typeface="Microsoft Sans Serif"/>
              </a:rPr>
              <a:t>г</a:t>
            </a:r>
            <a:r>
              <a:rPr sz="1200">
                <a:latin typeface="Microsoft Sans Serif"/>
                <a:cs typeface="Microsoft Sans Serif"/>
              </a:rPr>
              <a:t>о	</a:t>
            </a:r>
            <a:r>
              <a:rPr sz="1200" spc="-5">
                <a:latin typeface="Microsoft Sans Serif"/>
                <a:cs typeface="Microsoft Sans Serif"/>
              </a:rPr>
              <a:t>ф</a:t>
            </a:r>
            <a:r>
              <a:rPr sz="1200" spc="-15">
                <a:latin typeface="Microsoft Sans Serif"/>
                <a:cs typeface="Microsoft Sans Serif"/>
              </a:rPr>
              <a:t>о</a:t>
            </a:r>
            <a:r>
              <a:rPr sz="1200" spc="5">
                <a:latin typeface="Microsoft Sans Serif"/>
                <a:cs typeface="Microsoft Sans Serif"/>
              </a:rPr>
              <a:t>р</a:t>
            </a:r>
            <a:r>
              <a:rPr sz="1200" spc="-35">
                <a:latin typeface="Microsoft Sans Serif"/>
                <a:cs typeface="Microsoft Sans Serif"/>
              </a:rPr>
              <a:t>м</a:t>
            </a:r>
            <a:r>
              <a:rPr sz="1200" spc="-15">
                <a:latin typeface="Microsoft Sans Serif"/>
                <a:cs typeface="Microsoft Sans Serif"/>
              </a:rPr>
              <a:t>и</a:t>
            </a:r>
            <a:r>
              <a:rPr sz="1200" spc="5">
                <a:latin typeface="Microsoft Sans Serif"/>
                <a:cs typeface="Microsoft Sans Serif"/>
              </a:rPr>
              <a:t>р</a:t>
            </a:r>
            <a:r>
              <a:rPr sz="1200" spc="-5">
                <a:latin typeface="Microsoft Sans Serif"/>
                <a:cs typeface="Microsoft Sans Serif"/>
              </a:rPr>
              <a:t>о</a:t>
            </a:r>
            <a:r>
              <a:rPr sz="1200" spc="-15">
                <a:latin typeface="Microsoft Sans Serif"/>
                <a:cs typeface="Microsoft Sans Serif"/>
              </a:rPr>
              <a:t>в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 spc="-5">
                <a:latin typeface="Microsoft Sans Serif"/>
                <a:cs typeface="Microsoft Sans Serif"/>
              </a:rPr>
              <a:t>нию  </a:t>
            </a:r>
            <a:r>
              <a:rPr sz="1200" spc="-15">
                <a:latin typeface="Microsoft Sans Serif"/>
                <a:cs typeface="Microsoft Sans Serif"/>
              </a:rPr>
              <a:t>адекватной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самооценки,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положительной</a:t>
            </a:r>
            <a:r>
              <a:rPr sz="1200" spc="-3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установки</a:t>
            </a:r>
            <a:r>
              <a:rPr sz="1200" spc="-5">
                <a:latin typeface="Microsoft Sans Serif"/>
                <a:cs typeface="Microsoft Sans Serif"/>
              </a:rPr>
              <a:t> на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20">
                <a:latin typeface="Microsoft Sans Serif"/>
                <a:cs typeface="Microsoft Sans Serif"/>
              </a:rPr>
              <a:t>другого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человека;</a:t>
            </a:r>
            <a:endParaRPr sz="1200">
              <a:latin typeface="Microsoft Sans Serif"/>
              <a:cs typeface="Microsoft Sans Serif"/>
            </a:endParaRPr>
          </a:p>
          <a:p>
            <a:pPr marL="1755139" marR="5715">
              <a:lnSpc>
                <a:spcPct val="100000"/>
              </a:lnSpc>
              <a:buChar char="–"/>
              <a:tabLst>
                <a:tab pos="1894839"/>
              </a:tabLst>
            </a:pPr>
            <a:r>
              <a:rPr lang="ru-RU" sz="1200" spc="-15" smtClean="0">
                <a:latin typeface="Microsoft Sans Serif"/>
                <a:cs typeface="Microsoft Sans Serif"/>
              </a:rPr>
              <a:t> </a:t>
            </a:r>
            <a:r>
              <a:rPr sz="1200" spc="-15" smtClean="0">
                <a:latin typeface="Microsoft Sans Serif"/>
                <a:cs typeface="Microsoft Sans Serif"/>
              </a:rPr>
              <a:t>оказанию</a:t>
            </a:r>
            <a:r>
              <a:rPr sz="1200" spc="65" smtClean="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психологической</a:t>
            </a:r>
            <a:r>
              <a:rPr sz="1200" spc="6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помощи</a:t>
            </a:r>
            <a:r>
              <a:rPr sz="1200" spc="7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 spc="80">
                <a:latin typeface="Microsoft Sans Serif"/>
                <a:cs typeface="Microsoft Sans Serif"/>
              </a:rPr>
              <a:t> </a:t>
            </a:r>
            <a:r>
              <a:rPr sz="1200" spc="-25">
                <a:latin typeface="Microsoft Sans Serif"/>
                <a:cs typeface="Microsoft Sans Serif"/>
              </a:rPr>
              <a:t>поддержки</a:t>
            </a:r>
            <a:r>
              <a:rPr sz="1200" spc="7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родителям</a:t>
            </a:r>
            <a:r>
              <a:rPr sz="1200" spc="6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обучающихся</a:t>
            </a:r>
            <a:r>
              <a:rPr sz="1200" spc="6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по</a:t>
            </a:r>
            <a:r>
              <a:rPr sz="1200" spc="8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актуальным </a:t>
            </a:r>
            <a:r>
              <a:rPr sz="1200" spc="-30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проблемам</a:t>
            </a:r>
            <a:r>
              <a:rPr sz="1200" spc="-3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развития</a:t>
            </a:r>
            <a:r>
              <a:rPr sz="1200" spc="-5">
                <a:latin typeface="Microsoft Sans Serif"/>
                <a:cs typeface="Microsoft Sans Serif"/>
              </a:rPr>
              <a:t> и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др.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1000" y="217169"/>
            <a:ext cx="63246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рия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т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ий,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-3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л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е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нн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ы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х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организации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СВО</a:t>
            </a:r>
            <a:endParaRPr lang="ru-RU" sz="14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13219" y="424191"/>
            <a:ext cx="2086610" cy="480059"/>
            <a:chOff x="6713219" y="424191"/>
            <a:chExt cx="2086610" cy="480059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827432" y="424191"/>
              <a:ext cx="1864055" cy="1514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713219" y="499872"/>
              <a:ext cx="2086355" cy="4038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06310" y="328371"/>
            <a:ext cx="18859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уровне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основного</a:t>
            </a:r>
            <a:endParaRPr sz="14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общего</a:t>
            </a:r>
            <a:r>
              <a:rPr sz="14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образования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200" y="1223264"/>
            <a:ext cx="8510524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" algn="just">
              <a:spcBef>
                <a:spcPts val="100"/>
              </a:spcBef>
              <a:buChar char="–"/>
              <a:tabLst>
                <a:tab pos="354965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организации</a:t>
            </a:r>
            <a:r>
              <a:rPr sz="1400" spc="-5" smtClean="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психолого-педагогического</a:t>
            </a:r>
            <a:r>
              <a:rPr sz="1400" spc="-10">
                <a:latin typeface="Microsoft Sans Serif"/>
                <a:cs typeface="Microsoft Sans Serif"/>
              </a:rPr>
              <a:t> взаимодействия,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направленного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на 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формирование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у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обучающихся</a:t>
            </a:r>
            <a:r>
              <a:rPr sz="1400" spc="2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российской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гражданской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идентичности;</a:t>
            </a:r>
            <a:endParaRPr sz="1400">
              <a:latin typeface="Microsoft Sans Serif"/>
              <a:cs typeface="Microsoft Sans Serif"/>
            </a:endParaRPr>
          </a:p>
          <a:p>
            <a:pPr marL="255270" indent="-243204" algn="just">
              <a:buChar char="–"/>
              <a:tabLst>
                <a:tab pos="255904"/>
              </a:tabLst>
            </a:pPr>
            <a:r>
              <a:rPr sz="1400" spc="-20">
                <a:latin typeface="Microsoft Sans Serif"/>
                <a:cs typeface="Microsoft Sans Serif"/>
              </a:rPr>
              <a:t>разработке</a:t>
            </a:r>
            <a:r>
              <a:rPr sz="1400" spc="280">
                <a:latin typeface="Microsoft Sans Serif"/>
                <a:cs typeface="Microsoft Sans Serif"/>
              </a:rPr>
              <a:t>  </a:t>
            </a:r>
            <a:r>
              <a:rPr sz="1400" spc="-10">
                <a:latin typeface="Microsoft Sans Serif"/>
                <a:cs typeface="Microsoft Sans Serif"/>
              </a:rPr>
              <a:t>развивающих</a:t>
            </a:r>
            <a:r>
              <a:rPr sz="1400" spc="869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программ,</a:t>
            </a:r>
            <a:r>
              <a:rPr sz="1400" spc="88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направленных</a:t>
            </a:r>
            <a:r>
              <a:rPr sz="1400" spc="869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на</a:t>
            </a:r>
            <a:r>
              <a:rPr sz="1400" spc="90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преодоление</a:t>
            </a:r>
            <a:r>
              <a:rPr sz="1400" spc="89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трудностей</a:t>
            </a:r>
            <a:endParaRPr sz="1400">
              <a:latin typeface="Microsoft Sans Serif"/>
              <a:cs typeface="Microsoft Sans Serif"/>
            </a:endParaRPr>
          </a:p>
          <a:p>
            <a:pPr marL="12700" algn="just"/>
            <a:r>
              <a:rPr sz="1400" spc="-10">
                <a:latin typeface="Microsoft Sans Serif"/>
                <a:cs typeface="Microsoft Sans Serif"/>
              </a:rPr>
              <a:t>целеполагания,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планирования,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прогнозирования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</a:t>
            </a:r>
            <a:r>
              <a:rPr sz="1400" spc="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контроля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собственной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дятельности;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buChar char="–"/>
              <a:tabLst>
                <a:tab pos="159385"/>
              </a:tabLst>
            </a:pPr>
            <a:r>
              <a:rPr lang="ru-RU" sz="1400" spc="-5" smtClean="0">
                <a:latin typeface="Microsoft Sans Serif"/>
                <a:cs typeface="Microsoft Sans Serif"/>
              </a:rPr>
              <a:t> </a:t>
            </a:r>
            <a:r>
              <a:rPr sz="1400" spc="-5" smtClean="0">
                <a:latin typeface="Microsoft Sans Serif"/>
                <a:cs typeface="Microsoft Sans Serif"/>
              </a:rPr>
              <a:t>формированию </a:t>
            </a:r>
            <a:r>
              <a:rPr sz="1400" spc="-10">
                <a:latin typeface="Microsoft Sans Serif"/>
                <a:cs typeface="Microsoft Sans Serif"/>
              </a:rPr>
              <a:t>мотивации </a:t>
            </a:r>
            <a:r>
              <a:rPr sz="1400" spc="-75">
                <a:latin typeface="Microsoft Sans Serif"/>
                <a:cs typeface="Microsoft Sans Serif"/>
              </a:rPr>
              <a:t>к </a:t>
            </a:r>
            <a:r>
              <a:rPr sz="1400" spc="-10">
                <a:latin typeface="Microsoft Sans Serif"/>
                <a:cs typeface="Microsoft Sans Serif"/>
              </a:rPr>
              <a:t>обучению </a:t>
            </a:r>
            <a:r>
              <a:rPr sz="1400" spc="-5">
                <a:latin typeface="Microsoft Sans Serif"/>
                <a:cs typeface="Microsoft Sans Serif"/>
              </a:rPr>
              <a:t>на основе </a:t>
            </a:r>
            <a:r>
              <a:rPr sz="1400" spc="-10">
                <a:latin typeface="Microsoft Sans Serif"/>
                <a:cs typeface="Microsoft Sans Serif"/>
              </a:rPr>
              <a:t>возрастной </a:t>
            </a:r>
            <a:r>
              <a:rPr sz="1400" spc="-15">
                <a:latin typeface="Microsoft Sans Serif"/>
                <a:cs typeface="Microsoft Sans Serif"/>
              </a:rPr>
              <a:t>специфики </a:t>
            </a:r>
            <a:r>
              <a:rPr sz="1400" spc="-10">
                <a:latin typeface="Microsoft Sans Serif"/>
                <a:cs typeface="Microsoft Sans Serif"/>
              </a:rPr>
              <a:t>мотивационной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сферы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обучающегося;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buChar char="–"/>
              <a:tabLst>
                <a:tab pos="296545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организации</a:t>
            </a:r>
            <a:r>
              <a:rPr sz="1400" spc="-5" smtClean="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образовательного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пространства,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способствующего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формированию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адекватной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самооценки,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положительной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установки</a:t>
            </a:r>
            <a:r>
              <a:rPr sz="1400" spc="-10">
                <a:latin typeface="Microsoft Sans Serif"/>
                <a:cs typeface="Microsoft Sans Serif"/>
              </a:rPr>
              <a:t> на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другого</a:t>
            </a:r>
            <a:r>
              <a:rPr sz="1400" spc="-15">
                <a:latin typeface="Microsoft Sans Serif"/>
                <a:cs typeface="Microsoft Sans Serif"/>
              </a:rPr>
              <a:t> человека,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продуктивного 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межкультурного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взаимодействия;</a:t>
            </a:r>
            <a:endParaRPr sz="1400">
              <a:latin typeface="Microsoft Sans Serif"/>
              <a:cs typeface="Microsoft Sans Serif"/>
            </a:endParaRPr>
          </a:p>
          <a:p>
            <a:pPr marL="12700" marR="5715" algn="just">
              <a:spcBef>
                <a:spcPts val="5"/>
              </a:spcBef>
              <a:buChar char="–"/>
              <a:tabLst>
                <a:tab pos="159385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умению </a:t>
            </a:r>
            <a:r>
              <a:rPr sz="1400" spc="-10">
                <a:latin typeface="Microsoft Sans Serif"/>
                <a:cs typeface="Microsoft Sans Serif"/>
              </a:rPr>
              <a:t>анализировать поведение, </a:t>
            </a:r>
            <a:r>
              <a:rPr sz="1400" spc="-5">
                <a:latin typeface="Microsoft Sans Serif"/>
                <a:cs typeface="Microsoft Sans Serif"/>
              </a:rPr>
              <a:t>ситуацию и выбирать </a:t>
            </a:r>
            <a:r>
              <a:rPr sz="1400" spc="-10">
                <a:latin typeface="Microsoft Sans Serif"/>
                <a:cs typeface="Microsoft Sans Serif"/>
              </a:rPr>
              <a:t>соответствующее нормативное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поведение,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не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ущемляющее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свободы</a:t>
            </a:r>
            <a:r>
              <a:rPr sz="1400" spc="-5">
                <a:latin typeface="Microsoft Sans Serif"/>
                <a:cs typeface="Microsoft Sans Serif"/>
              </a:rPr>
              <a:t> и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достоинства</a:t>
            </a:r>
            <a:r>
              <a:rPr sz="1400" spc="31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другого,</a:t>
            </a:r>
            <a:r>
              <a:rPr sz="1400" spc="29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исключающее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психологическое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насилие;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buChar char="–"/>
              <a:tabLst>
                <a:tab pos="208279"/>
              </a:tabLst>
            </a:pPr>
            <a:r>
              <a:rPr lang="ru-RU" sz="1400" spc="-5" smtClean="0">
                <a:latin typeface="Microsoft Sans Serif"/>
                <a:cs typeface="Microsoft Sans Serif"/>
              </a:rPr>
              <a:t> </a:t>
            </a:r>
            <a:r>
              <a:rPr sz="1400" spc="-5" smtClean="0">
                <a:latin typeface="Microsoft Sans Serif"/>
                <a:cs typeface="Microsoft Sans Serif"/>
              </a:rPr>
              <a:t>формированию</a:t>
            </a:r>
            <a:r>
              <a:rPr sz="1400" smtClean="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навыков</a:t>
            </a:r>
            <a:r>
              <a:rPr sz="1400" spc="-10">
                <a:latin typeface="Microsoft Sans Serif"/>
                <a:cs typeface="Microsoft Sans Serif"/>
              </a:rPr>
              <a:t> самовыражения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соответствии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моральнонравственными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нормами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поведения;</a:t>
            </a:r>
            <a:endParaRPr sz="1400">
              <a:latin typeface="Microsoft Sans Serif"/>
              <a:cs typeface="Microsoft Sans Serif"/>
            </a:endParaRPr>
          </a:p>
          <a:p>
            <a:pPr marL="144145" indent="-131445" algn="just">
              <a:buChar char="–"/>
              <a:tabLst>
                <a:tab pos="144145"/>
              </a:tabLst>
            </a:pPr>
            <a:r>
              <a:rPr sz="1400" spc="-10">
                <a:latin typeface="Microsoft Sans Serif"/>
                <a:cs typeface="Microsoft Sans Serif"/>
              </a:rPr>
              <a:t>профилактике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коммуникативных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трудностей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обучающихся</a:t>
            </a:r>
            <a:r>
              <a:rPr sz="1400" spc="25">
                <a:latin typeface="Microsoft Sans Serif"/>
                <a:cs typeface="Microsoft Sans Serif"/>
              </a:rPr>
              <a:t> </a:t>
            </a:r>
            <a:r>
              <a:rPr sz="1400" spc="5">
                <a:latin typeface="Microsoft Sans Serif"/>
                <a:cs typeface="Microsoft Sans Serif"/>
              </a:rPr>
              <a:t>со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сверстниками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3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взрослыми;</a:t>
            </a:r>
            <a:endParaRPr sz="1400">
              <a:latin typeface="Microsoft Sans Serif"/>
              <a:cs typeface="Microsoft Sans Serif"/>
            </a:endParaRPr>
          </a:p>
          <a:p>
            <a:pPr marL="12700" marR="6350" algn="just">
              <a:buChar char="–"/>
              <a:tabLst>
                <a:tab pos="176530"/>
              </a:tabLst>
            </a:pPr>
            <a:r>
              <a:rPr lang="ru-RU" sz="1400" spc="-20" smtClean="0">
                <a:latin typeface="Microsoft Sans Serif"/>
                <a:cs typeface="Microsoft Sans Serif"/>
              </a:rPr>
              <a:t> </a:t>
            </a:r>
            <a:r>
              <a:rPr sz="1400" spc="-20" smtClean="0">
                <a:latin typeface="Microsoft Sans Serif"/>
                <a:cs typeface="Microsoft Sans Serif"/>
              </a:rPr>
              <a:t>разработке</a:t>
            </a:r>
            <a:r>
              <a:rPr sz="1400" spc="-15" smtClean="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комплекса</a:t>
            </a:r>
            <a:r>
              <a:rPr sz="1400" spc="-15">
                <a:latin typeface="Microsoft Sans Serif"/>
                <a:cs typeface="Microsoft Sans Serif"/>
              </a:rPr>
              <a:t> психолого-педагогических </a:t>
            </a:r>
            <a:r>
              <a:rPr sz="1400" spc="-10">
                <a:latin typeface="Microsoft Sans Serif"/>
                <a:cs typeface="Microsoft Sans Serif"/>
              </a:rPr>
              <a:t>мер, направленных </a:t>
            </a:r>
            <a:r>
              <a:rPr sz="1400" spc="-5">
                <a:latin typeface="Microsoft Sans Serif"/>
                <a:cs typeface="Microsoft Sans Serif"/>
              </a:rPr>
              <a:t>на </a:t>
            </a:r>
            <a:r>
              <a:rPr sz="1400" spc="-10">
                <a:latin typeface="Microsoft Sans Serif"/>
                <a:cs typeface="Microsoft Sans Serif"/>
              </a:rPr>
              <a:t>формирование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здорового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образа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жизни,</a:t>
            </a:r>
            <a:r>
              <a:rPr sz="1400" spc="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профилактику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деструктивного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поведения;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04800" y="133351"/>
            <a:ext cx="64008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рия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т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ий,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-3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л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е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нн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ы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х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организации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СВО</a:t>
            </a:r>
            <a:endParaRPr lang="ru-RU" sz="14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13219" y="424191"/>
            <a:ext cx="2086610" cy="480059"/>
            <a:chOff x="6713219" y="424191"/>
            <a:chExt cx="2086610" cy="480059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827432" y="424191"/>
              <a:ext cx="1864055" cy="1514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713219" y="499872"/>
              <a:ext cx="2086355" cy="4038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06310" y="328371"/>
            <a:ext cx="188595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уровне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основного</a:t>
            </a:r>
            <a:endParaRPr sz="14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общего</a:t>
            </a:r>
            <a:r>
              <a:rPr sz="1400" b="1" spc="-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образования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000" y="1223264"/>
            <a:ext cx="8587359" cy="34599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  <a:buChar char="–"/>
              <a:tabLst>
                <a:tab pos="164465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организации </a:t>
            </a:r>
            <a:r>
              <a:rPr sz="1400" spc="-5">
                <a:latin typeface="Microsoft Sans Serif"/>
                <a:cs typeface="Microsoft Sans Serif"/>
              </a:rPr>
              <a:t>мероприятий </a:t>
            </a:r>
            <a:r>
              <a:rPr sz="1400" spc="-10">
                <a:latin typeface="Microsoft Sans Serif"/>
                <a:cs typeface="Microsoft Sans Serif"/>
              </a:rPr>
              <a:t>по профилактике, </a:t>
            </a:r>
            <a:r>
              <a:rPr sz="1400" spc="-5">
                <a:latin typeface="Microsoft Sans Serif"/>
                <a:cs typeface="Microsoft Sans Serif"/>
              </a:rPr>
              <a:t>выявлению и </a:t>
            </a:r>
            <a:r>
              <a:rPr sz="1400" spc="-10">
                <a:latin typeface="Microsoft Sans Serif"/>
                <a:cs typeface="Microsoft Sans Serif"/>
              </a:rPr>
              <a:t>преодолению </a:t>
            </a:r>
            <a:r>
              <a:rPr sz="1400" spc="-5">
                <a:latin typeface="Microsoft Sans Serif"/>
                <a:cs typeface="Microsoft Sans Serif"/>
              </a:rPr>
              <a:t>обучающимися 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рисков</a:t>
            </a:r>
            <a:r>
              <a:rPr sz="1400" spc="-5">
                <a:latin typeface="Microsoft Sans Serif"/>
                <a:cs typeface="Microsoft Sans Serif"/>
              </a:rPr>
              <a:t> и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угроз,</a:t>
            </a:r>
            <a:r>
              <a:rPr sz="1400" spc="-10">
                <a:latin typeface="Microsoft Sans Serif"/>
                <a:cs typeface="Microsoft Sans Serif"/>
              </a:rPr>
              <a:t> связанных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использованием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интернета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(коммуникативных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(буллинг, 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30">
                <a:latin typeface="Microsoft Sans Serif"/>
                <a:cs typeface="Microsoft Sans Serif"/>
              </a:rPr>
              <a:t>кибербуллинг,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конфиденциальность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личной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информации),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технических,</a:t>
            </a:r>
            <a:r>
              <a:rPr sz="1400" spc="-10">
                <a:latin typeface="Microsoft Sans Serif"/>
                <a:cs typeface="Microsoft Sans Serif"/>
              </a:rPr>
              <a:t> контентных,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потребительских,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интернет-зависимости);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buChar char="–"/>
              <a:tabLst>
                <a:tab pos="177800"/>
              </a:tabLst>
            </a:pPr>
            <a:r>
              <a:rPr lang="ru-RU" sz="1400" spc="-5" smtClean="0">
                <a:latin typeface="Microsoft Sans Serif"/>
                <a:cs typeface="Microsoft Sans Serif"/>
              </a:rPr>
              <a:t> </a:t>
            </a:r>
            <a:r>
              <a:rPr sz="1400" spc="-5" smtClean="0">
                <a:latin typeface="Microsoft Sans Serif"/>
                <a:cs typeface="Microsoft Sans Serif"/>
              </a:rPr>
              <a:t>содействию </a:t>
            </a:r>
            <a:r>
              <a:rPr sz="1400" spc="-15">
                <a:latin typeface="Microsoft Sans Serif"/>
                <a:cs typeface="Microsoft Sans Serif"/>
              </a:rPr>
              <a:t>гармонизации</a:t>
            </a:r>
            <a:r>
              <a:rPr sz="1400" spc="-10">
                <a:latin typeface="Microsoft Sans Serif"/>
                <a:cs typeface="Microsoft Sans Serif"/>
              </a:rPr>
              <a:t> социально-психологического </a:t>
            </a:r>
            <a:r>
              <a:rPr sz="1400" spc="-20">
                <a:latin typeface="Microsoft Sans Serif"/>
                <a:cs typeface="Microsoft Sans Serif"/>
              </a:rPr>
              <a:t>климата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 </a:t>
            </a:r>
            <a:r>
              <a:rPr sz="1400" spc="-10">
                <a:latin typeface="Microsoft Sans Serif"/>
                <a:cs typeface="Microsoft Sans Serif"/>
              </a:rPr>
              <a:t>учебном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коллективе </a:t>
            </a:r>
            <a:r>
              <a:rPr sz="1400" spc="-10">
                <a:latin typeface="Microsoft Sans Serif"/>
                <a:cs typeface="Microsoft Sans Serif"/>
              </a:rPr>
              <a:t> (классе);</a:t>
            </a:r>
            <a:endParaRPr sz="1400">
              <a:latin typeface="Microsoft Sans Serif"/>
              <a:cs typeface="Microsoft Sans Serif"/>
            </a:endParaRPr>
          </a:p>
          <a:p>
            <a:pPr marL="12700" marR="6985" algn="just">
              <a:lnSpc>
                <a:spcPct val="100000"/>
              </a:lnSpc>
              <a:buChar char="–"/>
              <a:tabLst>
                <a:tab pos="208279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организации</a:t>
            </a:r>
            <a:r>
              <a:rPr sz="1400" spc="-5" smtClean="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деятельности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профилактике,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выявлению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преодолению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школьной </a:t>
            </a:r>
            <a:r>
              <a:rPr sz="1400" spc="-10">
                <a:latin typeface="Microsoft Sans Serif"/>
                <a:cs typeface="Microsoft Sans Serif"/>
              </a:rPr>
              <a:t> тревожности,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фрустрации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потребности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достижении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успеха</a:t>
            </a:r>
            <a:endParaRPr sz="1400">
              <a:latin typeface="Microsoft Sans Serif"/>
              <a:cs typeface="Microsoft Sans Serif"/>
            </a:endParaRPr>
          </a:p>
          <a:p>
            <a:pPr marL="217170" indent="-205104" algn="just">
              <a:lnSpc>
                <a:spcPct val="100000"/>
              </a:lnSpc>
              <a:spcBef>
                <a:spcPts val="5"/>
              </a:spcBef>
              <a:buChar char="–"/>
              <a:tabLst>
                <a:tab pos="217804"/>
              </a:tabLst>
            </a:pPr>
            <a:r>
              <a:rPr sz="1400" spc="-15">
                <a:latin typeface="Microsoft Sans Serif"/>
                <a:cs typeface="Microsoft Sans Serif"/>
              </a:rPr>
              <a:t>оказанию</a:t>
            </a:r>
            <a:r>
              <a:rPr sz="1400" spc="57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помощи</a:t>
            </a:r>
            <a:r>
              <a:rPr sz="1400" spc="580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педагогам-предметникам,</a:t>
            </a:r>
            <a:r>
              <a:rPr sz="1400" spc="58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классному</a:t>
            </a:r>
            <a:r>
              <a:rPr sz="1400" spc="56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руководителю</a:t>
            </a:r>
            <a:r>
              <a:rPr sz="1400" spc="5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59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понимании</a:t>
            </a:r>
            <a:endParaRPr sz="14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400" spc="-5">
                <a:latin typeface="Microsoft Sans Serif"/>
                <a:cs typeface="Microsoft Sans Serif"/>
              </a:rPr>
              <a:t>индивидуальных</a:t>
            </a:r>
            <a:r>
              <a:rPr sz="1400" spc="3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</a:t>
            </a:r>
            <a:r>
              <a:rPr sz="1400" spc="4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возрастных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особенностей</a:t>
            </a:r>
            <a:r>
              <a:rPr sz="1400" spc="-3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обучающихся;</a:t>
            </a:r>
            <a:endParaRPr sz="1400">
              <a:latin typeface="Microsoft Sans Serif"/>
              <a:cs typeface="Microsoft Sans Serif"/>
            </a:endParaRPr>
          </a:p>
          <a:p>
            <a:pPr marL="12700" marR="6350" algn="just">
              <a:lnSpc>
                <a:spcPct val="100000"/>
              </a:lnSpc>
              <a:buChar char="–"/>
              <a:tabLst>
                <a:tab pos="233045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организации</a:t>
            </a:r>
            <a:r>
              <a:rPr sz="1400" spc="-5" smtClean="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деятельности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преодолению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трудностей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обучении</a:t>
            </a:r>
            <a:r>
              <a:rPr sz="1400" spc="-5">
                <a:latin typeface="Microsoft Sans Serif"/>
                <a:cs typeface="Microsoft Sans Serif"/>
              </a:rPr>
              <a:t> и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школьной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неуспешности,</a:t>
            </a:r>
            <a:r>
              <a:rPr sz="1400" spc="-5">
                <a:latin typeface="Microsoft Sans Serif"/>
                <a:cs typeface="Microsoft Sans Serif"/>
              </a:rPr>
              <a:t> участию</a:t>
            </a:r>
            <a:r>
              <a:rPr sz="1400">
                <a:latin typeface="Microsoft Sans Serif"/>
                <a:cs typeface="Microsoft Sans Serif"/>
              </a:rPr>
              <a:t> в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разработке</a:t>
            </a:r>
            <a:r>
              <a:rPr sz="1400" spc="-15">
                <a:latin typeface="Microsoft Sans Serif"/>
                <a:cs typeface="Microsoft Sans Serif"/>
              </a:rPr>
              <a:t> образовательных</a:t>
            </a:r>
            <a:r>
              <a:rPr sz="1400" spc="29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программ,</a:t>
            </a:r>
            <a:r>
              <a:rPr sz="1400" spc="29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адекватных 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возможностям</a:t>
            </a:r>
            <a:r>
              <a:rPr sz="1400" spc="-4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особенностям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обучающихся;</a:t>
            </a:r>
            <a:endParaRPr sz="1400">
              <a:latin typeface="Microsoft Sans Serif"/>
              <a:cs typeface="Microsoft Sans Serif"/>
            </a:endParaRPr>
          </a:p>
          <a:p>
            <a:pPr marL="151765" indent="-139065" algn="just">
              <a:lnSpc>
                <a:spcPct val="100000"/>
              </a:lnSpc>
              <a:buChar char="–"/>
              <a:tabLst>
                <a:tab pos="151765"/>
              </a:tabLst>
            </a:pPr>
            <a:r>
              <a:rPr sz="1400" spc="-15">
                <a:latin typeface="Microsoft Sans Serif"/>
                <a:cs typeface="Microsoft Sans Serif"/>
              </a:rPr>
              <a:t>оказанию</a:t>
            </a:r>
            <a:r>
              <a:rPr sz="1400" spc="6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психологической</a:t>
            </a:r>
            <a:r>
              <a:rPr sz="1400" spc="6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помощи</a:t>
            </a:r>
            <a:r>
              <a:rPr sz="1400" spc="7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</a:t>
            </a:r>
            <a:r>
              <a:rPr sz="1400" spc="8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поддержки</a:t>
            </a:r>
            <a:r>
              <a:rPr sz="1400" spc="6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родителям</a:t>
            </a:r>
            <a:r>
              <a:rPr sz="1400" spc="6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обучающихся</a:t>
            </a:r>
            <a:r>
              <a:rPr sz="1400" spc="6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</a:t>
            </a:r>
            <a:r>
              <a:rPr sz="1400" spc="8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актуальным</a:t>
            </a:r>
            <a:endParaRPr sz="14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400" spc="-15">
                <a:latin typeface="Microsoft Sans Serif"/>
                <a:cs typeface="Microsoft Sans Serif"/>
              </a:rPr>
              <a:t>проблемам</a:t>
            </a:r>
            <a:r>
              <a:rPr sz="1400" spc="-6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развития;</a:t>
            </a: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buChar char="–"/>
              <a:tabLst>
                <a:tab pos="235585"/>
              </a:tabLst>
            </a:pPr>
            <a:r>
              <a:rPr lang="ru-RU" sz="1400" spc="-15" smtClean="0">
                <a:latin typeface="Microsoft Sans Serif"/>
                <a:cs typeface="Microsoft Sans Serif"/>
              </a:rPr>
              <a:t> </a:t>
            </a:r>
            <a:r>
              <a:rPr sz="1400" spc="-15" smtClean="0">
                <a:latin typeface="Microsoft Sans Serif"/>
                <a:cs typeface="Microsoft Sans Serif"/>
              </a:rPr>
              <a:t>организации</a:t>
            </a:r>
            <a:r>
              <a:rPr sz="1400" spc="-10" smtClean="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профессионального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взаимодействия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участниками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образовательных </a:t>
            </a:r>
            <a:r>
              <a:rPr sz="1400" spc="-10">
                <a:latin typeface="Microsoft Sans Serif"/>
                <a:cs typeface="Microsoft Sans Serif"/>
              </a:rPr>
              <a:t> отношений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целью</a:t>
            </a:r>
            <a:r>
              <a:rPr sz="1400" spc="-5">
                <a:latin typeface="Microsoft Sans Serif"/>
                <a:cs typeface="Microsoft Sans Serif"/>
              </a:rPr>
              <a:t> построения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индивидуальной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образовательной</a:t>
            </a:r>
            <a:r>
              <a:rPr sz="1400" spc="-10">
                <a:latin typeface="Microsoft Sans Serif"/>
                <a:cs typeface="Microsoft Sans Serif"/>
              </a:rPr>
              <a:t> траектории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развития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обучающихся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28600" y="133351"/>
            <a:ext cx="65532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рия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т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ий,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-3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л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е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нн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ы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х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организации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СВО</a:t>
            </a:r>
            <a:endParaRPr lang="ru-RU" sz="14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13219" y="424191"/>
            <a:ext cx="2086610" cy="480059"/>
            <a:chOff x="6713219" y="424191"/>
            <a:chExt cx="2086610" cy="480059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888479" y="424191"/>
              <a:ext cx="1741931" cy="1514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713219" y="499872"/>
              <a:ext cx="2086355" cy="4038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15455" y="328371"/>
            <a:ext cx="18681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уровне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среднего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общего</a:t>
            </a:r>
            <a:r>
              <a:rPr sz="14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образования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198" y="1223264"/>
            <a:ext cx="8346440" cy="31931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985" algn="just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latin typeface="Arial"/>
                <a:cs typeface="Arial"/>
              </a:rPr>
              <a:t>Психологическая деятельность на уровне среднего </a:t>
            </a:r>
            <a:r>
              <a:rPr sz="1200" b="1" i="1" spc="-10">
                <a:latin typeface="Arial"/>
                <a:cs typeface="Arial"/>
              </a:rPr>
              <a:t>общего </a:t>
            </a:r>
            <a:r>
              <a:rPr sz="1200" b="1" i="1" spc="-5">
                <a:latin typeface="Arial"/>
                <a:cs typeface="Arial"/>
              </a:rPr>
              <a:t>образования (в </a:t>
            </a:r>
            <a:r>
              <a:rPr sz="1200" b="1" i="1" spc="-10">
                <a:latin typeface="Arial"/>
                <a:cs typeface="Arial"/>
              </a:rPr>
              <a:t>соответствии </a:t>
            </a:r>
            <a:r>
              <a:rPr sz="1200" b="1" i="1">
                <a:latin typeface="Arial"/>
                <a:cs typeface="Arial"/>
              </a:rPr>
              <a:t>с </a:t>
            </a:r>
            <a:r>
              <a:rPr sz="1200" b="1" i="1" spc="-5">
                <a:latin typeface="Arial"/>
                <a:cs typeface="Arial"/>
              </a:rPr>
              <a:t>частью 3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статьи </a:t>
            </a:r>
            <a:r>
              <a:rPr sz="1200" b="1" i="1" spc="-5">
                <a:latin typeface="Arial"/>
                <a:cs typeface="Arial"/>
              </a:rPr>
              <a:t>ФЗ </a:t>
            </a:r>
            <a:r>
              <a:rPr sz="1200" b="1" i="1">
                <a:latin typeface="Arial"/>
                <a:cs typeface="Arial"/>
              </a:rPr>
              <a:t>«Об </a:t>
            </a:r>
            <a:r>
              <a:rPr sz="1200" b="1" i="1" spc="-5">
                <a:latin typeface="Arial"/>
                <a:cs typeface="Arial"/>
              </a:rPr>
              <a:t>Образовании </a:t>
            </a:r>
            <a:r>
              <a:rPr sz="1200" b="1" i="1">
                <a:latin typeface="Arial"/>
                <a:cs typeface="Arial"/>
              </a:rPr>
              <a:t>в РФ») </a:t>
            </a:r>
            <a:r>
              <a:rPr sz="1200" b="1" i="1" spc="-5">
                <a:latin typeface="Arial"/>
                <a:cs typeface="Arial"/>
              </a:rPr>
              <a:t>направлена на дальнейшее становление </a:t>
            </a:r>
            <a:r>
              <a:rPr sz="1200" b="1" i="1">
                <a:latin typeface="Arial"/>
                <a:cs typeface="Arial"/>
              </a:rPr>
              <a:t>и </a:t>
            </a:r>
            <a:r>
              <a:rPr sz="1200" b="1" i="1" spc="-5">
                <a:latin typeface="Arial"/>
                <a:cs typeface="Arial"/>
              </a:rPr>
              <a:t>формирование личности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обучающегося,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развитие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интереса</a:t>
            </a:r>
            <a:r>
              <a:rPr sz="1200" b="1" i="1">
                <a:latin typeface="Arial"/>
                <a:cs typeface="Arial"/>
              </a:rPr>
              <a:t> к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познанию,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формирование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навыков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самостоятельной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учебной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деятельности,</a:t>
            </a:r>
            <a:r>
              <a:rPr sz="1200" b="1" i="1">
                <a:latin typeface="Arial"/>
                <a:cs typeface="Arial"/>
              </a:rPr>
              <a:t> профессиональной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направленности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личности,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подготовку</a:t>
            </a:r>
            <a:r>
              <a:rPr sz="1200" b="1" i="1">
                <a:latin typeface="Arial"/>
                <a:cs typeface="Arial"/>
              </a:rPr>
              <a:t> к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жизни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обществе, </a:t>
            </a:r>
            <a:r>
              <a:rPr sz="1200" b="1" i="1" spc="-5">
                <a:latin typeface="Arial"/>
                <a:cs typeface="Arial"/>
              </a:rPr>
              <a:t> жизненному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самоопределению,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продолжению</a:t>
            </a:r>
            <a:r>
              <a:rPr sz="1200" b="1" i="1" spc="5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образования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началу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профессиональной</a:t>
            </a:r>
            <a:r>
              <a:rPr sz="1200" b="1" i="1" spc="4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деятельности</a:t>
            </a:r>
            <a:endParaRPr sz="1200">
              <a:latin typeface="Arial"/>
              <a:cs typeface="Arial"/>
            </a:endParaRPr>
          </a:p>
          <a:p>
            <a:pPr marL="361950" marR="5080" algn="just">
              <a:lnSpc>
                <a:spcPct val="100000"/>
              </a:lnSpc>
              <a:spcBef>
                <a:spcPts val="795"/>
              </a:spcBef>
            </a:pPr>
            <a:r>
              <a:rPr sz="1200" spc="345">
                <a:latin typeface="Microsoft Sans Serif"/>
                <a:cs typeface="Microsoft Sans Serif"/>
              </a:rPr>
              <a:t>– </a:t>
            </a:r>
            <a:r>
              <a:rPr sz="1400" spc="-10">
                <a:latin typeface="Microsoft Sans Serif"/>
                <a:cs typeface="Microsoft Sans Serif"/>
              </a:rPr>
              <a:t>проведение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психологических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занятий,</a:t>
            </a:r>
            <a:r>
              <a:rPr sz="1400" spc="-5">
                <a:latin typeface="Microsoft Sans Serif"/>
                <a:cs typeface="Microsoft Sans Serif"/>
              </a:rPr>
              <a:t> содействующих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познавательной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личностной 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рефлексии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для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выбора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индивидуальных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траекторий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личностного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профессионального </a:t>
            </a:r>
            <a:r>
              <a:rPr sz="1400" spc="-5">
                <a:latin typeface="Microsoft Sans Serif"/>
                <a:cs typeface="Microsoft Sans Serif"/>
              </a:rPr>
              <a:t> становления.</a:t>
            </a:r>
            <a:endParaRPr sz="1400">
              <a:latin typeface="Microsoft Sans Serif"/>
              <a:cs typeface="Microsoft Sans Serif"/>
            </a:endParaRPr>
          </a:p>
          <a:p>
            <a:pPr marL="361950" marR="8255" algn="just">
              <a:lnSpc>
                <a:spcPct val="100000"/>
              </a:lnSpc>
              <a:spcBef>
                <a:spcPts val="5"/>
              </a:spcBef>
              <a:buChar char="-"/>
              <a:tabLst>
                <a:tab pos="1896110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проектирование</a:t>
            </a:r>
            <a:r>
              <a:rPr sz="1400" spc="-5" smtClean="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и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реализация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программ</a:t>
            </a:r>
            <a:r>
              <a:rPr sz="1400" spc="-10">
                <a:latin typeface="Microsoft Sans Serif"/>
                <a:cs typeface="Microsoft Sans Serif"/>
              </a:rPr>
              <a:t> развития</a:t>
            </a:r>
            <a:r>
              <a:rPr sz="1400" spc="-5">
                <a:latin typeface="Microsoft Sans Serif"/>
                <a:cs typeface="Microsoft Sans Serif"/>
              </a:rPr>
              <a:t> ценностносмысловых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установок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по 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отношению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75">
                <a:latin typeface="Microsoft Sans Serif"/>
                <a:cs typeface="Microsoft Sans Serif"/>
              </a:rPr>
              <a:t>к</a:t>
            </a:r>
            <a:r>
              <a:rPr sz="1400" spc="2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собственной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жизненной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траектории,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жизненному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предназначению.</a:t>
            </a:r>
            <a:endParaRPr sz="1400">
              <a:latin typeface="Microsoft Sans Serif"/>
              <a:cs typeface="Microsoft Sans Serif"/>
            </a:endParaRPr>
          </a:p>
          <a:p>
            <a:pPr marL="361950" marR="6350" algn="just">
              <a:lnSpc>
                <a:spcPct val="100000"/>
              </a:lnSpc>
              <a:buChar char="-"/>
              <a:tabLst>
                <a:tab pos="1863089"/>
              </a:tabLst>
            </a:pPr>
            <a:r>
              <a:rPr lang="ru-RU" sz="1400" spc="-15" smtClean="0">
                <a:latin typeface="Microsoft Sans Serif"/>
                <a:cs typeface="Microsoft Sans Serif"/>
              </a:rPr>
              <a:t> </a:t>
            </a:r>
            <a:r>
              <a:rPr sz="1400" spc="-15" smtClean="0">
                <a:latin typeface="Microsoft Sans Serif"/>
                <a:cs typeface="Microsoft Sans Serif"/>
              </a:rPr>
              <a:t>организация </a:t>
            </a:r>
            <a:r>
              <a:rPr sz="1400" spc="-15">
                <a:latin typeface="Microsoft Sans Serif"/>
                <a:cs typeface="Microsoft Sans Serif"/>
              </a:rPr>
              <a:t>занятий </a:t>
            </a:r>
            <a:r>
              <a:rPr sz="1400">
                <a:latin typeface="Microsoft Sans Serif"/>
                <a:cs typeface="Microsoft Sans Serif"/>
              </a:rPr>
              <a:t>в </a:t>
            </a:r>
            <a:r>
              <a:rPr sz="1400" spc="-15">
                <a:latin typeface="Microsoft Sans Serif"/>
                <a:cs typeface="Microsoft Sans Serif"/>
              </a:rPr>
              <a:t>формате </a:t>
            </a:r>
            <a:r>
              <a:rPr sz="1400" spc="-10">
                <a:latin typeface="Microsoft Sans Serif"/>
                <a:cs typeface="Microsoft Sans Serif"/>
              </a:rPr>
              <a:t>социально-психологического тренинга, направленных на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развитие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позитивных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межличностных</a:t>
            </a:r>
            <a:r>
              <a:rPr sz="1400" spc="-5">
                <a:latin typeface="Microsoft Sans Serif"/>
                <a:cs typeface="Microsoft Sans Serif"/>
              </a:rPr>
              <a:t> отношений,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разрешение</a:t>
            </a:r>
            <a:r>
              <a:rPr sz="1400" spc="-10">
                <a:latin typeface="Microsoft Sans Serif"/>
                <a:cs typeface="Microsoft Sans Serif"/>
              </a:rPr>
              <a:t> сложных</a:t>
            </a:r>
            <a:r>
              <a:rPr sz="1400" spc="-5">
                <a:latin typeface="Microsoft Sans Serif"/>
                <a:cs typeface="Microsoft Sans Serif"/>
              </a:rPr>
              <a:t> ситуаций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во </a:t>
            </a:r>
            <a:r>
              <a:rPr sz="1400" spc="-10">
                <a:latin typeface="Microsoft Sans Serif"/>
                <a:cs typeface="Microsoft Sans Serif"/>
              </a:rPr>
              <a:t> взаимоотношениях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15">
                <a:latin typeface="Microsoft Sans Serif"/>
                <a:cs typeface="Microsoft Sans Serif"/>
              </a:rPr>
              <a:t>родителями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и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20">
                <a:latin typeface="Microsoft Sans Serif"/>
                <a:cs typeface="Microsoft Sans Serif"/>
              </a:rPr>
              <a:t>педагогами,</a:t>
            </a:r>
            <a:r>
              <a:rPr sz="1400" spc="28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овладение</a:t>
            </a:r>
            <a:r>
              <a:rPr sz="140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приемами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социальной 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перцепции.</a:t>
            </a:r>
            <a:endParaRPr sz="1400">
              <a:latin typeface="Microsoft Sans Serif"/>
              <a:cs typeface="Microsoft Sans Serif"/>
            </a:endParaRPr>
          </a:p>
          <a:p>
            <a:pPr marL="361950" marR="8255" algn="just">
              <a:lnSpc>
                <a:spcPct val="100000"/>
              </a:lnSpc>
              <a:buChar char="-"/>
              <a:tabLst>
                <a:tab pos="1879600"/>
              </a:tabLst>
            </a:pPr>
            <a:r>
              <a:rPr lang="ru-RU" sz="1400" spc="-10" smtClean="0">
                <a:latin typeface="Microsoft Sans Serif"/>
                <a:cs typeface="Microsoft Sans Serif"/>
              </a:rPr>
              <a:t> </a:t>
            </a:r>
            <a:r>
              <a:rPr sz="1400" spc="-10" smtClean="0">
                <a:latin typeface="Microsoft Sans Serif"/>
                <a:cs typeface="Microsoft Sans Serif"/>
              </a:rPr>
              <a:t>проведение </a:t>
            </a:r>
            <a:r>
              <a:rPr sz="1400" spc="-10">
                <a:latin typeface="Microsoft Sans Serif"/>
                <a:cs typeface="Microsoft Sans Serif"/>
              </a:rPr>
              <a:t>психологических занятий по обучению </a:t>
            </a:r>
            <a:r>
              <a:rPr sz="1400" spc="-15">
                <a:latin typeface="Microsoft Sans Serif"/>
                <a:cs typeface="Microsoft Sans Serif"/>
              </a:rPr>
              <a:t>подростков навыкам </a:t>
            </a:r>
            <a:r>
              <a:rPr sz="1400" spc="-10">
                <a:latin typeface="Microsoft Sans Serif"/>
                <a:cs typeface="Microsoft Sans Serif"/>
              </a:rPr>
              <a:t>саморегуляции 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собственного</a:t>
            </a:r>
            <a:r>
              <a:rPr sz="1400" spc="-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состояния,</a:t>
            </a:r>
            <a:r>
              <a:rPr sz="1400" spc="-10">
                <a:latin typeface="Microsoft Sans Serif"/>
                <a:cs typeface="Microsoft Sans Serif"/>
              </a:rPr>
              <a:t> снижению</a:t>
            </a:r>
            <a:r>
              <a:rPr sz="1400" spc="10">
                <a:latin typeface="Microsoft Sans Serif"/>
                <a:cs typeface="Microsoft Sans Serif"/>
              </a:rPr>
              <a:t> </a:t>
            </a:r>
            <a:r>
              <a:rPr sz="1400" spc="-5">
                <a:latin typeface="Microsoft Sans Serif"/>
                <a:cs typeface="Microsoft Sans Serif"/>
              </a:rPr>
              <a:t>неуверенности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себе,</a:t>
            </a:r>
            <a:r>
              <a:rPr sz="1400" spc="1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тревожности.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04800" y="133350"/>
            <a:ext cx="64008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рия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т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ий,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а</a:t>
            </a:r>
            <a:r>
              <a:rPr lang="ru-RU" sz="1400" b="1" spc="-2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-3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л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е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нн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ы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х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организации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lang="ru-RU" sz="1400" b="1" spc="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lang="ru-RU" sz="1400" b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ru-RU" sz="1400" b="1" spc="-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СВО</a:t>
            </a:r>
            <a:endParaRPr lang="ru-RU" sz="14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13219" y="424191"/>
            <a:ext cx="2086610" cy="480059"/>
            <a:chOff x="6713219" y="424191"/>
            <a:chExt cx="2086610" cy="480059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888479" y="424191"/>
              <a:ext cx="1741931" cy="1514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713219" y="499872"/>
              <a:ext cx="2086355" cy="4038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6815455" y="328371"/>
            <a:ext cx="18681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уровне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среднего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общего</a:t>
            </a:r>
            <a:r>
              <a:rPr sz="14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образования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198" y="1223264"/>
            <a:ext cx="8343900" cy="1407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latin typeface="Arial"/>
                <a:cs typeface="Arial"/>
              </a:rPr>
              <a:t>Психологическая деятельность на уровне среднего </a:t>
            </a:r>
            <a:r>
              <a:rPr sz="1200" b="1" i="1" spc="-10">
                <a:latin typeface="Arial"/>
                <a:cs typeface="Arial"/>
              </a:rPr>
              <a:t>общего </a:t>
            </a:r>
            <a:r>
              <a:rPr sz="1200" b="1" i="1" spc="-5">
                <a:latin typeface="Arial"/>
                <a:cs typeface="Arial"/>
              </a:rPr>
              <a:t>образования (в </a:t>
            </a:r>
            <a:r>
              <a:rPr sz="1200" b="1" i="1" spc="-10">
                <a:latin typeface="Arial"/>
                <a:cs typeface="Arial"/>
              </a:rPr>
              <a:t>соответствии </a:t>
            </a:r>
            <a:r>
              <a:rPr sz="1200" b="1" i="1">
                <a:latin typeface="Arial"/>
                <a:cs typeface="Arial"/>
              </a:rPr>
              <a:t>с </a:t>
            </a:r>
            <a:r>
              <a:rPr sz="1200" b="1" i="1" spc="-5">
                <a:latin typeface="Arial"/>
                <a:cs typeface="Arial"/>
              </a:rPr>
              <a:t>частью 3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статьи </a:t>
            </a:r>
            <a:r>
              <a:rPr sz="1200" b="1" i="1" spc="-5">
                <a:latin typeface="Arial"/>
                <a:cs typeface="Arial"/>
              </a:rPr>
              <a:t>ФЗ </a:t>
            </a:r>
            <a:r>
              <a:rPr sz="1200" b="1" i="1">
                <a:latin typeface="Arial"/>
                <a:cs typeface="Arial"/>
              </a:rPr>
              <a:t>«Об </a:t>
            </a:r>
            <a:r>
              <a:rPr sz="1200" b="1" i="1" spc="-5">
                <a:latin typeface="Arial"/>
                <a:cs typeface="Arial"/>
              </a:rPr>
              <a:t>Образовании </a:t>
            </a:r>
            <a:r>
              <a:rPr sz="1200" b="1" i="1">
                <a:latin typeface="Arial"/>
                <a:cs typeface="Arial"/>
              </a:rPr>
              <a:t>в РФ») </a:t>
            </a:r>
            <a:r>
              <a:rPr sz="1200" b="1" i="1" spc="-5">
                <a:latin typeface="Arial"/>
                <a:cs typeface="Arial"/>
              </a:rPr>
              <a:t>направлена на дальнейшее становление </a:t>
            </a:r>
            <a:r>
              <a:rPr sz="1200" b="1" i="1">
                <a:latin typeface="Arial"/>
                <a:cs typeface="Arial"/>
              </a:rPr>
              <a:t>и </a:t>
            </a:r>
            <a:r>
              <a:rPr sz="1200" b="1" i="1" spc="-5">
                <a:latin typeface="Arial"/>
                <a:cs typeface="Arial"/>
              </a:rPr>
              <a:t>формирование личности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обучающегося,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развитие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интереса</a:t>
            </a:r>
            <a:r>
              <a:rPr sz="1200" b="1" i="1">
                <a:latin typeface="Arial"/>
                <a:cs typeface="Arial"/>
              </a:rPr>
              <a:t> к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познанию,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формирование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навыков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самостоятельной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учебной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деятельности,</a:t>
            </a:r>
            <a:r>
              <a:rPr sz="1200" b="1" i="1">
                <a:latin typeface="Arial"/>
                <a:cs typeface="Arial"/>
              </a:rPr>
              <a:t> профессиональной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направленности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личности,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подготовку</a:t>
            </a:r>
            <a:r>
              <a:rPr sz="1200" b="1" i="1">
                <a:latin typeface="Arial"/>
                <a:cs typeface="Arial"/>
              </a:rPr>
              <a:t> к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жизни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обществе, </a:t>
            </a:r>
            <a:r>
              <a:rPr sz="1200" b="1" i="1" spc="-5">
                <a:latin typeface="Arial"/>
                <a:cs typeface="Arial"/>
              </a:rPr>
              <a:t> жизненному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самоопределению,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продолжению</a:t>
            </a:r>
            <a:r>
              <a:rPr sz="1200" b="1" i="1" spc="5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образования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началу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профессиональной</a:t>
            </a:r>
            <a:r>
              <a:rPr sz="1200" b="1" i="1" spc="4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деятельности</a:t>
            </a:r>
            <a:endParaRPr sz="1200">
              <a:latin typeface="Arial"/>
              <a:cs typeface="Arial"/>
            </a:endParaRPr>
          </a:p>
          <a:p>
            <a:pPr marL="1755139">
              <a:lnSpc>
                <a:spcPct val="100000"/>
              </a:lnSpc>
              <a:spcBef>
                <a:spcPts val="795"/>
              </a:spcBef>
            </a:pPr>
            <a:r>
              <a:rPr sz="1200">
                <a:latin typeface="Microsoft Sans Serif"/>
                <a:cs typeface="Microsoft Sans Serif"/>
              </a:rPr>
              <a:t>-  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создание</a:t>
            </a:r>
            <a:r>
              <a:rPr sz="1200" spc="66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аналитических</a:t>
            </a:r>
            <a:r>
              <a:rPr sz="1200" spc="64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ситуаций,  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направленных</a:t>
            </a:r>
            <a:r>
              <a:rPr sz="1200" spc="64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на</a:t>
            </a:r>
            <a:r>
              <a:rPr sz="1200" spc="67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формирование</a:t>
            </a:r>
            <a:r>
              <a:rPr sz="1200" spc="64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рефлексии</a:t>
            </a:r>
            <a:r>
              <a:rPr sz="1200" spc="65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в</a:t>
            </a:r>
            <a:endParaRPr sz="1200">
              <a:latin typeface="Microsoft Sans Serif"/>
              <a:cs typeface="Microsoft Sans Serif"/>
            </a:endParaRPr>
          </a:p>
          <a:p>
            <a:pPr marL="1755139">
              <a:lnSpc>
                <a:spcPct val="100000"/>
              </a:lnSpc>
              <a:spcBef>
                <a:spcPts val="5"/>
              </a:spcBef>
              <a:tabLst>
                <a:tab pos="8253095"/>
              </a:tabLst>
            </a:pPr>
            <a:r>
              <a:rPr sz="1200" spc="-10">
                <a:latin typeface="Microsoft Sans Serif"/>
                <a:cs typeface="Microsoft Sans Serif"/>
              </a:rPr>
              <a:t>пре</a:t>
            </a:r>
            <a:r>
              <a:rPr sz="1200" spc="-20">
                <a:latin typeface="Microsoft Sans Serif"/>
                <a:cs typeface="Microsoft Sans Serif"/>
              </a:rPr>
              <a:t>о</a:t>
            </a:r>
            <a:r>
              <a:rPr sz="1200" spc="-15">
                <a:latin typeface="Microsoft Sans Serif"/>
                <a:cs typeface="Microsoft Sans Serif"/>
              </a:rPr>
              <a:t>д</a:t>
            </a:r>
            <a:r>
              <a:rPr sz="1200" spc="-20">
                <a:latin typeface="Microsoft Sans Serif"/>
                <a:cs typeface="Microsoft Sans Serif"/>
              </a:rPr>
              <a:t>о</a:t>
            </a:r>
            <a:r>
              <a:rPr sz="1200">
                <a:latin typeface="Microsoft Sans Serif"/>
                <a:cs typeface="Microsoft Sans Serif"/>
              </a:rPr>
              <a:t>ле</a:t>
            </a:r>
            <a:r>
              <a:rPr sz="1200" spc="-10">
                <a:latin typeface="Microsoft Sans Serif"/>
                <a:cs typeface="Microsoft Sans Serif"/>
              </a:rPr>
              <a:t>ни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>
                <a:latin typeface="Microsoft Sans Serif"/>
                <a:cs typeface="Microsoft Sans Serif"/>
              </a:rPr>
              <a:t>  </a:t>
            </a:r>
            <a:r>
              <a:rPr sz="1200" spc="3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т</a:t>
            </a:r>
            <a:r>
              <a:rPr sz="1200" spc="-10">
                <a:latin typeface="Microsoft Sans Serif"/>
                <a:cs typeface="Microsoft Sans Serif"/>
              </a:rPr>
              <a:t>р</a:t>
            </a:r>
            <a:r>
              <a:rPr sz="1200" spc="-50">
                <a:latin typeface="Microsoft Sans Serif"/>
                <a:cs typeface="Microsoft Sans Serif"/>
              </a:rPr>
              <a:t>у</a:t>
            </a:r>
            <a:r>
              <a:rPr sz="1200" spc="-10">
                <a:latin typeface="Microsoft Sans Serif"/>
                <a:cs typeface="Microsoft Sans Serif"/>
              </a:rPr>
              <a:t>дн</a:t>
            </a:r>
            <a:r>
              <a:rPr sz="1200">
                <a:latin typeface="Microsoft Sans Serif"/>
                <a:cs typeface="Microsoft Sans Serif"/>
              </a:rPr>
              <a:t>ос</a:t>
            </a:r>
            <a:r>
              <a:rPr sz="1200" spc="-10">
                <a:latin typeface="Microsoft Sans Serif"/>
                <a:cs typeface="Microsoft Sans Serif"/>
              </a:rPr>
              <a:t>т</a:t>
            </a:r>
            <a:r>
              <a:rPr sz="1200">
                <a:latin typeface="Microsoft Sans Serif"/>
                <a:cs typeface="Microsoft Sans Serif"/>
              </a:rPr>
              <a:t>ей  </a:t>
            </a:r>
            <a:r>
              <a:rPr sz="1200" spc="3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15">
                <a:latin typeface="Microsoft Sans Serif"/>
                <a:cs typeface="Microsoft Sans Serif"/>
              </a:rPr>
              <a:t>б</a:t>
            </a:r>
            <a:r>
              <a:rPr sz="1200" spc="-10">
                <a:latin typeface="Microsoft Sans Serif"/>
                <a:cs typeface="Microsoft Sans Serif"/>
              </a:rPr>
              <a:t>ра</a:t>
            </a:r>
            <a:r>
              <a:rPr sz="1200" spc="-75">
                <a:latin typeface="Microsoft Sans Serif"/>
                <a:cs typeface="Microsoft Sans Serif"/>
              </a:rPr>
              <a:t>з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в</a:t>
            </a:r>
            <a:r>
              <a:rPr sz="1200" spc="-20">
                <a:latin typeface="Microsoft Sans Serif"/>
                <a:cs typeface="Microsoft Sans Serif"/>
              </a:rPr>
              <a:t>а</a:t>
            </a:r>
            <a:r>
              <a:rPr sz="1200" spc="-25">
                <a:latin typeface="Microsoft Sans Serif"/>
                <a:cs typeface="Microsoft Sans Serif"/>
              </a:rPr>
              <a:t>т</a:t>
            </a:r>
            <a:r>
              <a:rPr sz="1200" spc="-35">
                <a:latin typeface="Microsoft Sans Serif"/>
                <a:cs typeface="Microsoft Sans Serif"/>
              </a:rPr>
              <a:t>е</a:t>
            </a:r>
            <a:r>
              <a:rPr sz="1200" spc="-5">
                <a:latin typeface="Microsoft Sans Serif"/>
                <a:cs typeface="Microsoft Sans Serif"/>
              </a:rPr>
              <a:t>ль</a:t>
            </a:r>
            <a:r>
              <a:rPr sz="1200" spc="-20">
                <a:latin typeface="Microsoft Sans Serif"/>
                <a:cs typeface="Microsoft Sans Serif"/>
              </a:rPr>
              <a:t>н</a:t>
            </a:r>
            <a:r>
              <a:rPr sz="1200">
                <a:latin typeface="Microsoft Sans Serif"/>
                <a:cs typeface="Microsoft Sans Serif"/>
              </a:rPr>
              <a:t>ой  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-5">
                <a:latin typeface="Microsoft Sans Serif"/>
                <a:cs typeface="Microsoft Sans Serif"/>
              </a:rPr>
              <a:t>р</a:t>
            </a:r>
            <a:r>
              <a:rPr sz="1200" spc="-20">
                <a:latin typeface="Microsoft Sans Serif"/>
                <a:cs typeface="Microsoft Sans Serif"/>
              </a:rPr>
              <a:t>е</a:t>
            </a:r>
            <a:r>
              <a:rPr sz="1200" spc="-5">
                <a:latin typeface="Microsoft Sans Serif"/>
                <a:cs typeface="Microsoft Sans Serif"/>
              </a:rPr>
              <a:t>ды</a:t>
            </a:r>
            <a:r>
              <a:rPr sz="1200">
                <a:latin typeface="Microsoft Sans Serif"/>
                <a:cs typeface="Microsoft Sans Serif"/>
              </a:rPr>
              <a:t>,  </a:t>
            </a:r>
            <a:r>
              <a:rPr sz="1200" spc="4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спо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15">
                <a:latin typeface="Microsoft Sans Serif"/>
                <a:cs typeface="Microsoft Sans Serif"/>
              </a:rPr>
              <a:t>б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-10">
                <a:latin typeface="Microsoft Sans Serif"/>
                <a:cs typeface="Microsoft Sans Serif"/>
              </a:rPr>
              <a:t>т</a:t>
            </a:r>
            <a:r>
              <a:rPr sz="1200" spc="-25">
                <a:latin typeface="Microsoft Sans Serif"/>
                <a:cs typeface="Microsoft Sans Serif"/>
              </a:rPr>
              <a:t>в</a:t>
            </a:r>
            <a:r>
              <a:rPr sz="1200" spc="-15">
                <a:latin typeface="Microsoft Sans Serif"/>
                <a:cs typeface="Microsoft Sans Serif"/>
              </a:rPr>
              <a:t>у</a:t>
            </a:r>
            <a:r>
              <a:rPr sz="1200" spc="5">
                <a:latin typeface="Microsoft Sans Serif"/>
                <a:cs typeface="Microsoft Sans Serif"/>
              </a:rPr>
              <a:t>ю</a:t>
            </a:r>
            <a:r>
              <a:rPr sz="1200" spc="-10">
                <a:latin typeface="Microsoft Sans Serif"/>
                <a:cs typeface="Microsoft Sans Serif"/>
              </a:rPr>
              <a:t>щ</a:t>
            </a:r>
            <a:r>
              <a:rPr sz="1200">
                <a:latin typeface="Microsoft Sans Serif"/>
                <a:cs typeface="Microsoft Sans Serif"/>
              </a:rPr>
              <a:t>ей  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фо</a:t>
            </a:r>
            <a:r>
              <a:rPr sz="1200" spc="5">
                <a:latin typeface="Microsoft Sans Serif"/>
                <a:cs typeface="Microsoft Sans Serif"/>
              </a:rPr>
              <a:t>р</a:t>
            </a:r>
            <a:r>
              <a:rPr sz="1200" spc="-15">
                <a:latin typeface="Microsoft Sans Serif"/>
                <a:cs typeface="Microsoft Sans Serif"/>
              </a:rPr>
              <a:t>ми</a:t>
            </a:r>
            <a:r>
              <a:rPr sz="1200" spc="-10">
                <a:latin typeface="Microsoft Sans Serif"/>
                <a:cs typeface="Microsoft Sans Serif"/>
              </a:rPr>
              <a:t>р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в</a:t>
            </a:r>
            <a:r>
              <a:rPr sz="1200" spc="-10">
                <a:latin typeface="Microsoft Sans Serif"/>
                <a:cs typeface="Microsoft Sans Serif"/>
              </a:rPr>
              <a:t>а</a:t>
            </a:r>
            <a:r>
              <a:rPr sz="1200" spc="-5">
                <a:latin typeface="Microsoft Sans Serif"/>
                <a:cs typeface="Microsoft Sans Serif"/>
              </a:rPr>
              <a:t>ни</a:t>
            </a:r>
            <a:r>
              <a:rPr sz="1200">
                <a:latin typeface="Microsoft Sans Serif"/>
                <a:cs typeface="Microsoft Sans Serif"/>
              </a:rPr>
              <a:t>ю	у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64994" y="2605277"/>
            <a:ext cx="11283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10">
                <a:latin typeface="Microsoft Sans Serif"/>
                <a:cs typeface="Microsoft Sans Serif"/>
              </a:rPr>
              <a:t>обучающихся </a:t>
            </a:r>
            <a:r>
              <a:rPr sz="1200" spc="-5">
                <a:latin typeface="Microsoft Sans Serif"/>
                <a:cs typeface="Microsoft Sans Serif"/>
              </a:rPr>
              <a:t> ф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5">
                <a:latin typeface="Microsoft Sans Serif"/>
                <a:cs typeface="Microsoft Sans Serif"/>
              </a:rPr>
              <a:t>р</a:t>
            </a:r>
            <a:r>
              <a:rPr sz="1200" spc="-35">
                <a:latin typeface="Microsoft Sans Serif"/>
                <a:cs typeface="Microsoft Sans Serif"/>
              </a:rPr>
              <a:t>м</a:t>
            </a:r>
            <a:r>
              <a:rPr sz="1200" spc="-5">
                <a:latin typeface="Microsoft Sans Serif"/>
                <a:cs typeface="Microsoft Sans Serif"/>
              </a:rPr>
              <a:t>ир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в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 spc="-5">
                <a:latin typeface="Microsoft Sans Serif"/>
                <a:cs typeface="Microsoft Sans Serif"/>
              </a:rPr>
              <a:t>нию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85515" y="2605277"/>
            <a:ext cx="5480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305" marR="5080" indent="-142240">
              <a:lnSpc>
                <a:spcPct val="100000"/>
              </a:lnSpc>
              <a:spcBef>
                <a:spcPts val="100"/>
              </a:spcBef>
              <a:tabLst>
                <a:tab pos="625475"/>
                <a:tab pos="760730"/>
                <a:tab pos="1207135"/>
                <a:tab pos="1918970"/>
                <a:tab pos="2192020"/>
                <a:tab pos="2882900"/>
                <a:tab pos="3510279"/>
                <a:tab pos="3910329"/>
                <a:tab pos="4452620"/>
                <a:tab pos="4692015"/>
              </a:tabLst>
            </a:pPr>
            <a:r>
              <a:rPr sz="1200" spc="-10">
                <a:latin typeface="Microsoft Sans Serif"/>
                <a:cs typeface="Microsoft Sans Serif"/>
              </a:rPr>
              <a:t>н</a:t>
            </a:r>
            <a:r>
              <a:rPr sz="1200">
                <a:latin typeface="Microsoft Sans Serif"/>
                <a:cs typeface="Microsoft Sans Serif"/>
              </a:rPr>
              <a:t>а</a:t>
            </a:r>
            <a:r>
              <a:rPr sz="1200" spc="-5">
                <a:latin typeface="Microsoft Sans Serif"/>
                <a:cs typeface="Microsoft Sans Serif"/>
              </a:rPr>
              <a:t>в</a:t>
            </a:r>
            <a:r>
              <a:rPr sz="1200">
                <a:latin typeface="Microsoft Sans Serif"/>
                <a:cs typeface="Microsoft Sans Serif"/>
              </a:rPr>
              <a:t>ы</a:t>
            </a:r>
            <a:r>
              <a:rPr sz="1200" spc="-60">
                <a:latin typeface="Microsoft Sans Serif"/>
                <a:cs typeface="Microsoft Sans Serif"/>
              </a:rPr>
              <a:t>к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>
                <a:latin typeface="Microsoft Sans Serif"/>
                <a:cs typeface="Microsoft Sans Serif"/>
              </a:rPr>
              <a:t>в		с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 spc="-45">
                <a:latin typeface="Microsoft Sans Serif"/>
                <a:cs typeface="Microsoft Sans Serif"/>
              </a:rPr>
              <a:t>м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35">
                <a:latin typeface="Microsoft Sans Serif"/>
                <a:cs typeface="Microsoft Sans Serif"/>
              </a:rPr>
              <a:t>п</a:t>
            </a:r>
            <a:r>
              <a:rPr sz="1200" spc="-5">
                <a:latin typeface="Microsoft Sans Serif"/>
                <a:cs typeface="Microsoft Sans Serif"/>
              </a:rPr>
              <a:t>о</a:t>
            </a:r>
            <a:r>
              <a:rPr sz="1200" spc="-50">
                <a:latin typeface="Microsoft Sans Serif"/>
                <a:cs typeface="Microsoft Sans Serif"/>
              </a:rPr>
              <a:t>з</a:t>
            </a:r>
            <a:r>
              <a:rPr sz="1200" spc="-20">
                <a:latin typeface="Microsoft Sans Serif"/>
                <a:cs typeface="Microsoft Sans Serif"/>
              </a:rPr>
              <a:t>н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 spc="-10">
                <a:latin typeface="Microsoft Sans Serif"/>
                <a:cs typeface="Microsoft Sans Serif"/>
              </a:rPr>
              <a:t>ни</a:t>
            </a:r>
            <a:r>
              <a:rPr sz="1200" spc="-5">
                <a:latin typeface="Microsoft Sans Serif"/>
                <a:cs typeface="Microsoft Sans Serif"/>
              </a:rPr>
              <a:t>я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вн</a:t>
            </a:r>
            <a:r>
              <a:rPr sz="1200" spc="-15">
                <a:latin typeface="Microsoft Sans Serif"/>
                <a:cs typeface="Microsoft Sans Serif"/>
              </a:rPr>
              <a:t>у</a:t>
            </a:r>
            <a:r>
              <a:rPr sz="1200">
                <a:latin typeface="Microsoft Sans Serif"/>
                <a:cs typeface="Microsoft Sans Serif"/>
              </a:rPr>
              <a:t>т</a:t>
            </a:r>
            <a:r>
              <a:rPr sz="1200" spc="5">
                <a:latin typeface="Microsoft Sans Serif"/>
                <a:cs typeface="Microsoft Sans Serif"/>
              </a:rPr>
              <a:t>ре</a:t>
            </a:r>
            <a:r>
              <a:rPr sz="1200" spc="-10">
                <a:latin typeface="Microsoft Sans Serif"/>
                <a:cs typeface="Microsoft Sans Serif"/>
              </a:rPr>
              <a:t>нни</a:t>
            </a:r>
            <a:r>
              <a:rPr sz="1200" spc="-5">
                <a:latin typeface="Microsoft Sans Serif"/>
                <a:cs typeface="Microsoft Sans Serif"/>
              </a:rPr>
              <a:t>х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0">
                <a:latin typeface="Microsoft Sans Serif"/>
                <a:cs typeface="Microsoft Sans Serif"/>
              </a:rPr>
              <a:t>пс</a:t>
            </a:r>
            <a:r>
              <a:rPr sz="1200" spc="5">
                <a:latin typeface="Microsoft Sans Serif"/>
                <a:cs typeface="Microsoft Sans Serif"/>
              </a:rPr>
              <a:t>и</a:t>
            </a:r>
            <a:r>
              <a:rPr sz="1200" spc="-10">
                <a:latin typeface="Microsoft Sans Serif"/>
                <a:cs typeface="Microsoft Sans Serif"/>
              </a:rPr>
              <a:t>хич</a:t>
            </a:r>
            <a:r>
              <a:rPr sz="1200" spc="5">
                <a:latin typeface="Microsoft Sans Serif"/>
                <a:cs typeface="Microsoft Sans Serif"/>
              </a:rPr>
              <a:t>е</a:t>
            </a:r>
            <a:r>
              <a:rPr sz="1200" spc="-40">
                <a:latin typeface="Microsoft Sans Serif"/>
                <a:cs typeface="Microsoft Sans Serif"/>
              </a:rPr>
              <a:t>с</a:t>
            </a:r>
            <a:r>
              <a:rPr sz="1200" spc="-35">
                <a:latin typeface="Microsoft Sans Serif"/>
                <a:cs typeface="Microsoft Sans Serif"/>
              </a:rPr>
              <a:t>к</a:t>
            </a:r>
            <a:r>
              <a:rPr sz="1200" spc="-5">
                <a:latin typeface="Microsoft Sans Serif"/>
                <a:cs typeface="Microsoft Sans Serif"/>
              </a:rPr>
              <a:t>их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 spc="-60">
                <a:latin typeface="Microsoft Sans Serif"/>
                <a:cs typeface="Microsoft Sans Serif"/>
              </a:rPr>
              <a:t>к</a:t>
            </a:r>
            <a:r>
              <a:rPr sz="1200" spc="-10">
                <a:latin typeface="Microsoft Sans Serif"/>
                <a:cs typeface="Microsoft Sans Serif"/>
              </a:rPr>
              <a:t>т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>
                <a:latin typeface="Microsoft Sans Serif"/>
                <a:cs typeface="Microsoft Sans Serif"/>
              </a:rPr>
              <a:t>в	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10">
                <a:latin typeface="Microsoft Sans Serif"/>
                <a:cs typeface="Microsoft Sans Serif"/>
              </a:rPr>
              <a:t>с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-5">
                <a:latin typeface="Microsoft Sans Serif"/>
                <a:cs typeface="Microsoft Sans Serif"/>
              </a:rPr>
              <a:t>тояни</a:t>
            </a:r>
            <a:r>
              <a:rPr sz="1200" spc="10">
                <a:latin typeface="Microsoft Sans Serif"/>
                <a:cs typeface="Microsoft Sans Serif"/>
              </a:rPr>
              <a:t>й</a:t>
            </a:r>
            <a:r>
              <a:rPr sz="1200">
                <a:latin typeface="Microsoft Sans Serif"/>
                <a:cs typeface="Microsoft Sans Serif"/>
              </a:rPr>
              <a:t>,  </a:t>
            </a:r>
            <a:r>
              <a:rPr sz="1200" spc="-15">
                <a:latin typeface="Microsoft Sans Serif"/>
                <a:cs typeface="Microsoft Sans Serif"/>
              </a:rPr>
              <a:t>в</a:t>
            </a:r>
            <a:r>
              <a:rPr sz="1200" spc="-10">
                <a:latin typeface="Microsoft Sans Serif"/>
                <a:cs typeface="Microsoft Sans Serif"/>
              </a:rPr>
              <a:t>с</a:t>
            </a:r>
            <a:r>
              <a:rPr sz="1200" spc="-30">
                <a:latin typeface="Microsoft Sans Serif"/>
                <a:cs typeface="Microsoft Sans Serif"/>
              </a:rPr>
              <a:t>е</a:t>
            </a:r>
            <a:r>
              <a:rPr sz="1200">
                <a:latin typeface="Microsoft Sans Serif"/>
                <a:cs typeface="Microsoft Sans Serif"/>
              </a:rPr>
              <a:t>х	</a:t>
            </a:r>
            <a:r>
              <a:rPr sz="1200" spc="-5">
                <a:latin typeface="Microsoft Sans Serif"/>
                <a:cs typeface="Microsoft Sans Serif"/>
              </a:rPr>
              <a:t>в</a:t>
            </a:r>
            <a:r>
              <a:rPr sz="1200">
                <a:latin typeface="Microsoft Sans Serif"/>
                <a:cs typeface="Microsoft Sans Serif"/>
              </a:rPr>
              <a:t>и</a:t>
            </a:r>
            <a:r>
              <a:rPr sz="1200" spc="-5">
                <a:latin typeface="Microsoft Sans Serif"/>
                <a:cs typeface="Microsoft Sans Serif"/>
              </a:rPr>
              <a:t>д</a:t>
            </a:r>
            <a:r>
              <a:rPr sz="1200">
                <a:latin typeface="Microsoft Sans Serif"/>
                <a:cs typeface="Microsoft Sans Serif"/>
              </a:rPr>
              <a:t>ов	</a:t>
            </a:r>
            <a:r>
              <a:rPr sz="1200" spc="5">
                <a:latin typeface="Microsoft Sans Serif"/>
                <a:cs typeface="Microsoft Sans Serif"/>
              </a:rPr>
              <a:t>ре</a:t>
            </a:r>
            <a:r>
              <a:rPr sz="1200" spc="-30">
                <a:latin typeface="Microsoft Sans Serif"/>
                <a:cs typeface="Microsoft Sans Serif"/>
              </a:rPr>
              <a:t>ф</a:t>
            </a:r>
            <a:r>
              <a:rPr sz="1200">
                <a:latin typeface="Microsoft Sans Serif"/>
                <a:cs typeface="Microsoft Sans Serif"/>
              </a:rPr>
              <a:t>л</a:t>
            </a:r>
            <a:r>
              <a:rPr sz="1200" spc="5">
                <a:latin typeface="Microsoft Sans Serif"/>
                <a:cs typeface="Microsoft Sans Serif"/>
              </a:rPr>
              <a:t>е</a:t>
            </a:r>
            <a:r>
              <a:rPr sz="1200" spc="-60">
                <a:latin typeface="Microsoft Sans Serif"/>
                <a:cs typeface="Microsoft Sans Serif"/>
              </a:rPr>
              <a:t>к</a:t>
            </a:r>
            <a:r>
              <a:rPr sz="1200" spc="-5">
                <a:latin typeface="Microsoft Sans Serif"/>
                <a:cs typeface="Microsoft Sans Serif"/>
              </a:rPr>
              <a:t>си</a:t>
            </a:r>
            <a:r>
              <a:rPr sz="1200" spc="-20">
                <a:latin typeface="Microsoft Sans Serif"/>
                <a:cs typeface="Microsoft Sans Serif"/>
              </a:rPr>
              <a:t>и</a:t>
            </a:r>
            <a:r>
              <a:rPr sz="1200">
                <a:latin typeface="Microsoft Sans Serif"/>
                <a:cs typeface="Microsoft Sans Serif"/>
              </a:rPr>
              <a:t>:	</a:t>
            </a:r>
            <a:r>
              <a:rPr sz="1200" spc="-15">
                <a:latin typeface="Microsoft Sans Serif"/>
                <a:cs typeface="Microsoft Sans Serif"/>
              </a:rPr>
              <a:t>э</a:t>
            </a:r>
            <a:r>
              <a:rPr sz="1200" spc="-10">
                <a:latin typeface="Microsoft Sans Serif"/>
                <a:cs typeface="Microsoft Sans Serif"/>
              </a:rPr>
              <a:t>м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5">
                <a:latin typeface="Microsoft Sans Serif"/>
                <a:cs typeface="Microsoft Sans Serif"/>
              </a:rPr>
              <a:t>ци</a:t>
            </a:r>
            <a:r>
              <a:rPr sz="1200">
                <a:latin typeface="Microsoft Sans Serif"/>
                <a:cs typeface="Microsoft Sans Serif"/>
              </a:rPr>
              <a:t>о</a:t>
            </a:r>
            <a:r>
              <a:rPr sz="1200" spc="-20">
                <a:latin typeface="Microsoft Sans Serif"/>
                <a:cs typeface="Microsoft Sans Serif"/>
              </a:rPr>
              <a:t>н</a:t>
            </a:r>
            <a:r>
              <a:rPr sz="1200" spc="5">
                <a:latin typeface="Microsoft Sans Serif"/>
                <a:cs typeface="Microsoft Sans Serif"/>
              </a:rPr>
              <a:t>а</a:t>
            </a:r>
            <a:r>
              <a:rPr sz="1200" spc="-5">
                <a:latin typeface="Microsoft Sans Serif"/>
                <a:cs typeface="Microsoft Sans Serif"/>
              </a:rPr>
              <a:t>льн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25">
                <a:latin typeface="Microsoft Sans Serif"/>
                <a:cs typeface="Microsoft Sans Serif"/>
              </a:rPr>
              <a:t>й</a:t>
            </a:r>
            <a:r>
              <a:rPr sz="1200">
                <a:latin typeface="Microsoft Sans Serif"/>
                <a:cs typeface="Microsoft Sans Serif"/>
              </a:rPr>
              <a:t>,	</a:t>
            </a:r>
            <a:r>
              <a:rPr sz="1200" spc="-5">
                <a:latin typeface="Microsoft Sans Serif"/>
                <a:cs typeface="Microsoft Sans Serif"/>
              </a:rPr>
              <a:t>р</a:t>
            </a:r>
            <a:r>
              <a:rPr sz="1200" spc="5">
                <a:latin typeface="Microsoft Sans Serif"/>
                <a:cs typeface="Microsoft Sans Serif"/>
              </a:rPr>
              <a:t>е</a:t>
            </a:r>
            <a:r>
              <a:rPr sz="1200" spc="-30">
                <a:latin typeface="Microsoft Sans Serif"/>
                <a:cs typeface="Microsoft Sans Serif"/>
              </a:rPr>
              <a:t>ф</a:t>
            </a:r>
            <a:r>
              <a:rPr sz="1200">
                <a:latin typeface="Microsoft Sans Serif"/>
                <a:cs typeface="Microsoft Sans Serif"/>
              </a:rPr>
              <a:t>л</a:t>
            </a:r>
            <a:r>
              <a:rPr sz="1200" spc="5">
                <a:latin typeface="Microsoft Sans Serif"/>
                <a:cs typeface="Microsoft Sans Serif"/>
              </a:rPr>
              <a:t>е</a:t>
            </a:r>
            <a:r>
              <a:rPr sz="1200" spc="-60">
                <a:latin typeface="Microsoft Sans Serif"/>
                <a:cs typeface="Microsoft Sans Serif"/>
              </a:rPr>
              <a:t>к</a:t>
            </a:r>
            <a:r>
              <a:rPr sz="1200" spc="-5">
                <a:latin typeface="Microsoft Sans Serif"/>
                <a:cs typeface="Microsoft Sans Serif"/>
              </a:rPr>
              <a:t>сии</a:t>
            </a:r>
            <a:r>
              <a:rPr sz="1200">
                <a:latin typeface="Microsoft Sans Serif"/>
                <a:cs typeface="Microsoft Sans Serif"/>
              </a:rPr>
              <a:t>	</a:t>
            </a:r>
            <a:r>
              <a:rPr sz="1200" spc="-15">
                <a:latin typeface="Microsoft Sans Serif"/>
                <a:cs typeface="Microsoft Sans Serif"/>
              </a:rPr>
              <a:t>д</a:t>
            </a:r>
            <a:r>
              <a:rPr sz="1200" spc="5">
                <a:latin typeface="Microsoft Sans Serif"/>
                <a:cs typeface="Microsoft Sans Serif"/>
              </a:rPr>
              <a:t>е</a:t>
            </a:r>
            <a:r>
              <a:rPr sz="1200" spc="-5">
                <a:latin typeface="Microsoft Sans Serif"/>
                <a:cs typeface="Microsoft Sans Serif"/>
              </a:rPr>
              <a:t>я</a:t>
            </a:r>
            <a:r>
              <a:rPr sz="1200" spc="-25">
                <a:latin typeface="Microsoft Sans Serif"/>
                <a:cs typeface="Microsoft Sans Serif"/>
              </a:rPr>
              <a:t>т</a:t>
            </a:r>
            <a:r>
              <a:rPr sz="1200" spc="-45">
                <a:latin typeface="Microsoft Sans Serif"/>
                <a:cs typeface="Microsoft Sans Serif"/>
              </a:rPr>
              <a:t>е</a:t>
            </a:r>
            <a:r>
              <a:rPr sz="1200" spc="-5">
                <a:latin typeface="Microsoft Sans Serif"/>
                <a:cs typeface="Microsoft Sans Serif"/>
              </a:rPr>
              <a:t>льн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5">
                <a:latin typeface="Microsoft Sans Serif"/>
                <a:cs typeface="Microsoft Sans Serif"/>
              </a:rPr>
              <a:t>т</a:t>
            </a:r>
            <a:r>
              <a:rPr sz="1200" spc="-5">
                <a:latin typeface="Microsoft Sans Serif"/>
                <a:cs typeface="Microsoft Sans Serif"/>
              </a:rPr>
              <a:t>и,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64994" y="2971038"/>
            <a:ext cx="66020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10">
                <a:latin typeface="Microsoft Sans Serif"/>
                <a:cs typeface="Microsoft Sans Serif"/>
              </a:rPr>
              <a:t>рефлексии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содержания</a:t>
            </a:r>
            <a:r>
              <a:rPr sz="1200" spc="-2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учебного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материала.</a:t>
            </a: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>
                <a:latin typeface="Microsoft Sans Serif"/>
                <a:cs typeface="Microsoft Sans Serif"/>
              </a:rPr>
              <a:t>- </a:t>
            </a:r>
            <a:r>
              <a:rPr sz="1200" spc="-10">
                <a:latin typeface="Microsoft Sans Serif"/>
                <a:cs typeface="Microsoft Sans Serif"/>
              </a:rPr>
              <a:t>обеспечение </a:t>
            </a:r>
            <a:r>
              <a:rPr sz="1200">
                <a:latin typeface="Microsoft Sans Serif"/>
                <a:cs typeface="Microsoft Sans Serif"/>
              </a:rPr>
              <a:t>условий </a:t>
            </a:r>
            <a:r>
              <a:rPr sz="1200" spc="-5">
                <a:latin typeface="Microsoft Sans Serif"/>
                <a:cs typeface="Microsoft Sans Serif"/>
              </a:rPr>
              <a:t>вариативности </a:t>
            </a:r>
            <a:r>
              <a:rPr sz="1200" spc="-15">
                <a:latin typeface="Microsoft Sans Serif"/>
                <a:cs typeface="Microsoft Sans Serif"/>
              </a:rPr>
              <a:t>образовательной </a:t>
            </a:r>
            <a:r>
              <a:rPr sz="1200" spc="-10">
                <a:latin typeface="Microsoft Sans Serif"/>
                <a:cs typeface="Microsoft Sans Serif"/>
              </a:rPr>
              <a:t>среды, </a:t>
            </a:r>
            <a:r>
              <a:rPr sz="1200" spc="-15">
                <a:latin typeface="Microsoft Sans Serif"/>
                <a:cs typeface="Microsoft Sans Serif"/>
              </a:rPr>
              <a:t>максимально отвечающей </a:t>
            </a:r>
            <a:r>
              <a:rPr sz="1200" spc="-10">
                <a:latin typeface="Microsoft Sans Serif"/>
                <a:cs typeface="Microsoft Sans Serif"/>
              </a:rPr>
              <a:t> потребностям</a:t>
            </a:r>
            <a:r>
              <a:rPr sz="1200" spc="-5">
                <a:latin typeface="Microsoft Sans Serif"/>
                <a:cs typeface="Microsoft Sans Serif"/>
              </a:rPr>
              <a:t> и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индивидуально-типологическим</a:t>
            </a:r>
            <a:r>
              <a:rPr sz="1200" spc="-5">
                <a:latin typeface="Microsoft Sans Serif"/>
                <a:cs typeface="Microsoft Sans Serif"/>
              </a:rPr>
              <a:t> особенностям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всех</a:t>
            </a:r>
            <a:r>
              <a:rPr sz="1200" spc="-10">
                <a:latin typeface="Microsoft Sans Serif"/>
                <a:cs typeface="Microsoft Sans Serif"/>
              </a:rPr>
              <a:t> участников 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5">
                <a:latin typeface="Microsoft Sans Serif"/>
                <a:cs typeface="Microsoft Sans Serif"/>
              </a:rPr>
              <a:t>образовательных</a:t>
            </a:r>
            <a:r>
              <a:rPr sz="1200" spc="-4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отношений.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64994" y="3702811"/>
            <a:ext cx="5602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06375"/>
                <a:tab pos="1149350"/>
                <a:tab pos="1377950"/>
                <a:tab pos="2358390"/>
                <a:tab pos="3469640"/>
                <a:tab pos="4342765"/>
              </a:tabLst>
            </a:pPr>
            <a:r>
              <a:rPr sz="1200">
                <a:latin typeface="Microsoft Sans Serif"/>
                <a:cs typeface="Microsoft Sans Serif"/>
              </a:rPr>
              <a:t>-	</a:t>
            </a:r>
            <a:r>
              <a:rPr sz="1200" spc="-15">
                <a:latin typeface="Microsoft Sans Serif"/>
                <a:cs typeface="Microsoft Sans Serif"/>
              </a:rPr>
              <a:t>разработка	</a:t>
            </a:r>
            <a:r>
              <a:rPr sz="1200" spc="-5">
                <a:latin typeface="Microsoft Sans Serif"/>
                <a:cs typeface="Microsoft Sans Serif"/>
              </a:rPr>
              <a:t>и	реализация	</a:t>
            </a:r>
            <a:r>
              <a:rPr sz="1200" spc="-10">
                <a:latin typeface="Microsoft Sans Serif"/>
                <a:cs typeface="Microsoft Sans Serif"/>
              </a:rPr>
              <a:t>развивающих	</a:t>
            </a:r>
            <a:r>
              <a:rPr sz="1200" spc="-15">
                <a:latin typeface="Microsoft Sans Serif"/>
                <a:cs typeface="Microsoft Sans Serif"/>
              </a:rPr>
              <a:t>программ,	</a:t>
            </a:r>
            <a:r>
              <a:rPr sz="1200" spc="-5">
                <a:latin typeface="Microsoft Sans Serif"/>
                <a:cs typeface="Microsoft Sans Serif"/>
              </a:rPr>
              <a:t>способствующих 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осознанию</a:t>
            </a:r>
            <a:r>
              <a:rPr sz="1200" spc="4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обучающимися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индивидуальных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сильных</a:t>
            </a:r>
            <a:r>
              <a:rPr sz="1200" spc="2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сторон,</a:t>
            </a:r>
            <a:r>
              <a:rPr sz="1200" spc="3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раскрытию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29447" y="3702811"/>
            <a:ext cx="938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895" marR="5080" indent="-36830">
              <a:lnSpc>
                <a:spcPct val="100000"/>
              </a:lnSpc>
              <a:spcBef>
                <a:spcPts val="100"/>
              </a:spcBef>
              <a:tabLst>
                <a:tab pos="835025"/>
              </a:tabLst>
            </a:pPr>
            <a:r>
              <a:rPr sz="1200" spc="-30">
                <a:latin typeface="Microsoft Sans Serif"/>
                <a:cs typeface="Microsoft Sans Serif"/>
              </a:rPr>
              <a:t>и</a:t>
            </a:r>
            <a:r>
              <a:rPr sz="1200" spc="-20">
                <a:latin typeface="Microsoft Sans Serif"/>
                <a:cs typeface="Microsoft Sans Serif"/>
              </a:rPr>
              <a:t>з</a:t>
            </a:r>
            <a:r>
              <a:rPr sz="1200" spc="-10">
                <a:latin typeface="Microsoft Sans Serif"/>
                <a:cs typeface="Microsoft Sans Serif"/>
              </a:rPr>
              <a:t>уч</a:t>
            </a:r>
            <a:r>
              <a:rPr sz="1200" spc="-5">
                <a:latin typeface="Microsoft Sans Serif"/>
                <a:cs typeface="Microsoft Sans Serif"/>
              </a:rPr>
              <a:t>ени</a:t>
            </a:r>
            <a:r>
              <a:rPr sz="1200">
                <a:latin typeface="Microsoft Sans Serif"/>
                <a:cs typeface="Microsoft Sans Serif"/>
              </a:rPr>
              <a:t>ю	</a:t>
            </a:r>
            <a:r>
              <a:rPr sz="1200" spc="-5">
                <a:latin typeface="Microsoft Sans Serif"/>
                <a:cs typeface="Microsoft Sans Serif"/>
              </a:rPr>
              <a:t>и  ли</a:t>
            </a:r>
            <a:r>
              <a:rPr sz="1200">
                <a:latin typeface="Microsoft Sans Serif"/>
                <a:cs typeface="Microsoft Sans Serif"/>
              </a:rPr>
              <a:t>ч</a:t>
            </a:r>
            <a:r>
              <a:rPr sz="1200" spc="5">
                <a:latin typeface="Microsoft Sans Serif"/>
                <a:cs typeface="Microsoft Sans Serif"/>
              </a:rPr>
              <a:t>но</a:t>
            </a:r>
            <a:r>
              <a:rPr sz="1200">
                <a:latin typeface="Microsoft Sans Serif"/>
                <a:cs typeface="Microsoft Sans Serif"/>
              </a:rPr>
              <a:t>с</a:t>
            </a:r>
            <a:r>
              <a:rPr sz="1200" spc="5">
                <a:latin typeface="Microsoft Sans Serif"/>
                <a:cs typeface="Microsoft Sans Serif"/>
              </a:rPr>
              <a:t>т</a:t>
            </a:r>
            <a:r>
              <a:rPr sz="1200" spc="-20">
                <a:latin typeface="Microsoft Sans Serif"/>
                <a:cs typeface="Microsoft Sans Serif"/>
              </a:rPr>
              <a:t>н</a:t>
            </a:r>
            <a:r>
              <a:rPr sz="1200" spc="5">
                <a:latin typeface="Microsoft Sans Serif"/>
                <a:cs typeface="Microsoft Sans Serif"/>
              </a:rPr>
              <a:t>о</a:t>
            </a:r>
            <a:r>
              <a:rPr sz="1200" spc="-55">
                <a:latin typeface="Microsoft Sans Serif"/>
                <a:cs typeface="Microsoft Sans Serif"/>
              </a:rPr>
              <a:t>г</a:t>
            </a:r>
            <a:r>
              <a:rPr sz="1200">
                <a:latin typeface="Microsoft Sans Serif"/>
                <a:cs typeface="Microsoft Sans Serif"/>
              </a:rPr>
              <a:t>о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64994" y="4068571"/>
            <a:ext cx="66008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10">
                <a:latin typeface="Microsoft Sans Serif"/>
                <a:cs typeface="Microsoft Sans Serif"/>
              </a:rPr>
              <a:t>потенциала,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преодолению</a:t>
            </a:r>
            <a:r>
              <a:rPr sz="1200" spc="-5">
                <a:latin typeface="Microsoft Sans Serif"/>
                <a:cs typeface="Microsoft Sans Serif"/>
              </a:rPr>
              <a:t> </a:t>
            </a:r>
            <a:r>
              <a:rPr sz="1200">
                <a:latin typeface="Microsoft Sans Serif"/>
                <a:cs typeface="Microsoft Sans Serif"/>
              </a:rPr>
              <a:t>инфантильности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и</a:t>
            </a:r>
            <a:r>
              <a:rPr sz="1200">
                <a:latin typeface="Microsoft Sans Serif"/>
                <a:cs typeface="Microsoft Sans Serif"/>
              </a:rPr>
              <a:t> личностной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незрелости,</a:t>
            </a:r>
            <a:r>
              <a:rPr sz="1200" spc="-5">
                <a:latin typeface="Microsoft Sans Serif"/>
                <a:cs typeface="Microsoft Sans Serif"/>
              </a:rPr>
              <a:t> освоению</a:t>
            </a:r>
            <a:r>
              <a:rPr sz="1200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умения </a:t>
            </a:r>
            <a:r>
              <a:rPr sz="1200" spc="-5">
                <a:latin typeface="Microsoft Sans Serif"/>
                <a:cs typeface="Microsoft Sans Serif"/>
              </a:rPr>
              <a:t> осуществлять </a:t>
            </a:r>
            <a:r>
              <a:rPr sz="1200" spc="-10">
                <a:latin typeface="Microsoft Sans Serif"/>
                <a:cs typeface="Microsoft Sans Serif"/>
              </a:rPr>
              <a:t>осознанный ответственный </a:t>
            </a:r>
            <a:r>
              <a:rPr sz="1200">
                <a:latin typeface="Microsoft Sans Serif"/>
                <a:cs typeface="Microsoft Sans Serif"/>
              </a:rPr>
              <a:t>выбор в </a:t>
            </a:r>
            <a:r>
              <a:rPr sz="1200" spc="-5">
                <a:latin typeface="Microsoft Sans Serif"/>
                <a:cs typeface="Microsoft Sans Serif"/>
              </a:rPr>
              <a:t>решении </a:t>
            </a:r>
            <a:r>
              <a:rPr sz="1200" spc="-15">
                <a:latin typeface="Microsoft Sans Serif"/>
                <a:cs typeface="Microsoft Sans Serif"/>
              </a:rPr>
              <a:t>возникающих </a:t>
            </a:r>
            <a:r>
              <a:rPr sz="1200" spc="-10">
                <a:latin typeface="Microsoft Sans Serif"/>
                <a:cs typeface="Microsoft Sans Serif"/>
              </a:rPr>
              <a:t>трудностей </a:t>
            </a:r>
            <a:r>
              <a:rPr sz="1200" spc="-5">
                <a:latin typeface="Microsoft Sans Serif"/>
                <a:cs typeface="Microsoft Sans Serif"/>
              </a:rPr>
              <a:t>и </a:t>
            </a:r>
            <a:r>
              <a:rPr sz="1200">
                <a:latin typeface="Microsoft Sans Serif"/>
                <a:cs typeface="Microsoft Sans Serif"/>
              </a:rPr>
              <a:t>в </a:t>
            </a:r>
            <a:r>
              <a:rPr sz="1200" spc="5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ситуации</a:t>
            </a:r>
            <a:r>
              <a:rPr sz="1200" spc="15">
                <a:latin typeface="Microsoft Sans Serif"/>
                <a:cs typeface="Microsoft Sans Serif"/>
              </a:rPr>
              <a:t> </a:t>
            </a:r>
            <a:r>
              <a:rPr sz="1200" spc="-10">
                <a:latin typeface="Microsoft Sans Serif"/>
                <a:cs typeface="Microsoft Sans Serif"/>
              </a:rPr>
              <a:t>неопределенности.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47268" y="217119"/>
            <a:ext cx="81109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852" y="1641348"/>
            <a:ext cx="8766810" cy="2980055"/>
            <a:chOff x="139852" y="1641348"/>
            <a:chExt cx="8766810" cy="2980055"/>
          </a:xfrm>
        </p:grpSpPr>
        <p:sp>
          <p:nvSpPr>
            <p:cNvPr id="7" name="object 7"/>
            <p:cNvSpPr/>
            <p:nvPr/>
          </p:nvSpPr>
          <p:spPr>
            <a:xfrm>
              <a:off x="139852" y="1649094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5844514" y="0"/>
                  </a:lnTo>
                  <a:lnTo>
                    <a:pt x="1204861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04823" y="457200"/>
                  </a:lnTo>
                  <a:lnTo>
                    <a:pt x="5844514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852" y="2106295"/>
              <a:ext cx="1205230" cy="2514600"/>
            </a:xfrm>
            <a:custGeom>
              <a:rect l="l" t="t" r="r" b="b"/>
              <a:pathLst>
                <a:path w="1205230" h="2514600">
                  <a:moveTo>
                    <a:pt x="1204861" y="0"/>
                  </a:moveTo>
                  <a:lnTo>
                    <a:pt x="0" y="0"/>
                  </a:lnTo>
                  <a:lnTo>
                    <a:pt x="0" y="2514600"/>
                  </a:lnTo>
                  <a:lnTo>
                    <a:pt x="1204861" y="2514600"/>
                  </a:lnTo>
                  <a:lnTo>
                    <a:pt x="1204861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29184" y="1641348"/>
              <a:ext cx="839724" cy="3474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795015" y="1641348"/>
              <a:ext cx="1755648" cy="347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03491" y="1641348"/>
              <a:ext cx="1697736" cy="347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44284" y="1824228"/>
              <a:ext cx="1217676" cy="347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6972" y="2112264"/>
              <a:ext cx="798576" cy="263651"/>
            </a:xfrm>
            <a:prstGeom prst="rect">
              <a:avLst/>
            </a:prstGeom>
          </p:spPr>
        </p:pic>
      </p:grp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33502" y="1271905"/>
          <a:ext cx="8766174" cy="33426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8245"/>
                <a:gridCol w="4652009"/>
                <a:gridCol w="2915920"/>
              </a:tblGrid>
              <a:tr h="370840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8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8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7199">
                <a:tc>
                  <a:txBody>
                    <a:bodyPr vert="horz" wrap="square"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708660" indent="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Возможные </a:t>
                      </a:r>
                      <a:r>
                        <a:rPr sz="12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 smtClean="0">
                          <a:latin typeface="Arial"/>
                          <a:cs typeface="Arial"/>
                        </a:rPr>
                        <a:t>формы </a:t>
                      </a:r>
                      <a:r>
                        <a:rPr lang="ru-RU" sz="1200" b="1" spc="-15" smtClean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smtClean="0">
                          <a:latin typeface="Arial"/>
                          <a:cs typeface="Arial"/>
                        </a:rPr>
                        <a:t>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02919">
                <a:tc rowSpan="8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РОДИТЕЛИ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Активное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обсуждение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вопросов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безопасности,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психологически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комфортного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безопасного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взаимодействия,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созданию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благоприятного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психологического климата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семье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rowSpan="8">
                  <a:txBody>
                    <a:bodyPr vert="horz" wrap="square"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002030"/>
                          <a:tab pos="2180590"/>
                        </a:tabLst>
                      </a:pP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Лекции,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тренинги,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родительские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группы,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группы	поддержки, 	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подготовка</a:t>
                      </a:r>
                      <a:r>
                        <a:rPr sz="1000" spc="48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информационных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 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материалов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1000" spc="340">
                          <a:latin typeface="Microsoft Sans Serif"/>
                          <a:cs typeface="Microsoft Sans Serif"/>
                        </a:rPr>
                        <a:t>  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помощь</a:t>
                      </a:r>
                      <a:r>
                        <a:rPr sz="1000" spc="235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родителям,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   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круглые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столы,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2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«малая Родительская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конференция»,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круглый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стол,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родительский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всеобуч,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дискуссионный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клуб, лекторий,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собрание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Проработка</a:t>
                      </a:r>
                      <a:r>
                        <a:rPr sz="900" spc="8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вопросов</a:t>
                      </a:r>
                      <a:r>
                        <a:rPr sz="900" spc="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развития</a:t>
                      </a:r>
                      <a:r>
                        <a:rPr sz="900" spc="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педагогических</a:t>
                      </a:r>
                      <a:r>
                        <a:rPr sz="900" spc="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компетенций</a:t>
                      </a:r>
                      <a:r>
                        <a:rPr sz="900" spc="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повышению</a:t>
                      </a:r>
                      <a:r>
                        <a:rPr sz="900" spc="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уровня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осведомленности 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психологической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грамотности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родителей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2286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Информирование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способах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помощи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ребенку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657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Психологическое</a:t>
                      </a:r>
                      <a:r>
                        <a:rPr sz="900" spc="1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консультирование</a:t>
                      </a:r>
                      <a:r>
                        <a:rPr sz="900" spc="1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 spc="1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выработке</a:t>
                      </a:r>
                      <a:r>
                        <a:rPr sz="900" spc="1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гармоничного</a:t>
                      </a:r>
                      <a:r>
                        <a:rPr sz="900" spc="1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стиля</a:t>
                      </a:r>
                      <a:r>
                        <a:rPr sz="900" spc="1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семейного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воспитания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2286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Индивидуальная</a:t>
                      </a:r>
                      <a:r>
                        <a:rPr sz="9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психологическая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работа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родителями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2286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Обучение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родителей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способам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бесконфликтного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общения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детьми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22860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Повышение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правовой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грамотности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родителей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6576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Активное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включение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родителей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организацию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проведение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внеклассных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мероприятий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47268" y="133350"/>
            <a:ext cx="82633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852" y="1641348"/>
            <a:ext cx="8766810" cy="3482975"/>
            <a:chOff x="139852" y="1641348"/>
            <a:chExt cx="8766810" cy="3482975"/>
          </a:xfrm>
        </p:grpSpPr>
        <p:sp>
          <p:nvSpPr>
            <p:cNvPr id="7" name="object 7"/>
            <p:cNvSpPr/>
            <p:nvPr/>
          </p:nvSpPr>
          <p:spPr>
            <a:xfrm>
              <a:off x="139852" y="1649094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5844514" y="0"/>
                  </a:lnTo>
                  <a:lnTo>
                    <a:pt x="1204861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04823" y="457200"/>
                  </a:lnTo>
                  <a:lnTo>
                    <a:pt x="5844514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852" y="2106295"/>
              <a:ext cx="1205230" cy="3017520"/>
            </a:xfrm>
            <a:custGeom>
              <a:rect l="l" t="t" r="r" b="b"/>
              <a:pathLst>
                <a:path w="1205230" h="3017520">
                  <a:moveTo>
                    <a:pt x="1204861" y="0"/>
                  </a:moveTo>
                  <a:lnTo>
                    <a:pt x="0" y="0"/>
                  </a:lnTo>
                  <a:lnTo>
                    <a:pt x="0" y="3017520"/>
                  </a:lnTo>
                  <a:lnTo>
                    <a:pt x="1204861" y="3017520"/>
                  </a:lnTo>
                  <a:lnTo>
                    <a:pt x="1204861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29184" y="1641348"/>
              <a:ext cx="839724" cy="3474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795015" y="1641348"/>
              <a:ext cx="1755648" cy="347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03491" y="1641348"/>
              <a:ext cx="1697736" cy="347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44284" y="1824228"/>
              <a:ext cx="1217676" cy="347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6972" y="2112264"/>
              <a:ext cx="795528" cy="263651"/>
            </a:xfrm>
            <a:prstGeom prst="rect">
              <a:avLst/>
            </a:prstGeom>
          </p:spPr>
        </p:pic>
      </p:grp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33502" y="1123951"/>
          <a:ext cx="8766810" cy="38557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8880"/>
                <a:gridCol w="4652010"/>
                <a:gridCol w="2915920"/>
              </a:tblGrid>
              <a:tr h="380999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6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6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57199">
                <a:tc>
                  <a:txBody>
                    <a:bodyPr vert="horz" wrap="square"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708660" indent="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Возможные </a:t>
                      </a:r>
                      <a:r>
                        <a:rPr sz="1200" b="1" spc="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формы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 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02919">
                <a:tc rowSpan="6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ПЕДАГОГИ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Целенаправленная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плановая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работа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созданию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благоприятного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психологического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климата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коллективе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обучающихся,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атмосферы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взаимопонимания,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толерантности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взаимопомощи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rowSpan="6">
                  <a:txBody>
                    <a:bodyPr vert="horz" wrap="square"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902969"/>
                          <a:tab pos="1522095"/>
                          <a:tab pos="1846580"/>
                          <a:tab pos="1921510"/>
                        </a:tabLst>
                      </a:pP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Собрания</a:t>
                      </a:r>
                      <a:r>
                        <a:rPr sz="1000" spc="2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коллектива,</a:t>
                      </a:r>
                      <a:r>
                        <a:rPr sz="10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педагогические </a:t>
                      </a:r>
                      <a:r>
                        <a:rPr sz="1000" spc="-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ове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ты,	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кон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м,		пе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ч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кая 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конференция,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тренинги,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семинары-тренинги,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работа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мини-группах,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малая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педагогическая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 конференция, 			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индивидуальное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консультирование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с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педагогом-психологом,</a:t>
                      </a:r>
                      <a:r>
                        <a:rPr sz="1000" spc="2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7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курсовая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подготовка,</a:t>
                      </a:r>
                      <a:r>
                        <a:rPr sz="1000" spc="2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релаксация</a:t>
                      </a:r>
                      <a:r>
                        <a:rPr sz="1000" spc="3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3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оздоровительные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процедуры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для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снятия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напря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ени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я,		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э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м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иона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льно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г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о 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восстановления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77724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профессиональной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готовности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стойкой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мотивации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педагога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не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допускать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и/или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немедленно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пресекать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стороны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других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любых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насмешек,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обидных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комментариев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адрес обучающихся,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имеющих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особые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образовательные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потребности,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особенности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физическом</a:t>
                      </a:r>
                      <a:r>
                        <a:rPr sz="900" spc="20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умственном</a:t>
                      </a:r>
                      <a:r>
                        <a:rPr sz="900" spc="2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развитии,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внешнем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виде,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поведении, не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оставлять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без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внимания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такие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инциденты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657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318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Целенаправленное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поддержание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позитивного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социально-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психологического климата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классе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(группе)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657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Актуализация</a:t>
                      </a:r>
                      <a:r>
                        <a:rPr sz="900" spc="1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900" spc="9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r>
                        <a:rPr sz="900" spc="11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важности</a:t>
                      </a:r>
                      <a:r>
                        <a:rPr sz="900" spc="1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1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ценности</a:t>
                      </a:r>
                      <a:r>
                        <a:rPr sz="900" spc="1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многообразия</a:t>
                      </a:r>
                      <a:r>
                        <a:rPr sz="900" spc="1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10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уникальности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возможностей,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умений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особенностей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развития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каждого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человека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6575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Поощрение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классе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позиции</a:t>
                      </a:r>
                      <a:r>
                        <a:rPr sz="900" spc="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сотрудничества,</a:t>
                      </a:r>
                      <a:r>
                        <a:rPr sz="9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соперничества.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обсуждайте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9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оценивайте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личностных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качеств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недостатков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64008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Помощь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обучающемуся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социализации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интеграции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коллектив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после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притеснения: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содействие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примирении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классом,</a:t>
                      </a:r>
                      <a:r>
                        <a:rPr sz="900" spc="2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восстановлению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возможности</a:t>
                      </a:r>
                      <a:r>
                        <a:rPr sz="9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нормального</a:t>
                      </a:r>
                      <a:r>
                        <a:rPr sz="9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контакта,</a:t>
                      </a:r>
                      <a:r>
                        <a:rPr sz="900" spc="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укреплению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позиции</a:t>
                      </a:r>
                      <a:r>
                        <a:rPr sz="9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роли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коллективе,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 algn="just">
                        <a:lnSpc>
                          <a:spcPct val="100000"/>
                        </a:lnSpc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«восстановление</a:t>
                      </a:r>
                      <a:r>
                        <a:rPr sz="9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репутации»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81000" y="133350"/>
            <a:ext cx="8458200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852" y="1641348"/>
            <a:ext cx="8766810" cy="3437254"/>
            <a:chOff x="139852" y="1641348"/>
            <a:chExt cx="8766810" cy="3437254"/>
          </a:xfrm>
        </p:grpSpPr>
        <p:sp>
          <p:nvSpPr>
            <p:cNvPr id="7" name="object 7"/>
            <p:cNvSpPr/>
            <p:nvPr/>
          </p:nvSpPr>
          <p:spPr>
            <a:xfrm>
              <a:off x="139852" y="1649094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5844514" y="0"/>
                  </a:lnTo>
                  <a:lnTo>
                    <a:pt x="1204861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204823" y="457200"/>
                  </a:lnTo>
                  <a:lnTo>
                    <a:pt x="5844514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852" y="2106295"/>
              <a:ext cx="1205230" cy="2971800"/>
            </a:xfrm>
            <a:custGeom>
              <a:rect l="l" t="t" r="r" b="b"/>
              <a:pathLst>
                <a:path w="1205230" h="2971800">
                  <a:moveTo>
                    <a:pt x="1204861" y="0"/>
                  </a:moveTo>
                  <a:lnTo>
                    <a:pt x="0" y="0"/>
                  </a:lnTo>
                  <a:lnTo>
                    <a:pt x="0" y="2971800"/>
                  </a:lnTo>
                  <a:lnTo>
                    <a:pt x="1204861" y="2971800"/>
                  </a:lnTo>
                  <a:lnTo>
                    <a:pt x="1204861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329184" y="1641348"/>
              <a:ext cx="839724" cy="3474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795015" y="1641348"/>
              <a:ext cx="1755648" cy="347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03491" y="1641348"/>
              <a:ext cx="1697736" cy="347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44284" y="1824228"/>
              <a:ext cx="1217676" cy="347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6972" y="2112264"/>
              <a:ext cx="795528" cy="263651"/>
            </a:xfrm>
            <a:prstGeom prst="rect">
              <a:avLst/>
            </a:prstGeom>
          </p:spPr>
        </p:pic>
      </p:grp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52400" y="971549"/>
          <a:ext cx="8768079" cy="3952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8880"/>
                <a:gridCol w="4652645"/>
                <a:gridCol w="2916554"/>
              </a:tblGrid>
              <a:tr h="385713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6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6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75536">
                <a:tc>
                  <a:txBody>
                    <a:bodyPr vert="horz" wrap="square"/>
                    <a:lstStyle/>
                    <a:p>
                      <a:pPr marL="2870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58215" marR="708660" indent="-241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200" b="1" spc="-20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25">
                          <a:latin typeface="Arial"/>
                          <a:cs typeface="Arial"/>
                        </a:rPr>
                        <a:t>зм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10">
                          <a:latin typeface="Arial"/>
                          <a:cs typeface="Arial"/>
                        </a:rPr>
                        <a:t>ж</a:t>
                      </a:r>
                      <a:r>
                        <a:rPr sz="1200" b="1" spc="-5">
                          <a:latin typeface="Arial"/>
                          <a:cs typeface="Arial"/>
                        </a:rPr>
                        <a:t>ны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е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30">
                          <a:latin typeface="Arial"/>
                          <a:cs typeface="Arial"/>
                        </a:rPr>
                        <a:t>ф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рм</a:t>
                      </a:r>
                      <a:r>
                        <a:rPr sz="1200" b="1">
                          <a:latin typeface="Arial"/>
                          <a:cs typeface="Arial"/>
                        </a:rPr>
                        <a:t>ы 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80430">
                <a:tc rowSpan="7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ПЕДАГОГИ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Демонстрация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личным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примером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уважительного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отношения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30">
                          <a:latin typeface="Microsoft Sans Serif"/>
                          <a:cs typeface="Microsoft Sans Serif"/>
                        </a:rPr>
                        <a:t>ко</a:t>
                      </a:r>
                      <a:r>
                        <a:rPr sz="9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всем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участникам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образовательного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процесса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rowSpan="7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2309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Коллегиальное обсуждение возникающих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трудностей и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конфликтов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(супервизии)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привлечением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специалистов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сопровождения,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медиативная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практика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(школьная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служба примирения)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2309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44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Повышение</a:t>
                      </a:r>
                      <a:r>
                        <a:rPr sz="900" spc="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уровня</a:t>
                      </a:r>
                      <a:r>
                        <a:rPr sz="900" spc="7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профессиональной</a:t>
                      </a:r>
                      <a:r>
                        <a:rPr sz="900" spc="8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подготовки</a:t>
                      </a:r>
                      <a:r>
                        <a:rPr sz="900" spc="8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педагогов,</a:t>
                      </a:r>
                      <a:r>
                        <a:rPr sz="900" spc="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6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том</a:t>
                      </a:r>
                      <a:r>
                        <a:rPr sz="900" spc="8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числе,</a:t>
                      </a:r>
                      <a:r>
                        <a:rPr sz="900" spc="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вопросам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профилактики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насилия и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техникам</a:t>
                      </a:r>
                      <a:r>
                        <a:rPr sz="900" spc="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бесконфликтного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взаимодействия,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медиативным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практикам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237768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Тренинги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профилактики</a:t>
                      </a:r>
                      <a:r>
                        <a:rPr sz="900" spc="-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эмоционального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выгорания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80430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Организация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совместных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мероприятий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класса,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привлечение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6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1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ним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всех </a:t>
                      </a:r>
                      <a:r>
                        <a:rPr sz="900" spc="-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(чувство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сопричастности </a:t>
                      </a:r>
                      <a:r>
                        <a:rPr sz="900" spc="-6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решению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общих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задач)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237768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Групповые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мероприятия, направленные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сплочение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класса,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создание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команды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808413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Персональное</a:t>
                      </a:r>
                      <a:r>
                        <a:rPr sz="900" spc="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внимание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каждому</a:t>
                      </a:r>
                      <a:r>
                        <a:rPr sz="900" spc="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обучающемуся</a:t>
                      </a:r>
                      <a:r>
                        <a:rPr sz="900" spc="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(поздравления</a:t>
                      </a:r>
                      <a:r>
                        <a:rPr sz="900" spc="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какими-либо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достижениями,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важными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личными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событиями),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возможность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наделения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каждого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обучающегося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позитивной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ролью</a:t>
                      </a:r>
                      <a:r>
                        <a:rPr sz="900" spc="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своими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обязанностями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классе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(помощник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учителя,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ответственный,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участник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команды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соревнованиях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/</a:t>
                      </a:r>
                      <a:r>
                        <a:rPr sz="9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школьном </a:t>
                      </a:r>
                      <a:r>
                        <a:rPr sz="900" spc="-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конкурсе)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347268" y="133350"/>
            <a:ext cx="833953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852" y="1641348"/>
            <a:ext cx="8766810" cy="3254375"/>
            <a:chOff x="139852" y="1641348"/>
            <a:chExt cx="8766810" cy="3254375"/>
          </a:xfrm>
        </p:grpSpPr>
        <p:sp>
          <p:nvSpPr>
            <p:cNvPr id="7" name="object 7"/>
            <p:cNvSpPr/>
            <p:nvPr/>
          </p:nvSpPr>
          <p:spPr>
            <a:xfrm>
              <a:off x="139852" y="1649094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5844514" y="0"/>
                  </a:lnTo>
                  <a:lnTo>
                    <a:pt x="1398524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398498" y="457200"/>
                  </a:lnTo>
                  <a:lnTo>
                    <a:pt x="5844514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852" y="2106295"/>
              <a:ext cx="1398905" cy="502920"/>
            </a:xfrm>
            <a:custGeom>
              <a:rect l="l" t="t" r="r" b="b"/>
              <a:pathLst>
                <a:path w="1398905" h="502919">
                  <a:moveTo>
                    <a:pt x="1398524" y="0"/>
                  </a:moveTo>
                  <a:lnTo>
                    <a:pt x="0" y="0"/>
                  </a:lnTo>
                  <a:lnTo>
                    <a:pt x="0" y="502919"/>
                  </a:lnTo>
                  <a:lnTo>
                    <a:pt x="1398524" y="502919"/>
                  </a:lnTo>
                  <a:lnTo>
                    <a:pt x="1398524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9852" y="2609215"/>
              <a:ext cx="1398905" cy="2286000"/>
            </a:xfrm>
            <a:custGeom>
              <a:rect l="l" t="t" r="r" b="b"/>
              <a:pathLst>
                <a:path w="1398905" h="2286000">
                  <a:moveTo>
                    <a:pt x="1398524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1398524" y="2286000"/>
                  </a:lnTo>
                  <a:lnTo>
                    <a:pt x="1398524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26719" y="1641348"/>
              <a:ext cx="839724" cy="347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891028" y="1641348"/>
              <a:ext cx="1755648" cy="347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03491" y="1641348"/>
              <a:ext cx="1697736" cy="3474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44284" y="1824228"/>
              <a:ext cx="1217676" cy="3474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6972" y="2112264"/>
              <a:ext cx="795528" cy="2636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56972" y="2615184"/>
              <a:ext cx="1226820" cy="2636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56972" y="2752344"/>
              <a:ext cx="338328" cy="263651"/>
            </a:xfrm>
            <a:prstGeom prst="rect">
              <a:avLst/>
            </a:prstGeom>
          </p:spPr>
        </p:pic>
      </p:grp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33502" y="971551"/>
          <a:ext cx="8766809" cy="38861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3190"/>
                <a:gridCol w="4457065"/>
                <a:gridCol w="2916554"/>
              </a:tblGrid>
              <a:tr h="408214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6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6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89857">
                <a:tc>
                  <a:txBody>
                    <a:bodyPr vert="horz" wrap="square"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58215" marR="708660" indent="-241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200" b="1" spc="-20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25">
                          <a:latin typeface="Arial"/>
                          <a:cs typeface="Arial"/>
                        </a:rPr>
                        <a:t>зм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10">
                          <a:latin typeface="Arial"/>
                          <a:cs typeface="Arial"/>
                        </a:rPr>
                        <a:t>ж</a:t>
                      </a:r>
                      <a:r>
                        <a:rPr sz="1200" b="1" spc="-5">
                          <a:latin typeface="Arial"/>
                          <a:cs typeface="Arial"/>
                        </a:rPr>
                        <a:t>ны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е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30">
                          <a:latin typeface="Arial"/>
                          <a:cs typeface="Arial"/>
                        </a:rPr>
                        <a:t>ф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рм</a:t>
                      </a:r>
                      <a:r>
                        <a:rPr sz="1200" b="1">
                          <a:latin typeface="Arial"/>
                          <a:cs typeface="Arial"/>
                        </a:rPr>
                        <a:t>ы 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38842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ПЕДАГОГИ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Использование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приемов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конструктивного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взаимодействия,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т.ч.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случае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нарушений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дисциплины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явлениях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неуспеваемости</a:t>
                      </a:r>
                      <a:r>
                        <a:rPr sz="900" spc="2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(«Хвалить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всех,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ругать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наедине»)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38843">
                <a:tc rowSpan="4">
                  <a:txBody>
                    <a:bodyPr vert="horz" wrap="square"/>
                    <a:lstStyle/>
                    <a:p>
                      <a:pPr marL="91440" marR="2343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АД</a:t>
                      </a:r>
                      <a:r>
                        <a:rPr sz="9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ИНИСТРАЦ</a:t>
                      </a:r>
                      <a:r>
                        <a:rPr sz="9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ИЯ  </a:t>
                      </a: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ОО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Обеспечение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процесса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проектирования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поддержания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безопасной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доброжелательной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образовательной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среды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позитивного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социально-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психологического климата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образовательной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организации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rowSpan="4">
                  <a:txBody>
                    <a:bodyPr vert="horz" wrap="square"/>
                    <a:lstStyle/>
                    <a:p>
                      <a:pPr marL="92075" marR="81915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551180"/>
                          <a:tab pos="574040"/>
                          <a:tab pos="746125"/>
                          <a:tab pos="982344"/>
                          <a:tab pos="1136015"/>
                          <a:tab pos="1249045"/>
                          <a:tab pos="1837055"/>
                          <a:tab pos="1994535"/>
                          <a:tab pos="2040255"/>
                          <a:tab pos="2226310"/>
                          <a:tab pos="2387600"/>
                          <a:tab pos="2447290"/>
                        </a:tabLst>
                      </a:pP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Утверждение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устава,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политики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отношении </a:t>
                      </a:r>
                      <a:r>
                        <a:rPr sz="1000" spc="-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насилия,</a:t>
                      </a:r>
                      <a:r>
                        <a:rPr sz="1000" spc="2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правил</a:t>
                      </a:r>
                      <a:r>
                        <a:rPr sz="1000" spc="19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поведения</a:t>
                      </a:r>
                      <a:r>
                        <a:rPr sz="1000" spc="20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20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внутреннего </a:t>
                      </a:r>
                      <a:r>
                        <a:rPr sz="1000" spc="-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трудового</a:t>
                      </a:r>
                      <a:r>
                        <a:rPr sz="10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распорядка,</a:t>
                      </a:r>
                      <a:r>
                        <a:rPr sz="10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специальные</a:t>
                      </a:r>
                      <a:r>
                        <a:rPr sz="1000" spc="2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меры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000" spc="-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п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ан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е		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ра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ты	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орган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,		сп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ц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ьн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ые 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формы</a:t>
                      </a:r>
                      <a:r>
                        <a:rPr sz="1000" spc="1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документации</a:t>
                      </a:r>
                      <a:r>
                        <a:rPr sz="1000" spc="1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для</a:t>
                      </a:r>
                      <a:r>
                        <a:rPr sz="1000" spc="1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учета</a:t>
                      </a:r>
                      <a:r>
                        <a:rPr sz="1000" spc="1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случаев </a:t>
                      </a:r>
                      <a:r>
                        <a:rPr sz="1000" spc="-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насилия	и	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предпринятых		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мер 			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(форма регистрации,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журнал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учета,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формы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согласия на	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предоставление	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			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обработку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персональных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данных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др.), план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работы</a:t>
                      </a:r>
                      <a:r>
                        <a:rPr sz="10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профилактики			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насилия			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			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мерам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реагирования,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программа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психологической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безопасности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образовательной</a:t>
                      </a:r>
                      <a:r>
                        <a:rPr sz="10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среде</a:t>
                      </a:r>
                      <a:r>
                        <a:rPr sz="10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др.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832757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Содействие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реализации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образовательной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программы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развитию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воспитательной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системы,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направленных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формирование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гуманных,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ненасильственных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отношений,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которые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основаны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уважении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прав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достоинства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человека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гендерном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равенстве,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признании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индивидуальности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каждой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личности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принятии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многообразия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538843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Разработка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документов,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регламентирующих действия и ответственность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всех 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участников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образовательных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отношений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целях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профилактики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насилия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реагирования</a:t>
                      </a:r>
                      <a:r>
                        <a:rPr sz="9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его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случаи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538842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Информирование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всех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участников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образовательных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отношений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политике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образовательного организации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отношении насилия, правилах поведения 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внутреннего</a:t>
                      </a:r>
                      <a:r>
                        <a:rPr sz="9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трудового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распорядка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object 6"/>
          <p:cNvGrpSpPr/>
          <p:nvPr/>
        </p:nvGrpSpPr>
        <p:grpSpPr>
          <a:xfrm>
            <a:off x="247421" y="1534667"/>
            <a:ext cx="8766810" cy="3481704"/>
            <a:chOff x="247421" y="1534667"/>
            <a:chExt cx="8766810" cy="3481704"/>
          </a:xfrm>
        </p:grpSpPr>
        <p:sp>
          <p:nvSpPr>
            <p:cNvPr id="7" name="object 7"/>
            <p:cNvSpPr/>
            <p:nvPr/>
          </p:nvSpPr>
          <p:spPr>
            <a:xfrm>
              <a:off x="247421" y="1541525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6884898" y="0"/>
                  </a:lnTo>
                  <a:lnTo>
                    <a:pt x="1398524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398498" y="457200"/>
                  </a:lnTo>
                  <a:lnTo>
                    <a:pt x="6884898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7421" y="1998713"/>
              <a:ext cx="1398905" cy="3017520"/>
            </a:xfrm>
            <a:custGeom>
              <a:rect l="l" t="t" r="r" b="b"/>
              <a:pathLst>
                <a:path w="1398905" h="3017520">
                  <a:moveTo>
                    <a:pt x="1398524" y="0"/>
                  </a:moveTo>
                  <a:lnTo>
                    <a:pt x="0" y="0"/>
                  </a:lnTo>
                  <a:lnTo>
                    <a:pt x="0" y="3017519"/>
                  </a:lnTo>
                  <a:lnTo>
                    <a:pt x="1398524" y="3017519"/>
                  </a:lnTo>
                  <a:lnTo>
                    <a:pt x="1398524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534924" y="1534667"/>
              <a:ext cx="839724" cy="3474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518915" y="1534667"/>
              <a:ext cx="1755648" cy="3474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231380" y="1534667"/>
              <a:ext cx="1697735" cy="3474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472171" y="1717547"/>
              <a:ext cx="1217676" cy="3474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65176" y="2005583"/>
              <a:ext cx="1226820" cy="2636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65176" y="2142743"/>
              <a:ext cx="338327" cy="263651"/>
            </a:xfrm>
            <a:prstGeom prst="rect">
              <a:avLst/>
            </a:prstGeom>
          </p:spPr>
        </p:pic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41071" y="971550"/>
          <a:ext cx="8768080" cy="403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2555"/>
                <a:gridCol w="5499100"/>
                <a:gridCol w="1876425"/>
              </a:tblGrid>
              <a:tr h="389430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8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8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8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80120">
                <a:tc>
                  <a:txBody>
                    <a:bodyPr vert="horz" wrap="square"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438784" marR="187960" indent="-241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200" b="1" spc="-20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25">
                          <a:latin typeface="Arial"/>
                          <a:cs typeface="Arial"/>
                        </a:rPr>
                        <a:t>зм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10">
                          <a:latin typeface="Arial"/>
                          <a:cs typeface="Arial"/>
                        </a:rPr>
                        <a:t>ж</a:t>
                      </a:r>
                      <a:r>
                        <a:rPr sz="1200" b="1" spc="-5">
                          <a:latin typeface="Arial"/>
                          <a:cs typeface="Arial"/>
                        </a:rPr>
                        <a:t>ны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е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30">
                          <a:latin typeface="Arial"/>
                          <a:cs typeface="Arial"/>
                        </a:rPr>
                        <a:t>ф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рм</a:t>
                      </a:r>
                      <a:r>
                        <a:rPr sz="1200" b="1">
                          <a:latin typeface="Arial"/>
                          <a:cs typeface="Arial"/>
                        </a:rPr>
                        <a:t>ы 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28131">
                <a:tc rowSpan="6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АДМИНИСТРАЦИЯ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ОО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Обеспечение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реализации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политики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образовательного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учреждения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отношении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насилия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через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включение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специальных мер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план работы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школы,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ее отдельных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структурных подразделений 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служб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rowSpan="6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28133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Обеспечение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разработки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внедрения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порядка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выявления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учета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случаев</a:t>
                      </a:r>
                      <a:r>
                        <a:rPr sz="9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насилия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предпринятых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мер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использованием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специальной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документации,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соблюдение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конфиденциальности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защиты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персональных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данных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384095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  <a:tabLst>
                          <a:tab pos="951230"/>
                          <a:tab pos="1965960"/>
                          <a:tab pos="2865755"/>
                          <a:tab pos="3246755"/>
                          <a:tab pos="3821429"/>
                          <a:tab pos="4406900"/>
                          <a:tab pos="4613910"/>
                          <a:tab pos="4928235"/>
                        </a:tabLst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Обеспечение	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своевременного	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рассмотрения	всех	случаев	насилия	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	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его	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попыток,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незамедлительное</a:t>
                      </a:r>
                      <a:r>
                        <a:rPr sz="9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принятие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мер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каждому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выявленному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случаю,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помощь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пострадавшим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28133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318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Организация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работы отдельных специалистов или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служб сопровождения (психолога,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социального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педагога,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уполномоченного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правам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ребенка,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тьютора,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специалиста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медиации)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целях 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профилактики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насилия,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разбора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случаев насилия,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оказания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помощи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вовлеченным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сторонам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2811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Организация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взаимодействия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вышестоящими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органами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управления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образованием,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органами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внутренних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дел,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организациями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здравоохранения,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социальной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помощи,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психологическими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службами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др.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для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противодействия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насилию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оказания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помощи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пострадавшим;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672169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Своевременное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информирование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родителей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учащихся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30">
                          <a:latin typeface="Microsoft Sans Serif"/>
                          <a:cs typeface="Microsoft Sans Serif"/>
                        </a:rPr>
                        <a:t>(как</a:t>
                      </a:r>
                      <a:r>
                        <a:rPr sz="900" spc="18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пострадавшего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ученика,</a:t>
                      </a:r>
                      <a:r>
                        <a:rPr sz="900" spc="2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>
                          <a:latin typeface="Microsoft Sans Serif"/>
                          <a:cs typeface="Microsoft Sans Serif"/>
                        </a:rPr>
                        <a:t>так</a:t>
                      </a:r>
                      <a:r>
                        <a:rPr sz="900" spc="19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ученика,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совершившего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насилие)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и,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при необходимости,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вышестоящих органов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специальных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служб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(полиции,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скорой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медицинской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помощи)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случаях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совершенного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насилия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его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предпосылках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04800" y="133350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6" name="object 6"/>
          <p:cNvGrpSpPr/>
          <p:nvPr/>
        </p:nvGrpSpPr>
        <p:grpSpPr>
          <a:xfrm>
            <a:off x="139852" y="1641348"/>
            <a:ext cx="8766810" cy="2888615"/>
            <a:chOff x="139852" y="1641348"/>
            <a:chExt cx="8766810" cy="2888615"/>
          </a:xfrm>
        </p:grpSpPr>
        <p:sp>
          <p:nvSpPr>
            <p:cNvPr id="7" name="object 7"/>
            <p:cNvSpPr/>
            <p:nvPr/>
          </p:nvSpPr>
          <p:spPr>
            <a:xfrm>
              <a:off x="139852" y="1649094"/>
              <a:ext cx="8766810" cy="457200"/>
            </a:xfrm>
            <a:custGeom>
              <a:rect l="l" t="t" r="r" b="b"/>
              <a:pathLst>
                <a:path w="8766810" h="457200">
                  <a:moveTo>
                    <a:pt x="8766785" y="0"/>
                  </a:moveTo>
                  <a:lnTo>
                    <a:pt x="5844514" y="0"/>
                  </a:lnTo>
                  <a:lnTo>
                    <a:pt x="1398524" y="0"/>
                  </a:lnTo>
                  <a:lnTo>
                    <a:pt x="0" y="0"/>
                  </a:lnTo>
                  <a:lnTo>
                    <a:pt x="0" y="457200"/>
                  </a:lnTo>
                  <a:lnTo>
                    <a:pt x="1398498" y="457200"/>
                  </a:lnTo>
                  <a:lnTo>
                    <a:pt x="5844514" y="457200"/>
                  </a:lnTo>
                  <a:lnTo>
                    <a:pt x="8766785" y="457200"/>
                  </a:lnTo>
                  <a:lnTo>
                    <a:pt x="8766785" y="0"/>
                  </a:lnTo>
                  <a:close/>
                </a:path>
              </a:pathLst>
            </a:custGeom>
            <a:solidFill>
              <a:srgbClr val="CADD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9852" y="2106295"/>
              <a:ext cx="1398905" cy="2423160"/>
            </a:xfrm>
            <a:custGeom>
              <a:rect l="l" t="t" r="r" b="b"/>
              <a:pathLst>
                <a:path w="1398905" h="2423160">
                  <a:moveTo>
                    <a:pt x="1398524" y="0"/>
                  </a:moveTo>
                  <a:lnTo>
                    <a:pt x="0" y="0"/>
                  </a:lnTo>
                  <a:lnTo>
                    <a:pt x="0" y="2423160"/>
                  </a:lnTo>
                  <a:lnTo>
                    <a:pt x="1398524" y="2423160"/>
                  </a:lnTo>
                  <a:lnTo>
                    <a:pt x="1398524" y="0"/>
                  </a:lnTo>
                  <a:close/>
                </a:path>
              </a:pathLst>
            </a:custGeom>
            <a:solidFill>
              <a:srgbClr val="E7EE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26719" y="1641348"/>
              <a:ext cx="839724" cy="3474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891028" y="1641348"/>
              <a:ext cx="1755648" cy="3474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603491" y="1641348"/>
              <a:ext cx="1697736" cy="347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44284" y="1824228"/>
              <a:ext cx="1217676" cy="3474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56972" y="2112264"/>
              <a:ext cx="1226820" cy="2636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56972" y="2249424"/>
              <a:ext cx="338328" cy="263651"/>
            </a:xfrm>
            <a:prstGeom prst="rect">
              <a:avLst/>
            </a:prstGeom>
          </p:spPr>
        </p:pic>
      </p:grp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33502" y="1123949"/>
          <a:ext cx="8766809" cy="3399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3190"/>
                <a:gridCol w="4457065"/>
                <a:gridCol w="2916554"/>
              </a:tblGrid>
              <a:tr h="387716">
                <a:tc gridSpan="3"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Меры по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созданию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комфортной</a:t>
                      </a:r>
                      <a:r>
                        <a:rPr sz="1600" b="1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6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безопасной</a:t>
                      </a:r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образовательной</a:t>
                      </a:r>
                      <a:r>
                        <a:rPr sz="1600" b="1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среды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78005">
                <a:tc>
                  <a:txBody>
                    <a:bodyPr vert="horz" wrap="square"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>
                          <a:latin typeface="Arial"/>
                          <a:cs typeface="Arial"/>
                        </a:rPr>
                        <a:t>Субъект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Содержание</a:t>
                      </a:r>
                      <a:r>
                        <a:rPr sz="1200" b="1" spc="-55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работы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58215" marR="708660" indent="-2413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">
                          <a:latin typeface="Arial"/>
                          <a:cs typeface="Arial"/>
                        </a:rPr>
                        <a:t>В</a:t>
                      </a:r>
                      <a:r>
                        <a:rPr sz="1200" b="1" spc="-20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25">
                          <a:latin typeface="Arial"/>
                          <a:cs typeface="Arial"/>
                        </a:rPr>
                        <a:t>зм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10">
                          <a:latin typeface="Arial"/>
                          <a:cs typeface="Arial"/>
                        </a:rPr>
                        <a:t>ж</a:t>
                      </a:r>
                      <a:r>
                        <a:rPr sz="1200" b="1" spc="-5">
                          <a:latin typeface="Arial"/>
                          <a:cs typeface="Arial"/>
                        </a:rPr>
                        <a:t>ны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е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30">
                          <a:latin typeface="Arial"/>
                          <a:cs typeface="Arial"/>
                        </a:rPr>
                        <a:t>ф</a:t>
                      </a:r>
                      <a:r>
                        <a:rPr sz="1200" b="1">
                          <a:latin typeface="Arial"/>
                          <a:cs typeface="Arial"/>
                        </a:rPr>
                        <a:t>о</a:t>
                      </a:r>
                      <a:r>
                        <a:rPr sz="1200" b="1" spc="-15">
                          <a:latin typeface="Arial"/>
                          <a:cs typeface="Arial"/>
                        </a:rPr>
                        <a:t>рм</a:t>
                      </a:r>
                      <a:r>
                        <a:rPr sz="1200" b="1">
                          <a:latin typeface="Arial"/>
                          <a:cs typeface="Arial"/>
                        </a:rPr>
                        <a:t>ы  </a:t>
                      </a:r>
                      <a:r>
                        <a:rPr sz="1200" b="1" spc="-10">
                          <a:latin typeface="Arial"/>
                          <a:cs typeface="Arial"/>
                        </a:rPr>
                        <a:t>мероприятий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669209">
                <a:tc rowSpan="4">
                  <a:txBody>
                    <a:bodyPr vert="horz" wrap="square"/>
                    <a:lstStyle/>
                    <a:p>
                      <a:pPr marL="91440" marR="2343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АД</a:t>
                      </a:r>
                      <a:r>
                        <a:rPr sz="900" b="1" i="1" spc="-2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М</a:t>
                      </a: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ИНИСТРАЦ</a:t>
                      </a:r>
                      <a:r>
                        <a:rPr sz="900" b="1" i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ИЯ  </a:t>
                      </a:r>
                      <a:r>
                        <a:rPr sz="900" b="1" i="1" spc="-5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ОО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Своевременное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информирование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родителей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учащихся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30">
                          <a:latin typeface="Microsoft Sans Serif"/>
                          <a:cs typeface="Microsoft Sans Serif"/>
                        </a:rPr>
                        <a:t>(как</a:t>
                      </a:r>
                      <a:r>
                        <a:rPr sz="900" spc="-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пострадавшего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ученика,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25">
                          <a:latin typeface="Microsoft Sans Serif"/>
                          <a:cs typeface="Microsoft Sans Serif"/>
                        </a:rPr>
                        <a:t>так</a:t>
                      </a:r>
                      <a:r>
                        <a:rPr sz="9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ученика,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совершившего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насилие)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необходимости,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вышестоящих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органов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специальных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служб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(полиции,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скорой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медицинской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помощи)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о случаях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совершенного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насилия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его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предпосылках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rowSpan="4"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25806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всех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сотрудников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образовательного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учреждения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методам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профилактики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насилия и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навыкам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его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выявления, предотвращения и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оказания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 помощи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 участникам</a:t>
                      </a:r>
                      <a:r>
                        <a:rPr sz="9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конфликта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25807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Создание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условий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для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защиты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прав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сотрудников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образовательного организации, контроль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соблюдения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со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стороны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педагогов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сотрудников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этических</a:t>
                      </a:r>
                      <a:r>
                        <a:rPr sz="9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норм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812611"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900" spc="-5">
                          <a:latin typeface="Microsoft Sans Serif"/>
                          <a:cs typeface="Microsoft Sans Serif"/>
                        </a:rPr>
                        <a:t>Осуществление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мониторинга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обстановки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образовательном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учреждении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и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регулярного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анализа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происшествий,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связанных</a:t>
                      </a:r>
                      <a:r>
                        <a:rPr sz="900" spc="2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9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насилием;</a:t>
                      </a:r>
                      <a:r>
                        <a:rPr sz="900" spc="229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при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необходимости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принятие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управленческих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решений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 обеспечению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безопасности,</a:t>
                      </a:r>
                      <a:r>
                        <a:rPr sz="900" spc="2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внесение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коррективов</a:t>
                      </a:r>
                      <a:r>
                        <a:rPr sz="900" spc="2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в план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работы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900" spc="-15">
                          <a:latin typeface="Microsoft Sans Serif"/>
                          <a:cs typeface="Microsoft Sans Serif"/>
                        </a:rPr>
                        <a:t>профилактике</a:t>
                      </a:r>
                      <a:r>
                        <a:rPr sz="900" spc="2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>
                          <a:latin typeface="Microsoft Sans Serif"/>
                          <a:cs typeface="Microsoft Sans Serif"/>
                        </a:rPr>
                        <a:t>насилия </a:t>
                      </a:r>
                      <a:r>
                        <a:rPr sz="9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900" spc="-10">
                          <a:latin typeface="Microsoft Sans Serif"/>
                          <a:cs typeface="Microsoft Sans Serif"/>
                        </a:rPr>
                        <a:t>меры</a:t>
                      </a:r>
                      <a:r>
                        <a:rPr sz="9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900" spc="-5">
                          <a:latin typeface="Microsoft Sans Serif"/>
                          <a:cs typeface="Microsoft Sans Serif"/>
                        </a:rPr>
                        <a:t>реагирования</a:t>
                      </a:r>
                      <a:endParaRPr sz="9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 v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04800" y="133350"/>
            <a:ext cx="8305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 txBox="1"/>
          <p:nvPr/>
        </p:nvSpPr>
        <p:spPr>
          <a:xfrm>
            <a:off x="347268" y="772319"/>
            <a:ext cx="5260340" cy="267381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345"/>
              </a:spcBef>
            </a:pPr>
            <a:r>
              <a:rPr sz="1400" spc="-15" smtClean="0">
                <a:solidFill>
                  <a:srgbClr val="C00000"/>
                </a:solidFill>
                <a:latin typeface="Microsoft Sans Serif"/>
                <a:cs typeface="Microsoft Sans Serif"/>
              </a:rPr>
              <a:t>Модель</a:t>
            </a:r>
            <a:r>
              <a:rPr sz="1400" smtClean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C00000"/>
                </a:solidFill>
                <a:latin typeface="Microsoft Sans Serif"/>
                <a:cs typeface="Microsoft Sans Serif"/>
              </a:rPr>
              <a:t>психологически</a:t>
            </a:r>
            <a:r>
              <a:rPr sz="1400" spc="2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C00000"/>
                </a:solidFill>
                <a:latin typeface="Microsoft Sans Serif"/>
                <a:cs typeface="Microsoft Sans Serif"/>
              </a:rPr>
              <a:t>безопасной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3229" y="1570609"/>
            <a:ext cx="3840479" cy="3439542"/>
            <a:chOff x="283229" y="1570608"/>
            <a:chExt cx="3840479" cy="3573145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83229" y="1570608"/>
              <a:ext cx="3840257" cy="35728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35907" y="1758137"/>
              <a:ext cx="188975" cy="1420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35907" y="2520441"/>
              <a:ext cx="188975" cy="14173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35907" y="2977895"/>
              <a:ext cx="188975" cy="1417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35907" y="3435096"/>
              <a:ext cx="188975" cy="1417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35907" y="3739896"/>
              <a:ext cx="188975" cy="1417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35907" y="4349800"/>
              <a:ext cx="188975" cy="1417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835907" y="4807000"/>
              <a:ext cx="188975" cy="14173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939800" y="1244600"/>
            <a:ext cx="20129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0">
                <a:solidFill>
                  <a:srgbClr val="C00000"/>
                </a:solidFill>
                <a:latin typeface="Microsoft Sans Serif"/>
                <a:cs typeface="Microsoft Sans Serif"/>
              </a:rPr>
              <a:t>образовательной</a:t>
            </a:r>
            <a:r>
              <a:rPr sz="14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C00000"/>
                </a:solidFill>
                <a:latin typeface="Microsoft Sans Serif"/>
                <a:cs typeface="Microsoft Sans Serif"/>
              </a:rPr>
              <a:t>среды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14800" y="895350"/>
            <a:ext cx="439166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1985" marR="5080" indent="-629920">
              <a:lnSpc>
                <a:spcPct val="100000"/>
              </a:lnSpc>
              <a:spcBef>
                <a:spcPts val="105"/>
              </a:spcBef>
            </a:pPr>
            <a:r>
              <a:rPr sz="1400" i="1" spc="-5">
                <a:latin typeface="Arial"/>
                <a:cs typeface="Arial"/>
              </a:rPr>
              <a:t>Основные</a:t>
            </a:r>
            <a:r>
              <a:rPr sz="1400" i="1" spc="-4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критерии</a:t>
            </a:r>
            <a:r>
              <a:rPr sz="1400" i="1" spc="-4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психологически</a:t>
            </a:r>
            <a:r>
              <a:rPr sz="1400" i="1" spc="-50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комфортной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и </a:t>
            </a:r>
            <a:r>
              <a:rPr sz="1400" i="1" spc="-37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безопасной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 spc="-15">
                <a:latin typeface="Arial"/>
                <a:cs typeface="Arial"/>
              </a:rPr>
              <a:t>образовательной</a:t>
            </a:r>
            <a:r>
              <a:rPr sz="1400" i="1" spc="-45">
                <a:latin typeface="Arial"/>
                <a:cs typeface="Arial"/>
              </a:rPr>
              <a:t> </a:t>
            </a:r>
            <a:r>
              <a:rPr sz="1400" i="1" spc="-5">
                <a:latin typeface="Arial"/>
                <a:cs typeface="Arial"/>
              </a:rPr>
              <a:t>среды: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10000" y="1504950"/>
            <a:ext cx="5181600" cy="34746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indent="156845" algn="just">
              <a:lnSpc>
                <a:spcPct val="100000"/>
              </a:lnSpc>
              <a:spcBef>
                <a:spcPts val="95"/>
              </a:spcBef>
            </a:pPr>
            <a:r>
              <a:rPr sz="1000" b="1" i="1" spc="-5">
                <a:latin typeface="Arial"/>
                <a:cs typeface="Arial"/>
              </a:rPr>
              <a:t>Позитивное отношение всех </a:t>
            </a:r>
            <a:r>
              <a:rPr sz="1000" b="1" i="1" spc="-10">
                <a:latin typeface="Arial"/>
                <a:cs typeface="Arial"/>
              </a:rPr>
              <a:t>участников </a:t>
            </a:r>
            <a:r>
              <a:rPr sz="1000" b="1" i="1" spc="-5">
                <a:latin typeface="Arial"/>
                <a:cs typeface="Arial"/>
              </a:rPr>
              <a:t>образовательного процесса к 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образовательной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среде: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межличностном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профессиональном </a:t>
            </a:r>
            <a:r>
              <a:rPr sz="1000" b="1" spc="-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взаимодействии</a:t>
            </a:r>
            <a:r>
              <a:rPr sz="1000" b="1" spc="-5">
                <a:latin typeface="Arial"/>
                <a:cs typeface="Arial"/>
              </a:rPr>
              <a:t> реализуются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принципы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взаимного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уважения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 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доброжелательности,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все </a:t>
            </a:r>
            <a:r>
              <a:rPr sz="1000" b="1" spc="-15">
                <a:latin typeface="Arial"/>
                <a:cs typeface="Arial"/>
              </a:rPr>
              <a:t>ощущают</a:t>
            </a:r>
            <a:r>
              <a:rPr sz="1000" b="1" spc="50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себя</a:t>
            </a:r>
            <a:r>
              <a:rPr sz="1000" b="1" spc="-5">
                <a:latin typeface="Arial"/>
                <a:cs typeface="Arial"/>
              </a:rPr>
              <a:t> принятыми</a:t>
            </a:r>
            <a:r>
              <a:rPr sz="1000" b="1" spc="2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и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вовлеченными;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7620" indent="215900" algn="just">
              <a:lnSpc>
                <a:spcPct val="100000"/>
              </a:lnSpc>
            </a:pPr>
            <a:r>
              <a:rPr sz="1000" b="1" i="1" spc="-5">
                <a:latin typeface="Arial"/>
                <a:cs typeface="Arial"/>
              </a:rPr>
              <a:t>Личностно-ориентированный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подход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в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обучении,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способствующий 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сохранению </a:t>
            </a:r>
            <a:r>
              <a:rPr sz="1000" b="1" i="1" spc="-5">
                <a:latin typeface="Arial"/>
                <a:cs typeface="Arial"/>
              </a:rPr>
              <a:t>и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укреплению</a:t>
            </a:r>
            <a:r>
              <a:rPr sz="1000" b="1" i="1" spc="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психологического</a:t>
            </a:r>
            <a:r>
              <a:rPr sz="1000" b="1" i="1" spc="4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здоровья;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Arial"/>
              <a:cs typeface="Arial"/>
            </a:endParaRPr>
          </a:p>
          <a:p>
            <a:pPr marL="12700" marR="6350" indent="222250" algn="just">
              <a:lnSpc>
                <a:spcPct val="100000"/>
              </a:lnSpc>
            </a:pPr>
            <a:r>
              <a:rPr sz="1000" b="1" i="1" spc="-5">
                <a:latin typeface="Arial"/>
                <a:cs typeface="Arial"/>
              </a:rPr>
              <a:t>Функционирование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образовательной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среды</a:t>
            </a:r>
            <a:r>
              <a:rPr sz="1000" b="1" i="1" spc="-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как</a:t>
            </a:r>
            <a:r>
              <a:rPr sz="1000" b="1" i="1" spc="-5">
                <a:latin typeface="Arial"/>
                <a:cs typeface="Arial"/>
              </a:rPr>
              <a:t> развивающей,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т.е. 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имеющей</a:t>
            </a:r>
            <a:r>
              <a:rPr sz="1000" b="1" i="1" spc="-5">
                <a:latin typeface="Arial"/>
                <a:cs typeface="Arial"/>
              </a:rPr>
              <a:t> психологические</a:t>
            </a:r>
            <a:r>
              <a:rPr sz="1000" b="1" i="1" spc="3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ресурсы</a:t>
            </a:r>
            <a:r>
              <a:rPr sz="1000" b="1" i="1" spc="-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развития;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41605">
              <a:lnSpc>
                <a:spcPct val="100000"/>
              </a:lnSpc>
            </a:pPr>
            <a:r>
              <a:rPr sz="1000" b="1" i="1" spc="-5">
                <a:latin typeface="Arial"/>
                <a:cs typeface="Arial"/>
              </a:rPr>
              <a:t>Удовлетворение</a:t>
            </a:r>
            <a:r>
              <a:rPr sz="1000" b="1" i="1" spc="-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потребности</a:t>
            </a:r>
            <a:r>
              <a:rPr sz="1000" b="1" i="1" spc="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в</a:t>
            </a:r>
            <a:r>
              <a:rPr sz="1000" b="1" i="1" spc="-10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личностно-доверительном</a:t>
            </a:r>
            <a:r>
              <a:rPr sz="1000" b="1" i="1" spc="1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общении;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5080" indent="180975" algn="just">
              <a:lnSpc>
                <a:spcPct val="100000"/>
              </a:lnSpc>
            </a:pPr>
            <a:r>
              <a:rPr sz="1000" b="1" i="1" spc="-5">
                <a:latin typeface="Arial"/>
                <a:cs typeface="Arial"/>
              </a:rPr>
              <a:t>Защищенность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от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психологического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насилия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во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взаимодействии</a:t>
            </a:r>
            <a:r>
              <a:rPr sz="1000" b="1" i="1" spc="-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со </a:t>
            </a:r>
            <a:r>
              <a:rPr sz="1000" b="1" i="1" spc="-5">
                <a:latin typeface="Arial"/>
                <a:cs typeface="Arial"/>
              </a:rPr>
              <a:t> сверстниками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и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педагогами:</a:t>
            </a:r>
            <a:r>
              <a:rPr sz="1000" b="1" i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все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участники</a:t>
            </a:r>
            <a:r>
              <a:rPr sz="1000" b="1" spc="-5">
                <a:latin typeface="Arial"/>
                <a:cs typeface="Arial"/>
              </a:rPr>
              <a:t> образовательного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процесса </a:t>
            </a:r>
            <a:r>
              <a:rPr sz="1000" b="1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чувствуют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10">
                <a:latin typeface="Arial"/>
                <a:cs typeface="Arial"/>
              </a:rPr>
              <a:t>себя</a:t>
            </a:r>
            <a:r>
              <a:rPr sz="1000" b="1" spc="5">
                <a:latin typeface="Arial"/>
                <a:cs typeface="Arial"/>
              </a:rPr>
              <a:t> </a:t>
            </a:r>
            <a:r>
              <a:rPr sz="1000" b="1" spc="-5">
                <a:latin typeface="Arial"/>
                <a:cs typeface="Arial"/>
              </a:rPr>
              <a:t>в </a:t>
            </a:r>
            <a:r>
              <a:rPr sz="1000" b="1" spc="-10">
                <a:latin typeface="Arial"/>
                <a:cs typeface="Arial"/>
              </a:rPr>
              <a:t>безопасности;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12700" marR="8255" indent="241935">
              <a:lnSpc>
                <a:spcPct val="100000"/>
              </a:lnSpc>
              <a:tabLst>
                <a:tab pos="1210310"/>
                <a:tab pos="2520950"/>
                <a:tab pos="3073400"/>
                <a:tab pos="3608070"/>
                <a:tab pos="3896360"/>
                <a:tab pos="4841240"/>
              </a:tabLst>
            </a:pPr>
            <a:r>
              <a:rPr sz="1000" b="1" i="1" spc="-10">
                <a:latin typeface="Arial"/>
                <a:cs typeface="Arial"/>
              </a:rPr>
              <a:t>В</a:t>
            </a:r>
            <a:r>
              <a:rPr sz="1000" b="1" i="1" spc="-5">
                <a:latin typeface="Arial"/>
                <a:cs typeface="Arial"/>
              </a:rPr>
              <a:t>о</a:t>
            </a:r>
            <a:r>
              <a:rPr sz="1000" b="1" i="1" spc="-10">
                <a:latin typeface="Arial"/>
                <a:cs typeface="Arial"/>
              </a:rPr>
              <a:t>сп</a:t>
            </a:r>
            <a:r>
              <a:rPr sz="1000" b="1" i="1" spc="-5">
                <a:latin typeface="Arial"/>
                <a:cs typeface="Arial"/>
              </a:rPr>
              <a:t>риятие</a:t>
            </a:r>
            <a:r>
              <a:rPr sz="1000" b="1" i="1">
                <a:latin typeface="Arial"/>
                <a:cs typeface="Arial"/>
              </a:rPr>
              <a:t>	</a:t>
            </a:r>
            <a:r>
              <a:rPr sz="1000" b="1" i="1" spc="10">
                <a:latin typeface="Arial"/>
                <a:cs typeface="Arial"/>
              </a:rPr>
              <a:t>о</a:t>
            </a:r>
            <a:r>
              <a:rPr sz="1000" b="1" i="1" spc="-15">
                <a:latin typeface="Arial"/>
                <a:cs typeface="Arial"/>
              </a:rPr>
              <a:t>б</a:t>
            </a:r>
            <a:r>
              <a:rPr sz="1000" b="1" i="1" spc="-5">
                <a:latin typeface="Arial"/>
                <a:cs typeface="Arial"/>
              </a:rPr>
              <a:t>р</a:t>
            </a:r>
            <a:r>
              <a:rPr sz="1000" b="1" i="1" spc="-10">
                <a:latin typeface="Arial"/>
                <a:cs typeface="Arial"/>
              </a:rPr>
              <a:t>а</a:t>
            </a:r>
            <a:r>
              <a:rPr sz="1000" b="1" i="1" spc="-15">
                <a:latin typeface="Arial"/>
                <a:cs typeface="Arial"/>
              </a:rPr>
              <a:t>з</a:t>
            </a:r>
            <a:r>
              <a:rPr sz="1000" b="1" i="1" spc="-5">
                <a:latin typeface="Arial"/>
                <a:cs typeface="Arial"/>
              </a:rPr>
              <a:t>ов</a:t>
            </a:r>
            <a:r>
              <a:rPr sz="1000" b="1" i="1" spc="-10">
                <a:latin typeface="Arial"/>
                <a:cs typeface="Arial"/>
              </a:rPr>
              <a:t>ате</a:t>
            </a:r>
            <a:r>
              <a:rPr sz="1000" b="1" i="1" spc="-5">
                <a:latin typeface="Arial"/>
                <a:cs typeface="Arial"/>
              </a:rPr>
              <a:t>л</a:t>
            </a:r>
            <a:r>
              <a:rPr sz="1000" b="1" i="1" spc="-10">
                <a:latin typeface="Arial"/>
                <a:cs typeface="Arial"/>
              </a:rPr>
              <a:t>ь</a:t>
            </a:r>
            <a:r>
              <a:rPr sz="1000" b="1" i="1" spc="-5">
                <a:latin typeface="Arial"/>
                <a:cs typeface="Arial"/>
              </a:rPr>
              <a:t>н</a:t>
            </a:r>
            <a:r>
              <a:rPr sz="1000" b="1" i="1" spc="5">
                <a:latin typeface="Arial"/>
                <a:cs typeface="Arial"/>
              </a:rPr>
              <a:t>о</a:t>
            </a:r>
            <a:r>
              <a:rPr sz="1000" b="1" i="1" spc="-5">
                <a:latin typeface="Arial"/>
                <a:cs typeface="Arial"/>
              </a:rPr>
              <a:t>й</a:t>
            </a:r>
            <a:r>
              <a:rPr sz="1000" b="1" i="1">
                <a:latin typeface="Arial"/>
                <a:cs typeface="Arial"/>
              </a:rPr>
              <a:t>	</a:t>
            </a:r>
            <a:r>
              <a:rPr sz="1000" b="1" i="1" spc="-10">
                <a:latin typeface="Arial"/>
                <a:cs typeface="Arial"/>
              </a:rPr>
              <a:t>сред</a:t>
            </a:r>
            <a:r>
              <a:rPr sz="1000" b="1" i="1" spc="-5">
                <a:latin typeface="Arial"/>
                <a:cs typeface="Arial"/>
              </a:rPr>
              <a:t>ы</a:t>
            </a:r>
            <a:r>
              <a:rPr sz="1000" b="1" i="1">
                <a:latin typeface="Arial"/>
                <a:cs typeface="Arial"/>
              </a:rPr>
              <a:t>	</a:t>
            </a:r>
            <a:r>
              <a:rPr sz="1000" b="1" i="1" spc="-5">
                <a:latin typeface="Arial"/>
                <a:cs typeface="Arial"/>
              </a:rPr>
              <a:t>в</a:t>
            </a:r>
            <a:r>
              <a:rPr sz="1000" b="1" i="1" spc="-10">
                <a:latin typeface="Arial"/>
                <a:cs typeface="Arial"/>
              </a:rPr>
              <a:t>се</a:t>
            </a:r>
            <a:r>
              <a:rPr sz="1000" b="1" i="1" spc="-15">
                <a:latin typeface="Arial"/>
                <a:cs typeface="Arial"/>
              </a:rPr>
              <a:t>м</a:t>
            </a:r>
            <a:r>
              <a:rPr sz="1000" b="1" i="1" spc="-5">
                <a:latin typeface="Arial"/>
                <a:cs typeface="Arial"/>
              </a:rPr>
              <a:t>и</a:t>
            </a:r>
            <a:r>
              <a:rPr sz="1000" b="1" i="1">
                <a:latin typeface="Arial"/>
                <a:cs typeface="Arial"/>
              </a:rPr>
              <a:t>	</a:t>
            </a:r>
            <a:r>
              <a:rPr sz="1000" b="1" i="1" spc="-10">
                <a:latin typeface="Arial"/>
                <a:cs typeface="Arial"/>
              </a:rPr>
              <a:t>е</a:t>
            </a:r>
            <a:r>
              <a:rPr sz="1000" b="1" i="1" spc="-5">
                <a:latin typeface="Arial"/>
                <a:cs typeface="Arial"/>
              </a:rPr>
              <a:t>ѐ</a:t>
            </a:r>
            <a:r>
              <a:rPr sz="1000" b="1" i="1">
                <a:latin typeface="Arial"/>
                <a:cs typeface="Arial"/>
              </a:rPr>
              <a:t>	</a:t>
            </a:r>
            <a:r>
              <a:rPr sz="1000" b="1" i="1" spc="-10">
                <a:latin typeface="Arial"/>
                <a:cs typeface="Arial"/>
              </a:rPr>
              <a:t>су</a:t>
            </a:r>
            <a:r>
              <a:rPr sz="1000" b="1" i="1" spc="-15">
                <a:latin typeface="Arial"/>
                <a:cs typeface="Arial"/>
              </a:rPr>
              <a:t>б</a:t>
            </a:r>
            <a:r>
              <a:rPr sz="1000" b="1" i="1" spc="-5">
                <a:latin typeface="Arial"/>
                <a:cs typeface="Arial"/>
              </a:rPr>
              <a:t>ъ</a:t>
            </a:r>
            <a:r>
              <a:rPr sz="1000" b="1" i="1" spc="-10">
                <a:latin typeface="Arial"/>
                <a:cs typeface="Arial"/>
              </a:rPr>
              <a:t>екта</a:t>
            </a:r>
            <a:r>
              <a:rPr sz="1000" b="1" i="1" spc="-5">
                <a:latin typeface="Arial"/>
                <a:cs typeface="Arial"/>
              </a:rPr>
              <a:t>ми</a:t>
            </a:r>
            <a:r>
              <a:rPr sz="1000" b="1" i="1">
                <a:latin typeface="Arial"/>
                <a:cs typeface="Arial"/>
              </a:rPr>
              <a:t>	</a:t>
            </a:r>
            <a:r>
              <a:rPr sz="1000" b="1" i="1" spc="-5">
                <a:latin typeface="Arial"/>
                <a:cs typeface="Arial"/>
              </a:rPr>
              <a:t>к</a:t>
            </a:r>
            <a:r>
              <a:rPr sz="1000" b="1" i="1">
                <a:latin typeface="Arial"/>
                <a:cs typeface="Arial"/>
              </a:rPr>
              <a:t>а</a:t>
            </a:r>
            <a:r>
              <a:rPr sz="1000" b="1" i="1" spc="-5">
                <a:latin typeface="Arial"/>
                <a:cs typeface="Arial"/>
              </a:rPr>
              <a:t>к  психологически</a:t>
            </a:r>
            <a:r>
              <a:rPr sz="1000" b="1" i="1" spc="2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благополучной;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Arial"/>
              <a:cs typeface="Arial"/>
            </a:endParaRPr>
          </a:p>
          <a:p>
            <a:pPr marL="222885">
              <a:lnSpc>
                <a:spcPct val="100000"/>
              </a:lnSpc>
            </a:pPr>
            <a:r>
              <a:rPr sz="1000" b="1" i="1" spc="-5">
                <a:latin typeface="Arial"/>
                <a:cs typeface="Arial"/>
              </a:rPr>
              <a:t>Удовлетворенность</a:t>
            </a:r>
            <a:r>
              <a:rPr sz="1000" b="1" i="1" spc="63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субъектов</a:t>
            </a:r>
            <a:r>
              <a:rPr sz="1000" b="1" i="1" spc="635">
                <a:latin typeface="Arial"/>
                <a:cs typeface="Arial"/>
              </a:rPr>
              <a:t> </a:t>
            </a:r>
            <a:r>
              <a:rPr sz="1000" b="1" i="1" spc="-5">
                <a:latin typeface="Arial"/>
                <a:cs typeface="Arial"/>
              </a:rPr>
              <a:t>образовательной</a:t>
            </a:r>
            <a:r>
              <a:rPr sz="1000" b="1" i="1" spc="645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среды</a:t>
            </a:r>
            <a:r>
              <a:rPr sz="1000" b="1" i="1" spc="64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качеством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i="1" spc="-5">
                <a:latin typeface="Arial"/>
                <a:cs typeface="Arial"/>
              </a:rPr>
              <a:t>своей</a:t>
            </a:r>
            <a:r>
              <a:rPr sz="1000" b="1" i="1" spc="-40">
                <a:latin typeface="Arial"/>
                <a:cs typeface="Arial"/>
              </a:rPr>
              <a:t> </a:t>
            </a:r>
            <a:r>
              <a:rPr sz="1000" b="1" i="1" spc="-10">
                <a:latin typeface="Arial"/>
                <a:cs typeface="Arial"/>
              </a:rPr>
              <a:t>жизни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Заголовок 17"/>
          <p:cNvSpPr>
            <a:spLocks noGrp="1"/>
          </p:cNvSpPr>
          <p:nvPr>
            <p:ph type="title"/>
          </p:nvPr>
        </p:nvSpPr>
        <p:spPr>
          <a:xfrm>
            <a:off x="609600" y="133350"/>
            <a:ext cx="8001000" cy="846386"/>
          </a:xfrm>
        </p:spPr>
        <p:txBody>
          <a:bodyPr/>
          <a:lstStyle/>
          <a:p>
            <a:pPr algn="ctr"/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br>
              <a:rPr lang="ru-RU" sz="1200" smtClean="0"/>
            </a:br>
            <a:endParaRPr lang="ru-RU"/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/>
          <p:nvPr/>
        </p:nvSpPr>
        <p:spPr>
          <a:xfrm>
            <a:off x="447090" y="1165733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72" y="253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102222" y="3075899"/>
            <a:ext cx="4404360" cy="920115"/>
            <a:chOff x="1102222" y="3075899"/>
            <a:chExt cx="4404360" cy="920115"/>
          </a:xfrm>
        </p:grpSpPr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163368" y="3075899"/>
              <a:ext cx="109307" cy="1101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508504" y="3165348"/>
              <a:ext cx="1467612" cy="4038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102222" y="3516387"/>
              <a:ext cx="220115" cy="1147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243584" y="3378708"/>
              <a:ext cx="1156716" cy="4038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156460" y="3378708"/>
              <a:ext cx="303275" cy="4038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215896" y="3378708"/>
              <a:ext cx="3290315" cy="4038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552956" y="3592068"/>
              <a:ext cx="797051" cy="4038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2106168" y="3592068"/>
              <a:ext cx="2778252" cy="40385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54837" y="1362582"/>
            <a:ext cx="5274945" cy="2511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95"/>
              </a:lnSpc>
              <a:spcBef>
                <a:spcPts val="105"/>
              </a:spcBef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План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мероприятий</a:t>
            </a:r>
            <a:endParaRPr sz="1400">
              <a:latin typeface="Arial"/>
              <a:cs typeface="Arial"/>
            </a:endParaRPr>
          </a:p>
          <a:p>
            <a:pPr marL="250190" marR="245745" indent="3175" algn="ctr">
              <a:lnSpc>
                <a:spcPts val="151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по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психолого-педагогическому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сопровождению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несовершеннолетних</a:t>
            </a:r>
            <a:r>
              <a:rPr sz="14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совершеннолетних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условиях </a:t>
            </a:r>
            <a:r>
              <a:rPr sz="1400" b="1" spc="-3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современных</a:t>
            </a:r>
            <a:r>
              <a:rPr sz="14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вызовов,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поддержки</a:t>
            </a:r>
            <a:endParaRPr sz="1400">
              <a:latin typeface="Arial"/>
              <a:cs typeface="Arial"/>
            </a:endParaRPr>
          </a:p>
          <a:p>
            <a:pPr marL="12700" marR="5080" indent="39370" algn="just">
              <a:lnSpc>
                <a:spcPts val="1510"/>
              </a:lnSpc>
              <a:spcBef>
                <a:spcPts val="10"/>
              </a:spcBef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обучающихся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 их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родителей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(законных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представителей),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оказанию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 помощи несовершеннолетним, </a:t>
            </a:r>
            <a:r>
              <a:rPr sz="1400" b="1" spc="-3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прибывающим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новых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территорий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субъектов</a:t>
            </a:r>
            <a:r>
              <a:rPr sz="14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Российской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ts val="1495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Федерации</a:t>
            </a:r>
            <a:endParaRPr sz="1400">
              <a:latin typeface="Arial"/>
              <a:cs typeface="Arial"/>
            </a:endParaRPr>
          </a:p>
          <a:p>
            <a:pPr marL="37465" algn="ctr">
              <a:lnSpc>
                <a:spcPct val="100000"/>
              </a:lnSpc>
              <a:spcBef>
                <a:spcPts val="575"/>
              </a:spcBef>
            </a:pPr>
            <a:r>
              <a:rPr sz="1400" b="1">
                <a:latin typeface="Arial"/>
                <a:cs typeface="Arial"/>
              </a:rPr>
              <a:t>+</a:t>
            </a:r>
            <a:endParaRPr sz="1400">
              <a:latin typeface="Arial"/>
              <a:cs typeface="Arial"/>
            </a:endParaRPr>
          </a:p>
          <a:p>
            <a:pPr marL="37465" algn="ctr">
              <a:lnSpc>
                <a:spcPct val="100000"/>
              </a:lnSpc>
            </a:pPr>
            <a:r>
              <a:rPr sz="1400" b="1" spc="-5">
                <a:latin typeface="Arial"/>
                <a:cs typeface="Arial"/>
              </a:rPr>
              <a:t>мероприятия</a:t>
            </a:r>
            <a:endParaRPr sz="1400">
              <a:latin typeface="Arial"/>
              <a:cs typeface="Arial"/>
            </a:endParaRPr>
          </a:p>
          <a:p>
            <a:pPr marL="537210" marR="492759" algn="ctr">
              <a:lnSpc>
                <a:spcPct val="100000"/>
              </a:lnSpc>
            </a:pPr>
            <a:r>
              <a:rPr sz="1400" b="1">
                <a:latin typeface="Arial"/>
                <a:cs typeface="Arial"/>
              </a:rPr>
              <a:t>по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психолого-педагогическому</a:t>
            </a:r>
            <a:r>
              <a:rPr sz="1400" b="1" spc="-7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сопровождению </a:t>
            </a:r>
            <a:r>
              <a:rPr sz="1400" b="1" spc="-37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23609" y="1564004"/>
            <a:ext cx="2534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latin typeface="Arial"/>
                <a:cs typeface="Arial"/>
              </a:rPr>
              <a:t>Мероприятия,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направленные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на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23609" y="1929764"/>
            <a:ext cx="2877185" cy="240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/>
              </a:tabLst>
            </a:pP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формирование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позитивного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 отношения</a:t>
            </a:r>
            <a:r>
              <a:rPr sz="1200" i="1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обучающихся</a:t>
            </a:r>
            <a:r>
              <a:rPr sz="1200" i="1" spc="-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200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учебному </a:t>
            </a:r>
            <a:r>
              <a:rPr sz="1200" i="1" spc="-3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процессу</a:t>
            </a:r>
            <a:endParaRPr sz="1200">
              <a:latin typeface="Arial"/>
              <a:cs typeface="Arial"/>
            </a:endParaRPr>
          </a:p>
          <a:p>
            <a:pPr marL="184785" marR="414020" indent="-172720">
              <a:lnSpc>
                <a:spcPct val="100000"/>
              </a:lnSpc>
              <a:buFont typeface="Wingdings"/>
              <a:buChar char=""/>
              <a:tabLst>
                <a:tab pos="185420"/>
              </a:tabLst>
            </a:pP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200" i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обучение</a:t>
            </a:r>
            <a:r>
              <a:rPr sz="1200" i="1" spc="-5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коммуникативным </a:t>
            </a:r>
            <a:r>
              <a:rPr sz="1200" i="1" spc="-3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навыкам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/>
                <a:tab pos="934085"/>
              </a:tabLst>
            </a:pP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навыкам	саморегуляции,</a:t>
            </a:r>
            <a:endParaRPr sz="1200">
              <a:latin typeface="Arial"/>
              <a:cs typeface="Arial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"/>
              <a:tabLst>
                <a:tab pos="185420"/>
                <a:tab pos="2007235"/>
              </a:tabLst>
            </a:pP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навыкам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совладания</a:t>
            </a:r>
            <a:r>
              <a:rPr sz="1200" i="1" spc="66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в	</a:t>
            </a:r>
            <a:r>
              <a:rPr sz="1200" i="1" spc="-15">
                <a:solidFill>
                  <a:srgbClr val="FF0000"/>
                </a:solidFill>
                <a:latin typeface="Arial"/>
                <a:cs typeface="Arial"/>
              </a:rPr>
              <a:t>трудных</a:t>
            </a:r>
            <a:r>
              <a:rPr sz="1200" i="1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endParaRPr sz="1200">
              <a:latin typeface="Arial"/>
              <a:cs typeface="Arial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проблемных</a:t>
            </a:r>
            <a:r>
              <a:rPr sz="1200" i="1" spc="-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ситуациях,</a:t>
            </a:r>
            <a:endParaRPr sz="1200">
              <a:latin typeface="Arial"/>
              <a:cs typeface="Arial"/>
            </a:endParaRPr>
          </a:p>
          <a:p>
            <a:pPr marL="184785" marR="668655" indent="-172720">
              <a:lnSpc>
                <a:spcPct val="100000"/>
              </a:lnSpc>
              <a:buFont typeface="Wingdings"/>
              <a:buChar char=""/>
              <a:tabLst>
                <a:tab pos="185420"/>
              </a:tabLst>
            </a:pP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на создание системы 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психологической</a:t>
            </a:r>
            <a:r>
              <a:rPr sz="1200" i="1" spc="-5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поддержки</a:t>
            </a:r>
            <a:endParaRPr sz="1200">
              <a:latin typeface="Arial"/>
              <a:cs typeface="Arial"/>
            </a:endParaRPr>
          </a:p>
          <a:p>
            <a:pPr marL="184785" marR="637540" indent="-172720">
              <a:lnSpc>
                <a:spcPct val="100000"/>
              </a:lnSpc>
              <a:buFont typeface="Wingdings"/>
              <a:buChar char=""/>
              <a:tabLst>
                <a:tab pos="185420"/>
                <a:tab pos="1050925"/>
              </a:tabLst>
            </a:pP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развитие	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способности 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к </a:t>
            </a:r>
            <a:r>
              <a:rPr sz="1200" i="1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сопереживанию,</a:t>
            </a:r>
            <a:r>
              <a:rPr sz="1200" i="1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уважению</a:t>
            </a:r>
            <a:r>
              <a:rPr sz="1200" i="1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FF0000"/>
                </a:solidFill>
                <a:latin typeface="Arial"/>
                <a:cs typeface="Arial"/>
              </a:rPr>
              <a:t>и </a:t>
            </a:r>
            <a:r>
              <a:rPr sz="1200" i="1" spc="-3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принятию</a:t>
            </a:r>
            <a:r>
              <a:rPr sz="1200" i="1" spc="-10">
                <a:solidFill>
                  <a:srgbClr val="FF0000"/>
                </a:solidFill>
                <a:latin typeface="Arial"/>
                <a:cs typeface="Arial"/>
              </a:rPr>
              <a:t> других</a:t>
            </a:r>
            <a:r>
              <a:rPr sz="1200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i="1" spc="-5">
                <a:solidFill>
                  <a:srgbClr val="FF0000"/>
                </a:solidFill>
                <a:latin typeface="Arial"/>
                <a:cs typeface="Arial"/>
              </a:rPr>
              <a:t>людей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9610" y="4251756"/>
            <a:ext cx="52692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6345" marR="1229360" algn="ctr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сохранения 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и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(или) восстановления </a:t>
            </a:r>
            <a:r>
              <a:rPr sz="1200" b="1" i="1" spc="-3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психологического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здоровья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детей</a:t>
            </a:r>
            <a:r>
              <a:rPr sz="1200" b="1" i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ветеранов</a:t>
            </a:r>
            <a:r>
              <a:rPr sz="1200" b="1" i="1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(участников)</a:t>
            </a:r>
            <a:r>
              <a:rPr sz="1200" b="1" i="1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5">
                <a:solidFill>
                  <a:srgbClr val="FF0000"/>
                </a:solidFill>
                <a:latin typeface="Arial"/>
                <a:cs typeface="Arial"/>
              </a:rPr>
              <a:t>СВО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4556760"/>
              </a:tabLst>
            </a:pP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через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формирование</a:t>
            </a:r>
            <a:r>
              <a:rPr sz="1200" b="1" i="1" spc="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благоприятного</a:t>
            </a:r>
            <a:r>
              <a:rPr sz="1200" b="1" i="1" spc="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психологического	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климата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39198" y="3800475"/>
            <a:ext cx="2604135" cy="421640"/>
          </a:xfrm>
          <a:custGeom>
            <a:rect l="l" t="t" r="r" b="b"/>
            <a:pathLst>
              <a:path w="2604135" h="421639">
                <a:moveTo>
                  <a:pt x="342328" y="122288"/>
                </a:moveTo>
                <a:lnTo>
                  <a:pt x="341376" y="107708"/>
                </a:lnTo>
                <a:lnTo>
                  <a:pt x="335038" y="94551"/>
                </a:lnTo>
                <a:lnTo>
                  <a:pt x="323761" y="84493"/>
                </a:lnTo>
                <a:lnTo>
                  <a:pt x="309435" y="79616"/>
                </a:lnTo>
                <a:lnTo>
                  <a:pt x="294843" y="80556"/>
                </a:lnTo>
                <a:lnTo>
                  <a:pt x="281660" y="86906"/>
                </a:lnTo>
                <a:lnTo>
                  <a:pt x="271564" y="98196"/>
                </a:lnTo>
                <a:lnTo>
                  <a:pt x="209334" y="204876"/>
                </a:lnTo>
                <a:lnTo>
                  <a:pt x="209207" y="205105"/>
                </a:lnTo>
                <a:lnTo>
                  <a:pt x="209334" y="119849"/>
                </a:lnTo>
                <a:lnTo>
                  <a:pt x="133134" y="119849"/>
                </a:lnTo>
                <a:lnTo>
                  <a:pt x="133134" y="205105"/>
                </a:lnTo>
                <a:lnTo>
                  <a:pt x="133134" y="345998"/>
                </a:lnTo>
                <a:lnTo>
                  <a:pt x="133007" y="204876"/>
                </a:lnTo>
                <a:lnTo>
                  <a:pt x="70777" y="98196"/>
                </a:lnTo>
                <a:lnTo>
                  <a:pt x="32943" y="79616"/>
                </a:lnTo>
                <a:lnTo>
                  <a:pt x="18580" y="84493"/>
                </a:lnTo>
                <a:lnTo>
                  <a:pt x="7289" y="94564"/>
                </a:lnTo>
                <a:lnTo>
                  <a:pt x="952" y="107708"/>
                </a:lnTo>
                <a:lnTo>
                  <a:pt x="0" y="122288"/>
                </a:lnTo>
                <a:lnTo>
                  <a:pt x="4864" y="136601"/>
                </a:lnTo>
                <a:lnTo>
                  <a:pt x="171234" y="421614"/>
                </a:lnTo>
                <a:lnTo>
                  <a:pt x="215328" y="345998"/>
                </a:lnTo>
                <a:lnTo>
                  <a:pt x="337477" y="136601"/>
                </a:lnTo>
                <a:lnTo>
                  <a:pt x="342328" y="122288"/>
                </a:lnTo>
                <a:close/>
              </a:path>
              <a:path w="2604135" h="421639">
                <a:moveTo>
                  <a:pt x="2603792" y="0"/>
                </a:moveTo>
                <a:lnTo>
                  <a:pt x="2274481" y="20193"/>
                </a:lnTo>
                <a:lnTo>
                  <a:pt x="2240877" y="45554"/>
                </a:lnTo>
                <a:lnTo>
                  <a:pt x="2238794" y="60579"/>
                </a:lnTo>
                <a:lnTo>
                  <a:pt x="2242667" y="75184"/>
                </a:lnTo>
                <a:lnTo>
                  <a:pt x="2251557" y="86753"/>
                </a:lnTo>
                <a:lnTo>
                  <a:pt x="2264143" y="94170"/>
                </a:lnTo>
                <a:lnTo>
                  <a:pt x="2279180" y="96240"/>
                </a:lnTo>
                <a:lnTo>
                  <a:pt x="2402636" y="88658"/>
                </a:lnTo>
                <a:lnTo>
                  <a:pt x="2224189" y="207987"/>
                </a:lnTo>
                <a:lnTo>
                  <a:pt x="2266480" y="271335"/>
                </a:lnTo>
                <a:lnTo>
                  <a:pt x="2445029" y="151955"/>
                </a:lnTo>
                <a:lnTo>
                  <a:pt x="2390813" y="263220"/>
                </a:lnTo>
                <a:lnTo>
                  <a:pt x="2387028" y="277863"/>
                </a:lnTo>
                <a:lnTo>
                  <a:pt x="2389047" y="292328"/>
                </a:lnTo>
                <a:lnTo>
                  <a:pt x="2396325" y="304977"/>
                </a:lnTo>
                <a:lnTo>
                  <a:pt x="2408339" y="314159"/>
                </a:lnTo>
                <a:lnTo>
                  <a:pt x="2422982" y="317969"/>
                </a:lnTo>
                <a:lnTo>
                  <a:pt x="2437460" y="315925"/>
                </a:lnTo>
                <a:lnTo>
                  <a:pt x="2450109" y="308610"/>
                </a:lnTo>
                <a:lnTo>
                  <a:pt x="2459266" y="296583"/>
                </a:lnTo>
                <a:lnTo>
                  <a:pt x="2598775" y="10287"/>
                </a:lnTo>
                <a:lnTo>
                  <a:pt x="260379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104633" y="60197"/>
            <a:ext cx="185229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222885" indent="8636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Факт 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проведения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 ме</a:t>
            </a:r>
            <a:r>
              <a:rPr sz="1100" b="1" spc="-10">
                <a:solidFill>
                  <a:srgbClr val="9F5800"/>
                </a:solidFill>
                <a:latin typeface="Arial"/>
                <a:cs typeface="Arial"/>
              </a:rPr>
              <a:t>р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оприятий</a:t>
            </a:r>
            <a:r>
              <a:rPr sz="1100" b="1" spc="-5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менее</a:t>
            </a:r>
            <a:endParaRPr sz="11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tabLst>
                <a:tab pos="405765"/>
                <a:tab pos="788035"/>
              </a:tabLst>
            </a:pP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важный,</a:t>
            </a:r>
            <a:r>
              <a:rPr sz="1100" b="1" spc="-7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чем</a:t>
            </a:r>
            <a:r>
              <a:rPr sz="1100" b="1" spc="-3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особенности </a:t>
            </a:r>
            <a:r>
              <a:rPr sz="1100" b="1" spc="-29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их	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проведения </a:t>
            </a:r>
            <a:r>
              <a:rPr sz="1100" b="1" spc="4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(уровень	эмоциональной 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близости</a:t>
            </a:r>
            <a:r>
              <a:rPr sz="1000" b="1" i="1" spc="1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и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теплоты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общения</a:t>
            </a:r>
            <a:r>
              <a:rPr sz="1000" b="1" i="1" spc="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педагогов</a:t>
            </a:r>
            <a:r>
              <a:rPr sz="1000" b="1" i="1" spc="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с 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обучающимися)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228600" y="133350"/>
            <a:ext cx="6705600" cy="861774"/>
          </a:xfrm>
        </p:spPr>
        <p:txBody>
          <a:bodyPr/>
          <a:lstStyle/>
          <a:p>
            <a:pPr marL="12700" marR="5080" algn="ctr">
              <a:spcBef>
                <a:spcPts val="105"/>
              </a:spcBef>
            </a:pPr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endParaRPr lang="ru-RU" sz="1400"/>
          </a:p>
        </p:txBody>
      </p:sp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/>
          <p:nvPr/>
        </p:nvSpPr>
        <p:spPr>
          <a:xfrm>
            <a:off x="447090" y="1165733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72" y="253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102222" y="3075899"/>
            <a:ext cx="4404360" cy="920115"/>
            <a:chOff x="1102222" y="3075899"/>
            <a:chExt cx="4404360" cy="920115"/>
          </a:xfrm>
        </p:grpSpPr>
        <p:pic>
          <p:nvPicPr>
            <p:cNvPr id="8" name="object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163368" y="3075899"/>
              <a:ext cx="109307" cy="1101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508504" y="3165348"/>
              <a:ext cx="1467612" cy="4038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102222" y="3516387"/>
              <a:ext cx="220115" cy="1147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243584" y="3378708"/>
              <a:ext cx="1156716" cy="4038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156460" y="3378708"/>
              <a:ext cx="303275" cy="4038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2215896" y="3378708"/>
              <a:ext cx="3290315" cy="4038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552956" y="3592068"/>
              <a:ext cx="797051" cy="4038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2106168" y="3592068"/>
              <a:ext cx="2778252" cy="40385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54837" y="1362582"/>
            <a:ext cx="5274945" cy="2511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95"/>
              </a:lnSpc>
              <a:spcBef>
                <a:spcPts val="105"/>
              </a:spcBef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План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мероприятий</a:t>
            </a:r>
            <a:endParaRPr sz="1400">
              <a:latin typeface="Arial"/>
              <a:cs typeface="Arial"/>
            </a:endParaRPr>
          </a:p>
          <a:p>
            <a:pPr marL="250190" marR="245745" indent="3175" algn="ctr">
              <a:lnSpc>
                <a:spcPts val="151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по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психолого-педагогическому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сопровождению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несовершеннолетних</a:t>
            </a:r>
            <a:r>
              <a:rPr sz="14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совершеннолетних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условиях </a:t>
            </a:r>
            <a:r>
              <a:rPr sz="1400" b="1" spc="-3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современных</a:t>
            </a:r>
            <a:r>
              <a:rPr sz="14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вызовов,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поддержки</a:t>
            </a:r>
            <a:endParaRPr sz="1400">
              <a:latin typeface="Arial"/>
              <a:cs typeface="Arial"/>
            </a:endParaRPr>
          </a:p>
          <a:p>
            <a:pPr marL="12700" marR="5080" indent="39370" algn="just">
              <a:lnSpc>
                <a:spcPts val="1510"/>
              </a:lnSpc>
              <a:spcBef>
                <a:spcPts val="10"/>
              </a:spcBef>
            </a:pP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обучающихся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 их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родителей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(законных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представителей),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оказанию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 помощи несовершеннолетним, </a:t>
            </a:r>
            <a:r>
              <a:rPr sz="1400" b="1" spc="-3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прибывающим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новых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территорий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субъектов</a:t>
            </a:r>
            <a:r>
              <a:rPr sz="14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Российской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ts val="1495"/>
              </a:lnSpc>
            </a:pP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Федерации</a:t>
            </a:r>
            <a:endParaRPr sz="1400">
              <a:latin typeface="Arial"/>
              <a:cs typeface="Arial"/>
            </a:endParaRPr>
          </a:p>
          <a:p>
            <a:pPr marL="37465" algn="ctr">
              <a:lnSpc>
                <a:spcPct val="100000"/>
              </a:lnSpc>
              <a:spcBef>
                <a:spcPts val="575"/>
              </a:spcBef>
            </a:pPr>
            <a:r>
              <a:rPr sz="1400" b="1">
                <a:latin typeface="Arial"/>
                <a:cs typeface="Arial"/>
              </a:rPr>
              <a:t>+</a:t>
            </a:r>
            <a:endParaRPr sz="1400">
              <a:latin typeface="Arial"/>
              <a:cs typeface="Arial"/>
            </a:endParaRPr>
          </a:p>
          <a:p>
            <a:pPr marL="37465" algn="ctr">
              <a:lnSpc>
                <a:spcPct val="100000"/>
              </a:lnSpc>
            </a:pPr>
            <a:r>
              <a:rPr sz="1400" b="1" spc="-5">
                <a:latin typeface="Arial"/>
                <a:cs typeface="Arial"/>
              </a:rPr>
              <a:t>мероприятия</a:t>
            </a:r>
            <a:endParaRPr sz="1400">
              <a:latin typeface="Arial"/>
              <a:cs typeface="Arial"/>
            </a:endParaRPr>
          </a:p>
          <a:p>
            <a:pPr marL="537210" marR="492759" algn="ctr">
              <a:lnSpc>
                <a:spcPct val="100000"/>
              </a:lnSpc>
            </a:pPr>
            <a:r>
              <a:rPr sz="1400" b="1">
                <a:latin typeface="Arial"/>
                <a:cs typeface="Arial"/>
              </a:rPr>
              <a:t>по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психолого-педагогическому</a:t>
            </a:r>
            <a:r>
              <a:rPr sz="1400" b="1" spc="-70">
                <a:latin typeface="Arial"/>
                <a:cs typeface="Arial"/>
              </a:rPr>
              <a:t> </a:t>
            </a:r>
            <a:r>
              <a:rPr sz="1400" b="1" spc="-5">
                <a:latin typeface="Arial"/>
                <a:cs typeface="Arial"/>
              </a:rPr>
              <a:t>сопровождению </a:t>
            </a:r>
            <a:r>
              <a:rPr sz="1400" b="1" spc="-37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детей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(участников)</a:t>
            </a:r>
            <a:r>
              <a:rPr sz="1400" b="1" spc="15">
                <a:latin typeface="Arial"/>
                <a:cs typeface="Arial"/>
              </a:rPr>
              <a:t> </a:t>
            </a:r>
            <a:r>
              <a:rPr sz="1400" b="1" spc="-2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36360" y="1445514"/>
            <a:ext cx="28378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latin typeface="Arial"/>
                <a:cs typeface="Arial"/>
              </a:rPr>
              <a:t>Разработка </a:t>
            </a:r>
            <a:r>
              <a:rPr sz="1200" b="1" i="1">
                <a:latin typeface="Arial"/>
                <a:cs typeface="Arial"/>
              </a:rPr>
              <a:t>и реализация </a:t>
            </a:r>
            <a:r>
              <a:rPr sz="1200" b="1" i="1" spc="-5">
                <a:latin typeface="Arial"/>
                <a:cs typeface="Arial"/>
              </a:rPr>
              <a:t>программ </a:t>
            </a:r>
            <a:r>
              <a:rPr sz="1200" b="1" i="1" spc="-32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психологического сопровождения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(коррекционно-</a:t>
            </a:r>
            <a:r>
              <a:rPr sz="1200" b="1" i="1" spc="3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развивающих</a:t>
            </a:r>
            <a:endParaRPr sz="1200">
              <a:latin typeface="Arial"/>
              <a:cs typeface="Arial"/>
            </a:endParaRPr>
          </a:p>
          <a:p>
            <a:pPr marL="12700" marR="321310">
              <a:lnSpc>
                <a:spcPct val="100000"/>
              </a:lnSpc>
            </a:pPr>
            <a:r>
              <a:rPr sz="1200" b="1" i="1" spc="-5">
                <a:latin typeface="Arial"/>
                <a:cs typeface="Arial"/>
              </a:rPr>
              <a:t>программ,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профилактических</a:t>
            </a:r>
            <a:r>
              <a:rPr sz="1200" b="1" i="1" spc="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 </a:t>
            </a:r>
            <a:r>
              <a:rPr sz="1200" b="1" i="1" spc="-3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просветительских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программ,</a:t>
            </a:r>
            <a:endParaRPr sz="1200">
              <a:latin typeface="Arial"/>
              <a:cs typeface="Arial"/>
            </a:endParaRPr>
          </a:p>
          <a:p>
            <a:pPr marL="12700" marR="237490">
              <a:lnSpc>
                <a:spcPct val="100000"/>
              </a:lnSpc>
            </a:pPr>
            <a:r>
              <a:rPr sz="1200" b="1" i="1" spc="-5">
                <a:latin typeface="Arial"/>
                <a:cs typeface="Arial"/>
              </a:rPr>
              <a:t>общеразвивающих программ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дополнительного</a:t>
            </a:r>
            <a:r>
              <a:rPr sz="1200" b="1" i="1" spc="2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образования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 </a:t>
            </a:r>
            <a:r>
              <a:rPr sz="1200" b="1" i="1" spc="-32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т.д.),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направленных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36360" y="2909061"/>
            <a:ext cx="2983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/>
                <a:tab pos="1513840"/>
              </a:tabLst>
            </a:pPr>
            <a:r>
              <a:rPr sz="1200" b="1" i="1" spc="-10">
                <a:latin typeface="Arial"/>
                <a:cs typeface="Arial"/>
              </a:rPr>
              <a:t>ф</a:t>
            </a:r>
            <a:r>
              <a:rPr sz="1200" b="1" i="1">
                <a:latin typeface="Arial"/>
                <a:cs typeface="Arial"/>
              </a:rPr>
              <a:t>о</a:t>
            </a:r>
            <a:r>
              <a:rPr sz="1200" b="1" i="1" spc="-15">
                <a:latin typeface="Arial"/>
                <a:cs typeface="Arial"/>
              </a:rPr>
              <a:t>р</a:t>
            </a:r>
            <a:r>
              <a:rPr sz="1200" b="1" i="1">
                <a:latin typeface="Arial"/>
                <a:cs typeface="Arial"/>
              </a:rPr>
              <a:t>мир</a:t>
            </a:r>
            <a:r>
              <a:rPr sz="1200" b="1" i="1" spc="-5">
                <a:latin typeface="Arial"/>
                <a:cs typeface="Arial"/>
              </a:rPr>
              <a:t>о</a:t>
            </a:r>
            <a:r>
              <a:rPr sz="1200" b="1" i="1" spc="-20">
                <a:latin typeface="Arial"/>
                <a:cs typeface="Arial"/>
              </a:rPr>
              <a:t>в</a:t>
            </a:r>
            <a:r>
              <a:rPr sz="1200" b="1" i="1">
                <a:latin typeface="Arial"/>
                <a:cs typeface="Arial"/>
              </a:rPr>
              <a:t>а</a:t>
            </a:r>
            <a:r>
              <a:rPr sz="1200" b="1" i="1" spc="-5">
                <a:latin typeface="Arial"/>
                <a:cs typeface="Arial"/>
              </a:rPr>
              <a:t>н</a:t>
            </a:r>
            <a:r>
              <a:rPr sz="1200" b="1" i="1">
                <a:latin typeface="Arial"/>
                <a:cs typeface="Arial"/>
              </a:rPr>
              <a:t>ие	комм</a:t>
            </a:r>
            <a:r>
              <a:rPr sz="1200" b="1" i="1" spc="5">
                <a:latin typeface="Arial"/>
                <a:cs typeface="Arial"/>
              </a:rPr>
              <a:t>у</a:t>
            </a:r>
            <a:r>
              <a:rPr sz="1200" b="1" i="1" spc="-5">
                <a:latin typeface="Arial"/>
                <a:cs typeface="Arial"/>
              </a:rPr>
              <a:t>н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10">
                <a:latin typeface="Arial"/>
                <a:cs typeface="Arial"/>
              </a:rPr>
              <a:t>к</a:t>
            </a:r>
            <a:r>
              <a:rPr sz="1200" b="1" i="1">
                <a:latin typeface="Arial"/>
                <a:cs typeface="Arial"/>
              </a:rPr>
              <a:t>а</a:t>
            </a:r>
            <a:r>
              <a:rPr sz="1200" b="1" i="1" spc="-5">
                <a:latin typeface="Arial"/>
                <a:cs typeface="Arial"/>
              </a:rPr>
              <a:t>тивны</a:t>
            </a:r>
            <a:r>
              <a:rPr sz="1200" b="1" i="1">
                <a:latin typeface="Arial"/>
                <a:cs typeface="Arial"/>
              </a:rPr>
              <a:t>х  </a:t>
            </a:r>
            <a:r>
              <a:rPr sz="1200" b="1" i="1" spc="-5">
                <a:latin typeface="Arial"/>
                <a:cs typeface="Arial"/>
              </a:rPr>
              <a:t>навыков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36360" y="3274821"/>
            <a:ext cx="2552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/>
                <a:tab pos="1109980"/>
              </a:tabLst>
            </a:pPr>
            <a:r>
              <a:rPr sz="1200" b="1" i="1" spc="-5">
                <a:latin typeface="Arial"/>
                <a:cs typeface="Arial"/>
              </a:rPr>
              <a:t>развитие	эмоционального</a:t>
            </a:r>
            <a:r>
              <a:rPr sz="1200" b="1" i="1" spc="-4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08572" y="3457702"/>
            <a:ext cx="2042795" cy="485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latin typeface="Arial"/>
                <a:cs typeface="Arial"/>
              </a:rPr>
              <a:t>социального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интеллекта</a:t>
            </a:r>
            <a:endParaRPr sz="1200">
              <a:latin typeface="Arial"/>
              <a:cs typeface="Arial"/>
            </a:endParaRPr>
          </a:p>
          <a:p>
            <a:pPr marL="370840" indent="-172720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370840"/>
              </a:tabLst>
            </a:pP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эффективного</a:t>
            </a:r>
            <a:r>
              <a:rPr sz="900" spc="-1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общения,</a:t>
            </a:r>
            <a:endParaRPr sz="900">
              <a:latin typeface="Microsoft Sans Serif"/>
              <a:cs typeface="Microsoft Sans Serif"/>
            </a:endParaRPr>
          </a:p>
          <a:p>
            <a:pPr marL="370840" indent="-17272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70840"/>
              </a:tabLst>
            </a:pP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выражения</a:t>
            </a:r>
            <a:r>
              <a:rPr sz="900" spc="21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чувств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94501" y="3916781"/>
            <a:ext cx="267081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5420"/>
              </a:tabLst>
            </a:pP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умения</a:t>
            </a:r>
            <a:r>
              <a:rPr sz="900" spc="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справляться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>
                <a:solidFill>
                  <a:srgbClr val="FF0000"/>
                </a:solidFill>
                <a:latin typeface="Microsoft Sans Serif"/>
                <a:cs typeface="Microsoft Sans Serif"/>
              </a:rPr>
              <a:t>с</a:t>
            </a:r>
            <a:r>
              <a:rPr sz="900" spc="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негативными</a:t>
            </a:r>
            <a:r>
              <a:rPr sz="9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эмоциями</a:t>
            </a:r>
            <a:endParaRPr sz="9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"/>
              <a:tabLst>
                <a:tab pos="185420"/>
              </a:tabLst>
            </a:pP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навыков</a:t>
            </a:r>
            <a:r>
              <a:rPr sz="9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самоконтроля</a:t>
            </a:r>
            <a:r>
              <a:rPr sz="9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9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саморегуляции</a:t>
            </a:r>
            <a:endParaRPr sz="900">
              <a:latin typeface="Microsoft Sans Serif"/>
              <a:cs typeface="Microsoft Sans Serif"/>
            </a:endParaRPr>
          </a:p>
          <a:p>
            <a:pPr marL="184785" indent="-172720">
              <a:lnSpc>
                <a:spcPct val="100000"/>
              </a:lnSpc>
              <a:buFont typeface="Wingdings"/>
              <a:buChar char=""/>
              <a:tabLst>
                <a:tab pos="185420"/>
              </a:tabLst>
            </a:pP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управления</a:t>
            </a:r>
            <a:r>
              <a:rPr sz="900" spc="-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своим</a:t>
            </a:r>
            <a:r>
              <a:rPr sz="900" spc="-2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поведением</a:t>
            </a:r>
            <a:endParaRPr sz="900">
              <a:latin typeface="Microsoft Sans Serif"/>
              <a:cs typeface="Microsoft Sans Serif"/>
            </a:endParaRPr>
          </a:p>
          <a:p>
            <a:pPr marL="184785" marR="452755" indent="-172720">
              <a:lnSpc>
                <a:spcPct val="100000"/>
              </a:lnSpc>
              <a:buFont typeface="Wingdings"/>
              <a:buChar char=""/>
              <a:tabLst>
                <a:tab pos="185420"/>
              </a:tabLst>
            </a:pP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способов</a:t>
            </a:r>
            <a:r>
              <a:rPr sz="900" spc="2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разрешения</a:t>
            </a:r>
            <a:r>
              <a:rPr sz="900" spc="6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5">
                <a:solidFill>
                  <a:srgbClr val="FF0000"/>
                </a:solidFill>
                <a:latin typeface="Microsoft Sans Serif"/>
                <a:cs typeface="Microsoft Sans Serif"/>
              </a:rPr>
              <a:t>конфликтов</a:t>
            </a:r>
            <a:r>
              <a:rPr sz="900">
                <a:solidFill>
                  <a:srgbClr val="FF0000"/>
                </a:solidFill>
                <a:latin typeface="Microsoft Sans Serif"/>
                <a:cs typeface="Microsoft Sans Serif"/>
              </a:rPr>
              <a:t> , </a:t>
            </a:r>
            <a:r>
              <a:rPr sz="900" spc="-2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организации</a:t>
            </a:r>
            <a:r>
              <a:rPr sz="900" spc="4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взаимодействия,</a:t>
            </a:r>
            <a:endParaRPr sz="900">
              <a:latin typeface="Microsoft Sans Serif"/>
              <a:cs typeface="Microsoft Sans Serif"/>
            </a:endParaRPr>
          </a:p>
          <a:p>
            <a:pPr marL="184785" marR="248920" indent="-172720">
              <a:lnSpc>
                <a:spcPct val="100000"/>
              </a:lnSpc>
              <a:buFont typeface="Wingdings"/>
              <a:buChar char=""/>
              <a:tabLst>
                <a:tab pos="185420"/>
              </a:tabLst>
            </a:pP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понимания</a:t>
            </a:r>
            <a:r>
              <a:rPr sz="900" spc="1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900" spc="1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принятия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индивидуальных</a:t>
            </a:r>
            <a:r>
              <a:rPr sz="900" spc="1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5">
                <a:solidFill>
                  <a:srgbClr val="FF0000"/>
                </a:solidFill>
                <a:latin typeface="Microsoft Sans Serif"/>
                <a:cs typeface="Microsoft Sans Serif"/>
              </a:rPr>
              <a:t>и </a:t>
            </a:r>
            <a:r>
              <a:rPr sz="900" spc="-22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культурных</a:t>
            </a:r>
            <a:r>
              <a:rPr sz="9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900" spc="-10">
                <a:solidFill>
                  <a:srgbClr val="FF0000"/>
                </a:solidFill>
                <a:latin typeface="Microsoft Sans Serif"/>
                <a:cs typeface="Microsoft Sans Serif"/>
              </a:rPr>
              <a:t>различий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9610" y="4251756"/>
            <a:ext cx="44532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8765" marR="413384" indent="-312420">
              <a:lnSpc>
                <a:spcPct val="100000"/>
              </a:lnSpc>
              <a:spcBef>
                <a:spcPts val="100"/>
              </a:spcBef>
            </a:pP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сохранения 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и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(или) восстановления </a:t>
            </a:r>
            <a:r>
              <a:rPr sz="1200" b="1" i="1" spc="-3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психологического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здоровья</a:t>
            </a:r>
            <a:endParaRPr sz="1200">
              <a:latin typeface="Arial"/>
              <a:cs typeface="Arial"/>
            </a:endParaRPr>
          </a:p>
          <a:p>
            <a:pPr marL="1222375">
              <a:lnSpc>
                <a:spcPct val="100000"/>
              </a:lnSpc>
            </a:pP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детей</a:t>
            </a:r>
            <a:r>
              <a:rPr sz="1200" b="1" i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ветеранов</a:t>
            </a:r>
            <a:r>
              <a:rPr sz="1200" b="1" i="1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(участников)</a:t>
            </a:r>
            <a:r>
              <a:rPr sz="1200" b="1" i="1" spc="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5">
                <a:solidFill>
                  <a:srgbClr val="FF0000"/>
                </a:solidFill>
                <a:latin typeface="Arial"/>
                <a:cs typeface="Arial"/>
              </a:rPr>
              <a:t>СВО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через</a:t>
            </a:r>
            <a:r>
              <a:rPr sz="1200" b="1" i="1" spc="-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формирование</a:t>
            </a:r>
            <a:r>
              <a:rPr sz="1200" b="1" i="1" spc="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FF0000"/>
                </a:solidFill>
                <a:latin typeface="Arial"/>
                <a:cs typeface="Arial"/>
              </a:rPr>
              <a:t>благоприятного</a:t>
            </a:r>
            <a:r>
              <a:rPr sz="1200" b="1" i="1" spc="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психологического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46979" y="4800396"/>
            <a:ext cx="711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25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ли</a:t>
            </a:r>
            <a:r>
              <a:rPr sz="1200" b="1" i="1">
                <a:solidFill>
                  <a:srgbClr val="FF0000"/>
                </a:solidFill>
                <a:latin typeface="Arial"/>
                <a:cs typeface="Arial"/>
              </a:rPr>
              <a:t>ма</a:t>
            </a:r>
            <a:r>
              <a:rPr sz="1200" b="1" i="1" spc="-5">
                <a:solidFill>
                  <a:srgbClr val="FF0000"/>
                </a:solidFill>
                <a:latin typeface="Arial"/>
                <a:cs typeface="Arial"/>
              </a:rPr>
              <a:t>та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39198" y="3800475"/>
            <a:ext cx="2604135" cy="421640"/>
          </a:xfrm>
          <a:custGeom>
            <a:rect l="l" t="t" r="r" b="b"/>
            <a:pathLst>
              <a:path w="2604135" h="421639">
                <a:moveTo>
                  <a:pt x="342328" y="122288"/>
                </a:moveTo>
                <a:lnTo>
                  <a:pt x="341376" y="107708"/>
                </a:lnTo>
                <a:lnTo>
                  <a:pt x="335038" y="94551"/>
                </a:lnTo>
                <a:lnTo>
                  <a:pt x="323761" y="84493"/>
                </a:lnTo>
                <a:lnTo>
                  <a:pt x="309435" y="79616"/>
                </a:lnTo>
                <a:lnTo>
                  <a:pt x="294843" y="80556"/>
                </a:lnTo>
                <a:lnTo>
                  <a:pt x="281660" y="86906"/>
                </a:lnTo>
                <a:lnTo>
                  <a:pt x="271564" y="98196"/>
                </a:lnTo>
                <a:lnTo>
                  <a:pt x="209334" y="204876"/>
                </a:lnTo>
                <a:lnTo>
                  <a:pt x="209207" y="205105"/>
                </a:lnTo>
                <a:lnTo>
                  <a:pt x="209334" y="119849"/>
                </a:lnTo>
                <a:lnTo>
                  <a:pt x="133134" y="119849"/>
                </a:lnTo>
                <a:lnTo>
                  <a:pt x="133134" y="205105"/>
                </a:lnTo>
                <a:lnTo>
                  <a:pt x="133134" y="345998"/>
                </a:lnTo>
                <a:lnTo>
                  <a:pt x="133007" y="204876"/>
                </a:lnTo>
                <a:lnTo>
                  <a:pt x="70777" y="98196"/>
                </a:lnTo>
                <a:lnTo>
                  <a:pt x="32943" y="79616"/>
                </a:lnTo>
                <a:lnTo>
                  <a:pt x="18580" y="84493"/>
                </a:lnTo>
                <a:lnTo>
                  <a:pt x="7289" y="94564"/>
                </a:lnTo>
                <a:lnTo>
                  <a:pt x="952" y="107708"/>
                </a:lnTo>
                <a:lnTo>
                  <a:pt x="0" y="122288"/>
                </a:lnTo>
                <a:lnTo>
                  <a:pt x="4864" y="136601"/>
                </a:lnTo>
                <a:lnTo>
                  <a:pt x="171234" y="421614"/>
                </a:lnTo>
                <a:lnTo>
                  <a:pt x="215328" y="345998"/>
                </a:lnTo>
                <a:lnTo>
                  <a:pt x="337477" y="136601"/>
                </a:lnTo>
                <a:lnTo>
                  <a:pt x="342328" y="122288"/>
                </a:lnTo>
                <a:close/>
              </a:path>
              <a:path w="2604135" h="421639">
                <a:moveTo>
                  <a:pt x="2603792" y="0"/>
                </a:moveTo>
                <a:lnTo>
                  <a:pt x="2274481" y="20193"/>
                </a:lnTo>
                <a:lnTo>
                  <a:pt x="2240877" y="45554"/>
                </a:lnTo>
                <a:lnTo>
                  <a:pt x="2238794" y="60579"/>
                </a:lnTo>
                <a:lnTo>
                  <a:pt x="2242667" y="75184"/>
                </a:lnTo>
                <a:lnTo>
                  <a:pt x="2251557" y="86753"/>
                </a:lnTo>
                <a:lnTo>
                  <a:pt x="2264143" y="94170"/>
                </a:lnTo>
                <a:lnTo>
                  <a:pt x="2279180" y="96240"/>
                </a:lnTo>
                <a:lnTo>
                  <a:pt x="2402636" y="88658"/>
                </a:lnTo>
                <a:lnTo>
                  <a:pt x="2224189" y="207987"/>
                </a:lnTo>
                <a:lnTo>
                  <a:pt x="2266480" y="271335"/>
                </a:lnTo>
                <a:lnTo>
                  <a:pt x="2445029" y="151955"/>
                </a:lnTo>
                <a:lnTo>
                  <a:pt x="2390813" y="263220"/>
                </a:lnTo>
                <a:lnTo>
                  <a:pt x="2387028" y="277863"/>
                </a:lnTo>
                <a:lnTo>
                  <a:pt x="2389047" y="292328"/>
                </a:lnTo>
                <a:lnTo>
                  <a:pt x="2396325" y="304977"/>
                </a:lnTo>
                <a:lnTo>
                  <a:pt x="2408339" y="314159"/>
                </a:lnTo>
                <a:lnTo>
                  <a:pt x="2422982" y="317969"/>
                </a:lnTo>
                <a:lnTo>
                  <a:pt x="2437460" y="315925"/>
                </a:lnTo>
                <a:lnTo>
                  <a:pt x="2450109" y="308610"/>
                </a:lnTo>
                <a:lnTo>
                  <a:pt x="2459266" y="296583"/>
                </a:lnTo>
                <a:lnTo>
                  <a:pt x="2598775" y="10287"/>
                </a:lnTo>
                <a:lnTo>
                  <a:pt x="260379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104633" y="60197"/>
            <a:ext cx="185166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222885" indent="8636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Факт 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проведения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 ме</a:t>
            </a:r>
            <a:r>
              <a:rPr sz="1100" b="1" spc="-10">
                <a:solidFill>
                  <a:srgbClr val="9F5800"/>
                </a:solidFill>
                <a:latin typeface="Arial"/>
                <a:cs typeface="Arial"/>
              </a:rPr>
              <a:t>р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оприятий</a:t>
            </a:r>
            <a:r>
              <a:rPr sz="1100" b="1" spc="-5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менее</a:t>
            </a:r>
            <a:endParaRPr sz="11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tabLst>
                <a:tab pos="404495"/>
                <a:tab pos="787400"/>
              </a:tabLst>
            </a:pP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важный,</a:t>
            </a:r>
            <a:r>
              <a:rPr sz="1100" b="1" spc="-7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чем</a:t>
            </a:r>
            <a:r>
              <a:rPr sz="1100" b="1" spc="-3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особенности </a:t>
            </a:r>
            <a:r>
              <a:rPr sz="1100" b="1" spc="-29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их	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проведения </a:t>
            </a:r>
            <a:r>
              <a:rPr sz="1100" b="1" spc="5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(уровень	эмоциональной 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близости</a:t>
            </a:r>
            <a:r>
              <a:rPr sz="1000" b="1" i="1" spc="1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и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теплоты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общения</a:t>
            </a:r>
            <a:r>
              <a:rPr sz="1000" b="1" i="1" spc="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педагогов</a:t>
            </a:r>
            <a:r>
              <a:rPr sz="1000" b="1" i="1" spc="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с 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обучающимися)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Заголовок 25"/>
          <p:cNvSpPr>
            <a:spLocks noGrp="1"/>
          </p:cNvSpPr>
          <p:nvPr>
            <p:ph type="title"/>
          </p:nvPr>
        </p:nvSpPr>
        <p:spPr>
          <a:xfrm>
            <a:off x="347268" y="133351"/>
            <a:ext cx="6586932" cy="1145598"/>
          </a:xfrm>
        </p:spPr>
        <p:txBody>
          <a:bodyPr/>
          <a:lstStyle/>
          <a:p>
            <a:pPr algn="ctr"/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br>
              <a:rPr lang="ru-RU" sz="1200" smtClean="0"/>
            </a:br>
            <a:endParaRPr lang="ru-RU"/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/>
          <p:nvPr/>
        </p:nvSpPr>
        <p:spPr>
          <a:xfrm>
            <a:off x="447090" y="1165733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72" y="253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104633" y="60197"/>
            <a:ext cx="185166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222885" indent="86360">
              <a:lnSpc>
                <a:spcPct val="100000"/>
              </a:lnSpc>
              <a:spcBef>
                <a:spcPts val="105"/>
              </a:spcBef>
            </a:pP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Факт 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проведения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 ме</a:t>
            </a:r>
            <a:r>
              <a:rPr sz="1100" b="1" spc="-10">
                <a:solidFill>
                  <a:srgbClr val="9F5800"/>
                </a:solidFill>
                <a:latin typeface="Arial"/>
                <a:cs typeface="Arial"/>
              </a:rPr>
              <a:t>р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оприятий</a:t>
            </a:r>
            <a:r>
              <a:rPr sz="1100" b="1" spc="-5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менее</a:t>
            </a:r>
            <a:endParaRPr sz="11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tabLst>
                <a:tab pos="404495"/>
                <a:tab pos="787400"/>
              </a:tabLst>
            </a:pP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важный,</a:t>
            </a:r>
            <a:r>
              <a:rPr sz="1100" b="1" spc="-7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чем</a:t>
            </a:r>
            <a:r>
              <a:rPr sz="1100" b="1" spc="-3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особенности </a:t>
            </a:r>
            <a:r>
              <a:rPr sz="1100" b="1" spc="-29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100" b="1">
                <a:solidFill>
                  <a:srgbClr val="9F5800"/>
                </a:solidFill>
                <a:latin typeface="Arial"/>
                <a:cs typeface="Arial"/>
              </a:rPr>
              <a:t>их	</a:t>
            </a:r>
            <a:r>
              <a:rPr sz="1100" b="1" spc="-5">
                <a:solidFill>
                  <a:srgbClr val="9F5800"/>
                </a:solidFill>
                <a:latin typeface="Arial"/>
                <a:cs typeface="Arial"/>
              </a:rPr>
              <a:t>проведения </a:t>
            </a:r>
            <a:r>
              <a:rPr sz="1100" b="1" spc="5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(уровень	эмоциональной 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близости</a:t>
            </a:r>
            <a:r>
              <a:rPr sz="1000" b="1" i="1" spc="1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и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теплоты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общения</a:t>
            </a:r>
            <a:r>
              <a:rPr sz="1000" b="1" i="1" spc="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педагогов</a:t>
            </a:r>
            <a:r>
              <a:rPr sz="1000" b="1" i="1" spc="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5">
                <a:solidFill>
                  <a:srgbClr val="9F5800"/>
                </a:solidFill>
                <a:latin typeface="Arial"/>
                <a:cs typeface="Arial"/>
              </a:rPr>
              <a:t>с </a:t>
            </a:r>
            <a:r>
              <a:rPr sz="1000" b="1" i="1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000" b="1" i="1" spc="-10">
                <a:solidFill>
                  <a:srgbClr val="9F5800"/>
                </a:solidFill>
                <a:latin typeface="Arial"/>
                <a:cs typeface="Arial"/>
              </a:rPr>
              <a:t>обучающимися)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2352" y="1193419"/>
            <a:ext cx="4460647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0460" marR="6350" indent="-1128395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1.</a:t>
            </a:r>
            <a:r>
              <a:rPr sz="1800" spc="2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Свободно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высказывать</a:t>
            </a:r>
            <a:r>
              <a:rPr sz="1800" spc="5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свои</a:t>
            </a:r>
            <a:r>
              <a:rPr sz="1800" spc="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мысли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и </a:t>
            </a:r>
            <a:r>
              <a:rPr sz="1800" spc="-4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выражать</a:t>
            </a:r>
            <a:r>
              <a:rPr sz="1800" spc="3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чувства</a:t>
            </a:r>
            <a:r>
              <a:rPr sz="1800" b="1" i="1" spc="-15">
                <a:solidFill>
                  <a:srgbClr val="9F5800"/>
                </a:solidFill>
                <a:latin typeface="Arial"/>
                <a:cs typeface="Arial"/>
              </a:rPr>
              <a:t>,</a:t>
            </a:r>
            <a:endParaRPr sz="18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b="1" i="1" u="sng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не</a:t>
            </a:r>
            <a:r>
              <a:rPr sz="1800" b="1" i="1" u="sng" spc="-1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 </a:t>
            </a:r>
            <a:r>
              <a:rPr sz="1800" b="1" i="1" u="sng" spc="-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боясь осуждения</a:t>
            </a:r>
            <a:r>
              <a:rPr sz="1800" b="1" i="1" u="sng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800" spc="10">
                <a:solidFill>
                  <a:srgbClr val="9F5800"/>
                </a:solidFill>
                <a:latin typeface="Microsoft Sans Serif"/>
                <a:cs typeface="Microsoft Sans Serif"/>
              </a:rPr>
              <a:t>со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стороны</a:t>
            </a:r>
            <a:r>
              <a:rPr sz="1800" spc="2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своих </a:t>
            </a:r>
            <a:r>
              <a:rPr sz="1800" spc="-4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одноклассников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 /</a:t>
            </a:r>
            <a:r>
              <a:rPr sz="1800" spc="2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одногруппников</a:t>
            </a:r>
            <a:r>
              <a:rPr sz="1800" spc="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5">
                <a:solidFill>
                  <a:srgbClr val="9F5800"/>
                </a:solidFill>
                <a:latin typeface="Microsoft Sans Serif"/>
                <a:cs typeface="Microsoft Sans Serif"/>
              </a:rPr>
              <a:t>или </a:t>
            </a:r>
            <a:r>
              <a:rPr sz="1800" spc="1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учителей</a:t>
            </a:r>
            <a:r>
              <a:rPr sz="1800" spc="2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/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преподавателей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05400" y="1932177"/>
            <a:ext cx="3766692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0" marR="361315" indent="-71374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2. 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Работа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с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переживаниями </a:t>
            </a:r>
            <a:r>
              <a:rPr sz="1800" spc="-4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обучающихся,</a:t>
            </a:r>
            <a:endParaRPr sz="1800">
              <a:latin typeface="Microsoft Sans Serif"/>
              <a:cs typeface="Microsoft Sans Serif"/>
            </a:endParaRPr>
          </a:p>
          <a:p>
            <a:pPr marL="2540" algn="ctr">
              <a:lnSpc>
                <a:spcPct val="100000"/>
              </a:lnSpc>
            </a:pP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помощь</a:t>
            </a:r>
            <a:r>
              <a:rPr sz="1800" spc="2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им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 в</a:t>
            </a:r>
            <a:r>
              <a:rPr sz="1800" spc="2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выражении</a:t>
            </a:r>
            <a:r>
              <a:rPr sz="1800" spc="1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эмоций,</a:t>
            </a:r>
            <a:endParaRPr sz="1800">
              <a:latin typeface="Microsoft Sans Serif"/>
              <a:cs typeface="Microsoft Sans Serif"/>
            </a:endParaRPr>
          </a:p>
          <a:p>
            <a:pPr marL="1905" algn="ctr">
              <a:lnSpc>
                <a:spcPct val="100000"/>
              </a:lnSpc>
            </a:pP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понимание</a:t>
            </a: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того,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что</a:t>
            </a:r>
            <a:endParaRPr sz="1800">
              <a:latin typeface="Microsoft Sans Serif"/>
              <a:cs typeface="Microsoft Sans Serif"/>
            </a:endParaRPr>
          </a:p>
          <a:p>
            <a:pPr marL="12700" marR="5080" indent="1270" algn="ctr">
              <a:lnSpc>
                <a:spcPct val="100000"/>
              </a:lnSpc>
            </a:pPr>
            <a:r>
              <a:rPr sz="1800" b="1" i="1" u="sng" spc="-2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все</a:t>
            </a:r>
            <a:r>
              <a:rPr sz="1800" b="1" i="1" u="sng" spc="-2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 </a:t>
            </a:r>
            <a:r>
              <a:rPr sz="1800" b="1" i="1" u="sng" spc="-1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чувства</a:t>
            </a:r>
            <a:r>
              <a:rPr sz="1800" b="1" i="1" u="sng" spc="-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 имеют </a:t>
            </a:r>
            <a:r>
              <a:rPr sz="1800" b="1" i="1" u="sng" spc="-1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право </a:t>
            </a:r>
            <a:r>
              <a:rPr sz="1800" b="1" i="1" u="sng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на </a:t>
            </a:r>
            <a:r>
              <a:rPr sz="1800" b="1" i="1" u="sng" spc="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800" b="1" i="1" u="sng" spc="-1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существование </a:t>
            </a:r>
            <a:r>
              <a:rPr sz="1800" b="1" i="1" u="sng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и </a:t>
            </a:r>
            <a:r>
              <a:rPr sz="1800" b="1" i="1" u="sng" spc="-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нормальны </a:t>
            </a:r>
            <a:r>
              <a:rPr sz="1800" b="1" i="1" u="sng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в </a:t>
            </a:r>
            <a:r>
              <a:rPr sz="1800" b="1" i="1" u="sng" spc="-49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800" b="1" i="1" u="sng" spc="-1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тяжелой</a:t>
            </a:r>
            <a:r>
              <a:rPr sz="1800" b="1" i="1" u="sng" spc="1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 </a:t>
            </a:r>
            <a:r>
              <a:rPr sz="1800" b="1" i="1" u="sng" spc="-1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ситуации</a:t>
            </a:r>
            <a:endParaRPr sz="1800" u="sng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200" y="3181350"/>
            <a:ext cx="441960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5620" marR="506730" indent="5715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3.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Сверстники</a:t>
            </a:r>
            <a:r>
              <a:rPr sz="1800" spc="5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5">
                <a:solidFill>
                  <a:srgbClr val="9F5800"/>
                </a:solidFill>
                <a:latin typeface="Microsoft Sans Serif"/>
                <a:cs typeface="Microsoft Sans Serif"/>
              </a:rPr>
              <a:t>могут</a:t>
            </a:r>
            <a:r>
              <a:rPr sz="1800" spc="4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30">
                <a:solidFill>
                  <a:srgbClr val="9F5800"/>
                </a:solidFill>
                <a:latin typeface="Microsoft Sans Serif"/>
                <a:cs typeface="Microsoft Sans Serif"/>
              </a:rPr>
              <a:t>помочь </a:t>
            </a:r>
            <a:r>
              <a:rPr sz="1800" spc="-4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обучающемуся</a:t>
            </a:r>
            <a:r>
              <a:rPr sz="1800" spc="4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справиться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 с</a:t>
            </a:r>
            <a:endParaRPr sz="18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переживаниями</a:t>
            </a:r>
            <a:r>
              <a:rPr sz="1800" spc="2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и</a:t>
            </a:r>
            <a:r>
              <a:rPr sz="1800" spc="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вложить</a:t>
            </a:r>
            <a:r>
              <a:rPr sz="1800" spc="-1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в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сознание </a:t>
            </a:r>
            <a:r>
              <a:rPr sz="1800" spc="-46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">
                <a:solidFill>
                  <a:srgbClr val="9F5800"/>
                </a:solidFill>
                <a:latin typeface="Microsoft Sans Serif"/>
                <a:cs typeface="Microsoft Sans Serif"/>
              </a:rPr>
              <a:t>мысль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о</a:t>
            </a:r>
            <a:r>
              <a:rPr sz="1800" spc="1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20">
                <a:solidFill>
                  <a:srgbClr val="9F5800"/>
                </a:solidFill>
                <a:latin typeface="Microsoft Sans Serif"/>
                <a:cs typeface="Microsoft Sans Serif"/>
              </a:rPr>
              <a:t>том,</a:t>
            </a:r>
            <a:r>
              <a:rPr sz="1800" spc="15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5">
                <a:solidFill>
                  <a:srgbClr val="9F5800"/>
                </a:solidFill>
                <a:latin typeface="Microsoft Sans Serif"/>
                <a:cs typeface="Microsoft Sans Serif"/>
              </a:rPr>
              <a:t>что</a:t>
            </a:r>
            <a:r>
              <a:rPr sz="180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b="1" i="1" u="sng" spc="-2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его</a:t>
            </a:r>
            <a:r>
              <a:rPr sz="1800" b="1" i="1" u="sng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 </a:t>
            </a:r>
            <a:r>
              <a:rPr sz="1800" b="1" i="1" u="sng" spc="-15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чувства </a:t>
            </a:r>
            <a:r>
              <a:rPr sz="1800" b="1" i="1" u="sng" spc="-1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800" b="1" i="1" u="sng" spc="-2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ценятся</a:t>
            </a:r>
            <a:r>
              <a:rPr sz="1800" b="1" i="1" u="sng" spc="1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 </a:t>
            </a:r>
            <a:r>
              <a:rPr sz="1800" b="1" i="1" u="sng" spc="-10">
                <a:solidFill>
                  <a:srgbClr val="9F5800"/>
                </a:solidFill>
                <a:uFill>
                  <a:solidFill>
                    <a:srgbClr val="9F5800"/>
                  </a:solidFill>
                </a:uFill>
                <a:latin typeface="Arial"/>
                <a:cs typeface="Arial"/>
              </a:rPr>
              <a:t>другими людьми</a:t>
            </a:r>
            <a:endParaRPr sz="1800" u="sng">
              <a:latin typeface="Arial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800" y="133350"/>
            <a:ext cx="670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4"/>
          <p:cNvSpPr txBox="1"/>
          <p:nvPr/>
        </p:nvSpPr>
        <p:spPr>
          <a:xfrm>
            <a:off x="362508" y="133350"/>
            <a:ext cx="8171892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</a:t>
            </a:r>
            <a:r>
              <a:rPr sz="1400" b="1" spc="-10" smtClean="0">
                <a:latin typeface="Arial"/>
                <a:cs typeface="Arial"/>
              </a:rPr>
              <a:t>формирование</a:t>
            </a:r>
            <a:r>
              <a:rPr sz="1400" b="1" spc="-5" smtClean="0">
                <a:latin typeface="Arial"/>
                <a:cs typeface="Arial"/>
              </a:rPr>
              <a:t> </a:t>
            </a:r>
            <a:r>
              <a:rPr sz="1400" b="1" smtClean="0">
                <a:latin typeface="Arial"/>
                <a:cs typeface="Arial"/>
              </a:rPr>
              <a:t>в</a:t>
            </a:r>
            <a:r>
              <a:rPr sz="1400" b="1" spc="5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образовательной</a:t>
            </a:r>
            <a:r>
              <a:rPr sz="1400" b="1" spc="-5" smtClean="0">
                <a:latin typeface="Arial"/>
                <a:cs typeface="Arial"/>
              </a:rPr>
              <a:t> организации</a:t>
            </a:r>
            <a:r>
              <a:rPr sz="1400" b="1" smtClean="0">
                <a:latin typeface="Arial"/>
                <a:cs typeface="Arial"/>
              </a:rPr>
              <a:t> </a:t>
            </a:r>
            <a:r>
              <a:rPr sz="1400" b="1" spc="-15" smtClean="0">
                <a:latin typeface="Arial"/>
                <a:cs typeface="Arial"/>
              </a:rPr>
              <a:t>необходимого </a:t>
            </a:r>
            <a:r>
              <a:rPr sz="1400" b="1" spc="-10" smtClean="0">
                <a:latin typeface="Arial"/>
                <a:cs typeface="Arial"/>
              </a:rPr>
              <a:t> </a:t>
            </a:r>
            <a:r>
              <a:rPr sz="1400" b="1" spc="-15" smtClean="0">
                <a:latin typeface="Arial"/>
                <a:cs typeface="Arial"/>
              </a:rPr>
              <a:t>психологического</a:t>
            </a:r>
            <a:r>
              <a:rPr sz="1400" b="1" spc="-10" smtClean="0">
                <a:latin typeface="Arial"/>
                <a:cs typeface="Arial"/>
              </a:rPr>
              <a:t> </a:t>
            </a:r>
            <a:r>
              <a:rPr sz="1400" b="1" spc="-5" smtClean="0">
                <a:latin typeface="Arial"/>
                <a:cs typeface="Arial"/>
              </a:rPr>
              <a:t>климата</a:t>
            </a:r>
            <a:r>
              <a:rPr sz="1400" b="1" smtClean="0">
                <a:latin typeface="Arial"/>
                <a:cs typeface="Arial"/>
              </a:rPr>
              <a:t> </a:t>
            </a:r>
            <a:r>
              <a:rPr sz="1400" b="1" spc="-5" smtClean="0">
                <a:latin typeface="Arial"/>
                <a:cs typeface="Arial"/>
              </a:rPr>
              <a:t>для</a:t>
            </a:r>
            <a:r>
              <a:rPr sz="1400" b="1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сохранения</a:t>
            </a:r>
            <a:r>
              <a:rPr sz="1400" b="1" spc="-5" smtClean="0">
                <a:latin typeface="Arial"/>
                <a:cs typeface="Arial"/>
              </a:rPr>
              <a:t> </a:t>
            </a:r>
            <a:r>
              <a:rPr sz="1400" b="1" smtClean="0">
                <a:latin typeface="Arial"/>
                <a:cs typeface="Arial"/>
              </a:rPr>
              <a:t>и</a:t>
            </a:r>
            <a:r>
              <a:rPr sz="1400" b="1" spc="5" smtClean="0">
                <a:latin typeface="Arial"/>
                <a:cs typeface="Arial"/>
              </a:rPr>
              <a:t> </a:t>
            </a:r>
            <a:r>
              <a:rPr sz="1400" b="1" spc="-5" smtClean="0">
                <a:latin typeface="Arial"/>
                <a:cs typeface="Arial"/>
              </a:rPr>
              <a:t>(или)</a:t>
            </a:r>
            <a:r>
              <a:rPr sz="1400" b="1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восстановления </a:t>
            </a:r>
            <a:r>
              <a:rPr sz="1400" b="1" spc="-5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психологического</a:t>
            </a:r>
            <a:r>
              <a:rPr sz="1400" b="1" spc="-80" smtClean="0">
                <a:latin typeface="Arial"/>
                <a:cs typeface="Arial"/>
              </a:rPr>
              <a:t> </a:t>
            </a:r>
            <a:r>
              <a:rPr sz="1400" b="1" spc="-5" smtClean="0">
                <a:latin typeface="Arial"/>
                <a:cs typeface="Arial"/>
              </a:rPr>
              <a:t>здоровья</a:t>
            </a:r>
            <a:r>
              <a:rPr sz="1400" b="1" spc="-35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детей</a:t>
            </a:r>
            <a:r>
              <a:rPr sz="1400" b="1" spc="-15" smtClean="0">
                <a:latin typeface="Arial"/>
                <a:cs typeface="Arial"/>
              </a:rPr>
              <a:t> </a:t>
            </a:r>
            <a:r>
              <a:rPr sz="1400" b="1" spc="-10" smtClean="0">
                <a:latin typeface="Arial"/>
                <a:cs typeface="Arial"/>
              </a:rPr>
              <a:t>ветеранов</a:t>
            </a:r>
            <a:r>
              <a:rPr sz="1400" b="1" spc="-25" smtClean="0">
                <a:latin typeface="Arial"/>
                <a:cs typeface="Arial"/>
              </a:rPr>
              <a:t> </a:t>
            </a:r>
            <a:r>
              <a:rPr sz="1400" b="1" spc="-5" smtClean="0">
                <a:latin typeface="Arial"/>
                <a:cs typeface="Arial"/>
              </a:rPr>
              <a:t>(участников)</a:t>
            </a:r>
            <a:r>
              <a:rPr sz="1400" b="1" spc="-15" smtClean="0">
                <a:latin typeface="Arial"/>
                <a:cs typeface="Arial"/>
              </a:rPr>
              <a:t> СВО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33502" y="991869"/>
          <a:ext cx="8919845" cy="40316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3555"/>
                <a:gridCol w="8416290"/>
              </a:tblGrid>
              <a:tr h="243839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b="1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Особенность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548639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>
                          <a:latin typeface="Microsoft Sans Serif"/>
                          <a:cs typeface="Microsoft Sans Serif"/>
                        </a:rPr>
                        <a:t>1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8128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Все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участники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образовательных отношений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могут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иметь непосредственное отношение </a:t>
                      </a:r>
                      <a:r>
                        <a:rPr sz="1000" spc="-65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-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СВО,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включая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родственников жертв военных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действий,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родственников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людей,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погибших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(умерших)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при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исполнении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обязанностей военной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службы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(службы),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граждан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выехавших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из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зоны</a:t>
                      </a:r>
                      <a:r>
                        <a:rPr sz="10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проведения</a:t>
                      </a:r>
                      <a:r>
                        <a:rPr sz="10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СВО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приграничных</a:t>
                      </a:r>
                      <a:r>
                        <a:rPr sz="1000" spc="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территорий,</a:t>
                      </a:r>
                      <a:r>
                        <a:rPr sz="1000" spc="5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причем</a:t>
                      </a:r>
                      <a:r>
                        <a:rPr sz="10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со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всех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сторон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конфликта.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548639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>
                          <a:latin typeface="Microsoft Sans Serif"/>
                          <a:cs typeface="Microsoft Sans Serif"/>
                        </a:rPr>
                        <a:t>2.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Необходимо помнить, что при обсуждении СВО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любых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связанных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ней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тем может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вызывать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у обучающихся сильные эмоциональные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реакции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(тревога,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гнев,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страх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иные),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и 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эти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реакции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надо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учитывать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при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планировании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любых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воспитательных,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профилактических</a:t>
                      </a:r>
                      <a:r>
                        <a:rPr sz="1000" spc="2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иных</a:t>
                      </a:r>
                      <a:r>
                        <a:rPr sz="1000" spc="2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мероприятий.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587375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>
                          <a:latin typeface="Microsoft Sans Serif"/>
                          <a:cs typeface="Microsoft Sans Serif"/>
                        </a:rPr>
                        <a:t>3.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83185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Педагогический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коллектив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образовательной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организации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должен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быть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готов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65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-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тому,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чтобы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помочь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обучающимся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справиться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эмоциональными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реакциями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ответить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вопросы.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Важно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при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этом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проявлять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уважение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35">
                          <a:latin typeface="Microsoft Sans Serif"/>
                          <a:cs typeface="Microsoft Sans Serif"/>
                        </a:rPr>
                        <a:t>ко</a:t>
                      </a:r>
                      <a:r>
                        <a:rPr sz="1000" spc="-3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всем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точкам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 зрения,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предоставить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обучающимся</a:t>
                      </a:r>
                      <a:r>
                        <a:rPr sz="1000" spc="7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право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высказываться</a:t>
                      </a:r>
                      <a:r>
                        <a:rPr sz="1000" spc="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быть</a:t>
                      </a:r>
                      <a:r>
                        <a:rPr sz="10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выслушанным.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548640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>
                          <a:latin typeface="Microsoft Sans Serif"/>
                          <a:cs typeface="Microsoft Sans Serif"/>
                        </a:rPr>
                        <a:t>4.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Эффективнее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любых слов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часто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оказывается активное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слушание.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Важнее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пытаться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понять обучающегося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дать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ему понимание,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что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принимают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его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чувства,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донести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ему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какую-то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мысль.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Эмпатическое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терпеливое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слушание</a:t>
                      </a:r>
                      <a:r>
                        <a:rPr sz="1000" spc="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лучше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всего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позволяет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создать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атмосферу</a:t>
                      </a:r>
                      <a:r>
                        <a:rPr sz="1000" spc="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доверия</a:t>
                      </a:r>
                      <a:r>
                        <a:rPr sz="1000" spc="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 spc="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процессе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общения.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701027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>
                          <a:latin typeface="Microsoft Sans Serif"/>
                          <a:cs typeface="Microsoft Sans Serif"/>
                        </a:rPr>
                        <a:t>5.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Важно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не навредить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обучающемуся,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без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того переживающему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тяжелейшие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стрессогенные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ситуации.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Целесообразно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рассматривать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агрессивное поведение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детей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ветеранов (участников) СВО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 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контексте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проблемы,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избегать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стереотипов.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Важно выказывать заботу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состоянии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обучающегося,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при этом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переусердствовать,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поспешить,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000" spc="254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6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перейти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2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65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13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1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ложным</a:t>
                      </a:r>
                      <a:r>
                        <a:rPr sz="1000" spc="235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выводам</a:t>
                      </a:r>
                      <a:r>
                        <a:rPr sz="1000" spc="24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интерпретациям.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853443">
                <a:tc>
                  <a:txBody>
                    <a:bodyPr vert="horz" wrap="square"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>
                          <a:latin typeface="Microsoft Sans Serif"/>
                          <a:cs typeface="Microsoft Sans Serif"/>
                        </a:rPr>
                        <a:t>6.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91440" marR="8318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Педагогу-психологу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нужно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проводить психологическое просвещение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среди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детей ветеранов (участников)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СВО,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погибших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(умерших)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при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исполнении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обязанностей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военной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службы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(службы),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общеобразовательных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организациях,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профессиональных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образовательных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организациях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образовательных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организациях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высшего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образования.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5">
                          <a:latin typeface="Microsoft Sans Serif"/>
                          <a:cs typeface="Microsoft Sans Serif"/>
                        </a:rPr>
                        <a:t>Как</a:t>
                      </a:r>
                      <a:r>
                        <a:rPr sz="1000" spc="-5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индивидуальном,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>
                          <a:latin typeface="Microsoft Sans Serif"/>
                          <a:cs typeface="Microsoft Sans Serif"/>
                        </a:rPr>
                        <a:t>так</a:t>
                      </a:r>
                      <a:r>
                        <a:rPr sz="1000" spc="-2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групповом</a:t>
                      </a:r>
                      <a:r>
                        <a:rPr sz="1000" spc="24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обсуждении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рекомендуется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освещать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вопросы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психологии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горя,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конструктивного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преодоления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скорби,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 способов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совладания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>
                          <a:latin typeface="Microsoft Sans Serif"/>
                          <a:cs typeface="Microsoft Sans Serif"/>
                        </a:rPr>
                        <a:t>психологической </a:t>
                      </a:r>
                      <a:r>
                        <a:rPr sz="10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5">
                          <a:latin typeface="Microsoft Sans Serif"/>
                          <a:cs typeface="Microsoft Sans Serif"/>
                        </a:rPr>
                        <a:t>самопомощи.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/>
          <p:nvPr/>
        </p:nvSpPr>
        <p:spPr>
          <a:xfrm>
            <a:off x="447090" y="1165733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72" y="253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1477" y="1337005"/>
            <a:ext cx="31426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>
                <a:latin typeface="Microsoft Sans Serif"/>
                <a:cs typeface="Microsoft Sans Serif"/>
              </a:rPr>
              <a:t>Рекомендации</a:t>
            </a:r>
            <a:r>
              <a:rPr sz="1800" spc="505">
                <a:latin typeface="Microsoft Sans Serif"/>
                <a:cs typeface="Microsoft Sans Serif"/>
              </a:rPr>
              <a:t> </a:t>
            </a:r>
            <a:r>
              <a:rPr sz="1800" spc="5">
                <a:latin typeface="Microsoft Sans Serif"/>
                <a:cs typeface="Microsoft Sans Serif"/>
              </a:rPr>
              <a:t>для</a:t>
            </a:r>
            <a:r>
              <a:rPr sz="1800" spc="-10">
                <a:latin typeface="Microsoft Sans Serif"/>
                <a:cs typeface="Microsoft Sans Serif"/>
              </a:rPr>
              <a:t> </a:t>
            </a:r>
            <a:r>
              <a:rPr sz="1800" spc="-30">
                <a:latin typeface="Microsoft Sans Serif"/>
                <a:cs typeface="Microsoft Sans Serif"/>
              </a:rPr>
              <a:t>педагога: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477" y="161162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9F5800"/>
                </a:solidFill>
                <a:latin typeface="Arial"/>
                <a:cs typeface="Arial"/>
              </a:rPr>
              <a:t>–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800" y="1671065"/>
            <a:ext cx="8212607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494530">
              <a:lnSpc>
                <a:spcPct val="109200"/>
              </a:lnSpc>
              <a:spcBef>
                <a:spcPts val="100"/>
              </a:spcBef>
            </a:pP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уважайте потребность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уединении,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если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обучающийся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не</a:t>
            </a:r>
            <a:r>
              <a:rPr sz="1200" b="1" i="1" spc="-20">
                <a:latin typeface="Arial"/>
                <a:cs typeface="Arial"/>
              </a:rPr>
              <a:t> хочет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общаться;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i="1">
                <a:latin typeface="Arial"/>
                <a:cs typeface="Arial"/>
              </a:rPr>
              <a:t>если </a:t>
            </a:r>
            <a:r>
              <a:rPr sz="1200" b="1" i="1" spc="-5">
                <a:latin typeface="Arial"/>
                <a:cs typeface="Arial"/>
              </a:rPr>
              <a:t>он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усидеть</a:t>
            </a:r>
            <a:r>
              <a:rPr sz="12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i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месте</a:t>
            </a:r>
            <a:r>
              <a:rPr sz="1200" b="1" i="1">
                <a:latin typeface="Arial"/>
                <a:cs typeface="Arial"/>
              </a:rPr>
              <a:t>,</a:t>
            </a:r>
            <a:r>
              <a:rPr sz="1200" b="1" i="1" spc="-3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дайте</a:t>
            </a:r>
            <a:r>
              <a:rPr sz="1200" b="1" i="1" spc="-2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ему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возможность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подвигаться;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i="1" spc="-15">
                <a:latin typeface="Arial"/>
                <a:cs typeface="Arial"/>
              </a:rPr>
              <a:t>когда</a:t>
            </a:r>
            <a:r>
              <a:rPr sz="1200" b="1" i="1" spc="2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обучающийся</a:t>
            </a:r>
            <a:r>
              <a:rPr sz="1200" b="1" i="1" spc="215"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b="1" i="1" spc="2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200" b="1" i="1" spc="2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совладать</a:t>
            </a:r>
            <a:r>
              <a:rPr sz="1200" b="1" i="1" spc="2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200" b="1" i="1" spc="20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своими</a:t>
            </a:r>
            <a:r>
              <a:rPr sz="1200" b="1" i="1" spc="20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эмоциями</a:t>
            </a:r>
            <a:r>
              <a:rPr sz="1200" b="1" i="1" spc="-5">
                <a:latin typeface="Arial"/>
                <a:cs typeface="Arial"/>
              </a:rPr>
              <a:t>,</a:t>
            </a:r>
            <a:r>
              <a:rPr sz="1200" b="1" i="1" spc="22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помогите</a:t>
            </a:r>
            <a:r>
              <a:rPr sz="1200" b="1" i="1" spc="215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ему</a:t>
            </a:r>
            <a:r>
              <a:rPr sz="1200" b="1" i="1" spc="2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выразить</a:t>
            </a:r>
            <a:r>
              <a:rPr sz="1200" b="1" i="1" spc="204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свои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1477" y="2436367"/>
            <a:ext cx="855916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i="1" spc="-10">
                <a:latin typeface="Arial"/>
                <a:cs typeface="Arial"/>
              </a:rPr>
              <a:t>чувства,</a:t>
            </a:r>
            <a:r>
              <a:rPr sz="1200" b="1" i="1" spc="-2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разобраться</a:t>
            </a:r>
            <a:r>
              <a:rPr sz="1200" b="1" i="1" spc="-3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в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них;</a:t>
            </a:r>
            <a:endParaRPr sz="1200">
              <a:latin typeface="Arial"/>
              <a:cs typeface="Arial"/>
            </a:endParaRPr>
          </a:p>
          <a:p>
            <a:pPr marL="12700" marR="5080" indent="914400" algn="just">
              <a:lnSpc>
                <a:spcPct val="100000"/>
              </a:lnSpc>
            </a:pPr>
            <a:r>
              <a:rPr sz="1200" b="1" i="1">
                <a:latin typeface="Arial"/>
                <a:cs typeface="Arial"/>
              </a:rPr>
              <a:t>в </a:t>
            </a:r>
            <a:r>
              <a:rPr sz="1200" b="1" i="1" spc="-10">
                <a:latin typeface="Arial"/>
                <a:cs typeface="Arial"/>
              </a:rPr>
              <a:t>случае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потери контроля над поведением </a:t>
            </a:r>
            <a:r>
              <a:rPr sz="1200" b="1" i="1" spc="-10">
                <a:latin typeface="Arial"/>
                <a:cs typeface="Arial"/>
              </a:rPr>
              <a:t>введите </a:t>
            </a:r>
            <a:r>
              <a:rPr sz="1200" b="1" i="1" spc="-5">
                <a:latin typeface="Arial"/>
                <a:cs typeface="Arial"/>
              </a:rPr>
              <a:t>ясные </a:t>
            </a:r>
            <a:r>
              <a:rPr sz="1200" b="1" i="1">
                <a:latin typeface="Arial"/>
                <a:cs typeface="Arial"/>
              </a:rPr>
              <a:t>и </a:t>
            </a:r>
            <a:r>
              <a:rPr sz="1200" b="1" i="1" spc="-5">
                <a:latin typeface="Arial"/>
                <a:cs typeface="Arial"/>
              </a:rPr>
              <a:t>четкие ограничения, </a:t>
            </a:r>
            <a:r>
              <a:rPr sz="1200" b="1" i="1" spc="-10">
                <a:latin typeface="Arial"/>
                <a:cs typeface="Arial"/>
              </a:rPr>
              <a:t>вместе </a:t>
            </a:r>
            <a:r>
              <a:rPr sz="1200" b="1" i="1">
                <a:latin typeface="Arial"/>
                <a:cs typeface="Arial"/>
              </a:rPr>
              <a:t>с </a:t>
            </a:r>
            <a:r>
              <a:rPr sz="1200" b="1" i="1" spc="-10">
                <a:latin typeface="Arial"/>
                <a:cs typeface="Arial"/>
              </a:rPr>
              <a:t>тем </a:t>
            </a:r>
            <a:r>
              <a:rPr sz="1200" b="1" i="1" spc="-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дайте возможность, </a:t>
            </a:r>
            <a:r>
              <a:rPr sz="1200" b="1" i="1">
                <a:latin typeface="Arial"/>
                <a:cs typeface="Arial"/>
              </a:rPr>
              <a:t>как </a:t>
            </a:r>
            <a:r>
              <a:rPr sz="1200" b="1" i="1" spc="-10">
                <a:latin typeface="Arial"/>
                <a:cs typeface="Arial"/>
              </a:rPr>
              <a:t>несовершеннолетнему, </a:t>
            </a:r>
            <a:r>
              <a:rPr sz="1200" b="1" i="1" spc="-5">
                <a:latin typeface="Arial"/>
                <a:cs typeface="Arial"/>
              </a:rPr>
              <a:t>так </a:t>
            </a:r>
            <a:r>
              <a:rPr sz="1200" b="1" i="1">
                <a:latin typeface="Arial"/>
                <a:cs typeface="Arial"/>
              </a:rPr>
              <a:t>и </a:t>
            </a:r>
            <a:r>
              <a:rPr sz="1200" b="1" i="1" spc="-10">
                <a:latin typeface="Arial"/>
                <a:cs typeface="Arial"/>
              </a:rPr>
              <a:t>совершеннолетнему </a:t>
            </a:r>
            <a:r>
              <a:rPr sz="1200" b="1" i="1" spc="-15">
                <a:latin typeface="Arial"/>
                <a:cs typeface="Arial"/>
              </a:rPr>
              <a:t>лицу, </a:t>
            </a:r>
            <a:r>
              <a:rPr sz="1200" b="1" i="1" spc="-5">
                <a:latin typeface="Arial"/>
                <a:cs typeface="Arial"/>
              </a:rPr>
              <a:t>овладеть </a:t>
            </a:r>
            <a:r>
              <a:rPr sz="1200" b="1" i="1">
                <a:latin typeface="Arial"/>
                <a:cs typeface="Arial"/>
              </a:rPr>
              <a:t>позитивными 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формами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разрешения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ситуации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>
              <a:latin typeface="Arial"/>
              <a:cs typeface="Arial"/>
            </a:endParaRPr>
          </a:p>
          <a:p>
            <a:pPr marL="12700" indent="-12700" algn="just">
              <a:lnSpc>
                <a:spcPct val="100000"/>
              </a:lnSpc>
              <a:spcBef>
                <a:spcPts val="5"/>
              </a:spcBef>
              <a:tabLst>
                <a:tab pos="361950"/>
              </a:tabLst>
            </a:pPr>
            <a:r>
              <a:rPr sz="1200" b="1" i="1">
                <a:latin typeface="Arial"/>
                <a:cs typeface="Arial"/>
              </a:rPr>
              <a:t>–	</a:t>
            </a:r>
            <a:r>
              <a:rPr sz="1200" b="1" i="1" spc="-10">
                <a:solidFill>
                  <a:srgbClr val="C00000"/>
                </a:solidFill>
                <a:latin typeface="Arial"/>
                <a:cs typeface="Arial"/>
              </a:rPr>
              <a:t>создавайте</a:t>
            </a:r>
            <a:r>
              <a:rPr sz="12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200" b="1" i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200" b="1" i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rgbClr val="C00000"/>
                </a:solidFill>
                <a:latin typeface="Arial"/>
                <a:cs typeface="Arial"/>
              </a:rPr>
              <a:t>более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безопасную</a:t>
            </a:r>
            <a:r>
              <a:rPr sz="12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15">
                <a:solidFill>
                  <a:srgbClr val="C00000"/>
                </a:solidFill>
                <a:latin typeface="Arial"/>
                <a:cs typeface="Arial"/>
              </a:rPr>
              <a:t>атмосферу,</a:t>
            </a:r>
            <a:r>
              <a:rPr sz="12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которой</a:t>
            </a:r>
            <a:r>
              <a:rPr sz="1200" b="1" i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обучающиеся</a:t>
            </a:r>
            <a:r>
              <a:rPr sz="1200" b="1" i="1" spc="335">
                <a:solidFill>
                  <a:srgbClr val="C00000"/>
                </a:solidFill>
                <a:latin typeface="Arial"/>
                <a:cs typeface="Arial"/>
              </a:rPr>
              <a:t>   </a:t>
            </a:r>
            <a:r>
              <a:rPr sz="1200" b="1" i="1" spc="-10">
                <a:solidFill>
                  <a:srgbClr val="C00000"/>
                </a:solidFill>
                <a:latin typeface="Arial"/>
                <a:cs typeface="Arial"/>
              </a:rPr>
              <a:t>знают,</a:t>
            </a:r>
            <a:r>
              <a:rPr sz="1200" b="1" i="1" spc="340">
                <a:solidFill>
                  <a:srgbClr val="C00000"/>
                </a:solidFill>
                <a:latin typeface="Arial"/>
                <a:cs typeface="Arial"/>
              </a:rPr>
              <a:t>   </a:t>
            </a:r>
            <a:r>
              <a:rPr sz="1200" b="1" i="1" spc="3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i="1" spc="-5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200">
              <a:latin typeface="Arial"/>
              <a:cs typeface="Arial"/>
            </a:endParaRPr>
          </a:p>
          <a:p>
            <a:pPr marL="12700" marR="5080" indent="-12700" algn="just">
              <a:lnSpc>
                <a:spcPct val="100000"/>
              </a:lnSpc>
            </a:pPr>
            <a:r>
              <a:rPr sz="1200" b="1" i="1" u="sng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все чувства </a:t>
            </a:r>
            <a:r>
              <a:rPr sz="1200" b="1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имеют право </a:t>
            </a:r>
            <a:r>
              <a:rPr sz="1200" b="1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 </a:t>
            </a:r>
            <a:r>
              <a:rPr sz="1200" b="1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существование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 нормальны в </a:t>
            </a:r>
            <a:r>
              <a:rPr sz="1200" b="1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столь </a:t>
            </a:r>
            <a:r>
              <a:rPr sz="1200" b="1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тяжелой </a:t>
            </a:r>
            <a:r>
              <a:rPr sz="1200" b="1" i="1" u="sng" spc="-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ситуации</a:t>
            </a:r>
            <a:r>
              <a:rPr sz="1200" b="1" i="1" u="sng" spc="-5">
                <a:latin typeface="Arial"/>
                <a:cs typeface="Arial"/>
              </a:rPr>
              <a:t>, </a:t>
            </a:r>
            <a:r>
              <a:rPr sz="1200" b="1" i="1">
                <a:latin typeface="Arial"/>
                <a:cs typeface="Arial"/>
              </a:rPr>
              <a:t>в </a:t>
            </a:r>
            <a:r>
              <a:rPr sz="1200" b="1" i="1" spc="-5">
                <a:latin typeface="Arial"/>
                <a:cs typeface="Arial"/>
              </a:rPr>
              <a:t>том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числе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>
                <a:latin typeface="Arial"/>
                <a:cs typeface="Arial"/>
              </a:rPr>
              <a:t>и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вина,</a:t>
            </a:r>
            <a:r>
              <a:rPr sz="1200" spc="20">
                <a:latin typeface="Microsoft Sans Serif"/>
                <a:cs typeface="Microsoft Sans Serif"/>
              </a:rPr>
              <a:t> </a:t>
            </a:r>
            <a:r>
              <a:rPr sz="1200" spc="-5">
                <a:latin typeface="Microsoft Sans Serif"/>
                <a:cs typeface="Microsoft Sans Serif"/>
              </a:rPr>
              <a:t>боль</a:t>
            </a:r>
            <a:r>
              <a:rPr sz="1200" b="1" i="1" spc="-5">
                <a:latin typeface="Arial"/>
                <a:cs typeface="Arial"/>
              </a:rPr>
              <a:t>,</a:t>
            </a:r>
            <a:r>
              <a:rPr sz="1200" b="1" i="1" spc="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которую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они</a:t>
            </a:r>
            <a:r>
              <a:rPr sz="1200" b="1" i="1" spc="10">
                <a:latin typeface="Arial"/>
                <a:cs typeface="Arial"/>
              </a:rPr>
              <a:t> </a:t>
            </a:r>
            <a:r>
              <a:rPr sz="1200" b="1" i="1" spc="-15">
                <a:latin typeface="Arial"/>
                <a:cs typeface="Arial"/>
              </a:rPr>
              <a:t>чувствуют;</a:t>
            </a:r>
            <a:endParaRPr sz="1200">
              <a:latin typeface="Arial"/>
              <a:cs typeface="Arial"/>
            </a:endParaRPr>
          </a:p>
          <a:p>
            <a:pPr marL="12700" marR="5715" indent="349250" algn="just">
              <a:lnSpc>
                <a:spcPct val="100000"/>
              </a:lnSpc>
            </a:pPr>
            <a:r>
              <a:rPr sz="1200" b="1" i="1" spc="-10">
                <a:latin typeface="Arial"/>
                <a:cs typeface="Arial"/>
              </a:rPr>
              <a:t>возможно </a:t>
            </a:r>
            <a:r>
              <a:rPr sz="1200" b="1" i="1" spc="-5">
                <a:latin typeface="Arial"/>
                <a:cs typeface="Arial"/>
              </a:rPr>
              <a:t>прояснение </a:t>
            </a:r>
            <a:r>
              <a:rPr sz="1200" b="1" i="1" spc="-10">
                <a:latin typeface="Arial"/>
                <a:cs typeface="Arial"/>
              </a:rPr>
              <a:t>ложных </a:t>
            </a:r>
            <a:r>
              <a:rPr sz="1200" b="1" i="1" spc="-5">
                <a:latin typeface="Arial"/>
                <a:cs typeface="Arial"/>
              </a:rPr>
              <a:t>трактовок, которые могут </a:t>
            </a:r>
            <a:r>
              <a:rPr sz="1200" b="1" i="1" spc="-10">
                <a:latin typeface="Arial"/>
                <a:cs typeface="Arial"/>
              </a:rPr>
              <a:t>вести </a:t>
            </a:r>
            <a:r>
              <a:rPr sz="1200" b="1" i="1">
                <a:latin typeface="Arial"/>
                <a:cs typeface="Arial"/>
              </a:rPr>
              <a:t>к </a:t>
            </a:r>
            <a:r>
              <a:rPr sz="1200" b="1" i="1" spc="-5">
                <a:latin typeface="Arial"/>
                <a:cs typeface="Arial"/>
              </a:rPr>
              <a:t>неадекватному восприятию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события, </a:t>
            </a:r>
            <a:r>
              <a:rPr sz="1200" b="1" i="1" spc="-20">
                <a:latin typeface="Arial"/>
                <a:cs typeface="Arial"/>
              </a:rPr>
              <a:t>где </a:t>
            </a:r>
            <a:r>
              <a:rPr sz="1200" b="1" i="1">
                <a:latin typeface="Arial"/>
                <a:cs typeface="Arial"/>
              </a:rPr>
              <a:t>пересмотр </a:t>
            </a:r>
            <a:r>
              <a:rPr sz="1200" b="1" i="1" spc="-5">
                <a:latin typeface="Arial"/>
                <a:cs typeface="Arial"/>
              </a:rPr>
              <a:t>приоритетов, переоценка </a:t>
            </a:r>
            <a:r>
              <a:rPr sz="1200" b="1" i="1" spc="-15">
                <a:latin typeface="Arial"/>
                <a:cs typeface="Arial"/>
              </a:rPr>
              <a:t>ценностей </a:t>
            </a:r>
            <a:r>
              <a:rPr sz="1200" b="1" i="1" spc="-5">
                <a:latin typeface="Arial"/>
                <a:cs typeface="Arial"/>
              </a:rPr>
              <a:t>(чему можно научиться </a:t>
            </a:r>
            <a:r>
              <a:rPr sz="1200" b="1" i="1">
                <a:latin typeface="Arial"/>
                <a:cs typeface="Arial"/>
              </a:rPr>
              <a:t>в </a:t>
            </a:r>
            <a:r>
              <a:rPr sz="1200" b="1" i="1" spc="-5">
                <a:latin typeface="Arial"/>
                <a:cs typeface="Arial"/>
              </a:rPr>
              <a:t>этой ситуации,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что </a:t>
            </a:r>
            <a:r>
              <a:rPr sz="1200" b="1" i="1" spc="-5">
                <a:latin typeface="Arial"/>
                <a:cs typeface="Arial"/>
              </a:rPr>
              <a:t>действительно важно </a:t>
            </a:r>
            <a:r>
              <a:rPr sz="1200" b="1" i="1">
                <a:latin typeface="Arial"/>
                <a:cs typeface="Arial"/>
              </a:rPr>
              <a:t>в жизни) </a:t>
            </a:r>
            <a:r>
              <a:rPr sz="1200" b="1" i="1" spc="-5">
                <a:latin typeface="Arial"/>
                <a:cs typeface="Arial"/>
              </a:rPr>
              <a:t>могут </a:t>
            </a:r>
            <a:r>
              <a:rPr sz="1200" b="1" i="1" spc="-15">
                <a:latin typeface="Arial"/>
                <a:cs typeface="Arial"/>
              </a:rPr>
              <a:t>помочь </a:t>
            </a:r>
            <a:r>
              <a:rPr sz="1200" b="1" i="1" spc="-5">
                <a:latin typeface="Arial"/>
                <a:cs typeface="Arial"/>
              </a:rPr>
              <a:t>справиться </a:t>
            </a:r>
            <a:r>
              <a:rPr sz="1200" b="1" i="1">
                <a:latin typeface="Arial"/>
                <a:cs typeface="Arial"/>
              </a:rPr>
              <a:t>с </a:t>
            </a:r>
            <a:r>
              <a:rPr sz="1200" b="1" i="1" spc="-5">
                <a:latin typeface="Arial"/>
                <a:cs typeface="Arial"/>
              </a:rPr>
              <a:t>переживаниями,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переключиться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 </a:t>
            </a:r>
            <a:r>
              <a:rPr sz="1200" b="1" i="1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продуктивную</a:t>
            </a:r>
            <a:r>
              <a:rPr sz="1200" b="1" i="1" spc="3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деятельность</a:t>
            </a:r>
            <a:r>
              <a:rPr sz="1200" b="1" i="1" spc="-15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на</a:t>
            </a:r>
            <a:r>
              <a:rPr sz="1200" b="1" i="1" spc="-10">
                <a:latin typeface="Arial"/>
                <a:cs typeface="Arial"/>
              </a:rPr>
              <a:t> </a:t>
            </a:r>
            <a:r>
              <a:rPr sz="1200" b="1" i="1" spc="-5">
                <a:latin typeface="Arial"/>
                <a:cs typeface="Arial"/>
              </a:rPr>
              <a:t>примере</a:t>
            </a:r>
            <a:r>
              <a:rPr sz="1200" b="1" i="1" spc="15">
                <a:latin typeface="Arial"/>
                <a:cs typeface="Arial"/>
              </a:rPr>
              <a:t> </a:t>
            </a:r>
            <a:r>
              <a:rPr sz="1200" b="1" i="1" spc="-10">
                <a:latin typeface="Arial"/>
                <a:cs typeface="Arial"/>
              </a:rPr>
              <a:t>взрослого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33386" y="86613"/>
            <a:ext cx="1788795" cy="1031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spc="-10">
                <a:solidFill>
                  <a:srgbClr val="FF0000"/>
                </a:solidFill>
                <a:latin typeface="Microsoft Sans Serif"/>
                <a:cs typeface="Microsoft Sans Serif"/>
              </a:rPr>
              <a:t>Алгоритмы</a:t>
            </a:r>
            <a:r>
              <a:rPr sz="1100" spc="-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100" spc="-20">
                <a:solidFill>
                  <a:srgbClr val="FF0000"/>
                </a:solidFill>
                <a:latin typeface="Microsoft Sans Serif"/>
                <a:cs typeface="Microsoft Sans Serif"/>
              </a:rPr>
              <a:t>оказания</a:t>
            </a:r>
            <a:endParaRPr sz="1100">
              <a:latin typeface="Microsoft Sans Serif"/>
              <a:cs typeface="Microsoft Sans Serif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spc="-10">
                <a:solidFill>
                  <a:srgbClr val="FF0000"/>
                </a:solidFill>
                <a:latin typeface="Microsoft Sans Serif"/>
                <a:cs typeface="Microsoft Sans Serif"/>
              </a:rPr>
              <a:t>психологической помощи </a:t>
            </a:r>
            <a:r>
              <a:rPr sz="1100">
                <a:solidFill>
                  <a:srgbClr val="FF0000"/>
                </a:solidFill>
                <a:latin typeface="Microsoft Sans Serif"/>
                <a:cs typeface="Microsoft Sans Serif"/>
              </a:rPr>
              <a:t>с </a:t>
            </a:r>
            <a:r>
              <a:rPr sz="1100" spc="-28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>
                <a:solidFill>
                  <a:srgbClr val="FF0000"/>
                </a:solidFill>
                <a:latin typeface="Microsoft Sans Serif"/>
                <a:cs typeface="Microsoft Sans Serif"/>
              </a:rPr>
              <a:t>учетом</a:t>
            </a:r>
            <a:r>
              <a:rPr sz="11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100" spc="-5">
                <a:solidFill>
                  <a:srgbClr val="FF0000"/>
                </a:solidFill>
                <a:latin typeface="Microsoft Sans Serif"/>
                <a:cs typeface="Microsoft Sans Serif"/>
              </a:rPr>
              <a:t>эмоционального </a:t>
            </a:r>
            <a:r>
              <a:rPr sz="11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100" spc="-5">
                <a:solidFill>
                  <a:srgbClr val="FF0000"/>
                </a:solidFill>
                <a:latin typeface="Microsoft Sans Serif"/>
                <a:cs typeface="Microsoft Sans Serif"/>
              </a:rPr>
              <a:t>состояния </a:t>
            </a:r>
            <a:r>
              <a:rPr sz="1100" spc="-15">
                <a:solidFill>
                  <a:srgbClr val="FF0000"/>
                </a:solidFill>
                <a:latin typeface="Microsoft Sans Serif"/>
                <a:cs typeface="Microsoft Sans Serif"/>
              </a:rPr>
              <a:t>участников </a:t>
            </a:r>
            <a:r>
              <a:rPr sz="1100" spc="-1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1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образовательных </a:t>
            </a:r>
            <a:r>
              <a:rPr sz="11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100" spc="-5">
                <a:solidFill>
                  <a:srgbClr val="FF0000"/>
                </a:solidFill>
                <a:latin typeface="Microsoft Sans Serif"/>
                <a:cs typeface="Microsoft Sans Serif"/>
              </a:rPr>
              <a:t>отношений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81725" y="1338529"/>
            <a:ext cx="27711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https://disk.yandex.ru/d/JznlvEk-SHHerA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600" y="133350"/>
            <a:ext cx="670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5995828" y="862330"/>
            <a:ext cx="2962751" cy="163461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985764" y="2381504"/>
            <a:ext cx="289623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185420"/>
                <a:tab pos="2063750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Рекомендуемые	программы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57976" y="2549144"/>
            <a:ext cx="272542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психолого-педагогического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105660"/>
              </a:tabLst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сопровождения,	включая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57976" y="2884424"/>
            <a:ext cx="2776855" cy="2212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коррекционно-развивающие,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1890395"/>
              </a:tabLst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профилактические	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программы</a:t>
            </a:r>
            <a:endParaRPr sz="1100">
              <a:latin typeface="Arial"/>
              <a:cs typeface="Arial"/>
            </a:endParaRPr>
          </a:p>
          <a:p>
            <a:pPr marL="12700" marR="56515" algn="just">
              <a:lnSpc>
                <a:spcPct val="100000"/>
              </a:lnSpc>
              <a:spcBef>
                <a:spcPts val="10"/>
              </a:spcBef>
              <a:tabLst>
                <a:tab pos="951230"/>
                <a:tab pos="998855"/>
                <a:tab pos="1373505"/>
                <a:tab pos="2207260"/>
                <a:tab pos="2303780"/>
              </a:tabLst>
            </a:pPr>
            <a:r>
              <a:rPr sz="800" b="1" i="1" spc="-5">
                <a:latin typeface="Arial"/>
                <a:cs typeface="Arial"/>
              </a:rPr>
              <a:t>(При</a:t>
            </a:r>
            <a:r>
              <a:rPr sz="800" b="1" i="1" spc="-10">
                <a:latin typeface="Arial"/>
                <a:cs typeface="Arial"/>
              </a:rPr>
              <a:t>л</a:t>
            </a:r>
            <a:r>
              <a:rPr sz="800" b="1" i="1">
                <a:latin typeface="Arial"/>
                <a:cs typeface="Arial"/>
              </a:rPr>
              <a:t>о</a:t>
            </a:r>
            <a:r>
              <a:rPr sz="800" b="1" i="1" spc="-5">
                <a:latin typeface="Arial"/>
                <a:cs typeface="Arial"/>
              </a:rPr>
              <a:t>же</a:t>
            </a:r>
            <a:r>
              <a:rPr sz="800" b="1" i="1" spc="-10">
                <a:latin typeface="Arial"/>
                <a:cs typeface="Arial"/>
              </a:rPr>
              <a:t>н</a:t>
            </a:r>
            <a:r>
              <a:rPr sz="800" b="1" i="1">
                <a:latin typeface="Arial"/>
                <a:cs typeface="Arial"/>
              </a:rPr>
              <a:t>ие		2	ОТ</a:t>
            </a:r>
            <a:r>
              <a:rPr sz="800" b="1" i="1" spc="-5">
                <a:latin typeface="Arial"/>
                <a:cs typeface="Arial"/>
              </a:rPr>
              <a:t>К</a:t>
            </a:r>
            <a:r>
              <a:rPr sz="800" b="1" i="1">
                <a:latin typeface="Arial"/>
                <a:cs typeface="Arial"/>
              </a:rPr>
              <a:t>РЫ</a:t>
            </a:r>
            <a:r>
              <a:rPr sz="800" b="1" i="1" spc="-15">
                <a:latin typeface="Arial"/>
                <a:cs typeface="Arial"/>
              </a:rPr>
              <a:t>Т</a:t>
            </a:r>
            <a:r>
              <a:rPr sz="800" b="1" i="1">
                <a:latin typeface="Arial"/>
                <a:cs typeface="Arial"/>
              </a:rPr>
              <a:t>ЫЙ		Р</a:t>
            </a:r>
            <a:r>
              <a:rPr sz="800" b="1" i="1" spc="-10">
                <a:latin typeface="Arial"/>
                <a:cs typeface="Arial"/>
              </a:rPr>
              <a:t>Е</a:t>
            </a:r>
            <a:r>
              <a:rPr sz="800" b="1" i="1">
                <a:latin typeface="Arial"/>
                <a:cs typeface="Arial"/>
              </a:rPr>
              <a:t>Е</a:t>
            </a:r>
            <a:r>
              <a:rPr sz="800" b="1" i="1" spc="-5">
                <a:latin typeface="Arial"/>
                <a:cs typeface="Arial"/>
              </a:rPr>
              <a:t>С</a:t>
            </a:r>
            <a:r>
              <a:rPr sz="800" b="1" i="1">
                <a:latin typeface="Arial"/>
                <a:cs typeface="Arial"/>
              </a:rPr>
              <a:t>ТР  </a:t>
            </a:r>
            <a:r>
              <a:rPr sz="800" b="1" i="1" spc="-5">
                <a:latin typeface="Arial"/>
                <a:cs typeface="Arial"/>
              </a:rPr>
              <a:t>РЕКОМЕНДУЕМЫХ ПРОГРАММ ПСИХОЛОГИЧЕСКОЙ </a:t>
            </a:r>
            <a:r>
              <a:rPr sz="800" b="1" i="1" spc="-210">
                <a:latin typeface="Arial"/>
                <a:cs typeface="Arial"/>
              </a:rPr>
              <a:t> </a:t>
            </a:r>
            <a:r>
              <a:rPr sz="800" b="1" i="1" spc="-5">
                <a:latin typeface="Arial"/>
                <a:cs typeface="Arial"/>
              </a:rPr>
              <a:t>ПО</a:t>
            </a:r>
            <a:r>
              <a:rPr sz="800" b="1" i="1" spc="-10">
                <a:latin typeface="Arial"/>
                <a:cs typeface="Arial"/>
              </a:rPr>
              <a:t>М</a:t>
            </a:r>
            <a:r>
              <a:rPr sz="800" b="1" i="1">
                <a:latin typeface="Arial"/>
                <a:cs typeface="Arial"/>
              </a:rPr>
              <a:t>О</a:t>
            </a:r>
            <a:r>
              <a:rPr sz="800" b="1" i="1" spc="-5">
                <a:latin typeface="Arial"/>
                <a:cs typeface="Arial"/>
              </a:rPr>
              <a:t>ЩИ</a:t>
            </a:r>
            <a:r>
              <a:rPr sz="800" b="1" i="1">
                <a:latin typeface="Arial"/>
                <a:cs typeface="Arial"/>
              </a:rPr>
              <a:t>,	</a:t>
            </a:r>
            <a:r>
              <a:rPr sz="800" b="1" i="1" spc="-5">
                <a:latin typeface="Arial"/>
                <a:cs typeface="Arial"/>
              </a:rPr>
              <a:t>В</a:t>
            </a:r>
            <a:r>
              <a:rPr sz="800" b="1" i="1">
                <a:latin typeface="Arial"/>
                <a:cs typeface="Arial"/>
              </a:rPr>
              <a:t>ЫЗЫ</a:t>
            </a:r>
            <a:r>
              <a:rPr sz="800" b="1" i="1" spc="-10">
                <a:latin typeface="Arial"/>
                <a:cs typeface="Arial"/>
              </a:rPr>
              <a:t>В</a:t>
            </a:r>
            <a:r>
              <a:rPr sz="800" b="1" i="1" spc="-20">
                <a:latin typeface="Arial"/>
                <a:cs typeface="Arial"/>
              </a:rPr>
              <a:t>А</a:t>
            </a:r>
            <a:r>
              <a:rPr sz="800" b="1" i="1" spc="-10">
                <a:latin typeface="Arial"/>
                <a:cs typeface="Arial"/>
              </a:rPr>
              <a:t>Ю</a:t>
            </a:r>
            <a:r>
              <a:rPr sz="800" b="1" i="1" spc="-5">
                <a:latin typeface="Arial"/>
                <a:cs typeface="Arial"/>
              </a:rPr>
              <a:t>ЩИ</a:t>
            </a:r>
            <a:r>
              <a:rPr sz="800" b="1" i="1">
                <a:latin typeface="Arial"/>
                <a:cs typeface="Arial"/>
              </a:rPr>
              <a:t>Х	</a:t>
            </a:r>
            <a:r>
              <a:rPr sz="800" b="1" i="1" spc="-5">
                <a:latin typeface="Arial"/>
                <a:cs typeface="Arial"/>
              </a:rPr>
              <a:t>Д</a:t>
            </a:r>
            <a:r>
              <a:rPr sz="800" b="1" i="1">
                <a:latin typeface="Arial"/>
                <a:cs typeface="Arial"/>
              </a:rPr>
              <a:t>О</a:t>
            </a:r>
            <a:r>
              <a:rPr sz="800" b="1" i="1" spc="-10">
                <a:latin typeface="Arial"/>
                <a:cs typeface="Arial"/>
              </a:rPr>
              <a:t>В</a:t>
            </a:r>
            <a:r>
              <a:rPr sz="800" b="1" i="1">
                <a:latin typeface="Arial"/>
                <a:cs typeface="Arial"/>
              </a:rPr>
              <a:t>ЕР</a:t>
            </a:r>
            <a:r>
              <a:rPr sz="800" b="1" i="1" spc="-5">
                <a:latin typeface="Arial"/>
                <a:cs typeface="Arial"/>
              </a:rPr>
              <a:t>ИЕ  ПРОФЕССИОНАЛЬНОГО</a:t>
            </a:r>
            <a:r>
              <a:rPr sz="800" b="1" i="1" spc="-15">
                <a:latin typeface="Arial"/>
                <a:cs typeface="Arial"/>
              </a:rPr>
              <a:t> </a:t>
            </a:r>
            <a:r>
              <a:rPr sz="800" b="1" i="1" spc="-5">
                <a:latin typeface="Arial"/>
                <a:cs typeface="Arial"/>
              </a:rPr>
              <a:t>СООБЩЕСТВА)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Arial"/>
              <a:cs typeface="Arial"/>
            </a:endParaRPr>
          </a:p>
          <a:p>
            <a:pPr marL="152400" marR="17145">
              <a:lnSpc>
                <a:spcPct val="100000"/>
              </a:lnSpc>
              <a:spcBef>
                <a:spcPts val="5"/>
              </a:spcBef>
            </a:pP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https://stoppav.ru/attachments/article/3097/%D0%A1%D </a:t>
            </a:r>
            <a:r>
              <a:rPr sz="800" spc="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D1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81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D1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82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5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C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%2</a:t>
            </a:r>
            <a:endParaRPr sz="800">
              <a:latin typeface="Microsoft Sans Serif"/>
              <a:cs typeface="Microsoft Sans Serif"/>
            </a:endParaRPr>
          </a:p>
          <a:p>
            <a:pPr marL="152400" marR="56515">
              <a:lnSpc>
                <a:spcPct val="100000"/>
              </a:lnSpc>
            </a:pP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0%D1%84%D1%83%D0%BD%D0%BA%D1%86%D0% </a:t>
            </a:r>
            <a:r>
              <a:rPr sz="80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B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%BE%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D1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</a:t>
            </a:r>
            <a:r>
              <a:rPr sz="800" u="sng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E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</a:t>
            </a:r>
            <a:endParaRPr sz="800">
              <a:latin typeface="Microsoft Sans Serif"/>
              <a:cs typeface="Microsoft Sans Serif"/>
            </a:endParaRPr>
          </a:p>
          <a:p>
            <a:pPr marL="152400" marR="5080">
              <a:lnSpc>
                <a:spcPct val="100000"/>
              </a:lnSpc>
            </a:pP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%B2%D0%B0%D0%BD%D0%B8%D1%8F%20%D0%B </a:t>
            </a:r>
            <a:r>
              <a:rPr sz="800" spc="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F%D1%81%D0%B8%D1%85%D0%BE%D0%BB%D0% </a:t>
            </a:r>
            <a:r>
              <a:rPr sz="800" spc="5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BE</a:t>
            </a:r>
            <a:r>
              <a:rPr sz="800" u="sng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%B3%</a:t>
            </a:r>
            <a:r>
              <a:rPr sz="800" u="sng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%B8%</a:t>
            </a:r>
            <a:r>
              <a:rPr sz="800" u="sng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800" u="sng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87</a:t>
            </a:r>
            <a:r>
              <a:rPr sz="800" u="sng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%B5%</a:t>
            </a:r>
            <a:r>
              <a:rPr sz="800" u="sng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1</a:t>
            </a:r>
            <a:r>
              <a:rPr sz="800" u="sng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81</a:t>
            </a:r>
            <a:r>
              <a:rPr sz="800" u="sng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</a:t>
            </a:r>
            <a:r>
              <a:rPr sz="800" u="sng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</a:t>
            </a: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0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% </a:t>
            </a:r>
            <a:r>
              <a:rPr sz="80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BA%D0%B8%D1%85%20%D1%81%D0%BB%D1%83% </a:t>
            </a:r>
            <a:r>
              <a:rPr sz="800" spc="-20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800" u="sng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D0%B6%D0%B1%20%D0%B2%20%D0%9E%D0%9E.p</a:t>
            </a:r>
            <a:endParaRPr sz="800">
              <a:latin typeface="Microsoft Sans Serif"/>
              <a:cs typeface="Microsoft Sans Serif"/>
            </a:endParaRPr>
          </a:p>
          <a:p>
            <a:pPr marL="152400">
              <a:lnSpc>
                <a:spcPct val="100000"/>
              </a:lnSpc>
            </a:pPr>
            <a:r>
              <a:rPr sz="800" u="sng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Microsoft Sans Serif"/>
                <a:cs typeface="Microsoft Sans Serif"/>
              </a:rPr>
              <a:t>df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720" y="1196467"/>
            <a:ext cx="2412365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382905"/>
                <a:tab pos="671195"/>
                <a:tab pos="887094"/>
                <a:tab pos="945515"/>
                <a:tab pos="1016635"/>
                <a:tab pos="1362710"/>
                <a:tab pos="1400810"/>
                <a:tab pos="1638935"/>
                <a:tab pos="1746885"/>
                <a:tab pos="1778635"/>
                <a:tab pos="1981835"/>
                <a:tab pos="2178685"/>
                <a:tab pos="2326640"/>
                <a:tab pos="2364740"/>
              </a:tabLst>
            </a:pP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Федеральный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координационный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центр </a:t>
            </a:r>
            <a:r>
              <a:rPr sz="1000" spc="-254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б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пе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ч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ени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ю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х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л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г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ч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й </a:t>
            </a:r>
            <a:r>
              <a:rPr sz="1000" spc="-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л</a:t>
            </a:r>
            <a:r>
              <a:rPr sz="1000" u="sng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у</a:t>
            </a:r>
            <a:r>
              <a:rPr sz="1000" u="sng" spc="-4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ж</a:t>
            </a:r>
            <a:r>
              <a:rPr sz="1000" u="sng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б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ы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в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</a:t>
            </a:r>
            <a:r>
              <a:rPr sz="1000" u="sng" spc="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те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м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б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ра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зов</a:t>
            </a:r>
            <a:r>
              <a:rPr sz="1000" u="sng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а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ния </a:t>
            </a:r>
            <a:r>
              <a:rPr sz="1000" spc="-1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Ро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ий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й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6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Ф</a:t>
            </a:r>
            <a:r>
              <a:rPr sz="1000" u="sng" spc="-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д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ера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ц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-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Рее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тр </a:t>
            </a:r>
            <a:r>
              <a:rPr sz="1000" spc="-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коррекционно-развивающих, </a:t>
            </a:r>
            <a:r>
              <a:rPr sz="1000" spc="-1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орре</a:t>
            </a:r>
            <a:r>
              <a:rPr sz="1000" u="sng" spc="-7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ц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ионн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о-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реа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б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 spc="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л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та</a:t>
            </a:r>
            <a:r>
              <a:rPr sz="1000" u="sng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ц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ионн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ы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х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 </a:t>
            </a:r>
            <a:r>
              <a:rPr sz="1000" spc="-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пр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ф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ил</a:t>
            </a:r>
            <a:r>
              <a:rPr sz="1000" u="sng" spc="-4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а</a:t>
            </a:r>
            <a:r>
              <a:rPr sz="1000" u="sng" spc="-3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</a:t>
            </a:r>
            <a:r>
              <a:rPr sz="1000" u="sng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т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ич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6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к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х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пр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2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г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ра</a:t>
            </a:r>
            <a:r>
              <a:rPr sz="1000" u="sng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мм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</a:t>
            </a:r>
            <a:r>
              <a:rPr sz="1000" u="sng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для </a:t>
            </a:r>
            <a:r>
              <a:rPr sz="1000" spc="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д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еят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</a:t>
            </a:r>
            <a:r>
              <a:rPr sz="1000" u="sng" spc="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л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ьности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	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е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д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агог</a:t>
            </a:r>
            <a:r>
              <a:rPr sz="1000" u="sng" spc="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а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-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с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и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х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л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ог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а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	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| </a:t>
            </a:r>
            <a:r>
              <a:rPr sz="1000" spc="-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МГП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П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У</a:t>
            </a:r>
            <a:r>
              <a: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									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(</a:t>
            </a:r>
            <a:r>
              <a:rPr sz="1000" u="sng" spc="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m</a:t>
            </a:r>
            <a:r>
              <a:rPr sz="1000" u="sng" spc="-2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g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p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p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u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.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r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u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) </a:t>
            </a:r>
            <a:r>
              <a:rPr sz="1000" spc="-5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000" u="sng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3"/>
              </a:rPr>
              <a:t>https://mgppu.ru/project/473/info/7292</a:t>
            </a:r>
            <a:endParaRPr sz="10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/>
          <a:stretch>
            <a:fillRect/>
          </a:stretch>
        </p:blipFill>
        <p:spPr>
          <a:xfrm>
            <a:off x="220979" y="2957715"/>
            <a:ext cx="2568702" cy="205016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/>
          <a:stretch>
            <a:fillRect/>
          </a:stretch>
        </p:blipFill>
        <p:spPr>
          <a:xfrm>
            <a:off x="3075558" y="2957715"/>
            <a:ext cx="2513584" cy="205016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154807" y="1233678"/>
            <a:ext cx="2355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29310"/>
                <a:tab pos="1704339"/>
              </a:tabLst>
            </a:pPr>
            <a:r>
              <a:rPr sz="1000" spc="-10">
                <a:latin typeface="Microsoft Sans Serif"/>
                <a:cs typeface="Microsoft Sans Serif"/>
              </a:rPr>
              <a:t>Цифровая	платформа	психолого-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4807" y="1386078"/>
            <a:ext cx="93027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10">
                <a:latin typeface="Microsoft Sans Serif"/>
                <a:cs typeface="Microsoft Sans Serif"/>
              </a:rPr>
              <a:t>пе</a:t>
            </a:r>
            <a:r>
              <a:rPr sz="1000" spc="-20">
                <a:latin typeface="Microsoft Sans Serif"/>
                <a:cs typeface="Microsoft Sans Serif"/>
              </a:rPr>
              <a:t>даго</a:t>
            </a:r>
            <a:r>
              <a:rPr sz="1000" spc="-5">
                <a:latin typeface="Microsoft Sans Serif"/>
                <a:cs typeface="Microsoft Sans Serif"/>
              </a:rPr>
              <a:t>г</a:t>
            </a:r>
            <a:r>
              <a:rPr sz="1000" spc="-10">
                <a:latin typeface="Microsoft Sans Serif"/>
                <a:cs typeface="Microsoft Sans Serif"/>
              </a:rPr>
              <a:t>ич</a:t>
            </a:r>
            <a:r>
              <a:rPr sz="1000" spc="-15">
                <a:latin typeface="Microsoft Sans Serif"/>
                <a:cs typeface="Microsoft Sans Serif"/>
              </a:rPr>
              <a:t>е</a:t>
            </a: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-60">
                <a:latin typeface="Microsoft Sans Serif"/>
                <a:cs typeface="Microsoft Sans Serif"/>
              </a:rPr>
              <a:t>к</a:t>
            </a:r>
            <a:r>
              <a:rPr sz="1000" spc="-10">
                <a:latin typeface="Microsoft Sans Serif"/>
                <a:cs typeface="Microsoft Sans Serif"/>
              </a:rPr>
              <a:t>и</a:t>
            </a:r>
            <a:r>
              <a:rPr sz="1000" spc="-5">
                <a:latin typeface="Microsoft Sans Serif"/>
                <a:cs typeface="Microsoft Sans Serif"/>
              </a:rPr>
              <a:t>х  </a:t>
            </a:r>
            <a:r>
              <a:rPr sz="1000" spc="-10">
                <a:latin typeface="Microsoft Sans Serif"/>
                <a:cs typeface="Microsoft Sans Serif"/>
              </a:rPr>
              <a:t>трудностями </a:t>
            </a:r>
            <a:r>
              <a:rPr sz="1000" spc="-5">
                <a:latin typeface="Microsoft Sans Serif"/>
                <a:cs typeface="Microsoft Sans Serif"/>
              </a:rPr>
              <a:t> обучающихся,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80713" y="1386078"/>
            <a:ext cx="133286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5080" indent="-26034" algn="r">
              <a:lnSpc>
                <a:spcPct val="100000"/>
              </a:lnSpc>
              <a:spcBef>
                <a:spcPts val="95"/>
              </a:spcBef>
              <a:tabLst>
                <a:tab pos="400685"/>
                <a:tab pos="1256030"/>
              </a:tabLst>
            </a:pPr>
            <a:r>
              <a:rPr sz="1000" spc="-20">
                <a:latin typeface="Microsoft Sans Serif"/>
                <a:cs typeface="Microsoft Sans Serif"/>
              </a:rPr>
              <a:t>программ</a:t>
            </a:r>
            <a:r>
              <a:rPr sz="1000" spc="420">
                <a:latin typeface="Microsoft Sans Serif"/>
                <a:cs typeface="Microsoft Sans Serif"/>
              </a:rPr>
              <a:t> </a:t>
            </a:r>
            <a:r>
              <a:rPr sz="1000" spc="-10">
                <a:latin typeface="Microsoft Sans Serif"/>
                <a:cs typeface="Microsoft Sans Serif"/>
              </a:rPr>
              <a:t>работы</a:t>
            </a:r>
            <a:r>
              <a:rPr sz="1000" spc="670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с </a:t>
            </a:r>
            <a:r>
              <a:rPr sz="1000" spc="-254">
                <a:latin typeface="Microsoft Sans Serif"/>
                <a:cs typeface="Microsoft Sans Serif"/>
              </a:rPr>
              <a:t> </a:t>
            </a:r>
            <a:r>
              <a:rPr sz="1000" spc="-5">
                <a:latin typeface="Microsoft Sans Serif"/>
                <a:cs typeface="Microsoft Sans Serif"/>
              </a:rPr>
              <a:t>в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о</a:t>
            </a:r>
            <a:r>
              <a:rPr sz="1000" spc="5">
                <a:latin typeface="Microsoft Sans Serif"/>
                <a:cs typeface="Microsoft Sans Serif"/>
              </a:rPr>
              <a:t>б</a:t>
            </a:r>
            <a:r>
              <a:rPr sz="1000" spc="-25">
                <a:latin typeface="Microsoft Sans Serif"/>
                <a:cs typeface="Microsoft Sans Serif"/>
              </a:rPr>
              <a:t>у</a:t>
            </a:r>
            <a:r>
              <a:rPr sz="1000" spc="-10">
                <a:latin typeface="Microsoft Sans Serif"/>
                <a:cs typeface="Microsoft Sans Serif"/>
              </a:rPr>
              <a:t>че</a:t>
            </a:r>
            <a:r>
              <a:rPr sz="1000" spc="5">
                <a:latin typeface="Microsoft Sans Serif"/>
                <a:cs typeface="Microsoft Sans Serif"/>
              </a:rPr>
              <a:t>н</a:t>
            </a:r>
            <a:r>
              <a:rPr sz="1000">
                <a:latin typeface="Microsoft Sans Serif"/>
                <a:cs typeface="Microsoft Sans Serif"/>
              </a:rPr>
              <a:t>и</a:t>
            </a:r>
            <a:r>
              <a:rPr sz="1000" spc="-5">
                <a:latin typeface="Microsoft Sans Serif"/>
                <a:cs typeface="Microsoft Sans Serif"/>
              </a:rPr>
              <a:t>и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5">
                <a:latin typeface="Microsoft Sans Serif"/>
                <a:cs typeface="Microsoft Sans Serif"/>
              </a:rPr>
              <a:t>у  </a:t>
            </a:r>
            <a:r>
              <a:rPr sz="1000" spc="-10">
                <a:latin typeface="Microsoft Sans Serif"/>
                <a:cs typeface="Microsoft Sans Serif"/>
              </a:rPr>
              <a:t>имеющих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54807" y="1843531"/>
            <a:ext cx="2356485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  <a:tabLst>
                <a:tab pos="2012314"/>
              </a:tabLst>
            </a:pP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-10">
                <a:latin typeface="Microsoft Sans Serif"/>
                <a:cs typeface="Microsoft Sans Serif"/>
              </a:rPr>
              <a:t>оо</a:t>
            </a:r>
            <a:r>
              <a:rPr sz="1000" spc="-5">
                <a:latin typeface="Microsoft Sans Serif"/>
                <a:cs typeface="Microsoft Sans Serif"/>
              </a:rPr>
              <a:t>тве</a:t>
            </a:r>
            <a:r>
              <a:rPr sz="1000" spc="-10">
                <a:latin typeface="Microsoft Sans Serif"/>
                <a:cs typeface="Microsoft Sans Serif"/>
              </a:rPr>
              <a:t>т</a:t>
            </a: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5">
                <a:latin typeface="Microsoft Sans Serif"/>
                <a:cs typeface="Microsoft Sans Serif"/>
              </a:rPr>
              <a:t>т</a:t>
            </a:r>
            <a:r>
              <a:rPr sz="1000" spc="15">
                <a:latin typeface="Microsoft Sans Serif"/>
                <a:cs typeface="Microsoft Sans Serif"/>
              </a:rPr>
              <a:t>в</a:t>
            </a:r>
            <a:r>
              <a:rPr sz="1000" spc="-25">
                <a:latin typeface="Microsoft Sans Serif"/>
                <a:cs typeface="Microsoft Sans Serif"/>
              </a:rPr>
              <a:t>у</a:t>
            </a:r>
            <a:r>
              <a:rPr sz="1000" spc="5">
                <a:latin typeface="Microsoft Sans Serif"/>
                <a:cs typeface="Microsoft Sans Serif"/>
              </a:rPr>
              <a:t>ю</a:t>
            </a:r>
            <a:r>
              <a:rPr sz="1000">
                <a:latin typeface="Microsoft Sans Serif"/>
                <a:cs typeface="Microsoft Sans Serif"/>
              </a:rPr>
              <a:t>щ</a:t>
            </a:r>
            <a:r>
              <a:rPr sz="1000" spc="-10">
                <a:latin typeface="Microsoft Sans Serif"/>
                <a:cs typeface="Microsoft Sans Serif"/>
              </a:rPr>
              <a:t>и</a:t>
            </a:r>
            <a:r>
              <a:rPr sz="1000" spc="-5">
                <a:latin typeface="Microsoft Sans Serif"/>
                <a:cs typeface="Microsoft Sans Serif"/>
              </a:rPr>
              <a:t>е</a:t>
            </a:r>
            <a:r>
              <a:rPr sz="1000">
                <a:latin typeface="Microsoft Sans Serif"/>
                <a:cs typeface="Microsoft Sans Serif"/>
              </a:rPr>
              <a:t>	</a:t>
            </a:r>
            <a:r>
              <a:rPr sz="1000" spc="-10">
                <a:latin typeface="Microsoft Sans Serif"/>
                <a:cs typeface="Microsoft Sans Serif"/>
              </a:rPr>
              <a:t>р</a:t>
            </a:r>
            <a:r>
              <a:rPr sz="1000" spc="-15">
                <a:latin typeface="Microsoft Sans Serif"/>
                <a:cs typeface="Microsoft Sans Serif"/>
              </a:rPr>
              <a:t>и</a:t>
            </a:r>
            <a:r>
              <a:rPr sz="1000">
                <a:latin typeface="Microsoft Sans Serif"/>
                <a:cs typeface="Microsoft Sans Serif"/>
              </a:rPr>
              <a:t>с</a:t>
            </a:r>
            <a:r>
              <a:rPr sz="1000" spc="-70">
                <a:latin typeface="Microsoft Sans Serif"/>
                <a:cs typeface="Microsoft Sans Serif"/>
              </a:rPr>
              <a:t>к</a:t>
            </a:r>
            <a:r>
              <a:rPr sz="1000" spc="-5">
                <a:latin typeface="Microsoft Sans Serif"/>
                <a:cs typeface="Microsoft Sans Serif"/>
              </a:rPr>
              <a:t>и  </a:t>
            </a:r>
            <a:r>
              <a:rPr sz="1000" spc="-10">
                <a:latin typeface="Microsoft Sans Serif"/>
                <a:cs typeface="Microsoft Sans Serif"/>
              </a:rPr>
              <a:t>неблагоприятных </a:t>
            </a:r>
            <a:r>
              <a:rPr sz="1000" spc="-5">
                <a:latin typeface="Microsoft Sans Serif"/>
                <a:cs typeface="Microsoft Sans Serif"/>
              </a:rPr>
              <a:t>социальных условий </a:t>
            </a:r>
            <a:r>
              <a:rPr sz="1000">
                <a:latin typeface="Microsoft Sans Serif"/>
                <a:cs typeface="Microsoft Sans Serif"/>
              </a:rPr>
              <a:t> </a:t>
            </a:r>
            <a:r>
              <a:rPr sz="10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6"/>
              </a:rPr>
              <a:t>https://rospsy.ru/learning-difficulties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1000" y="133350"/>
            <a:ext cx="8229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ru-RU" sz="1400" b="1" spc="-5" smtClean="0">
                <a:latin typeface="Arial"/>
                <a:cs typeface="Arial"/>
              </a:rPr>
              <a:t>Организация </a:t>
            </a:r>
            <a:r>
              <a:rPr lang="ru-RU" sz="1400" b="1" smtClean="0">
                <a:latin typeface="Arial"/>
                <a:cs typeface="Arial"/>
              </a:rPr>
              <a:t>и </a:t>
            </a:r>
            <a:r>
              <a:rPr lang="ru-RU" sz="1400" b="1" spc="-5" smtClean="0">
                <a:latin typeface="Arial"/>
                <a:cs typeface="Arial"/>
              </a:rPr>
              <a:t>проведение мер</a:t>
            </a:r>
            <a:r>
              <a:rPr lang="ru-RU" sz="1400" b="1" spc="-20" smtClean="0">
                <a:latin typeface="Arial"/>
                <a:cs typeface="Arial"/>
              </a:rPr>
              <a:t>о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mtClean="0">
                <a:latin typeface="Arial"/>
                <a:cs typeface="Arial"/>
              </a:rPr>
              <a:t>рия</a:t>
            </a:r>
            <a:r>
              <a:rPr lang="ru-RU" sz="1400" b="1" spc="-15" smtClean="0">
                <a:latin typeface="Arial"/>
                <a:cs typeface="Arial"/>
              </a:rPr>
              <a:t>т</a:t>
            </a:r>
            <a:r>
              <a:rPr lang="ru-RU" sz="1400" b="1" smtClean="0">
                <a:latin typeface="Arial"/>
                <a:cs typeface="Arial"/>
              </a:rPr>
              <a:t>ий, </a:t>
            </a:r>
            <a:r>
              <a:rPr lang="ru-RU" sz="1400" b="1" spc="-10" smtClean="0">
                <a:latin typeface="Arial"/>
                <a:cs typeface="Arial"/>
              </a:rPr>
              <a:t>н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5" smtClean="0">
                <a:latin typeface="Arial"/>
                <a:cs typeface="Arial"/>
              </a:rPr>
              <a:t>п</a:t>
            </a:r>
            <a:r>
              <a:rPr lang="ru-RU" sz="1400" b="1" spc="-20" smtClean="0">
                <a:latin typeface="Arial"/>
                <a:cs typeface="Arial"/>
              </a:rPr>
              <a:t>р</a:t>
            </a:r>
            <a:r>
              <a:rPr lang="ru-RU" sz="1400" b="1" spc="-5" smtClean="0">
                <a:latin typeface="Arial"/>
                <a:cs typeface="Arial"/>
              </a:rPr>
              <a:t>а</a:t>
            </a:r>
            <a:r>
              <a:rPr lang="ru-RU" sz="1400" b="1" spc="-20" smtClean="0">
                <a:latin typeface="Arial"/>
                <a:cs typeface="Arial"/>
              </a:rPr>
              <a:t>в</a:t>
            </a:r>
            <a:r>
              <a:rPr lang="ru-RU" sz="1400" b="1" spc="-30" smtClean="0">
                <a:latin typeface="Arial"/>
                <a:cs typeface="Arial"/>
              </a:rPr>
              <a:t>л</a:t>
            </a:r>
            <a:r>
              <a:rPr lang="ru-RU" sz="1400" b="1" spc="-5" smtClean="0">
                <a:latin typeface="Arial"/>
                <a:cs typeface="Arial"/>
              </a:rPr>
              <a:t>е</a:t>
            </a:r>
            <a:r>
              <a:rPr lang="ru-RU" sz="1400" b="1" spc="5" smtClean="0">
                <a:latin typeface="Arial"/>
                <a:cs typeface="Arial"/>
              </a:rPr>
              <a:t>нн</a:t>
            </a:r>
            <a:r>
              <a:rPr lang="ru-RU" sz="1400" b="1" spc="-10" smtClean="0">
                <a:latin typeface="Arial"/>
                <a:cs typeface="Arial"/>
              </a:rPr>
              <a:t>ы</a:t>
            </a:r>
            <a:r>
              <a:rPr lang="ru-RU" sz="1400" b="1" smtClean="0">
                <a:latin typeface="Arial"/>
                <a:cs typeface="Arial"/>
              </a:rPr>
              <a:t>х </a:t>
            </a:r>
            <a:r>
              <a:rPr lang="ru-RU" sz="1400" b="1" spc="-10" smtClean="0">
                <a:latin typeface="Arial"/>
                <a:cs typeface="Arial"/>
              </a:rPr>
              <a:t>на формирование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в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образовательной</a:t>
            </a:r>
            <a:r>
              <a:rPr lang="ru-RU" sz="1400" b="1" spc="-5" smtClean="0">
                <a:latin typeface="Arial"/>
                <a:cs typeface="Arial"/>
              </a:rPr>
              <a:t> организации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необходимого 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15" smtClean="0">
                <a:latin typeface="Arial"/>
                <a:cs typeface="Arial"/>
              </a:rPr>
              <a:t>психологического</a:t>
            </a:r>
            <a:r>
              <a:rPr lang="ru-RU" sz="1400" b="1" spc="-1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климата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для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сохранения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mtClean="0">
                <a:latin typeface="Arial"/>
                <a:cs typeface="Arial"/>
              </a:rPr>
              <a:t>и</a:t>
            </a:r>
            <a:r>
              <a:rPr lang="ru-RU" sz="1400" b="1" spc="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(или)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восстановления </a:t>
            </a:r>
            <a:r>
              <a:rPr lang="ru-RU" sz="1400" b="1" spc="-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психологического</a:t>
            </a:r>
            <a:r>
              <a:rPr lang="ru-RU" sz="1400" b="1" spc="-80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здоровья</a:t>
            </a:r>
            <a:r>
              <a:rPr lang="ru-RU" sz="1400" b="1" spc="-3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детей</a:t>
            </a:r>
            <a:r>
              <a:rPr lang="ru-RU" sz="1400" b="1" spc="-15" smtClean="0">
                <a:latin typeface="Arial"/>
                <a:cs typeface="Arial"/>
              </a:rPr>
              <a:t> </a:t>
            </a:r>
            <a:r>
              <a:rPr lang="ru-RU" sz="1400" b="1" spc="-10" smtClean="0">
                <a:latin typeface="Arial"/>
                <a:cs typeface="Arial"/>
              </a:rPr>
              <a:t>ветеранов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lang="ru-RU" sz="1400" b="1" spc="-5" smtClean="0">
                <a:latin typeface="Arial"/>
                <a:cs typeface="Arial"/>
              </a:rPr>
              <a:t>(участников)</a:t>
            </a:r>
            <a:r>
              <a:rPr lang="ru-RU" sz="1400" b="1" spc="-15" smtClean="0">
                <a:latin typeface="Arial"/>
                <a:cs typeface="Arial"/>
              </a:rPr>
              <a:t> СВО</a:t>
            </a:r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/>
          <p:nvPr/>
        </p:nvSpPr>
        <p:spPr>
          <a:xfrm>
            <a:off x="447090" y="1165733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72" y="253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03795" y="154051"/>
            <a:ext cx="206311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10">
                <a:solidFill>
                  <a:srgbClr val="FF0000"/>
                </a:solidFill>
                <a:latin typeface="Microsoft Sans Serif"/>
                <a:cs typeface="Microsoft Sans Serif"/>
                <a:hlinkClick r:id="rId3"/>
              </a:rPr>
              <a:t>http://www.171orensad.ru/files</a:t>
            </a:r>
            <a:endParaRPr sz="1200">
              <a:latin typeface="Microsoft Sans Serif"/>
              <a:cs typeface="Microsoft Sans Serif"/>
            </a:endParaRPr>
          </a:p>
          <a:p>
            <a:pPr marL="18415" marR="10795" indent="635" algn="ctr">
              <a:lnSpc>
                <a:spcPct val="100000"/>
              </a:lnSpc>
            </a:pPr>
            <a:r>
              <a:rPr sz="1200">
                <a:solidFill>
                  <a:srgbClr val="FF0000"/>
                </a:solidFill>
                <a:latin typeface="Microsoft Sans Serif"/>
                <a:cs typeface="Microsoft Sans Serif"/>
              </a:rPr>
              <a:t>/mo- </a:t>
            </a:r>
            <a:r>
              <a:rPr sz="12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200" spc="-10">
                <a:solidFill>
                  <a:srgbClr val="FF0000"/>
                </a:solidFill>
                <a:latin typeface="Microsoft Sans Serif"/>
                <a:cs typeface="Microsoft Sans Serif"/>
              </a:rPr>
              <a:t>psihologi/1metod23.11.2021.p </a:t>
            </a:r>
            <a:r>
              <a:rPr sz="1200" spc="-30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200">
                <a:solidFill>
                  <a:srgbClr val="FF0000"/>
                </a:solidFill>
                <a:latin typeface="Microsoft Sans Serif"/>
                <a:cs typeface="Microsoft Sans Serif"/>
              </a:rPr>
              <a:t>df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8449" y="1336928"/>
            <a:ext cx="6917055" cy="3212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воспитателей: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«Я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290">
                <a:latin typeface="Microsoft Sans Serif"/>
                <a:cs typeface="Microsoft Sans Serif"/>
              </a:rPr>
              <a:t>–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воспитатель!»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20">
                <a:latin typeface="Microsoft Sans Serif"/>
                <a:cs typeface="Microsoft Sans Serif"/>
              </a:rPr>
              <a:t>Деловая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игра</a:t>
            </a:r>
            <a:r>
              <a:rPr sz="1100" spc="5">
                <a:latin typeface="Microsoft Sans Serif"/>
                <a:cs typeface="Microsoft Sans Serif"/>
              </a:rPr>
              <a:t> для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укрепления</a:t>
            </a:r>
            <a:r>
              <a:rPr sz="1100" spc="3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профессиональной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общности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15">
                <a:latin typeface="Microsoft Sans Serif"/>
                <a:cs typeface="Microsoft Sans Serif"/>
              </a:rPr>
              <a:t>Деловая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игра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«Сохранение</a:t>
            </a:r>
            <a:r>
              <a:rPr sz="1100" spc="3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и </a:t>
            </a:r>
            <a:r>
              <a:rPr sz="1100" spc="-10">
                <a:latin typeface="Microsoft Sans Serif"/>
                <a:cs typeface="Microsoft Sans Serif"/>
              </a:rPr>
              <a:t>укрепление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благоприятного</a:t>
            </a:r>
            <a:r>
              <a:rPr sz="1100" spc="-3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социально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290">
                <a:latin typeface="Microsoft Sans Serif"/>
                <a:cs typeface="Microsoft Sans Serif"/>
              </a:rPr>
              <a:t>–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психологического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климата</a:t>
            </a:r>
            <a:r>
              <a:rPr sz="1100">
                <a:latin typeface="Microsoft Sans Serif"/>
                <a:cs typeface="Microsoft Sans Serif"/>
              </a:rPr>
              <a:t> в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30">
                <a:latin typeface="Microsoft Sans Serif"/>
                <a:cs typeface="Microsoft Sans Serif"/>
              </a:rPr>
              <a:t>ДОУ»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«Снятие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психоэмоционального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напряжения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средствами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музыкотерапии»</a:t>
            </a:r>
            <a:endParaRPr sz="1100">
              <a:latin typeface="Microsoft Sans Serif"/>
              <a:cs typeface="Microsoft Sans Serif"/>
            </a:endParaRPr>
          </a:p>
          <a:p>
            <a:pPr marL="12700" marR="63881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Мини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тренинг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«Профилактика</a:t>
            </a:r>
            <a:r>
              <a:rPr sz="1100" spc="-5">
                <a:latin typeface="Microsoft Sans Serif"/>
                <a:cs typeface="Microsoft Sans Serif"/>
              </a:rPr>
              <a:t> синдрома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эмоционального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выгорания</a:t>
            </a:r>
            <a:r>
              <a:rPr sz="1100">
                <a:latin typeface="Microsoft Sans Serif"/>
                <a:cs typeface="Microsoft Sans Serif"/>
              </a:rPr>
              <a:t> в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образовательной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среде» </a:t>
            </a:r>
            <a:r>
              <a:rPr sz="1100" spc="-27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Мини-тренинг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«Мы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единое</a:t>
            </a:r>
            <a:r>
              <a:rPr sz="1100">
                <a:latin typeface="Microsoft Sans Serif"/>
                <a:cs typeface="Microsoft Sans Serif"/>
              </a:rPr>
              <a:t> целое»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Арт-терапевтический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тренинг</a:t>
            </a:r>
            <a:r>
              <a:rPr sz="1100" spc="25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5">
                <a:latin typeface="Microsoft Sans Serif"/>
                <a:cs typeface="Microsoft Sans Serif"/>
              </a:rPr>
              <a:t> «Мандала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290">
                <a:latin typeface="Microsoft Sans Serif"/>
                <a:cs typeface="Microsoft Sans Serif"/>
              </a:rPr>
              <a:t>–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волшебный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25">
                <a:latin typeface="Microsoft Sans Serif"/>
                <a:cs typeface="Microsoft Sans Serif"/>
              </a:rPr>
              <a:t>круг»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Арт-терапевтическое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занятие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«Мандала-как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отражение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внутреннего</a:t>
            </a:r>
            <a:r>
              <a:rPr sz="1100" spc="3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Я»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spc="-5">
                <a:latin typeface="Microsoft Sans Serif"/>
                <a:cs typeface="Microsoft Sans Serif"/>
              </a:rPr>
              <a:t>«Я» </a:t>
            </a:r>
            <a:r>
              <a:rPr sz="1100">
                <a:latin typeface="Microsoft Sans Serif"/>
                <a:cs typeface="Microsoft Sans Serif"/>
              </a:rPr>
              <a:t>или</a:t>
            </a:r>
            <a:r>
              <a:rPr sz="1100" spc="-2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«МЫ»?</a:t>
            </a:r>
            <a:endParaRPr sz="1100">
              <a:latin typeface="Microsoft Sans Serif"/>
              <a:cs typeface="Microsoft Sans Serif"/>
            </a:endParaRPr>
          </a:p>
          <a:p>
            <a:pPr marL="12700" marR="5062220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Тренинг «Моѐ </a:t>
            </a:r>
            <a:r>
              <a:rPr sz="1100" spc="-10">
                <a:latin typeface="Microsoft Sans Serif"/>
                <a:cs typeface="Microsoft Sans Serif"/>
              </a:rPr>
              <a:t>спокойствие»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Анкетирование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endParaRPr sz="1100">
              <a:latin typeface="Microsoft Sans Serif"/>
              <a:cs typeface="Microsoft Sans Serif"/>
            </a:endParaRPr>
          </a:p>
          <a:p>
            <a:pPr marL="12700" marR="127508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Психологический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25">
                <a:latin typeface="Microsoft Sans Serif"/>
                <a:cs typeface="Microsoft Sans Serif"/>
              </a:rPr>
              <a:t>практикум</a:t>
            </a:r>
            <a:r>
              <a:rPr sz="1100" spc="55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 </a:t>
            </a:r>
            <a:r>
              <a:rPr sz="1100" spc="-10">
                <a:latin typeface="Microsoft Sans Serif"/>
                <a:cs typeface="Microsoft Sans Serif"/>
              </a:rPr>
              <a:t>педагогов </a:t>
            </a:r>
            <a:r>
              <a:rPr sz="1100" spc="-5">
                <a:latin typeface="Microsoft Sans Serif"/>
                <a:cs typeface="Microsoft Sans Serif"/>
              </a:rPr>
              <a:t>«Играя,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укрепляем</a:t>
            </a:r>
            <a:r>
              <a:rPr sz="1100" spc="3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психическое</a:t>
            </a:r>
            <a:r>
              <a:rPr sz="1100" spc="4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здоровье»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Встреча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педагогом-психологом</a:t>
            </a:r>
            <a:r>
              <a:rPr sz="1100" spc="-35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«Давайте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беречь </a:t>
            </a:r>
            <a:r>
              <a:rPr sz="1100">
                <a:latin typeface="Microsoft Sans Serif"/>
                <a:cs typeface="Microsoft Sans Serif"/>
              </a:rPr>
              <a:t>себя!»</a:t>
            </a:r>
            <a:endParaRPr sz="1100">
              <a:latin typeface="Microsoft Sans Serif"/>
              <a:cs typeface="Microsoft Sans Serif"/>
            </a:endParaRPr>
          </a:p>
          <a:p>
            <a:pPr marL="12700" marR="1244600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Тренинг </a:t>
            </a:r>
            <a:r>
              <a:rPr sz="1100" spc="5">
                <a:latin typeface="Microsoft Sans Serif"/>
                <a:cs typeface="Microsoft Sans Serif"/>
              </a:rPr>
              <a:t>для </a:t>
            </a:r>
            <a:r>
              <a:rPr sz="1100" spc="-10">
                <a:latin typeface="Microsoft Sans Serif"/>
                <a:cs typeface="Microsoft Sans Serif"/>
              </a:rPr>
              <a:t>педагогов </a:t>
            </a:r>
            <a:r>
              <a:rPr sz="1100" spc="-25">
                <a:latin typeface="Microsoft Sans Serif"/>
                <a:cs typeface="Microsoft Sans Serif"/>
              </a:rPr>
              <a:t>«Дружный, </a:t>
            </a:r>
            <a:r>
              <a:rPr sz="1100" spc="-10">
                <a:latin typeface="Microsoft Sans Serif"/>
                <a:cs typeface="Microsoft Sans Serif"/>
              </a:rPr>
              <a:t>творческий, </a:t>
            </a:r>
            <a:r>
              <a:rPr sz="1100" spc="-5">
                <a:latin typeface="Microsoft Sans Serif"/>
                <a:cs typeface="Microsoft Sans Serif"/>
              </a:rPr>
              <a:t>работоспособный </a:t>
            </a:r>
            <a:r>
              <a:rPr sz="1100" spc="-15">
                <a:latin typeface="Microsoft Sans Serif"/>
                <a:cs typeface="Microsoft Sans Serif"/>
              </a:rPr>
              <a:t>коллектив </a:t>
            </a:r>
            <a:r>
              <a:rPr sz="1100" spc="290">
                <a:latin typeface="Microsoft Sans Serif"/>
                <a:cs typeface="Microsoft Sans Serif"/>
              </a:rPr>
              <a:t>– </a:t>
            </a:r>
            <a:r>
              <a:rPr sz="1100">
                <a:latin typeface="Microsoft Sans Serif"/>
                <a:cs typeface="Microsoft Sans Serif"/>
              </a:rPr>
              <a:t>это </a:t>
            </a:r>
            <a:r>
              <a:rPr sz="1100" spc="-10">
                <a:latin typeface="Microsoft Sans Serif"/>
                <a:cs typeface="Microsoft Sans Serif"/>
              </a:rPr>
              <a:t>мы!»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Занятие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85">
                <a:latin typeface="Microsoft Sans Serif"/>
                <a:cs typeface="Microsoft Sans Serif"/>
              </a:rPr>
              <a:t>№</a:t>
            </a:r>
            <a:r>
              <a:rPr sz="1100" spc="-5">
                <a:latin typeface="Microsoft Sans Serif"/>
                <a:cs typeface="Microsoft Sans Serif"/>
              </a:rPr>
              <a:t> 1. </a:t>
            </a:r>
            <a:r>
              <a:rPr sz="1100" spc="-15">
                <a:latin typeface="Microsoft Sans Serif"/>
                <a:cs typeface="Microsoft Sans Serif"/>
              </a:rPr>
              <a:t>«Педагогический</a:t>
            </a:r>
            <a:r>
              <a:rPr sz="1100" spc="-2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коллектив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290">
                <a:latin typeface="Microsoft Sans Serif"/>
                <a:cs typeface="Microsoft Sans Serif"/>
              </a:rPr>
              <a:t>–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это </a:t>
            </a:r>
            <a:r>
              <a:rPr sz="1100" spc="-20">
                <a:latin typeface="Microsoft Sans Serif"/>
                <a:cs typeface="Microsoft Sans Serif"/>
              </a:rPr>
              <a:t>команда»</a:t>
            </a:r>
            <a:endParaRPr sz="1100">
              <a:latin typeface="Microsoft Sans Serif"/>
              <a:cs typeface="Microsoft Sans Serif"/>
            </a:endParaRPr>
          </a:p>
          <a:p>
            <a:pPr marL="12700" marR="4091304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Занятие </a:t>
            </a:r>
            <a:r>
              <a:rPr sz="1100" spc="85">
                <a:latin typeface="Microsoft Sans Serif"/>
                <a:cs typeface="Microsoft Sans Serif"/>
              </a:rPr>
              <a:t>№ </a:t>
            </a:r>
            <a:r>
              <a:rPr sz="1100" spc="-5">
                <a:latin typeface="Microsoft Sans Serif"/>
                <a:cs typeface="Microsoft Sans Serif"/>
              </a:rPr>
              <a:t>2. </a:t>
            </a:r>
            <a:r>
              <a:rPr sz="1100" spc="-10">
                <a:latin typeface="Microsoft Sans Serif"/>
                <a:cs typeface="Microsoft Sans Serif"/>
              </a:rPr>
              <a:t>«Мы </a:t>
            </a:r>
            <a:r>
              <a:rPr sz="1100" spc="-15">
                <a:latin typeface="Microsoft Sans Serif"/>
                <a:cs typeface="Microsoft Sans Serif"/>
              </a:rPr>
              <a:t>заслуживаем </a:t>
            </a:r>
            <a:r>
              <a:rPr sz="1100" spc="-5">
                <a:latin typeface="Microsoft Sans Serif"/>
                <a:cs typeface="Microsoft Sans Serif"/>
              </a:rPr>
              <a:t>лучшего!»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Занятие </a:t>
            </a:r>
            <a:r>
              <a:rPr sz="1100" spc="85">
                <a:latin typeface="Microsoft Sans Serif"/>
                <a:cs typeface="Microsoft Sans Serif"/>
              </a:rPr>
              <a:t>№</a:t>
            </a:r>
            <a:r>
              <a:rPr sz="1100" spc="-5">
                <a:latin typeface="Microsoft Sans Serif"/>
                <a:cs typeface="Microsoft Sans Serif"/>
              </a:rPr>
              <a:t> 3. </a:t>
            </a:r>
            <a:r>
              <a:rPr sz="1100" spc="-15">
                <a:latin typeface="Microsoft Sans Serif"/>
                <a:cs typeface="Microsoft Sans Serif"/>
              </a:rPr>
              <a:t>«Снимаем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напряжение»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Занятие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30">
                <a:latin typeface="Microsoft Sans Serif"/>
                <a:cs typeface="Microsoft Sans Serif"/>
              </a:rPr>
              <a:t>из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цикла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«Формирование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сплоченности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коллектива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детского</a:t>
            </a:r>
            <a:r>
              <a:rPr sz="1100">
                <a:latin typeface="Microsoft Sans Serif"/>
                <a:cs typeface="Microsoft Sans Serif"/>
              </a:rPr>
              <a:t> сада»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«Психологический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квест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«Вместе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мы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сила!»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28600" y="133351"/>
            <a:ext cx="6629400" cy="1061829"/>
          </a:xfrm>
        </p:spPr>
        <p:txBody>
          <a:bodyPr/>
          <a:lstStyle/>
          <a:p>
            <a:pPr algn="ctr"/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br>
              <a:rPr lang="ru-RU" sz="1200" smtClean="0"/>
            </a:br>
            <a:endParaRPr lang="ru-RU"/>
          </a:p>
        </p:txBody>
      </p:sp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object 5"/>
          <p:cNvSpPr/>
          <p:nvPr/>
        </p:nvSpPr>
        <p:spPr>
          <a:xfrm>
            <a:off x="447090" y="1165733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72" y="253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98449" y="1194943"/>
            <a:ext cx="8311515" cy="3715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106170">
              <a:lnSpc>
                <a:spcPct val="100000"/>
              </a:lnSpc>
              <a:spcBef>
                <a:spcPts val="105"/>
              </a:spcBef>
            </a:pPr>
            <a:r>
              <a:rPr sz="1100" spc="-15">
                <a:latin typeface="Microsoft Sans Serif"/>
                <a:cs typeface="Microsoft Sans Serif"/>
              </a:rPr>
              <a:t>Круглый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стол</a:t>
            </a:r>
            <a:r>
              <a:rPr sz="1100" spc="5">
                <a:latin typeface="Microsoft Sans Serif"/>
                <a:cs typeface="Microsoft Sans Serif"/>
              </a:rPr>
              <a:t> для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 </a:t>
            </a:r>
            <a:r>
              <a:rPr sz="1100" spc="-5">
                <a:latin typeface="Microsoft Sans Serif"/>
                <a:cs typeface="Microsoft Sans Serif"/>
              </a:rPr>
              <a:t>«Эмоциональное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«выгорание» </a:t>
            </a:r>
            <a:r>
              <a:rPr sz="1100" spc="-10">
                <a:latin typeface="Microsoft Sans Serif"/>
                <a:cs typeface="Microsoft Sans Serif"/>
              </a:rPr>
              <a:t>педагога: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причины,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пути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решения,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профилактика» 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45">
                <a:latin typeface="Microsoft Sans Serif"/>
                <a:cs typeface="Microsoft Sans Serif"/>
              </a:rPr>
              <a:t>«Как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сохранить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душевное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равновесие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педагога»</a:t>
            </a:r>
            <a:endParaRPr sz="1100">
              <a:latin typeface="Microsoft Sans Serif"/>
              <a:cs typeface="Microsoft Sans Serif"/>
            </a:endParaRPr>
          </a:p>
          <a:p>
            <a:pPr marL="12700" marR="2450465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эмоционального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выгорания</a:t>
            </a:r>
            <a:r>
              <a:rPr sz="1100">
                <a:latin typeface="Microsoft Sans Serif"/>
                <a:cs typeface="Microsoft Sans Serif"/>
              </a:rPr>
              <a:t> и </a:t>
            </a:r>
            <a:r>
              <a:rPr sz="1100" spc="-5">
                <a:latin typeface="Microsoft Sans Serif"/>
                <a:cs typeface="Microsoft Sans Serif"/>
              </a:rPr>
              <a:t>психоэмоциональной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устойчивости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40">
                <a:latin typeface="Microsoft Sans Serif"/>
                <a:cs typeface="Microsoft Sans Serif"/>
              </a:rPr>
              <a:t>ДОУ </a:t>
            </a:r>
            <a:r>
              <a:rPr sz="1100" spc="-27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ЧАСЫ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Сказкотерапевтическая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игра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«Тренинг</a:t>
            </a:r>
            <a:r>
              <a:rPr sz="1100" spc="-5">
                <a:latin typeface="Microsoft Sans Serif"/>
                <a:cs typeface="Microsoft Sans Serif"/>
              </a:rPr>
              <a:t> на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эмоциональное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выгорание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педагогов»</a:t>
            </a:r>
            <a:endParaRPr sz="1100">
              <a:latin typeface="Microsoft Sans Serif"/>
              <a:cs typeface="Microsoft Sans Serif"/>
            </a:endParaRPr>
          </a:p>
          <a:p>
            <a:pPr marL="12700" marR="2919095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Арт-тренинг</a:t>
            </a:r>
            <a:r>
              <a:rPr sz="1100" spc="5">
                <a:latin typeface="Microsoft Sans Serif"/>
                <a:cs typeface="Microsoft Sans Serif"/>
              </a:rPr>
              <a:t> для</a:t>
            </a:r>
            <a:r>
              <a:rPr sz="1100" spc="-10">
                <a:latin typeface="Microsoft Sans Serif"/>
                <a:cs typeface="Microsoft Sans Serif"/>
              </a:rPr>
              <a:t> сотрудников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детского</a:t>
            </a:r>
            <a:r>
              <a:rPr sz="1100">
                <a:latin typeface="Microsoft Sans Serif"/>
                <a:cs typeface="Microsoft Sans Serif"/>
              </a:rPr>
              <a:t> сада </a:t>
            </a:r>
            <a:r>
              <a:rPr sz="1100" spc="-5">
                <a:latin typeface="Microsoft Sans Serif"/>
                <a:cs typeface="Microsoft Sans Serif"/>
              </a:rPr>
              <a:t>«В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преддверии Старого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Нового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Года» </a:t>
            </a:r>
            <a:r>
              <a:rPr sz="1100" spc="-27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Новогодний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тренинг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10">
                <a:latin typeface="Microsoft Sans Serif"/>
                <a:cs typeface="Microsoft Sans Serif"/>
              </a:rPr>
              <a:t> педагогов</a:t>
            </a:r>
            <a:r>
              <a:rPr sz="1100" spc="3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«Утро начинается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добрых</a:t>
            </a:r>
            <a:r>
              <a:rPr sz="1100" spc="-3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пожеланий»</a:t>
            </a:r>
            <a:endParaRPr sz="11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Семинар</a:t>
            </a:r>
            <a:r>
              <a:rPr sz="1100" spc="6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«Использование рисуночных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методик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в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качестве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диагностики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и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профилактики</a:t>
            </a:r>
            <a:r>
              <a:rPr sz="1100" spc="-5">
                <a:latin typeface="Microsoft Sans Serif"/>
                <a:cs typeface="Microsoft Sans Serif"/>
              </a:rPr>
              <a:t> синдрома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эмоционального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выгорания 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педагогов»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педагогов</a:t>
            </a:r>
            <a:r>
              <a:rPr sz="1100" spc="-25">
                <a:latin typeface="Microsoft Sans Serif"/>
                <a:cs typeface="Microsoft Sans Serif"/>
              </a:rPr>
              <a:t> </a:t>
            </a:r>
            <a:r>
              <a:rPr sz="1100" spc="-40">
                <a:latin typeface="Microsoft Sans Serif"/>
                <a:cs typeface="Microsoft Sans Serif"/>
              </a:rPr>
              <a:t>ДОУ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«Мы одна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команда»</a:t>
            </a:r>
            <a:endParaRPr sz="1100">
              <a:latin typeface="Microsoft Sans Serif"/>
              <a:cs typeface="Microsoft Sans Serif"/>
            </a:endParaRPr>
          </a:p>
          <a:p>
            <a:pPr marL="12700" marR="2160270">
              <a:lnSpc>
                <a:spcPct val="100000"/>
              </a:lnSpc>
              <a:spcBef>
                <a:spcPts val="5"/>
              </a:spcBef>
            </a:pPr>
            <a:r>
              <a:rPr sz="1100" spc="-10">
                <a:latin typeface="Microsoft Sans Serif"/>
                <a:cs typeface="Microsoft Sans Serif"/>
              </a:rPr>
              <a:t>Мини-тренинг</a:t>
            </a:r>
            <a:r>
              <a:rPr sz="1100" spc="25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«Повышение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уровня</a:t>
            </a:r>
            <a:r>
              <a:rPr sz="1100" spc="5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сплоченности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педагогического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коллектива» 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40">
                <a:latin typeface="Microsoft Sans Serif"/>
                <a:cs typeface="Microsoft Sans Serif"/>
              </a:rPr>
              <a:t>ДОУ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45">
                <a:latin typeface="Microsoft Sans Serif"/>
                <a:cs typeface="Microsoft Sans Serif"/>
              </a:rPr>
              <a:t>«Как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сохранить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душевное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равновесие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педагога»</a:t>
            </a:r>
            <a:endParaRPr sz="1100">
              <a:latin typeface="Microsoft Sans Serif"/>
              <a:cs typeface="Microsoft Sans Serif"/>
            </a:endParaRPr>
          </a:p>
          <a:p>
            <a:pPr marL="12700" marR="1503680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</a:t>
            </a:r>
            <a:r>
              <a:rPr sz="1100" spc="2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элементами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АРТ-терапии</a:t>
            </a:r>
            <a:r>
              <a:rPr sz="1100" spc="5">
                <a:latin typeface="Microsoft Sans Serif"/>
                <a:cs typeface="Microsoft Sans Serif"/>
              </a:rPr>
              <a:t> для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5">
                <a:latin typeface="Microsoft Sans Serif"/>
                <a:cs typeface="Microsoft Sans Serif"/>
              </a:rPr>
              <a:t> «Стрессоустойчивость</a:t>
            </a:r>
            <a:r>
              <a:rPr sz="1100" spc="2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педагогического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коллектива» 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педагогов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«Профилактика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синдрома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психоэмоционального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выгорания»</a:t>
            </a:r>
            <a:endParaRPr sz="1100">
              <a:latin typeface="Microsoft Sans Serif"/>
              <a:cs typeface="Microsoft Sans Serif"/>
            </a:endParaRPr>
          </a:p>
          <a:p>
            <a:pPr marL="12700" marR="558165">
              <a:lnSpc>
                <a:spcPct val="100000"/>
              </a:lnSpc>
            </a:pPr>
            <a:r>
              <a:rPr sz="1100" spc="-5">
                <a:latin typeface="Microsoft Sans Serif"/>
                <a:cs typeface="Microsoft Sans Serif"/>
              </a:rPr>
              <a:t>Игровое </a:t>
            </a:r>
            <a:r>
              <a:rPr sz="1100" spc="-10">
                <a:latin typeface="Microsoft Sans Serif"/>
                <a:cs typeface="Microsoft Sans Serif"/>
              </a:rPr>
              <a:t>занятие </a:t>
            </a:r>
            <a:r>
              <a:rPr sz="1100" spc="290">
                <a:latin typeface="Microsoft Sans Serif"/>
                <a:cs typeface="Microsoft Sans Serif"/>
              </a:rPr>
              <a:t>– </a:t>
            </a:r>
            <a:r>
              <a:rPr sz="1100" spc="-10">
                <a:latin typeface="Microsoft Sans Serif"/>
                <a:cs typeface="Microsoft Sans Serif"/>
              </a:rPr>
              <a:t>тренинг </a:t>
            </a:r>
            <a:r>
              <a:rPr sz="1100">
                <a:latin typeface="Microsoft Sans Serif"/>
                <a:cs typeface="Microsoft Sans Serif"/>
              </a:rPr>
              <a:t>с </a:t>
            </a:r>
            <a:r>
              <a:rPr sz="1100" spc="-10">
                <a:latin typeface="Microsoft Sans Serif"/>
                <a:cs typeface="Microsoft Sans Serif"/>
              </a:rPr>
              <a:t>педагогами </a:t>
            </a:r>
            <a:r>
              <a:rPr sz="1100" spc="-15">
                <a:latin typeface="Microsoft Sans Serif"/>
                <a:cs typeface="Microsoft Sans Serif"/>
              </a:rPr>
              <a:t>«Формирование </a:t>
            </a:r>
            <a:r>
              <a:rPr sz="1100" spc="-5">
                <a:latin typeface="Microsoft Sans Serif"/>
                <a:cs typeface="Microsoft Sans Serif"/>
              </a:rPr>
              <a:t>благоприятного </a:t>
            </a:r>
            <a:r>
              <a:rPr sz="1100" spc="-10">
                <a:latin typeface="Microsoft Sans Serif"/>
                <a:cs typeface="Microsoft Sans Serif"/>
              </a:rPr>
              <a:t>психологического </a:t>
            </a:r>
            <a:r>
              <a:rPr sz="1100" spc="-15">
                <a:latin typeface="Microsoft Sans Serif"/>
                <a:cs typeface="Microsoft Sans Serif"/>
              </a:rPr>
              <a:t>климата </a:t>
            </a:r>
            <a:r>
              <a:rPr sz="1100">
                <a:latin typeface="Microsoft Sans Serif"/>
                <a:cs typeface="Microsoft Sans Serif"/>
              </a:rPr>
              <a:t>в </a:t>
            </a:r>
            <a:r>
              <a:rPr sz="1100" spc="-15">
                <a:latin typeface="Microsoft Sans Serif"/>
                <a:cs typeface="Microsoft Sans Serif"/>
              </a:rPr>
              <a:t>педагогическом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коллективе»</a:t>
            </a:r>
            <a:endParaRPr sz="1100">
              <a:latin typeface="Microsoft Sans Serif"/>
              <a:cs typeface="Microsoft Sans Serif"/>
            </a:endParaRPr>
          </a:p>
          <a:p>
            <a:pPr marL="12700" marR="3945890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Психологический тренинг </a:t>
            </a:r>
            <a:r>
              <a:rPr sz="1100" spc="5">
                <a:latin typeface="Microsoft Sans Serif"/>
                <a:cs typeface="Microsoft Sans Serif"/>
              </a:rPr>
              <a:t>для </a:t>
            </a:r>
            <a:r>
              <a:rPr sz="1100" spc="-5">
                <a:latin typeface="Microsoft Sans Serif"/>
                <a:cs typeface="Microsoft Sans Serif"/>
              </a:rPr>
              <a:t>педагогов «Сильная </a:t>
            </a:r>
            <a:r>
              <a:rPr sz="1100" spc="-15">
                <a:latin typeface="Microsoft Sans Serif"/>
                <a:cs typeface="Microsoft Sans Serif"/>
              </a:rPr>
              <a:t>команда!» 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Тренинг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на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снятие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психоэмоционального</a:t>
            </a:r>
            <a:r>
              <a:rPr sz="1100" spc="-10">
                <a:latin typeface="Microsoft Sans Serif"/>
                <a:cs typeface="Microsoft Sans Serif"/>
              </a:rPr>
              <a:t> напряжения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у </a:t>
            </a:r>
            <a:r>
              <a:rPr sz="1100" spc="-5">
                <a:latin typeface="Microsoft Sans Serif"/>
                <a:cs typeface="Microsoft Sans Serif"/>
              </a:rPr>
              <a:t>педагогов.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Тренинг </a:t>
            </a:r>
            <a:r>
              <a:rPr sz="1100" spc="-15">
                <a:latin typeface="Microsoft Sans Serif"/>
                <a:cs typeface="Microsoft Sans Serif"/>
              </a:rPr>
              <a:t>командообразования</a:t>
            </a:r>
            <a:endParaRPr sz="1100">
              <a:latin typeface="Microsoft Sans Serif"/>
              <a:cs typeface="Microsoft Sans Serif"/>
            </a:endParaRPr>
          </a:p>
          <a:p>
            <a:pPr marL="12700" marR="1523365">
              <a:lnSpc>
                <a:spcPct val="100000"/>
              </a:lnSpc>
            </a:pPr>
            <a:r>
              <a:rPr sz="1100" spc="-20">
                <a:latin typeface="Microsoft Sans Serif"/>
                <a:cs typeface="Microsoft Sans Serif"/>
              </a:rPr>
              <a:t>Семинар-практикум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«Раскрытие </a:t>
            </a:r>
            <a:r>
              <a:rPr sz="1100" spc="-5">
                <a:latin typeface="Microsoft Sans Serif"/>
                <a:cs typeface="Microsoft Sans Serif"/>
              </a:rPr>
              <a:t>индивидуальности </a:t>
            </a:r>
            <a:r>
              <a:rPr sz="1100" spc="-10">
                <a:latin typeface="Microsoft Sans Serif"/>
                <a:cs typeface="Microsoft Sans Serif"/>
              </a:rPr>
              <a:t>педагога </a:t>
            </a:r>
            <a:r>
              <a:rPr sz="1100">
                <a:latin typeface="Microsoft Sans Serif"/>
                <a:cs typeface="Microsoft Sans Serif"/>
              </a:rPr>
              <a:t>и </a:t>
            </a:r>
            <a:r>
              <a:rPr sz="1100" spc="-5">
                <a:latin typeface="Microsoft Sans Serif"/>
                <a:cs typeface="Microsoft Sans Serif"/>
              </a:rPr>
              <a:t>сплочение </a:t>
            </a:r>
            <a:r>
              <a:rPr sz="1100" spc="-15">
                <a:latin typeface="Microsoft Sans Serif"/>
                <a:cs typeface="Microsoft Sans Serif"/>
              </a:rPr>
              <a:t>педагогического коллектива»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Семинар-практикум</a:t>
            </a:r>
            <a:r>
              <a:rPr sz="1100" spc="3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«Значение </a:t>
            </a:r>
            <a:r>
              <a:rPr sz="1100" spc="-5">
                <a:latin typeface="Microsoft Sans Serif"/>
                <a:cs typeface="Microsoft Sans Serif"/>
              </a:rPr>
              <a:t>цвета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в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25">
                <a:latin typeface="Microsoft Sans Serif"/>
                <a:cs typeface="Microsoft Sans Serif"/>
              </a:rPr>
              <a:t>жизни</a:t>
            </a:r>
            <a:r>
              <a:rPr sz="1100" spc="-10">
                <a:latin typeface="Microsoft Sans Serif"/>
                <a:cs typeface="Microsoft Sans Serif"/>
              </a:rPr>
              <a:t> человека»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03795" y="154051"/>
            <a:ext cx="206311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spc="-10">
                <a:solidFill>
                  <a:srgbClr val="FF0000"/>
                </a:solidFill>
                <a:latin typeface="Microsoft Sans Serif"/>
                <a:cs typeface="Microsoft Sans Serif"/>
                <a:hlinkClick r:id="rId3"/>
              </a:rPr>
              <a:t>http://www.171orensad.ru/files</a:t>
            </a:r>
            <a:endParaRPr sz="1200">
              <a:latin typeface="Microsoft Sans Serif"/>
              <a:cs typeface="Microsoft Sans Serif"/>
            </a:endParaRPr>
          </a:p>
          <a:p>
            <a:pPr marL="18415" marR="10795" indent="635" algn="ctr">
              <a:lnSpc>
                <a:spcPct val="100000"/>
              </a:lnSpc>
            </a:pPr>
            <a:r>
              <a:rPr sz="1200">
                <a:solidFill>
                  <a:srgbClr val="FF0000"/>
                </a:solidFill>
                <a:latin typeface="Microsoft Sans Serif"/>
                <a:cs typeface="Microsoft Sans Serif"/>
              </a:rPr>
              <a:t>/mo- </a:t>
            </a:r>
            <a:r>
              <a:rPr sz="12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200" spc="-10">
                <a:solidFill>
                  <a:srgbClr val="FF0000"/>
                </a:solidFill>
                <a:latin typeface="Microsoft Sans Serif"/>
                <a:cs typeface="Microsoft Sans Serif"/>
              </a:rPr>
              <a:t>psihologi/1metod23.11.2021.p </a:t>
            </a:r>
            <a:r>
              <a:rPr sz="1200" spc="-30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200">
                <a:solidFill>
                  <a:srgbClr val="FF0000"/>
                </a:solidFill>
                <a:latin typeface="Microsoft Sans Serif"/>
                <a:cs typeface="Microsoft Sans Serif"/>
              </a:rPr>
              <a:t>df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28600" y="133351"/>
            <a:ext cx="6629400" cy="1145598"/>
          </a:xfrm>
        </p:spPr>
        <p:txBody>
          <a:bodyPr/>
          <a:lstStyle/>
          <a:p>
            <a:pPr algn="ctr"/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br>
              <a:rPr lang="ru-RU" sz="1200" smtClean="0"/>
            </a:br>
            <a:endParaRPr lang="ru-RU"/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object 3"/>
          <p:cNvSpPr/>
          <p:nvPr/>
        </p:nvSpPr>
        <p:spPr>
          <a:xfrm>
            <a:off x="447090" y="1165733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72" y="253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4800" y="438150"/>
            <a:ext cx="8486775" cy="2714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lang="ru-RU" sz="180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ru-RU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 smtClean="0">
              <a:latin typeface="Arial"/>
              <a:cs typeface="Arial"/>
            </a:endParaRPr>
          </a:p>
          <a:p>
            <a:pPr marL="1898014" marR="5080" indent="-1669414">
              <a:lnSpc>
                <a:spcPct val="100000"/>
              </a:lnSpc>
            </a:pPr>
            <a:r>
              <a:rPr sz="1100" spc="-10" smtClean="0">
                <a:latin typeface="Microsoft Sans Serif"/>
                <a:cs typeface="Microsoft Sans Serif"/>
              </a:rPr>
              <a:t>Психолого-педагогические</a:t>
            </a:r>
            <a:r>
              <a:rPr sz="1100" spc="-5" smtClean="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программы,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рекомендуемых</a:t>
            </a:r>
            <a:r>
              <a:rPr sz="1100" spc="45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для </a:t>
            </a:r>
            <a:r>
              <a:rPr sz="1100" spc="-10">
                <a:latin typeface="Microsoft Sans Serif"/>
                <a:cs typeface="Microsoft Sans Serif"/>
              </a:rPr>
              <a:t>организации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воспитательной,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профилактической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и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коррекционно- </a:t>
            </a:r>
            <a:r>
              <a:rPr sz="1100" spc="-10">
                <a:latin typeface="Microsoft Sans Serif"/>
                <a:cs typeface="Microsoft Sans Serif"/>
              </a:rPr>
              <a:t> развивающей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работы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среди</a:t>
            </a:r>
            <a:r>
              <a:rPr sz="1100" spc="-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обучающихся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в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образовательной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организации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Microsoft Sans Serif"/>
              <a:cs typeface="Microsoft Sans Serif"/>
            </a:endParaRPr>
          </a:p>
          <a:p>
            <a:pPr marL="148590">
              <a:lnSpc>
                <a:spcPct val="100000"/>
              </a:lnSpc>
            </a:pPr>
            <a:r>
              <a:rPr sz="1100" spc="-15">
                <a:latin typeface="Microsoft Sans Serif"/>
                <a:cs typeface="Microsoft Sans Serif"/>
              </a:rPr>
              <a:t>Программа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коррекции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школьной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дезадаптации </a:t>
            </a:r>
            <a:r>
              <a:rPr sz="1100" spc="-5">
                <a:latin typeface="Microsoft Sans Serif"/>
                <a:cs typeface="Microsoft Sans Serif"/>
              </a:rPr>
              <a:t>детей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младшего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школьного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возраста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средствами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арт-терапии </a:t>
            </a:r>
            <a:r>
              <a:rPr sz="1100">
                <a:latin typeface="Microsoft Sans Serif"/>
                <a:cs typeface="Microsoft Sans Serif"/>
              </a:rPr>
              <a:t>«Я</a:t>
            </a:r>
            <a:r>
              <a:rPr sz="1100" spc="20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и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Мы»</a:t>
            </a:r>
            <a:endParaRPr sz="1100">
              <a:latin typeface="Microsoft Sans Serif"/>
              <a:cs typeface="Microsoft Sans Serif"/>
            </a:endParaRPr>
          </a:p>
          <a:p>
            <a:pPr marL="148590">
              <a:lnSpc>
                <a:spcPct val="100000"/>
              </a:lnSpc>
            </a:pPr>
            <a:r>
              <a:rPr sz="1100" spc="-15">
                <a:latin typeface="Microsoft Sans Serif"/>
                <a:cs typeface="Microsoft Sans Serif"/>
              </a:rPr>
              <a:t>Методика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развития</a:t>
            </a:r>
            <a:r>
              <a:rPr sz="1100" spc="-5">
                <a:latin typeface="Microsoft Sans Serif"/>
                <a:cs typeface="Microsoft Sans Serif"/>
              </a:rPr>
              <a:t> эмоционального</a:t>
            </a:r>
            <a:r>
              <a:rPr sz="1100" spc="-2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интеллекта </a:t>
            </a:r>
            <a:r>
              <a:rPr sz="1100" spc="-5">
                <a:latin typeface="Microsoft Sans Serif"/>
                <a:cs typeface="Microsoft Sans Serif"/>
              </a:rPr>
              <a:t>младших </a:t>
            </a:r>
            <a:r>
              <a:rPr sz="1100" spc="-15">
                <a:latin typeface="Microsoft Sans Serif"/>
                <a:cs typeface="Microsoft Sans Serif"/>
              </a:rPr>
              <a:t>школьников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«Сказочный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сюжет»</a:t>
            </a:r>
            <a:endParaRPr sz="1100">
              <a:latin typeface="Microsoft Sans Serif"/>
              <a:cs typeface="Microsoft Sans Serif"/>
            </a:endParaRPr>
          </a:p>
          <a:p>
            <a:pPr marL="148590" marR="1577975">
              <a:lnSpc>
                <a:spcPct val="100000"/>
              </a:lnSpc>
            </a:pPr>
            <a:r>
              <a:rPr sz="1100" spc="-20">
                <a:latin typeface="Microsoft Sans Serif"/>
                <a:cs typeface="Microsoft Sans Serif"/>
              </a:rPr>
              <a:t>Комплексная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программа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развития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субъектной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ресурсности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обучающихся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на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разных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возрастных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этапах </a:t>
            </a:r>
            <a:r>
              <a:rPr sz="1100" spc="-28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Профилактическая</a:t>
            </a:r>
            <a:r>
              <a:rPr sz="1100" spc="-5">
                <a:latin typeface="Microsoft Sans Serif"/>
                <a:cs typeface="Microsoft Sans Serif"/>
              </a:rPr>
              <a:t> психолого-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педагогическая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программа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«Я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- </a:t>
            </a:r>
            <a:r>
              <a:rPr sz="1100" spc="-15">
                <a:latin typeface="Microsoft Sans Serif"/>
                <a:cs typeface="Microsoft Sans Serif"/>
              </a:rPr>
              <a:t>пятиклассник»</a:t>
            </a:r>
            <a:endParaRPr sz="1100">
              <a:latin typeface="Microsoft Sans Serif"/>
              <a:cs typeface="Microsoft Sans Serif"/>
            </a:endParaRPr>
          </a:p>
          <a:p>
            <a:pPr marL="148590" marR="1665605">
              <a:lnSpc>
                <a:spcPct val="100000"/>
              </a:lnSpc>
            </a:pPr>
            <a:r>
              <a:rPr sz="1100" spc="-10">
                <a:latin typeface="Microsoft Sans Serif"/>
                <a:cs typeface="Microsoft Sans Serif"/>
              </a:rPr>
              <a:t>Психолого-педагогическая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программа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«Эффективное взаимодействие»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5">
                <a:latin typeface="Microsoft Sans Serif"/>
                <a:cs typeface="Microsoft Sans Serif"/>
              </a:rPr>
              <a:t>(для</a:t>
            </a:r>
            <a:r>
              <a:rPr sz="1100" spc="-5">
                <a:latin typeface="Microsoft Sans Serif"/>
                <a:cs typeface="Microsoft Sans Serif"/>
              </a:rPr>
              <a:t> обучающихся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5</a:t>
            </a:r>
            <a:r>
              <a:rPr sz="1100" spc="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классов) </a:t>
            </a:r>
            <a:r>
              <a:rPr sz="1100" spc="-27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Развивающая психолого-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педагогическая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программа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«Познаю</a:t>
            </a:r>
            <a:r>
              <a:rPr sz="1100" spc="-5">
                <a:latin typeface="Microsoft Sans Serif"/>
                <a:cs typeface="Microsoft Sans Serif"/>
              </a:rPr>
              <a:t> </a:t>
            </a:r>
            <a:r>
              <a:rPr sz="1100">
                <a:latin typeface="Microsoft Sans Serif"/>
                <a:cs typeface="Microsoft Sans Serif"/>
              </a:rPr>
              <a:t>себя.</a:t>
            </a:r>
            <a:r>
              <a:rPr sz="1100" spc="-10">
                <a:latin typeface="Microsoft Sans Serif"/>
                <a:cs typeface="Microsoft Sans Serif"/>
              </a:rPr>
              <a:t> Развиваюсь.</a:t>
            </a:r>
            <a:r>
              <a:rPr sz="1100" spc="-15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Стремлюсь» 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Вторичная</a:t>
            </a:r>
            <a:r>
              <a:rPr sz="1100" spc="5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психологическая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15">
                <a:latin typeface="Microsoft Sans Serif"/>
                <a:cs typeface="Microsoft Sans Serif"/>
              </a:rPr>
              <a:t>профилактика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10">
                <a:latin typeface="Microsoft Sans Serif"/>
                <a:cs typeface="Microsoft Sans Serif"/>
              </a:rPr>
              <a:t>самоповреждающего </a:t>
            </a:r>
            <a:r>
              <a:rPr sz="1100" spc="-5">
                <a:latin typeface="Microsoft Sans Serif"/>
                <a:cs typeface="Microsoft Sans Serif"/>
              </a:rPr>
              <a:t>поведения</a:t>
            </a:r>
            <a:r>
              <a:rPr sz="1100">
                <a:latin typeface="Microsoft Sans Serif"/>
                <a:cs typeface="Microsoft Sans Serif"/>
              </a:rPr>
              <a:t> </a:t>
            </a:r>
            <a:r>
              <a:rPr sz="1100" spc="-20">
                <a:latin typeface="Microsoft Sans Serif"/>
                <a:cs typeface="Microsoft Sans Serif"/>
              </a:rPr>
              <a:t>школьников</a:t>
            </a:r>
            <a:endParaRPr sz="1100">
              <a:latin typeface="Microsoft Sans Serif"/>
              <a:cs typeface="Microsoft Sans Serif"/>
            </a:endParaRPr>
          </a:p>
          <a:p>
            <a:pPr marL="148590">
              <a:lnSpc>
                <a:spcPct val="100000"/>
              </a:lnSpc>
              <a:spcBef>
                <a:spcPts val="5"/>
              </a:spcBef>
            </a:pPr>
            <a:r>
              <a:rPr sz="1100" spc="-10">
                <a:latin typeface="Microsoft Sans Serif"/>
                <a:cs typeface="Microsoft Sans Serif"/>
              </a:rPr>
              <a:t>Психолого-педагогическая</a:t>
            </a:r>
            <a:r>
              <a:rPr sz="1100" spc="-15">
                <a:latin typeface="Microsoft Sans Serif"/>
                <a:cs typeface="Microsoft Sans Serif"/>
              </a:rPr>
              <a:t> программа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45">
                <a:latin typeface="Microsoft Sans Serif"/>
                <a:cs typeface="Microsoft Sans Serif"/>
              </a:rPr>
              <a:t>«Как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не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-5">
                <a:latin typeface="Microsoft Sans Serif"/>
                <a:cs typeface="Microsoft Sans Serif"/>
              </a:rPr>
              <a:t>просмотреть</a:t>
            </a:r>
            <a:r>
              <a:rPr sz="1100" spc="10">
                <a:latin typeface="Microsoft Sans Serif"/>
                <a:cs typeface="Microsoft Sans Serif"/>
              </a:rPr>
              <a:t> </a:t>
            </a:r>
            <a:r>
              <a:rPr sz="1100" spc="80">
                <a:latin typeface="Microsoft Sans Serif"/>
                <a:cs typeface="Microsoft Sans Serif"/>
              </a:rPr>
              <a:t>беду…»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4208" y="4632147"/>
            <a:ext cx="85369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Программы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прошли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экспертную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оценку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общероссийской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общественной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организации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«Федерация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психологов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образования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России»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и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рекомендованы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для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реализации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в 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образовательных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организациях.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С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программами,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том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числе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и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по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иным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направлениям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работы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с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обучающимися,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можно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ознакомиться</a:t>
            </a:r>
            <a:r>
              <a:rPr sz="800" spc="19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на</a:t>
            </a:r>
            <a:r>
              <a:rPr sz="800" spc="21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странице</a:t>
            </a:r>
            <a:r>
              <a:rPr sz="800" spc="2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общероссийской </a:t>
            </a:r>
            <a:r>
              <a:rPr sz="80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общественной</a:t>
            </a:r>
            <a:r>
              <a:rPr sz="800" spc="1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организации</a:t>
            </a:r>
            <a:r>
              <a:rPr sz="8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«Федерация</a:t>
            </a:r>
            <a:r>
              <a:rPr sz="800" spc="6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психологов</a:t>
            </a:r>
            <a:r>
              <a:rPr sz="8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10">
                <a:solidFill>
                  <a:srgbClr val="FF0000"/>
                </a:solidFill>
                <a:latin typeface="Microsoft Sans Serif"/>
                <a:cs typeface="Microsoft Sans Serif"/>
              </a:rPr>
              <a:t>образования</a:t>
            </a:r>
            <a:r>
              <a:rPr sz="800" spc="3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России»,</a:t>
            </a:r>
            <a:r>
              <a:rPr sz="800" spc="2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ссылка:</a:t>
            </a:r>
            <a:r>
              <a:rPr sz="800" spc="5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800" spc="-5">
                <a:solidFill>
                  <a:srgbClr val="FF0000"/>
                </a:solidFill>
                <a:latin typeface="Microsoft Sans Serif"/>
                <a:cs typeface="Microsoft Sans Serif"/>
              </a:rPr>
              <a:t>https://rospsy.ru/KPresults</a:t>
            </a:r>
            <a:endParaRPr sz="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91553" y="144271"/>
            <a:ext cx="17195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>
                <a:solidFill>
                  <a:srgbClr val="C00000"/>
                </a:solidFill>
                <a:latin typeface="Microsoft Sans Serif"/>
                <a:cs typeface="Microsoft Sans Serif"/>
              </a:rPr>
              <a:t>https://rospsy.ru/node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3"/>
          <a:stretch>
            <a:fillRect/>
          </a:stretch>
        </p:blipFill>
        <p:spPr>
          <a:xfrm>
            <a:off x="6400800" y="2876550"/>
            <a:ext cx="2553843" cy="1645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04800" y="133351"/>
            <a:ext cx="6781800" cy="1061829"/>
          </a:xfrm>
        </p:spPr>
        <p:txBody>
          <a:bodyPr/>
          <a:lstStyle/>
          <a:p>
            <a:pPr algn="ctr"/>
            <a:r>
              <a:rPr lang="ru-RU" sz="1400" spc="-5" smtClean="0"/>
              <a:t>Организация </a:t>
            </a:r>
            <a:r>
              <a:rPr lang="ru-RU" sz="1400" smtClean="0"/>
              <a:t>и </a:t>
            </a:r>
            <a:r>
              <a:rPr lang="ru-RU" sz="1400" spc="-5" smtClean="0"/>
              <a:t>проведение мер</a:t>
            </a:r>
            <a:r>
              <a:rPr lang="ru-RU" sz="1400" spc="-20" smtClean="0"/>
              <a:t>о</a:t>
            </a:r>
            <a:r>
              <a:rPr lang="ru-RU" sz="1400" spc="5" smtClean="0"/>
              <a:t>п</a:t>
            </a:r>
            <a:r>
              <a:rPr lang="ru-RU" sz="1400" smtClean="0"/>
              <a:t>рия</a:t>
            </a:r>
            <a:r>
              <a:rPr lang="ru-RU" sz="1400" spc="-15" smtClean="0"/>
              <a:t>т</a:t>
            </a:r>
            <a:r>
              <a:rPr lang="ru-RU" sz="1400" smtClean="0"/>
              <a:t>ий, </a:t>
            </a:r>
            <a:r>
              <a:rPr lang="ru-RU" sz="1400" spc="-10" smtClean="0"/>
              <a:t>н</a:t>
            </a:r>
            <a:r>
              <a:rPr lang="ru-RU" sz="1400" spc="-5" smtClean="0"/>
              <a:t>а</a:t>
            </a:r>
            <a:r>
              <a:rPr lang="ru-RU" sz="1400" spc="5" smtClean="0"/>
              <a:t>п</a:t>
            </a:r>
            <a:r>
              <a:rPr lang="ru-RU" sz="1400" spc="-20" smtClean="0"/>
              <a:t>р</a:t>
            </a:r>
            <a:r>
              <a:rPr lang="ru-RU" sz="1400" spc="-5" smtClean="0"/>
              <a:t>а</a:t>
            </a:r>
            <a:r>
              <a:rPr lang="ru-RU" sz="1400" spc="-20" smtClean="0"/>
              <a:t>в</a:t>
            </a:r>
            <a:r>
              <a:rPr lang="ru-RU" sz="1400" spc="-30" smtClean="0"/>
              <a:t>л</a:t>
            </a:r>
            <a:r>
              <a:rPr lang="ru-RU" sz="1400" spc="-5" smtClean="0"/>
              <a:t>е</a:t>
            </a:r>
            <a:r>
              <a:rPr lang="ru-RU" sz="1400" spc="5" smtClean="0"/>
              <a:t>нн</a:t>
            </a:r>
            <a:r>
              <a:rPr lang="ru-RU" sz="1400" spc="-10" smtClean="0"/>
              <a:t>ы</a:t>
            </a:r>
            <a:r>
              <a:rPr lang="ru-RU" sz="1400" smtClean="0"/>
              <a:t>х </a:t>
            </a:r>
            <a:r>
              <a:rPr lang="ru-RU" sz="1400" spc="-10" smtClean="0"/>
              <a:t>на формирование</a:t>
            </a:r>
            <a:r>
              <a:rPr lang="ru-RU" sz="1400" spc="-5" smtClean="0"/>
              <a:t> </a:t>
            </a:r>
            <a:r>
              <a:rPr lang="ru-RU" sz="1400" smtClean="0"/>
              <a:t>в</a:t>
            </a:r>
            <a:r>
              <a:rPr lang="ru-RU" sz="1400" spc="5" smtClean="0"/>
              <a:t> </a:t>
            </a:r>
            <a:r>
              <a:rPr lang="ru-RU" sz="1400" spc="-10" smtClean="0"/>
              <a:t>образовательной</a:t>
            </a:r>
            <a:r>
              <a:rPr lang="ru-RU" sz="1400" spc="-5" smtClean="0"/>
              <a:t> организации</a:t>
            </a:r>
            <a:r>
              <a:rPr lang="ru-RU" sz="1400" smtClean="0"/>
              <a:t> </a:t>
            </a:r>
            <a:r>
              <a:rPr lang="ru-RU" sz="1400" spc="-15" smtClean="0"/>
              <a:t>необходимого </a:t>
            </a:r>
            <a:r>
              <a:rPr lang="ru-RU" sz="1400" spc="-10" smtClean="0"/>
              <a:t> </a:t>
            </a:r>
            <a:r>
              <a:rPr lang="ru-RU" sz="1400" spc="-15" smtClean="0"/>
              <a:t>психологического</a:t>
            </a:r>
            <a:r>
              <a:rPr lang="ru-RU" sz="1400" spc="-10" smtClean="0"/>
              <a:t> </a:t>
            </a:r>
            <a:r>
              <a:rPr lang="ru-RU" sz="1400" spc="-5" smtClean="0"/>
              <a:t>климата</a:t>
            </a:r>
            <a:r>
              <a:rPr lang="ru-RU" sz="1400" smtClean="0"/>
              <a:t> </a:t>
            </a:r>
            <a:r>
              <a:rPr lang="ru-RU" sz="1400" spc="-5" smtClean="0"/>
              <a:t>для</a:t>
            </a:r>
            <a:r>
              <a:rPr lang="ru-RU" sz="1400" smtClean="0"/>
              <a:t> </a:t>
            </a:r>
            <a:r>
              <a:rPr lang="ru-RU" sz="1400" spc="-10" smtClean="0"/>
              <a:t>сохранения</a:t>
            </a:r>
            <a:r>
              <a:rPr lang="ru-RU" sz="1400" spc="-5" smtClean="0"/>
              <a:t> </a:t>
            </a:r>
            <a:r>
              <a:rPr lang="ru-RU" sz="1400" smtClean="0"/>
              <a:t>и</a:t>
            </a:r>
            <a:r>
              <a:rPr lang="ru-RU" sz="1400" spc="5" smtClean="0"/>
              <a:t> </a:t>
            </a:r>
            <a:r>
              <a:rPr lang="ru-RU" sz="1400" spc="-5" smtClean="0"/>
              <a:t>(или)</a:t>
            </a:r>
            <a:r>
              <a:rPr lang="ru-RU" sz="1400" smtClean="0"/>
              <a:t> </a:t>
            </a:r>
            <a:r>
              <a:rPr lang="ru-RU" sz="1400" spc="-10" smtClean="0"/>
              <a:t>восстановления </a:t>
            </a:r>
            <a:r>
              <a:rPr lang="ru-RU" sz="1400" spc="-5" smtClean="0"/>
              <a:t> </a:t>
            </a:r>
            <a:r>
              <a:rPr lang="ru-RU" sz="1400" spc="-10" smtClean="0"/>
              <a:t>психологического</a:t>
            </a:r>
            <a:r>
              <a:rPr lang="ru-RU" sz="1400" spc="-80" smtClean="0"/>
              <a:t> </a:t>
            </a:r>
            <a:r>
              <a:rPr lang="ru-RU" sz="1400" spc="-5" smtClean="0"/>
              <a:t>здоровья</a:t>
            </a:r>
            <a:r>
              <a:rPr lang="ru-RU" sz="1400" spc="-35" smtClean="0"/>
              <a:t> </a:t>
            </a:r>
            <a:r>
              <a:rPr lang="ru-RU" sz="1400" spc="-10" smtClean="0"/>
              <a:t>детей</a:t>
            </a:r>
            <a:r>
              <a:rPr lang="ru-RU" sz="1400" spc="-15" smtClean="0"/>
              <a:t> </a:t>
            </a:r>
            <a:r>
              <a:rPr lang="ru-RU" sz="1400" spc="-10" smtClean="0"/>
              <a:t>ветеранов</a:t>
            </a:r>
            <a:r>
              <a:rPr lang="ru-RU" sz="1400" spc="-25" smtClean="0"/>
              <a:t> </a:t>
            </a:r>
            <a:r>
              <a:rPr lang="ru-RU" sz="1400" spc="-5" smtClean="0"/>
              <a:t>(участников)</a:t>
            </a:r>
            <a:r>
              <a:rPr lang="ru-RU" sz="1400" spc="-15" smtClean="0"/>
              <a:t> СВО</a:t>
            </a:r>
            <a:br>
              <a:rPr lang="ru-RU" sz="1200" smtClean="0"/>
            </a:br>
            <a:endParaRPr lang="ru-RU"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291</Paragraphs>
  <Slides>31</Slides>
  <Notes>0</Notes>
  <TotalTime>54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7">
      <vt:lpstr>Arial</vt:lpstr>
      <vt:lpstr>Calibri</vt:lpstr>
      <vt:lpstr>Times New Roman</vt:lpstr>
      <vt:lpstr>Microsoft Sans Serif</vt:lpstr>
      <vt:lpstr>Wingdings</vt:lpstr>
      <vt:lpstr>Office Theme</vt:lpstr>
      <vt:lpstr>АЛГОРИТМ
сопровождения в дошкольных образовательных,общеобразовательных, профессиональных образовательныхорганизациях и образовательныхорганизациях высшего образования детей ветеранов (участников)  специальной военной операции, обучающихся в соответствующих  организациях, в целях оказания таким детям необходимой помощи,  в том числе психологической</vt:lpstr>
      <vt:lpstr>Направления организации психолого-педагогического
сопровождения детей</vt:lpstr>
      <vt:lpstr>PowerPoint Presentation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PowerPoint Presentation</vt:lpstr>
      <vt:lpstr>PowerPoint Presentation</vt:lpstr>
      <vt:lpstr>PowerPoint Presentation</vt:lpstr>
      <vt:lpstr>PowerPoint Presentation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  <vt:lpstr>Организация и проведение мероприятий, направленных на формирование в образовательной организации необходимого  психологического климата для сохранения и (или) восстановления  психологического здоровья детей ветеранов (участников) СВО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Пользователь</cp:lastModifiedBy>
  <cp:revision>6</cp:revision>
  <dcterms:created xsi:type="dcterms:W3CDTF">2024-09-17T09:50:53Z</dcterms:created>
  <dcterms:modified xsi:type="dcterms:W3CDTF">2026-02-13T06:54:14Z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</Properties>
</file>