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9144000" cy="5143500" type="screen16x9"/>
  <p:notesSz cx="9144000" cy="5143500"/>
  <p:custDataLst>
    <p:tags r:id="rId5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2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8028800" cy="780288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" Type="http://schemas.openxmlformats.org/officeDocument/2006/relationships/slide" Target="slides/slide3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slide" Target="slides/slide42.xml" /><Relationship Id="rId44" Type="http://schemas.openxmlformats.org/officeDocument/2006/relationships/slide" Target="slides/slide43.xml" /><Relationship Id="rId45" Type="http://schemas.openxmlformats.org/officeDocument/2006/relationships/slide" Target="slides/slide44.xml" /><Relationship Id="rId46" Type="http://schemas.openxmlformats.org/officeDocument/2006/relationships/slide" Target="slides/slide45.xml" /><Relationship Id="rId47" Type="http://schemas.openxmlformats.org/officeDocument/2006/relationships/slide" Target="slides/slide46.xml" /><Relationship Id="rId48" Type="http://schemas.openxmlformats.org/officeDocument/2006/relationships/slide" Target="slides/slide47.xml" /><Relationship Id="rId49" Type="http://schemas.openxmlformats.org/officeDocument/2006/relationships/slide" Target="slides/slide48.xml" /><Relationship Id="rId5" Type="http://schemas.openxmlformats.org/officeDocument/2006/relationships/slide" Target="slides/slide4.xml" /><Relationship Id="rId50" Type="http://schemas.openxmlformats.org/officeDocument/2006/relationships/slide" Target="slides/slide49.xml" /><Relationship Id="rId51" Type="http://schemas.openxmlformats.org/officeDocument/2006/relationships/slide" Target="slides/slide50.xml" /><Relationship Id="rId52" Type="http://schemas.openxmlformats.org/officeDocument/2006/relationships/slide" Target="slides/slide51.xml" /><Relationship Id="rId53" Type="http://schemas.openxmlformats.org/officeDocument/2006/relationships/tags" Target="tags/tag1.xml" /><Relationship Id="rId54" Type="http://schemas.openxmlformats.org/officeDocument/2006/relationships/presProps" Target="presProps.xml" /><Relationship Id="rId55" Type="http://schemas.openxmlformats.org/officeDocument/2006/relationships/viewProps" Target="viewProps.xml" /><Relationship Id="rId56" Type="http://schemas.openxmlformats.org/officeDocument/2006/relationships/theme" Target="theme/theme1.xml" /><Relationship Id="rId57" Type="http://schemas.openxmlformats.org/officeDocument/2006/relationships/tableStyles" Target="tableStyles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7102" y="179070"/>
            <a:ext cx="7191375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263" y="1090930"/>
            <a:ext cx="8656320" cy="1744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.jpeg" /><Relationship Id="rId3" Type="http://schemas.openxmlformats.org/officeDocument/2006/relationships/image" Target="../media/image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.jpeg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s://divget.ru/wp-content/uploads/2018/09/&#1054;&#1087;&#1088;&#1086;&#1089;&#1085;&#1080;&#1082;.pdf" TargetMode="Externa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mgppu.ru/resources/education/text%20prog/%D0%9F%D1%80%D0%BE%D0%B3%D1%80%D0%B0%D0%BC%D0%BC%D0%B0_%D0%A3%D0%A0%D0%90!%20%D0%AF%20-%20%D0%BF%D0%B5%D1%80%D0%B2%D0%BE%D0%BA%D0%BB%D0%B0%D1%81%D1%81%D0%BD%D0%B8%D0%BA!.pdf" TargetMode="External" /><Relationship Id="rId3" Type="http://schemas.openxmlformats.org/officeDocument/2006/relationships/hyperlink" Target="https://mgppu.ru/resources/education/text%20prog/%D0%9F%D1%80%D0%BE%D0%B3%D1%80%D0%B0%D0%BC%D0%BC%D0%B0_%D0%A3%20%D1%81%D1%82%D1%80%D0%B0%D1%85%D0%B0%20%D0%B3%D0%BB%D0%B0%D0%B7%D0%B0%20%D0%B2%D0%B5%D0%BB%D0%B8%D0%BA%D0%B8.pdf" TargetMode="External" /><Relationship Id="rId4" Type="http://schemas.openxmlformats.org/officeDocument/2006/relationships/hyperlink" Target="https://mgppu.ru/resources/education/text%20prog/%D0%9F%D1%80%D0%BE%D0%B3%D1%80%D0%B0%D0%BC%D0%BC%D0%B0_%D0%9F%D1%81%D0%B8%D1%85%D0%BE%D0%BA%D0%BE%D1%80%D1%80%D0%B5%D0%BA%D1%86%D0%B8%D0%BE%D0%BD%D0%BD%D0%B0%D1%8F%20%D0%BF%D1%80%D0%BE%D0%B3%D1%80%D0%B0%D0%BC%D0%BC%D0%B0%20%D0%BF%D0%BE%20%D0%BF%D1%80%D0%BE%D1%84%D0%B8%D0%BB%D0%B0%D0%BA%D1%82%D0%B8%D0%BA%D0%B5%20%D1%82%D1%80%D0%B5%D0%B2%D0%BE%D0%B6%D0%BD%D0%BE%D1%81%D1%82%D0%B8%20%D0%B8%20%D1%81%D1%82%D1%80%D0%B0%D1%85%D0%BE%D0%B2%20%D1%83%20%D1%81%D1%82%D0%B0%D1%80%D1%88%D0%B8%D1%85%20%D0%BF%D0%BE%D0%B4%D1%80%D0%BE%D1%81%D1%82%D0%BA%D0%BE%D0%B2%20%D0%BC%D0%B5%D1%82%D0%BE%D0%B4%D0%B0%D0%BC%D0%B8%20%D0%B0%D1%80%D1%82-%D1%82%D0%B5%D1%80%D0%B0%D0%BF%D0%B8%D0%B8.pdf" TargetMode="Externa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mgppu.ru/resources/education/text%20prog/%D0%9F%D1%80%D0%BE%D0%B3%D1%80%D0%B0%D0%BC%D0%BC%D0%B0_%D0%9D%D0%B5%20%D1%82%D0%B0%D0%BA%20%D0%B2%D1%81%D0%B5%20%D1%81%D1%82%D1%80%D0%B0%D1%88%D0%BD%D0%BE.pdf" TargetMode="External" /><Relationship Id="rId3" Type="http://schemas.openxmlformats.org/officeDocument/2006/relationships/hyperlink" Target="https://mgppu.ru/resources/education/text%20prog/%D0%9F%D1%80%D0%BE%D0%B3%D1%80%D0%B0%D0%BC%D0%BC%D0%B0_%D0%A0%D0%B0%D0%BD%D0%B5%D0%B5%20%D0%B2%D1%8B%D1%8F%D0%B2%D0%BB%D0%B5%D0%BD%D0%B8%D0%B5%20%D0%B8%20%D0%B3%D1%80%D0%B0%D0%BC%D0%BE%D1%82%D0%BD%D0%BE%D0%B5%20%D1%80%D0%B5%D0%B0%D0%B3%D0%B8%D1%80%D0%BE%D0%B2%D0%B0%D0%BD%D0%B8%D0%B5%20(1).pdf" TargetMode="Externa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nsportal.ru/detskiy-sad/raznoe/2022/06/07/primernyy-diagnosticheskiy-paket-po-opredeleniyu-emotsionalnogo" TargetMode="External" /><Relationship Id="rId3" Type="http://schemas.openxmlformats.org/officeDocument/2006/relationships/hyperlink" Target="https://ds135.centerstart.ru/sites/ds135.centerstart.ru/files/archive/&#1057;&#1073;&#1086;&#1088;&#1085;&#1080;&#1082;%20&#1076;&#1080;&#1075;&#1085;&#1086;&#1089;&#1090;&#1080;&#1082;.pdf" TargetMode="External" /><Relationship Id="rId4" Type="http://schemas.openxmlformats.org/officeDocument/2006/relationships/hyperlink" Target="https://chaika.com/blog/children-psycological-problems-test" TargetMode="External" /><Relationship Id="rId5" Type="http://schemas.openxmlformats.org/officeDocument/2006/relationships/image" Target="../media/image7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mgppu.ru/resources/files/programmscorrect/profil%20psihped%20prog/%D0%9A%D0%B0%D0%BC%D0%B5%D0%BD%D0%BD%D1%8B%D0%B5%20%D1%81%D0%BA%D0%B0%D0%B7%D0%BA%D0%B8/5_12%20%D0%BE%D1%82%202606.2023.%20%D0%92%D0%B8%D0%B7%D0%B3%D0%B8%D0%BD%D0%B0%20%D0%95.%D0%9D.,%20%20%D0%94%D1%83%D0%BD%D0%B0%D0%B5%D0%B2%D0%B0%20%D0%9D.%D0%90.,%20%D0%A0%D0%B0%D1%82%D0%BC%D0%B0%D0%BD%D0%BE%D0%B2%D0%B0%20%D0%A1.%D0%90.docx.pdf" TargetMode="Externa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Relationship Id="rId3" Type="http://schemas.openxmlformats.org/officeDocument/2006/relationships/image" Target="../media/image9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png" /><Relationship Id="rId3" Type="http://schemas.openxmlformats.org/officeDocument/2006/relationships/hyperlink" Target="https://stoppav.ru/images/docs/SHPR/biblioteka/NPB/PP/Metodich_ruk_Sbornik_testov_Prilozhenie.pdf" TargetMode="Externa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cpmss-irk.ru/attachments/article/29/&#1052;&#1080;&#1094;&#1082;&#1077;&#1074;&#1080;&#1095;%20%20&#1054;&#1073;&#1089;&#1083;&#1077;&#1076;&#1086;&#1074;&#1072;&#1085;&#1080;&#1077;%20&#1076;&#1077;&#1090;&#1077;&#1081;%20&#1089;%20&#1076;&#1077;&#1074;.&#1087;&#1086;&#1074;&#1077;&#1076;&#1077;&#1085;&#1080;&#1077;&#1084;.pdf" TargetMode="External" /><Relationship Id="rId3" Type="http://schemas.openxmlformats.org/officeDocument/2006/relationships/hyperlink" Target="http://www.uozima.ru/doc/proverka_2016/Zlobina/2020/obsh.obr/&#1084;&#1077;&#1090;&#1086;&#1076;&#1080;&#1095;&#1077;&#1089;&#1082;&#1080;&#1077;%20&#1088;&#1077;&#1082;&#1086;&#1084;&#1077;&#1085;&#1076;&#1072;&#1094;&#1080;&#1080;/&#1084;&#1077;&#1090;&#1086;&#1076;&#1080;&#1095;&#1077;&#1089;&#1082;&#1080;&#1077;%20&#1088;&#1077;&#1082;&#1086;&#1084;&#1077;&#1085;&#1076;&#1072;&#1094;&#1080;&#1080;%20&#1087;&#1086;%20&#1086;&#1088;&#1075;&#1072;&#1085;&#1080;&#1079;&#1072;&#1094;&#1080;&#1080;%20&#1086;&#1073;&#1089;&#1083;&#1077;&#1076;&#1086;&#1074;&#1072;&#1085;&#1080;&#1103;%20&#1076;&#1077;&#1090;&#1077;&#1081;%20&#1080;%20&#1087;&#1086;&#1076;&#1088;&#1086;&#1089;&#1090;&#1082;&#1086;&#1074;%20&#1089;%20&#1076;&#1077;&#1074;&#1080;&#1072;&#1085;&#1090;&#1085;&#1099;&#1084;%20&#1087;&#1086;&#1074;&#1077;&#1076;&#1077;&#1085;&#1080;&#1077;&#1084;.pdf" TargetMode="Externa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mgppu.ru/resources/files/programmscorrect/profil%20psihped%20prog/%D0%92%D1%81%D0%B5%20%D0%BC%D1%8B%20%D1%80%D0%BE%D0%B4%D0%BE%D0%BC%20%D0%B8%D0%B7%20%D0%B4%D0%B5%D1%82%D1%81%D1%82%D0%B2%D0%B0/03.%20%D0%A1%D0%B0%D0%B2%D1%87%D0%B5%D0%BD%D0%BA%D0%BE%20%D1%81%D0%B0%D0%BC%D0%B0%D1%8F%20%D0%BF%D0%BE%D1%81%D0%BB%D0%B5%D0%B4%D0%BD%D1%8F%D1%8F.pdf" TargetMode="External" /><Relationship Id="rId3" Type="http://schemas.openxmlformats.org/officeDocument/2006/relationships/hyperlink" Target="https://mgppu.ru/resources/education/text%20prog/%D0%9F%D1%80%D0%BE%D0%B3%D1%80%D0%B0%D0%BC%D0%BC%D0%B0_%D0%9F%D1%80%D0%BE%D0%BA%D0%B0%D1%87%D0%B0%D0%B8%CC%86%20%D1%81%D0%B2%D0%BE%D0%B8%20%D1%80%D0%B5%D1%81%D1%83%D1%80%D1%81%D1%8B!%20%D0%9B%D0%B0%D0%B8%CC%86%D1%84%D1%85%D0%B0%D0%BA%D0%B8%20%D0%B4%D0%BB%D1%8F%20%D0%BF%D0%BE%D0%B4%D1%80%D0%BE%D1%81%D1%82%D0%BA%D0%BE%D0%B2!.pdf" TargetMode="External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png" /><Relationship Id="rId3" Type="http://schemas.openxmlformats.org/officeDocument/2006/relationships/hyperlink" Target="https://www.ukbvib.ru/Media/Files/studentu/suicid/&#1055;&#1072;&#1082;&#1077;&#1090;%20&#1084;&#1077;&#1090;&#1086;&#1076;&#1080;&#1082;%20&#1087;&#1086;%20&#1074;&#1099;&#1103;&#1074;&#1083;&#1077;&#1085;&#1080;&#1102;%20&#1089;&#1091;&#1080;&#1094;&#1080;&#1076;&#1072;&#1083;&#1100;&#1085;&#1099;&#1093;%20&#1085;&#1072;&#1082;&#1083;&#1086;&#1085;&#1085;&#1086;&#1089;&#1090;&#1077;&#1081;.pdf" TargetMode="External" /><Relationship Id="rId4" Type="http://schemas.openxmlformats.org/officeDocument/2006/relationships/hyperlink" Target="http://psy-centre-31.ru/images/docs/1.6.12-posobie-gr-suicidalnogo-riska.pdf" TargetMode="External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mgppu.ru/resources/education/text%20prog/%D0%9F%D1%80%D0%BE%D0%B3%D1%80%D0%B0%D0%BC%D0%BC%D0%B0_%D0%A0%D0%B0%D0%B7%D0%B2%D0%B8%D1%82%D0%B8%D0%B5%20%D0%B6%D0%B8%D0%B7%D0%BD%D0%B5%D1%81%D1%82%D0%BE%D0%B8%CC%86%D0%BA%D0%BE%D1%81%D1%82%D0%B8%20%D1%83%20%D0%BF%D0%BE%D0%B4%D1%80%D0%BE%D1%81%D1%82%D0%BA%D0%BE%D0%B2,%20%D0%B2%D0%BE%D1%81%D0%BF%D0%B8%D1%82%D1%8B%D0%B2%D0%B0%D1%8E%D1%89%D0%B8%D1%85%D1%81%D1%8F%20%D0%B2%20%D1%81%D0%B5%D0%BC%D1%8C%D1%8F%D1%85%20%D0%B3%D1%80%D1%83%D0%BF%D0%BF%D1%8B%20%D1%80%D0%B8%D1%81%D0%BA%D0%B0.pdf" TargetMode="External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png" /><Relationship Id="rId3" Type="http://schemas.openxmlformats.org/officeDocument/2006/relationships/hyperlink" Target="https://pmpkrf.ru/wp-content/uploads/2020/01/Metodicheskie-rekomendatsii-dlya-pedagogov-psihologov-PMPK.pdf" TargetMode="External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mgppu.ru/resources/files/programmscorrect/profil%20psihped%20prog/%D0%A8%D0%BA%D0%BE%D0%BB%D0%B0%20%D0%B6%D0%B4%D0%B5%D1%82/01.%20%D0%9F%D1%80%D0%BE%D0%B3%D1%80%D0%B0%D0%BC%D0%BC%D0%B0_%D0%9F%D0%B5%D1%87%D0%B0%D1%82%D0%BD%D0%BE%D0%B2%D0%B0_24.04.23.pdf" TargetMode="External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png" /><Relationship Id="rId3" Type="http://schemas.openxmlformats.org/officeDocument/2006/relationships/hyperlink" Target="https://umka.edu.ru/!experimental!/21-23/metodiki.pdf" TargetMode="External" /><Relationship Id="rId4" Type="http://schemas.openxmlformats.org/officeDocument/2006/relationships/hyperlink" Target="https://psi-school.ru/metodiki-diagnostiki-samooczenki/" TargetMode="External" /><Relationship Id="rId5" Type="http://schemas.openxmlformats.org/officeDocument/2006/relationships/hyperlink" Target="https://nsportal.ru/shkola/rabota-s-roditelyami/library/2016/12/06/testy-dlya-proverki-samootsenki-uchashchihsya-i" TargetMode="External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hyperlink" Target="https://magistr54.ru/wp-content/uploads/2020/10/oprosnik-detskoj-depressii-m.kovak.pdf" TargetMode="External" /><Relationship Id="rId3" Type="http://schemas.openxmlformats.org/officeDocument/2006/relationships/hyperlink" Target="https://nacedu.by/assets/files/diagnostika-grusti-depressii.pdf" TargetMode="External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0.png" /><Relationship Id="rId5" Type="http://schemas.openxmlformats.org/officeDocument/2006/relationships/hyperlink" Target="https://mgppu.ru/project/473/info/7292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97102" y="179070"/>
            <a:ext cx="7765898" cy="25186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pc="-10">
                <a:solidFill>
                  <a:schemeClr val="tx1"/>
                </a:solidFill>
              </a:rPr>
              <a:t>АЛГОРИТМ</a:t>
            </a:r>
          </a:p>
          <a:p>
            <a:pPr marL="12065" marR="5080" indent="-1270" algn="ctr"/>
            <a:r>
              <a:rPr spc="-10">
                <a:solidFill>
                  <a:schemeClr val="tx1"/>
                </a:solidFill>
              </a:rPr>
              <a:t>сопровождения</a:t>
            </a:r>
            <a:r>
              <a:rPr spc="-20">
                <a:solidFill>
                  <a:schemeClr val="tx1"/>
                </a:solidFill>
              </a:rPr>
              <a:t> </a:t>
            </a:r>
            <a:r>
              <a:rPr>
                <a:solidFill>
                  <a:schemeClr val="tx1"/>
                </a:solidFill>
              </a:rPr>
              <a:t>в </a:t>
            </a:r>
            <a:r>
              <a:rPr spc="-15">
                <a:solidFill>
                  <a:schemeClr val="tx1"/>
                </a:solidFill>
              </a:rPr>
              <a:t>дошкольных</a:t>
            </a:r>
            <a:r>
              <a:rPr spc="25">
                <a:solidFill>
                  <a:schemeClr val="tx1"/>
                </a:solidFill>
              </a:rPr>
              <a:t> </a:t>
            </a:r>
            <a:r>
              <a:rPr spc="-10">
                <a:solidFill>
                  <a:schemeClr val="tx1"/>
                </a:solidFill>
              </a:rPr>
              <a:t>образовательных, </a:t>
            </a:r>
            <a:r>
              <a:rPr spc="-5">
                <a:solidFill>
                  <a:schemeClr val="tx1"/>
                </a:solidFill>
              </a:rPr>
              <a:t> </a:t>
            </a:r>
            <a:r>
              <a:rPr spc="-10">
                <a:solidFill>
                  <a:schemeClr val="tx1"/>
                </a:solidFill>
              </a:rPr>
              <a:t>общеобразовательных,</a:t>
            </a:r>
            <a:r>
              <a:rPr spc="75">
                <a:solidFill>
                  <a:schemeClr val="tx1"/>
                </a:solidFill>
              </a:rPr>
              <a:t> </a:t>
            </a:r>
            <a:r>
              <a:rPr spc="-10">
                <a:solidFill>
                  <a:schemeClr val="tx1"/>
                </a:solidFill>
              </a:rPr>
              <a:t>профессиональных</a:t>
            </a:r>
            <a:r>
              <a:rPr spc="55">
                <a:solidFill>
                  <a:schemeClr val="tx1"/>
                </a:solidFill>
              </a:rPr>
              <a:t> </a:t>
            </a:r>
            <a:r>
              <a:rPr spc="-10">
                <a:solidFill>
                  <a:schemeClr val="tx1"/>
                </a:solidFill>
              </a:rPr>
              <a:t>образовательных </a:t>
            </a:r>
            <a:r>
              <a:rPr spc="-484">
                <a:solidFill>
                  <a:schemeClr val="tx1"/>
                </a:solidFill>
              </a:rPr>
              <a:t> </a:t>
            </a:r>
            <a:r>
              <a:rPr spc="-5">
                <a:solidFill>
                  <a:schemeClr val="tx1"/>
                </a:solidFill>
              </a:rPr>
              <a:t>организациях</a:t>
            </a:r>
            <a:r>
              <a:rPr spc="5">
                <a:solidFill>
                  <a:schemeClr val="tx1"/>
                </a:solidFill>
              </a:rPr>
              <a:t> </a:t>
            </a:r>
            <a:r>
              <a:rPr>
                <a:solidFill>
                  <a:schemeClr val="tx1"/>
                </a:solidFill>
              </a:rPr>
              <a:t>и </a:t>
            </a:r>
            <a:r>
              <a:rPr spc="-10" smtClean="0">
                <a:solidFill>
                  <a:schemeClr val="tx1"/>
                </a:solidFill>
              </a:rPr>
              <a:t>образовательных</a:t>
            </a:r>
            <a:r>
              <a:rPr lang="ru-RU" spc="-10" smtClean="0">
                <a:solidFill>
                  <a:schemeClr val="tx1"/>
                </a:solidFill>
              </a:rPr>
              <a:t> </a:t>
            </a:r>
            <a:r>
              <a:rPr lang="ru-RU" spc="-5" smtClean="0">
                <a:solidFill>
                  <a:schemeClr val="tx1"/>
                </a:solidFill>
              </a:rPr>
              <a:t>организациях</a:t>
            </a:r>
            <a:r>
              <a:rPr lang="ru-RU" spc="10" smtClean="0">
                <a:solidFill>
                  <a:schemeClr val="tx1"/>
                </a:solidFill>
              </a:rPr>
              <a:t> </a:t>
            </a:r>
            <a:r>
              <a:rPr lang="ru-RU" spc="-15" smtClean="0">
                <a:solidFill>
                  <a:schemeClr val="tx1"/>
                </a:solidFill>
              </a:rPr>
              <a:t>высшего</a:t>
            </a:r>
            <a:r>
              <a:rPr lang="ru-RU" spc="45" smtClean="0">
                <a:solidFill>
                  <a:schemeClr val="tx1"/>
                </a:solidFill>
              </a:rPr>
              <a:t> </a:t>
            </a:r>
            <a:r>
              <a:rPr lang="ru-RU" spc="-10" smtClean="0">
                <a:solidFill>
                  <a:schemeClr val="tx1"/>
                </a:solidFill>
              </a:rPr>
              <a:t>образования</a:t>
            </a:r>
            <a:r>
              <a:rPr lang="ru-RU" smtClean="0">
                <a:solidFill>
                  <a:schemeClr val="tx1"/>
                </a:solidFill>
              </a:rPr>
              <a:t> </a:t>
            </a:r>
            <a:r>
              <a:rPr lang="ru-RU" spc="-20" smtClean="0">
                <a:solidFill>
                  <a:schemeClr val="tx1"/>
                </a:solidFill>
              </a:rPr>
              <a:t>детей</a:t>
            </a:r>
            <a:r>
              <a:rPr lang="ru-RU" spc="35" smtClean="0">
                <a:solidFill>
                  <a:schemeClr val="tx1"/>
                </a:solidFill>
              </a:rPr>
              <a:t> </a:t>
            </a:r>
            <a:r>
              <a:rPr lang="ru-RU" spc="-15" smtClean="0">
                <a:solidFill>
                  <a:schemeClr val="tx1"/>
                </a:solidFill>
              </a:rPr>
              <a:t>ветеранов</a:t>
            </a:r>
            <a:r>
              <a:rPr lang="ru-RU" spc="50" smtClean="0">
                <a:solidFill>
                  <a:schemeClr val="tx1"/>
                </a:solidFill>
              </a:rPr>
              <a:t> </a:t>
            </a:r>
            <a:r>
              <a:rPr lang="ru-RU" spc="-10" smtClean="0">
                <a:solidFill>
                  <a:schemeClr val="tx1"/>
                </a:solidFill>
              </a:rPr>
              <a:t>(участников) </a:t>
            </a:r>
            <a:r>
              <a:rPr lang="ru-RU" spc="-5" smtClean="0">
                <a:solidFill>
                  <a:schemeClr val="tx1"/>
                </a:solidFill>
              </a:rPr>
              <a:t> специальной</a:t>
            </a:r>
            <a:r>
              <a:rPr lang="ru-RU" spc="10" smtClean="0">
                <a:solidFill>
                  <a:schemeClr val="tx1"/>
                </a:solidFill>
              </a:rPr>
              <a:t> </a:t>
            </a:r>
            <a:r>
              <a:rPr lang="ru-RU" spc="-5" smtClean="0">
                <a:solidFill>
                  <a:schemeClr val="tx1"/>
                </a:solidFill>
              </a:rPr>
              <a:t>военной</a:t>
            </a:r>
            <a:r>
              <a:rPr lang="ru-RU" spc="5" smtClean="0">
                <a:solidFill>
                  <a:schemeClr val="tx1"/>
                </a:solidFill>
              </a:rPr>
              <a:t> </a:t>
            </a:r>
            <a:r>
              <a:rPr lang="ru-RU" spc="-5" smtClean="0">
                <a:solidFill>
                  <a:schemeClr val="tx1"/>
                </a:solidFill>
              </a:rPr>
              <a:t>операции,</a:t>
            </a:r>
            <a:r>
              <a:rPr lang="ru-RU" spc="5" smtClean="0">
                <a:solidFill>
                  <a:schemeClr val="tx1"/>
                </a:solidFill>
              </a:rPr>
              <a:t> </a:t>
            </a:r>
            <a:r>
              <a:rPr lang="ru-RU" spc="-15" smtClean="0">
                <a:solidFill>
                  <a:schemeClr val="tx1"/>
                </a:solidFill>
              </a:rPr>
              <a:t>обучающихся</a:t>
            </a:r>
            <a:r>
              <a:rPr lang="ru-RU" spc="55" smtClean="0">
                <a:solidFill>
                  <a:schemeClr val="tx1"/>
                </a:solidFill>
              </a:rPr>
              <a:t> </a:t>
            </a:r>
            <a:r>
              <a:rPr lang="ru-RU" smtClean="0">
                <a:solidFill>
                  <a:schemeClr val="tx1"/>
                </a:solidFill>
              </a:rPr>
              <a:t>в</a:t>
            </a:r>
            <a:r>
              <a:rPr lang="ru-RU" spc="15" smtClean="0">
                <a:solidFill>
                  <a:schemeClr val="tx1"/>
                </a:solidFill>
              </a:rPr>
              <a:t> </a:t>
            </a:r>
            <a:r>
              <a:rPr lang="ru-RU" spc="-20" smtClean="0">
                <a:solidFill>
                  <a:schemeClr val="tx1"/>
                </a:solidFill>
              </a:rPr>
              <a:t>соответствующих </a:t>
            </a:r>
            <a:r>
              <a:rPr lang="ru-RU" spc="-15" smtClean="0">
                <a:solidFill>
                  <a:schemeClr val="tx1"/>
                </a:solidFill>
              </a:rPr>
              <a:t> </a:t>
            </a:r>
            <a:r>
              <a:rPr lang="ru-RU" spc="-5" smtClean="0">
                <a:solidFill>
                  <a:schemeClr val="tx1"/>
                </a:solidFill>
              </a:rPr>
              <a:t>организациях, </a:t>
            </a:r>
            <a:r>
              <a:rPr lang="ru-RU" smtClean="0">
                <a:solidFill>
                  <a:schemeClr val="tx1"/>
                </a:solidFill>
              </a:rPr>
              <a:t>в</a:t>
            </a:r>
            <a:r>
              <a:rPr lang="ru-RU" spc="15" smtClean="0">
                <a:solidFill>
                  <a:schemeClr val="tx1"/>
                </a:solidFill>
              </a:rPr>
              <a:t> </a:t>
            </a:r>
            <a:r>
              <a:rPr lang="ru-RU" spc="-5" smtClean="0">
                <a:solidFill>
                  <a:schemeClr val="tx1"/>
                </a:solidFill>
              </a:rPr>
              <a:t>целях</a:t>
            </a:r>
            <a:r>
              <a:rPr lang="ru-RU" spc="-10" smtClean="0">
                <a:solidFill>
                  <a:schemeClr val="tx1"/>
                </a:solidFill>
              </a:rPr>
              <a:t> </a:t>
            </a:r>
            <a:r>
              <a:rPr lang="ru-RU" spc="-5" smtClean="0">
                <a:solidFill>
                  <a:schemeClr val="tx1"/>
                </a:solidFill>
              </a:rPr>
              <a:t>оказания</a:t>
            </a:r>
            <a:r>
              <a:rPr lang="ru-RU" smtClean="0">
                <a:solidFill>
                  <a:schemeClr val="tx1"/>
                </a:solidFill>
              </a:rPr>
              <a:t> </a:t>
            </a:r>
            <a:r>
              <a:rPr lang="ru-RU" spc="-15" smtClean="0">
                <a:solidFill>
                  <a:schemeClr val="tx1"/>
                </a:solidFill>
              </a:rPr>
              <a:t>таким</a:t>
            </a:r>
            <a:r>
              <a:rPr lang="ru-RU" spc="50" smtClean="0">
                <a:solidFill>
                  <a:schemeClr val="tx1"/>
                </a:solidFill>
              </a:rPr>
              <a:t> </a:t>
            </a:r>
            <a:r>
              <a:rPr lang="ru-RU" spc="-15" smtClean="0">
                <a:solidFill>
                  <a:schemeClr val="tx1"/>
                </a:solidFill>
              </a:rPr>
              <a:t>детям</a:t>
            </a:r>
            <a:r>
              <a:rPr lang="ru-RU" spc="25" smtClean="0">
                <a:solidFill>
                  <a:schemeClr val="tx1"/>
                </a:solidFill>
              </a:rPr>
              <a:t> </a:t>
            </a:r>
            <a:r>
              <a:rPr lang="ru-RU" spc="-15" smtClean="0">
                <a:solidFill>
                  <a:schemeClr val="tx1"/>
                </a:solidFill>
              </a:rPr>
              <a:t>необходимой</a:t>
            </a:r>
            <a:r>
              <a:rPr lang="ru-RU" spc="5" smtClean="0">
                <a:solidFill>
                  <a:schemeClr val="tx1"/>
                </a:solidFill>
              </a:rPr>
              <a:t> </a:t>
            </a:r>
            <a:r>
              <a:rPr lang="ru-RU" spc="-15" smtClean="0">
                <a:solidFill>
                  <a:schemeClr val="tx1"/>
                </a:solidFill>
              </a:rPr>
              <a:t>помощи, </a:t>
            </a:r>
            <a:r>
              <a:rPr lang="ru-RU" spc="-484" smtClean="0">
                <a:solidFill>
                  <a:schemeClr val="tx1"/>
                </a:solidFill>
              </a:rPr>
              <a:t> </a:t>
            </a:r>
            <a:r>
              <a:rPr lang="ru-RU" smtClean="0">
                <a:solidFill>
                  <a:schemeClr val="tx1"/>
                </a:solidFill>
              </a:rPr>
              <a:t>в</a:t>
            </a:r>
            <a:r>
              <a:rPr lang="ru-RU" spc="-5" smtClean="0">
                <a:solidFill>
                  <a:schemeClr val="tx1"/>
                </a:solidFill>
              </a:rPr>
              <a:t> </a:t>
            </a:r>
            <a:r>
              <a:rPr lang="ru-RU" spc="-25" smtClean="0">
                <a:solidFill>
                  <a:schemeClr val="tx1"/>
                </a:solidFill>
              </a:rPr>
              <a:t>том</a:t>
            </a:r>
            <a:r>
              <a:rPr lang="ru-RU" spc="35" smtClean="0">
                <a:solidFill>
                  <a:schemeClr val="tx1"/>
                </a:solidFill>
              </a:rPr>
              <a:t> </a:t>
            </a:r>
            <a:r>
              <a:rPr lang="ru-RU" spc="-10" smtClean="0">
                <a:solidFill>
                  <a:schemeClr val="tx1"/>
                </a:solidFill>
              </a:rPr>
              <a:t>числе</a:t>
            </a:r>
            <a:r>
              <a:rPr lang="ru-RU" spc="10" smtClean="0">
                <a:solidFill>
                  <a:schemeClr val="tx1"/>
                </a:solidFill>
              </a:rPr>
              <a:t> </a:t>
            </a:r>
            <a:r>
              <a:rPr lang="ru-RU" spc="-15" smtClean="0">
                <a:solidFill>
                  <a:schemeClr val="tx1"/>
                </a:solidFill>
              </a:rPr>
              <a:t>психологической</a:t>
            </a:r>
            <a:br>
              <a:rPr lang="ru-RU" smtClean="0"/>
            </a:br>
            <a:endParaRPr spc="-1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9600" y="2876550"/>
            <a:ext cx="792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Реализация основных направлений психолого-педагогического сопровождения детей ветеранов (участников) СВО в период обучения</a:t>
            </a:r>
            <a:endParaRPr lang="ru-RU" sz="20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886" y="215849"/>
            <a:ext cx="7512914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chemeClr val="tx2">
                    <a:lumMod val="75000"/>
                  </a:schemeClr>
                </a:solidFill>
              </a:rPr>
              <a:t>Направления</a:t>
            </a:r>
            <a:r>
              <a:rPr sz="1400" spc="-4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5"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sz="1400" spc="-3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>
                <a:solidFill>
                  <a:schemeClr val="tx2">
                    <a:lumMod val="75000"/>
                  </a:schemeClr>
                </a:solidFill>
              </a:rPr>
              <a:t>психолого-педагогического</a:t>
            </a:r>
            <a:endParaRPr sz="1400">
              <a:solidFill>
                <a:schemeClr val="tx2">
                  <a:lumMod val="75000"/>
                </a:schemeClr>
              </a:solidFill>
            </a:endParaRPr>
          </a:p>
          <a:p>
            <a:pPr marL="12700" algn="ctr">
              <a:lnSpc>
                <a:spcPct val="100000"/>
              </a:lnSpc>
            </a:pPr>
            <a:r>
              <a:rPr sz="1400" spc="-5">
                <a:solidFill>
                  <a:schemeClr val="tx2">
                    <a:lumMod val="75000"/>
                  </a:schemeClr>
                </a:solidFill>
              </a:rPr>
              <a:t>сопровождения</a:t>
            </a:r>
            <a:r>
              <a:rPr sz="1400" spc="-8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>
                <a:solidFill>
                  <a:schemeClr val="tx2">
                    <a:lumMod val="75000"/>
                  </a:schemeClr>
                </a:solidFill>
              </a:rPr>
              <a:t>детей</a:t>
            </a:r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17997" y="839341"/>
            <a:ext cx="3683000" cy="1871502"/>
          </a:xfrm>
          <a:custGeom>
            <a:rect l="l" t="t" r="r" b="b"/>
            <a:pathLst>
              <a:path w="3683000" h="1790064">
                <a:moveTo>
                  <a:pt x="0" y="1789810"/>
                </a:moveTo>
                <a:lnTo>
                  <a:pt x="3682492" y="1789810"/>
                </a:lnTo>
                <a:lnTo>
                  <a:pt x="3682492" y="0"/>
                </a:lnTo>
                <a:lnTo>
                  <a:pt x="0" y="0"/>
                </a:lnTo>
                <a:lnTo>
                  <a:pt x="0" y="178981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6212" y="812419"/>
            <a:ext cx="2281555" cy="18107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  <a:spcBef>
                <a:spcPts val="285"/>
              </a:spcBef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мониторинга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245"/>
              </a:lnSpc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психологического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0"/>
              </a:lnSpc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состояния</a:t>
            </a:r>
            <a:r>
              <a:rPr sz="1200" b="1" i="1" spc="-7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15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endParaRPr lang="ru-RU" sz="1200" b="1" spc="-15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6026" y="812419"/>
            <a:ext cx="2263775" cy="191077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1125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Реализация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635" algn="ctr">
              <a:lnSpc>
                <a:spcPts val="1345"/>
              </a:lnSpc>
              <a:spcBef>
                <a:spcPts val="290"/>
              </a:spcBef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основных </a:t>
            </a: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направлений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069" marR="44450" algn="ctr">
              <a:lnSpc>
                <a:spcPts val="1240"/>
              </a:lnSpc>
              <a:spcBef>
                <a:spcPts val="114"/>
              </a:spcBef>
            </a:pP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психолого-педагогического </a:t>
            </a:r>
            <a:r>
              <a:rPr sz="1200" b="1" i="1" spc="-3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сопровождения</a:t>
            </a:r>
            <a:r>
              <a:rPr sz="1200" b="1" i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75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 (участников) </a:t>
            </a:r>
            <a:r>
              <a:rPr sz="1200" b="1" spc="-3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r>
              <a:rPr sz="1200" b="1" spc="-3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период</a:t>
            </a:r>
            <a:r>
              <a:rPr sz="1200" b="1" spc="-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chemeClr val="tx1"/>
                </a:solidFill>
                <a:latin typeface="Arial"/>
                <a:cs typeface="Arial"/>
              </a:rPr>
              <a:t>обучения</a:t>
            </a:r>
            <a:endParaRPr lang="ru-RU" sz="1200" b="1" spc="-1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75"/>
              </a:spcBef>
            </a:pPr>
            <a:endParaRPr lang="ru-RU" sz="1200" b="1" spc="-1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75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17997" y="812419"/>
            <a:ext cx="3683000" cy="18575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Times New Roman"/>
              <a:cs typeface="Times New Roman"/>
            </a:endParaRPr>
          </a:p>
          <a:p>
            <a:pPr marL="139700" marR="132080" algn="ctr">
              <a:lnSpc>
                <a:spcPct val="86500"/>
              </a:lnSpc>
              <a:tabLst>
                <a:tab pos="1388745"/>
                <a:tab pos="1644014"/>
                <a:tab pos="2921635"/>
              </a:tabLst>
            </a:pP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r>
              <a:rPr sz="1200" b="1" spc="1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мероприятий,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направленных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на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формирование</a:t>
            </a:r>
            <a:r>
              <a:rPr sz="1200" b="1" spc="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в </a:t>
            </a:r>
            <a:r>
              <a:rPr sz="1200" b="1" spc="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образовательной	организации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н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ео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б</a:t>
            </a:r>
            <a:r>
              <a:rPr sz="1200" b="1" spc="-20">
                <a:solidFill>
                  <a:schemeClr val="tx1"/>
                </a:solidFill>
                <a:latin typeface="Arial"/>
                <a:cs typeface="Arial"/>
              </a:rPr>
              <a:t>х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о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ди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м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о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г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о	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п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с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0">
                <a:solidFill>
                  <a:schemeClr val="tx1"/>
                </a:solidFill>
                <a:latin typeface="Arial"/>
                <a:cs typeface="Arial"/>
              </a:rPr>
              <a:t>х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о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л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ог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ч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е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с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к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о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г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о	</a:t>
            </a:r>
            <a:r>
              <a:rPr sz="1200" b="1" spc="10">
                <a:solidFill>
                  <a:schemeClr val="tx1"/>
                </a:solidFill>
                <a:latin typeface="Arial"/>
                <a:cs typeface="Arial"/>
              </a:rPr>
              <a:t>к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л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м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а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т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а 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для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45770" marR="437515" algn="ctr">
              <a:lnSpc>
                <a:spcPts val="1250"/>
              </a:lnSpc>
              <a:spcBef>
                <a:spcPts val="475"/>
              </a:spcBef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сохранения</a:t>
            </a:r>
            <a:r>
              <a:rPr sz="1200" b="1" i="1" spc="-3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i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(или)</a:t>
            </a:r>
            <a:r>
              <a:rPr sz="1200" b="1" i="1" spc="-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восстановления </a:t>
            </a:r>
            <a:r>
              <a:rPr sz="1200" b="1" i="1" spc="-3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психологического</a:t>
            </a:r>
            <a:r>
              <a:rPr sz="1200" b="1" i="1" spc="-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здоровья</a:t>
            </a:r>
            <a:r>
              <a:rPr sz="1200" b="1" i="1" spc="-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15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855" y="2900502"/>
            <a:ext cx="2222500" cy="18463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27635" rIns="0" bIns="0" rtlCol="0">
            <a:spAutoFit/>
          </a:bodyPr>
          <a:lstStyle/>
          <a:p>
            <a:pPr algn="ctr">
              <a:lnSpc>
                <a:spcPts val="1345"/>
              </a:lnSpc>
              <a:spcBef>
                <a:spcPts val="1005"/>
              </a:spcBef>
            </a:pP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Оказание</a:t>
            </a:r>
            <a:r>
              <a:rPr sz="1200" b="1" i="1" spc="28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экстренной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89535" marR="82550" algn="ctr">
              <a:lnSpc>
                <a:spcPts val="1240"/>
              </a:lnSpc>
              <a:spcBef>
                <a:spcPts val="110"/>
              </a:spcBef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психологической</a:t>
            </a:r>
            <a:r>
              <a:rPr sz="1200" b="1" i="1" spc="-7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помощи, </a:t>
            </a:r>
            <a:r>
              <a:rPr sz="1200" b="1" i="1" spc="-3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психологической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140"/>
              </a:lnSpc>
            </a:pP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коррекции</a:t>
            </a:r>
            <a:r>
              <a:rPr sz="1200" b="1" i="1" spc="-3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i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поддержки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детям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146050" marR="140335" algn="ctr">
              <a:lnSpc>
                <a:spcPct val="86400"/>
              </a:lnSpc>
              <a:spcBef>
                <a:spcPts val="475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 (участников)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членам</a:t>
            </a:r>
            <a:r>
              <a:rPr sz="1200" b="1" spc="-4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их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семей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в </a:t>
            </a:r>
            <a:r>
              <a:rPr sz="1200" b="1" spc="-3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очном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и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дистанционном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 smtClean="0">
                <a:solidFill>
                  <a:schemeClr val="tx1"/>
                </a:solidFill>
                <a:latin typeface="Arial"/>
                <a:cs typeface="Arial"/>
              </a:rPr>
              <a:t>режиме</a:t>
            </a:r>
            <a:endParaRPr lang="ru-RU" sz="1200" b="1" spc="-5">
              <a:solidFill>
                <a:schemeClr val="tx1"/>
              </a:solidFill>
              <a:latin typeface="Arial"/>
              <a:cs typeface="Arial"/>
            </a:endParaRPr>
          </a:p>
          <a:p>
            <a:pPr marL="146050" marR="140335" algn="ctr">
              <a:lnSpc>
                <a:spcPct val="86400"/>
              </a:lnSpc>
              <a:spcBef>
                <a:spcPts val="475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07258" y="2900502"/>
            <a:ext cx="2361565" cy="17420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  <a:spcBef>
                <a:spcPts val="290"/>
              </a:spcBef>
            </a:pP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сетевого</a:t>
            </a:r>
            <a:r>
              <a:rPr sz="1200" b="1" i="1" spc="-7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245"/>
              </a:lnSpc>
            </a:pP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межведомственного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0"/>
              </a:lnSpc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взаимодействия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для оказания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необходимой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помощи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и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поддержки детей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4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15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66639" y="2900502"/>
            <a:ext cx="3623310" cy="18324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Обеспечение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285"/>
              </a:spcBef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информирования</a:t>
            </a:r>
            <a:r>
              <a:rPr sz="1200" b="1" i="1" spc="-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705" marR="44450" indent="42545" algn="ctr">
              <a:lnSpc>
                <a:spcPct val="86300"/>
              </a:lnSpc>
              <a:spcBef>
                <a:spcPts val="490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 (участников)</a:t>
            </a:r>
            <a:r>
              <a:rPr sz="1200" b="1" spc="5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СВО,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членов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их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семей,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педагогических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работников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образовательной организации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о 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возможности </a:t>
            </a:r>
            <a:r>
              <a:rPr sz="1200" b="1" spc="-3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ресурсах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получения</a:t>
            </a:r>
            <a:r>
              <a:rPr sz="1200" b="1" spc="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психологической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помощи,</a:t>
            </a:r>
            <a:r>
              <a:rPr sz="1200" b="1" spc="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психолого-педагогической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chemeClr val="tx1"/>
                </a:solidFill>
                <a:latin typeface="Arial"/>
                <a:cs typeface="Arial"/>
              </a:rPr>
              <a:t>поддержки</a:t>
            </a:r>
            <a:endParaRPr lang="ru-RU" sz="1200" b="1" spc="-1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52705" marR="44450" indent="42545" algn="ctr">
              <a:lnSpc>
                <a:spcPct val="86300"/>
              </a:lnSpc>
              <a:spcBef>
                <a:spcPts val="490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7674331" y="225901"/>
            <a:ext cx="1391285" cy="463550"/>
            <a:chOff x="7674331" y="225901"/>
            <a:chExt cx="1391285" cy="463550"/>
          </a:xfrm>
        </p:grpSpPr>
        <p:pic>
          <p:nvPicPr>
            <p:cNvPr id="3" name="object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692533" y="448639"/>
              <a:ext cx="1372455" cy="2404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674331" y="225901"/>
              <a:ext cx="1219524" cy="19717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29564" y="215645"/>
            <a:ext cx="6123636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812289"/>
              </a:tabLst>
            </a:pPr>
            <a:r>
              <a:rPr sz="1400" b="1" spc="5" smtClean="0">
                <a:latin typeface="Arial"/>
                <a:cs typeface="Arial"/>
              </a:rPr>
              <a:t>М</a:t>
            </a:r>
            <a:r>
              <a:rPr sz="1400" b="1" spc="-20" smtClean="0">
                <a:latin typeface="Arial"/>
                <a:cs typeface="Arial"/>
              </a:rPr>
              <a:t>о</a:t>
            </a:r>
            <a:r>
              <a:rPr sz="1400" b="1" smtClean="0">
                <a:latin typeface="Arial"/>
                <a:cs typeface="Arial"/>
              </a:rPr>
              <a:t>ни</a:t>
            </a:r>
            <a:r>
              <a:rPr sz="1400" b="1" spc="-40" smtClean="0">
                <a:latin typeface="Arial"/>
                <a:cs typeface="Arial"/>
              </a:rPr>
              <a:t>т</a:t>
            </a:r>
            <a:r>
              <a:rPr sz="1400" b="1" spc="-10" smtClean="0">
                <a:latin typeface="Arial"/>
                <a:cs typeface="Arial"/>
              </a:rPr>
              <a:t>ор</a:t>
            </a:r>
            <a:r>
              <a:rPr sz="1400" b="1" smtClean="0">
                <a:latin typeface="Arial"/>
                <a:cs typeface="Arial"/>
              </a:rPr>
              <a:t>инг</a:t>
            </a:r>
            <a:r>
              <a:rPr lang="ru-RU" sz="1400" b="1" smtClean="0">
                <a:latin typeface="Arial"/>
                <a:cs typeface="Arial"/>
              </a:rPr>
              <a:t>  </a:t>
            </a:r>
            <a:r>
              <a:rPr sz="1400" b="1" smtClean="0">
                <a:latin typeface="Arial"/>
                <a:cs typeface="Arial"/>
              </a:rPr>
              <a:t>п</a:t>
            </a:r>
            <a:r>
              <a:rPr sz="1400" b="1" spc="-10" smtClean="0">
                <a:latin typeface="Arial"/>
                <a:cs typeface="Arial"/>
              </a:rPr>
              <a:t>с</a:t>
            </a:r>
            <a:r>
              <a:rPr sz="1400" b="1" smtClean="0">
                <a:latin typeface="Arial"/>
                <a:cs typeface="Arial"/>
              </a:rPr>
              <a:t>и</a:t>
            </a:r>
            <a:r>
              <a:rPr sz="1400" b="1" spc="-40" smtClean="0">
                <a:latin typeface="Arial"/>
                <a:cs typeface="Arial"/>
              </a:rPr>
              <a:t>х</a:t>
            </a:r>
            <a:r>
              <a:rPr sz="1400" b="1" spc="-45" smtClean="0">
                <a:latin typeface="Arial"/>
                <a:cs typeface="Arial"/>
              </a:rPr>
              <a:t>о</a:t>
            </a:r>
            <a:r>
              <a:rPr sz="1400" b="1" spc="-30" smtClean="0">
                <a:latin typeface="Arial"/>
                <a:cs typeface="Arial"/>
              </a:rPr>
              <a:t>л</a:t>
            </a:r>
            <a:r>
              <a:rPr sz="1400" b="1" spc="-10" smtClean="0">
                <a:latin typeface="Arial"/>
                <a:cs typeface="Arial"/>
              </a:rPr>
              <a:t>ог</a:t>
            </a:r>
            <a:r>
              <a:rPr sz="1400" b="1" smtClean="0">
                <a:latin typeface="Arial"/>
                <a:cs typeface="Arial"/>
              </a:rPr>
              <a:t>ич</a:t>
            </a:r>
            <a:r>
              <a:rPr sz="1400" b="1" spc="-25" smtClean="0">
                <a:latin typeface="Arial"/>
                <a:cs typeface="Arial"/>
              </a:rPr>
              <a:t>е</a:t>
            </a:r>
            <a:r>
              <a:rPr sz="1400" b="1" spc="-5" smtClean="0">
                <a:latin typeface="Arial"/>
                <a:cs typeface="Arial"/>
              </a:rPr>
              <a:t>с</a:t>
            </a:r>
            <a:r>
              <a:rPr sz="1400" b="1" spc="-35" smtClean="0">
                <a:latin typeface="Arial"/>
                <a:cs typeface="Arial"/>
              </a:rPr>
              <a:t>к</a:t>
            </a:r>
            <a:r>
              <a:rPr sz="1400" b="1" spc="-10" smtClean="0">
                <a:latin typeface="Arial"/>
                <a:cs typeface="Arial"/>
              </a:rPr>
              <a:t>о</a:t>
            </a:r>
            <a:r>
              <a:rPr sz="1400" b="1" spc="-25" smtClean="0">
                <a:latin typeface="Arial"/>
                <a:cs typeface="Arial"/>
              </a:rPr>
              <a:t>г</a:t>
            </a:r>
            <a:r>
              <a:rPr sz="1400" b="1" smtClean="0">
                <a:latin typeface="Arial"/>
                <a:cs typeface="Arial"/>
              </a:rPr>
              <a:t>о</a:t>
            </a:r>
            <a:r>
              <a:rPr lang="ru-RU" sz="1400" b="1" smtClean="0">
                <a:latin typeface="Arial"/>
                <a:cs typeface="Arial"/>
              </a:rPr>
              <a:t> состояния детей </a:t>
            </a:r>
            <a:r>
              <a:rPr sz="1400" b="1" smtClean="0">
                <a:latin typeface="Arial"/>
                <a:cs typeface="Arial"/>
              </a:rPr>
              <a:t>  </a:t>
            </a:r>
            <a:endParaRPr lang="ru-RU" sz="1400" b="1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812289"/>
              </a:tabLst>
            </a:pPr>
            <a:r>
              <a:rPr sz="1400" b="1" spc="-10" smtClean="0">
                <a:latin typeface="Arial"/>
                <a:cs typeface="Arial"/>
              </a:rPr>
              <a:t>ветеранов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72236" y="1065403"/>
            <a:ext cx="8356600" cy="894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ts val="2080"/>
              </a:lnSpc>
              <a:spcBef>
                <a:spcPts val="100"/>
              </a:spcBef>
              <a:buFont typeface="Wingdings"/>
              <a:buChar char=""/>
              <a:tabLst>
                <a:tab pos="299720"/>
              </a:tabLst>
            </a:pPr>
            <a:r>
              <a:rPr sz="1800" b="1">
                <a:latin typeface="Arial"/>
                <a:cs typeface="Arial"/>
              </a:rPr>
              <a:t>КТО</a:t>
            </a:r>
            <a:r>
              <a:rPr sz="1800" b="1" spc="-50">
                <a:latin typeface="Arial"/>
                <a:cs typeface="Arial"/>
              </a:rPr>
              <a:t> </a:t>
            </a:r>
            <a:r>
              <a:rPr sz="1800" b="1" spc="-15" smtClean="0">
                <a:latin typeface="Arial"/>
                <a:cs typeface="Arial"/>
              </a:rPr>
              <a:t>СУБЪЕКТ:</a:t>
            </a:r>
            <a:endParaRPr sz="1800" smtClean="0">
              <a:latin typeface="Arial"/>
              <a:cs typeface="Arial"/>
            </a:endParaRPr>
          </a:p>
          <a:p>
            <a:pPr marR="5080" algn="r">
              <a:lnSpc>
                <a:spcPts val="1515"/>
              </a:lnSpc>
            </a:pPr>
            <a:r>
              <a:rPr sz="1400" b="1" spc="-10" smtClean="0">
                <a:latin typeface="Arial"/>
                <a:cs typeface="Arial"/>
              </a:rPr>
              <a:t>обучающихся,</a:t>
            </a:r>
            <a:r>
              <a:rPr sz="1400" b="1" smtClean="0">
                <a:latin typeface="Arial"/>
                <a:cs typeface="Arial"/>
              </a:rPr>
              <a:t> чьи </a:t>
            </a:r>
            <a:r>
              <a:rPr sz="1400" b="1" spc="-10" smtClean="0">
                <a:latin typeface="Arial"/>
                <a:cs typeface="Arial"/>
              </a:rPr>
              <a:t>родители</a:t>
            </a:r>
            <a:r>
              <a:rPr sz="1400" b="1" spc="-5" smtClean="0">
                <a:latin typeface="Arial"/>
                <a:cs typeface="Arial"/>
              </a:rPr>
              <a:t> (законные</a:t>
            </a:r>
            <a:r>
              <a:rPr sz="1400" b="1" spc="-25" smtClean="0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представители)</a:t>
            </a:r>
            <a:r>
              <a:rPr sz="1400" b="1" spc="-20" smtClean="0">
                <a:latin typeface="Arial"/>
                <a:cs typeface="Arial"/>
              </a:rPr>
              <a:t> </a:t>
            </a:r>
            <a:r>
              <a:rPr sz="1400" b="1" spc="-15" smtClean="0">
                <a:latin typeface="Arial"/>
                <a:cs typeface="Arial"/>
              </a:rPr>
              <a:t>являются</a:t>
            </a:r>
            <a:endParaRPr sz="1400" smtClean="0">
              <a:latin typeface="Arial"/>
              <a:cs typeface="Arial"/>
            </a:endParaRPr>
          </a:p>
          <a:p>
            <a:pPr marR="5080" algn="r">
              <a:lnSpc>
                <a:spcPts val="1400"/>
              </a:lnSpc>
            </a:pPr>
            <a:r>
              <a:rPr sz="1400" b="1" spc="-10" smtClean="0">
                <a:latin typeface="Arial"/>
                <a:cs typeface="Arial"/>
              </a:rPr>
              <a:t>ветеранами</a:t>
            </a:r>
            <a:r>
              <a:rPr sz="1400" b="1" spc="-45" smtClean="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(участниками)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 marL="300355" indent="-287020">
              <a:lnSpc>
                <a:spcPts val="1845"/>
              </a:lnSpc>
              <a:buFont typeface="Wingdings"/>
              <a:buChar char=""/>
              <a:tabLst>
                <a:tab pos="300990"/>
              </a:tabLst>
            </a:pPr>
            <a:r>
              <a:rPr sz="1700" b="1">
                <a:solidFill>
                  <a:srgbClr val="C00000"/>
                </a:solidFill>
                <a:latin typeface="Arial"/>
                <a:cs typeface="Arial"/>
              </a:rPr>
              <a:t>КТО</a:t>
            </a:r>
            <a:r>
              <a:rPr sz="17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700" b="1" spc="-15">
                <a:solidFill>
                  <a:srgbClr val="C00000"/>
                </a:solidFill>
                <a:latin typeface="Arial"/>
                <a:cs typeface="Arial"/>
              </a:rPr>
              <a:t>ПРОВОДИТ:</a:t>
            </a:r>
            <a:endParaRPr sz="1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9564" y="2516251"/>
            <a:ext cx="2238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720"/>
              </a:tabLst>
            </a:pPr>
            <a:r>
              <a:rPr sz="1800" b="1" spc="-20">
                <a:solidFill>
                  <a:srgbClr val="006FC0"/>
                </a:solidFill>
                <a:latin typeface="Arial"/>
                <a:cs typeface="Arial"/>
              </a:rPr>
              <a:t>КАК</a:t>
            </a:r>
            <a:r>
              <a:rPr sz="1800" b="1" spc="-2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5">
                <a:solidFill>
                  <a:srgbClr val="006FC0"/>
                </a:solidFill>
                <a:latin typeface="Arial"/>
                <a:cs typeface="Arial"/>
              </a:rPr>
              <a:t>ПРОВОДИМ: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00880" y="1809750"/>
            <a:ext cx="4831080" cy="13002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985" algn="r">
              <a:lnSpc>
                <a:spcPts val="1405"/>
              </a:lnSpc>
              <a:spcBef>
                <a:spcPts val="95"/>
              </a:spcBef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воспитатели</a:t>
            </a:r>
            <a:r>
              <a:rPr sz="1200" b="1" spc="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дошкольных</a:t>
            </a:r>
            <a:r>
              <a:rPr sz="1200" b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образовательных</a:t>
            </a:r>
            <a:r>
              <a:rPr sz="1200" b="1" spc="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организаций,</a:t>
            </a:r>
            <a:endParaRPr sz="1200">
              <a:latin typeface="Arial"/>
              <a:cs typeface="Arial"/>
            </a:endParaRPr>
          </a:p>
          <a:p>
            <a:pPr marR="6350" algn="r">
              <a:lnSpc>
                <a:spcPts val="1250"/>
              </a:lnSpc>
            </a:pP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классные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 руководители</a:t>
            </a:r>
            <a:r>
              <a:rPr sz="1200" b="1" spc="-15" smtClean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lang="ru-RU" sz="1200" b="1" spc="-1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5" smtClean="0">
                <a:solidFill>
                  <a:srgbClr val="C00000"/>
                </a:solidFill>
                <a:latin typeface="Arial"/>
                <a:cs typeface="Arial"/>
              </a:rPr>
              <a:t>кураторы</a:t>
            </a:r>
            <a:r>
              <a:rPr sz="1200" b="1" spc="-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групп,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ts val="1250"/>
              </a:lnSpc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заместители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деканов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2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воспитательной</a:t>
            </a:r>
            <a:r>
              <a:rPr sz="1200" b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работе,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ts val="1405"/>
              </a:lnSpc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педагог-психолог</a:t>
            </a:r>
            <a:endParaRPr sz="1200">
              <a:latin typeface="Arial"/>
              <a:cs typeface="Arial"/>
            </a:endParaRPr>
          </a:p>
          <a:p>
            <a:pPr marL="1814195" marR="49530" indent="1344295" algn="r">
              <a:lnSpc>
                <a:spcPct val="104099"/>
              </a:lnSpc>
              <a:spcBef>
                <a:spcPts val="850"/>
              </a:spcBef>
            </a:pPr>
            <a:r>
              <a:rPr sz="1000" b="1" spc="-5" smtClean="0">
                <a:solidFill>
                  <a:srgbClr val="006FC0"/>
                </a:solidFill>
                <a:latin typeface="Arial"/>
                <a:cs typeface="Arial"/>
              </a:rPr>
              <a:t>по </a:t>
            </a:r>
            <a:r>
              <a:rPr sz="1000" b="1" spc="-5">
                <a:solidFill>
                  <a:srgbClr val="006FC0"/>
                </a:solidFill>
                <a:latin typeface="Arial"/>
                <a:cs typeface="Arial"/>
              </a:rPr>
              <a:t>мере </a:t>
            </a:r>
            <a:r>
              <a:rPr sz="1000" b="1" spc="-10" smtClean="0">
                <a:solidFill>
                  <a:srgbClr val="006FC0"/>
                </a:solidFill>
                <a:latin typeface="Arial"/>
                <a:cs typeface="Arial"/>
              </a:rPr>
              <a:t>поступления</a:t>
            </a:r>
            <a:r>
              <a:rPr lang="ru-RU" sz="1000" b="1" spc="-1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pc="-5" smtClean="0">
                <a:solidFill>
                  <a:srgbClr val="006FC0"/>
                </a:solidFill>
                <a:latin typeface="Arial"/>
                <a:cs typeface="Arial"/>
              </a:rPr>
              <a:t>детей </a:t>
            </a:r>
            <a:r>
              <a:rPr sz="1000" b="1" spc="-5">
                <a:solidFill>
                  <a:srgbClr val="006FC0"/>
                </a:solidFill>
                <a:latin typeface="Arial"/>
                <a:cs typeface="Arial"/>
              </a:rPr>
              <a:t>в контингент ОО, </a:t>
            </a:r>
            <a:r>
              <a:rPr sz="100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000" b="1" smtClean="0">
                <a:solidFill>
                  <a:srgbClr val="006FC0"/>
                </a:solidFill>
                <a:latin typeface="Arial"/>
                <a:cs typeface="Arial"/>
              </a:rPr>
              <a:t>далее </a:t>
            </a:r>
            <a:r>
              <a:rPr sz="1000" b="1" spc="-5" smtClean="0">
                <a:solidFill>
                  <a:srgbClr val="006FC0"/>
                </a:solidFill>
                <a:latin typeface="Arial"/>
                <a:cs typeface="Arial"/>
              </a:rPr>
              <a:t>на</a:t>
            </a:r>
            <a:r>
              <a:rPr sz="1000" b="1" spc="-25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pc="-5">
                <a:solidFill>
                  <a:srgbClr val="006FC0"/>
                </a:solidFill>
                <a:latin typeface="Arial"/>
                <a:cs typeface="Arial"/>
              </a:rPr>
              <a:t>постоянной</a:t>
            </a:r>
            <a:r>
              <a:rPr sz="1000" b="1" spc="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pc="-5">
                <a:solidFill>
                  <a:srgbClr val="006FC0"/>
                </a:solidFill>
                <a:latin typeface="Arial"/>
                <a:cs typeface="Arial"/>
              </a:rPr>
              <a:t>основе: </a:t>
            </a:r>
            <a:r>
              <a:rPr sz="1000" b="1" i="1" spc="-10">
                <a:solidFill>
                  <a:srgbClr val="FF0000"/>
                </a:solidFill>
                <a:latin typeface="Arial"/>
                <a:cs typeface="Arial"/>
              </a:rPr>
              <a:t>сентябрь-декабрь-май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9564" y="3153536"/>
            <a:ext cx="2266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720"/>
              </a:tabLst>
            </a:pPr>
            <a:r>
              <a:rPr sz="1800" b="1" spc="-20">
                <a:solidFill>
                  <a:srgbClr val="00AF50"/>
                </a:solidFill>
                <a:latin typeface="Arial"/>
                <a:cs typeface="Arial"/>
              </a:rPr>
              <a:t>ЧТО</a:t>
            </a:r>
            <a:r>
              <a:rPr sz="1800" b="1" spc="-6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5">
                <a:solidFill>
                  <a:srgbClr val="00AF50"/>
                </a:solidFill>
                <a:latin typeface="Arial"/>
                <a:cs typeface="Arial"/>
              </a:rPr>
              <a:t>ПРОВОДИМ: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1000" y="3181350"/>
            <a:ext cx="8655050" cy="1374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4305" algn="r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00AF50"/>
                </a:solidFill>
                <a:latin typeface="Arial"/>
                <a:cs typeface="Arial"/>
              </a:rPr>
              <a:t>мониторинг</a:t>
            </a:r>
            <a:r>
              <a:rPr sz="1400" b="1" spc="5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00AF50"/>
                </a:solidFill>
                <a:latin typeface="Arial"/>
                <a:cs typeface="Arial"/>
              </a:rPr>
              <a:t>психологического</a:t>
            </a:r>
            <a:r>
              <a:rPr sz="1400" b="1" spc="-4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00AF50"/>
                </a:solidFill>
                <a:latin typeface="Arial"/>
                <a:cs typeface="Arial"/>
              </a:rPr>
              <a:t>состояния</a:t>
            </a:r>
            <a:r>
              <a:rPr sz="1400" b="1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00AF50"/>
                </a:solidFill>
                <a:latin typeface="Arial"/>
                <a:cs typeface="Arial"/>
              </a:rPr>
              <a:t>детей</a:t>
            </a:r>
            <a:r>
              <a:rPr sz="1400" b="1" spc="1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00AF50"/>
                </a:solidFill>
                <a:latin typeface="Arial"/>
                <a:cs typeface="Arial"/>
              </a:rPr>
              <a:t>ветеранов</a:t>
            </a:r>
            <a:endParaRPr sz="1400">
              <a:latin typeface="Arial"/>
              <a:cs typeface="Arial"/>
            </a:endParaRPr>
          </a:p>
          <a:p>
            <a:pPr marR="152400" algn="r">
              <a:lnSpc>
                <a:spcPct val="100000"/>
              </a:lnSpc>
              <a:spcBef>
                <a:spcPts val="90"/>
              </a:spcBef>
            </a:pPr>
            <a:r>
              <a:rPr sz="1400" b="1" spc="-10">
                <a:solidFill>
                  <a:srgbClr val="00AF50"/>
                </a:solidFill>
                <a:latin typeface="Arial"/>
                <a:cs typeface="Arial"/>
              </a:rPr>
              <a:t>(участников)</a:t>
            </a:r>
            <a:r>
              <a:rPr sz="1400" b="1" spc="-45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00AF50"/>
                </a:solidFill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endParaRPr lang="ru-RU" sz="1600" i="1" spc="-1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600" b="1" i="1" spc="-10" smtClean="0">
                <a:latin typeface="Arial"/>
                <a:cs typeface="Arial"/>
              </a:rPr>
              <a:t>Обучающиеся</a:t>
            </a:r>
            <a:r>
              <a:rPr sz="1600" b="1" i="1" spc="-10">
                <a:latin typeface="Arial"/>
                <a:cs typeface="Arial"/>
              </a:rPr>
              <a:t>,</a:t>
            </a:r>
            <a:r>
              <a:rPr sz="1600" b="1" i="1" spc="25">
                <a:latin typeface="Arial"/>
                <a:cs typeface="Arial"/>
              </a:rPr>
              <a:t> </a:t>
            </a:r>
            <a:r>
              <a:rPr sz="1600" b="1" i="1" spc="-5">
                <a:latin typeface="Arial"/>
                <a:cs typeface="Arial"/>
              </a:rPr>
              <a:t>нуждающиеся</a:t>
            </a:r>
            <a:r>
              <a:rPr sz="1600" b="1" i="1" spc="5">
                <a:latin typeface="Arial"/>
                <a:cs typeface="Arial"/>
              </a:rPr>
              <a:t> </a:t>
            </a:r>
            <a:r>
              <a:rPr sz="1600" b="1" i="1" spc="-5">
                <a:latin typeface="Arial"/>
                <a:cs typeface="Arial"/>
              </a:rPr>
              <a:t>в</a:t>
            </a:r>
            <a:r>
              <a:rPr sz="1600" b="1" i="1" spc="25">
                <a:latin typeface="Arial"/>
                <a:cs typeface="Arial"/>
              </a:rPr>
              <a:t> </a:t>
            </a:r>
            <a:r>
              <a:rPr sz="1600" b="1" i="1" spc="-10">
                <a:latin typeface="Arial"/>
                <a:cs typeface="Arial"/>
              </a:rPr>
              <a:t>повышенном</a:t>
            </a:r>
            <a:r>
              <a:rPr sz="1600" b="1" i="1" spc="45">
                <a:latin typeface="Arial"/>
                <a:cs typeface="Arial"/>
              </a:rPr>
              <a:t> </a:t>
            </a:r>
            <a:r>
              <a:rPr sz="1600" b="1" i="1" spc="-10">
                <a:latin typeface="Arial"/>
                <a:cs typeface="Arial"/>
              </a:rPr>
              <a:t>психолого-педагогическом</a:t>
            </a:r>
            <a:r>
              <a:rPr sz="1600" b="1" i="1" spc="-5">
                <a:latin typeface="Arial"/>
                <a:cs typeface="Arial"/>
              </a:rPr>
              <a:t> внимании </a:t>
            </a:r>
            <a:r>
              <a:rPr sz="1600" b="1" i="1" spc="-10">
                <a:latin typeface="Arial"/>
                <a:cs typeface="Arial"/>
              </a:rPr>
              <a:t>(ПППВ)</a:t>
            </a:r>
            <a:endParaRPr sz="1600" b="1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5663" y="867536"/>
            <a:ext cx="200660" cy="3178175"/>
            <a:chOff x="205663" y="867536"/>
            <a:chExt cx="200660" cy="3178175"/>
          </a:xfrm>
        </p:grpSpPr>
        <p:sp>
          <p:nvSpPr>
            <p:cNvPr id="31" name="object 31"/>
            <p:cNvSpPr/>
            <p:nvPr/>
          </p:nvSpPr>
          <p:spPr>
            <a:xfrm>
              <a:off x="218363" y="880236"/>
              <a:ext cx="175260" cy="3152775"/>
            </a:xfrm>
            <a:custGeom>
              <a:rect l="l" t="t" r="r" b="b"/>
              <a:pathLst>
                <a:path w="175260" h="3152775">
                  <a:moveTo>
                    <a:pt x="131343" y="0"/>
                  </a:moveTo>
                  <a:lnTo>
                    <a:pt x="43776" y="0"/>
                  </a:lnTo>
                  <a:lnTo>
                    <a:pt x="43776" y="3065106"/>
                  </a:lnTo>
                  <a:lnTo>
                    <a:pt x="0" y="3065106"/>
                  </a:lnTo>
                  <a:lnTo>
                    <a:pt x="87566" y="3152673"/>
                  </a:lnTo>
                  <a:lnTo>
                    <a:pt x="175133" y="3065106"/>
                  </a:lnTo>
                  <a:lnTo>
                    <a:pt x="131343" y="3065106"/>
                  </a:lnTo>
                  <a:lnTo>
                    <a:pt x="1313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8363" y="880236"/>
              <a:ext cx="175260" cy="3152775"/>
            </a:xfrm>
            <a:custGeom>
              <a:rect l="l" t="t" r="r" b="b"/>
              <a:pathLst>
                <a:path w="175260" h="3152775">
                  <a:moveTo>
                    <a:pt x="0" y="3065106"/>
                  </a:moveTo>
                  <a:lnTo>
                    <a:pt x="43776" y="3065106"/>
                  </a:lnTo>
                  <a:lnTo>
                    <a:pt x="43776" y="0"/>
                  </a:lnTo>
                  <a:lnTo>
                    <a:pt x="131343" y="0"/>
                  </a:lnTo>
                  <a:lnTo>
                    <a:pt x="131343" y="3065106"/>
                  </a:lnTo>
                  <a:lnTo>
                    <a:pt x="175133" y="3065106"/>
                  </a:lnTo>
                  <a:lnTo>
                    <a:pt x="87566" y="3152673"/>
                  </a:lnTo>
                  <a:lnTo>
                    <a:pt x="0" y="3065106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1672844" y="158877"/>
            <a:ext cx="8877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>
                <a:latin typeface="Arial"/>
                <a:cs typeface="Arial"/>
              </a:rPr>
              <a:t>мониторинга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9750" y="158877"/>
            <a:ext cx="12306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>
                <a:latin typeface="Arial"/>
                <a:cs typeface="Arial"/>
              </a:rPr>
              <a:t>психологического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703" y="158877"/>
            <a:ext cx="173736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>
                <a:latin typeface="Arial"/>
                <a:cs typeface="Arial"/>
              </a:rPr>
              <a:t>Проведение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876300"/>
              </a:tabLst>
            </a:pPr>
            <a:r>
              <a:rPr sz="1050" b="1" spc="-5">
                <a:latin typeface="Arial"/>
                <a:cs typeface="Arial"/>
              </a:rPr>
              <a:t>ветеранов	(участников)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97100" y="158877"/>
            <a:ext cx="427926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632075">
              <a:lnSpc>
                <a:spcPct val="100000"/>
              </a:lnSpc>
              <a:spcBef>
                <a:spcPts val="105"/>
              </a:spcBef>
              <a:tabLst>
                <a:tab pos="475615"/>
                <a:tab pos="687705"/>
                <a:tab pos="1641475"/>
                <a:tab pos="2479675"/>
                <a:tab pos="3525520"/>
                <a:tab pos="3882390"/>
              </a:tabLst>
            </a:pPr>
            <a:r>
              <a:rPr sz="1050" b="1" spc="-15">
                <a:latin typeface="Arial"/>
                <a:cs typeface="Arial"/>
              </a:rPr>
              <a:t>с</a:t>
            </a:r>
            <a:r>
              <a:rPr sz="1050" b="1">
                <a:latin typeface="Arial"/>
                <a:cs typeface="Arial"/>
              </a:rPr>
              <a:t>ос</a:t>
            </a:r>
            <a:r>
              <a:rPr sz="1050" b="1" spc="-30">
                <a:latin typeface="Arial"/>
                <a:cs typeface="Arial"/>
              </a:rPr>
              <a:t>т</a:t>
            </a:r>
            <a:r>
              <a:rPr sz="1050" b="1">
                <a:latin typeface="Arial"/>
                <a:cs typeface="Arial"/>
              </a:rPr>
              <a:t>оян</a:t>
            </a:r>
            <a:r>
              <a:rPr sz="1050" b="1" spc="-5">
                <a:latin typeface="Arial"/>
                <a:cs typeface="Arial"/>
              </a:rPr>
              <a:t>и</a:t>
            </a:r>
            <a:r>
              <a:rPr sz="1050" b="1">
                <a:latin typeface="Arial"/>
                <a:cs typeface="Arial"/>
              </a:rPr>
              <a:t>я		де</a:t>
            </a:r>
            <a:r>
              <a:rPr sz="1050" b="1" spc="-25">
                <a:latin typeface="Arial"/>
                <a:cs typeface="Arial"/>
              </a:rPr>
              <a:t>т</a:t>
            </a:r>
            <a:r>
              <a:rPr sz="1050" b="1" spc="-5">
                <a:latin typeface="Arial"/>
                <a:cs typeface="Arial"/>
              </a:rPr>
              <a:t>ей  </a:t>
            </a:r>
            <a:r>
              <a:rPr sz="1050" b="1" spc="-10">
                <a:latin typeface="Arial"/>
                <a:cs typeface="Arial"/>
              </a:rPr>
              <a:t>С</a:t>
            </a:r>
            <a:r>
              <a:rPr sz="1050" b="1">
                <a:latin typeface="Arial"/>
                <a:cs typeface="Arial"/>
              </a:rPr>
              <a:t>ВО	-	Р</a:t>
            </a:r>
            <a:r>
              <a:rPr sz="1050" b="1" spc="-15">
                <a:latin typeface="Arial"/>
                <a:cs typeface="Arial"/>
              </a:rPr>
              <a:t>е</a:t>
            </a:r>
            <a:r>
              <a:rPr sz="1050" b="1" spc="-5">
                <a:latin typeface="Arial"/>
                <a:cs typeface="Arial"/>
              </a:rPr>
              <a:t>ал</a:t>
            </a:r>
            <a:r>
              <a:rPr sz="1050" b="1" spc="-15">
                <a:latin typeface="Arial"/>
                <a:cs typeface="Arial"/>
              </a:rPr>
              <a:t>и</a:t>
            </a:r>
            <a:r>
              <a:rPr sz="1050" b="1" spc="-10">
                <a:latin typeface="Arial"/>
                <a:cs typeface="Arial"/>
              </a:rPr>
              <a:t>з</a:t>
            </a:r>
            <a:r>
              <a:rPr sz="1050" b="1" spc="-5">
                <a:latin typeface="Arial"/>
                <a:cs typeface="Arial"/>
              </a:rPr>
              <a:t>аци</a:t>
            </a:r>
            <a:r>
              <a:rPr sz="1050" b="1">
                <a:latin typeface="Arial"/>
                <a:cs typeface="Arial"/>
              </a:rPr>
              <a:t>я	ос</a:t>
            </a:r>
            <a:r>
              <a:rPr sz="1050" b="1" spc="-15">
                <a:latin typeface="Arial"/>
                <a:cs typeface="Arial"/>
              </a:rPr>
              <a:t>н</a:t>
            </a:r>
            <a:r>
              <a:rPr sz="1050" b="1">
                <a:latin typeface="Arial"/>
                <a:cs typeface="Arial"/>
              </a:rPr>
              <a:t>овных	на</a:t>
            </a:r>
            <a:r>
              <a:rPr sz="1050" b="1" spc="-15">
                <a:latin typeface="Arial"/>
                <a:cs typeface="Arial"/>
              </a:rPr>
              <a:t>п</a:t>
            </a:r>
            <a:r>
              <a:rPr sz="1050" b="1">
                <a:latin typeface="Arial"/>
                <a:cs typeface="Arial"/>
              </a:rPr>
              <a:t>ра</a:t>
            </a:r>
            <a:r>
              <a:rPr sz="1050" b="1" spc="-15">
                <a:latin typeface="Arial"/>
                <a:cs typeface="Arial"/>
              </a:rPr>
              <a:t>в</a:t>
            </a:r>
            <a:r>
              <a:rPr sz="1050" b="1" spc="-5">
                <a:latin typeface="Arial"/>
                <a:cs typeface="Arial"/>
              </a:rPr>
              <a:t>лени</a:t>
            </a:r>
            <a:r>
              <a:rPr sz="1050" b="1">
                <a:latin typeface="Arial"/>
                <a:cs typeface="Arial"/>
              </a:rPr>
              <a:t>й	пси</a:t>
            </a:r>
            <a:r>
              <a:rPr sz="1050" b="1" spc="-15">
                <a:latin typeface="Arial"/>
                <a:cs typeface="Arial"/>
              </a:rPr>
              <a:t>х</a:t>
            </a:r>
            <a:r>
              <a:rPr sz="1050" b="1" spc="-10">
                <a:latin typeface="Arial"/>
                <a:cs typeface="Arial"/>
              </a:rPr>
              <a:t>о</a:t>
            </a:r>
            <a:r>
              <a:rPr sz="1050" b="1" spc="-15">
                <a:latin typeface="Arial"/>
                <a:cs typeface="Arial"/>
              </a:rPr>
              <a:t>л</a:t>
            </a:r>
            <a:r>
              <a:rPr sz="1050" b="1" spc="-10">
                <a:latin typeface="Arial"/>
                <a:cs typeface="Arial"/>
              </a:rPr>
              <a:t>о</a:t>
            </a:r>
            <a:r>
              <a:rPr sz="1050" b="1">
                <a:latin typeface="Arial"/>
                <a:cs typeface="Arial"/>
              </a:rPr>
              <a:t>г</a:t>
            </a:r>
            <a:r>
              <a:rPr sz="1050" b="1" spc="5">
                <a:latin typeface="Arial"/>
                <a:cs typeface="Arial"/>
              </a:rPr>
              <a:t>о</a:t>
            </a:r>
            <a:r>
              <a:rPr sz="1050" b="1">
                <a:latin typeface="Arial"/>
                <a:cs typeface="Arial"/>
              </a:rPr>
              <a:t>-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7703" y="478916"/>
            <a:ext cx="61550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>
                <a:latin typeface="Arial"/>
                <a:cs typeface="Arial"/>
              </a:rPr>
              <a:t>педагогического</a:t>
            </a:r>
            <a:r>
              <a:rPr sz="1050" b="1" spc="260">
                <a:latin typeface="Arial"/>
                <a:cs typeface="Arial"/>
              </a:rPr>
              <a:t> </a:t>
            </a:r>
            <a:r>
              <a:rPr sz="1050" b="1" spc="-5">
                <a:latin typeface="Arial"/>
                <a:cs typeface="Arial"/>
              </a:rPr>
              <a:t>сопровождения</a:t>
            </a:r>
            <a:r>
              <a:rPr sz="1050" b="1" spc="245">
                <a:latin typeface="Arial"/>
                <a:cs typeface="Arial"/>
              </a:rPr>
              <a:t> </a:t>
            </a:r>
            <a:r>
              <a:rPr sz="1050" b="1" spc="-10">
                <a:latin typeface="Arial"/>
                <a:cs typeface="Arial"/>
              </a:rPr>
              <a:t>детей</a:t>
            </a:r>
            <a:r>
              <a:rPr sz="1050" b="1" spc="275">
                <a:latin typeface="Arial"/>
                <a:cs typeface="Arial"/>
              </a:rPr>
              <a:t> </a:t>
            </a:r>
            <a:r>
              <a:rPr sz="1050" b="1">
                <a:latin typeface="Arial"/>
                <a:cs typeface="Arial"/>
              </a:rPr>
              <a:t>ветеранов</a:t>
            </a:r>
            <a:r>
              <a:rPr sz="1050" b="1" spc="270">
                <a:latin typeface="Arial"/>
                <a:cs typeface="Arial"/>
              </a:rPr>
              <a:t> </a:t>
            </a:r>
            <a:r>
              <a:rPr sz="1050" b="1" spc="-5">
                <a:latin typeface="Arial"/>
                <a:cs typeface="Arial"/>
              </a:rPr>
              <a:t>(участников)</a:t>
            </a:r>
            <a:r>
              <a:rPr sz="1050" b="1" spc="270">
                <a:latin typeface="Arial"/>
                <a:cs typeface="Arial"/>
              </a:rPr>
              <a:t> </a:t>
            </a:r>
            <a:r>
              <a:rPr sz="1050" b="1">
                <a:latin typeface="Arial"/>
                <a:cs typeface="Arial"/>
              </a:rPr>
              <a:t>СВО</a:t>
            </a:r>
            <a:r>
              <a:rPr sz="1050" b="1" spc="260">
                <a:latin typeface="Arial"/>
                <a:cs typeface="Arial"/>
              </a:rPr>
              <a:t> </a:t>
            </a:r>
            <a:r>
              <a:rPr sz="1050" b="1">
                <a:latin typeface="Arial"/>
                <a:cs typeface="Arial"/>
              </a:rPr>
              <a:t>в</a:t>
            </a:r>
            <a:r>
              <a:rPr sz="1050" b="1" spc="270">
                <a:latin typeface="Arial"/>
                <a:cs typeface="Arial"/>
              </a:rPr>
              <a:t> </a:t>
            </a:r>
            <a:r>
              <a:rPr sz="1050" b="1" spc="-5">
                <a:latin typeface="Arial"/>
                <a:cs typeface="Arial"/>
              </a:rPr>
              <a:t>период</a:t>
            </a:r>
            <a:r>
              <a:rPr sz="1050" b="1" spc="254">
                <a:latin typeface="Arial"/>
                <a:cs typeface="Arial"/>
              </a:rPr>
              <a:t> </a:t>
            </a:r>
            <a:r>
              <a:rPr sz="1050" b="1">
                <a:latin typeface="Arial"/>
                <a:cs typeface="Arial"/>
              </a:rPr>
              <a:t>обучения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904994" y="828243"/>
            <a:ext cx="14833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СОГЛАСИЕ</a:t>
            </a:r>
            <a:r>
              <a:rPr sz="1000" b="1" i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marL="236220" marR="228600" indent="-1270" algn="ctr">
              <a:lnSpc>
                <a:spcPct val="100000"/>
              </a:lnSpc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на психолого- </a:t>
            </a: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п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000" b="1" i="1" spc="-15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i="1" spc="-15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чес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кое 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со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провожд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ние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92341" y="1504569"/>
            <a:ext cx="2292350" cy="664845"/>
            <a:chOff x="6792341" y="1504569"/>
            <a:chExt cx="2292350" cy="664845"/>
          </a:xfrm>
        </p:grpSpPr>
        <p:sp>
          <p:nvSpPr>
            <p:cNvPr id="11" name="object 11"/>
            <p:cNvSpPr/>
            <p:nvPr/>
          </p:nvSpPr>
          <p:spPr>
            <a:xfrm>
              <a:off x="6805041" y="1753514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18452" y="1517269"/>
              <a:ext cx="1586865" cy="472440"/>
            </a:xfrm>
            <a:custGeom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95"/>
                  </a:lnTo>
                  <a:lnTo>
                    <a:pt x="23034" y="23082"/>
                  </a:lnTo>
                  <a:lnTo>
                    <a:pt x="6177" y="48113"/>
                  </a:lnTo>
                  <a:lnTo>
                    <a:pt x="0" y="78739"/>
                  </a:lnTo>
                  <a:lnTo>
                    <a:pt x="0" y="393572"/>
                  </a:lnTo>
                  <a:lnTo>
                    <a:pt x="6177" y="424253"/>
                  </a:lnTo>
                  <a:lnTo>
                    <a:pt x="23034" y="449278"/>
                  </a:lnTo>
                  <a:lnTo>
                    <a:pt x="48059" y="466135"/>
                  </a:lnTo>
                  <a:lnTo>
                    <a:pt x="78740" y="472312"/>
                  </a:lnTo>
                  <a:lnTo>
                    <a:pt x="1508125" y="472312"/>
                  </a:lnTo>
                  <a:lnTo>
                    <a:pt x="1538751" y="466135"/>
                  </a:lnTo>
                  <a:lnTo>
                    <a:pt x="1563782" y="449278"/>
                  </a:lnTo>
                  <a:lnTo>
                    <a:pt x="1580669" y="424253"/>
                  </a:lnTo>
                  <a:lnTo>
                    <a:pt x="1586865" y="393572"/>
                  </a:lnTo>
                  <a:lnTo>
                    <a:pt x="1586865" y="78739"/>
                  </a:lnTo>
                  <a:lnTo>
                    <a:pt x="1580669" y="48113"/>
                  </a:lnTo>
                  <a:lnTo>
                    <a:pt x="1563782" y="23082"/>
                  </a:lnTo>
                  <a:lnTo>
                    <a:pt x="1538751" y="619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18452" y="1517269"/>
              <a:ext cx="1586865" cy="472440"/>
            </a:xfrm>
            <a:custGeom>
              <a:rect l="l" t="t" r="r" b="b"/>
              <a:pathLst>
                <a:path w="1586865" h="472439">
                  <a:moveTo>
                    <a:pt x="0" y="78739"/>
                  </a:moveTo>
                  <a:lnTo>
                    <a:pt x="6177" y="48113"/>
                  </a:lnTo>
                  <a:lnTo>
                    <a:pt x="23034" y="23082"/>
                  </a:lnTo>
                  <a:lnTo>
                    <a:pt x="48059" y="619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95"/>
                  </a:lnTo>
                  <a:lnTo>
                    <a:pt x="1563782" y="23082"/>
                  </a:lnTo>
                  <a:lnTo>
                    <a:pt x="1580669" y="48113"/>
                  </a:lnTo>
                  <a:lnTo>
                    <a:pt x="1586865" y="78739"/>
                  </a:lnTo>
                  <a:lnTo>
                    <a:pt x="1586865" y="393572"/>
                  </a:lnTo>
                  <a:lnTo>
                    <a:pt x="1580669" y="424253"/>
                  </a:lnTo>
                  <a:lnTo>
                    <a:pt x="1563782" y="449278"/>
                  </a:lnTo>
                  <a:lnTo>
                    <a:pt x="1538751" y="466135"/>
                  </a:lnTo>
                  <a:lnTo>
                    <a:pt x="1508125" y="472312"/>
                  </a:lnTo>
                  <a:lnTo>
                    <a:pt x="78740" y="472312"/>
                  </a:lnTo>
                  <a:lnTo>
                    <a:pt x="48059" y="466135"/>
                  </a:lnTo>
                  <a:lnTo>
                    <a:pt x="23034" y="449278"/>
                  </a:lnTo>
                  <a:lnTo>
                    <a:pt x="6177" y="424253"/>
                  </a:lnTo>
                  <a:lnTo>
                    <a:pt x="0" y="393572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990080" y="827659"/>
            <a:ext cx="1323975" cy="1003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95"/>
              </a:spcBef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ОТКАЗ</a:t>
            </a:r>
            <a:r>
              <a:rPr sz="10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marL="188595" marR="116205" indent="33020" algn="just">
              <a:lnSpc>
                <a:spcPct val="100000"/>
              </a:lnSpc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от психолого- </a:t>
            </a:r>
            <a:r>
              <a:rPr sz="1000" b="1" i="1" spc="-2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пе</a:t>
            </a:r>
            <a:r>
              <a:rPr sz="1000" b="1" i="1" spc="-15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аг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чес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кое 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со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провожд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ния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15"/>
              </a:lnSpc>
              <a:spcBef>
                <a:spcPts val="675"/>
              </a:spcBef>
            </a:pP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Сбор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 информации</a:t>
            </a:r>
            <a:r>
              <a:rPr sz="1000" spc="26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ts val="1115"/>
              </a:lnSpc>
            </a:pP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90080" y="1784984"/>
            <a:ext cx="6991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792341" y="2230373"/>
            <a:ext cx="2292350" cy="664845"/>
            <a:chOff x="6792341" y="2230373"/>
            <a:chExt cx="2292350" cy="664845"/>
          </a:xfrm>
        </p:grpSpPr>
        <p:sp>
          <p:nvSpPr>
            <p:cNvPr id="17" name="object 17"/>
            <p:cNvSpPr/>
            <p:nvPr/>
          </p:nvSpPr>
          <p:spPr>
            <a:xfrm>
              <a:off x="6805041" y="2479192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918452" y="2243073"/>
              <a:ext cx="1586865" cy="472440"/>
            </a:xfrm>
            <a:custGeom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77"/>
                  </a:lnTo>
                  <a:lnTo>
                    <a:pt x="23034" y="23034"/>
                  </a:lnTo>
                  <a:lnTo>
                    <a:pt x="6177" y="48059"/>
                  </a:lnTo>
                  <a:lnTo>
                    <a:pt x="0" y="78739"/>
                  </a:lnTo>
                  <a:lnTo>
                    <a:pt x="0" y="393573"/>
                  </a:lnTo>
                  <a:lnTo>
                    <a:pt x="6177" y="424199"/>
                  </a:lnTo>
                  <a:lnTo>
                    <a:pt x="23034" y="449230"/>
                  </a:lnTo>
                  <a:lnTo>
                    <a:pt x="48059" y="466117"/>
                  </a:lnTo>
                  <a:lnTo>
                    <a:pt x="78740" y="472313"/>
                  </a:lnTo>
                  <a:lnTo>
                    <a:pt x="1508125" y="472313"/>
                  </a:lnTo>
                  <a:lnTo>
                    <a:pt x="1538751" y="466117"/>
                  </a:lnTo>
                  <a:lnTo>
                    <a:pt x="1563782" y="449230"/>
                  </a:lnTo>
                  <a:lnTo>
                    <a:pt x="1580669" y="424199"/>
                  </a:lnTo>
                  <a:lnTo>
                    <a:pt x="1586865" y="393573"/>
                  </a:lnTo>
                  <a:lnTo>
                    <a:pt x="1586865" y="78739"/>
                  </a:lnTo>
                  <a:lnTo>
                    <a:pt x="1580669" y="48059"/>
                  </a:lnTo>
                  <a:lnTo>
                    <a:pt x="1563782" y="23034"/>
                  </a:lnTo>
                  <a:lnTo>
                    <a:pt x="1538751" y="6177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18452" y="2243073"/>
              <a:ext cx="1586865" cy="472440"/>
            </a:xfrm>
            <a:custGeom>
              <a:rect l="l" t="t" r="r" b="b"/>
              <a:pathLst>
                <a:path w="1586865" h="472439">
                  <a:moveTo>
                    <a:pt x="0" y="78739"/>
                  </a:moveTo>
                  <a:lnTo>
                    <a:pt x="6177" y="48059"/>
                  </a:lnTo>
                  <a:lnTo>
                    <a:pt x="23034" y="23034"/>
                  </a:lnTo>
                  <a:lnTo>
                    <a:pt x="48059" y="6177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77"/>
                  </a:lnTo>
                  <a:lnTo>
                    <a:pt x="1563782" y="23034"/>
                  </a:lnTo>
                  <a:lnTo>
                    <a:pt x="1580669" y="48059"/>
                  </a:lnTo>
                  <a:lnTo>
                    <a:pt x="1586865" y="78739"/>
                  </a:lnTo>
                  <a:lnTo>
                    <a:pt x="1586865" y="393573"/>
                  </a:lnTo>
                  <a:lnTo>
                    <a:pt x="1580669" y="424199"/>
                  </a:lnTo>
                  <a:lnTo>
                    <a:pt x="1563782" y="449230"/>
                  </a:lnTo>
                  <a:lnTo>
                    <a:pt x="1538751" y="466117"/>
                  </a:lnTo>
                  <a:lnTo>
                    <a:pt x="1508125" y="472313"/>
                  </a:lnTo>
                  <a:lnTo>
                    <a:pt x="78740" y="472313"/>
                  </a:lnTo>
                  <a:lnTo>
                    <a:pt x="48059" y="466117"/>
                  </a:lnTo>
                  <a:lnTo>
                    <a:pt x="23034" y="449230"/>
                  </a:lnTo>
                  <a:lnTo>
                    <a:pt x="6177" y="424199"/>
                  </a:lnTo>
                  <a:lnTo>
                    <a:pt x="0" y="393573"/>
                  </a:lnTo>
                  <a:lnTo>
                    <a:pt x="0" y="78739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990080" y="2314447"/>
            <a:ext cx="1296670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Информация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иных </a:t>
            </a:r>
            <a:r>
              <a:rPr sz="1000" spc="-254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специалистов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792341" y="2956179"/>
            <a:ext cx="2292350" cy="664845"/>
            <a:chOff x="6792341" y="2956179"/>
            <a:chExt cx="2292350" cy="664845"/>
          </a:xfrm>
        </p:grpSpPr>
        <p:sp>
          <p:nvSpPr>
            <p:cNvPr id="22" name="object 22"/>
            <p:cNvSpPr/>
            <p:nvPr/>
          </p:nvSpPr>
          <p:spPr>
            <a:xfrm>
              <a:off x="6805041" y="3204997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918452" y="2968879"/>
              <a:ext cx="1586865" cy="472440"/>
            </a:xfrm>
            <a:custGeom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75"/>
                  </a:lnTo>
                  <a:lnTo>
                    <a:pt x="23034" y="23018"/>
                  </a:lnTo>
                  <a:lnTo>
                    <a:pt x="6177" y="48006"/>
                  </a:lnTo>
                  <a:lnTo>
                    <a:pt x="0" y="78612"/>
                  </a:lnTo>
                  <a:lnTo>
                    <a:pt x="0" y="393572"/>
                  </a:lnTo>
                  <a:lnTo>
                    <a:pt x="6177" y="424199"/>
                  </a:lnTo>
                  <a:lnTo>
                    <a:pt x="23034" y="449230"/>
                  </a:lnTo>
                  <a:lnTo>
                    <a:pt x="48059" y="466117"/>
                  </a:lnTo>
                  <a:lnTo>
                    <a:pt x="78740" y="472313"/>
                  </a:lnTo>
                  <a:lnTo>
                    <a:pt x="1508125" y="472313"/>
                  </a:lnTo>
                  <a:lnTo>
                    <a:pt x="1538751" y="466117"/>
                  </a:lnTo>
                  <a:lnTo>
                    <a:pt x="1563782" y="449230"/>
                  </a:lnTo>
                  <a:lnTo>
                    <a:pt x="1580669" y="424199"/>
                  </a:lnTo>
                  <a:lnTo>
                    <a:pt x="1586865" y="393572"/>
                  </a:lnTo>
                  <a:lnTo>
                    <a:pt x="1586865" y="78612"/>
                  </a:lnTo>
                  <a:lnTo>
                    <a:pt x="1580669" y="48005"/>
                  </a:lnTo>
                  <a:lnTo>
                    <a:pt x="1563782" y="23018"/>
                  </a:lnTo>
                  <a:lnTo>
                    <a:pt x="1538751" y="617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18452" y="2968879"/>
              <a:ext cx="1586865" cy="472440"/>
            </a:xfrm>
            <a:custGeom>
              <a:rect l="l" t="t" r="r" b="b"/>
              <a:pathLst>
                <a:path w="1586865" h="472439">
                  <a:moveTo>
                    <a:pt x="0" y="78612"/>
                  </a:moveTo>
                  <a:lnTo>
                    <a:pt x="6177" y="48006"/>
                  </a:lnTo>
                  <a:lnTo>
                    <a:pt x="23034" y="23018"/>
                  </a:lnTo>
                  <a:lnTo>
                    <a:pt x="48059" y="617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75"/>
                  </a:lnTo>
                  <a:lnTo>
                    <a:pt x="1563782" y="23018"/>
                  </a:lnTo>
                  <a:lnTo>
                    <a:pt x="1580669" y="48005"/>
                  </a:lnTo>
                  <a:lnTo>
                    <a:pt x="1586865" y="78612"/>
                  </a:lnTo>
                  <a:lnTo>
                    <a:pt x="1586865" y="393572"/>
                  </a:lnTo>
                  <a:lnTo>
                    <a:pt x="1580669" y="424199"/>
                  </a:lnTo>
                  <a:lnTo>
                    <a:pt x="1563782" y="449230"/>
                  </a:lnTo>
                  <a:lnTo>
                    <a:pt x="1538751" y="466117"/>
                  </a:lnTo>
                  <a:lnTo>
                    <a:pt x="1508125" y="472313"/>
                  </a:lnTo>
                  <a:lnTo>
                    <a:pt x="78740" y="472313"/>
                  </a:lnTo>
                  <a:lnTo>
                    <a:pt x="48059" y="466117"/>
                  </a:lnTo>
                  <a:lnTo>
                    <a:pt x="23034" y="449230"/>
                  </a:lnTo>
                  <a:lnTo>
                    <a:pt x="6177" y="424199"/>
                  </a:lnTo>
                  <a:lnTo>
                    <a:pt x="0" y="393572"/>
                  </a:lnTo>
                  <a:lnTo>
                    <a:pt x="0" y="78612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990080" y="3105988"/>
            <a:ext cx="7816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ю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ен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792341" y="3681857"/>
            <a:ext cx="2292350" cy="664845"/>
            <a:chOff x="6792341" y="3681857"/>
            <a:chExt cx="2292350" cy="664845"/>
          </a:xfrm>
        </p:grpSpPr>
        <p:sp>
          <p:nvSpPr>
            <p:cNvPr id="27" name="object 27"/>
            <p:cNvSpPr/>
            <p:nvPr/>
          </p:nvSpPr>
          <p:spPr>
            <a:xfrm>
              <a:off x="6805041" y="3930738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18452" y="3694557"/>
              <a:ext cx="1586865" cy="472440"/>
            </a:xfrm>
            <a:custGeom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95"/>
                  </a:lnTo>
                  <a:lnTo>
                    <a:pt x="23034" y="23082"/>
                  </a:lnTo>
                  <a:lnTo>
                    <a:pt x="6177" y="48113"/>
                  </a:lnTo>
                  <a:lnTo>
                    <a:pt x="0" y="78740"/>
                  </a:lnTo>
                  <a:lnTo>
                    <a:pt x="0" y="393623"/>
                  </a:lnTo>
                  <a:lnTo>
                    <a:pt x="6177" y="424262"/>
                  </a:lnTo>
                  <a:lnTo>
                    <a:pt x="23034" y="449283"/>
                  </a:lnTo>
                  <a:lnTo>
                    <a:pt x="48059" y="466152"/>
                  </a:lnTo>
                  <a:lnTo>
                    <a:pt x="78740" y="472338"/>
                  </a:lnTo>
                  <a:lnTo>
                    <a:pt x="1508125" y="472338"/>
                  </a:lnTo>
                  <a:lnTo>
                    <a:pt x="1538751" y="466152"/>
                  </a:lnTo>
                  <a:lnTo>
                    <a:pt x="1563782" y="449283"/>
                  </a:lnTo>
                  <a:lnTo>
                    <a:pt x="1580669" y="424262"/>
                  </a:lnTo>
                  <a:lnTo>
                    <a:pt x="1586865" y="393623"/>
                  </a:lnTo>
                  <a:lnTo>
                    <a:pt x="1586865" y="78740"/>
                  </a:lnTo>
                  <a:lnTo>
                    <a:pt x="1580669" y="48113"/>
                  </a:lnTo>
                  <a:lnTo>
                    <a:pt x="1563782" y="23082"/>
                  </a:lnTo>
                  <a:lnTo>
                    <a:pt x="1538751" y="619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918452" y="3694557"/>
              <a:ext cx="1586865" cy="472440"/>
            </a:xfrm>
            <a:custGeom>
              <a:rect l="l" t="t" r="r" b="b"/>
              <a:pathLst>
                <a:path w="1586865" h="472439">
                  <a:moveTo>
                    <a:pt x="0" y="78740"/>
                  </a:moveTo>
                  <a:lnTo>
                    <a:pt x="6177" y="48113"/>
                  </a:lnTo>
                  <a:lnTo>
                    <a:pt x="23034" y="23082"/>
                  </a:lnTo>
                  <a:lnTo>
                    <a:pt x="48059" y="619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95"/>
                  </a:lnTo>
                  <a:lnTo>
                    <a:pt x="1563782" y="23082"/>
                  </a:lnTo>
                  <a:lnTo>
                    <a:pt x="1580669" y="48113"/>
                  </a:lnTo>
                  <a:lnTo>
                    <a:pt x="1586865" y="78740"/>
                  </a:lnTo>
                  <a:lnTo>
                    <a:pt x="1586865" y="393623"/>
                  </a:lnTo>
                  <a:lnTo>
                    <a:pt x="1580669" y="424262"/>
                  </a:lnTo>
                  <a:lnTo>
                    <a:pt x="1563782" y="449283"/>
                  </a:lnTo>
                  <a:lnTo>
                    <a:pt x="1538751" y="466152"/>
                  </a:lnTo>
                  <a:lnTo>
                    <a:pt x="1508125" y="472338"/>
                  </a:lnTo>
                  <a:lnTo>
                    <a:pt x="78740" y="472338"/>
                  </a:lnTo>
                  <a:lnTo>
                    <a:pt x="48059" y="466152"/>
                  </a:lnTo>
                  <a:lnTo>
                    <a:pt x="23034" y="449283"/>
                  </a:lnTo>
                  <a:lnTo>
                    <a:pt x="6177" y="424262"/>
                  </a:lnTo>
                  <a:lnTo>
                    <a:pt x="0" y="393623"/>
                  </a:lnTo>
                  <a:lnTo>
                    <a:pt x="0" y="7874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990080" y="3766515"/>
            <a:ext cx="1391920" cy="2911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b="1" spc="-15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Групповые</a:t>
            </a:r>
            <a:r>
              <a:rPr sz="1000" b="1" spc="5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000" b="1" spc="-15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формы </a:t>
            </a:r>
            <a:r>
              <a:rPr sz="1000" b="1" spc="-25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работы</a:t>
            </a:r>
            <a:endParaRPr sz="1000" b="1">
              <a:solidFill>
                <a:schemeClr val="tx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792341" y="4407636"/>
            <a:ext cx="2292350" cy="664845"/>
            <a:chOff x="6792341" y="4407636"/>
            <a:chExt cx="2292350" cy="664845"/>
          </a:xfrm>
        </p:grpSpPr>
        <p:sp>
          <p:nvSpPr>
            <p:cNvPr id="32" name="object 32"/>
            <p:cNvSpPr/>
            <p:nvPr/>
          </p:nvSpPr>
          <p:spPr>
            <a:xfrm>
              <a:off x="6805041" y="4656499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918452" y="4420336"/>
              <a:ext cx="1586865" cy="472440"/>
            </a:xfrm>
            <a:custGeom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86"/>
                  </a:lnTo>
                  <a:lnTo>
                    <a:pt x="23034" y="23056"/>
                  </a:lnTo>
                  <a:lnTo>
                    <a:pt x="6177" y="48081"/>
                  </a:lnTo>
                  <a:lnTo>
                    <a:pt x="0" y="78727"/>
                  </a:lnTo>
                  <a:lnTo>
                    <a:pt x="0" y="393598"/>
                  </a:lnTo>
                  <a:lnTo>
                    <a:pt x="6177" y="424244"/>
                  </a:lnTo>
                  <a:lnTo>
                    <a:pt x="23034" y="449268"/>
                  </a:lnTo>
                  <a:lnTo>
                    <a:pt x="48059" y="466139"/>
                  </a:lnTo>
                  <a:lnTo>
                    <a:pt x="78740" y="472325"/>
                  </a:lnTo>
                  <a:lnTo>
                    <a:pt x="1508125" y="472325"/>
                  </a:lnTo>
                  <a:lnTo>
                    <a:pt x="1538751" y="466139"/>
                  </a:lnTo>
                  <a:lnTo>
                    <a:pt x="1563782" y="449268"/>
                  </a:lnTo>
                  <a:lnTo>
                    <a:pt x="1580669" y="424244"/>
                  </a:lnTo>
                  <a:lnTo>
                    <a:pt x="1586865" y="393598"/>
                  </a:lnTo>
                  <a:lnTo>
                    <a:pt x="1586865" y="78727"/>
                  </a:lnTo>
                  <a:lnTo>
                    <a:pt x="1580669" y="48081"/>
                  </a:lnTo>
                  <a:lnTo>
                    <a:pt x="1563782" y="23056"/>
                  </a:lnTo>
                  <a:lnTo>
                    <a:pt x="1538751" y="6186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918452" y="4420336"/>
              <a:ext cx="1586865" cy="472440"/>
            </a:xfrm>
            <a:custGeom>
              <a:rect l="l" t="t" r="r" b="b"/>
              <a:pathLst>
                <a:path w="1586865" h="472439">
                  <a:moveTo>
                    <a:pt x="0" y="78727"/>
                  </a:moveTo>
                  <a:lnTo>
                    <a:pt x="6177" y="48081"/>
                  </a:lnTo>
                  <a:lnTo>
                    <a:pt x="23034" y="23056"/>
                  </a:lnTo>
                  <a:lnTo>
                    <a:pt x="48059" y="6186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86"/>
                  </a:lnTo>
                  <a:lnTo>
                    <a:pt x="1563782" y="23056"/>
                  </a:lnTo>
                  <a:lnTo>
                    <a:pt x="1580669" y="48081"/>
                  </a:lnTo>
                  <a:lnTo>
                    <a:pt x="1586865" y="78727"/>
                  </a:lnTo>
                  <a:lnTo>
                    <a:pt x="1586865" y="393598"/>
                  </a:lnTo>
                  <a:lnTo>
                    <a:pt x="1580669" y="424244"/>
                  </a:lnTo>
                  <a:lnTo>
                    <a:pt x="1563782" y="449268"/>
                  </a:lnTo>
                  <a:lnTo>
                    <a:pt x="1538751" y="466139"/>
                  </a:lnTo>
                  <a:lnTo>
                    <a:pt x="1508125" y="472325"/>
                  </a:lnTo>
                  <a:lnTo>
                    <a:pt x="78740" y="472325"/>
                  </a:lnTo>
                  <a:lnTo>
                    <a:pt x="48059" y="466139"/>
                  </a:lnTo>
                  <a:lnTo>
                    <a:pt x="23034" y="449268"/>
                  </a:lnTo>
                  <a:lnTo>
                    <a:pt x="6177" y="424244"/>
                  </a:lnTo>
                  <a:lnTo>
                    <a:pt x="0" y="393598"/>
                  </a:lnTo>
                  <a:lnTo>
                    <a:pt x="0" y="787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990080" y="4426711"/>
            <a:ext cx="1391920" cy="2911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b="1" spc="-5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Опросы,</a:t>
            </a:r>
            <a:r>
              <a:rPr sz="1000" b="1" spc="-55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анонимное </a:t>
            </a:r>
            <a:r>
              <a:rPr sz="1000" b="1" spc="-254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000" b="1" spc="-15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анкетирование,</a:t>
            </a:r>
            <a:endParaRPr sz="1000" b="1">
              <a:solidFill>
                <a:schemeClr val="tx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90080" y="4688840"/>
            <a:ext cx="13728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5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групповая</a:t>
            </a:r>
            <a:r>
              <a:rPr sz="1000" b="1" spc="15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000" b="1" spc="-15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диагностика</a:t>
            </a:r>
            <a:endParaRPr sz="1000" b="1">
              <a:solidFill>
                <a:schemeClr val="tx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330700" y="1531619"/>
            <a:ext cx="2292350" cy="664845"/>
            <a:chOff x="4330700" y="1531619"/>
            <a:chExt cx="2292350" cy="664845"/>
          </a:xfrm>
        </p:grpSpPr>
        <p:sp>
          <p:nvSpPr>
            <p:cNvPr id="38" name="object 38"/>
            <p:cNvSpPr/>
            <p:nvPr/>
          </p:nvSpPr>
          <p:spPr>
            <a:xfrm>
              <a:off x="4343400" y="1780438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456684" y="1544319"/>
              <a:ext cx="1586865" cy="472440"/>
            </a:xfrm>
            <a:custGeom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7"/>
                  </a:lnTo>
                  <a:lnTo>
                    <a:pt x="23082" y="23034"/>
                  </a:lnTo>
                  <a:lnTo>
                    <a:pt x="6195" y="48059"/>
                  </a:lnTo>
                  <a:lnTo>
                    <a:pt x="0" y="78739"/>
                  </a:lnTo>
                  <a:lnTo>
                    <a:pt x="0" y="393572"/>
                  </a:lnTo>
                  <a:lnTo>
                    <a:pt x="6195" y="424199"/>
                  </a:lnTo>
                  <a:lnTo>
                    <a:pt x="23082" y="449230"/>
                  </a:lnTo>
                  <a:lnTo>
                    <a:pt x="48113" y="466117"/>
                  </a:lnTo>
                  <a:lnTo>
                    <a:pt x="78739" y="472312"/>
                  </a:lnTo>
                  <a:lnTo>
                    <a:pt x="1508252" y="472312"/>
                  </a:lnTo>
                  <a:lnTo>
                    <a:pt x="1538859" y="466117"/>
                  </a:lnTo>
                  <a:lnTo>
                    <a:pt x="1563846" y="449230"/>
                  </a:lnTo>
                  <a:lnTo>
                    <a:pt x="1580689" y="424199"/>
                  </a:lnTo>
                  <a:lnTo>
                    <a:pt x="1586864" y="393572"/>
                  </a:lnTo>
                  <a:lnTo>
                    <a:pt x="1586864" y="78739"/>
                  </a:lnTo>
                  <a:lnTo>
                    <a:pt x="1580689" y="48059"/>
                  </a:lnTo>
                  <a:lnTo>
                    <a:pt x="1563846" y="23034"/>
                  </a:lnTo>
                  <a:lnTo>
                    <a:pt x="1538859" y="6177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56684" y="1544319"/>
              <a:ext cx="1586865" cy="472440"/>
            </a:xfrm>
            <a:custGeom>
              <a:rect l="l" t="t" r="r" b="b"/>
              <a:pathLst>
                <a:path w="1586864" h="472439">
                  <a:moveTo>
                    <a:pt x="0" y="78739"/>
                  </a:moveTo>
                  <a:lnTo>
                    <a:pt x="6195" y="48059"/>
                  </a:lnTo>
                  <a:lnTo>
                    <a:pt x="23082" y="23034"/>
                  </a:lnTo>
                  <a:lnTo>
                    <a:pt x="48113" y="6177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7"/>
                  </a:lnTo>
                  <a:lnTo>
                    <a:pt x="1563846" y="23034"/>
                  </a:lnTo>
                  <a:lnTo>
                    <a:pt x="1580689" y="48059"/>
                  </a:lnTo>
                  <a:lnTo>
                    <a:pt x="1586864" y="78739"/>
                  </a:lnTo>
                  <a:lnTo>
                    <a:pt x="1586864" y="393572"/>
                  </a:lnTo>
                  <a:lnTo>
                    <a:pt x="1580689" y="424199"/>
                  </a:lnTo>
                  <a:lnTo>
                    <a:pt x="1563846" y="449230"/>
                  </a:lnTo>
                  <a:lnTo>
                    <a:pt x="1538859" y="466117"/>
                  </a:lnTo>
                  <a:lnTo>
                    <a:pt x="1508252" y="472312"/>
                  </a:lnTo>
                  <a:lnTo>
                    <a:pt x="78739" y="472312"/>
                  </a:lnTo>
                  <a:lnTo>
                    <a:pt x="48113" y="466117"/>
                  </a:lnTo>
                  <a:lnTo>
                    <a:pt x="23082" y="449230"/>
                  </a:lnTo>
                  <a:lnTo>
                    <a:pt x="6195" y="424199"/>
                  </a:lnTo>
                  <a:lnTo>
                    <a:pt x="0" y="393572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527930" y="1549654"/>
            <a:ext cx="1323340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Сбор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информации</a:t>
            </a:r>
            <a:r>
              <a:rPr sz="1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1000" spc="-254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27930" y="1811781"/>
            <a:ext cx="6991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330700" y="2257425"/>
            <a:ext cx="2292350" cy="664845"/>
            <a:chOff x="4330700" y="2257425"/>
            <a:chExt cx="2292350" cy="664845"/>
          </a:xfrm>
        </p:grpSpPr>
        <p:sp>
          <p:nvSpPr>
            <p:cNvPr id="44" name="object 44"/>
            <p:cNvSpPr/>
            <p:nvPr/>
          </p:nvSpPr>
          <p:spPr>
            <a:xfrm>
              <a:off x="4343400" y="2506243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456684" y="2270125"/>
              <a:ext cx="1586865" cy="472440"/>
            </a:xfrm>
            <a:custGeom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5"/>
                  </a:lnTo>
                  <a:lnTo>
                    <a:pt x="23082" y="23018"/>
                  </a:lnTo>
                  <a:lnTo>
                    <a:pt x="6195" y="48006"/>
                  </a:lnTo>
                  <a:lnTo>
                    <a:pt x="0" y="78612"/>
                  </a:lnTo>
                  <a:lnTo>
                    <a:pt x="0" y="393573"/>
                  </a:lnTo>
                  <a:lnTo>
                    <a:pt x="6195" y="424199"/>
                  </a:lnTo>
                  <a:lnTo>
                    <a:pt x="23082" y="449230"/>
                  </a:lnTo>
                  <a:lnTo>
                    <a:pt x="48113" y="466117"/>
                  </a:lnTo>
                  <a:lnTo>
                    <a:pt x="78739" y="472313"/>
                  </a:lnTo>
                  <a:lnTo>
                    <a:pt x="1508252" y="472313"/>
                  </a:lnTo>
                  <a:lnTo>
                    <a:pt x="1538859" y="466117"/>
                  </a:lnTo>
                  <a:lnTo>
                    <a:pt x="1563846" y="449230"/>
                  </a:lnTo>
                  <a:lnTo>
                    <a:pt x="1580689" y="424199"/>
                  </a:lnTo>
                  <a:lnTo>
                    <a:pt x="1586864" y="393573"/>
                  </a:lnTo>
                  <a:lnTo>
                    <a:pt x="1586864" y="78612"/>
                  </a:lnTo>
                  <a:lnTo>
                    <a:pt x="1580689" y="48006"/>
                  </a:lnTo>
                  <a:lnTo>
                    <a:pt x="1563846" y="23018"/>
                  </a:lnTo>
                  <a:lnTo>
                    <a:pt x="1538859" y="6175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56684" y="2270125"/>
              <a:ext cx="1586865" cy="472440"/>
            </a:xfrm>
            <a:custGeom>
              <a:rect l="l" t="t" r="r" b="b"/>
              <a:pathLst>
                <a:path w="1586864" h="472439">
                  <a:moveTo>
                    <a:pt x="0" y="78612"/>
                  </a:moveTo>
                  <a:lnTo>
                    <a:pt x="6195" y="48006"/>
                  </a:lnTo>
                  <a:lnTo>
                    <a:pt x="23082" y="23018"/>
                  </a:lnTo>
                  <a:lnTo>
                    <a:pt x="48113" y="6175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5"/>
                  </a:lnTo>
                  <a:lnTo>
                    <a:pt x="1563846" y="23018"/>
                  </a:lnTo>
                  <a:lnTo>
                    <a:pt x="1580689" y="48006"/>
                  </a:lnTo>
                  <a:lnTo>
                    <a:pt x="1586864" y="78612"/>
                  </a:lnTo>
                  <a:lnTo>
                    <a:pt x="1586864" y="393573"/>
                  </a:lnTo>
                  <a:lnTo>
                    <a:pt x="1580689" y="424199"/>
                  </a:lnTo>
                  <a:lnTo>
                    <a:pt x="1563846" y="449230"/>
                  </a:lnTo>
                  <a:lnTo>
                    <a:pt x="1538859" y="466117"/>
                  </a:lnTo>
                  <a:lnTo>
                    <a:pt x="1508252" y="472313"/>
                  </a:lnTo>
                  <a:lnTo>
                    <a:pt x="78739" y="472313"/>
                  </a:lnTo>
                  <a:lnTo>
                    <a:pt x="48113" y="466117"/>
                  </a:lnTo>
                  <a:lnTo>
                    <a:pt x="23082" y="449230"/>
                  </a:lnTo>
                  <a:lnTo>
                    <a:pt x="6195" y="424199"/>
                  </a:lnTo>
                  <a:lnTo>
                    <a:pt x="0" y="393573"/>
                  </a:lnTo>
                  <a:lnTo>
                    <a:pt x="0" y="786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527930" y="2341625"/>
            <a:ext cx="1296670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Информация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иных </a:t>
            </a:r>
            <a:r>
              <a:rPr sz="1000" spc="-254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специалистов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330700" y="2983102"/>
            <a:ext cx="2292350" cy="664845"/>
            <a:chOff x="4330700" y="2983102"/>
            <a:chExt cx="2292350" cy="664845"/>
          </a:xfrm>
        </p:grpSpPr>
        <p:sp>
          <p:nvSpPr>
            <p:cNvPr id="49" name="object 49"/>
            <p:cNvSpPr/>
            <p:nvPr/>
          </p:nvSpPr>
          <p:spPr>
            <a:xfrm>
              <a:off x="4343400" y="3232048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56684" y="2995802"/>
              <a:ext cx="1586865" cy="472440"/>
            </a:xfrm>
            <a:custGeom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95"/>
                  </a:lnTo>
                  <a:lnTo>
                    <a:pt x="23082" y="23082"/>
                  </a:lnTo>
                  <a:lnTo>
                    <a:pt x="6195" y="48113"/>
                  </a:lnTo>
                  <a:lnTo>
                    <a:pt x="0" y="78740"/>
                  </a:lnTo>
                  <a:lnTo>
                    <a:pt x="0" y="393573"/>
                  </a:lnTo>
                  <a:lnTo>
                    <a:pt x="6195" y="424253"/>
                  </a:lnTo>
                  <a:lnTo>
                    <a:pt x="23082" y="449278"/>
                  </a:lnTo>
                  <a:lnTo>
                    <a:pt x="48113" y="466135"/>
                  </a:lnTo>
                  <a:lnTo>
                    <a:pt x="78739" y="472313"/>
                  </a:lnTo>
                  <a:lnTo>
                    <a:pt x="1508252" y="472313"/>
                  </a:lnTo>
                  <a:lnTo>
                    <a:pt x="1538859" y="466135"/>
                  </a:lnTo>
                  <a:lnTo>
                    <a:pt x="1563846" y="449278"/>
                  </a:lnTo>
                  <a:lnTo>
                    <a:pt x="1580689" y="424253"/>
                  </a:lnTo>
                  <a:lnTo>
                    <a:pt x="1586864" y="393573"/>
                  </a:lnTo>
                  <a:lnTo>
                    <a:pt x="1586864" y="78740"/>
                  </a:lnTo>
                  <a:lnTo>
                    <a:pt x="1580689" y="48113"/>
                  </a:lnTo>
                  <a:lnTo>
                    <a:pt x="1563846" y="23082"/>
                  </a:lnTo>
                  <a:lnTo>
                    <a:pt x="1538859" y="6195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56684" y="2995802"/>
              <a:ext cx="1586865" cy="472440"/>
            </a:xfrm>
            <a:custGeom>
              <a:rect l="l" t="t" r="r" b="b"/>
              <a:pathLst>
                <a:path w="1586864" h="472439">
                  <a:moveTo>
                    <a:pt x="0" y="78740"/>
                  </a:moveTo>
                  <a:lnTo>
                    <a:pt x="6195" y="48113"/>
                  </a:lnTo>
                  <a:lnTo>
                    <a:pt x="23082" y="23082"/>
                  </a:lnTo>
                  <a:lnTo>
                    <a:pt x="48113" y="6195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95"/>
                  </a:lnTo>
                  <a:lnTo>
                    <a:pt x="1563846" y="23082"/>
                  </a:lnTo>
                  <a:lnTo>
                    <a:pt x="1580689" y="48113"/>
                  </a:lnTo>
                  <a:lnTo>
                    <a:pt x="1586864" y="78740"/>
                  </a:lnTo>
                  <a:lnTo>
                    <a:pt x="1586864" y="393573"/>
                  </a:lnTo>
                  <a:lnTo>
                    <a:pt x="1580689" y="424253"/>
                  </a:lnTo>
                  <a:lnTo>
                    <a:pt x="1563846" y="449278"/>
                  </a:lnTo>
                  <a:lnTo>
                    <a:pt x="1538859" y="466135"/>
                  </a:lnTo>
                  <a:lnTo>
                    <a:pt x="1508252" y="472313"/>
                  </a:lnTo>
                  <a:lnTo>
                    <a:pt x="78739" y="472313"/>
                  </a:lnTo>
                  <a:lnTo>
                    <a:pt x="48113" y="466135"/>
                  </a:lnTo>
                  <a:lnTo>
                    <a:pt x="23082" y="449278"/>
                  </a:lnTo>
                  <a:lnTo>
                    <a:pt x="6195" y="424253"/>
                  </a:lnTo>
                  <a:lnTo>
                    <a:pt x="0" y="393573"/>
                  </a:lnTo>
                  <a:lnTo>
                    <a:pt x="0" y="7874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527930" y="3133089"/>
            <a:ext cx="7816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Наблюдение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4330700" y="3708908"/>
            <a:ext cx="2292350" cy="664845"/>
            <a:chOff x="4330700" y="3708908"/>
            <a:chExt cx="2292350" cy="664845"/>
          </a:xfrm>
        </p:grpSpPr>
        <p:sp>
          <p:nvSpPr>
            <p:cNvPr id="54" name="object 54"/>
            <p:cNvSpPr/>
            <p:nvPr/>
          </p:nvSpPr>
          <p:spPr>
            <a:xfrm>
              <a:off x="4343400" y="3957751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56684" y="3721608"/>
              <a:ext cx="1586865" cy="472440"/>
            </a:xfrm>
            <a:custGeom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7"/>
                  </a:lnTo>
                  <a:lnTo>
                    <a:pt x="23082" y="23034"/>
                  </a:lnTo>
                  <a:lnTo>
                    <a:pt x="6195" y="48059"/>
                  </a:lnTo>
                  <a:lnTo>
                    <a:pt x="0" y="78739"/>
                  </a:lnTo>
                  <a:lnTo>
                    <a:pt x="0" y="393585"/>
                  </a:lnTo>
                  <a:lnTo>
                    <a:pt x="6195" y="424224"/>
                  </a:lnTo>
                  <a:lnTo>
                    <a:pt x="23082" y="449245"/>
                  </a:lnTo>
                  <a:lnTo>
                    <a:pt x="48113" y="466114"/>
                  </a:lnTo>
                  <a:lnTo>
                    <a:pt x="78739" y="472300"/>
                  </a:lnTo>
                  <a:lnTo>
                    <a:pt x="1508252" y="472300"/>
                  </a:lnTo>
                  <a:lnTo>
                    <a:pt x="1538859" y="466114"/>
                  </a:lnTo>
                  <a:lnTo>
                    <a:pt x="1563846" y="449245"/>
                  </a:lnTo>
                  <a:lnTo>
                    <a:pt x="1580689" y="424224"/>
                  </a:lnTo>
                  <a:lnTo>
                    <a:pt x="1586864" y="393585"/>
                  </a:lnTo>
                  <a:lnTo>
                    <a:pt x="1586864" y="78739"/>
                  </a:lnTo>
                  <a:lnTo>
                    <a:pt x="1580689" y="48059"/>
                  </a:lnTo>
                  <a:lnTo>
                    <a:pt x="1563846" y="23034"/>
                  </a:lnTo>
                  <a:lnTo>
                    <a:pt x="1538859" y="6177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56684" y="3721608"/>
              <a:ext cx="1586865" cy="472440"/>
            </a:xfrm>
            <a:custGeom>
              <a:rect l="l" t="t" r="r" b="b"/>
              <a:pathLst>
                <a:path w="1586864" h="472439">
                  <a:moveTo>
                    <a:pt x="0" y="78739"/>
                  </a:moveTo>
                  <a:lnTo>
                    <a:pt x="6195" y="48059"/>
                  </a:lnTo>
                  <a:lnTo>
                    <a:pt x="23082" y="23034"/>
                  </a:lnTo>
                  <a:lnTo>
                    <a:pt x="48113" y="6177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7"/>
                  </a:lnTo>
                  <a:lnTo>
                    <a:pt x="1563846" y="23034"/>
                  </a:lnTo>
                  <a:lnTo>
                    <a:pt x="1580689" y="48059"/>
                  </a:lnTo>
                  <a:lnTo>
                    <a:pt x="1586864" y="78739"/>
                  </a:lnTo>
                  <a:lnTo>
                    <a:pt x="1586864" y="393585"/>
                  </a:lnTo>
                  <a:lnTo>
                    <a:pt x="1580689" y="424224"/>
                  </a:lnTo>
                  <a:lnTo>
                    <a:pt x="1563846" y="449245"/>
                  </a:lnTo>
                  <a:lnTo>
                    <a:pt x="1538859" y="466114"/>
                  </a:lnTo>
                  <a:lnTo>
                    <a:pt x="1508252" y="472300"/>
                  </a:lnTo>
                  <a:lnTo>
                    <a:pt x="78739" y="472300"/>
                  </a:lnTo>
                  <a:lnTo>
                    <a:pt x="48113" y="466114"/>
                  </a:lnTo>
                  <a:lnTo>
                    <a:pt x="23082" y="449245"/>
                  </a:lnTo>
                  <a:lnTo>
                    <a:pt x="6195" y="424224"/>
                  </a:lnTo>
                  <a:lnTo>
                    <a:pt x="0" y="393585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527930" y="3859174"/>
            <a:ext cx="6536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Беседа</a:t>
            </a:r>
            <a:endParaRPr sz="1000" b="1">
              <a:solidFill>
                <a:schemeClr val="tx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330700" y="4434649"/>
            <a:ext cx="2292350" cy="664845"/>
            <a:chOff x="4330700" y="4434649"/>
            <a:chExt cx="2292350" cy="664845"/>
          </a:xfrm>
        </p:grpSpPr>
        <p:sp>
          <p:nvSpPr>
            <p:cNvPr id="59" name="object 59"/>
            <p:cNvSpPr/>
            <p:nvPr/>
          </p:nvSpPr>
          <p:spPr>
            <a:xfrm>
              <a:off x="4343400" y="4683512"/>
              <a:ext cx="2266950" cy="403225"/>
            </a:xfrm>
            <a:custGeom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456684" y="4447349"/>
              <a:ext cx="1586865" cy="472440"/>
            </a:xfrm>
            <a:custGeom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86"/>
                  </a:lnTo>
                  <a:lnTo>
                    <a:pt x="23082" y="23056"/>
                  </a:lnTo>
                  <a:lnTo>
                    <a:pt x="6195" y="48081"/>
                  </a:lnTo>
                  <a:lnTo>
                    <a:pt x="0" y="78727"/>
                  </a:lnTo>
                  <a:lnTo>
                    <a:pt x="0" y="393598"/>
                  </a:lnTo>
                  <a:lnTo>
                    <a:pt x="6195" y="424244"/>
                  </a:lnTo>
                  <a:lnTo>
                    <a:pt x="23082" y="449268"/>
                  </a:lnTo>
                  <a:lnTo>
                    <a:pt x="48113" y="466139"/>
                  </a:lnTo>
                  <a:lnTo>
                    <a:pt x="78739" y="472325"/>
                  </a:lnTo>
                  <a:lnTo>
                    <a:pt x="1508252" y="472325"/>
                  </a:lnTo>
                  <a:lnTo>
                    <a:pt x="1538859" y="466139"/>
                  </a:lnTo>
                  <a:lnTo>
                    <a:pt x="1563846" y="449268"/>
                  </a:lnTo>
                  <a:lnTo>
                    <a:pt x="1580689" y="424244"/>
                  </a:lnTo>
                  <a:lnTo>
                    <a:pt x="1586864" y="393598"/>
                  </a:lnTo>
                  <a:lnTo>
                    <a:pt x="1586864" y="78727"/>
                  </a:lnTo>
                  <a:lnTo>
                    <a:pt x="1580689" y="48081"/>
                  </a:lnTo>
                  <a:lnTo>
                    <a:pt x="1563846" y="23056"/>
                  </a:lnTo>
                  <a:lnTo>
                    <a:pt x="1538859" y="6186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456684" y="4447349"/>
              <a:ext cx="1586865" cy="472440"/>
            </a:xfrm>
            <a:custGeom>
              <a:rect l="l" t="t" r="r" b="b"/>
              <a:pathLst>
                <a:path w="1586864" h="472439">
                  <a:moveTo>
                    <a:pt x="0" y="78727"/>
                  </a:moveTo>
                  <a:lnTo>
                    <a:pt x="6195" y="48081"/>
                  </a:lnTo>
                  <a:lnTo>
                    <a:pt x="23082" y="23056"/>
                  </a:lnTo>
                  <a:lnTo>
                    <a:pt x="48113" y="6186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86"/>
                  </a:lnTo>
                  <a:lnTo>
                    <a:pt x="1563846" y="23056"/>
                  </a:lnTo>
                  <a:lnTo>
                    <a:pt x="1580689" y="48081"/>
                  </a:lnTo>
                  <a:lnTo>
                    <a:pt x="1586864" y="78727"/>
                  </a:lnTo>
                  <a:lnTo>
                    <a:pt x="1586864" y="393598"/>
                  </a:lnTo>
                  <a:lnTo>
                    <a:pt x="1580689" y="424244"/>
                  </a:lnTo>
                  <a:lnTo>
                    <a:pt x="1563846" y="449268"/>
                  </a:lnTo>
                  <a:lnTo>
                    <a:pt x="1538859" y="466139"/>
                  </a:lnTo>
                  <a:lnTo>
                    <a:pt x="1508252" y="472325"/>
                  </a:lnTo>
                  <a:lnTo>
                    <a:pt x="78739" y="472325"/>
                  </a:lnTo>
                  <a:lnTo>
                    <a:pt x="48113" y="466139"/>
                  </a:lnTo>
                  <a:lnTo>
                    <a:pt x="23082" y="449268"/>
                  </a:lnTo>
                  <a:lnTo>
                    <a:pt x="6195" y="424244"/>
                  </a:lnTo>
                  <a:lnTo>
                    <a:pt x="0" y="393598"/>
                  </a:lnTo>
                  <a:lnTo>
                    <a:pt x="0" y="787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4527930" y="4585209"/>
            <a:ext cx="12632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5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Психодиагностика</a:t>
            </a:r>
            <a:endParaRPr sz="1000" b="1">
              <a:solidFill>
                <a:schemeClr val="tx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198246" y="924433"/>
            <a:ext cx="3797935" cy="2518410"/>
            <a:chOff x="198246" y="924433"/>
            <a:chExt cx="3797935" cy="2518410"/>
          </a:xfrm>
        </p:grpSpPr>
        <p:sp>
          <p:nvSpPr>
            <p:cNvPr id="64" name="object 64"/>
            <p:cNvSpPr/>
            <p:nvPr/>
          </p:nvSpPr>
          <p:spPr>
            <a:xfrm>
              <a:off x="513778" y="924433"/>
              <a:ext cx="3482340" cy="2518410"/>
            </a:xfrm>
            <a:custGeom>
              <a:rect l="l" t="t" r="r" b="b"/>
              <a:pathLst>
                <a:path w="3482340" h="2518410">
                  <a:moveTo>
                    <a:pt x="2223071" y="0"/>
                  </a:moveTo>
                  <a:lnTo>
                    <a:pt x="2223071" y="629538"/>
                  </a:lnTo>
                  <a:lnTo>
                    <a:pt x="0" y="629538"/>
                  </a:lnTo>
                  <a:lnTo>
                    <a:pt x="0" y="1888489"/>
                  </a:lnTo>
                  <a:lnTo>
                    <a:pt x="2223071" y="1888489"/>
                  </a:lnTo>
                  <a:lnTo>
                    <a:pt x="2223071" y="2518029"/>
                  </a:lnTo>
                  <a:lnTo>
                    <a:pt x="3482022" y="1258950"/>
                  </a:lnTo>
                  <a:lnTo>
                    <a:pt x="2223071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10946" y="1679829"/>
              <a:ext cx="1318895" cy="1007744"/>
            </a:xfrm>
            <a:custGeom>
              <a:rect l="l" t="t" r="r" b="b"/>
              <a:pathLst>
                <a:path w="1318895" h="1007744">
                  <a:moveTo>
                    <a:pt x="1150747" y="0"/>
                  </a:moveTo>
                  <a:lnTo>
                    <a:pt x="167868" y="0"/>
                  </a:lnTo>
                  <a:lnTo>
                    <a:pt x="123242" y="5998"/>
                  </a:lnTo>
                  <a:lnTo>
                    <a:pt x="83142" y="22925"/>
                  </a:lnTo>
                  <a:lnTo>
                    <a:pt x="49168" y="49180"/>
                  </a:lnTo>
                  <a:lnTo>
                    <a:pt x="22919" y="83161"/>
                  </a:lnTo>
                  <a:lnTo>
                    <a:pt x="5996" y="123266"/>
                  </a:lnTo>
                  <a:lnTo>
                    <a:pt x="0" y="167894"/>
                  </a:lnTo>
                  <a:lnTo>
                    <a:pt x="0" y="839343"/>
                  </a:lnTo>
                  <a:lnTo>
                    <a:pt x="5996" y="883970"/>
                  </a:lnTo>
                  <a:lnTo>
                    <a:pt x="22919" y="924075"/>
                  </a:lnTo>
                  <a:lnTo>
                    <a:pt x="49168" y="958056"/>
                  </a:lnTo>
                  <a:lnTo>
                    <a:pt x="83142" y="984311"/>
                  </a:lnTo>
                  <a:lnTo>
                    <a:pt x="123242" y="1001238"/>
                  </a:lnTo>
                  <a:lnTo>
                    <a:pt x="167868" y="1007237"/>
                  </a:lnTo>
                  <a:lnTo>
                    <a:pt x="1150747" y="1007237"/>
                  </a:lnTo>
                  <a:lnTo>
                    <a:pt x="1195365" y="1001238"/>
                  </a:lnTo>
                  <a:lnTo>
                    <a:pt x="1235446" y="984311"/>
                  </a:lnTo>
                  <a:lnTo>
                    <a:pt x="1269396" y="958056"/>
                  </a:lnTo>
                  <a:lnTo>
                    <a:pt x="1295621" y="924075"/>
                  </a:lnTo>
                  <a:lnTo>
                    <a:pt x="1312525" y="883970"/>
                  </a:lnTo>
                  <a:lnTo>
                    <a:pt x="1318514" y="839343"/>
                  </a:lnTo>
                  <a:lnTo>
                    <a:pt x="1318514" y="167894"/>
                  </a:lnTo>
                  <a:lnTo>
                    <a:pt x="1312525" y="123266"/>
                  </a:lnTo>
                  <a:lnTo>
                    <a:pt x="1295621" y="83161"/>
                  </a:lnTo>
                  <a:lnTo>
                    <a:pt x="1269396" y="49180"/>
                  </a:lnTo>
                  <a:lnTo>
                    <a:pt x="1235446" y="22925"/>
                  </a:lnTo>
                  <a:lnTo>
                    <a:pt x="1195365" y="5998"/>
                  </a:lnTo>
                  <a:lnTo>
                    <a:pt x="1150747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10946" y="1679829"/>
              <a:ext cx="1318895" cy="1007744"/>
            </a:xfrm>
            <a:custGeom>
              <a:rect l="l" t="t" r="r" b="b"/>
              <a:pathLst>
                <a:path w="1318895" h="1007744">
                  <a:moveTo>
                    <a:pt x="0" y="167894"/>
                  </a:moveTo>
                  <a:lnTo>
                    <a:pt x="5996" y="123266"/>
                  </a:lnTo>
                  <a:lnTo>
                    <a:pt x="22919" y="83161"/>
                  </a:lnTo>
                  <a:lnTo>
                    <a:pt x="49168" y="49180"/>
                  </a:lnTo>
                  <a:lnTo>
                    <a:pt x="83142" y="22925"/>
                  </a:lnTo>
                  <a:lnTo>
                    <a:pt x="123242" y="5998"/>
                  </a:lnTo>
                  <a:lnTo>
                    <a:pt x="167868" y="0"/>
                  </a:lnTo>
                  <a:lnTo>
                    <a:pt x="1150747" y="0"/>
                  </a:lnTo>
                  <a:lnTo>
                    <a:pt x="1195365" y="5998"/>
                  </a:lnTo>
                  <a:lnTo>
                    <a:pt x="1235446" y="22925"/>
                  </a:lnTo>
                  <a:lnTo>
                    <a:pt x="1269396" y="49180"/>
                  </a:lnTo>
                  <a:lnTo>
                    <a:pt x="1295621" y="83161"/>
                  </a:lnTo>
                  <a:lnTo>
                    <a:pt x="1312525" y="123266"/>
                  </a:lnTo>
                  <a:lnTo>
                    <a:pt x="1318514" y="167894"/>
                  </a:lnTo>
                  <a:lnTo>
                    <a:pt x="1318514" y="839343"/>
                  </a:lnTo>
                  <a:lnTo>
                    <a:pt x="1312525" y="883970"/>
                  </a:lnTo>
                  <a:lnTo>
                    <a:pt x="1295621" y="924075"/>
                  </a:lnTo>
                  <a:lnTo>
                    <a:pt x="1269396" y="958056"/>
                  </a:lnTo>
                  <a:lnTo>
                    <a:pt x="1235446" y="984311"/>
                  </a:lnTo>
                  <a:lnTo>
                    <a:pt x="1195365" y="1001238"/>
                  </a:lnTo>
                  <a:lnTo>
                    <a:pt x="1150747" y="1007237"/>
                  </a:lnTo>
                  <a:lnTo>
                    <a:pt x="167868" y="1007237"/>
                  </a:lnTo>
                  <a:lnTo>
                    <a:pt x="123242" y="1001238"/>
                  </a:lnTo>
                  <a:lnTo>
                    <a:pt x="83142" y="984311"/>
                  </a:lnTo>
                  <a:lnTo>
                    <a:pt x="49168" y="958056"/>
                  </a:lnTo>
                  <a:lnTo>
                    <a:pt x="22919" y="924075"/>
                  </a:lnTo>
                  <a:lnTo>
                    <a:pt x="5996" y="883970"/>
                  </a:lnTo>
                  <a:lnTo>
                    <a:pt x="0" y="839343"/>
                  </a:lnTo>
                  <a:lnTo>
                    <a:pt x="0" y="16789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300024" y="1915160"/>
            <a:ext cx="1139190" cy="51625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73660" marR="66040" algn="ctr">
              <a:lnSpc>
                <a:spcPct val="86100"/>
              </a:lnSpc>
              <a:spcBef>
                <a:spcPts val="250"/>
              </a:spcBef>
            </a:pPr>
            <a:r>
              <a:rPr sz="900" spc="-10">
                <a:solidFill>
                  <a:srgbClr val="FFFFFF"/>
                </a:solidFill>
                <a:latin typeface="Microsoft Sans Serif"/>
                <a:cs typeface="Microsoft Sans Serif"/>
              </a:rPr>
              <a:t>Сбо</a:t>
            </a:r>
            <a:r>
              <a:rPr sz="900" spc="-5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9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900" spc="-1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900" spc="-5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900">
                <a:solidFill>
                  <a:srgbClr val="FFFFFF"/>
                </a:solidFill>
                <a:latin typeface="Microsoft Sans Serif"/>
                <a:cs typeface="Microsoft Sans Serif"/>
              </a:rPr>
              <a:t>ор</a:t>
            </a:r>
            <a:r>
              <a:rPr sz="900" spc="-25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90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900" spc="-5">
                <a:solidFill>
                  <a:srgbClr val="FFFFFF"/>
                </a:solidFill>
                <a:latin typeface="Microsoft Sans Serif"/>
                <a:cs typeface="Microsoft Sans Serif"/>
              </a:rPr>
              <a:t>ции  </a:t>
            </a:r>
            <a:r>
              <a:rPr sz="900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900" spc="-2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РОДИТЕЛЕЙ </a:t>
            </a:r>
            <a:r>
              <a:rPr sz="900" spc="-15">
                <a:solidFill>
                  <a:srgbClr val="FFFFFF"/>
                </a:solidFill>
                <a:latin typeface="Microsoft Sans Serif"/>
                <a:cs typeface="Microsoft Sans Serif"/>
              </a:rPr>
              <a:t> (ЗАКОННЫХ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925"/>
              </a:lnSpc>
            </a:pPr>
            <a:r>
              <a:rPr sz="900" spc="-15">
                <a:solidFill>
                  <a:srgbClr val="FFFFFF"/>
                </a:solidFill>
                <a:latin typeface="Microsoft Sans Serif"/>
                <a:cs typeface="Microsoft Sans Serif"/>
              </a:rPr>
              <a:t>ПРЕДСТАВИТЕЛЕЙ)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1582800" y="1667129"/>
            <a:ext cx="1344295" cy="1033144"/>
            <a:chOff x="1582800" y="1667129"/>
            <a:chExt cx="1344295" cy="1033144"/>
          </a:xfrm>
        </p:grpSpPr>
        <p:sp>
          <p:nvSpPr>
            <p:cNvPr id="69" name="object 69"/>
            <p:cNvSpPr/>
            <p:nvPr/>
          </p:nvSpPr>
          <p:spPr>
            <a:xfrm>
              <a:off x="1595500" y="1679829"/>
              <a:ext cx="1318895" cy="1007744"/>
            </a:xfrm>
            <a:custGeom>
              <a:rect l="l" t="t" r="r" b="b"/>
              <a:pathLst>
                <a:path w="1318895" h="1007744">
                  <a:moveTo>
                    <a:pt x="1150747" y="0"/>
                  </a:moveTo>
                  <a:lnTo>
                    <a:pt x="167894" y="0"/>
                  </a:lnTo>
                  <a:lnTo>
                    <a:pt x="123266" y="5998"/>
                  </a:lnTo>
                  <a:lnTo>
                    <a:pt x="83161" y="22925"/>
                  </a:lnTo>
                  <a:lnTo>
                    <a:pt x="49180" y="49180"/>
                  </a:lnTo>
                  <a:lnTo>
                    <a:pt x="22925" y="83161"/>
                  </a:lnTo>
                  <a:lnTo>
                    <a:pt x="5998" y="123266"/>
                  </a:lnTo>
                  <a:lnTo>
                    <a:pt x="0" y="167894"/>
                  </a:lnTo>
                  <a:lnTo>
                    <a:pt x="0" y="839343"/>
                  </a:lnTo>
                  <a:lnTo>
                    <a:pt x="5998" y="883970"/>
                  </a:lnTo>
                  <a:lnTo>
                    <a:pt x="22925" y="924075"/>
                  </a:lnTo>
                  <a:lnTo>
                    <a:pt x="49180" y="958056"/>
                  </a:lnTo>
                  <a:lnTo>
                    <a:pt x="83161" y="984311"/>
                  </a:lnTo>
                  <a:lnTo>
                    <a:pt x="123266" y="1001238"/>
                  </a:lnTo>
                  <a:lnTo>
                    <a:pt x="167894" y="1007237"/>
                  </a:lnTo>
                  <a:lnTo>
                    <a:pt x="1150747" y="1007237"/>
                  </a:lnTo>
                  <a:lnTo>
                    <a:pt x="1195374" y="1001238"/>
                  </a:lnTo>
                  <a:lnTo>
                    <a:pt x="1235479" y="984311"/>
                  </a:lnTo>
                  <a:lnTo>
                    <a:pt x="1269460" y="958056"/>
                  </a:lnTo>
                  <a:lnTo>
                    <a:pt x="1295715" y="924075"/>
                  </a:lnTo>
                  <a:lnTo>
                    <a:pt x="1312642" y="883970"/>
                  </a:lnTo>
                  <a:lnTo>
                    <a:pt x="1318641" y="839343"/>
                  </a:lnTo>
                  <a:lnTo>
                    <a:pt x="1318641" y="167894"/>
                  </a:lnTo>
                  <a:lnTo>
                    <a:pt x="1312642" y="123266"/>
                  </a:lnTo>
                  <a:lnTo>
                    <a:pt x="1295715" y="83161"/>
                  </a:lnTo>
                  <a:lnTo>
                    <a:pt x="1269460" y="49180"/>
                  </a:lnTo>
                  <a:lnTo>
                    <a:pt x="1235479" y="22925"/>
                  </a:lnTo>
                  <a:lnTo>
                    <a:pt x="1195374" y="5998"/>
                  </a:lnTo>
                  <a:lnTo>
                    <a:pt x="1150747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595500" y="1679829"/>
              <a:ext cx="1318895" cy="1007744"/>
            </a:xfrm>
            <a:custGeom>
              <a:rect l="l" t="t" r="r" b="b"/>
              <a:pathLst>
                <a:path w="1318895" h="1007744">
                  <a:moveTo>
                    <a:pt x="0" y="167894"/>
                  </a:moveTo>
                  <a:lnTo>
                    <a:pt x="5998" y="123266"/>
                  </a:lnTo>
                  <a:lnTo>
                    <a:pt x="22925" y="83161"/>
                  </a:lnTo>
                  <a:lnTo>
                    <a:pt x="49180" y="49180"/>
                  </a:lnTo>
                  <a:lnTo>
                    <a:pt x="83161" y="22925"/>
                  </a:lnTo>
                  <a:lnTo>
                    <a:pt x="123266" y="5998"/>
                  </a:lnTo>
                  <a:lnTo>
                    <a:pt x="167894" y="0"/>
                  </a:lnTo>
                  <a:lnTo>
                    <a:pt x="1150747" y="0"/>
                  </a:lnTo>
                  <a:lnTo>
                    <a:pt x="1195374" y="5998"/>
                  </a:lnTo>
                  <a:lnTo>
                    <a:pt x="1235479" y="22925"/>
                  </a:lnTo>
                  <a:lnTo>
                    <a:pt x="1269460" y="49180"/>
                  </a:lnTo>
                  <a:lnTo>
                    <a:pt x="1295715" y="83161"/>
                  </a:lnTo>
                  <a:lnTo>
                    <a:pt x="1312642" y="123266"/>
                  </a:lnTo>
                  <a:lnTo>
                    <a:pt x="1318641" y="167894"/>
                  </a:lnTo>
                  <a:lnTo>
                    <a:pt x="1318641" y="839343"/>
                  </a:lnTo>
                  <a:lnTo>
                    <a:pt x="1312642" y="883970"/>
                  </a:lnTo>
                  <a:lnTo>
                    <a:pt x="1295715" y="924075"/>
                  </a:lnTo>
                  <a:lnTo>
                    <a:pt x="1269460" y="958056"/>
                  </a:lnTo>
                  <a:lnTo>
                    <a:pt x="1235479" y="984311"/>
                  </a:lnTo>
                  <a:lnTo>
                    <a:pt x="1195374" y="1001238"/>
                  </a:lnTo>
                  <a:lnTo>
                    <a:pt x="1150747" y="1007237"/>
                  </a:lnTo>
                  <a:lnTo>
                    <a:pt x="167894" y="1007237"/>
                  </a:lnTo>
                  <a:lnTo>
                    <a:pt x="123266" y="1001238"/>
                  </a:lnTo>
                  <a:lnTo>
                    <a:pt x="83161" y="984311"/>
                  </a:lnTo>
                  <a:lnTo>
                    <a:pt x="49180" y="958056"/>
                  </a:lnTo>
                  <a:lnTo>
                    <a:pt x="22925" y="924075"/>
                  </a:lnTo>
                  <a:lnTo>
                    <a:pt x="5998" y="883970"/>
                  </a:lnTo>
                  <a:lnTo>
                    <a:pt x="0" y="839343"/>
                  </a:lnTo>
                  <a:lnTo>
                    <a:pt x="0" y="16789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1745742" y="1974342"/>
            <a:ext cx="1017269" cy="3987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065" marR="5080" algn="ctr">
              <a:lnSpc>
                <a:spcPct val="86100"/>
              </a:lnSpc>
              <a:spcBef>
                <a:spcPts val="250"/>
              </a:spcBef>
            </a:pPr>
            <a:r>
              <a:rPr sz="900" spc="-10">
                <a:solidFill>
                  <a:srgbClr val="FFFFFF"/>
                </a:solidFill>
                <a:latin typeface="Microsoft Sans Serif"/>
                <a:cs typeface="Microsoft Sans Serif"/>
              </a:rPr>
              <a:t>Сбо</a:t>
            </a:r>
            <a:r>
              <a:rPr sz="900" spc="-5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9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900" spc="-1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900" spc="-5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900">
                <a:solidFill>
                  <a:srgbClr val="FFFFFF"/>
                </a:solidFill>
                <a:latin typeface="Microsoft Sans Serif"/>
                <a:cs typeface="Microsoft Sans Serif"/>
              </a:rPr>
              <a:t>ор</a:t>
            </a:r>
            <a:r>
              <a:rPr sz="900" spc="-25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90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900" spc="-5">
                <a:solidFill>
                  <a:srgbClr val="FFFFFF"/>
                </a:solidFill>
                <a:latin typeface="Microsoft Sans Serif"/>
                <a:cs typeface="Microsoft Sans Serif"/>
              </a:rPr>
              <a:t>ции  </a:t>
            </a:r>
            <a:r>
              <a:rPr sz="900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9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 </a:t>
            </a:r>
            <a:r>
              <a:rPr sz="900" spc="-2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spc="-1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2967354" y="1667129"/>
            <a:ext cx="1344295" cy="1033144"/>
            <a:chOff x="2967354" y="1667129"/>
            <a:chExt cx="1344295" cy="1033144"/>
          </a:xfrm>
        </p:grpSpPr>
        <p:sp>
          <p:nvSpPr>
            <p:cNvPr id="73" name="object 73"/>
            <p:cNvSpPr/>
            <p:nvPr/>
          </p:nvSpPr>
          <p:spPr>
            <a:xfrm>
              <a:off x="2980054" y="1679829"/>
              <a:ext cx="1318895" cy="1007744"/>
            </a:xfrm>
            <a:custGeom>
              <a:rect l="l" t="t" r="r" b="b"/>
              <a:pathLst>
                <a:path w="1318895" h="1007744">
                  <a:moveTo>
                    <a:pt x="1150746" y="0"/>
                  </a:moveTo>
                  <a:lnTo>
                    <a:pt x="167894" y="0"/>
                  </a:lnTo>
                  <a:lnTo>
                    <a:pt x="123266" y="5998"/>
                  </a:lnTo>
                  <a:lnTo>
                    <a:pt x="83161" y="22925"/>
                  </a:lnTo>
                  <a:lnTo>
                    <a:pt x="49180" y="49180"/>
                  </a:lnTo>
                  <a:lnTo>
                    <a:pt x="22925" y="83161"/>
                  </a:lnTo>
                  <a:lnTo>
                    <a:pt x="5998" y="123266"/>
                  </a:lnTo>
                  <a:lnTo>
                    <a:pt x="0" y="167894"/>
                  </a:lnTo>
                  <a:lnTo>
                    <a:pt x="0" y="839343"/>
                  </a:lnTo>
                  <a:lnTo>
                    <a:pt x="5998" y="883970"/>
                  </a:lnTo>
                  <a:lnTo>
                    <a:pt x="22925" y="924075"/>
                  </a:lnTo>
                  <a:lnTo>
                    <a:pt x="49180" y="958056"/>
                  </a:lnTo>
                  <a:lnTo>
                    <a:pt x="83161" y="984311"/>
                  </a:lnTo>
                  <a:lnTo>
                    <a:pt x="123266" y="1001238"/>
                  </a:lnTo>
                  <a:lnTo>
                    <a:pt x="167894" y="1007237"/>
                  </a:lnTo>
                  <a:lnTo>
                    <a:pt x="1150746" y="1007237"/>
                  </a:lnTo>
                  <a:lnTo>
                    <a:pt x="1195374" y="1001238"/>
                  </a:lnTo>
                  <a:lnTo>
                    <a:pt x="1235479" y="984311"/>
                  </a:lnTo>
                  <a:lnTo>
                    <a:pt x="1269460" y="958056"/>
                  </a:lnTo>
                  <a:lnTo>
                    <a:pt x="1295715" y="924075"/>
                  </a:lnTo>
                  <a:lnTo>
                    <a:pt x="1312642" y="883970"/>
                  </a:lnTo>
                  <a:lnTo>
                    <a:pt x="1318641" y="839343"/>
                  </a:lnTo>
                  <a:lnTo>
                    <a:pt x="1318641" y="167894"/>
                  </a:lnTo>
                  <a:lnTo>
                    <a:pt x="1312642" y="123266"/>
                  </a:lnTo>
                  <a:lnTo>
                    <a:pt x="1295715" y="83161"/>
                  </a:lnTo>
                  <a:lnTo>
                    <a:pt x="1269460" y="49180"/>
                  </a:lnTo>
                  <a:lnTo>
                    <a:pt x="1235479" y="22925"/>
                  </a:lnTo>
                  <a:lnTo>
                    <a:pt x="1195374" y="5998"/>
                  </a:lnTo>
                  <a:lnTo>
                    <a:pt x="1150746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980054" y="1679829"/>
              <a:ext cx="1318895" cy="1007744"/>
            </a:xfrm>
            <a:custGeom>
              <a:rect l="l" t="t" r="r" b="b"/>
              <a:pathLst>
                <a:path w="1318895" h="1007744">
                  <a:moveTo>
                    <a:pt x="0" y="167894"/>
                  </a:moveTo>
                  <a:lnTo>
                    <a:pt x="5998" y="123266"/>
                  </a:lnTo>
                  <a:lnTo>
                    <a:pt x="22925" y="83161"/>
                  </a:lnTo>
                  <a:lnTo>
                    <a:pt x="49180" y="49180"/>
                  </a:lnTo>
                  <a:lnTo>
                    <a:pt x="83161" y="22925"/>
                  </a:lnTo>
                  <a:lnTo>
                    <a:pt x="123266" y="5998"/>
                  </a:lnTo>
                  <a:lnTo>
                    <a:pt x="167894" y="0"/>
                  </a:lnTo>
                  <a:lnTo>
                    <a:pt x="1150746" y="0"/>
                  </a:lnTo>
                  <a:lnTo>
                    <a:pt x="1195374" y="5998"/>
                  </a:lnTo>
                  <a:lnTo>
                    <a:pt x="1235479" y="22925"/>
                  </a:lnTo>
                  <a:lnTo>
                    <a:pt x="1269460" y="49180"/>
                  </a:lnTo>
                  <a:lnTo>
                    <a:pt x="1295715" y="83161"/>
                  </a:lnTo>
                  <a:lnTo>
                    <a:pt x="1312642" y="123266"/>
                  </a:lnTo>
                  <a:lnTo>
                    <a:pt x="1318641" y="167894"/>
                  </a:lnTo>
                  <a:lnTo>
                    <a:pt x="1318641" y="839343"/>
                  </a:lnTo>
                  <a:lnTo>
                    <a:pt x="1312642" y="883970"/>
                  </a:lnTo>
                  <a:lnTo>
                    <a:pt x="1295715" y="924075"/>
                  </a:lnTo>
                  <a:lnTo>
                    <a:pt x="1269460" y="958056"/>
                  </a:lnTo>
                  <a:lnTo>
                    <a:pt x="1235479" y="984311"/>
                  </a:lnTo>
                  <a:lnTo>
                    <a:pt x="1195374" y="1001238"/>
                  </a:lnTo>
                  <a:lnTo>
                    <a:pt x="1150746" y="1007237"/>
                  </a:lnTo>
                  <a:lnTo>
                    <a:pt x="167894" y="1007237"/>
                  </a:lnTo>
                  <a:lnTo>
                    <a:pt x="123266" y="1001238"/>
                  </a:lnTo>
                  <a:lnTo>
                    <a:pt x="83161" y="984311"/>
                  </a:lnTo>
                  <a:lnTo>
                    <a:pt x="49180" y="958056"/>
                  </a:lnTo>
                  <a:lnTo>
                    <a:pt x="22925" y="924075"/>
                  </a:lnTo>
                  <a:lnTo>
                    <a:pt x="5998" y="883970"/>
                  </a:lnTo>
                  <a:lnTo>
                    <a:pt x="0" y="839343"/>
                  </a:lnTo>
                  <a:lnTo>
                    <a:pt x="0" y="16789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3056001" y="2033397"/>
            <a:ext cx="1170305" cy="28003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12090" marR="5080" indent="-200025">
              <a:lnSpc>
                <a:spcPts val="919"/>
              </a:lnSpc>
              <a:spcBef>
                <a:spcPts val="260"/>
              </a:spcBef>
            </a:pPr>
            <a:r>
              <a:rPr sz="900" spc="-5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Информация</a:t>
            </a:r>
            <a:r>
              <a:rPr sz="900" spc="-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900" spc="-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FFFF"/>
                </a:solidFill>
                <a:latin typeface="Microsoft Sans Serif"/>
                <a:cs typeface="Microsoft Sans Serif"/>
              </a:rPr>
              <a:t>иных </a:t>
            </a:r>
            <a:r>
              <a:rPr sz="900" spc="-2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специалистов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98144" y="981583"/>
            <a:ext cx="193421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СОГЛАСИЕ</a:t>
            </a:r>
            <a:r>
              <a:rPr sz="1000" b="1" i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i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психолого-педагогическое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сопровождение</a:t>
            </a:r>
            <a:endParaRPr sz="10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01192" y="2856102"/>
            <a:ext cx="197866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ОТКАЗ</a:t>
            </a:r>
            <a:r>
              <a:rPr sz="10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от п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сих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оло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5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-п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000" b="1" i="1" spc="-15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i="1" spc="-15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чес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кое  сопровождения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78" name="object 78"/>
          <p:cNvPicPr/>
          <p:nvPr/>
        </p:nvPicPr>
        <p:blipFill>
          <a:blip r:embed="rId2"/>
          <a:stretch>
            <a:fillRect/>
          </a:stretch>
        </p:blipFill>
        <p:spPr>
          <a:xfrm>
            <a:off x="129095" y="3421138"/>
            <a:ext cx="2209673" cy="792670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3"/>
          <a:stretch>
            <a:fillRect/>
          </a:stretch>
        </p:blipFill>
        <p:spPr>
          <a:xfrm>
            <a:off x="129095" y="4316755"/>
            <a:ext cx="3044444" cy="71824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81" y="215645"/>
            <a:ext cx="77799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000000"/>
                </a:solidFill>
              </a:rPr>
              <a:t>Реализация</a:t>
            </a:r>
            <a:r>
              <a:rPr sz="1400" spc="-5">
                <a:solidFill>
                  <a:srgbClr val="000000"/>
                </a:solidFill>
              </a:rPr>
              <a:t> основных направлений </a:t>
            </a:r>
            <a:r>
              <a:rPr sz="1400" spc="-1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>
                <a:solidFill>
                  <a:srgbClr val="000000"/>
                </a:solidFill>
              </a:rPr>
              <a:t> сопровождения</a:t>
            </a:r>
            <a:r>
              <a:rPr sz="1400" spc="-4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в</a:t>
            </a:r>
            <a:r>
              <a:rPr sz="1400" spc="-5">
                <a:solidFill>
                  <a:srgbClr val="000000"/>
                </a:solidFill>
              </a:rPr>
              <a:t> период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152400" y="826008"/>
            <a:ext cx="1568196" cy="4008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0952" y="866013"/>
            <a:ext cx="8631555" cy="32630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</a:pPr>
            <a:r>
              <a:rPr sz="1400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Рекомендуется</a:t>
            </a:r>
            <a:r>
              <a:rPr sz="1400" i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i="1" spc="-10">
                <a:latin typeface="Arial"/>
                <a:cs typeface="Arial"/>
              </a:rPr>
              <a:t>индивидуальных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учебных</a:t>
            </a:r>
            <a:r>
              <a:rPr sz="1400" i="1" spc="-5">
                <a:latin typeface="Arial"/>
                <a:cs typeface="Arial"/>
              </a:rPr>
              <a:t> планах</a:t>
            </a:r>
            <a:r>
              <a:rPr sz="1400" i="1">
                <a:latin typeface="Arial"/>
                <a:cs typeface="Arial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предусматривать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сроки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реализации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психологического</a:t>
            </a:r>
            <a:r>
              <a:rPr sz="1400" spc="-15">
                <a:latin typeface="Microsoft Sans Serif"/>
                <a:cs typeface="Microsoft Sans Serif"/>
              </a:rPr>
              <a:t> сопровождения</a:t>
            </a:r>
            <a:r>
              <a:rPr sz="1400" spc="-10">
                <a:latin typeface="Microsoft Sans Serif"/>
                <a:cs typeface="Microsoft Sans Serif"/>
              </a:rPr>
              <a:t> обучающихся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30">
                <a:latin typeface="Microsoft Sans Serif"/>
                <a:cs typeface="Microsoft Sans Serif"/>
              </a:rPr>
              <a:t>учетом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их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психологического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состояния</a:t>
            </a:r>
            <a:r>
              <a:rPr sz="1400">
                <a:latin typeface="Microsoft Sans Serif"/>
                <a:cs typeface="Microsoft Sans Serif"/>
              </a:rPr>
              <a:t> и 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индивидуальных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потребностей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903605" algn="just"/>
            <a:r>
              <a:rPr sz="1400" i="1" spc="-15">
                <a:latin typeface="Arial"/>
                <a:cs typeface="Arial"/>
              </a:rPr>
              <a:t>Термин</a:t>
            </a:r>
            <a:r>
              <a:rPr sz="1400" i="1" spc="16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«индивидуальный</a:t>
            </a:r>
            <a:r>
              <a:rPr sz="1400" i="1" spc="16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учебный</a:t>
            </a:r>
            <a:r>
              <a:rPr sz="1400" i="1" spc="16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план»</a:t>
            </a:r>
            <a:r>
              <a:rPr sz="1400" i="1" spc="15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определен</a:t>
            </a:r>
            <a:r>
              <a:rPr sz="1400" i="1" spc="16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</a:t>
            </a:r>
            <a:r>
              <a:rPr sz="1400" i="1" spc="16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пункте</a:t>
            </a:r>
            <a:r>
              <a:rPr sz="1400" i="1" spc="17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22</a:t>
            </a:r>
            <a:r>
              <a:rPr sz="1400" i="1" spc="16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статьи</a:t>
            </a:r>
            <a:r>
              <a:rPr sz="1400" i="1" spc="16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2</a:t>
            </a:r>
            <a:r>
              <a:rPr sz="1400" i="1" spc="16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Федерального</a:t>
            </a:r>
            <a:r>
              <a:rPr sz="1400" i="1" spc="16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закона</a:t>
            </a:r>
            <a:r>
              <a:rPr sz="1400" i="1" spc="15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от</a:t>
            </a:r>
            <a:r>
              <a:rPr sz="1400" i="1" spc="145">
                <a:latin typeface="Arial"/>
                <a:cs typeface="Arial"/>
              </a:rPr>
              <a:t> </a:t>
            </a:r>
            <a:r>
              <a:rPr sz="1400" i="1" smtClean="0">
                <a:latin typeface="Arial"/>
                <a:cs typeface="Arial"/>
              </a:rPr>
              <a:t>29</a:t>
            </a:r>
            <a:r>
              <a:rPr lang="ru-RU" sz="1400" i="1" smtClean="0">
                <a:latin typeface="Arial"/>
                <a:cs typeface="Arial"/>
              </a:rPr>
              <a:t> </a:t>
            </a:r>
            <a:r>
              <a:rPr sz="1400" i="1" spc="-5" smtClean="0">
                <a:latin typeface="Arial"/>
                <a:cs typeface="Arial"/>
              </a:rPr>
              <a:t>декабря</a:t>
            </a:r>
            <a:r>
              <a:rPr sz="1400" i="1" spc="-25" smtClean="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2012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г.</a:t>
            </a:r>
            <a:r>
              <a:rPr sz="1400" i="1" spc="1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№  </a:t>
            </a:r>
            <a:r>
              <a:rPr sz="1400" i="1" spc="2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273-ФЗ</a:t>
            </a:r>
            <a:r>
              <a:rPr sz="1400" i="1" spc="65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«Об  </a:t>
            </a:r>
            <a:r>
              <a:rPr sz="1400" i="1" spc="1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образовании</a:t>
            </a:r>
            <a:r>
              <a:rPr sz="1400" i="1" spc="65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  </a:t>
            </a:r>
            <a:r>
              <a:rPr sz="1400" i="1" spc="1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Российской</a:t>
            </a:r>
            <a:r>
              <a:rPr sz="1400" i="1" spc="65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Федерации»:</a:t>
            </a:r>
            <a:endParaRPr sz="1400">
              <a:latin typeface="Arial"/>
              <a:cs typeface="Arial"/>
            </a:endParaRPr>
          </a:p>
          <a:p>
            <a:pPr marL="903605" marR="7620" algn="just">
              <a:spcBef>
                <a:spcPts val="90"/>
              </a:spcBef>
            </a:pPr>
            <a:endParaRPr lang="ru-RU" sz="1400" b="1" i="1" spc="-5" smtClean="0">
              <a:latin typeface="Arial"/>
              <a:cs typeface="Arial"/>
            </a:endParaRPr>
          </a:p>
          <a:p>
            <a:pPr marL="903605" marR="7620" algn="just">
              <a:spcBef>
                <a:spcPts val="90"/>
              </a:spcBef>
            </a:pPr>
            <a:r>
              <a:rPr sz="1400" b="1" i="1" spc="-5" smtClean="0">
                <a:latin typeface="Arial"/>
                <a:cs typeface="Arial"/>
              </a:rPr>
              <a:t>«</a:t>
            </a:r>
            <a:r>
              <a:rPr sz="1400" b="1" i="1" spc="-5">
                <a:latin typeface="Arial"/>
                <a:cs typeface="Arial"/>
              </a:rPr>
              <a:t>индивидуальный учебный план </a:t>
            </a:r>
            <a:r>
              <a:rPr sz="1400" b="1" i="1">
                <a:latin typeface="Arial"/>
                <a:cs typeface="Arial"/>
              </a:rPr>
              <a:t>– </a:t>
            </a:r>
            <a:r>
              <a:rPr sz="1400" b="1" i="1" spc="-5">
                <a:latin typeface="Arial"/>
                <a:cs typeface="Arial"/>
              </a:rPr>
              <a:t>учебный план, обеспечивающий</a:t>
            </a:r>
            <a:r>
              <a:rPr sz="1400" b="1" i="1">
                <a:latin typeface="Arial"/>
                <a:cs typeface="Arial"/>
              </a:rPr>
              <a:t> </a:t>
            </a:r>
            <a:r>
              <a:rPr sz="1400" b="1" i="1" spc="-5">
                <a:latin typeface="Arial"/>
                <a:cs typeface="Arial"/>
              </a:rPr>
              <a:t>освоение</a:t>
            </a:r>
            <a:r>
              <a:rPr sz="1400" b="1" i="1">
                <a:latin typeface="Arial"/>
                <a:cs typeface="Arial"/>
              </a:rPr>
              <a:t> </a:t>
            </a:r>
            <a:r>
              <a:rPr sz="1400" b="1" i="1" spc="-5">
                <a:latin typeface="Arial"/>
                <a:cs typeface="Arial"/>
              </a:rPr>
              <a:t>образовательной </a:t>
            </a:r>
            <a:r>
              <a:rPr sz="1400" b="1" i="1">
                <a:latin typeface="Arial"/>
                <a:cs typeface="Arial"/>
              </a:rPr>
              <a:t> программы</a:t>
            </a:r>
            <a:r>
              <a:rPr sz="1400" b="1" i="1" spc="5">
                <a:latin typeface="Arial"/>
                <a:cs typeface="Arial"/>
              </a:rPr>
              <a:t> </a:t>
            </a:r>
            <a:r>
              <a:rPr sz="1400" b="1" i="1" spc="-5">
                <a:latin typeface="Arial"/>
                <a:cs typeface="Arial"/>
              </a:rPr>
              <a:t>на</a:t>
            </a:r>
            <a:r>
              <a:rPr sz="1400" b="1" i="1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основе</a:t>
            </a:r>
            <a:r>
              <a:rPr sz="1400" b="1" i="1" spc="-5">
                <a:latin typeface="Arial"/>
                <a:cs typeface="Arial"/>
              </a:rPr>
              <a:t> индивидуализации</a:t>
            </a:r>
            <a:r>
              <a:rPr sz="1400" b="1" i="1">
                <a:latin typeface="Arial"/>
                <a:cs typeface="Arial"/>
              </a:rPr>
              <a:t> </a:t>
            </a:r>
            <a:r>
              <a:rPr sz="1400" b="1" i="1" spc="-5">
                <a:latin typeface="Arial"/>
                <a:cs typeface="Arial"/>
              </a:rPr>
              <a:t>ее</a:t>
            </a:r>
            <a:r>
              <a:rPr sz="1400" b="1" i="1">
                <a:latin typeface="Arial"/>
                <a:cs typeface="Arial"/>
              </a:rPr>
              <a:t> </a:t>
            </a:r>
            <a:r>
              <a:rPr sz="1400" b="1" i="1" spc="-5">
                <a:latin typeface="Arial"/>
                <a:cs typeface="Arial"/>
              </a:rPr>
              <a:t>содержания</a:t>
            </a:r>
            <a:r>
              <a:rPr sz="1400" b="1" i="1">
                <a:latin typeface="Arial"/>
                <a:cs typeface="Arial"/>
              </a:rPr>
              <a:t> с</a:t>
            </a:r>
            <a:r>
              <a:rPr sz="1400" b="1" i="1" spc="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учетом</a:t>
            </a:r>
            <a:r>
              <a:rPr sz="1400" b="1" i="1" spc="-5">
                <a:latin typeface="Arial"/>
                <a:cs typeface="Arial"/>
              </a:rPr>
              <a:t> особенностей</a:t>
            </a:r>
            <a:r>
              <a:rPr sz="1400" b="1" i="1">
                <a:latin typeface="Arial"/>
                <a:cs typeface="Arial"/>
              </a:rPr>
              <a:t> и </a:t>
            </a:r>
            <a:r>
              <a:rPr sz="1400" b="1" i="1" spc="5">
                <a:latin typeface="Arial"/>
                <a:cs typeface="Arial"/>
              </a:rPr>
              <a:t> </a:t>
            </a:r>
            <a:r>
              <a:rPr sz="1400" b="1" i="1" spc="-5">
                <a:latin typeface="Arial"/>
                <a:cs typeface="Arial"/>
              </a:rPr>
              <a:t>образовательных</a:t>
            </a:r>
            <a:r>
              <a:rPr sz="1400" b="1" i="1">
                <a:latin typeface="Arial"/>
                <a:cs typeface="Arial"/>
              </a:rPr>
              <a:t> </a:t>
            </a:r>
            <a:r>
              <a:rPr sz="1400" b="1" i="1" spc="-5">
                <a:latin typeface="Arial"/>
                <a:cs typeface="Arial"/>
              </a:rPr>
              <a:t>потребностей конкретного</a:t>
            </a:r>
            <a:r>
              <a:rPr sz="1400" b="1" i="1" spc="1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обучающегося».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400">
              <a:latin typeface="Arial"/>
              <a:cs typeface="Arial"/>
            </a:endParaRPr>
          </a:p>
          <a:p>
            <a:pPr marL="903605" marR="5715" algn="just"/>
            <a:r>
              <a:rPr sz="1400" i="1" spc="-10">
                <a:latin typeface="Arial"/>
                <a:cs typeface="Arial"/>
              </a:rPr>
              <a:t>Согласно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части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3 </a:t>
            </a:r>
            <a:r>
              <a:rPr sz="1400" i="1" spc="-10">
                <a:latin typeface="Arial"/>
                <a:cs typeface="Arial"/>
              </a:rPr>
              <a:t>статьи</a:t>
            </a:r>
            <a:r>
              <a:rPr sz="1400" i="1" spc="-5">
                <a:latin typeface="Arial"/>
                <a:cs typeface="Arial"/>
              </a:rPr>
              <a:t> 34</a:t>
            </a:r>
            <a:r>
              <a:rPr sz="1400" i="1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Федерального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закона </a:t>
            </a:r>
            <a:r>
              <a:rPr sz="1400" i="1">
                <a:latin typeface="Arial"/>
                <a:cs typeface="Arial"/>
              </a:rPr>
              <a:t>об </a:t>
            </a:r>
            <a:r>
              <a:rPr sz="1400" i="1" spc="-10">
                <a:latin typeface="Arial"/>
                <a:cs typeface="Arial"/>
              </a:rPr>
              <a:t>образовании,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обучающимся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 spc="-15">
                <a:latin typeface="Arial"/>
                <a:cs typeface="Arial"/>
              </a:rPr>
              <a:t>предоставляются </a:t>
            </a:r>
            <a:r>
              <a:rPr sz="1400" i="1" spc="-10">
                <a:latin typeface="Arial"/>
                <a:cs typeface="Arial"/>
              </a:rPr>
              <a:t> академические</a:t>
            </a:r>
            <a:r>
              <a:rPr sz="1400" i="1" spc="35">
                <a:latin typeface="Arial"/>
                <a:cs typeface="Arial"/>
              </a:rPr>
              <a:t> </a:t>
            </a:r>
            <a:r>
              <a:rPr sz="1400" i="1" spc="-15">
                <a:latin typeface="Arial"/>
                <a:cs typeface="Arial"/>
              </a:rPr>
              <a:t>права</a:t>
            </a:r>
            <a:r>
              <a:rPr sz="1400" i="1" spc="1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на</a:t>
            </a:r>
            <a:r>
              <a:rPr sz="1400" i="1" spc="3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обучение</a:t>
            </a:r>
            <a:r>
              <a:rPr sz="1400" i="1" spc="3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по</a:t>
            </a:r>
            <a:r>
              <a:rPr sz="1400" i="1" spc="2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индивидуальному</a:t>
            </a:r>
            <a:r>
              <a:rPr sz="1400" i="1" spc="3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учебному</a:t>
            </a:r>
            <a:r>
              <a:rPr sz="1400" i="1" spc="25">
                <a:latin typeface="Arial"/>
                <a:cs typeface="Arial"/>
              </a:rPr>
              <a:t> </a:t>
            </a:r>
            <a:r>
              <a:rPr sz="1400" i="1" spc="-20">
                <a:latin typeface="Arial"/>
                <a:cs typeface="Arial"/>
              </a:rPr>
              <a:t>плану,</a:t>
            </a:r>
            <a:r>
              <a:rPr sz="1400" i="1" spc="3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</a:t>
            </a:r>
            <a:r>
              <a:rPr sz="1400" i="1" spc="4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том</a:t>
            </a:r>
            <a:r>
              <a:rPr sz="1400" i="1" spc="3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числе</a:t>
            </a:r>
            <a:r>
              <a:rPr sz="1400" i="1" spc="2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ускоренное</a:t>
            </a:r>
            <a:r>
              <a:rPr sz="1400" i="1" spc="3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обучение, </a:t>
            </a:r>
            <a:r>
              <a:rPr sz="1400" i="1" spc="-32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пределах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 spc="-15">
                <a:latin typeface="Arial"/>
                <a:cs typeface="Arial"/>
              </a:rPr>
              <a:t>осваиваемой</a:t>
            </a:r>
            <a:r>
              <a:rPr sz="1400" i="1" spc="-10">
                <a:latin typeface="Arial"/>
                <a:cs typeface="Arial"/>
              </a:rPr>
              <a:t> </a:t>
            </a:r>
            <a:r>
              <a:rPr sz="1400" i="1" spc="-15">
                <a:latin typeface="Arial"/>
                <a:cs typeface="Arial"/>
              </a:rPr>
              <a:t>образовательной</a:t>
            </a:r>
            <a:r>
              <a:rPr sz="1400" i="1" spc="-1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программы</a:t>
            </a:r>
            <a:r>
              <a:rPr sz="1400" i="1">
                <a:latin typeface="Arial"/>
                <a:cs typeface="Arial"/>
              </a:rPr>
              <a:t> в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порядке,</a:t>
            </a:r>
            <a:r>
              <a:rPr sz="1400" i="1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установленном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локальными </a:t>
            </a:r>
            <a:r>
              <a:rPr sz="1400" i="1" spc="-5">
                <a:latin typeface="Arial"/>
                <a:cs typeface="Arial"/>
              </a:rPr>
              <a:t> нормативными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актами.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81" y="215645"/>
            <a:ext cx="80085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000000"/>
                </a:solidFill>
              </a:rPr>
              <a:t>Реализация</a:t>
            </a:r>
            <a:r>
              <a:rPr sz="1400" spc="-5">
                <a:solidFill>
                  <a:srgbClr val="000000"/>
                </a:solidFill>
              </a:rPr>
              <a:t> основных направлений </a:t>
            </a:r>
            <a:r>
              <a:rPr sz="1400" spc="-1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>
                <a:solidFill>
                  <a:srgbClr val="000000"/>
                </a:solidFill>
              </a:rPr>
              <a:t> сопровождения</a:t>
            </a:r>
            <a:r>
              <a:rPr sz="1400" spc="-4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в</a:t>
            </a:r>
            <a:r>
              <a:rPr sz="1400" spc="-5">
                <a:solidFill>
                  <a:srgbClr val="000000"/>
                </a:solidFill>
              </a:rPr>
              <a:t> период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4417" y="824357"/>
            <a:ext cx="3074035" cy="1432560"/>
          </a:xfrm>
          <a:custGeom>
            <a:rect l="l" t="t" r="r" b="b"/>
            <a:pathLst>
              <a:path w="3074034" h="1432560">
                <a:moveTo>
                  <a:pt x="3073781" y="0"/>
                </a:moveTo>
                <a:lnTo>
                  <a:pt x="0" y="0"/>
                </a:lnTo>
                <a:lnTo>
                  <a:pt x="0" y="1432559"/>
                </a:lnTo>
                <a:lnTo>
                  <a:pt x="3073781" y="1432559"/>
                </a:lnTo>
                <a:lnTo>
                  <a:pt x="3073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2826" y="818007"/>
          <a:ext cx="8788399" cy="3459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1145"/>
                <a:gridCol w="4173854"/>
                <a:gridCol w="3073400"/>
              </a:tblGrid>
              <a:tr h="1432559">
                <a:tc>
                  <a:txBody>
                    <a:bodyPr vert="horz" wrap="square"/>
                    <a:lstStyle/>
                    <a:p>
                      <a:pPr marL="96520" marR="89535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Психологическая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диагностика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(ин</a:t>
                      </a:r>
                      <a:r>
                        <a:rPr sz="11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sz="1100" b="1" spc="-3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ьн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я</a:t>
                      </a:r>
                      <a:r>
                        <a:rPr sz="1100" b="1" spc="-4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 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групповая;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комплексная,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оперативная, </a:t>
                      </a:r>
                      <a:r>
                        <a:rPr sz="1100" b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углубленная)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0010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>
                          <a:latin typeface="Arial"/>
                          <a:cs typeface="Arial"/>
                        </a:rPr>
                        <a:t>психолого-педагогическое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изучение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>
                          <a:latin typeface="Arial"/>
                          <a:cs typeface="Arial"/>
                        </a:rPr>
                        <a:t>обучающихся,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 воспитанников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на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протяжении всего периода обучения.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Определение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индивидуальных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особенностей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склонностей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личности,</a:t>
                      </a:r>
                      <a:r>
                        <a:rPr sz="1100" b="1" spc="30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ее</a:t>
                      </a:r>
                      <a:r>
                        <a:rPr sz="1100" b="1" spc="30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потенциальных </a:t>
                      </a:r>
                      <a:r>
                        <a:rPr sz="1100" b="1" spc="-29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возможностей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процессе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обучения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воспитания,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в 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профессиональном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самоопределении,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а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также </a:t>
                      </a:r>
                      <a:r>
                        <a:rPr sz="1100" b="1" spc="-29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выявление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причин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механизмов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нарушений</a:t>
                      </a:r>
                      <a:r>
                        <a:rPr sz="1100" b="1" spc="30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в 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обучении,</a:t>
                      </a:r>
                      <a:r>
                        <a:rPr sz="1100" b="1" spc="-3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развитии,</a:t>
                      </a:r>
                      <a:r>
                        <a:rPr sz="1100" b="1" spc="-4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социальной</a:t>
                      </a:r>
                      <a:r>
                        <a:rPr sz="1100" b="1" spc="-4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адаптации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71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770380"/>
                        </a:tabLst>
                      </a:pP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комплексная	психологическая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2710" marR="80010" algn="just">
                        <a:lnSpc>
                          <a:spcPct val="100000"/>
                        </a:lnSpc>
                        <a:tabLst>
                          <a:tab pos="2002155"/>
                          <a:tab pos="2680335"/>
                        </a:tabLst>
                      </a:pP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диаг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но</a:t>
                      </a:r>
                      <a:r>
                        <a:rPr sz="1100" b="1" i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ка	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буч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ю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щихся  (наблюдение, мониторинг актуального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психического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состояния,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углубленная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п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од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иаг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но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сти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)		(п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 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необходимости);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97280">
                <a:tc>
                  <a:txBody>
                    <a:bodyPr vert="horz" wrap="square"/>
                    <a:lstStyle/>
                    <a:p>
                      <a:pPr marL="405765" marR="157480" indent="-24257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хо</a:t>
                      </a:r>
                      <a:r>
                        <a:rPr sz="11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ческая  коррекция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0645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 spc="-5">
                          <a:latin typeface="Arial"/>
                          <a:cs typeface="Arial"/>
                        </a:rPr>
                        <a:t>активное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воздействие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на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процесс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формирования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личности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детском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возрасте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сохранение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ее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индивидуальности,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осуществляемое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на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основе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совместной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деятельности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педагогов-психологов,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дефектологов,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логопедов,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врачей,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социальных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педагогов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>
                          <a:latin typeface="Arial"/>
                          <a:cs typeface="Arial"/>
                        </a:rPr>
                        <a:t>других</a:t>
                      </a:r>
                      <a:r>
                        <a:rPr sz="1100" b="1" spc="2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специалистов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710" marR="8001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коррекционно-развивающая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работа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с 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обучающимися,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том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числе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работа по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восстановлению</a:t>
                      </a:r>
                      <a:r>
                        <a:rPr sz="1100" b="1" i="1" spc="-5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реабилитации;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29639">
                <a:tc>
                  <a:txBody>
                    <a:bodyPr vert="horz" wrap="square"/>
                    <a:lstStyle/>
                    <a:p>
                      <a:pPr marL="283845" marR="154305" indent="-12192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spc="-3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1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ьта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ивн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ая  деятельность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spc="-5">
                          <a:latin typeface="Arial"/>
                          <a:cs typeface="Arial"/>
                        </a:rPr>
                        <a:t>оказание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помощи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обучающимся,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воспитанникам,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их </a:t>
                      </a:r>
                      <a:r>
                        <a:rPr sz="1100" b="1" spc="1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родителям,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педагогическим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работникам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другим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участникам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образовательного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процесса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вопросах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развития,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воспитания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обучения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посредством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психологического консультирования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710" marR="80645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677035"/>
                        </a:tabLst>
                      </a:pP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психологическое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консультирование </a:t>
                      </a:r>
                      <a:r>
                        <a:rPr sz="1100" b="1" i="1" spc="-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уча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ик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	об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ат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ел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ых  отношений;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81" y="215645"/>
            <a:ext cx="81609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000000"/>
                </a:solidFill>
              </a:rPr>
              <a:t>Реализация</a:t>
            </a:r>
            <a:r>
              <a:rPr sz="1400" spc="-5">
                <a:solidFill>
                  <a:srgbClr val="000000"/>
                </a:solidFill>
              </a:rPr>
              <a:t> основных направлений </a:t>
            </a:r>
            <a:r>
              <a:rPr sz="1400" spc="-1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>
                <a:solidFill>
                  <a:srgbClr val="000000"/>
                </a:solidFill>
              </a:rPr>
              <a:t> сопровождения</a:t>
            </a:r>
            <a:r>
              <a:rPr sz="1400" spc="-4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в</a:t>
            </a:r>
            <a:r>
              <a:rPr sz="1400" spc="-5">
                <a:solidFill>
                  <a:srgbClr val="000000"/>
                </a:solidFill>
              </a:rPr>
              <a:t> период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4417" y="813561"/>
            <a:ext cx="3074035" cy="2270760"/>
          </a:xfrm>
          <a:custGeom>
            <a:rect l="l" t="t" r="r" b="b"/>
            <a:pathLst>
              <a:path w="3074034" h="2270760">
                <a:moveTo>
                  <a:pt x="3073781" y="0"/>
                </a:moveTo>
                <a:lnTo>
                  <a:pt x="0" y="0"/>
                </a:lnTo>
                <a:lnTo>
                  <a:pt x="0" y="2270760"/>
                </a:lnTo>
                <a:lnTo>
                  <a:pt x="3073781" y="2270760"/>
                </a:lnTo>
                <a:lnTo>
                  <a:pt x="3073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2826" y="807212"/>
          <a:ext cx="8788399" cy="40386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1145"/>
                <a:gridCol w="4173854"/>
                <a:gridCol w="3073400"/>
              </a:tblGrid>
              <a:tr h="2270760">
                <a:tc>
                  <a:txBody>
                    <a:bodyPr vert="horz" wrap="square"/>
                    <a:lstStyle/>
                    <a:p>
                      <a:pPr marL="268605" marR="157480" indent="-1054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хо</a:t>
                      </a:r>
                      <a:r>
                        <a:rPr sz="11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ческая  профилактика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0010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>
                          <a:latin typeface="Arial"/>
                          <a:cs typeface="Arial"/>
                        </a:rPr>
                        <a:t>предупреждение возникновения явлений дезадаптации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обучающихся,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воспитанников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образовательных </a:t>
                      </a:r>
                      <a:r>
                        <a:rPr sz="1100" b="1" spc="-29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учреждениях,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разработка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конкретных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рекомендаций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педагогическим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работникам,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родителям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по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оказанию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помощи</a:t>
                      </a:r>
                      <a:r>
                        <a:rPr sz="1100" b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вопросах</a:t>
                      </a:r>
                      <a:r>
                        <a:rPr sz="1100" b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воспитания,</a:t>
                      </a:r>
                      <a:r>
                        <a:rPr sz="1100" b="1" spc="-5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обучения</a:t>
                      </a:r>
                      <a:r>
                        <a:rPr sz="1100" b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развития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психопрофилактика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2710" marR="80010" algn="just">
                        <a:lnSpc>
                          <a:spcPct val="100000"/>
                        </a:lnSpc>
                        <a:tabLst>
                          <a:tab pos="1967230"/>
                        </a:tabLst>
                      </a:pP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(профессиональная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деятельность, </a:t>
                      </a:r>
                      <a:r>
                        <a:rPr sz="1100" b="1" i="1" spc="-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направленная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на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сохранение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укрепление психологического здоровья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обучающихся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процессе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обучения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воспитания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образовательных </a:t>
                      </a:r>
                      <a:r>
                        <a:rPr sz="1100" b="1" i="1" spc="-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организациях,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том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числе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части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формирования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образовательных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ор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иза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ц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х	н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 i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бхо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го 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психологического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климата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 </a:t>
                      </a:r>
                      <a:r>
                        <a:rPr sz="1100" b="1" i="1" spc="-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сохранения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(или)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восстановления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психологического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здоровья);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78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Психологическое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просвещение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570355"/>
                          <a:tab pos="3242310"/>
                        </a:tabLst>
                      </a:pPr>
                      <a:r>
                        <a:rPr sz="1100" b="1" spc="-5">
                          <a:latin typeface="Arial"/>
                          <a:cs typeface="Arial"/>
                        </a:rPr>
                        <a:t>формирование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у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обучающихся,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воспитанников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их </a:t>
                      </a:r>
                      <a:r>
                        <a:rPr sz="1100" b="1" spc="1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родителей,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у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педагогических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работников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р</a:t>
                      </a:r>
                      <a:r>
                        <a:rPr sz="1100" b="1" spc="-30">
                          <a:latin typeface="Arial"/>
                          <a:cs typeface="Arial"/>
                        </a:rPr>
                        <a:t>у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ково</a:t>
                      </a:r>
                      <a:r>
                        <a:rPr sz="1100" b="1" spc="-10">
                          <a:latin typeface="Arial"/>
                          <a:cs typeface="Arial"/>
                        </a:rPr>
                        <a:t>д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ите</a:t>
                      </a:r>
                      <a:r>
                        <a:rPr sz="1100" b="1" spc="-10"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й	об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разо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ате</a:t>
                      </a:r>
                      <a:r>
                        <a:rPr sz="1100" b="1" spc="-10">
                          <a:latin typeface="Arial"/>
                          <a:cs typeface="Arial"/>
                        </a:rPr>
                        <a:t>льн</a:t>
                      </a:r>
                      <a:r>
                        <a:rPr sz="1100" b="1">
                          <a:latin typeface="Arial"/>
                          <a:cs typeface="Arial"/>
                        </a:rPr>
                        <a:t>ых	</a:t>
                      </a:r>
                      <a:r>
                        <a:rPr sz="1100" b="1" spc="-30">
                          <a:latin typeface="Arial"/>
                          <a:cs typeface="Arial"/>
                        </a:rPr>
                        <a:t>у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ч</a:t>
                      </a:r>
                      <a:r>
                        <a:rPr sz="1100" b="1"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ж</a:t>
                      </a:r>
                      <a:r>
                        <a:rPr sz="1100" b="1" spc="-10">
                          <a:latin typeface="Arial"/>
                          <a:cs typeface="Arial"/>
                        </a:rPr>
                        <a:t>д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ний 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потребности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психологических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знаниях,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желания </a:t>
                      </a:r>
                      <a:r>
                        <a:rPr sz="1100" b="1" spc="-29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использовать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их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интересах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собственного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развития;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создание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условий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для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полноценного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личностного </a:t>
                      </a:r>
                      <a:r>
                        <a:rPr sz="1100" b="1" spc="-29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развития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самоопределения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обучающихся,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воспитанников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на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каждом возрастном </a:t>
                      </a:r>
                      <a:r>
                        <a:rPr sz="1100" b="1" spc="-10">
                          <a:latin typeface="Arial"/>
                          <a:cs typeface="Arial"/>
                        </a:rPr>
                        <a:t>этапе,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а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также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в 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современном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предупреждении возможных нарушений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в 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становлении</a:t>
                      </a:r>
                      <a:r>
                        <a:rPr sz="1100" b="1" spc="-4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личности</a:t>
                      </a:r>
                      <a:r>
                        <a:rPr sz="1100" b="1" spc="-2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развитии</a:t>
                      </a:r>
                      <a:r>
                        <a:rPr sz="1100" b="1" spc="-3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интеллекта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710" marR="80010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677035"/>
                          <a:tab pos="1759585"/>
                          <a:tab pos="2032635"/>
                        </a:tabLst>
                      </a:pP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</a:t>
                      </a:r>
                      <a:r>
                        <a:rPr sz="1100" b="1" i="1" spc="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ес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			п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ещ</a:t>
                      </a:r>
                      <a:r>
                        <a:rPr sz="1100" b="1" i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ие  (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вы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шени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		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ес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ой  компетентности родителей (законных </a:t>
                      </a:r>
                      <a:r>
                        <a:rPr sz="1100" b="1" i="1" spc="-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представителей) 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обучающихся,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других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уча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ик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	об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ат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ел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ых 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отношений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педагогического состава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вопросах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обучения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воспитания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детей,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переживших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травматическое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событие);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81" y="215645"/>
            <a:ext cx="81609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000000"/>
                </a:solidFill>
              </a:rPr>
              <a:t>Реализация</a:t>
            </a:r>
            <a:r>
              <a:rPr sz="1400" spc="-5">
                <a:solidFill>
                  <a:srgbClr val="000000"/>
                </a:solidFill>
              </a:rPr>
              <a:t> основных направлений </a:t>
            </a:r>
            <a:r>
              <a:rPr sz="1400" spc="-1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>
                <a:solidFill>
                  <a:srgbClr val="000000"/>
                </a:solidFill>
              </a:rPr>
              <a:t> сопровождения</a:t>
            </a:r>
            <a:r>
              <a:rPr sz="1400" spc="-4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в</a:t>
            </a:r>
            <a:r>
              <a:rPr sz="1400" spc="-5">
                <a:solidFill>
                  <a:srgbClr val="000000"/>
                </a:solidFill>
              </a:rPr>
              <a:t> период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4417" y="813561"/>
            <a:ext cx="3074035" cy="2606040"/>
          </a:xfrm>
          <a:custGeom>
            <a:rect l="l" t="t" r="r" b="b"/>
            <a:pathLst>
              <a:path w="3074034" h="2606040">
                <a:moveTo>
                  <a:pt x="3073781" y="0"/>
                </a:moveTo>
                <a:lnTo>
                  <a:pt x="0" y="0"/>
                </a:lnTo>
                <a:lnTo>
                  <a:pt x="0" y="2606040"/>
                </a:lnTo>
                <a:lnTo>
                  <a:pt x="3073781" y="2606040"/>
                </a:lnTo>
                <a:lnTo>
                  <a:pt x="3073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2826" y="807212"/>
          <a:ext cx="8788399" cy="2606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1145"/>
                <a:gridCol w="4173854"/>
                <a:gridCol w="3073400"/>
              </a:tblGrid>
              <a:tr h="2606040">
                <a:tc>
                  <a:txBody>
                    <a:bodyPr vert="horz" wrap="square"/>
                    <a:lstStyle/>
                    <a:p>
                      <a:pPr marL="152400" marR="1466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Психологическая </a:t>
                      </a:r>
                      <a:r>
                        <a:rPr sz="1100" b="1" spc="-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экспертиза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безопасности и </a:t>
                      </a:r>
                      <a:r>
                        <a:rPr sz="1100" b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комфортности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образовательной </a:t>
                      </a:r>
                      <a:r>
                        <a:rPr sz="1100" b="1" spc="-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среды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>
                          <a:latin typeface="Arial"/>
                          <a:cs typeface="Arial"/>
                        </a:rPr>
                        <a:t>исследование,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проводимое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образовательном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учреждение,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направленное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на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выявление</a:t>
                      </a:r>
                      <a:r>
                        <a:rPr sz="1100" b="1" spc="30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рисков</a:t>
                      </a:r>
                      <a:r>
                        <a:rPr sz="1100" b="1" spc="30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и 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угроз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со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стороны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среды,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препятствующих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развитию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личности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ребѐнка.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Исследование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проводится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всеми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участниками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образовательного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процесса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–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педагогами,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обучающимися,</a:t>
                      </a:r>
                      <a:r>
                        <a:rPr sz="1100" b="1" spc="-3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родителями.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710" marR="79375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734060"/>
                          <a:tab pos="1704975"/>
                          <a:tab pos="1770380"/>
                          <a:tab pos="1846580"/>
                          <a:tab pos="1904364"/>
                          <a:tab pos="2253615"/>
                        </a:tabLst>
                      </a:pP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психологическая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экспертиза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(оценка)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комфортности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безопасности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ОО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(конс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100" b="1" i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тиро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ани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					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пед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 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образовательных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организаций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выборе</a:t>
                      </a:r>
                      <a:r>
                        <a:rPr sz="1100" b="1" i="1" spc="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образовательных</a:t>
                      </a:r>
                      <a:r>
                        <a:rPr sz="1100" b="1" i="1" spc="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технологий </a:t>
                      </a:r>
                      <a:r>
                        <a:rPr sz="1100" b="1" i="1" spc="-29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	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			и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дуал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- 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психологических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особенностей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i="1" spc="-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тел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ых				п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тре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но</a:t>
                      </a:r>
                      <a:r>
                        <a:rPr sz="1100" b="1" i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тей  обучающихся;		психологическая </a:t>
                      </a:r>
                      <a:r>
                        <a:rPr sz="1100" b="1" i="1" spc="-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экспертиза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программы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развития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образовательной организации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целью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определения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степени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безопасности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ст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	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бразо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тел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ной 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среды);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81" y="215645"/>
            <a:ext cx="82371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000000"/>
                </a:solidFill>
              </a:rPr>
              <a:t>Реализация</a:t>
            </a:r>
            <a:r>
              <a:rPr sz="1400" spc="-5">
                <a:solidFill>
                  <a:srgbClr val="000000"/>
                </a:solidFill>
              </a:rPr>
              <a:t> основных направлений </a:t>
            </a:r>
            <a:r>
              <a:rPr sz="1400" spc="-1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>
                <a:solidFill>
                  <a:srgbClr val="000000"/>
                </a:solidFill>
              </a:rPr>
              <a:t> сопровождения</a:t>
            </a:r>
            <a:r>
              <a:rPr sz="1400" spc="-4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в</a:t>
            </a:r>
            <a:r>
              <a:rPr sz="1400" spc="-5">
                <a:solidFill>
                  <a:srgbClr val="000000"/>
                </a:solidFill>
              </a:rPr>
              <a:t> период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4417" y="813561"/>
            <a:ext cx="3074035" cy="2941320"/>
          </a:xfrm>
          <a:custGeom>
            <a:rect l="l" t="t" r="r" b="b"/>
            <a:pathLst>
              <a:path w="3074034" h="2941320">
                <a:moveTo>
                  <a:pt x="3073781" y="0"/>
                </a:moveTo>
                <a:lnTo>
                  <a:pt x="0" y="0"/>
                </a:lnTo>
                <a:lnTo>
                  <a:pt x="0" y="2941320"/>
                </a:lnTo>
                <a:lnTo>
                  <a:pt x="3073781" y="2941320"/>
                </a:lnTo>
                <a:lnTo>
                  <a:pt x="3073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2826" y="807212"/>
          <a:ext cx="8788399" cy="2941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1145"/>
                <a:gridCol w="4173854"/>
                <a:gridCol w="3073400"/>
              </a:tblGrid>
              <a:tr h="2941320">
                <a:tc>
                  <a:txBody>
                    <a:bodyPr vert="horz" wrap="square"/>
                    <a:lstStyle/>
                    <a:p>
                      <a:pPr marL="91440" marR="84455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Психолого-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педагогическое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 </a:t>
                      </a:r>
                      <a:r>
                        <a:rPr sz="1100" b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методическое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сопровождение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пр</a:t>
                      </a:r>
                      <a:r>
                        <a:rPr sz="1100" b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ц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есс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spc="-2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во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ния  основных и </a:t>
                      </a:r>
                      <a:r>
                        <a:rPr sz="1100" b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дополнительных </a:t>
                      </a:r>
                      <a:r>
                        <a:rPr sz="1100" b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образовательных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программ </a:t>
                      </a:r>
                      <a:r>
                        <a:rPr sz="110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обучающимися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064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>
                          <a:latin typeface="Arial"/>
                          <a:cs typeface="Arial"/>
                        </a:rPr>
                        <a:t>система поддержки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процесса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развития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когнитивных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личностных процессов обучающихся,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что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предполагает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создание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определенных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условий,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способствующих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предотвращению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или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коррекции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различных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видов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неблагополучия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психологического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развития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ребенка. </a:t>
                      </a:r>
                      <a:r>
                        <a:rPr sz="1100" b="1" spc="-29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Психолого-педагогическое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сопровождение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реализации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образовательных</a:t>
                      </a:r>
                      <a:r>
                        <a:rPr sz="1100" b="1" spc="29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программ</a:t>
                      </a:r>
                      <a:r>
                        <a:rPr sz="1100" b="1" spc="1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возможно</a:t>
                      </a:r>
                      <a:r>
                        <a:rPr sz="1100" b="1" spc="29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определить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как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1440" marR="80645" algn="just">
                        <a:lnSpc>
                          <a:spcPct val="100000"/>
                        </a:lnSpc>
                      </a:pPr>
                      <a:r>
                        <a:rPr sz="1100" b="1" spc="-5">
                          <a:latin typeface="Arial"/>
                          <a:cs typeface="Arial"/>
                        </a:rPr>
                        <a:t>«комплекс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действий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педагогических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работников,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направленный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на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создание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определенных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условий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в 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организации,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которые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будут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способствовать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сохранению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укреплению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психологического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здоровья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обучающихся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и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развитию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у 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них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всех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видов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образовательных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результатов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(личностных,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мета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предметных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предметных)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в </a:t>
                      </a:r>
                      <a:r>
                        <a:rPr sz="1100" b="1" spc="-29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соответствии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с</a:t>
                      </a:r>
                      <a:r>
                        <a:rPr sz="11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требованиями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Федерального </a:t>
                      </a:r>
                      <a:r>
                        <a:rPr sz="1100" b="1" spc="-29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государственного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образовательного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стандарта</a:t>
                      </a:r>
                      <a:r>
                        <a:rPr sz="1100" b="1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(ФГОС) </a:t>
                      </a:r>
                      <a:r>
                        <a:rPr sz="1100" b="1" spc="-29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>
                          <a:latin typeface="Arial"/>
                          <a:cs typeface="Arial"/>
                        </a:rPr>
                        <a:t>общего</a:t>
                      </a:r>
                      <a:r>
                        <a:rPr sz="1100" b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latin typeface="Arial"/>
                          <a:cs typeface="Arial"/>
                        </a:rPr>
                        <a:t>образования».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2710" marR="8001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524635"/>
                          <a:tab pos="1767205"/>
                          <a:tab pos="2233930"/>
                          <a:tab pos="2282825"/>
                          <a:tab pos="2900045"/>
                        </a:tabLst>
                      </a:pP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</a:t>
                      </a:r>
                      <a:r>
                        <a:rPr sz="1100" b="1" i="1" spc="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-п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едаго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ес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кое			и 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методическое сопровождение процесса </a:t>
                      </a:r>
                      <a:r>
                        <a:rPr sz="1100" b="1" i="1" spc="-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освоения основных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дополнительных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об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тел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ых				п</a:t>
                      </a:r>
                      <a:r>
                        <a:rPr sz="1100" b="1" i="1" spc="-1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мм 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обучающимися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целевой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группы 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(р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азраб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		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ес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их  рекомендаций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формированию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реализации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индивидуальных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учебных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планов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для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обучающихся;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разработка </a:t>
                      </a:r>
                      <a:r>
                        <a:rPr sz="1100" b="1" i="1" spc="-29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вме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spc="-1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но	с		п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едаго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 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индивидуальных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учебных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планов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обучающихся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с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учетом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их </a:t>
                      </a:r>
                      <a:r>
                        <a:rPr sz="11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психологических</a:t>
                      </a:r>
                      <a:r>
                        <a:rPr sz="1100" b="1" i="1" spc="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особенностей).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15645"/>
            <a:ext cx="76174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000000"/>
                </a:solidFill>
              </a:rPr>
              <a:t>Реализация</a:t>
            </a:r>
            <a:r>
              <a:rPr sz="1400" spc="-5">
                <a:solidFill>
                  <a:srgbClr val="000000"/>
                </a:solidFill>
              </a:rPr>
              <a:t> основных направлений </a:t>
            </a:r>
            <a:r>
              <a:rPr sz="1400" spc="-1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>
                <a:solidFill>
                  <a:srgbClr val="000000"/>
                </a:solidFill>
              </a:rPr>
              <a:t> сопровождения</a:t>
            </a:r>
            <a:r>
              <a:rPr sz="1400" spc="-4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в</a:t>
            </a:r>
            <a:r>
              <a:rPr sz="1400" spc="-5">
                <a:solidFill>
                  <a:srgbClr val="000000"/>
                </a:solidFill>
              </a:rPr>
              <a:t> период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1995" y="774319"/>
            <a:ext cx="872426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6711315"/>
              </a:tabLst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х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выс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аи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ани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аб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ы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педа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-пси</a:t>
            </a:r>
            <a:r>
              <a:rPr sz="1400" b="1" spc="-35">
                <a:solidFill>
                  <a:srgbClr val="C00000"/>
                </a:solidFill>
                <a:latin typeface="Arial"/>
                <a:cs typeface="Arial"/>
              </a:rPr>
              <a:t>х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пси</a:t>
            </a:r>
            <a:r>
              <a:rPr sz="1400" b="1" spc="-35">
                <a:solidFill>
                  <a:srgbClr val="C00000"/>
                </a:solidFill>
                <a:latin typeface="Arial"/>
                <a:cs typeface="Arial"/>
              </a:rPr>
              <a:t>х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гич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у	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пр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ждению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ей 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ветеранов (участников)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зависимости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статуса</a:t>
            </a:r>
            <a:r>
              <a:rPr sz="1400" b="1" spc="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пребывания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обучающегося</a:t>
            </a:r>
            <a:r>
              <a:rPr sz="14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образовательной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организации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4231" y="1610613"/>
            <a:ext cx="2925445" cy="3386454"/>
          </a:xfrm>
          <a:custGeom>
            <a:rect l="l" t="t" r="r" b="b"/>
            <a:pathLst>
              <a:path w="2925445" h="3386454">
                <a:moveTo>
                  <a:pt x="2632417" y="0"/>
                </a:moveTo>
                <a:lnTo>
                  <a:pt x="292480" y="0"/>
                </a:lnTo>
                <a:lnTo>
                  <a:pt x="245039" y="3827"/>
                </a:lnTo>
                <a:lnTo>
                  <a:pt x="200034" y="14909"/>
                </a:lnTo>
                <a:lnTo>
                  <a:pt x="158069" y="32644"/>
                </a:lnTo>
                <a:lnTo>
                  <a:pt x="119746" y="56428"/>
                </a:lnTo>
                <a:lnTo>
                  <a:pt x="85666" y="85661"/>
                </a:lnTo>
                <a:lnTo>
                  <a:pt x="56432" y="119740"/>
                </a:lnTo>
                <a:lnTo>
                  <a:pt x="32646" y="158064"/>
                </a:lnTo>
                <a:lnTo>
                  <a:pt x="14911" y="200030"/>
                </a:lnTo>
                <a:lnTo>
                  <a:pt x="3828" y="245036"/>
                </a:lnTo>
                <a:lnTo>
                  <a:pt x="0" y="292481"/>
                </a:lnTo>
                <a:lnTo>
                  <a:pt x="0" y="3093440"/>
                </a:lnTo>
                <a:lnTo>
                  <a:pt x="3828" y="3140885"/>
                </a:lnTo>
                <a:lnTo>
                  <a:pt x="14911" y="3185892"/>
                </a:lnTo>
                <a:lnTo>
                  <a:pt x="32646" y="3227860"/>
                </a:lnTo>
                <a:lnTo>
                  <a:pt x="56432" y="3266185"/>
                </a:lnTo>
                <a:lnTo>
                  <a:pt x="85666" y="3300266"/>
                </a:lnTo>
                <a:lnTo>
                  <a:pt x="119746" y="3329501"/>
                </a:lnTo>
                <a:lnTo>
                  <a:pt x="158069" y="3353287"/>
                </a:lnTo>
                <a:lnTo>
                  <a:pt x="200034" y="3371023"/>
                </a:lnTo>
                <a:lnTo>
                  <a:pt x="245039" y="3382106"/>
                </a:lnTo>
                <a:lnTo>
                  <a:pt x="292480" y="3385934"/>
                </a:lnTo>
                <a:lnTo>
                  <a:pt x="2632417" y="3385934"/>
                </a:lnTo>
                <a:lnTo>
                  <a:pt x="2679862" y="3382106"/>
                </a:lnTo>
                <a:lnTo>
                  <a:pt x="2724868" y="3371023"/>
                </a:lnTo>
                <a:lnTo>
                  <a:pt x="2766834" y="3353287"/>
                </a:lnTo>
                <a:lnTo>
                  <a:pt x="2805158" y="3329501"/>
                </a:lnTo>
                <a:lnTo>
                  <a:pt x="2839237" y="3300266"/>
                </a:lnTo>
                <a:lnTo>
                  <a:pt x="2868470" y="3266185"/>
                </a:lnTo>
                <a:lnTo>
                  <a:pt x="2892254" y="3227860"/>
                </a:lnTo>
                <a:lnTo>
                  <a:pt x="2909989" y="3185892"/>
                </a:lnTo>
                <a:lnTo>
                  <a:pt x="2921071" y="3140885"/>
                </a:lnTo>
                <a:lnTo>
                  <a:pt x="2924898" y="3093440"/>
                </a:lnTo>
                <a:lnTo>
                  <a:pt x="2924898" y="292481"/>
                </a:lnTo>
                <a:lnTo>
                  <a:pt x="2921071" y="245036"/>
                </a:lnTo>
                <a:lnTo>
                  <a:pt x="2909989" y="200030"/>
                </a:lnTo>
                <a:lnTo>
                  <a:pt x="2892254" y="158064"/>
                </a:lnTo>
                <a:lnTo>
                  <a:pt x="2868470" y="119740"/>
                </a:lnTo>
                <a:lnTo>
                  <a:pt x="2839237" y="85661"/>
                </a:lnTo>
                <a:lnTo>
                  <a:pt x="2805158" y="56428"/>
                </a:lnTo>
                <a:lnTo>
                  <a:pt x="2766834" y="32644"/>
                </a:lnTo>
                <a:lnTo>
                  <a:pt x="2724868" y="14909"/>
                </a:lnTo>
                <a:lnTo>
                  <a:pt x="2679862" y="3827"/>
                </a:lnTo>
                <a:lnTo>
                  <a:pt x="2632417" y="0"/>
                </a:lnTo>
                <a:close/>
              </a:path>
            </a:pathLst>
          </a:custGeom>
          <a:solidFill>
            <a:srgbClr val="CADDDA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0344" y="1650618"/>
            <a:ext cx="2032635" cy="90043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065" marR="5080" algn="ctr">
              <a:lnSpc>
                <a:spcPct val="86300"/>
              </a:lnSpc>
              <a:spcBef>
                <a:spcPts val="359"/>
              </a:spcBef>
            </a:pPr>
            <a:r>
              <a:rPr sz="1600" spc="-10">
                <a:latin typeface="Microsoft Sans Serif"/>
                <a:cs typeface="Microsoft Sans Serif"/>
              </a:rPr>
              <a:t>Обучающиеся,</a:t>
            </a:r>
            <a:r>
              <a:rPr sz="1600">
                <a:latin typeface="Microsoft Sans Serif"/>
                <a:cs typeface="Microsoft Sans Serif"/>
              </a:rPr>
              <a:t> </a:t>
            </a:r>
            <a:r>
              <a:rPr sz="1600" spc="-10">
                <a:latin typeface="Microsoft Sans Serif"/>
                <a:cs typeface="Microsoft Sans Serif"/>
              </a:rPr>
              <a:t>вновь </a:t>
            </a:r>
            <a:r>
              <a:rPr sz="1600" spc="-409">
                <a:latin typeface="Microsoft Sans Serif"/>
                <a:cs typeface="Microsoft Sans Serif"/>
              </a:rPr>
              <a:t> </a:t>
            </a:r>
            <a:r>
              <a:rPr sz="1600" spc="-20">
                <a:latin typeface="Microsoft Sans Serif"/>
                <a:cs typeface="Microsoft Sans Serif"/>
              </a:rPr>
              <a:t>зачисленные</a:t>
            </a:r>
            <a:r>
              <a:rPr sz="1600" spc="75">
                <a:latin typeface="Microsoft Sans Serif"/>
                <a:cs typeface="Microsoft Sans Serif"/>
              </a:rPr>
              <a:t> </a:t>
            </a:r>
            <a:r>
              <a:rPr sz="1600">
                <a:latin typeface="Microsoft Sans Serif"/>
                <a:cs typeface="Microsoft Sans Serif"/>
              </a:rPr>
              <a:t>в </a:t>
            </a:r>
            <a:r>
              <a:rPr sz="1600" spc="5">
                <a:latin typeface="Microsoft Sans Serif"/>
                <a:cs typeface="Microsoft Sans Serif"/>
              </a:rPr>
              <a:t> </a:t>
            </a:r>
            <a:r>
              <a:rPr sz="1600" spc="-20">
                <a:latin typeface="Microsoft Sans Serif"/>
                <a:cs typeface="Microsoft Sans Serif"/>
              </a:rPr>
              <a:t>образовательную </a:t>
            </a:r>
            <a:r>
              <a:rPr sz="1600" spc="-15">
                <a:latin typeface="Microsoft Sans Serif"/>
                <a:cs typeface="Microsoft Sans Serif"/>
              </a:rPr>
              <a:t> </a:t>
            </a:r>
            <a:r>
              <a:rPr sz="1600" spc="-20">
                <a:latin typeface="Microsoft Sans Serif"/>
                <a:cs typeface="Microsoft Sans Serif"/>
              </a:rPr>
              <a:t>организацию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1434" y="2613660"/>
            <a:ext cx="2770505" cy="601980"/>
            <a:chOff x="351434" y="2613660"/>
            <a:chExt cx="2770505" cy="601980"/>
          </a:xfrm>
        </p:grpSpPr>
        <p:sp>
          <p:nvSpPr>
            <p:cNvPr id="9" name="object 9"/>
            <p:cNvSpPr/>
            <p:nvPr/>
          </p:nvSpPr>
          <p:spPr>
            <a:xfrm>
              <a:off x="364134" y="2626360"/>
              <a:ext cx="2745105" cy="576580"/>
            </a:xfrm>
            <a:custGeom>
              <a:rect l="l" t="t" r="r" b="b"/>
              <a:pathLst>
                <a:path w="2745105" h="576580">
                  <a:moveTo>
                    <a:pt x="2687421" y="0"/>
                  </a:moveTo>
                  <a:lnTo>
                    <a:pt x="57619" y="0"/>
                  </a:lnTo>
                  <a:lnTo>
                    <a:pt x="35190" y="4544"/>
                  </a:lnTo>
                  <a:lnTo>
                    <a:pt x="16875" y="16922"/>
                  </a:lnTo>
                  <a:lnTo>
                    <a:pt x="4527" y="35254"/>
                  </a:lnTo>
                  <a:lnTo>
                    <a:pt x="0" y="57657"/>
                  </a:lnTo>
                  <a:lnTo>
                    <a:pt x="0" y="518667"/>
                  </a:lnTo>
                  <a:lnTo>
                    <a:pt x="4527" y="541125"/>
                  </a:lnTo>
                  <a:lnTo>
                    <a:pt x="16875" y="559450"/>
                  </a:lnTo>
                  <a:lnTo>
                    <a:pt x="35190" y="571799"/>
                  </a:lnTo>
                  <a:lnTo>
                    <a:pt x="57619" y="576326"/>
                  </a:lnTo>
                  <a:lnTo>
                    <a:pt x="2687421" y="576326"/>
                  </a:lnTo>
                  <a:lnTo>
                    <a:pt x="2709878" y="571799"/>
                  </a:lnTo>
                  <a:lnTo>
                    <a:pt x="2728204" y="559450"/>
                  </a:lnTo>
                  <a:lnTo>
                    <a:pt x="2740553" y="541125"/>
                  </a:lnTo>
                  <a:lnTo>
                    <a:pt x="2745079" y="518667"/>
                  </a:lnTo>
                  <a:lnTo>
                    <a:pt x="2745079" y="57657"/>
                  </a:lnTo>
                  <a:lnTo>
                    <a:pt x="2740553" y="35254"/>
                  </a:lnTo>
                  <a:lnTo>
                    <a:pt x="2728204" y="16922"/>
                  </a:lnTo>
                  <a:lnTo>
                    <a:pt x="2709878" y="4544"/>
                  </a:lnTo>
                  <a:lnTo>
                    <a:pt x="2687421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4134" y="2626360"/>
              <a:ext cx="2745105" cy="576580"/>
            </a:xfrm>
            <a:custGeom>
              <a:rect l="l" t="t" r="r" b="b"/>
              <a:pathLst>
                <a:path w="2745105" h="576580">
                  <a:moveTo>
                    <a:pt x="0" y="57657"/>
                  </a:moveTo>
                  <a:lnTo>
                    <a:pt x="4527" y="35254"/>
                  </a:lnTo>
                  <a:lnTo>
                    <a:pt x="16875" y="16922"/>
                  </a:lnTo>
                  <a:lnTo>
                    <a:pt x="35190" y="4544"/>
                  </a:lnTo>
                  <a:lnTo>
                    <a:pt x="57619" y="0"/>
                  </a:lnTo>
                  <a:lnTo>
                    <a:pt x="2687421" y="0"/>
                  </a:lnTo>
                  <a:lnTo>
                    <a:pt x="2709878" y="4544"/>
                  </a:lnTo>
                  <a:lnTo>
                    <a:pt x="2728204" y="16922"/>
                  </a:lnTo>
                  <a:lnTo>
                    <a:pt x="2740553" y="35254"/>
                  </a:lnTo>
                  <a:lnTo>
                    <a:pt x="2745079" y="57657"/>
                  </a:lnTo>
                  <a:lnTo>
                    <a:pt x="2745079" y="518667"/>
                  </a:lnTo>
                  <a:lnTo>
                    <a:pt x="2740553" y="541125"/>
                  </a:lnTo>
                  <a:lnTo>
                    <a:pt x="2728204" y="559450"/>
                  </a:lnTo>
                  <a:lnTo>
                    <a:pt x="2709878" y="571799"/>
                  </a:lnTo>
                  <a:lnTo>
                    <a:pt x="2687421" y="576326"/>
                  </a:lnTo>
                  <a:lnTo>
                    <a:pt x="57619" y="576326"/>
                  </a:lnTo>
                  <a:lnTo>
                    <a:pt x="35190" y="571799"/>
                  </a:lnTo>
                  <a:lnTo>
                    <a:pt x="16875" y="559450"/>
                  </a:lnTo>
                  <a:lnTo>
                    <a:pt x="4527" y="541125"/>
                  </a:lnTo>
                  <a:lnTo>
                    <a:pt x="0" y="518667"/>
                  </a:lnTo>
                  <a:lnTo>
                    <a:pt x="0" y="57657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02742" y="2684144"/>
            <a:ext cx="2667635" cy="4394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065" marR="5080" indent="1270" algn="ctr">
              <a:lnSpc>
                <a:spcPts val="1030"/>
              </a:lnSpc>
              <a:spcBef>
                <a:spcPts val="270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Собеседование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(на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момент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поступления)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26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spc="26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>
                <a:solidFill>
                  <a:srgbClr val="FFFFFF"/>
                </a:solidFill>
                <a:latin typeface="Microsoft Sans Serif"/>
                <a:cs typeface="Microsoft Sans Serif"/>
              </a:rPr>
              <a:t>оценка</a:t>
            </a:r>
            <a:r>
              <a:rPr sz="1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эмоциональной</a:t>
            </a:r>
            <a:r>
              <a:rPr sz="1000" spc="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уравновешенности</a:t>
            </a:r>
            <a:r>
              <a:rPr sz="1000" spc="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1000" spc="-254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устойчивости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1434" y="3297301"/>
            <a:ext cx="2770505" cy="852805"/>
            <a:chOff x="351434" y="3297301"/>
            <a:chExt cx="2770505" cy="852805"/>
          </a:xfrm>
        </p:grpSpPr>
        <p:sp>
          <p:nvSpPr>
            <p:cNvPr id="13" name="object 13"/>
            <p:cNvSpPr/>
            <p:nvPr/>
          </p:nvSpPr>
          <p:spPr>
            <a:xfrm>
              <a:off x="364134" y="3310001"/>
              <a:ext cx="2745105" cy="827405"/>
            </a:xfrm>
            <a:custGeom>
              <a:rect l="l" t="t" r="r" b="b"/>
              <a:pathLst>
                <a:path w="2745105" h="827403">
                  <a:moveTo>
                    <a:pt x="2662402" y="0"/>
                  </a:moveTo>
                  <a:lnTo>
                    <a:pt x="82677" y="0"/>
                  </a:lnTo>
                  <a:lnTo>
                    <a:pt x="50492" y="6488"/>
                  </a:lnTo>
                  <a:lnTo>
                    <a:pt x="24212" y="24193"/>
                  </a:lnTo>
                  <a:lnTo>
                    <a:pt x="6496" y="50470"/>
                  </a:lnTo>
                  <a:lnTo>
                    <a:pt x="0" y="82676"/>
                  </a:lnTo>
                  <a:lnTo>
                    <a:pt x="0" y="744105"/>
                  </a:lnTo>
                  <a:lnTo>
                    <a:pt x="6496" y="776285"/>
                  </a:lnTo>
                  <a:lnTo>
                    <a:pt x="24212" y="802565"/>
                  </a:lnTo>
                  <a:lnTo>
                    <a:pt x="50492" y="820284"/>
                  </a:lnTo>
                  <a:lnTo>
                    <a:pt x="82677" y="826782"/>
                  </a:lnTo>
                  <a:lnTo>
                    <a:pt x="2662402" y="826782"/>
                  </a:lnTo>
                  <a:lnTo>
                    <a:pt x="2694555" y="820284"/>
                  </a:lnTo>
                  <a:lnTo>
                    <a:pt x="2720838" y="802565"/>
                  </a:lnTo>
                  <a:lnTo>
                    <a:pt x="2738572" y="776285"/>
                  </a:lnTo>
                  <a:lnTo>
                    <a:pt x="2745079" y="744105"/>
                  </a:lnTo>
                  <a:lnTo>
                    <a:pt x="2745079" y="82676"/>
                  </a:lnTo>
                  <a:lnTo>
                    <a:pt x="2738572" y="50470"/>
                  </a:lnTo>
                  <a:lnTo>
                    <a:pt x="2720838" y="24193"/>
                  </a:lnTo>
                  <a:lnTo>
                    <a:pt x="2694555" y="6488"/>
                  </a:lnTo>
                  <a:lnTo>
                    <a:pt x="2662402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4134" y="3310001"/>
              <a:ext cx="2745105" cy="827405"/>
            </a:xfrm>
            <a:custGeom>
              <a:rect l="l" t="t" r="r" b="b"/>
              <a:pathLst>
                <a:path w="2745105" h="827403">
                  <a:moveTo>
                    <a:pt x="0" y="82676"/>
                  </a:moveTo>
                  <a:lnTo>
                    <a:pt x="6496" y="50470"/>
                  </a:lnTo>
                  <a:lnTo>
                    <a:pt x="24212" y="24193"/>
                  </a:lnTo>
                  <a:lnTo>
                    <a:pt x="50492" y="6488"/>
                  </a:lnTo>
                  <a:lnTo>
                    <a:pt x="82677" y="0"/>
                  </a:lnTo>
                  <a:lnTo>
                    <a:pt x="2662402" y="0"/>
                  </a:lnTo>
                  <a:lnTo>
                    <a:pt x="2694555" y="6488"/>
                  </a:lnTo>
                  <a:lnTo>
                    <a:pt x="2720838" y="24193"/>
                  </a:lnTo>
                  <a:lnTo>
                    <a:pt x="2738572" y="50470"/>
                  </a:lnTo>
                  <a:lnTo>
                    <a:pt x="2745079" y="82676"/>
                  </a:lnTo>
                  <a:lnTo>
                    <a:pt x="2745079" y="744105"/>
                  </a:lnTo>
                  <a:lnTo>
                    <a:pt x="2738572" y="776285"/>
                  </a:lnTo>
                  <a:lnTo>
                    <a:pt x="2720838" y="802565"/>
                  </a:lnTo>
                  <a:lnTo>
                    <a:pt x="2694555" y="820284"/>
                  </a:lnTo>
                  <a:lnTo>
                    <a:pt x="2662402" y="826782"/>
                  </a:lnTo>
                  <a:lnTo>
                    <a:pt x="82677" y="826782"/>
                  </a:lnTo>
                  <a:lnTo>
                    <a:pt x="50492" y="820284"/>
                  </a:lnTo>
                  <a:lnTo>
                    <a:pt x="24212" y="802565"/>
                  </a:lnTo>
                  <a:lnTo>
                    <a:pt x="6496" y="776285"/>
                  </a:lnTo>
                  <a:lnTo>
                    <a:pt x="0" y="744105"/>
                  </a:lnTo>
                  <a:lnTo>
                    <a:pt x="0" y="82676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52729" y="3361690"/>
            <a:ext cx="2567305" cy="7035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94615" marR="87630" algn="ctr">
              <a:lnSpc>
                <a:spcPts val="1030"/>
              </a:lnSpc>
              <a:spcBef>
                <a:spcPts val="270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Наблюдение,</a:t>
            </a:r>
            <a:r>
              <a:rPr sz="10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диагностика</a:t>
            </a:r>
            <a:r>
              <a:rPr sz="10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260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r>
              <a:rPr sz="1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мониторинг </a:t>
            </a:r>
            <a:r>
              <a:rPr sz="1000" spc="-2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актуального</a:t>
            </a:r>
            <a:r>
              <a:rPr sz="1000" spc="5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психического</a:t>
            </a:r>
            <a:r>
              <a:rPr sz="10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состояния</a:t>
            </a:r>
            <a:r>
              <a:rPr sz="1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endParaRPr sz="1000">
              <a:latin typeface="Microsoft Sans Serif"/>
              <a:cs typeface="Microsoft Sans Serif"/>
            </a:endParaRPr>
          </a:p>
          <a:p>
            <a:pPr marL="12700" marR="5080" algn="ctr">
              <a:lnSpc>
                <a:spcPts val="1030"/>
              </a:lnSpc>
              <a:spcBef>
                <a:spcPts val="5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период</a:t>
            </a:r>
            <a:r>
              <a:rPr sz="10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адаптации,</a:t>
            </a:r>
            <a:r>
              <a:rPr sz="1000" spc="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том</a:t>
            </a:r>
            <a:r>
              <a:rPr sz="1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числе</a:t>
            </a:r>
            <a:r>
              <a:rPr sz="10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выявление </a:t>
            </a:r>
            <a:r>
              <a:rPr sz="1000" spc="-254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>
                <a:solidFill>
                  <a:srgbClr val="FFFFFF"/>
                </a:solidFill>
                <a:latin typeface="Microsoft Sans Serif"/>
                <a:cs typeface="Microsoft Sans Serif"/>
              </a:rPr>
              <a:t>признаков</a:t>
            </a:r>
            <a:r>
              <a:rPr sz="1000" spc="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деструктивного</a:t>
            </a:r>
            <a:r>
              <a:rPr sz="1000" spc="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переживания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lnSpc>
                <a:spcPts val="1045"/>
              </a:lnSpc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горя</a:t>
            </a:r>
            <a:r>
              <a:rPr sz="10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(утраты)</a:t>
            </a:r>
            <a:r>
              <a:rPr sz="1000" spc="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(первые</a:t>
            </a:r>
            <a:r>
              <a:rPr sz="1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две</a:t>
            </a:r>
            <a:r>
              <a:rPr sz="10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недели)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51434" y="4231385"/>
            <a:ext cx="2770505" cy="608965"/>
            <a:chOff x="351434" y="4231385"/>
            <a:chExt cx="2770505" cy="608965"/>
          </a:xfrm>
        </p:grpSpPr>
        <p:sp>
          <p:nvSpPr>
            <p:cNvPr id="17" name="object 17"/>
            <p:cNvSpPr/>
            <p:nvPr/>
          </p:nvSpPr>
          <p:spPr>
            <a:xfrm>
              <a:off x="364134" y="4244085"/>
              <a:ext cx="2745105" cy="583565"/>
            </a:xfrm>
            <a:custGeom>
              <a:rect l="l" t="t" r="r" b="b"/>
              <a:pathLst>
                <a:path w="2745105" h="583564">
                  <a:moveTo>
                    <a:pt x="2686786" y="0"/>
                  </a:moveTo>
                  <a:lnTo>
                    <a:pt x="58305" y="0"/>
                  </a:lnTo>
                  <a:lnTo>
                    <a:pt x="35608" y="4582"/>
                  </a:lnTo>
                  <a:lnTo>
                    <a:pt x="17075" y="17079"/>
                  </a:lnTo>
                  <a:lnTo>
                    <a:pt x="4581" y="35613"/>
                  </a:lnTo>
                  <a:lnTo>
                    <a:pt x="0" y="58305"/>
                  </a:lnTo>
                  <a:lnTo>
                    <a:pt x="0" y="524827"/>
                  </a:lnTo>
                  <a:lnTo>
                    <a:pt x="4581" y="547527"/>
                  </a:lnTo>
                  <a:lnTo>
                    <a:pt x="17075" y="566064"/>
                  </a:lnTo>
                  <a:lnTo>
                    <a:pt x="35608" y="578562"/>
                  </a:lnTo>
                  <a:lnTo>
                    <a:pt x="58305" y="583145"/>
                  </a:lnTo>
                  <a:lnTo>
                    <a:pt x="2686786" y="583145"/>
                  </a:lnTo>
                  <a:lnTo>
                    <a:pt x="2709450" y="578562"/>
                  </a:lnTo>
                  <a:lnTo>
                    <a:pt x="2727982" y="566064"/>
                  </a:lnTo>
                  <a:lnTo>
                    <a:pt x="2740489" y="547527"/>
                  </a:lnTo>
                  <a:lnTo>
                    <a:pt x="2745079" y="524827"/>
                  </a:lnTo>
                  <a:lnTo>
                    <a:pt x="2745079" y="58305"/>
                  </a:lnTo>
                  <a:lnTo>
                    <a:pt x="2740489" y="35613"/>
                  </a:lnTo>
                  <a:lnTo>
                    <a:pt x="2727982" y="17079"/>
                  </a:lnTo>
                  <a:lnTo>
                    <a:pt x="2709450" y="4582"/>
                  </a:lnTo>
                  <a:lnTo>
                    <a:pt x="2686786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4134" y="4244085"/>
              <a:ext cx="2745105" cy="583565"/>
            </a:xfrm>
            <a:custGeom>
              <a:rect l="l" t="t" r="r" b="b"/>
              <a:pathLst>
                <a:path w="2745105" h="583564">
                  <a:moveTo>
                    <a:pt x="0" y="58305"/>
                  </a:moveTo>
                  <a:lnTo>
                    <a:pt x="4581" y="35613"/>
                  </a:lnTo>
                  <a:lnTo>
                    <a:pt x="17075" y="17079"/>
                  </a:lnTo>
                  <a:lnTo>
                    <a:pt x="35608" y="4582"/>
                  </a:lnTo>
                  <a:lnTo>
                    <a:pt x="58305" y="0"/>
                  </a:lnTo>
                  <a:lnTo>
                    <a:pt x="2686786" y="0"/>
                  </a:lnTo>
                  <a:lnTo>
                    <a:pt x="2709450" y="4582"/>
                  </a:lnTo>
                  <a:lnTo>
                    <a:pt x="2727982" y="17079"/>
                  </a:lnTo>
                  <a:lnTo>
                    <a:pt x="2740489" y="35613"/>
                  </a:lnTo>
                  <a:lnTo>
                    <a:pt x="2745079" y="58305"/>
                  </a:lnTo>
                  <a:lnTo>
                    <a:pt x="2745079" y="524827"/>
                  </a:lnTo>
                  <a:lnTo>
                    <a:pt x="2740489" y="547527"/>
                  </a:lnTo>
                  <a:lnTo>
                    <a:pt x="2727982" y="566064"/>
                  </a:lnTo>
                  <a:lnTo>
                    <a:pt x="2709450" y="578562"/>
                  </a:lnTo>
                  <a:lnTo>
                    <a:pt x="2686786" y="583145"/>
                  </a:lnTo>
                  <a:lnTo>
                    <a:pt x="58305" y="583145"/>
                  </a:lnTo>
                  <a:lnTo>
                    <a:pt x="35608" y="578562"/>
                  </a:lnTo>
                  <a:lnTo>
                    <a:pt x="17075" y="566064"/>
                  </a:lnTo>
                  <a:lnTo>
                    <a:pt x="4581" y="547527"/>
                  </a:lnTo>
                  <a:lnTo>
                    <a:pt x="0" y="524827"/>
                  </a:lnTo>
                  <a:lnTo>
                    <a:pt x="0" y="5830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98475" y="4239869"/>
            <a:ext cx="2684145" cy="570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265">
              <a:lnSpc>
                <a:spcPts val="1115"/>
              </a:lnSpc>
              <a:spcBef>
                <a:spcPts val="95"/>
              </a:spcBef>
            </a:pP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Психологическое</a:t>
            </a:r>
            <a:r>
              <a:rPr sz="10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консультирование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260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endParaRPr sz="1000">
              <a:latin typeface="Microsoft Sans Serif"/>
              <a:cs typeface="Microsoft Sans Serif"/>
            </a:endParaRPr>
          </a:p>
          <a:p>
            <a:pPr marL="12700" marR="5080" indent="288290">
              <a:lnSpc>
                <a:spcPts val="1030"/>
              </a:lnSpc>
              <a:spcBef>
                <a:spcPts val="95"/>
              </a:spcBef>
            </a:pPr>
            <a:r>
              <a:rPr sz="1000" spc="-2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оказание</a:t>
            </a:r>
            <a:r>
              <a:rPr sz="10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психологической</a:t>
            </a:r>
            <a:r>
              <a:rPr sz="1000" spc="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помощи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обучающимся,</a:t>
            </a:r>
            <a:r>
              <a:rPr sz="1000" spc="7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пережившим</a:t>
            </a:r>
            <a:r>
              <a:rPr sz="10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травматическое</a:t>
            </a:r>
            <a:endParaRPr sz="1000">
              <a:latin typeface="Microsoft Sans Serif"/>
              <a:cs typeface="Microsoft Sans Serif"/>
            </a:endParaRPr>
          </a:p>
          <a:p>
            <a:pPr marL="1088390">
              <a:lnSpc>
                <a:spcPts val="1030"/>
              </a:lnSpc>
            </a:pP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событие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18459" y="1610613"/>
            <a:ext cx="2925445" cy="3386454"/>
          </a:xfrm>
          <a:custGeom>
            <a:rect l="l" t="t" r="r" b="b"/>
            <a:pathLst>
              <a:path w="2925445" h="3386454">
                <a:moveTo>
                  <a:pt x="2632329" y="0"/>
                </a:moveTo>
                <a:lnTo>
                  <a:pt x="292480" y="0"/>
                </a:lnTo>
                <a:lnTo>
                  <a:pt x="245036" y="3827"/>
                </a:lnTo>
                <a:lnTo>
                  <a:pt x="200030" y="14909"/>
                </a:lnTo>
                <a:lnTo>
                  <a:pt x="158064" y="32644"/>
                </a:lnTo>
                <a:lnTo>
                  <a:pt x="119740" y="56428"/>
                </a:lnTo>
                <a:lnTo>
                  <a:pt x="85661" y="85661"/>
                </a:lnTo>
                <a:lnTo>
                  <a:pt x="56428" y="119740"/>
                </a:lnTo>
                <a:lnTo>
                  <a:pt x="32644" y="158064"/>
                </a:lnTo>
                <a:lnTo>
                  <a:pt x="14909" y="200030"/>
                </a:lnTo>
                <a:lnTo>
                  <a:pt x="3827" y="245036"/>
                </a:lnTo>
                <a:lnTo>
                  <a:pt x="0" y="292481"/>
                </a:lnTo>
                <a:lnTo>
                  <a:pt x="0" y="3093440"/>
                </a:lnTo>
                <a:lnTo>
                  <a:pt x="3827" y="3140885"/>
                </a:lnTo>
                <a:lnTo>
                  <a:pt x="14909" y="3185892"/>
                </a:lnTo>
                <a:lnTo>
                  <a:pt x="32644" y="3227860"/>
                </a:lnTo>
                <a:lnTo>
                  <a:pt x="56428" y="3266185"/>
                </a:lnTo>
                <a:lnTo>
                  <a:pt x="85661" y="3300266"/>
                </a:lnTo>
                <a:lnTo>
                  <a:pt x="119740" y="3329501"/>
                </a:lnTo>
                <a:lnTo>
                  <a:pt x="158064" y="3353287"/>
                </a:lnTo>
                <a:lnTo>
                  <a:pt x="200030" y="3371023"/>
                </a:lnTo>
                <a:lnTo>
                  <a:pt x="245036" y="3382106"/>
                </a:lnTo>
                <a:lnTo>
                  <a:pt x="292480" y="3385934"/>
                </a:lnTo>
                <a:lnTo>
                  <a:pt x="2632329" y="3385934"/>
                </a:lnTo>
                <a:lnTo>
                  <a:pt x="2679777" y="3382106"/>
                </a:lnTo>
                <a:lnTo>
                  <a:pt x="2724793" y="3371023"/>
                </a:lnTo>
                <a:lnTo>
                  <a:pt x="2766773" y="3353287"/>
                </a:lnTo>
                <a:lnTo>
                  <a:pt x="2805114" y="3329501"/>
                </a:lnTo>
                <a:lnTo>
                  <a:pt x="2839212" y="3300266"/>
                </a:lnTo>
                <a:lnTo>
                  <a:pt x="2868463" y="3266185"/>
                </a:lnTo>
                <a:lnTo>
                  <a:pt x="2892265" y="3227860"/>
                </a:lnTo>
                <a:lnTo>
                  <a:pt x="2910013" y="3185892"/>
                </a:lnTo>
                <a:lnTo>
                  <a:pt x="2921105" y="3140885"/>
                </a:lnTo>
                <a:lnTo>
                  <a:pt x="2924937" y="3093440"/>
                </a:lnTo>
                <a:lnTo>
                  <a:pt x="2924937" y="292481"/>
                </a:lnTo>
                <a:lnTo>
                  <a:pt x="2921105" y="245036"/>
                </a:lnTo>
                <a:lnTo>
                  <a:pt x="2910013" y="200030"/>
                </a:lnTo>
                <a:lnTo>
                  <a:pt x="2892265" y="158064"/>
                </a:lnTo>
                <a:lnTo>
                  <a:pt x="2868463" y="119740"/>
                </a:lnTo>
                <a:lnTo>
                  <a:pt x="2839212" y="85661"/>
                </a:lnTo>
                <a:lnTo>
                  <a:pt x="2805114" y="56428"/>
                </a:lnTo>
                <a:lnTo>
                  <a:pt x="2766773" y="32644"/>
                </a:lnTo>
                <a:lnTo>
                  <a:pt x="2724793" y="14909"/>
                </a:lnTo>
                <a:lnTo>
                  <a:pt x="2679777" y="3827"/>
                </a:lnTo>
                <a:lnTo>
                  <a:pt x="2632329" y="0"/>
                </a:lnTo>
                <a:close/>
              </a:path>
            </a:pathLst>
          </a:custGeom>
          <a:solidFill>
            <a:srgbClr val="CADDDA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052696" y="1755775"/>
            <a:ext cx="1656714" cy="68961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-635" algn="ctr">
              <a:lnSpc>
                <a:spcPts val="1660"/>
              </a:lnSpc>
              <a:spcBef>
                <a:spcPts val="365"/>
              </a:spcBef>
            </a:pPr>
            <a:r>
              <a:rPr sz="1600" spc="-10">
                <a:latin typeface="Microsoft Sans Serif"/>
                <a:cs typeface="Microsoft Sans Serif"/>
              </a:rPr>
              <a:t>Обучающиеся </a:t>
            </a:r>
            <a:r>
              <a:rPr sz="1600" spc="-5">
                <a:latin typeface="Microsoft Sans Serif"/>
                <a:cs typeface="Microsoft Sans Serif"/>
              </a:rPr>
              <a:t> </a:t>
            </a:r>
            <a:r>
              <a:rPr sz="1600" spc="-10">
                <a:latin typeface="Microsoft Sans Serif"/>
                <a:cs typeface="Microsoft Sans Serif"/>
              </a:rPr>
              <a:t>обр</a:t>
            </a:r>
            <a:r>
              <a:rPr sz="1600" spc="-20">
                <a:latin typeface="Microsoft Sans Serif"/>
                <a:cs typeface="Microsoft Sans Serif"/>
              </a:rPr>
              <a:t>а</a:t>
            </a:r>
            <a:r>
              <a:rPr sz="1600" spc="-85">
                <a:latin typeface="Microsoft Sans Serif"/>
                <a:cs typeface="Microsoft Sans Serif"/>
              </a:rPr>
              <a:t>з</a:t>
            </a:r>
            <a:r>
              <a:rPr sz="1600" spc="-10">
                <a:latin typeface="Microsoft Sans Serif"/>
                <a:cs typeface="Microsoft Sans Serif"/>
              </a:rPr>
              <a:t>о</a:t>
            </a:r>
            <a:r>
              <a:rPr sz="1600" spc="-15">
                <a:latin typeface="Microsoft Sans Serif"/>
                <a:cs typeface="Microsoft Sans Serif"/>
              </a:rPr>
              <a:t>в</a:t>
            </a:r>
            <a:r>
              <a:rPr sz="1600" spc="-45">
                <a:latin typeface="Microsoft Sans Serif"/>
                <a:cs typeface="Microsoft Sans Serif"/>
              </a:rPr>
              <a:t>а</a:t>
            </a:r>
            <a:r>
              <a:rPr sz="1600" spc="-20">
                <a:latin typeface="Microsoft Sans Serif"/>
                <a:cs typeface="Microsoft Sans Serif"/>
              </a:rPr>
              <a:t>т</a:t>
            </a:r>
            <a:r>
              <a:rPr sz="1600" spc="-55">
                <a:latin typeface="Microsoft Sans Serif"/>
                <a:cs typeface="Microsoft Sans Serif"/>
              </a:rPr>
              <a:t>е</a:t>
            </a:r>
            <a:r>
              <a:rPr sz="1600" spc="-5">
                <a:latin typeface="Microsoft Sans Serif"/>
                <a:cs typeface="Microsoft Sans Serif"/>
              </a:rPr>
              <a:t>ль</a:t>
            </a:r>
            <a:r>
              <a:rPr sz="1600" spc="-10">
                <a:latin typeface="Microsoft Sans Serif"/>
                <a:cs typeface="Microsoft Sans Serif"/>
              </a:rPr>
              <a:t>ной  </a:t>
            </a:r>
            <a:r>
              <a:rPr sz="1600" spc="-20">
                <a:latin typeface="Microsoft Sans Serif"/>
                <a:cs typeface="Microsoft Sans Serif"/>
              </a:rPr>
              <a:t>организации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80942" y="2614295"/>
            <a:ext cx="2800350" cy="728345"/>
            <a:chOff x="3480942" y="2614295"/>
            <a:chExt cx="2800350" cy="728345"/>
          </a:xfrm>
        </p:grpSpPr>
        <p:sp>
          <p:nvSpPr>
            <p:cNvPr id="23" name="object 23"/>
            <p:cNvSpPr/>
            <p:nvPr/>
          </p:nvSpPr>
          <p:spPr>
            <a:xfrm>
              <a:off x="3493642" y="2626995"/>
              <a:ext cx="2774950" cy="702945"/>
            </a:xfrm>
            <a:custGeom>
              <a:rect l="l" t="t" r="r" b="b"/>
              <a:pathLst>
                <a:path w="2774950" h="702945">
                  <a:moveTo>
                    <a:pt x="2704211" y="0"/>
                  </a:moveTo>
                  <a:lnTo>
                    <a:pt x="70231" y="0"/>
                  </a:lnTo>
                  <a:lnTo>
                    <a:pt x="42916" y="5508"/>
                  </a:lnTo>
                  <a:lnTo>
                    <a:pt x="20589" y="20542"/>
                  </a:lnTo>
                  <a:lnTo>
                    <a:pt x="5526" y="42862"/>
                  </a:lnTo>
                  <a:lnTo>
                    <a:pt x="0" y="70231"/>
                  </a:lnTo>
                  <a:lnTo>
                    <a:pt x="0" y="632332"/>
                  </a:lnTo>
                  <a:lnTo>
                    <a:pt x="5526" y="659701"/>
                  </a:lnTo>
                  <a:lnTo>
                    <a:pt x="20589" y="682021"/>
                  </a:lnTo>
                  <a:lnTo>
                    <a:pt x="42916" y="697055"/>
                  </a:lnTo>
                  <a:lnTo>
                    <a:pt x="70231" y="702563"/>
                  </a:lnTo>
                  <a:lnTo>
                    <a:pt x="2704211" y="702563"/>
                  </a:lnTo>
                  <a:lnTo>
                    <a:pt x="2731579" y="697055"/>
                  </a:lnTo>
                  <a:lnTo>
                    <a:pt x="2753899" y="682021"/>
                  </a:lnTo>
                  <a:lnTo>
                    <a:pt x="2768933" y="659701"/>
                  </a:lnTo>
                  <a:lnTo>
                    <a:pt x="2774442" y="632332"/>
                  </a:lnTo>
                  <a:lnTo>
                    <a:pt x="2774442" y="70231"/>
                  </a:lnTo>
                  <a:lnTo>
                    <a:pt x="2768933" y="42862"/>
                  </a:lnTo>
                  <a:lnTo>
                    <a:pt x="2753899" y="20542"/>
                  </a:lnTo>
                  <a:lnTo>
                    <a:pt x="2731579" y="5508"/>
                  </a:lnTo>
                  <a:lnTo>
                    <a:pt x="2704211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93642" y="2626995"/>
              <a:ext cx="2774950" cy="702945"/>
            </a:xfrm>
            <a:custGeom>
              <a:rect l="l" t="t" r="r" b="b"/>
              <a:pathLst>
                <a:path w="2774950" h="702945">
                  <a:moveTo>
                    <a:pt x="0" y="70231"/>
                  </a:moveTo>
                  <a:lnTo>
                    <a:pt x="5526" y="42862"/>
                  </a:lnTo>
                  <a:lnTo>
                    <a:pt x="20589" y="20542"/>
                  </a:lnTo>
                  <a:lnTo>
                    <a:pt x="42916" y="5508"/>
                  </a:lnTo>
                  <a:lnTo>
                    <a:pt x="70231" y="0"/>
                  </a:lnTo>
                  <a:lnTo>
                    <a:pt x="2704211" y="0"/>
                  </a:lnTo>
                  <a:lnTo>
                    <a:pt x="2731579" y="5508"/>
                  </a:lnTo>
                  <a:lnTo>
                    <a:pt x="2753899" y="20542"/>
                  </a:lnTo>
                  <a:lnTo>
                    <a:pt x="2768933" y="42862"/>
                  </a:lnTo>
                  <a:lnTo>
                    <a:pt x="2774442" y="70231"/>
                  </a:lnTo>
                  <a:lnTo>
                    <a:pt x="2774442" y="632332"/>
                  </a:lnTo>
                  <a:lnTo>
                    <a:pt x="2768933" y="659701"/>
                  </a:lnTo>
                  <a:lnTo>
                    <a:pt x="2753899" y="682021"/>
                  </a:lnTo>
                  <a:lnTo>
                    <a:pt x="2731579" y="697055"/>
                  </a:lnTo>
                  <a:lnTo>
                    <a:pt x="2704211" y="702563"/>
                  </a:lnTo>
                  <a:lnTo>
                    <a:pt x="70231" y="702563"/>
                  </a:lnTo>
                  <a:lnTo>
                    <a:pt x="42916" y="697055"/>
                  </a:lnTo>
                  <a:lnTo>
                    <a:pt x="20589" y="682021"/>
                  </a:lnTo>
                  <a:lnTo>
                    <a:pt x="5526" y="659701"/>
                  </a:lnTo>
                  <a:lnTo>
                    <a:pt x="0" y="632332"/>
                  </a:lnTo>
                  <a:lnTo>
                    <a:pt x="0" y="7023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541521" y="2616453"/>
            <a:ext cx="2677795" cy="7035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3175" algn="ctr">
              <a:lnSpc>
                <a:spcPct val="86300"/>
              </a:lnSpc>
              <a:spcBef>
                <a:spcPts val="260"/>
              </a:spcBef>
            </a:pP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Психологическое консультирование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26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spc="26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5">
                <a:solidFill>
                  <a:srgbClr val="FFFFFF"/>
                </a:solidFill>
                <a:latin typeface="Microsoft Sans Serif"/>
                <a:cs typeface="Microsoft Sans Serif"/>
              </a:rPr>
              <a:t>оказание</a:t>
            </a:r>
            <a:r>
              <a:rPr sz="10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психологической</a:t>
            </a:r>
            <a:r>
              <a:rPr sz="1000" spc="5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>
                <a:solidFill>
                  <a:srgbClr val="FFFFFF"/>
                </a:solidFill>
                <a:latin typeface="Microsoft Sans Serif"/>
                <a:cs typeface="Microsoft Sans Serif"/>
              </a:rPr>
              <a:t>поддержки</a:t>
            </a:r>
            <a:r>
              <a:rPr sz="10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ситуации</a:t>
            </a:r>
            <a:r>
              <a:rPr sz="1000" spc="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расставания</a:t>
            </a:r>
            <a:r>
              <a:rPr sz="10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родителем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5">
                <a:solidFill>
                  <a:srgbClr val="FFFFFF"/>
                </a:solidFill>
                <a:latin typeface="Microsoft Sans Serif"/>
                <a:cs typeface="Microsoft Sans Serif"/>
              </a:rPr>
              <a:t>(законным</a:t>
            </a:r>
            <a:r>
              <a:rPr sz="1000" spc="2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представителем),</a:t>
            </a:r>
            <a:r>
              <a:rPr sz="1000" spc="7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участвующим</a:t>
            </a:r>
            <a:r>
              <a:rPr sz="1000" spc="7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000" spc="-254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480942" y="3402838"/>
            <a:ext cx="2800350" cy="949325"/>
            <a:chOff x="3480942" y="3402838"/>
            <a:chExt cx="2800350" cy="949325"/>
          </a:xfrm>
        </p:grpSpPr>
        <p:sp>
          <p:nvSpPr>
            <p:cNvPr id="27" name="object 27"/>
            <p:cNvSpPr/>
            <p:nvPr/>
          </p:nvSpPr>
          <p:spPr>
            <a:xfrm>
              <a:off x="3493642" y="3415538"/>
              <a:ext cx="2774950" cy="923925"/>
            </a:xfrm>
            <a:custGeom>
              <a:rect l="l" t="t" r="r" b="b"/>
              <a:pathLst>
                <a:path w="2774950" h="923925">
                  <a:moveTo>
                    <a:pt x="2682113" y="0"/>
                  </a:moveTo>
                  <a:lnTo>
                    <a:pt x="92329" y="0"/>
                  </a:lnTo>
                  <a:lnTo>
                    <a:pt x="56417" y="7264"/>
                  </a:lnTo>
                  <a:lnTo>
                    <a:pt x="27066" y="27066"/>
                  </a:lnTo>
                  <a:lnTo>
                    <a:pt x="7264" y="56417"/>
                  </a:lnTo>
                  <a:lnTo>
                    <a:pt x="0" y="92329"/>
                  </a:lnTo>
                  <a:lnTo>
                    <a:pt x="0" y="830973"/>
                  </a:lnTo>
                  <a:lnTo>
                    <a:pt x="7264" y="866911"/>
                  </a:lnTo>
                  <a:lnTo>
                    <a:pt x="27066" y="896259"/>
                  </a:lnTo>
                  <a:lnTo>
                    <a:pt x="56417" y="916046"/>
                  </a:lnTo>
                  <a:lnTo>
                    <a:pt x="92329" y="923302"/>
                  </a:lnTo>
                  <a:lnTo>
                    <a:pt x="2682113" y="923302"/>
                  </a:lnTo>
                  <a:lnTo>
                    <a:pt x="2718077" y="916046"/>
                  </a:lnTo>
                  <a:lnTo>
                    <a:pt x="2747422" y="896259"/>
                  </a:lnTo>
                  <a:lnTo>
                    <a:pt x="2767195" y="866911"/>
                  </a:lnTo>
                  <a:lnTo>
                    <a:pt x="2774442" y="830973"/>
                  </a:lnTo>
                  <a:lnTo>
                    <a:pt x="2774442" y="92329"/>
                  </a:lnTo>
                  <a:lnTo>
                    <a:pt x="2767195" y="56417"/>
                  </a:lnTo>
                  <a:lnTo>
                    <a:pt x="2747422" y="27066"/>
                  </a:lnTo>
                  <a:lnTo>
                    <a:pt x="2718077" y="7264"/>
                  </a:lnTo>
                  <a:lnTo>
                    <a:pt x="2682113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93642" y="3415538"/>
              <a:ext cx="2774950" cy="923925"/>
            </a:xfrm>
            <a:custGeom>
              <a:rect l="l" t="t" r="r" b="b"/>
              <a:pathLst>
                <a:path w="2774950" h="923925">
                  <a:moveTo>
                    <a:pt x="0" y="92329"/>
                  </a:moveTo>
                  <a:lnTo>
                    <a:pt x="7264" y="56417"/>
                  </a:lnTo>
                  <a:lnTo>
                    <a:pt x="27066" y="27066"/>
                  </a:lnTo>
                  <a:lnTo>
                    <a:pt x="56417" y="7264"/>
                  </a:lnTo>
                  <a:lnTo>
                    <a:pt x="92329" y="0"/>
                  </a:lnTo>
                  <a:lnTo>
                    <a:pt x="2682113" y="0"/>
                  </a:lnTo>
                  <a:lnTo>
                    <a:pt x="2718077" y="7264"/>
                  </a:lnTo>
                  <a:lnTo>
                    <a:pt x="2747422" y="27066"/>
                  </a:lnTo>
                  <a:lnTo>
                    <a:pt x="2767195" y="56417"/>
                  </a:lnTo>
                  <a:lnTo>
                    <a:pt x="2774442" y="92329"/>
                  </a:lnTo>
                  <a:lnTo>
                    <a:pt x="2774442" y="830973"/>
                  </a:lnTo>
                  <a:lnTo>
                    <a:pt x="2767195" y="866911"/>
                  </a:lnTo>
                  <a:lnTo>
                    <a:pt x="2747422" y="896259"/>
                  </a:lnTo>
                  <a:lnTo>
                    <a:pt x="2718077" y="916046"/>
                  </a:lnTo>
                  <a:lnTo>
                    <a:pt x="2682113" y="923302"/>
                  </a:lnTo>
                  <a:lnTo>
                    <a:pt x="92329" y="923302"/>
                  </a:lnTo>
                  <a:lnTo>
                    <a:pt x="56417" y="916046"/>
                  </a:lnTo>
                  <a:lnTo>
                    <a:pt x="27066" y="896259"/>
                  </a:lnTo>
                  <a:lnTo>
                    <a:pt x="7264" y="866911"/>
                  </a:lnTo>
                  <a:lnTo>
                    <a:pt x="0" y="830973"/>
                  </a:lnTo>
                  <a:lnTo>
                    <a:pt x="0" y="9232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538473" y="3449827"/>
            <a:ext cx="2693035" cy="83439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1270" algn="ctr">
              <a:lnSpc>
                <a:spcPct val="86200"/>
              </a:lnSpc>
              <a:spcBef>
                <a:spcPts val="260"/>
              </a:spcBef>
            </a:pP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Наблюдение,</a:t>
            </a:r>
            <a:r>
              <a:rPr sz="1000" spc="254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психологическая</a:t>
            </a:r>
            <a:r>
              <a:rPr sz="1000" spc="2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диагностика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соответствии</a:t>
            </a:r>
            <a:r>
              <a:rPr sz="10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000" spc="1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планом</a:t>
            </a:r>
            <a:r>
              <a:rPr sz="10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мониторинга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26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spc="26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отслеживание</a:t>
            </a:r>
            <a:r>
              <a:rPr sz="1000" spc="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актуального</a:t>
            </a:r>
            <a:r>
              <a:rPr sz="1000" spc="6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психического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 состояния,</a:t>
            </a:r>
            <a:r>
              <a:rPr sz="1000" spc="254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особенностей</a:t>
            </a:r>
            <a:r>
              <a:rPr sz="1000" spc="254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взаимодействия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со</a:t>
            </a:r>
            <a:r>
              <a:rPr sz="1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сверстниками</a:t>
            </a:r>
            <a:r>
              <a:rPr sz="1000" spc="3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взрослыми</a:t>
            </a:r>
            <a:r>
              <a:rPr sz="10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(в</a:t>
            </a:r>
            <a:r>
              <a:rPr sz="1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течение </a:t>
            </a:r>
            <a:r>
              <a:rPr sz="10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триместра</a:t>
            </a:r>
            <a:r>
              <a:rPr sz="10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(5</a:t>
            </a:r>
            <a:r>
              <a:rPr sz="1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недель)</a:t>
            </a:r>
            <a:r>
              <a:rPr sz="1000" spc="3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четверти</a:t>
            </a:r>
            <a:r>
              <a:rPr sz="10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000" spc="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полугодия)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480942" y="4412107"/>
            <a:ext cx="2800350" cy="427355"/>
            <a:chOff x="3480942" y="4412107"/>
            <a:chExt cx="2800350" cy="427355"/>
          </a:xfrm>
        </p:grpSpPr>
        <p:sp>
          <p:nvSpPr>
            <p:cNvPr id="31" name="object 31"/>
            <p:cNvSpPr/>
            <p:nvPr/>
          </p:nvSpPr>
          <p:spPr>
            <a:xfrm>
              <a:off x="3493642" y="4424807"/>
              <a:ext cx="2774950" cy="401955"/>
            </a:xfrm>
            <a:custGeom>
              <a:rect l="l" t="t" r="r" b="b"/>
              <a:pathLst>
                <a:path w="2774950" h="401954">
                  <a:moveTo>
                    <a:pt x="2734310" y="0"/>
                  </a:moveTo>
                  <a:lnTo>
                    <a:pt x="40259" y="0"/>
                  </a:lnTo>
                  <a:lnTo>
                    <a:pt x="24592" y="3158"/>
                  </a:lnTo>
                  <a:lnTo>
                    <a:pt x="11795" y="11772"/>
                  </a:lnTo>
                  <a:lnTo>
                    <a:pt x="3165" y="24549"/>
                  </a:lnTo>
                  <a:lnTo>
                    <a:pt x="0" y="40195"/>
                  </a:lnTo>
                  <a:lnTo>
                    <a:pt x="0" y="361708"/>
                  </a:lnTo>
                  <a:lnTo>
                    <a:pt x="3165" y="377347"/>
                  </a:lnTo>
                  <a:lnTo>
                    <a:pt x="11795" y="390120"/>
                  </a:lnTo>
                  <a:lnTo>
                    <a:pt x="24592" y="398732"/>
                  </a:lnTo>
                  <a:lnTo>
                    <a:pt x="40259" y="401891"/>
                  </a:lnTo>
                  <a:lnTo>
                    <a:pt x="2734310" y="401891"/>
                  </a:lnTo>
                  <a:lnTo>
                    <a:pt x="2749956" y="398732"/>
                  </a:lnTo>
                  <a:lnTo>
                    <a:pt x="2762710" y="390120"/>
                  </a:lnTo>
                  <a:lnTo>
                    <a:pt x="2771296" y="377347"/>
                  </a:lnTo>
                  <a:lnTo>
                    <a:pt x="2774442" y="361708"/>
                  </a:lnTo>
                  <a:lnTo>
                    <a:pt x="2774442" y="40195"/>
                  </a:lnTo>
                  <a:lnTo>
                    <a:pt x="2771296" y="24549"/>
                  </a:lnTo>
                  <a:lnTo>
                    <a:pt x="2762710" y="11772"/>
                  </a:lnTo>
                  <a:lnTo>
                    <a:pt x="2749956" y="3158"/>
                  </a:lnTo>
                  <a:lnTo>
                    <a:pt x="273431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493642" y="4424807"/>
              <a:ext cx="2774950" cy="401955"/>
            </a:xfrm>
            <a:custGeom>
              <a:rect l="l" t="t" r="r" b="b"/>
              <a:pathLst>
                <a:path w="2774950" h="401954">
                  <a:moveTo>
                    <a:pt x="0" y="40195"/>
                  </a:moveTo>
                  <a:lnTo>
                    <a:pt x="3165" y="24549"/>
                  </a:lnTo>
                  <a:lnTo>
                    <a:pt x="11795" y="11772"/>
                  </a:lnTo>
                  <a:lnTo>
                    <a:pt x="24592" y="3158"/>
                  </a:lnTo>
                  <a:lnTo>
                    <a:pt x="40259" y="0"/>
                  </a:lnTo>
                  <a:lnTo>
                    <a:pt x="2734310" y="0"/>
                  </a:lnTo>
                  <a:lnTo>
                    <a:pt x="2749956" y="3158"/>
                  </a:lnTo>
                  <a:lnTo>
                    <a:pt x="2762710" y="11772"/>
                  </a:lnTo>
                  <a:lnTo>
                    <a:pt x="2771296" y="24549"/>
                  </a:lnTo>
                  <a:lnTo>
                    <a:pt x="2774442" y="40195"/>
                  </a:lnTo>
                  <a:lnTo>
                    <a:pt x="2774442" y="361708"/>
                  </a:lnTo>
                  <a:lnTo>
                    <a:pt x="2771296" y="377347"/>
                  </a:lnTo>
                  <a:lnTo>
                    <a:pt x="2762710" y="390120"/>
                  </a:lnTo>
                  <a:lnTo>
                    <a:pt x="2749956" y="398732"/>
                  </a:lnTo>
                  <a:lnTo>
                    <a:pt x="2734310" y="401891"/>
                  </a:lnTo>
                  <a:lnTo>
                    <a:pt x="40259" y="401891"/>
                  </a:lnTo>
                  <a:lnTo>
                    <a:pt x="24592" y="398732"/>
                  </a:lnTo>
                  <a:lnTo>
                    <a:pt x="11795" y="390120"/>
                  </a:lnTo>
                  <a:lnTo>
                    <a:pt x="3165" y="377347"/>
                  </a:lnTo>
                  <a:lnTo>
                    <a:pt x="0" y="361708"/>
                  </a:lnTo>
                  <a:lnTo>
                    <a:pt x="0" y="4019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729354" y="4461459"/>
            <a:ext cx="2313940" cy="308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115"/>
              </a:lnSpc>
              <a:spcBef>
                <a:spcPts val="95"/>
              </a:spcBef>
            </a:pPr>
            <a:r>
              <a:rPr sz="1000" spc="-2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Оказание</a:t>
            </a:r>
            <a:r>
              <a:rPr sz="1000" spc="1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психологической</a:t>
            </a:r>
            <a:r>
              <a:rPr sz="10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помощи</a:t>
            </a:r>
            <a:r>
              <a:rPr sz="1000" spc="2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lnSpc>
                <a:spcPts val="1115"/>
              </a:lnSpc>
            </a:pPr>
            <a:r>
              <a:rPr sz="1000" spc="-15">
                <a:solidFill>
                  <a:srgbClr val="FFFFFF"/>
                </a:solidFill>
                <a:latin typeface="Microsoft Sans Serif"/>
                <a:cs typeface="Microsoft Sans Serif"/>
              </a:rPr>
              <a:t>запросу,</a:t>
            </a:r>
            <a:r>
              <a:rPr sz="1000" spc="4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000" spc="-10">
                <a:solidFill>
                  <a:srgbClr val="FFFFFF"/>
                </a:solidFill>
                <a:latin typeface="Microsoft Sans Serif"/>
                <a:cs typeface="Microsoft Sans Serif"/>
              </a:rPr>
              <a:t>ситуации</a:t>
            </a:r>
            <a:r>
              <a:rPr sz="1000" spc="45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>
                <a:solidFill>
                  <a:srgbClr val="FFFFFF"/>
                </a:solidFill>
                <a:latin typeface="Microsoft Sans Serif"/>
                <a:cs typeface="Microsoft Sans Serif"/>
              </a:rPr>
              <a:t>потери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67931" y="3049270"/>
            <a:ext cx="238569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spc="-25">
                <a:latin typeface="Microsoft Sans Serif"/>
                <a:cs typeface="Microsoft Sans Serif"/>
              </a:rPr>
              <a:t>Каждое </a:t>
            </a:r>
            <a:r>
              <a:rPr sz="1100" spc="-5">
                <a:latin typeface="Microsoft Sans Serif"/>
                <a:cs typeface="Microsoft Sans Serif"/>
              </a:rPr>
              <a:t>направление деятельности 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педагога-психолога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включается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в 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единый</a:t>
            </a:r>
            <a:r>
              <a:rPr sz="1100" spc="229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процесс</a:t>
            </a:r>
            <a:r>
              <a:rPr sz="1100" spc="22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сопровождения,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67931" y="3552190"/>
            <a:ext cx="126301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22019"/>
              </a:tabLst>
            </a:pPr>
            <a:r>
              <a:rPr sz="1100" spc="-5">
                <a:latin typeface="Microsoft Sans Serif"/>
                <a:cs typeface="Microsoft Sans Serif"/>
              </a:rPr>
              <a:t>обрета</a:t>
            </a:r>
            <a:r>
              <a:rPr sz="1100">
                <a:latin typeface="Microsoft Sans Serif"/>
                <a:cs typeface="Microsoft Sans Serif"/>
              </a:rPr>
              <a:t>я	свою  </a:t>
            </a:r>
            <a:r>
              <a:rPr sz="1100" spc="-20">
                <a:latin typeface="Microsoft Sans Serif"/>
                <a:cs typeface="Microsoft Sans Serif"/>
              </a:rPr>
              <a:t>конкретное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40726" y="3552190"/>
            <a:ext cx="111252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2900">
              <a:lnSpc>
                <a:spcPct val="100000"/>
              </a:lnSpc>
              <a:spcBef>
                <a:spcPts val="100"/>
              </a:spcBef>
            </a:pPr>
            <a:r>
              <a:rPr sz="1100" spc="-5">
                <a:latin typeface="Microsoft Sans Serif"/>
                <a:cs typeface="Microsoft Sans Serif"/>
              </a:rPr>
              <a:t>сп</a:t>
            </a:r>
            <a:r>
              <a:rPr sz="1100" spc="-20">
                <a:latin typeface="Microsoft Sans Serif"/>
                <a:cs typeface="Microsoft Sans Serif"/>
              </a:rPr>
              <a:t>е</a:t>
            </a:r>
            <a:r>
              <a:rPr sz="1100">
                <a:latin typeface="Microsoft Sans Serif"/>
                <a:cs typeface="Microsoft Sans Serif"/>
              </a:rPr>
              <a:t>ц</a:t>
            </a:r>
            <a:r>
              <a:rPr sz="1100" spc="-10">
                <a:latin typeface="Microsoft Sans Serif"/>
                <a:cs typeface="Microsoft Sans Serif"/>
              </a:rPr>
              <a:t>и</a:t>
            </a:r>
            <a:r>
              <a:rPr sz="1100">
                <a:latin typeface="Microsoft Sans Serif"/>
                <a:cs typeface="Microsoft Sans Serif"/>
              </a:rPr>
              <a:t>ф</a:t>
            </a:r>
            <a:r>
              <a:rPr sz="1100" spc="-10">
                <a:latin typeface="Microsoft Sans Serif"/>
                <a:cs typeface="Microsoft Sans Serif"/>
              </a:rPr>
              <a:t>и</a:t>
            </a:r>
            <a:r>
              <a:rPr sz="1100" spc="-75">
                <a:latin typeface="Microsoft Sans Serif"/>
                <a:cs typeface="Microsoft Sans Serif"/>
              </a:rPr>
              <a:t>к</a:t>
            </a:r>
            <a:r>
              <a:rPr sz="1100" spc="-10">
                <a:latin typeface="Microsoft Sans Serif"/>
                <a:cs typeface="Microsoft Sans Serif"/>
              </a:rPr>
              <a:t>у</a:t>
            </a:r>
            <a:r>
              <a:rPr sz="1100">
                <a:latin typeface="Microsoft Sans Serif"/>
                <a:cs typeface="Microsoft Sans Serif"/>
              </a:rPr>
              <a:t>,  </a:t>
            </a:r>
            <a:r>
              <a:rPr sz="1100" spc="-5">
                <a:latin typeface="Microsoft Sans Serif"/>
                <a:cs typeface="Microsoft Sans Serif"/>
              </a:rPr>
              <a:t>содержат</a:t>
            </a:r>
            <a:r>
              <a:rPr sz="1100" spc="-15">
                <a:latin typeface="Microsoft Sans Serif"/>
                <a:cs typeface="Microsoft Sans Serif"/>
              </a:rPr>
              <a:t>е</a:t>
            </a:r>
            <a:r>
              <a:rPr sz="1100" spc="15">
                <a:latin typeface="Microsoft Sans Serif"/>
                <a:cs typeface="Microsoft Sans Serif"/>
              </a:rPr>
              <a:t>л</a:t>
            </a:r>
            <a:r>
              <a:rPr sz="1100" spc="-5">
                <a:latin typeface="Microsoft Sans Serif"/>
                <a:cs typeface="Microsoft Sans Serif"/>
              </a:rPr>
              <a:t>ьное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67931" y="3887520"/>
            <a:ext cx="238506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70685"/>
              </a:tabLst>
            </a:pPr>
            <a:r>
              <a:rPr sz="1100" spc="-5">
                <a:latin typeface="Microsoft Sans Serif"/>
                <a:cs typeface="Microsoft Sans Serif"/>
              </a:rPr>
              <a:t>наполнение</a:t>
            </a:r>
            <a:r>
              <a:rPr sz="1100" spc="120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в</a:t>
            </a:r>
            <a:r>
              <a:rPr sz="1100" spc="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форме	</a:t>
            </a: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программ</a:t>
            </a:r>
            <a:endParaRPr sz="11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67931" y="4055465"/>
            <a:ext cx="23850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3630"/>
              </a:tabLst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адресной	помощи</a:t>
            </a:r>
            <a:r>
              <a:rPr sz="1100" b="1" i="1" spc="3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(далее</a:t>
            </a:r>
            <a:r>
              <a:rPr sz="1100" spc="345">
                <a:latin typeface="Microsoft Sans Serif"/>
                <a:cs typeface="Microsoft Sans Serif"/>
              </a:rPr>
              <a:t> </a:t>
            </a:r>
            <a:r>
              <a:rPr sz="1100" spc="290">
                <a:latin typeface="Microsoft Sans Serif"/>
                <a:cs typeface="Microsoft Sans Serif"/>
              </a:rPr>
              <a:t>–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67931" y="4223105"/>
            <a:ext cx="19373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spc="-5">
                <a:latin typeface="Arial"/>
                <a:cs typeface="Arial"/>
              </a:rPr>
              <a:t>психолого-педагогические</a:t>
            </a:r>
            <a:endParaRPr sz="11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67931" y="4390745"/>
            <a:ext cx="23850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b="1" i="1">
                <a:latin typeface="Arial"/>
                <a:cs typeface="Arial"/>
              </a:rPr>
              <a:t>программы</a:t>
            </a:r>
            <a:r>
              <a:rPr sz="1100">
                <a:latin typeface="Microsoft Sans Serif"/>
                <a:cs typeface="Microsoft Sans Serif"/>
              </a:rPr>
              <a:t>) с </a:t>
            </a:r>
            <a:r>
              <a:rPr sz="1100" spc="-10">
                <a:latin typeface="Microsoft Sans Serif"/>
                <a:cs typeface="Microsoft Sans Serif"/>
              </a:rPr>
              <a:t>учетом </a:t>
            </a:r>
            <a:r>
              <a:rPr sz="1100" spc="-5">
                <a:latin typeface="Microsoft Sans Serif"/>
                <a:cs typeface="Microsoft Sans Serif"/>
              </a:rPr>
              <a:t>выявленных 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психолого-педагогических </a:t>
            </a:r>
            <a:r>
              <a:rPr sz="1100" spc="-5">
                <a:latin typeface="Microsoft Sans Serif"/>
                <a:cs typeface="Microsoft Sans Serif"/>
              </a:rPr>
              <a:t>проблем, </a:t>
            </a:r>
            <a:r>
              <a:rPr sz="1100" spc="-28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рисков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и </a:t>
            </a:r>
            <a:r>
              <a:rPr sz="1100" spc="-5">
                <a:latin typeface="Microsoft Sans Serif"/>
                <a:cs typeface="Microsoft Sans Serif"/>
              </a:rPr>
              <a:t>трудностей обучающихся </a:t>
            </a:r>
            <a:r>
              <a:rPr sz="1100">
                <a:latin typeface="Microsoft Sans Serif"/>
                <a:cs typeface="Microsoft Sans Serif"/>
              </a:rPr>
              <a:t> целевой</a:t>
            </a:r>
            <a:r>
              <a:rPr sz="1100" spc="-2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группы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70621" y="1360678"/>
            <a:ext cx="11791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latin typeface="Microsoft Sans Serif"/>
                <a:cs typeface="Microsoft Sans Serif"/>
              </a:rPr>
              <a:t>педагога-психолога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67931" y="1360678"/>
            <a:ext cx="1210310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8067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latin typeface="Microsoft Sans Serif"/>
                <a:cs typeface="Microsoft Sans Serif"/>
              </a:rPr>
              <a:t>Деятельность 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направ</a:t>
            </a:r>
            <a:r>
              <a:rPr sz="1000">
                <a:latin typeface="Microsoft Sans Serif"/>
                <a:cs typeface="Microsoft Sans Serif"/>
              </a:rPr>
              <a:t>л</a:t>
            </a:r>
            <a:r>
              <a:rPr sz="1000" spc="-10">
                <a:latin typeface="Microsoft Sans Serif"/>
                <a:cs typeface="Microsoft Sans Serif"/>
              </a:rPr>
              <a:t>ен</a:t>
            </a:r>
            <a:r>
              <a:rPr sz="1000" spc="-5">
                <a:latin typeface="Microsoft Sans Serif"/>
                <a:cs typeface="Microsoft Sans Serif"/>
              </a:rPr>
              <a:t>а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н</a:t>
            </a:r>
            <a:r>
              <a:rPr sz="1000" spc="-10">
                <a:latin typeface="Microsoft Sans Serif"/>
                <a:cs typeface="Microsoft Sans Serif"/>
              </a:rPr>
              <a:t>а</a:t>
            </a:r>
            <a:r>
              <a:rPr sz="1000" spc="-5">
                <a:latin typeface="Microsoft Sans Serif"/>
                <a:cs typeface="Microsoft Sans Serif"/>
              </a:rPr>
              <a:t>:</a:t>
            </a:r>
            <a:endParaRPr sz="1000">
              <a:latin typeface="Microsoft Sans Serif"/>
              <a:cs typeface="Microsoft Sans Serif"/>
            </a:endParaRPr>
          </a:p>
          <a:p>
            <a:pPr marL="184785" marR="5080" indent="-172720">
              <a:lnSpc>
                <a:spcPct val="100000"/>
              </a:lnSpc>
              <a:buFont typeface="Wingdings"/>
              <a:buChar char=""/>
              <a:tabLst>
                <a:tab pos="185420"/>
              </a:tabLst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коррекцию </a:t>
            </a: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п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000" b="1" i="1" spc="-15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i="1" spc="-15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1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че</a:t>
            </a: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ких  трудностей </a:t>
            </a: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состояний, </a:t>
            </a: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адаптации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162290" y="1665477"/>
            <a:ext cx="7905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95"/>
              </a:spcBef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психолого-</a:t>
            </a:r>
            <a:endParaRPr sz="1000">
              <a:latin typeface="Arial"/>
              <a:cs typeface="Arial"/>
            </a:endParaRPr>
          </a:p>
          <a:p>
            <a:pPr marL="12700" marR="5080" indent="284480" algn="just">
              <a:lnSpc>
                <a:spcPct val="100000"/>
              </a:lnSpc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ри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ско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в,  проявле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ии  поведении,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825485" y="1970354"/>
            <a:ext cx="1022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67931" y="2580258"/>
            <a:ext cx="13055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5420"/>
              </a:tabLst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содействие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 п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сих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оло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1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чес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кой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73314" y="2580258"/>
            <a:ext cx="9766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3520">
              <a:lnSpc>
                <a:spcPct val="100000"/>
              </a:lnSpc>
              <a:spcBef>
                <a:spcPts val="95"/>
              </a:spcBef>
            </a:pPr>
            <a:r>
              <a:rPr sz="1000" b="1" i="1" spc="-2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оци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альн</a:t>
            </a: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-  р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еа</a:t>
            </a: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б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та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740143" y="2885058"/>
            <a:ext cx="15557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000" b="1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участников</a:t>
            </a:r>
            <a:r>
              <a:rPr sz="1000" b="1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650" y="224155"/>
            <a:ext cx="58959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346697" y="54355"/>
            <a:ext cx="2646680" cy="48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9975" marR="5715" indent="31750" algn="r">
              <a:lnSpc>
                <a:spcPts val="1250"/>
              </a:lnSpc>
              <a:spcBef>
                <a:spcPts val="95"/>
              </a:spcBef>
            </a:pP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*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Примерный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протокол </a:t>
            </a:r>
            <a:r>
              <a:rPr sz="1000" b="1" i="1" spc="-2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стандартизированного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ts val="1150"/>
              </a:lnSpc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(нестандартизированного)</a:t>
            </a:r>
            <a:r>
              <a:rPr sz="1000" b="1" i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наблюдения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2745" y="831214"/>
          <a:ext cx="8883013" cy="42246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7140"/>
                <a:gridCol w="3119119"/>
                <a:gridCol w="3246754"/>
              </a:tblGrid>
              <a:tr h="396239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Необщительность</a:t>
                      </a:r>
                      <a:r>
                        <a:rPr sz="1000" i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сверстников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неопрятный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вид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8905" marR="81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000" i="1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настроение,</a:t>
                      </a:r>
                      <a:r>
                        <a:rPr sz="1000" i="1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000" i="1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0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окружающих, </a:t>
                      </a:r>
                      <a:r>
                        <a:rPr sz="1000" i="1" spc="-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35"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 vert="horz" wrap="square"/>
                    <a:lstStyle/>
                    <a:p>
                      <a:pPr marL="104775" marR="62865">
                        <a:lnSpc>
                          <a:spcPts val="1200"/>
                        </a:lnSpc>
                        <a:tabLst>
                          <a:tab pos="703580"/>
                          <a:tab pos="1492250"/>
                        </a:tabLst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з	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ещ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spc="-15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ь	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тел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ную  организацию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Конфликтность,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тревоги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нахождениив</a:t>
                      </a:r>
                      <a:r>
                        <a:rPr sz="10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обществе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165"/>
                        </a:lnSpc>
                        <a:tabLst>
                          <a:tab pos="1002665"/>
                          <a:tab pos="1792605"/>
                          <a:tab pos="2022475"/>
                        </a:tabLst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Появившиеся	трудности	в	учебной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ts val="113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Игнорирование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 поручений</a:t>
                      </a:r>
                      <a:r>
                        <a:rPr sz="10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педагогов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0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негативные</a:t>
                      </a:r>
                      <a:r>
                        <a:rPr sz="1000" i="1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мыслио</a:t>
                      </a:r>
                      <a:r>
                        <a:rPr sz="10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0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внешности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815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Нетипичные</a:t>
                      </a:r>
                      <a:r>
                        <a:rPr sz="10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эмоциональные</a:t>
                      </a:r>
                      <a:r>
                        <a:rPr sz="10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реакции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Вызывающее</a:t>
                      </a:r>
                      <a:r>
                        <a:rPr sz="10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0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настроение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 vert="horz" wrap="square"/>
                    <a:lstStyle/>
                    <a:p>
                      <a:pPr marL="104775" marR="473075">
                        <a:lnSpc>
                          <a:spcPts val="120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Избегающее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поведение,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связанное с </a:t>
                      </a:r>
                      <a:r>
                        <a:rPr sz="1000" i="1" spc="-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травмирующим</a:t>
                      </a:r>
                      <a:r>
                        <a:rPr sz="1000" i="1" spc="1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фактором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60325">
                        <a:lnSpc>
                          <a:spcPts val="1200"/>
                        </a:lnSpc>
                        <a:tabLst>
                          <a:tab pos="1096010"/>
                          <a:tab pos="2188845"/>
                          <a:tab pos="2733040"/>
                        </a:tabLst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Эм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оцио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альная	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ост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:	ч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я	сме</a:t>
                      </a:r>
                      <a:r>
                        <a:rPr sz="1000" i="1" spc="-1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настроения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Частая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0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социума,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 замкнутость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0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апатия,</a:t>
                      </a:r>
                      <a:r>
                        <a:rPr sz="10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пассивность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Экстремальный</a:t>
                      </a:r>
                      <a:r>
                        <a:rPr sz="1000" i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досуг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сна, питания.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ts val="113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Перестал</a:t>
                      </a:r>
                      <a:r>
                        <a:rPr sz="10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ухаживать</a:t>
                      </a:r>
                      <a:r>
                        <a:rPr sz="10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0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собой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 vert="horz" wrap="square"/>
                    <a:lstStyle/>
                    <a:p>
                      <a:pPr marL="104775" marR="560070">
                        <a:lnSpc>
                          <a:spcPts val="120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Желание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000" i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0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находиться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со </a:t>
                      </a:r>
                      <a:r>
                        <a:rPr sz="1000" i="1" spc="-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взрослым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0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отрешенность,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апатия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 marR="59055">
                        <a:lnSpc>
                          <a:spcPts val="120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Жалобы</a:t>
                      </a:r>
                      <a:r>
                        <a:rPr sz="1000" i="1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000" i="1" spc="2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головные</a:t>
                      </a:r>
                      <a:r>
                        <a:rPr sz="1000" i="1" spc="1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боли,</a:t>
                      </a:r>
                      <a:r>
                        <a:rPr sz="1000" i="1" spc="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5">
                          <a:latin typeface="Times New Roman"/>
                          <a:cs typeface="Times New Roman"/>
                        </a:rPr>
                        <a:t>боли</a:t>
                      </a:r>
                      <a:r>
                        <a:rPr sz="1000" i="1" spc="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5">
                          <a:latin typeface="Times New Roman"/>
                          <a:cs typeface="Times New Roman"/>
                        </a:rPr>
                        <a:t>животе,</a:t>
                      </a:r>
                      <a:r>
                        <a:rPr sz="1000" i="1" spc="1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5">
                          <a:latin typeface="Times New Roman"/>
                          <a:cs typeface="Times New Roman"/>
                        </a:rPr>
                        <a:t>трудности </a:t>
                      </a:r>
                      <a:r>
                        <a:rPr sz="1000" i="1" spc="-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 дыханием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Замкнутость,</a:t>
                      </a:r>
                      <a:r>
                        <a:rPr sz="1000" i="1" spc="229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скрытность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60325">
                        <a:lnSpc>
                          <a:spcPts val="120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Прямые</a:t>
                      </a:r>
                      <a:r>
                        <a:rPr sz="1000" i="1" spc="1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высказывания</a:t>
                      </a:r>
                      <a:r>
                        <a:rPr sz="1000" i="1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намерении</a:t>
                      </a:r>
                      <a:r>
                        <a:rPr sz="1000" i="1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000" i="1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000" i="1" spc="1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жизни, </a:t>
                      </a:r>
                      <a:r>
                        <a:rPr sz="1000" i="1" spc="-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0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0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1000" i="1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ценности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жизни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0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сном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(кошмары,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5">
                          <a:latin typeface="Times New Roman"/>
                          <a:cs typeface="Times New Roman"/>
                        </a:rPr>
                        <a:t>плач</a:t>
                      </a:r>
                      <a:r>
                        <a:rPr sz="1000" i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сне)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Психосоматическая</a:t>
                      </a:r>
                      <a:r>
                        <a:rPr sz="1000" i="1" spc="2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симптоматика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000" i="1" spc="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000" i="1" spc="6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000" i="1" spc="5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словам</a:t>
                      </a:r>
                      <a:r>
                        <a:rPr sz="1000" i="1" spc="5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других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ts val="113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людей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Признаки</a:t>
                      </a:r>
                      <a:r>
                        <a:rPr sz="1000" i="1" spc="229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поведения,</a:t>
                      </a:r>
                      <a:r>
                        <a:rPr sz="1000" i="1" spc="229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характерные</a:t>
                      </a:r>
                      <a:r>
                        <a:rPr sz="1000" i="1" spc="2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000" i="1" spc="2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000" i="1" spc="6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раннего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ts val="113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возраста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149">
                <a:tc>
                  <a:txBody>
                    <a:bodyPr vert="horz" wrap="square"/>
                    <a:lstStyle/>
                    <a:p>
                      <a:pPr marL="104775" marR="62230">
                        <a:lnSpc>
                          <a:spcPts val="1200"/>
                        </a:lnSpc>
                        <a:spcBef>
                          <a:spcPts val="10"/>
                        </a:spcBef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10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воспоминания,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кошмары, </a:t>
                      </a:r>
                      <a:r>
                        <a:rPr sz="1000" i="1" spc="-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связанные</a:t>
                      </a:r>
                      <a:r>
                        <a:rPr sz="10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психотравмирующей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ts val="109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ситуацией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64135">
                        <a:lnSpc>
                          <a:spcPts val="1200"/>
                        </a:lnSpc>
                        <a:spcBef>
                          <a:spcPts val="10"/>
                        </a:spcBef>
                        <a:tabLst>
                          <a:tab pos="2464435"/>
                        </a:tabLst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ар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ен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е </a:t>
                      </a:r>
                      <a:r>
                        <a:rPr sz="1000" i="1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гн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х </a:t>
                      </a:r>
                      <a:r>
                        <a:rPr sz="1000" i="1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унк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ци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й	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ие,  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мышление,</a:t>
                      </a:r>
                      <a:r>
                        <a:rPr sz="10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память,</a:t>
                      </a:r>
                      <a:r>
                        <a:rPr sz="10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речи)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7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000" i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воспоминания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о травме</a:t>
                      </a:r>
                      <a:r>
                        <a:rPr sz="1000" i="1" spc="2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(рисунки,</a:t>
                      </a:r>
                      <a:r>
                        <a:rPr sz="10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письма)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12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17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60325">
                        <a:lnSpc>
                          <a:spcPts val="1200"/>
                        </a:lnSpc>
                        <a:tabLst>
                          <a:tab pos="931544"/>
                          <a:tab pos="1219835"/>
                          <a:tab pos="1948180"/>
                          <a:tab pos="2894965"/>
                        </a:tabLst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рудн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сти	в	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бу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и	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spc="1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е	</a:t>
                      </a:r>
                      <a:r>
                        <a:rPr sz="1000" i="1" spc="5">
                          <a:latin typeface="Times New Roman"/>
                          <a:cs typeface="Times New Roman"/>
                        </a:rPr>
                        <a:t>от 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0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программы)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7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Подавленный</a:t>
                      </a:r>
                      <a:r>
                        <a:rPr sz="1000" i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эмоциональный</a:t>
                      </a:r>
                      <a:r>
                        <a:rPr sz="1000" i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фон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787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17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000" i="1" spc="4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000" i="1" spc="4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000" i="1" spc="4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ускоренный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ts val="113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0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речи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17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утомляемость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70"/>
                        </a:lnSpc>
                        <a:tabLst>
                          <a:tab pos="839469"/>
                          <a:tab pos="1174750"/>
                          <a:tab pos="2349500"/>
                          <a:tab pos="2924175"/>
                        </a:tabLst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Трудности	с	контролированием	эмоций:	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гнев,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ts val="113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агрессивное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 vert="horz" wrap="square"/>
                    <a:lstStyle/>
                    <a:p>
                      <a:pPr marL="104775" marR="60325">
                        <a:lnSpc>
                          <a:spcPts val="120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000" i="1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000" i="1" spc="1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000" i="1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>
                          <a:latin typeface="Times New Roman"/>
                          <a:cs typeface="Times New Roman"/>
                        </a:rPr>
                        <a:t>(в</a:t>
                      </a:r>
                      <a:r>
                        <a:rPr sz="1000" i="1" spc="2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ущерб </a:t>
                      </a:r>
                      <a:r>
                        <a:rPr sz="1000" i="1" spc="-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другим видам</a:t>
                      </a:r>
                      <a:r>
                        <a:rPr sz="10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 marR="60960">
                        <a:lnSpc>
                          <a:spcPts val="120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Трудно</a:t>
                      </a:r>
                      <a:r>
                        <a:rPr sz="1000" i="1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контролируемое</a:t>
                      </a:r>
                      <a:r>
                        <a:rPr sz="1000" i="1" spc="1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собственное</a:t>
                      </a:r>
                      <a:r>
                        <a:rPr sz="1000" i="1" spc="1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эмоциональное </a:t>
                      </a:r>
                      <a:r>
                        <a:rPr sz="1000" i="1" spc="-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состояние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7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Острая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реакция</a:t>
                      </a:r>
                      <a:r>
                        <a:rPr sz="10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на громкие</a:t>
                      </a:r>
                      <a:r>
                        <a:rPr sz="10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звуки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2406">
                <a:tc>
                  <a:txBody>
                    <a:bodyPr vert="horz" wrap="square"/>
                    <a:lstStyle/>
                    <a:p>
                      <a:pPr marL="104775">
                        <a:lnSpc>
                          <a:spcPts val="110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0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5410">
                        <a:lnSpc>
                          <a:spcPts val="110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Повышенная самокритика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106045">
                        <a:lnSpc>
                          <a:spcPts val="1100"/>
                        </a:lnSpc>
                      </a:pPr>
                      <a:r>
                        <a:rPr sz="1000" i="1" spc="-5">
                          <a:latin typeface="Times New Roman"/>
                          <a:cs typeface="Times New Roman"/>
                        </a:rPr>
                        <a:t>Частые проявления </a:t>
                      </a:r>
                      <a:r>
                        <a:rPr sz="1000" i="1">
                          <a:latin typeface="Times New Roman"/>
                          <a:cs typeface="Times New Roman"/>
                        </a:rPr>
                        <a:t>страхов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650" y="22415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346697" y="54355"/>
            <a:ext cx="2646680" cy="48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9975" marR="5715" indent="31750" algn="r">
              <a:lnSpc>
                <a:spcPts val="1250"/>
              </a:lnSpc>
              <a:spcBef>
                <a:spcPts val="95"/>
              </a:spcBef>
            </a:pP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*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Примерный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протокол </a:t>
            </a:r>
            <a:r>
              <a:rPr sz="1000" b="1" i="1" spc="-2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стандартизированного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ts val="1150"/>
              </a:lnSpc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(нестандартизированного)</a:t>
            </a:r>
            <a:r>
              <a:rPr sz="1000" b="1" i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наблюдения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23964" y="933919"/>
            <a:ext cx="1851660" cy="4044950"/>
            <a:chOff x="223964" y="933919"/>
            <a:chExt cx="1851660" cy="4044950"/>
          </a:xfrm>
        </p:grpSpPr>
        <p:sp>
          <p:nvSpPr>
            <p:cNvPr id="7" name="object 7"/>
            <p:cNvSpPr/>
            <p:nvPr/>
          </p:nvSpPr>
          <p:spPr>
            <a:xfrm>
              <a:off x="1706244" y="1080770"/>
              <a:ext cx="356870" cy="3809365"/>
            </a:xfrm>
            <a:custGeom>
              <a:rect l="l" t="t" r="r" b="b"/>
              <a:pathLst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3808958"/>
                  </a:lnTo>
                  <a:lnTo>
                    <a:pt x="356616" y="3808958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3515969"/>
                  </a:lnTo>
                  <a:lnTo>
                    <a:pt x="356616" y="3515969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3222967"/>
                  </a:lnTo>
                  <a:lnTo>
                    <a:pt x="356616" y="3222967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2929966"/>
                  </a:lnTo>
                  <a:lnTo>
                    <a:pt x="356616" y="2929966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2637028"/>
                  </a:lnTo>
                  <a:lnTo>
                    <a:pt x="356616" y="2637028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2343911"/>
                  </a:lnTo>
                  <a:lnTo>
                    <a:pt x="356616" y="2343911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2050922"/>
                  </a:lnTo>
                  <a:lnTo>
                    <a:pt x="356616" y="2050922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1757933"/>
                  </a:lnTo>
                  <a:lnTo>
                    <a:pt x="356616" y="1757933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1464944"/>
                  </a:lnTo>
                  <a:lnTo>
                    <a:pt x="356616" y="1464944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1171955"/>
                  </a:lnTo>
                  <a:lnTo>
                    <a:pt x="356616" y="1171955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878966"/>
                  </a:lnTo>
                  <a:lnTo>
                    <a:pt x="356616" y="878966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585977"/>
                  </a:lnTo>
                  <a:lnTo>
                    <a:pt x="356616" y="585977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292988"/>
                  </a:lnTo>
                  <a:lnTo>
                    <a:pt x="356616" y="292988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0"/>
                  </a:lnTo>
                  <a:lnTo>
                    <a:pt x="356616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6664" y="946619"/>
              <a:ext cx="1470025" cy="4019550"/>
            </a:xfrm>
            <a:custGeom>
              <a:rect l="l" t="t" r="r" b="b"/>
              <a:pathLst>
                <a:path w="1470025" h="4019550">
                  <a:moveTo>
                    <a:pt x="1469643" y="0"/>
                  </a:moveTo>
                  <a:lnTo>
                    <a:pt x="0" y="0"/>
                  </a:lnTo>
                  <a:lnTo>
                    <a:pt x="0" y="4019550"/>
                  </a:lnTo>
                  <a:lnTo>
                    <a:pt x="1469643" y="4019550"/>
                  </a:lnTo>
                  <a:lnTo>
                    <a:pt x="1469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6664" y="946619"/>
              <a:ext cx="1470025" cy="4019550"/>
            </a:xfrm>
            <a:custGeom>
              <a:rect l="l" t="t" r="r" b="b"/>
              <a:pathLst>
                <a:path w="1470025" h="4019550">
                  <a:moveTo>
                    <a:pt x="0" y="4019550"/>
                  </a:moveTo>
                  <a:lnTo>
                    <a:pt x="1469643" y="4019550"/>
                  </a:lnTo>
                  <a:lnTo>
                    <a:pt x="1469643" y="0"/>
                  </a:lnTo>
                  <a:lnTo>
                    <a:pt x="0" y="0"/>
                  </a:lnTo>
                  <a:lnTo>
                    <a:pt x="0" y="401955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79603" y="2573781"/>
            <a:ext cx="1381760" cy="73660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065" marR="5080" algn="ctr">
              <a:lnSpc>
                <a:spcPct val="86400"/>
              </a:lnSpc>
              <a:spcBef>
                <a:spcPts val="305"/>
              </a:spcBef>
            </a:pPr>
            <a:r>
              <a:rPr sz="1300" spc="-10">
                <a:solidFill>
                  <a:srgbClr val="C00000"/>
                </a:solidFill>
                <a:latin typeface="Microsoft Sans Serif"/>
                <a:cs typeface="Microsoft Sans Serif"/>
              </a:rPr>
              <a:t>Наиболее частые </a:t>
            </a:r>
            <a:r>
              <a:rPr sz="1300" spc="-33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spc="-20">
                <a:solidFill>
                  <a:srgbClr val="C00000"/>
                </a:solidFill>
                <a:latin typeface="Microsoft Sans Serif"/>
                <a:cs typeface="Microsoft Sans Serif"/>
              </a:rPr>
              <a:t>запросы</a:t>
            </a:r>
            <a:r>
              <a:rPr sz="1300" spc="1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spc="-5">
                <a:solidFill>
                  <a:srgbClr val="C00000"/>
                </a:solidFill>
                <a:latin typeface="Microsoft Sans Serif"/>
                <a:cs typeface="Microsoft Sans Serif"/>
              </a:rPr>
              <a:t>на </a:t>
            </a:r>
            <a:r>
              <a:rPr sz="130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spc="-15">
                <a:solidFill>
                  <a:srgbClr val="C00000"/>
                </a:solidFill>
                <a:latin typeface="Microsoft Sans Serif"/>
                <a:cs typeface="Microsoft Sans Serif"/>
              </a:rPr>
              <a:t>психологическую </a:t>
            </a:r>
            <a:r>
              <a:rPr sz="1300" spc="-33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spc="-20">
                <a:solidFill>
                  <a:srgbClr val="C00000"/>
                </a:solidFill>
                <a:latin typeface="Microsoft Sans Serif"/>
                <a:cs typeface="Microsoft Sans Serif"/>
              </a:rPr>
              <a:t>помощь</a:t>
            </a:r>
            <a:endParaRPr sz="1300">
              <a:solidFill>
                <a:srgbClr val="C00000"/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50160" y="938542"/>
            <a:ext cx="6767195" cy="1749425"/>
            <a:chOff x="2050160" y="938542"/>
            <a:chExt cx="6767195" cy="1749425"/>
          </a:xfrm>
        </p:grpSpPr>
        <p:sp>
          <p:nvSpPr>
            <p:cNvPr id="12" name="object 12"/>
            <p:cNvSpPr/>
            <p:nvPr/>
          </p:nvSpPr>
          <p:spPr>
            <a:xfrm>
              <a:off x="2062860" y="951242"/>
              <a:ext cx="6741795" cy="259079"/>
            </a:xfrm>
            <a:custGeom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62860" y="951242"/>
              <a:ext cx="6741795" cy="259079"/>
            </a:xfrm>
            <a:custGeom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62860" y="1244231"/>
              <a:ext cx="6741795" cy="259079"/>
            </a:xfrm>
            <a:custGeom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62860" y="1244231"/>
              <a:ext cx="6741795" cy="259079"/>
            </a:xfrm>
            <a:custGeom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62860" y="1537220"/>
              <a:ext cx="6741795" cy="259079"/>
            </a:xfrm>
            <a:custGeom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62860" y="1537220"/>
              <a:ext cx="6741795" cy="259079"/>
            </a:xfrm>
            <a:custGeom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62860" y="1830336"/>
              <a:ext cx="6741795" cy="259079"/>
            </a:xfrm>
            <a:custGeom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62860" y="1830336"/>
              <a:ext cx="6741795" cy="259079"/>
            </a:xfrm>
            <a:custGeom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62860" y="2123325"/>
              <a:ext cx="6741795" cy="259079"/>
            </a:xfrm>
            <a:custGeom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62860" y="2123325"/>
              <a:ext cx="6741795" cy="259079"/>
            </a:xfrm>
            <a:custGeom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62860" y="2416314"/>
              <a:ext cx="6741795" cy="259079"/>
            </a:xfrm>
            <a:custGeom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62860" y="2416314"/>
              <a:ext cx="6741795" cy="259079"/>
            </a:xfrm>
            <a:custGeom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209800" y="981202"/>
            <a:ext cx="5751576" cy="1643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4765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latin typeface="Arial"/>
                <a:cs typeface="Arial"/>
              </a:rPr>
              <a:t>тревога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за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близких,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оставшихся</a:t>
            </a:r>
            <a:r>
              <a:rPr sz="1000" b="1" i="1" spc="2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на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территории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Украины;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92300"/>
              </a:lnSpc>
            </a:pPr>
            <a:r>
              <a:rPr sz="1000" b="1" i="1" spc="-10">
                <a:latin typeface="Arial"/>
                <a:cs typeface="Arial"/>
              </a:rPr>
              <a:t>тревога</a:t>
            </a:r>
            <a:r>
              <a:rPr sz="1000" b="1" i="1" spc="1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родителей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за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психологическое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и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эмоциональное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состояние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детей; </a:t>
            </a:r>
            <a:r>
              <a:rPr sz="1000" b="1" i="1" spc="-26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конфликт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с </a:t>
            </a:r>
            <a:r>
              <a:rPr sz="1000" b="1" i="1" spc="-10">
                <a:latin typeface="Arial"/>
                <a:cs typeface="Arial"/>
              </a:rPr>
              <a:t>родственниками;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Arial"/>
              <a:cs typeface="Arial"/>
            </a:endParaRPr>
          </a:p>
          <a:p>
            <a:pPr marL="4445">
              <a:lnSpc>
                <a:spcPct val="100000"/>
              </a:lnSpc>
            </a:pPr>
            <a:r>
              <a:rPr sz="1000" b="1" i="1" spc="-10">
                <a:latin typeface="Arial"/>
                <a:cs typeface="Arial"/>
              </a:rPr>
              <a:t>страх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перед</a:t>
            </a:r>
            <a:r>
              <a:rPr sz="1000" b="1" i="1" spc="1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будущим,</a:t>
            </a:r>
            <a:r>
              <a:rPr sz="1000" b="1" i="1" spc="3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неизвестностью;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Arial"/>
              <a:cs typeface="Arial"/>
            </a:endParaRPr>
          </a:p>
          <a:p>
            <a:pPr marR="20955">
              <a:lnSpc>
                <a:spcPct val="100000"/>
              </a:lnSpc>
              <a:spcBef>
                <a:spcPts val="5"/>
              </a:spcBef>
            </a:pPr>
            <a:r>
              <a:rPr sz="1000" b="1" i="1" spc="-5">
                <a:latin typeface="Arial"/>
                <a:cs typeface="Arial"/>
              </a:rPr>
              <a:t>суицидальные</a:t>
            </a:r>
            <a:r>
              <a:rPr sz="1000" b="1" i="1" spc="-2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тенденции;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Arial"/>
              <a:cs typeface="Arial"/>
            </a:endParaRPr>
          </a:p>
          <a:p>
            <a:pPr marL="3175">
              <a:lnSpc>
                <a:spcPct val="100000"/>
              </a:lnSpc>
              <a:spcBef>
                <a:spcPts val="5"/>
              </a:spcBef>
            </a:pPr>
            <a:r>
              <a:rPr sz="1000" b="1" i="1" spc="-10">
                <a:latin typeface="Arial"/>
                <a:cs typeface="Arial"/>
              </a:rPr>
              <a:t>переживание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травматического</a:t>
            </a:r>
            <a:r>
              <a:rPr sz="1000" b="1" i="1" spc="5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опыта;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050160" y="2696603"/>
            <a:ext cx="6767195" cy="284480"/>
            <a:chOff x="2050160" y="2696603"/>
            <a:chExt cx="6767195" cy="284480"/>
          </a:xfrm>
        </p:grpSpPr>
        <p:sp>
          <p:nvSpPr>
            <p:cNvPr id="26" name="object 26"/>
            <p:cNvSpPr/>
            <p:nvPr/>
          </p:nvSpPr>
          <p:spPr>
            <a:xfrm>
              <a:off x="2062860" y="2709303"/>
              <a:ext cx="6741795" cy="259079"/>
            </a:xfrm>
            <a:custGeom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62860" y="2709303"/>
              <a:ext cx="6741795" cy="259079"/>
            </a:xfrm>
            <a:custGeom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209800" y="2800350"/>
            <a:ext cx="32359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latin typeface="Arial"/>
                <a:cs typeface="Arial"/>
              </a:rPr>
              <a:t>переживание</a:t>
            </a:r>
            <a:r>
              <a:rPr sz="1000" b="1" i="1" spc="1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горя,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смерти</a:t>
            </a:r>
            <a:r>
              <a:rPr sz="1000" b="1" i="1" spc="1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одного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из</a:t>
            </a:r>
            <a:r>
              <a:rPr sz="1000" b="1" i="1" spc="-1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родителей;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50160" y="2989592"/>
            <a:ext cx="6767195" cy="284480"/>
            <a:chOff x="2050160" y="2989592"/>
            <a:chExt cx="6767195" cy="284480"/>
          </a:xfrm>
        </p:grpSpPr>
        <p:sp>
          <p:nvSpPr>
            <p:cNvPr id="30" name="object 30"/>
            <p:cNvSpPr/>
            <p:nvPr/>
          </p:nvSpPr>
          <p:spPr>
            <a:xfrm>
              <a:off x="2062860" y="3002292"/>
              <a:ext cx="6741795" cy="259079"/>
            </a:xfrm>
            <a:custGeom>
              <a:rect l="l" t="t" r="r" b="b"/>
              <a:pathLst>
                <a:path w="6741795" h="259078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62860" y="3002292"/>
              <a:ext cx="6741795" cy="259079"/>
            </a:xfrm>
            <a:custGeom>
              <a:rect l="l" t="t" r="r" b="b"/>
              <a:pathLst>
                <a:path w="6741795" h="259078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209800" y="3028950"/>
            <a:ext cx="42792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latin typeface="Arial"/>
                <a:cs typeface="Arial"/>
              </a:rPr>
              <a:t>нарушение</a:t>
            </a:r>
            <a:r>
              <a:rPr sz="1000" b="1" i="1" spc="3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детско-родительских</a:t>
            </a:r>
            <a:r>
              <a:rPr sz="1000" b="1" i="1" spc="4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и</a:t>
            </a:r>
            <a:r>
              <a:rPr sz="1000" b="1" i="1" spc="2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межличностных</a:t>
            </a:r>
            <a:r>
              <a:rPr sz="1000" b="1" i="1" spc="5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отношений;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50160" y="3282581"/>
            <a:ext cx="6767195" cy="1749425"/>
            <a:chOff x="2050160" y="3282581"/>
            <a:chExt cx="6767195" cy="1749425"/>
          </a:xfrm>
        </p:grpSpPr>
        <p:sp>
          <p:nvSpPr>
            <p:cNvPr id="34" name="object 34"/>
            <p:cNvSpPr/>
            <p:nvPr/>
          </p:nvSpPr>
          <p:spPr>
            <a:xfrm>
              <a:off x="2062860" y="3295281"/>
              <a:ext cx="6741795" cy="259079"/>
            </a:xfrm>
            <a:custGeom>
              <a:rect l="l" t="t" r="r" b="b"/>
              <a:pathLst>
                <a:path w="6741795" h="259078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062860" y="3295281"/>
              <a:ext cx="6741795" cy="259079"/>
            </a:xfrm>
            <a:custGeom>
              <a:rect l="l" t="t" r="r" b="b"/>
              <a:pathLst>
                <a:path w="6741795" h="259078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062860" y="3588270"/>
              <a:ext cx="6741795" cy="259079"/>
            </a:xfrm>
            <a:custGeom>
              <a:rect l="l" t="t" r="r" b="b"/>
              <a:pathLst>
                <a:path w="6741795" h="259078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062860" y="3588270"/>
              <a:ext cx="6741795" cy="259079"/>
            </a:xfrm>
            <a:custGeom>
              <a:rect l="l" t="t" r="r" b="b"/>
              <a:pathLst>
                <a:path w="6741795" h="259078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62860" y="3881272"/>
              <a:ext cx="6741795" cy="259079"/>
            </a:xfrm>
            <a:custGeom>
              <a:rect l="l" t="t" r="r" b="b"/>
              <a:pathLst>
                <a:path w="6741795" h="259078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62860" y="3881272"/>
              <a:ext cx="6741795" cy="259079"/>
            </a:xfrm>
            <a:custGeom>
              <a:rect l="l" t="t" r="r" b="b"/>
              <a:pathLst>
                <a:path w="6741795" h="259078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62860" y="4174261"/>
              <a:ext cx="6741795" cy="259079"/>
            </a:xfrm>
            <a:custGeom>
              <a:rect l="l" t="t" r="r" b="b"/>
              <a:pathLst>
                <a:path w="6741795" h="259078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062860" y="4174261"/>
              <a:ext cx="6741795" cy="259079"/>
            </a:xfrm>
            <a:custGeom>
              <a:rect l="l" t="t" r="r" b="b"/>
              <a:pathLst>
                <a:path w="6741795" h="259078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062860" y="4467263"/>
              <a:ext cx="6741795" cy="259079"/>
            </a:xfrm>
            <a:custGeom>
              <a:rect l="l" t="t" r="r" b="b"/>
              <a:pathLst>
                <a:path w="6741795" h="259078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062860" y="4467263"/>
              <a:ext cx="6741795" cy="259079"/>
            </a:xfrm>
            <a:custGeom>
              <a:rect l="l" t="t" r="r" b="b"/>
              <a:pathLst>
                <a:path w="6741795" h="259078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062860" y="4760264"/>
              <a:ext cx="6741795" cy="259079"/>
            </a:xfrm>
            <a:custGeom>
              <a:rect l="l" t="t" r="r" b="b"/>
              <a:pathLst>
                <a:path w="6741795" h="259078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062860" y="4760264"/>
              <a:ext cx="6741795" cy="259079"/>
            </a:xfrm>
            <a:custGeom>
              <a:rect l="l" t="t" r="r" b="b"/>
              <a:pathLst>
                <a:path w="6741795" h="259078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209800" y="3326129"/>
            <a:ext cx="6324600" cy="13617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i="1" spc="-5">
                <a:latin typeface="Arial"/>
                <a:cs typeface="Arial"/>
              </a:rPr>
              <a:t>вопросы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саморегуляции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психологического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состояния;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Arial"/>
              <a:cs typeface="Arial"/>
            </a:endParaRPr>
          </a:p>
          <a:p>
            <a:pPr marR="25400">
              <a:lnSpc>
                <a:spcPct val="100000"/>
              </a:lnSpc>
              <a:spcBef>
                <a:spcPts val="5"/>
              </a:spcBef>
            </a:pPr>
            <a:r>
              <a:rPr sz="1000" b="1" i="1" spc="-5">
                <a:latin typeface="Arial"/>
                <a:cs typeface="Arial"/>
              </a:rPr>
              <a:t>эмоциональная,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психологическая</a:t>
            </a:r>
            <a:r>
              <a:rPr sz="1000" b="1" i="1" spc="20">
                <a:latin typeface="Arial"/>
                <a:cs typeface="Arial"/>
              </a:rPr>
              <a:t> </a:t>
            </a:r>
            <a:r>
              <a:rPr sz="1000" b="1" i="1" spc="-10" smtClean="0">
                <a:latin typeface="Arial"/>
                <a:cs typeface="Arial"/>
              </a:rPr>
              <a:t>поддержка;</a:t>
            </a:r>
            <a:endParaRPr sz="1000" smtClean="0">
              <a:latin typeface="Arial"/>
              <a:cs typeface="Arial"/>
            </a:endParaRPr>
          </a:p>
          <a:p>
            <a:pPr marL="698500" marR="688975">
              <a:lnSpc>
                <a:spcPct val="192200"/>
              </a:lnSpc>
            </a:pPr>
            <a:r>
              <a:rPr sz="1000" b="1" i="1" spc="-10" smtClean="0">
                <a:latin typeface="Arial"/>
                <a:cs typeface="Arial"/>
              </a:rPr>
              <a:t>стесненные</a:t>
            </a:r>
            <a:r>
              <a:rPr sz="1000" b="1" i="1" spc="25" smtClean="0">
                <a:latin typeface="Arial"/>
                <a:cs typeface="Arial"/>
              </a:rPr>
              <a:t> </a:t>
            </a:r>
            <a:r>
              <a:rPr sz="1000" b="1" i="1" spc="-5" smtClean="0">
                <a:latin typeface="Arial"/>
                <a:cs typeface="Arial"/>
              </a:rPr>
              <a:t>условия</a:t>
            </a:r>
            <a:r>
              <a:rPr sz="1000" b="1" i="1" spc="5" smtClean="0">
                <a:latin typeface="Arial"/>
                <a:cs typeface="Arial"/>
              </a:rPr>
              <a:t> </a:t>
            </a:r>
            <a:r>
              <a:rPr sz="1000" b="1" i="1" spc="-10" smtClean="0">
                <a:latin typeface="Arial"/>
                <a:cs typeface="Arial"/>
              </a:rPr>
              <a:t>проживания; </a:t>
            </a:r>
            <a:r>
              <a:rPr sz="1000" b="1" i="1" spc="-260" smtClean="0">
                <a:latin typeface="Arial"/>
                <a:cs typeface="Arial"/>
              </a:rPr>
              <a:t> </a:t>
            </a:r>
            <a:r>
              <a:rPr sz="1000" b="1" i="1" spc="-5" smtClean="0">
                <a:latin typeface="Arial"/>
                <a:cs typeface="Arial"/>
              </a:rPr>
              <a:t>профориентация;</a:t>
            </a:r>
            <a:endParaRPr sz="100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Arial"/>
              <a:cs typeface="Arial"/>
            </a:endParaRPr>
          </a:p>
          <a:p>
            <a:pPr marR="24765">
              <a:lnSpc>
                <a:spcPct val="100000"/>
              </a:lnSpc>
            </a:pPr>
            <a:r>
              <a:rPr sz="1000" b="1" i="1" spc="-10">
                <a:latin typeface="Arial"/>
                <a:cs typeface="Arial"/>
              </a:rPr>
              <a:t>дефицит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досуговой</a:t>
            </a:r>
            <a:r>
              <a:rPr sz="1000" b="1" i="1" spc="2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активности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у подростков;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Arial"/>
              <a:cs typeface="Arial"/>
            </a:endParaRPr>
          </a:p>
          <a:p>
            <a:pPr marL="4445">
              <a:lnSpc>
                <a:spcPct val="100000"/>
              </a:lnSpc>
              <a:spcBef>
                <a:spcPts val="5"/>
              </a:spcBef>
            </a:pPr>
            <a:r>
              <a:rPr sz="1000" b="1" i="1" spc="-5">
                <a:latin typeface="Arial"/>
                <a:cs typeface="Arial"/>
              </a:rPr>
              <a:t>запросы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на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помощь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смежных</a:t>
            </a:r>
            <a:r>
              <a:rPr sz="1000" b="1" i="1" spc="2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специалистов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650" y="224155"/>
            <a:ext cx="58959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346697" y="54355"/>
            <a:ext cx="2646680" cy="48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9975" marR="5715" indent="31750" algn="r">
              <a:lnSpc>
                <a:spcPts val="1250"/>
              </a:lnSpc>
              <a:spcBef>
                <a:spcPts val="95"/>
              </a:spcBef>
            </a:pP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*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Примерный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протокол </a:t>
            </a:r>
            <a:r>
              <a:rPr sz="1000" b="1" i="1" spc="-2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стандартизированного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ts val="1150"/>
              </a:lnSpc>
            </a:pP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(нестандартизированного)</a:t>
            </a:r>
            <a:r>
              <a:rPr sz="1000" b="1" i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C00000"/>
                </a:solidFill>
                <a:latin typeface="Arial"/>
                <a:cs typeface="Arial"/>
              </a:rPr>
              <a:t>наблюдения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541820" y="972210"/>
            <a:ext cx="8279638" cy="365391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8708" y="215645"/>
            <a:ext cx="62871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000000"/>
                </a:solidFill>
              </a:rPr>
              <a:t>Реализация</a:t>
            </a:r>
            <a:r>
              <a:rPr sz="1400" spc="-5">
                <a:solidFill>
                  <a:srgbClr val="000000"/>
                </a:solidFill>
              </a:rPr>
              <a:t> основных направлений </a:t>
            </a:r>
            <a:r>
              <a:rPr sz="1400" spc="-1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>
                <a:solidFill>
                  <a:srgbClr val="000000"/>
                </a:solidFill>
              </a:rPr>
              <a:t> сопровождения</a:t>
            </a:r>
            <a:r>
              <a:rPr sz="1400" spc="-4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в</a:t>
            </a:r>
            <a:r>
              <a:rPr sz="1400" spc="-5">
                <a:solidFill>
                  <a:srgbClr val="000000"/>
                </a:solidFill>
              </a:rPr>
              <a:t> период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821942" y="774319"/>
            <a:ext cx="54229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7375" marR="5080" indent="-575310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C00000"/>
                </a:solidFill>
                <a:latin typeface="Times New Roman"/>
                <a:cs typeface="Times New Roman"/>
              </a:rPr>
              <a:t>Коррекционно-развивающей работы </a:t>
            </a:r>
            <a:r>
              <a:rPr sz="1400">
                <a:solidFill>
                  <a:srgbClr val="C00000"/>
                </a:solidFill>
                <a:latin typeface="Times New Roman"/>
                <a:cs typeface="Times New Roman"/>
              </a:rPr>
              <a:t>с </a:t>
            </a:r>
            <a:r>
              <a:rPr sz="1400" spc="-5">
                <a:solidFill>
                  <a:srgbClr val="C00000"/>
                </a:solidFill>
                <a:latin typeface="Times New Roman"/>
                <a:cs typeface="Times New Roman"/>
              </a:rPr>
              <a:t>обучающимися целевой группы, </a:t>
            </a:r>
            <a:r>
              <a:rPr sz="1400" spc="-3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400" spc="-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15">
                <a:solidFill>
                  <a:srgbClr val="C00000"/>
                </a:solidFill>
                <a:latin typeface="Times New Roman"/>
                <a:cs typeface="Times New Roman"/>
              </a:rPr>
              <a:t>том</a:t>
            </a:r>
            <a:r>
              <a:rPr sz="1400">
                <a:solidFill>
                  <a:srgbClr val="C00000"/>
                </a:solidFill>
                <a:latin typeface="Times New Roman"/>
                <a:cs typeface="Times New Roman"/>
              </a:rPr>
              <a:t> числе</a:t>
            </a:r>
            <a:r>
              <a:rPr sz="1400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5">
                <a:solidFill>
                  <a:srgbClr val="C00000"/>
                </a:solidFill>
                <a:latin typeface="Times New Roman"/>
                <a:cs typeface="Times New Roman"/>
              </a:rPr>
              <a:t>работа</a:t>
            </a:r>
            <a:r>
              <a:rPr sz="1400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>
                <a:solidFill>
                  <a:srgbClr val="C00000"/>
                </a:solidFill>
                <a:latin typeface="Times New Roman"/>
                <a:cs typeface="Times New Roman"/>
              </a:rPr>
              <a:t>по</a:t>
            </a:r>
            <a:r>
              <a:rPr sz="1400" spc="-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>
                <a:solidFill>
                  <a:srgbClr val="C00000"/>
                </a:solidFill>
                <a:latin typeface="Times New Roman"/>
                <a:cs typeface="Times New Roman"/>
              </a:rPr>
              <a:t>восстановлению</a:t>
            </a:r>
            <a:r>
              <a:rPr sz="1400" spc="-2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sz="1400" spc="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>
                <a:solidFill>
                  <a:srgbClr val="C00000"/>
                </a:solidFill>
                <a:latin typeface="Times New Roman"/>
                <a:cs typeface="Times New Roman"/>
              </a:rPr>
              <a:t>реабилитации: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5641" y="1288734"/>
          <a:ext cx="8890634" cy="14197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4500"/>
                <a:gridCol w="6223634"/>
                <a:gridCol w="2222500"/>
              </a:tblGrid>
              <a:tr h="17240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52729">
                        <a:lnSpc>
                          <a:spcPts val="1105"/>
                        </a:lnSpc>
                        <a:spcBef>
                          <a:spcPts val="155"/>
                        </a:spcBef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разработка</a:t>
                      </a:r>
                      <a:r>
                        <a:rPr sz="1000" b="1" spc="2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и</a:t>
                      </a:r>
                      <a:r>
                        <a:rPr sz="1000" b="1" spc="2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реализация</a:t>
                      </a:r>
                      <a:r>
                        <a:rPr sz="1000" b="1" spc="2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планов</a:t>
                      </a:r>
                      <a:r>
                        <a:rPr sz="1000" b="1" spc="3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sz="1000" b="1" spc="2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коррекционно-развивающих</a:t>
                      </a:r>
                      <a:r>
                        <a:rPr sz="1000" b="1" spc="5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занятий,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527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52729">
                        <a:lnSpc>
                          <a:spcPts val="1030"/>
                        </a:lnSpc>
                      </a:pPr>
                      <a:r>
                        <a:rPr sz="1000" b="1" spc="-5">
                          <a:latin typeface="Arial"/>
                          <a:cs typeface="Arial"/>
                        </a:rPr>
                        <a:t>направленных</a:t>
                      </a:r>
                      <a:r>
                        <a:rPr sz="1000" b="1" spc="1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на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 развитие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</a:tr>
              <a:tr h="1074866">
                <a:tc gridSpan="3">
                  <a:txBody>
                    <a:bodyPr vert="horz" wrap="square"/>
                    <a:lstStyle/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440"/>
                        </a:spcBef>
                        <a:buFont typeface="Microsoft Sans Serif"/>
                        <a:buChar char="•"/>
                        <a:tabLst>
                          <a:tab pos="748030"/>
                        </a:tabLst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интеллектуальной</a:t>
                      </a:r>
                      <a:r>
                        <a:rPr sz="1000" b="1" spc="3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5">
                          <a:latin typeface="Arial"/>
                          <a:cs typeface="Arial"/>
                        </a:rPr>
                        <a:t>сферы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748030"/>
                        </a:tabLst>
                      </a:pPr>
                      <a:r>
                        <a:rPr sz="1000" b="1" spc="-5">
                          <a:latin typeface="Arial"/>
                          <a:cs typeface="Arial"/>
                        </a:rPr>
                        <a:t>эмоционально-волевой</a:t>
                      </a:r>
                      <a:r>
                        <a:rPr sz="1000" b="1" spc="-15">
                          <a:latin typeface="Arial"/>
                          <a:cs typeface="Arial"/>
                        </a:rPr>
                        <a:t> сферы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Microsoft Sans Serif"/>
                        <a:buChar char="•"/>
                        <a:tabLst>
                          <a:tab pos="748030"/>
                        </a:tabLst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познавательных</a:t>
                      </a:r>
                      <a:r>
                        <a:rPr sz="1000" b="1" spc="2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процессов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748030"/>
                        </a:tabLst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снятие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тревожности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Microsoft Sans Serif"/>
                        <a:buChar char="•"/>
                        <a:tabLst>
                          <a:tab pos="748030"/>
                        </a:tabLst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решение</a:t>
                      </a:r>
                      <a:r>
                        <a:rPr sz="1000" b="1" spc="2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проблем</a:t>
                      </a:r>
                      <a:r>
                        <a:rPr sz="1000" b="1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15">
                          <a:latin typeface="Arial"/>
                          <a:cs typeface="Arial"/>
                        </a:rPr>
                        <a:t> сфере</a:t>
                      </a:r>
                      <a:r>
                        <a:rPr sz="1000" b="1" spc="3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общения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Microsoft Sans Serif"/>
                        <a:buChar char="•"/>
                        <a:tabLst>
                          <a:tab pos="748030"/>
                        </a:tabLst>
                      </a:pPr>
                      <a:r>
                        <a:rPr sz="1000" b="1" spc="-5">
                          <a:latin typeface="Arial"/>
                          <a:cs typeface="Arial"/>
                        </a:rPr>
                        <a:t>преодоление проблем</a:t>
                      </a:r>
                      <a:r>
                        <a:rPr sz="1000" b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1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поведении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8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FCFCF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582904" y="1284097"/>
            <a:ext cx="6224270" cy="354330"/>
          </a:xfrm>
          <a:custGeom>
            <a:rect l="l" t="t" r="r" b="b"/>
            <a:pathLst>
              <a:path w="6224270" h="354330">
                <a:moveTo>
                  <a:pt x="6164859" y="0"/>
                </a:moveTo>
                <a:lnTo>
                  <a:pt x="59042" y="0"/>
                </a:lnTo>
                <a:lnTo>
                  <a:pt x="36058" y="4637"/>
                </a:lnTo>
                <a:lnTo>
                  <a:pt x="17291" y="17287"/>
                </a:lnTo>
                <a:lnTo>
                  <a:pt x="4639" y="36058"/>
                </a:lnTo>
                <a:lnTo>
                  <a:pt x="0" y="59054"/>
                </a:lnTo>
                <a:lnTo>
                  <a:pt x="0" y="295148"/>
                </a:lnTo>
                <a:lnTo>
                  <a:pt x="4639" y="318144"/>
                </a:lnTo>
                <a:lnTo>
                  <a:pt x="17291" y="336915"/>
                </a:lnTo>
                <a:lnTo>
                  <a:pt x="36058" y="349565"/>
                </a:lnTo>
                <a:lnTo>
                  <a:pt x="59042" y="354202"/>
                </a:lnTo>
                <a:lnTo>
                  <a:pt x="6164859" y="354202"/>
                </a:lnTo>
                <a:lnTo>
                  <a:pt x="6187856" y="349565"/>
                </a:lnTo>
                <a:lnTo>
                  <a:pt x="6206626" y="336915"/>
                </a:lnTo>
                <a:lnTo>
                  <a:pt x="6219276" y="318144"/>
                </a:lnTo>
                <a:lnTo>
                  <a:pt x="6223914" y="295148"/>
                </a:lnTo>
                <a:lnTo>
                  <a:pt x="6223914" y="59054"/>
                </a:lnTo>
                <a:lnTo>
                  <a:pt x="6219276" y="36058"/>
                </a:lnTo>
                <a:lnTo>
                  <a:pt x="6206626" y="17287"/>
                </a:lnTo>
                <a:lnTo>
                  <a:pt x="6187856" y="4637"/>
                </a:lnTo>
                <a:lnTo>
                  <a:pt x="61648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algn="ctr"/>
            <a:r>
              <a:rPr lang="ru-RU" sz="1200" b="1" smtClean="0"/>
              <a:t>разработка </a:t>
            </a:r>
            <a:r>
              <a:rPr lang="ru-RU" sz="1200" b="1"/>
              <a:t>и реализация планов проведения коррекционно-развивающих занятий, направленных на развитие </a:t>
            </a:r>
          </a:p>
          <a:p>
            <a:endParaRPr lang="ru-RU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25641" y="2789793"/>
          <a:ext cx="8890634" cy="1068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4500"/>
                <a:gridCol w="6223634"/>
                <a:gridCol w="2222500"/>
              </a:tblGrid>
              <a:tr h="141989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51460">
                        <a:lnSpc>
                          <a:spcPts val="1019"/>
                        </a:lnSpc>
                      </a:pPr>
                      <a:r>
                        <a:rPr sz="1000" b="1" spc="-5">
                          <a:latin typeface="Arial"/>
                          <a:cs typeface="Arial"/>
                        </a:rPr>
                        <a:t>организация</a:t>
                      </a:r>
                      <a:r>
                        <a:rPr sz="1000" b="1" spc="2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психолого-педагогической</a:t>
                      </a:r>
                      <a:r>
                        <a:rPr sz="1000" b="1" spc="3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коррекции</a:t>
                      </a:r>
                      <a:r>
                        <a:rPr sz="1000" b="1" spc="2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выявленных</a:t>
                      </a:r>
                      <a:r>
                        <a:rPr sz="1000" b="1" spc="3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1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психическом</a:t>
                      </a:r>
                      <a:r>
                        <a:rPr sz="1000" b="1" spc="4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развитии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659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51460">
                        <a:lnSpc>
                          <a:spcPts val="1105"/>
                        </a:lnSpc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детей</a:t>
                      </a:r>
                      <a:r>
                        <a:rPr sz="1000" b="1" spc="3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ветеранов</a:t>
                      </a:r>
                      <a:r>
                        <a:rPr sz="1000" b="1" spc="3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(участников)</a:t>
                      </a:r>
                      <a:r>
                        <a:rPr sz="1000" b="1" spc="6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СВО</a:t>
                      </a:r>
                      <a:r>
                        <a:rPr sz="1000" b="1" spc="1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недостатков,</a:t>
                      </a:r>
                      <a:r>
                        <a:rPr sz="1000" b="1" spc="4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нарушений</a:t>
                      </a:r>
                      <a:r>
                        <a:rPr sz="1000" b="1" spc="6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социализации</a:t>
                      </a:r>
                      <a:r>
                        <a:rPr sz="1000" b="1" spc="4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и</a:t>
                      </a:r>
                      <a:r>
                        <a:rPr sz="10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адаптации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</a:tr>
              <a:tr h="753437">
                <a:tc gridSpan="3">
                  <a:txBody>
                    <a:bodyPr vert="horz" wrap="square"/>
                    <a:lstStyle/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445"/>
                        </a:spcBef>
                        <a:buFont typeface="Microsoft Sans Serif"/>
                        <a:buChar char="•"/>
                        <a:tabLst>
                          <a:tab pos="748030"/>
                        </a:tabLst>
                      </a:pPr>
                      <a:r>
                        <a:rPr sz="1000" b="1" spc="-5">
                          <a:latin typeface="Arial"/>
                          <a:cs typeface="Arial"/>
                        </a:rPr>
                        <a:t>педагоги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748030"/>
                        </a:tabLst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учителя-дефектологи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Microsoft Sans Serif"/>
                        <a:buChar char="•"/>
                        <a:tabLst>
                          <a:tab pos="748030"/>
                        </a:tabLst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учителя-логопеды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748030"/>
                        </a:tabLst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социальные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педагоги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65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FCFCF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582904" y="2773426"/>
            <a:ext cx="6275096" cy="407924"/>
          </a:xfrm>
          <a:custGeom>
            <a:rect l="l" t="t" r="r" b="b"/>
            <a:pathLst>
              <a:path w="6224270" h="335914">
                <a:moveTo>
                  <a:pt x="6168034" y="0"/>
                </a:moveTo>
                <a:lnTo>
                  <a:pt x="55918" y="0"/>
                </a:lnTo>
                <a:lnTo>
                  <a:pt x="34150" y="4391"/>
                </a:lnTo>
                <a:lnTo>
                  <a:pt x="16376" y="16367"/>
                </a:lnTo>
                <a:lnTo>
                  <a:pt x="4393" y="34129"/>
                </a:lnTo>
                <a:lnTo>
                  <a:pt x="0" y="55880"/>
                </a:lnTo>
                <a:lnTo>
                  <a:pt x="0" y="279526"/>
                </a:lnTo>
                <a:lnTo>
                  <a:pt x="4393" y="301277"/>
                </a:lnTo>
                <a:lnTo>
                  <a:pt x="16376" y="319039"/>
                </a:lnTo>
                <a:lnTo>
                  <a:pt x="34150" y="331015"/>
                </a:lnTo>
                <a:lnTo>
                  <a:pt x="55918" y="335406"/>
                </a:lnTo>
                <a:lnTo>
                  <a:pt x="6168034" y="335406"/>
                </a:lnTo>
                <a:lnTo>
                  <a:pt x="6189785" y="331015"/>
                </a:lnTo>
                <a:lnTo>
                  <a:pt x="6207547" y="319039"/>
                </a:lnTo>
                <a:lnTo>
                  <a:pt x="6219522" y="301277"/>
                </a:lnTo>
                <a:lnTo>
                  <a:pt x="6223914" y="279526"/>
                </a:lnTo>
                <a:lnTo>
                  <a:pt x="6223914" y="55880"/>
                </a:lnTo>
                <a:lnTo>
                  <a:pt x="6219522" y="34129"/>
                </a:lnTo>
                <a:lnTo>
                  <a:pt x="6207547" y="16367"/>
                </a:lnTo>
                <a:lnTo>
                  <a:pt x="6189785" y="4391"/>
                </a:lnTo>
                <a:lnTo>
                  <a:pt x="61680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ru-RU" sz="1200" b="1" smtClean="0"/>
              <a:t>организация </a:t>
            </a:r>
            <a:r>
              <a:rPr lang="ru-RU" sz="1200" b="1"/>
              <a:t>психолого-педагогической коррекции выявленных в психическом развитии детей ветеранов (участников) СВО недостатков, нарушений социализации и адаптации </a:t>
            </a:r>
            <a:endParaRPr sz="120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25641" y="3939944"/>
          <a:ext cx="8890634" cy="462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4500"/>
                <a:gridCol w="6223634"/>
                <a:gridCol w="2222500"/>
              </a:tblGrid>
              <a:tr h="159831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52729">
                        <a:lnSpc>
                          <a:spcPts val="1100"/>
                        </a:lnSpc>
                        <a:spcBef>
                          <a:spcPts val="60"/>
                        </a:spcBef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формирование</a:t>
                      </a:r>
                      <a:r>
                        <a:rPr sz="1000" b="1" spc="6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и</a:t>
                      </a:r>
                      <a:r>
                        <a:rPr sz="1000" b="1" spc="1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реализация</a:t>
                      </a:r>
                      <a:r>
                        <a:rPr sz="1000" b="1" spc="3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планов</a:t>
                      </a:r>
                      <a:r>
                        <a:rPr sz="1000" b="1" spc="2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по</a:t>
                      </a:r>
                      <a:r>
                        <a:rPr sz="1000" b="1" spc="2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созданию</a:t>
                      </a:r>
                      <a:r>
                        <a:rPr sz="1000" b="1" spc="3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000" b="1" spc="4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среды</a:t>
                      </a:r>
                      <a:r>
                        <a:rPr sz="1000" b="1" spc="2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для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475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52729">
                        <a:lnSpc>
                          <a:spcPts val="1035"/>
                        </a:lnSpc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обучающихся</a:t>
                      </a:r>
                      <a:r>
                        <a:rPr sz="1000" b="1" spc="6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с</a:t>
                      </a:r>
                      <a:r>
                        <a:rPr sz="1000" b="1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особыми</a:t>
                      </a:r>
                      <a:r>
                        <a:rPr sz="1000" b="1" spc="2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образовательными</a:t>
                      </a:r>
                      <a:r>
                        <a:rPr sz="1000" b="1" spc="4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потребностями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</a:tr>
              <a:tr h="129924">
                <a:tc gridSpan="3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FCFCF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582904" y="3922648"/>
            <a:ext cx="6224270" cy="354330"/>
          </a:xfrm>
          <a:custGeom>
            <a:rect l="l" t="t" r="r" b="b"/>
            <a:pathLst>
              <a:path w="6224270" h="354329">
                <a:moveTo>
                  <a:pt x="6164859" y="0"/>
                </a:moveTo>
                <a:lnTo>
                  <a:pt x="59042" y="0"/>
                </a:lnTo>
                <a:lnTo>
                  <a:pt x="36058" y="4640"/>
                </a:lnTo>
                <a:lnTo>
                  <a:pt x="17291" y="17295"/>
                </a:lnTo>
                <a:lnTo>
                  <a:pt x="4639" y="36063"/>
                </a:lnTo>
                <a:lnTo>
                  <a:pt x="0" y="59042"/>
                </a:lnTo>
                <a:lnTo>
                  <a:pt x="0" y="295198"/>
                </a:lnTo>
                <a:lnTo>
                  <a:pt x="4639" y="318183"/>
                </a:lnTo>
                <a:lnTo>
                  <a:pt x="17291" y="336950"/>
                </a:lnTo>
                <a:lnTo>
                  <a:pt x="36058" y="349602"/>
                </a:lnTo>
                <a:lnTo>
                  <a:pt x="59042" y="354241"/>
                </a:lnTo>
                <a:lnTo>
                  <a:pt x="6164859" y="354241"/>
                </a:lnTo>
                <a:lnTo>
                  <a:pt x="6187856" y="349602"/>
                </a:lnTo>
                <a:lnTo>
                  <a:pt x="6206626" y="336950"/>
                </a:lnTo>
                <a:lnTo>
                  <a:pt x="6219276" y="318183"/>
                </a:lnTo>
                <a:lnTo>
                  <a:pt x="6223914" y="295198"/>
                </a:lnTo>
                <a:lnTo>
                  <a:pt x="6223914" y="59042"/>
                </a:lnTo>
                <a:lnTo>
                  <a:pt x="6219276" y="36063"/>
                </a:lnTo>
                <a:lnTo>
                  <a:pt x="6206626" y="17295"/>
                </a:lnTo>
                <a:lnTo>
                  <a:pt x="6187856" y="4640"/>
                </a:lnTo>
                <a:lnTo>
                  <a:pt x="61648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ru-RU" sz="1200" b="1" smtClean="0"/>
              <a:t>формирование </a:t>
            </a:r>
            <a:r>
              <a:rPr lang="ru-RU" sz="1200" b="1"/>
              <a:t>и реализация планов по созданию образовательной среды для обучающихся с особыми образовательными потребностями </a:t>
            </a:r>
          </a:p>
          <a:p>
            <a:endParaRPr lang="ru-RU"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25641" y="4484261"/>
          <a:ext cx="8890634" cy="4622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4500"/>
                <a:gridCol w="6223634"/>
                <a:gridCol w="2222500"/>
              </a:tblGrid>
              <a:tr h="159823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252729">
                        <a:lnSpc>
                          <a:spcPts val="1095"/>
                        </a:lnSpc>
                        <a:spcBef>
                          <a:spcPts val="60"/>
                        </a:spcBef>
                      </a:pPr>
                      <a:r>
                        <a:rPr sz="1000" b="1" spc="-5">
                          <a:latin typeface="Arial"/>
                          <a:cs typeface="Arial"/>
                        </a:rPr>
                        <a:t>проектирование</a:t>
                      </a:r>
                      <a:r>
                        <a:rPr sz="1000" b="1" spc="5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1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сотрудничестве</a:t>
                      </a:r>
                      <a:r>
                        <a:rPr sz="1000" b="1" spc="7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с</a:t>
                      </a:r>
                      <a:r>
                        <a:rPr sz="1000" b="1" spc="2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педагогами</a:t>
                      </a:r>
                      <a:r>
                        <a:rPr sz="1000" b="1" spc="2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индивидуальных</a:t>
                      </a:r>
                      <a:r>
                        <a:rPr sz="1000" b="1" spc="6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образовательных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487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52729">
                        <a:lnSpc>
                          <a:spcPts val="1035"/>
                        </a:lnSpc>
                      </a:pPr>
                      <a:r>
                        <a:rPr sz="1000" b="1" spc="-10">
                          <a:latin typeface="Arial"/>
                          <a:cs typeface="Arial"/>
                        </a:rPr>
                        <a:t>маршрутов</a:t>
                      </a:r>
                      <a:r>
                        <a:rPr sz="1000" b="1" spc="45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2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>
                          <a:latin typeface="Arial"/>
                          <a:cs typeface="Arial"/>
                        </a:rPr>
                        <a:t>обучающихся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</a:tr>
              <a:tr h="129911">
                <a:tc gridSpan="3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FCFCF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582904" y="4466971"/>
            <a:ext cx="6224270" cy="354330"/>
          </a:xfrm>
          <a:custGeom>
            <a:rect l="l" t="t" r="r" b="b"/>
            <a:pathLst>
              <a:path w="6224270" h="354329">
                <a:moveTo>
                  <a:pt x="6164859" y="0"/>
                </a:moveTo>
                <a:lnTo>
                  <a:pt x="59042" y="0"/>
                </a:lnTo>
                <a:lnTo>
                  <a:pt x="36058" y="4639"/>
                </a:lnTo>
                <a:lnTo>
                  <a:pt x="17291" y="17291"/>
                </a:lnTo>
                <a:lnTo>
                  <a:pt x="4639" y="36058"/>
                </a:lnTo>
                <a:lnTo>
                  <a:pt x="0" y="59042"/>
                </a:lnTo>
                <a:lnTo>
                  <a:pt x="0" y="295198"/>
                </a:lnTo>
                <a:lnTo>
                  <a:pt x="4639" y="318183"/>
                </a:lnTo>
                <a:lnTo>
                  <a:pt x="17291" y="336950"/>
                </a:lnTo>
                <a:lnTo>
                  <a:pt x="36058" y="349602"/>
                </a:lnTo>
                <a:lnTo>
                  <a:pt x="59042" y="354241"/>
                </a:lnTo>
                <a:lnTo>
                  <a:pt x="6164859" y="354241"/>
                </a:lnTo>
                <a:lnTo>
                  <a:pt x="6187856" y="349602"/>
                </a:lnTo>
                <a:lnTo>
                  <a:pt x="6206626" y="336950"/>
                </a:lnTo>
                <a:lnTo>
                  <a:pt x="6219276" y="318183"/>
                </a:lnTo>
                <a:lnTo>
                  <a:pt x="6223914" y="295198"/>
                </a:lnTo>
                <a:lnTo>
                  <a:pt x="6223914" y="59042"/>
                </a:lnTo>
                <a:lnTo>
                  <a:pt x="6219276" y="36058"/>
                </a:lnTo>
                <a:lnTo>
                  <a:pt x="6206626" y="17291"/>
                </a:lnTo>
                <a:lnTo>
                  <a:pt x="6187856" y="4639"/>
                </a:lnTo>
                <a:lnTo>
                  <a:pt x="61648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ru-RU" sz="1200" b="1" smtClean="0"/>
              <a:t>проектирование </a:t>
            </a:r>
            <a:r>
              <a:rPr lang="ru-RU" sz="1200" b="1"/>
              <a:t>в сотрудничестве с педагогами индивидуальных образовательных маршрутов для обучающихся </a:t>
            </a:r>
            <a:endParaRPr sz="1200"/>
          </a:p>
        </p:txBody>
      </p:sp>
      <p:sp>
        <p:nvSpPr>
          <p:cNvPr id="14" name="object 14"/>
          <p:cNvSpPr txBox="1"/>
          <p:nvPr/>
        </p:nvSpPr>
        <p:spPr>
          <a:xfrm>
            <a:off x="6958710" y="139065"/>
            <a:ext cx="192023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000" b="1" spc="-5">
                <a:latin typeface="Arial"/>
                <a:cs typeface="Arial"/>
              </a:rPr>
              <a:t>консультирования </a:t>
            </a:r>
            <a:r>
              <a:rPr sz="1000" b="1" spc="-10">
                <a:latin typeface="Arial"/>
                <a:cs typeface="Arial"/>
              </a:rPr>
              <a:t>родителей </a:t>
            </a:r>
            <a:r>
              <a:rPr sz="1000" b="1" spc="-26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в</a:t>
            </a:r>
            <a:r>
              <a:rPr sz="1000" b="1" spc="-1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очной </a:t>
            </a:r>
            <a:r>
              <a:rPr sz="1000" b="1" spc="-10">
                <a:latin typeface="Arial"/>
                <a:cs typeface="Arial"/>
              </a:rPr>
              <a:t>форме,</a:t>
            </a:r>
            <a:r>
              <a:rPr sz="1000" b="1" spc="2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а</a:t>
            </a:r>
            <a:r>
              <a:rPr sz="1000" b="1" spc="-1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также 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посредством </a:t>
            </a:r>
            <a:r>
              <a:rPr sz="1000" b="1" spc="-10">
                <a:latin typeface="Arial"/>
                <a:cs typeface="Arial"/>
              </a:rPr>
              <a:t>телефонной </a:t>
            </a:r>
            <a:r>
              <a:rPr sz="1000" b="1" spc="-5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связи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или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видеосвязи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63927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 algn="ctr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138936"/>
          <a:ext cx="8637270" cy="10533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03200">
                <a:tc rowSpan="5">
                  <a:txBody>
                    <a:bodyPr vert="horz" wrap="square"/>
                    <a:lstStyle/>
                    <a:p>
                      <a:pPr marL="8064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1.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Необщительность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группе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сверстников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639"/>
                        </a:lnSpc>
                        <a:tabLst>
                          <a:tab pos="1104900"/>
                        </a:tabLst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2.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Отказ	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посещать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образовательную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организацию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Появившиеся</a:t>
                      </a:r>
                      <a:r>
                        <a:rPr sz="1400" i="1" spc="-5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трудности</a:t>
                      </a:r>
                      <a:r>
                        <a:rPr sz="1400" i="1" spc="36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учебной</a:t>
                      </a:r>
                      <a:r>
                        <a:rPr sz="1400" i="1" spc="409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деятельности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Нетипичные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реакции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646803" y="2405252"/>
            <a:ext cx="1602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5">
                <a:latin typeface="Arial"/>
                <a:cs typeface="Arial"/>
              </a:rPr>
              <a:t>переводе</a:t>
            </a:r>
            <a:r>
              <a:rPr sz="1400" b="1" i="1" spc="48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</a:t>
            </a:r>
            <a:r>
              <a:rPr sz="1400" b="1" i="1" spc="500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лат.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0855" y="2354960"/>
            <a:ext cx="8504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1940"/>
                <a:tab pos="2885440"/>
                <a:tab pos="5961380"/>
                <a:tab pos="7832090"/>
                <a:tab pos="8202295"/>
              </a:tabLst>
            </a:pPr>
            <a:r>
              <a:rPr sz="1800" b="1" spc="-5">
                <a:solidFill>
                  <a:srgbClr val="006FC0"/>
                </a:solidFill>
                <a:latin typeface="Arial"/>
                <a:cs typeface="Arial"/>
              </a:rPr>
              <a:t>Соц</a:t>
            </a:r>
            <a:r>
              <a:rPr sz="1800" b="1" spc="5">
                <a:solidFill>
                  <a:srgbClr val="006FC0"/>
                </a:solidFill>
                <a:latin typeface="Arial"/>
                <a:cs typeface="Arial"/>
              </a:rPr>
              <a:t>и</a:t>
            </a:r>
            <a:r>
              <a:rPr sz="1800" b="1" spc="-5">
                <a:solidFill>
                  <a:srgbClr val="006FC0"/>
                </a:solidFill>
                <a:latin typeface="Arial"/>
                <a:cs typeface="Arial"/>
              </a:rPr>
              <a:t>а</a:t>
            </a:r>
            <a:r>
              <a:rPr sz="1800" b="1" spc="-10">
                <a:solidFill>
                  <a:srgbClr val="006FC0"/>
                </a:solidFill>
                <a:latin typeface="Arial"/>
                <a:cs typeface="Arial"/>
              </a:rPr>
              <a:t>л</a:t>
            </a:r>
            <a:r>
              <a:rPr sz="1800" b="1">
                <a:solidFill>
                  <a:srgbClr val="006FC0"/>
                </a:solidFill>
                <a:latin typeface="Arial"/>
                <a:cs typeface="Arial"/>
              </a:rPr>
              <a:t>ьная	</a:t>
            </a:r>
            <a:r>
              <a:rPr sz="1800" b="1" spc="-5">
                <a:solidFill>
                  <a:srgbClr val="006FC0"/>
                </a:solidFill>
                <a:latin typeface="Arial"/>
                <a:cs typeface="Arial"/>
              </a:rPr>
              <a:t>а</a:t>
            </a:r>
            <a:r>
              <a:rPr sz="1800" b="1" spc="-10">
                <a:solidFill>
                  <a:srgbClr val="006FC0"/>
                </a:solidFill>
                <a:latin typeface="Arial"/>
                <a:cs typeface="Arial"/>
              </a:rPr>
              <a:t>д</a:t>
            </a:r>
            <a:r>
              <a:rPr sz="1800" b="1" spc="-5">
                <a:solidFill>
                  <a:srgbClr val="006FC0"/>
                </a:solidFill>
                <a:latin typeface="Arial"/>
                <a:cs typeface="Arial"/>
              </a:rPr>
              <a:t>а</a:t>
            </a:r>
            <a:r>
              <a:rPr sz="1800" b="1" spc="10">
                <a:solidFill>
                  <a:srgbClr val="006FC0"/>
                </a:solidFill>
                <a:latin typeface="Arial"/>
                <a:cs typeface="Arial"/>
              </a:rPr>
              <a:t>п</a:t>
            </a:r>
            <a:r>
              <a:rPr sz="1800" b="1" spc="-20">
                <a:solidFill>
                  <a:srgbClr val="006FC0"/>
                </a:solidFill>
                <a:latin typeface="Arial"/>
                <a:cs typeface="Arial"/>
              </a:rPr>
              <a:t>т</a:t>
            </a:r>
            <a:r>
              <a:rPr sz="1800" b="1" spc="5">
                <a:solidFill>
                  <a:srgbClr val="006FC0"/>
                </a:solidFill>
                <a:latin typeface="Arial"/>
                <a:cs typeface="Arial"/>
              </a:rPr>
              <a:t>ац</a:t>
            </a:r>
            <a:r>
              <a:rPr sz="1800" b="1">
                <a:solidFill>
                  <a:srgbClr val="006FC0"/>
                </a:solidFill>
                <a:latin typeface="Arial"/>
                <a:cs typeface="Arial"/>
              </a:rPr>
              <a:t>ия	</a:t>
            </a:r>
            <a:r>
              <a:rPr sz="1400" b="1" i="1">
                <a:latin typeface="Arial"/>
                <a:cs typeface="Arial"/>
              </a:rPr>
              <a:t>(</a:t>
            </a:r>
            <a:r>
              <a:rPr sz="1400" b="1" i="1" spc="-15">
                <a:latin typeface="Arial"/>
                <a:cs typeface="Arial"/>
              </a:rPr>
              <a:t>«</a:t>
            </a:r>
            <a:r>
              <a:rPr sz="1400" b="1" i="1">
                <a:latin typeface="Arial"/>
                <a:cs typeface="Arial"/>
              </a:rPr>
              <a:t>a</a:t>
            </a:r>
            <a:r>
              <a:rPr sz="1400" b="1" i="1" spc="-10">
                <a:latin typeface="Arial"/>
                <a:cs typeface="Arial"/>
              </a:rPr>
              <a:t>d</a:t>
            </a:r>
            <a:r>
              <a:rPr sz="1400" b="1" i="1">
                <a:latin typeface="Arial"/>
                <a:cs typeface="Arial"/>
              </a:rPr>
              <a:t>a</a:t>
            </a:r>
            <a:r>
              <a:rPr sz="1400" b="1" i="1" spc="-20">
                <a:latin typeface="Arial"/>
                <a:cs typeface="Arial"/>
              </a:rPr>
              <a:t>p</a:t>
            </a:r>
            <a:r>
              <a:rPr sz="1400" b="1" i="1">
                <a:latin typeface="Arial"/>
                <a:cs typeface="Arial"/>
              </a:rPr>
              <a:t>t</a:t>
            </a:r>
            <a:r>
              <a:rPr sz="1400" b="1" i="1" spc="-15">
                <a:latin typeface="Arial"/>
                <a:cs typeface="Arial"/>
              </a:rPr>
              <a:t>a</a:t>
            </a:r>
            <a:r>
              <a:rPr sz="1400" b="1" i="1">
                <a:latin typeface="Arial"/>
                <a:cs typeface="Arial"/>
              </a:rPr>
              <a:t>ti</a:t>
            </a:r>
            <a:r>
              <a:rPr sz="1400" b="1" i="1" spc="-15">
                <a:latin typeface="Arial"/>
                <a:cs typeface="Arial"/>
              </a:rPr>
              <a:t>o</a:t>
            </a:r>
            <a:r>
              <a:rPr sz="1400" b="1" i="1">
                <a:latin typeface="Arial"/>
                <a:cs typeface="Arial"/>
              </a:rPr>
              <a:t>» </a:t>
            </a:r>
            <a:r>
              <a:rPr sz="1400" b="1" i="1" spc="13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в	</a:t>
            </a:r>
            <a:r>
              <a:rPr sz="1400" b="1" i="1" spc="-15">
                <a:latin typeface="Arial"/>
                <a:cs typeface="Arial"/>
              </a:rPr>
              <a:t>«</a:t>
            </a:r>
            <a:r>
              <a:rPr sz="1400" b="1" i="1" spc="-10">
                <a:latin typeface="Arial"/>
                <a:cs typeface="Arial"/>
              </a:rPr>
              <a:t>при</a:t>
            </a:r>
            <a:r>
              <a:rPr sz="1400" b="1" i="1" spc="-5">
                <a:latin typeface="Arial"/>
                <a:cs typeface="Arial"/>
              </a:rPr>
              <a:t>с</a:t>
            </a:r>
            <a:r>
              <a:rPr sz="1400" b="1" i="1" spc="-10">
                <a:latin typeface="Arial"/>
                <a:cs typeface="Arial"/>
              </a:rPr>
              <a:t>п</a:t>
            </a:r>
            <a:r>
              <a:rPr sz="1400" b="1" i="1" spc="-20">
                <a:latin typeface="Arial"/>
                <a:cs typeface="Arial"/>
              </a:rPr>
              <a:t>о</a:t>
            </a:r>
            <a:r>
              <a:rPr sz="1400" b="1" i="1" spc="-5">
                <a:latin typeface="Arial"/>
                <a:cs typeface="Arial"/>
              </a:rPr>
              <a:t>с</a:t>
            </a:r>
            <a:r>
              <a:rPr sz="1400" b="1" i="1" spc="-10">
                <a:latin typeface="Arial"/>
                <a:cs typeface="Arial"/>
              </a:rPr>
              <a:t>о</a:t>
            </a:r>
            <a:r>
              <a:rPr sz="1400" b="1" i="1" spc="-30">
                <a:latin typeface="Arial"/>
                <a:cs typeface="Arial"/>
              </a:rPr>
              <a:t>б</a:t>
            </a:r>
            <a:r>
              <a:rPr sz="1400" b="1" i="1" spc="-25">
                <a:latin typeface="Arial"/>
                <a:cs typeface="Arial"/>
              </a:rPr>
              <a:t>л</a:t>
            </a:r>
            <a:r>
              <a:rPr sz="1400" b="1" i="1" spc="-5">
                <a:latin typeface="Arial"/>
                <a:cs typeface="Arial"/>
              </a:rPr>
              <a:t>ени</a:t>
            </a:r>
            <a:r>
              <a:rPr sz="1400" b="1" i="1" spc="-20">
                <a:latin typeface="Arial"/>
                <a:cs typeface="Arial"/>
              </a:rPr>
              <a:t>е</a:t>
            </a:r>
            <a:r>
              <a:rPr sz="1400" b="1" i="1" spc="-5">
                <a:latin typeface="Arial"/>
                <a:cs typeface="Arial"/>
              </a:rPr>
              <a:t>»</a:t>
            </a:r>
            <a:r>
              <a:rPr sz="1400" b="1" i="1">
                <a:latin typeface="Arial"/>
                <a:cs typeface="Arial"/>
              </a:rPr>
              <a:t>)	</a:t>
            </a:r>
            <a:r>
              <a:rPr sz="1800" spc="745">
                <a:latin typeface="Microsoft Sans Serif"/>
                <a:cs typeface="Microsoft Sans Serif"/>
              </a:rPr>
              <a:t>—</a:t>
            </a:r>
            <a:r>
              <a:rPr sz="1800">
                <a:latin typeface="Microsoft Sans Serif"/>
                <a:cs typeface="Microsoft Sans Serif"/>
              </a:rPr>
              <a:t>	</a:t>
            </a:r>
            <a:r>
              <a:rPr sz="1400" b="1" spc="-20">
                <a:latin typeface="Arial"/>
                <a:cs typeface="Arial"/>
              </a:rPr>
              <a:t>э</a:t>
            </a:r>
            <a:r>
              <a:rPr sz="1400" b="1" spc="-30">
                <a:latin typeface="Arial"/>
                <a:cs typeface="Arial"/>
              </a:rPr>
              <a:t>т</a:t>
            </a:r>
            <a:r>
              <a:rPr sz="1400" b="1">
                <a:latin typeface="Arial"/>
                <a:cs typeface="Arial"/>
              </a:rPr>
              <a:t>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0855" y="2629281"/>
            <a:ext cx="8504555" cy="2007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>
                <a:latin typeface="Arial"/>
                <a:cs typeface="Arial"/>
              </a:rPr>
              <a:t>непрерывный</a:t>
            </a:r>
            <a:r>
              <a:rPr sz="1400" b="1" spc="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процесс,</a:t>
            </a:r>
            <a:r>
              <a:rPr sz="1400" b="1" spc="2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в</a:t>
            </a:r>
            <a:r>
              <a:rPr sz="1400" b="1" spc="2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ходе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которого</a:t>
            </a:r>
            <a:r>
              <a:rPr sz="1400" b="1" spc="3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индивид</a:t>
            </a:r>
            <a:r>
              <a:rPr sz="1400" b="1" spc="3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или</a:t>
            </a:r>
            <a:r>
              <a:rPr sz="1400" b="1" spc="3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группа</a:t>
            </a:r>
            <a:r>
              <a:rPr sz="1400" b="1" spc="3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людей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интегрируется</a:t>
            </a:r>
            <a:r>
              <a:rPr sz="1400" b="1" spc="3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в</a:t>
            </a:r>
            <a:r>
              <a:rPr sz="1400" b="1" spc="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общество,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10">
                <a:latin typeface="Arial"/>
                <a:cs typeface="Arial"/>
              </a:rPr>
              <a:t>приспосабливается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к </a:t>
            </a:r>
            <a:r>
              <a:rPr sz="1400" b="1" spc="-5">
                <a:latin typeface="Arial"/>
                <a:cs typeface="Arial"/>
              </a:rPr>
              <a:t>новой социальной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среде,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ее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требованиям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и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условиям.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45">
                <a:latin typeface="Microsoft Sans Serif"/>
                <a:cs typeface="Microsoft Sans Serif"/>
              </a:rPr>
              <a:t>Результат</a:t>
            </a:r>
            <a:r>
              <a:rPr sz="1400" spc="-5">
                <a:latin typeface="Microsoft Sans Serif"/>
                <a:cs typeface="Microsoft Sans Serif"/>
              </a:rPr>
              <a:t> социальной</a:t>
            </a:r>
            <a:r>
              <a:rPr sz="1400" spc="-10">
                <a:latin typeface="Microsoft Sans Serif"/>
                <a:cs typeface="Microsoft Sans Serif"/>
              </a:rPr>
              <a:t> адаптации</a:t>
            </a:r>
            <a:endParaRPr sz="1400">
              <a:latin typeface="Microsoft Sans Serif"/>
              <a:cs typeface="Microsoft Sans Serif"/>
            </a:endParaRPr>
          </a:p>
          <a:p>
            <a:pPr marL="206375" indent="-109220">
              <a:lnSpc>
                <a:spcPct val="100000"/>
              </a:lnSpc>
              <a:buFont typeface="Microsoft Sans Serif"/>
              <a:buChar char="-"/>
              <a:tabLst>
                <a:tab pos="207010"/>
              </a:tabLst>
            </a:pPr>
            <a:r>
              <a:rPr sz="1400" i="1" spc="-10">
                <a:latin typeface="Arial"/>
                <a:cs typeface="Arial"/>
              </a:rPr>
              <a:t>развитие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самосознания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личности</a:t>
            </a:r>
            <a:endParaRPr sz="1400">
              <a:latin typeface="Arial"/>
              <a:cs typeface="Arial"/>
            </a:endParaRPr>
          </a:p>
          <a:p>
            <a:pPr marL="206375" indent="-109220">
              <a:lnSpc>
                <a:spcPct val="100000"/>
              </a:lnSpc>
              <a:buFont typeface="Microsoft Sans Serif"/>
              <a:buChar char="-"/>
              <a:tabLst>
                <a:tab pos="207010"/>
              </a:tabLst>
            </a:pPr>
            <a:r>
              <a:rPr sz="1400" i="1" spc="-5">
                <a:latin typeface="Arial"/>
                <a:cs typeface="Arial"/>
              </a:rPr>
              <a:t>формирование</a:t>
            </a:r>
            <a:r>
              <a:rPr sz="1400" i="1" spc="-6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поведенческих</a:t>
            </a:r>
            <a:r>
              <a:rPr sz="1400" i="1" spc="-7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паттернов</a:t>
            </a:r>
            <a:endParaRPr sz="1400">
              <a:latin typeface="Arial"/>
              <a:cs typeface="Arial"/>
            </a:endParaRPr>
          </a:p>
          <a:p>
            <a:pPr marL="206375" indent="-109220">
              <a:lnSpc>
                <a:spcPct val="100000"/>
              </a:lnSpc>
              <a:buFont typeface="Microsoft Sans Serif"/>
              <a:buChar char="-"/>
              <a:tabLst>
                <a:tab pos="207010"/>
              </a:tabLst>
            </a:pPr>
            <a:r>
              <a:rPr sz="1400" i="1" spc="-5">
                <a:latin typeface="Arial"/>
                <a:cs typeface="Arial"/>
              </a:rPr>
              <a:t>способность</a:t>
            </a:r>
            <a:r>
              <a:rPr sz="1400" i="1" spc="-4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самореализоваться</a:t>
            </a:r>
            <a:endParaRPr sz="1400">
              <a:latin typeface="Arial"/>
              <a:cs typeface="Arial"/>
            </a:endParaRPr>
          </a:p>
          <a:p>
            <a:pPr marL="97790" marR="6985">
              <a:lnSpc>
                <a:spcPct val="100000"/>
              </a:lnSpc>
              <a:buFont typeface="Microsoft Sans Serif"/>
              <a:buChar char="-"/>
              <a:tabLst>
                <a:tab pos="208279"/>
              </a:tabLst>
            </a:pPr>
            <a:r>
              <a:rPr sz="1400" i="1" spc="-10">
                <a:latin typeface="Arial"/>
                <a:cs typeface="Arial"/>
              </a:rPr>
              <a:t>обучение</a:t>
            </a:r>
            <a:r>
              <a:rPr sz="1400" i="1" spc="200">
                <a:latin typeface="Arial"/>
                <a:cs typeface="Arial"/>
              </a:rPr>
              <a:t> </a:t>
            </a:r>
            <a:r>
              <a:rPr sz="1400" i="1" spc="-15">
                <a:latin typeface="Arial"/>
                <a:cs typeface="Arial"/>
              </a:rPr>
              <a:t>человека</a:t>
            </a:r>
            <a:r>
              <a:rPr sz="1400" i="1" spc="21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созданию</a:t>
            </a:r>
            <a:r>
              <a:rPr sz="1400" i="1" spc="20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гармоничных</a:t>
            </a:r>
            <a:r>
              <a:rPr sz="1400" i="1" spc="204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взаимоотношений</a:t>
            </a:r>
            <a:r>
              <a:rPr sz="1400" i="1" spc="20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19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другими</a:t>
            </a:r>
            <a:r>
              <a:rPr sz="1400" i="1" spc="20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людьми,</a:t>
            </a:r>
            <a:r>
              <a:rPr sz="1400" i="1" spc="21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природой, </a:t>
            </a:r>
            <a:r>
              <a:rPr sz="1400" i="1" spc="-37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социумом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66975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 algn="ctr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138936"/>
          <a:ext cx="8637270" cy="10533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03200">
                <a:tc rowSpan="5">
                  <a:txBody>
                    <a:bodyPr vert="horz" wrap="square"/>
                    <a:lstStyle/>
                    <a:p>
                      <a:pPr marL="8064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1.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Необщительность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группе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сверстников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639"/>
                        </a:lnSpc>
                        <a:tabLst>
                          <a:tab pos="1104900"/>
                        </a:tabLst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2.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Отказ	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посещать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образовательную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организацию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Появившиеся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трудности</a:t>
                      </a:r>
                      <a:r>
                        <a:rPr sz="1400" i="1" spc="36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учебнойдеятельности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Нетипичные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реакции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90855" y="2354961"/>
            <a:ext cx="8506460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>
                <a:latin typeface="Arial"/>
                <a:cs typeface="Arial"/>
              </a:rPr>
              <a:t>Основной</a:t>
            </a:r>
            <a:r>
              <a:rPr sz="1400" b="1" spc="114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мотив</a:t>
            </a:r>
            <a:r>
              <a:rPr sz="1400" b="1" spc="13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личности</a:t>
            </a:r>
            <a:r>
              <a:rPr sz="1400" b="1" spc="13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–</a:t>
            </a:r>
            <a:r>
              <a:rPr sz="1400" b="1" spc="10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это</a:t>
            </a:r>
            <a:r>
              <a:rPr sz="1400" b="1" spc="1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стремление</a:t>
            </a:r>
            <a:r>
              <a:rPr sz="1400" b="1" spc="1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самореализоваться,</a:t>
            </a:r>
            <a:r>
              <a:rPr sz="1400" b="1" spc="114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а</a:t>
            </a:r>
            <a:r>
              <a:rPr sz="1400" b="1" spc="10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не</a:t>
            </a:r>
            <a:r>
              <a:rPr sz="1400" b="1" spc="10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приспособиться</a:t>
            </a:r>
            <a:r>
              <a:rPr sz="1400" b="1" spc="114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к </a:t>
            </a:r>
            <a:r>
              <a:rPr sz="1400" b="1" spc="-37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новым</a:t>
            </a:r>
            <a:r>
              <a:rPr sz="1400" b="1" spc="-15">
                <a:latin typeface="Arial"/>
                <a:cs typeface="Arial"/>
              </a:rPr>
              <a:t> условиям.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10">
                <a:latin typeface="Microsoft Sans Serif"/>
                <a:cs typeface="Microsoft Sans Serif"/>
              </a:rPr>
              <a:t>Чтобы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достичь</a:t>
            </a:r>
            <a:r>
              <a:rPr sz="1400" spc="-3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этого, нужно:</a:t>
            </a:r>
            <a:endParaRPr sz="1400">
              <a:latin typeface="Microsoft Sans Serif"/>
              <a:cs typeface="Microsoft Sans Serif"/>
            </a:endParaRPr>
          </a:p>
          <a:p>
            <a:pPr marL="12700" marR="5715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-</a:t>
            </a:r>
            <a:r>
              <a:rPr sz="1400" spc="40">
                <a:latin typeface="Microsoft Sans Serif"/>
                <a:cs typeface="Microsoft Sans Serif"/>
              </a:rPr>
              <a:t> </a:t>
            </a:r>
            <a:r>
              <a:rPr sz="1400" i="1" spc="-10">
                <a:latin typeface="Arial"/>
                <a:cs typeface="Arial"/>
              </a:rPr>
              <a:t>принять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изменения</a:t>
            </a:r>
            <a:r>
              <a:rPr sz="1400" i="1" spc="1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привычного</a:t>
            </a:r>
            <a:r>
              <a:rPr sz="1400" i="1" spc="1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для</a:t>
            </a:r>
            <a:r>
              <a:rPr sz="1400" i="1" spc="1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себя</a:t>
            </a:r>
            <a:r>
              <a:rPr sz="1400" i="1" spc="2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жизненного</a:t>
            </a:r>
            <a:r>
              <a:rPr sz="1400" i="1" spc="1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уклада,</a:t>
            </a:r>
            <a:r>
              <a:rPr sz="1400" i="1" spc="1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сформировать</a:t>
            </a:r>
            <a:r>
              <a:rPr sz="1400" i="1" spc="2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новые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установки</a:t>
            </a:r>
            <a:r>
              <a:rPr sz="1400" i="1" spc="-1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для </a:t>
            </a:r>
            <a:r>
              <a:rPr sz="1400" i="1" spc="-37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развития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личности;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/>
              </a:tabLst>
            </a:pPr>
            <a:r>
              <a:rPr sz="1400" i="1" spc="-5">
                <a:latin typeface="Arial"/>
                <a:cs typeface="Arial"/>
              </a:rPr>
              <a:t>активно</a:t>
            </a:r>
            <a:r>
              <a:rPr sz="1400" i="1" spc="-10">
                <a:latin typeface="Arial"/>
                <a:cs typeface="Arial"/>
              </a:rPr>
              <a:t> налаживать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коммуникации</a:t>
            </a:r>
            <a:r>
              <a:rPr sz="1400" i="1" spc="-1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-5">
                <a:latin typeface="Arial"/>
                <a:cs typeface="Arial"/>
              </a:rPr>
              <a:t> участниками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профессионального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и </a:t>
            </a:r>
            <a:r>
              <a:rPr sz="1400" i="1" spc="-5">
                <a:latin typeface="Arial"/>
                <a:cs typeface="Arial"/>
              </a:rPr>
              <a:t>социального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окружения;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/>
              </a:tabLst>
            </a:pPr>
            <a:r>
              <a:rPr sz="1400" i="1" spc="-5">
                <a:latin typeface="Arial"/>
                <a:cs typeface="Arial"/>
              </a:rPr>
              <a:t>применять</a:t>
            </a:r>
            <a:r>
              <a:rPr sz="1400" i="1">
                <a:latin typeface="Arial"/>
                <a:cs typeface="Arial"/>
              </a:rPr>
              <a:t> условия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социума,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чтобы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развивать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свою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личность,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самореализоваться;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/>
              </a:tabLst>
            </a:pPr>
            <a:r>
              <a:rPr sz="1400" i="1">
                <a:latin typeface="Arial"/>
                <a:cs typeface="Arial"/>
              </a:rPr>
              <a:t>повышать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уровень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устойчивости</a:t>
            </a:r>
            <a:r>
              <a:rPr sz="1400" i="1" spc="-2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к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стрессовым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ситуациям;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/>
              </a:tabLst>
            </a:pPr>
            <a:r>
              <a:rPr sz="1400" i="1" spc="-10">
                <a:latin typeface="Arial"/>
                <a:cs typeface="Arial"/>
              </a:rPr>
              <a:t>налаживать адекватные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взаимоотношения </a:t>
            </a:r>
            <a:r>
              <a:rPr sz="1400" i="1">
                <a:latin typeface="Arial"/>
                <a:cs typeface="Arial"/>
              </a:rPr>
              <a:t>с </a:t>
            </a:r>
            <a:r>
              <a:rPr sz="1400" i="1" spc="-10">
                <a:latin typeface="Arial"/>
                <a:cs typeface="Arial"/>
              </a:rPr>
              <a:t>другими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индивидами;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/>
              </a:tabLst>
            </a:pPr>
            <a:r>
              <a:rPr sz="1400" i="1" spc="-5">
                <a:latin typeface="Arial"/>
                <a:cs typeface="Arial"/>
              </a:rPr>
              <a:t>принимать</a:t>
            </a:r>
            <a:r>
              <a:rPr sz="1400" i="1" spc="-1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и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 spc="-15">
                <a:latin typeface="Arial"/>
                <a:cs typeface="Arial"/>
              </a:rPr>
              <a:t>соответствовать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нормам </a:t>
            </a:r>
            <a:r>
              <a:rPr sz="1400" i="1">
                <a:latin typeface="Arial"/>
                <a:cs typeface="Arial"/>
              </a:rPr>
              <a:t>и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ценностям среды;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/>
              </a:tabLst>
            </a:pPr>
            <a:r>
              <a:rPr sz="1400" i="1" spc="-5">
                <a:latin typeface="Arial"/>
                <a:cs typeface="Arial"/>
              </a:rPr>
              <a:t>достигать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поставленные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spc="-15">
                <a:latin typeface="Arial"/>
                <a:cs typeface="Arial"/>
              </a:rPr>
              <a:t>цели </a:t>
            </a:r>
            <a:r>
              <a:rPr sz="1400" i="1">
                <a:latin typeface="Arial"/>
                <a:cs typeface="Arial"/>
              </a:rPr>
              <a:t>и </a:t>
            </a:r>
            <a:r>
              <a:rPr sz="1400" i="1" spc="-15">
                <a:latin typeface="Arial"/>
                <a:cs typeface="Arial"/>
              </a:rPr>
              <a:t>удовлетворять</a:t>
            </a:r>
            <a:r>
              <a:rPr sz="1400" i="1" spc="-2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свои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потребности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без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вреда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окружающим.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6975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30263" y="1138936"/>
          <a:ext cx="8637270" cy="10533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03200">
                <a:tc rowSpan="5">
                  <a:txBody>
                    <a:bodyPr vert="horz" wrap="square"/>
                    <a:lstStyle/>
                    <a:p>
                      <a:pPr marL="8064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1.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Необщительность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группе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сверстников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639"/>
                        </a:lnSpc>
                        <a:tabLst>
                          <a:tab pos="1104900"/>
                        </a:tabLst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2.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Отказ	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посещать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образовательную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организацию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Появившиеся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трудности</a:t>
                      </a:r>
                      <a:r>
                        <a:rPr sz="1400" i="1" spc="36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учебнойдеятельности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Нетипичные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реакции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90855" y="2354961"/>
            <a:ext cx="8507095" cy="25409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>
                <a:latin typeface="Arial"/>
                <a:cs typeface="Arial"/>
              </a:rPr>
              <a:t>Основной</a:t>
            </a:r>
            <a:r>
              <a:rPr sz="1400" b="1" spc="114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мотив</a:t>
            </a:r>
            <a:r>
              <a:rPr sz="1400" b="1" spc="13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личности</a:t>
            </a:r>
            <a:r>
              <a:rPr sz="1400" b="1" spc="13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–</a:t>
            </a:r>
            <a:r>
              <a:rPr sz="1400" b="1" spc="10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это</a:t>
            </a:r>
            <a:r>
              <a:rPr sz="1400" b="1" spc="1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стремление</a:t>
            </a:r>
            <a:r>
              <a:rPr sz="1400" b="1" spc="1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самореализоваться,</a:t>
            </a:r>
            <a:r>
              <a:rPr sz="1400" b="1" spc="114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а</a:t>
            </a:r>
            <a:r>
              <a:rPr sz="1400" b="1" spc="10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не</a:t>
            </a:r>
            <a:r>
              <a:rPr sz="1400" b="1" spc="10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приспособиться</a:t>
            </a:r>
            <a:r>
              <a:rPr sz="1400" b="1" spc="114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к </a:t>
            </a:r>
            <a:r>
              <a:rPr sz="1400" b="1" spc="-37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новым</a:t>
            </a:r>
            <a:r>
              <a:rPr sz="1400" b="1" spc="-15">
                <a:latin typeface="Arial"/>
                <a:cs typeface="Arial"/>
              </a:rPr>
              <a:t> условиям.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smtClean="0">
                <a:latin typeface="Microsoft Sans Serif"/>
                <a:cs typeface="Microsoft Sans Serif"/>
              </a:rPr>
              <a:t>Основные</a:t>
            </a:r>
            <a:r>
              <a:rPr sz="1400" smtClean="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этапы</a:t>
            </a:r>
            <a:r>
              <a:rPr sz="1400" spc="2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процесса</a:t>
            </a:r>
            <a:r>
              <a:rPr sz="1400" spc="-10">
                <a:latin typeface="Microsoft Sans Serif"/>
                <a:cs typeface="Microsoft Sans Serif"/>
              </a:rPr>
              <a:t> адаптации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индивидов</a:t>
            </a:r>
            <a:r>
              <a:rPr sz="1400" spc="50">
                <a:latin typeface="Microsoft Sans Serif"/>
                <a:cs typeface="Microsoft Sans Serif"/>
              </a:rPr>
              <a:t> </a:t>
            </a:r>
            <a:r>
              <a:rPr sz="1400" spc="-30">
                <a:latin typeface="Microsoft Sans Serif"/>
                <a:cs typeface="Microsoft Sans Serif"/>
              </a:rPr>
              <a:t>детского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</a:t>
            </a:r>
            <a:r>
              <a:rPr sz="1400" spc="25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подросткового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возраста:</a:t>
            </a:r>
            <a:endParaRPr sz="1400">
              <a:latin typeface="Microsoft Sans Serif"/>
              <a:cs typeface="Microsoft Sans Serif"/>
            </a:endParaRPr>
          </a:p>
          <a:p>
            <a:pPr marL="12700" marR="237490">
              <a:lnSpc>
                <a:spcPct val="145500"/>
              </a:lnSpc>
              <a:spcBef>
                <a:spcPts val="1090"/>
              </a:spcBef>
            </a:pPr>
            <a:r>
              <a:rPr sz="11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от </a:t>
            </a: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рождения </a:t>
            </a:r>
            <a:r>
              <a:rPr sz="11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 1 </a:t>
            </a: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года </a:t>
            </a:r>
            <a:r>
              <a:rPr sz="1100" i="1">
                <a:latin typeface="Arial"/>
                <a:cs typeface="Arial"/>
              </a:rPr>
              <a:t>– </a:t>
            </a:r>
            <a:r>
              <a:rPr sz="1100" i="1" spc="-5">
                <a:latin typeface="Arial"/>
                <a:cs typeface="Arial"/>
              </a:rPr>
              <a:t>полная </a:t>
            </a:r>
            <a:r>
              <a:rPr sz="1100" i="1">
                <a:latin typeface="Arial"/>
                <a:cs typeface="Arial"/>
              </a:rPr>
              <a:t>зависимость ребенка от взрослых, с </a:t>
            </a:r>
            <a:r>
              <a:rPr sz="1100" i="1" spc="-5">
                <a:latin typeface="Arial"/>
                <a:cs typeface="Arial"/>
              </a:rPr>
              <a:t>которыми происходит постоянное </a:t>
            </a:r>
            <a:r>
              <a:rPr sz="1100" i="1">
                <a:latin typeface="Arial"/>
                <a:cs typeface="Arial"/>
              </a:rPr>
              <a:t>взаимодействие; </a:t>
            </a:r>
            <a:r>
              <a:rPr sz="1100" i="1" spc="-295">
                <a:latin typeface="Arial"/>
                <a:cs typeface="Arial"/>
              </a:rPr>
              <a:t> </a:t>
            </a:r>
            <a:r>
              <a:rPr sz="11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1-3</a:t>
            </a:r>
            <a:r>
              <a:rPr sz="1100" i="1" u="sng" spc="-2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года</a:t>
            </a:r>
            <a:r>
              <a:rPr sz="11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–</a:t>
            </a:r>
            <a:r>
              <a:rPr sz="1100" i="1" spc="-1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начинается</a:t>
            </a:r>
            <a:r>
              <a:rPr sz="1100" i="1" spc="-4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копирование</a:t>
            </a:r>
            <a:r>
              <a:rPr sz="1100" i="1" spc="-2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членов</a:t>
            </a:r>
            <a:r>
              <a:rPr sz="1100" i="1" spc="-1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семейства,</a:t>
            </a:r>
            <a:r>
              <a:rPr sz="1100" i="1" spc="-35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применение</a:t>
            </a:r>
            <a:r>
              <a:rPr sz="1100" i="1" spc="-5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средств</a:t>
            </a:r>
            <a:r>
              <a:rPr sz="1100" i="1" spc="-2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манипуляций;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3-6</a:t>
            </a:r>
            <a:r>
              <a:rPr sz="1100" i="1" u="sng" spc="2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лет</a:t>
            </a:r>
            <a:r>
              <a:rPr sz="1100" i="1" u="sng" spc="204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–</a:t>
            </a:r>
            <a:r>
              <a:rPr sz="1100" i="1" spc="185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первый</a:t>
            </a:r>
            <a:r>
              <a:rPr sz="1100" i="1" spc="19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выход</a:t>
            </a:r>
            <a:r>
              <a:rPr sz="1100" i="1" spc="215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за</a:t>
            </a:r>
            <a:r>
              <a:rPr sz="1100" i="1" spc="18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пределы</a:t>
            </a:r>
            <a:r>
              <a:rPr sz="1100" i="1" spc="21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семейного</a:t>
            </a:r>
            <a:r>
              <a:rPr sz="1100" i="1" spc="21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социума,</a:t>
            </a:r>
            <a:r>
              <a:rPr sz="1100" i="1" spc="204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открытие</a:t>
            </a:r>
            <a:r>
              <a:rPr sz="1100" i="1" spc="21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и</a:t>
            </a:r>
            <a:r>
              <a:rPr sz="1100" i="1" spc="19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изучение</a:t>
            </a:r>
            <a:r>
              <a:rPr sz="1100" i="1" spc="19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новых</a:t>
            </a:r>
            <a:r>
              <a:rPr sz="1100" i="1" spc="19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ролей,</a:t>
            </a:r>
            <a:r>
              <a:rPr sz="1100" i="1" spc="204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соотношение</a:t>
            </a:r>
            <a:r>
              <a:rPr sz="1100" i="1" spc="204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себя</a:t>
            </a:r>
            <a:r>
              <a:rPr sz="1100" i="1" spc="215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и</a:t>
            </a:r>
            <a:r>
              <a:rPr sz="1100" i="1" spc="19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других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i="1">
                <a:latin typeface="Arial"/>
                <a:cs typeface="Arial"/>
              </a:rPr>
              <a:t>членов</a:t>
            </a:r>
            <a:r>
              <a:rPr sz="1100" i="1" spc="-2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семьи,</a:t>
            </a:r>
            <a:r>
              <a:rPr sz="1100" i="1" spc="-2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сознательное</a:t>
            </a:r>
            <a:r>
              <a:rPr sz="1100" i="1" spc="-3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копирование;</a:t>
            </a:r>
            <a:endParaRPr sz="1100">
              <a:latin typeface="Arial"/>
              <a:cs typeface="Arial"/>
            </a:endParaRPr>
          </a:p>
          <a:p>
            <a:pPr marL="12700" marR="6985">
              <a:lnSpc>
                <a:spcPct val="100000"/>
              </a:lnSpc>
              <a:spcBef>
                <a:spcPts val="600"/>
              </a:spcBef>
            </a:pP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6-10</a:t>
            </a:r>
            <a:r>
              <a:rPr sz="1100" i="1" u="sng" spc="24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лет</a:t>
            </a:r>
            <a:r>
              <a:rPr sz="1100" i="1" u="sng" spc="24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–</a:t>
            </a:r>
            <a:r>
              <a:rPr sz="1100" i="1" spc="22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начало</a:t>
            </a:r>
            <a:r>
              <a:rPr sz="1100" i="1" spc="24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школьной</a:t>
            </a:r>
            <a:r>
              <a:rPr sz="1100" i="1" spc="24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жизни,</a:t>
            </a:r>
            <a:r>
              <a:rPr sz="1100" i="1" spc="23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приспособление</a:t>
            </a:r>
            <a:r>
              <a:rPr sz="1100" i="1" spc="245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к</a:t>
            </a:r>
            <a:r>
              <a:rPr sz="1100" i="1" spc="22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новым</a:t>
            </a:r>
            <a:r>
              <a:rPr sz="1100" i="1" spc="229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условиям</a:t>
            </a:r>
            <a:r>
              <a:rPr sz="1100" i="1" spc="24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и</a:t>
            </a:r>
            <a:r>
              <a:rPr sz="1100" i="1" spc="24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людям,</a:t>
            </a:r>
            <a:r>
              <a:rPr sz="1100" i="1" spc="24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активный</a:t>
            </a:r>
            <a:r>
              <a:rPr sz="1100" i="1" spc="24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интеллектуальный</a:t>
            </a:r>
            <a:r>
              <a:rPr sz="1100" i="1" spc="23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прогресс, </a:t>
            </a:r>
            <a:r>
              <a:rPr sz="1100" i="1" spc="-29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проявление</a:t>
            </a:r>
            <a:r>
              <a:rPr sz="1100" i="1" spc="-35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индивидуальных</a:t>
            </a:r>
            <a:r>
              <a:rPr sz="1100" i="1" spc="-25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личностных</a:t>
            </a:r>
            <a:r>
              <a:rPr sz="1100" i="1" spc="-4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качеств;</a:t>
            </a:r>
            <a:endParaRPr sz="1100">
              <a:latin typeface="Arial"/>
              <a:cs typeface="Arial"/>
            </a:endParaRPr>
          </a:p>
          <a:p>
            <a:pPr marL="12700" marR="7620">
              <a:lnSpc>
                <a:spcPct val="100000"/>
              </a:lnSpc>
              <a:spcBef>
                <a:spcPts val="600"/>
              </a:spcBef>
            </a:pP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10-11</a:t>
            </a:r>
            <a:r>
              <a:rPr sz="1100" i="1" u="sng" spc="2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–</a:t>
            </a:r>
            <a:r>
              <a:rPr sz="1100" i="1" u="sng" spc="2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14-15</a:t>
            </a:r>
            <a:r>
              <a:rPr sz="1100" i="1" u="sng" spc="2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лет</a:t>
            </a:r>
            <a:r>
              <a:rPr sz="1100" i="1" u="sng" spc="2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–</a:t>
            </a:r>
            <a:r>
              <a:rPr sz="1100" i="1" spc="21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активное</a:t>
            </a:r>
            <a:r>
              <a:rPr sz="1100" i="1" spc="21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налаживание</a:t>
            </a:r>
            <a:r>
              <a:rPr sz="1100" i="1" spc="21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коммуникации</a:t>
            </a:r>
            <a:r>
              <a:rPr sz="1100" i="1" spc="215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и</a:t>
            </a:r>
            <a:r>
              <a:rPr sz="1100" i="1" spc="20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взаимодействие</a:t>
            </a:r>
            <a:r>
              <a:rPr sz="1100" i="1" spc="21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с</a:t>
            </a:r>
            <a:r>
              <a:rPr sz="1100" i="1" spc="21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одногодками,</a:t>
            </a:r>
            <a:r>
              <a:rPr sz="1100" i="1" spc="22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формируется</a:t>
            </a:r>
            <a:r>
              <a:rPr sz="1100" i="1" spc="21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самосознание, </a:t>
            </a:r>
            <a:r>
              <a:rPr sz="1100" i="1">
                <a:latin typeface="Arial"/>
                <a:cs typeface="Arial"/>
              </a:rPr>
              <a:t> поиск</a:t>
            </a:r>
            <a:r>
              <a:rPr sz="1100" i="1" spc="-1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индивидуальности,</a:t>
            </a:r>
            <a:r>
              <a:rPr sz="1100" i="1" spc="-5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проявление</a:t>
            </a:r>
            <a:r>
              <a:rPr sz="1100" i="1" spc="-3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чувств</a:t>
            </a:r>
            <a:r>
              <a:rPr sz="1100" i="1" spc="-3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к </a:t>
            </a:r>
            <a:r>
              <a:rPr sz="1100" i="1" spc="-5">
                <a:latin typeface="Arial"/>
                <a:cs typeface="Arial"/>
              </a:rPr>
              <a:t>противоположному</a:t>
            </a:r>
            <a:r>
              <a:rPr sz="1100" i="1" spc="-3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полу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7737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br>
              <a:rPr lang="ru-RU" sz="1400" spc="-10" smtClean="0">
                <a:solidFill>
                  <a:srgbClr val="000000"/>
                </a:solidFill>
              </a:rPr>
            </a:br>
            <a:r>
              <a:rPr sz="1400" spc="-370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30263" y="1138936"/>
          <a:ext cx="8637270" cy="10533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03200">
                <a:tc rowSpan="5">
                  <a:txBody>
                    <a:bodyPr vert="horz" wrap="square"/>
                    <a:lstStyle/>
                    <a:p>
                      <a:pPr marL="8064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1.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Необщительность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группе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сверстников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639"/>
                        </a:lnSpc>
                        <a:tabLst>
                          <a:tab pos="1104900"/>
                        </a:tabLst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2.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Отказ	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посещать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образовательную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организацию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Появившиеся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трудности</a:t>
                      </a:r>
                      <a:r>
                        <a:rPr sz="1400" i="1" spc="36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учебнойдеятельности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Нетипичные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реакции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90855" y="2354961"/>
            <a:ext cx="8506460" cy="2512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latin typeface="Arial"/>
                <a:cs typeface="Arial"/>
              </a:rPr>
              <a:t>Стадии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процесса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адаптации: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200" b="1" i="1" spc="-5">
                <a:latin typeface="Arial"/>
                <a:cs typeface="Arial"/>
              </a:rPr>
              <a:t>Освоение норм </a:t>
            </a:r>
            <a:r>
              <a:rPr sz="1200" b="1" i="1">
                <a:latin typeface="Arial"/>
                <a:cs typeface="Arial"/>
              </a:rPr>
              <a:t>и правил </a:t>
            </a:r>
            <a:r>
              <a:rPr sz="1200" b="1" i="1" spc="-5">
                <a:latin typeface="Arial"/>
                <a:cs typeface="Arial"/>
              </a:rPr>
              <a:t>поведения </a:t>
            </a:r>
            <a:r>
              <a:rPr sz="1200" b="1" i="1">
                <a:latin typeface="Arial"/>
                <a:cs typeface="Arial"/>
              </a:rPr>
              <a:t>в </a:t>
            </a:r>
            <a:r>
              <a:rPr sz="1200" b="1" i="1" spc="-10">
                <a:latin typeface="Arial"/>
                <a:cs typeface="Arial"/>
              </a:rPr>
              <a:t>обществе</a:t>
            </a:r>
            <a:r>
              <a:rPr sz="1200" i="1" spc="-10">
                <a:latin typeface="Arial"/>
                <a:cs typeface="Arial"/>
              </a:rPr>
              <a:t>, </a:t>
            </a:r>
            <a:r>
              <a:rPr sz="1200" i="1" spc="-5">
                <a:latin typeface="Arial"/>
                <a:cs typeface="Arial"/>
              </a:rPr>
              <a:t>но </a:t>
            </a:r>
            <a:r>
              <a:rPr sz="1200" i="1" spc="-10">
                <a:latin typeface="Arial"/>
                <a:cs typeface="Arial"/>
              </a:rPr>
              <a:t>устоявшиеся </a:t>
            </a:r>
            <a:r>
              <a:rPr sz="1200" i="1">
                <a:latin typeface="Arial"/>
                <a:cs typeface="Arial"/>
              </a:rPr>
              <a:t>в </a:t>
            </a:r>
            <a:r>
              <a:rPr sz="1200" i="1" spc="-10">
                <a:latin typeface="Arial"/>
                <a:cs typeface="Arial"/>
              </a:rPr>
              <a:t>обществе </a:t>
            </a:r>
            <a:r>
              <a:rPr sz="1200" i="1" spc="-5">
                <a:latin typeface="Arial"/>
                <a:cs typeface="Arial"/>
              </a:rPr>
              <a:t>ценности </a:t>
            </a:r>
            <a:r>
              <a:rPr sz="1200" i="1">
                <a:latin typeface="Arial"/>
                <a:cs typeface="Arial"/>
              </a:rPr>
              <a:t>и </a:t>
            </a:r>
            <a:r>
              <a:rPr sz="1200" i="1" spc="-10">
                <a:latin typeface="Arial"/>
                <a:cs typeface="Arial"/>
              </a:rPr>
              <a:t>традиции </a:t>
            </a:r>
            <a:r>
              <a:rPr sz="1200" i="1" spc="-5">
                <a:latin typeface="Arial"/>
                <a:cs typeface="Arial"/>
              </a:rPr>
              <a:t>еще </a:t>
            </a:r>
            <a:r>
              <a:rPr sz="1200" i="1" spc="-15">
                <a:latin typeface="Arial"/>
                <a:cs typeface="Arial"/>
              </a:rPr>
              <a:t>не </a:t>
            </a:r>
            <a:r>
              <a:rPr sz="1200" i="1" spc="-10">
                <a:latin typeface="Arial"/>
                <a:cs typeface="Arial"/>
              </a:rPr>
              <a:t> принимаются </a:t>
            </a:r>
            <a:r>
              <a:rPr sz="1200" i="1" spc="-5">
                <a:latin typeface="Arial"/>
                <a:cs typeface="Arial"/>
              </a:rPr>
              <a:t>индивидуум. </a:t>
            </a:r>
            <a:r>
              <a:rPr sz="1200" i="1" spc="-15">
                <a:latin typeface="Arial"/>
                <a:cs typeface="Arial"/>
              </a:rPr>
              <a:t>Это </a:t>
            </a:r>
            <a:r>
              <a:rPr sz="1200" i="1" spc="-10">
                <a:latin typeface="Arial"/>
                <a:cs typeface="Arial"/>
              </a:rPr>
              <a:t>объясняется тем, что </a:t>
            </a:r>
            <a:r>
              <a:rPr sz="1200" i="1">
                <a:latin typeface="Arial"/>
                <a:cs typeface="Arial"/>
              </a:rPr>
              <a:t>он </a:t>
            </a:r>
            <a:r>
              <a:rPr sz="1200" i="1" spc="-15">
                <a:latin typeface="Arial"/>
                <a:cs typeface="Arial"/>
              </a:rPr>
              <a:t>недостаточно </a:t>
            </a:r>
            <a:r>
              <a:rPr sz="1200" i="1" spc="-5">
                <a:latin typeface="Arial"/>
                <a:cs typeface="Arial"/>
              </a:rPr>
              <a:t>знаком </a:t>
            </a:r>
            <a:r>
              <a:rPr sz="1200" i="1">
                <a:latin typeface="Arial"/>
                <a:cs typeface="Arial"/>
              </a:rPr>
              <a:t>с </a:t>
            </a:r>
            <a:r>
              <a:rPr sz="1200" i="1" spc="-10">
                <a:latin typeface="Arial"/>
                <a:cs typeface="Arial"/>
              </a:rPr>
              <a:t>новой средой, </a:t>
            </a:r>
            <a:r>
              <a:rPr sz="1200" i="1" spc="-5">
                <a:latin typeface="Arial"/>
                <a:cs typeface="Arial"/>
              </a:rPr>
              <a:t>ее порядками, </a:t>
            </a:r>
            <a:r>
              <a:rPr sz="1200" i="1">
                <a:latin typeface="Arial"/>
                <a:cs typeface="Arial"/>
              </a:rPr>
              <a:t>а 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также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тем,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что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индивид</a:t>
            </a:r>
            <a:r>
              <a:rPr sz="1200" i="1" spc="-10">
                <a:latin typeface="Arial"/>
                <a:cs typeface="Arial"/>
              </a:rPr>
              <a:t> сознательно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не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принимает</a:t>
            </a:r>
            <a:r>
              <a:rPr sz="1200" i="1" spc="-3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отрицает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ее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ценности.</a:t>
            </a:r>
            <a:endParaRPr sz="1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sz="1200" b="1" i="1">
                <a:latin typeface="Arial"/>
                <a:cs typeface="Arial"/>
              </a:rPr>
              <a:t>Этап </a:t>
            </a:r>
            <a:r>
              <a:rPr sz="1200" b="1" i="1" spc="-5">
                <a:latin typeface="Arial"/>
                <a:cs typeface="Arial"/>
              </a:rPr>
              <a:t>терпимости</a:t>
            </a:r>
            <a:r>
              <a:rPr sz="1200" i="1" spc="-5">
                <a:latin typeface="Arial"/>
                <a:cs typeface="Arial"/>
              </a:rPr>
              <a:t>.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это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время </a:t>
            </a:r>
            <a:r>
              <a:rPr sz="1200" i="1" spc="-10">
                <a:latin typeface="Arial"/>
                <a:cs typeface="Arial"/>
              </a:rPr>
              <a:t>происходит</a:t>
            </a:r>
            <a:r>
              <a:rPr sz="1200" i="1" spc="-2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признание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равноценности </a:t>
            </a:r>
            <a:r>
              <a:rPr sz="1200" i="1" spc="-10">
                <a:latin typeface="Arial"/>
                <a:cs typeface="Arial"/>
              </a:rPr>
              <a:t>друг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5">
                <a:latin typeface="Arial"/>
                <a:cs typeface="Arial"/>
              </a:rPr>
              <a:t>друга</a:t>
            </a:r>
            <a:r>
              <a:rPr sz="1200" i="1" spc="-1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индивидом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средой.</a:t>
            </a: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</a:pPr>
            <a:r>
              <a:rPr sz="1200" b="1" i="1" spc="-10">
                <a:latin typeface="Arial"/>
                <a:cs typeface="Arial"/>
              </a:rPr>
              <a:t>Вхождение</a:t>
            </a:r>
            <a:r>
              <a:rPr sz="1200" b="1" i="1" spc="-5">
                <a:latin typeface="Arial"/>
                <a:cs typeface="Arial"/>
              </a:rPr>
              <a:t> индивида</a:t>
            </a:r>
            <a:r>
              <a:rPr sz="1200" b="1" i="1">
                <a:latin typeface="Arial"/>
                <a:cs typeface="Arial"/>
              </a:rPr>
              <a:t> в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15">
                <a:latin typeface="Arial"/>
                <a:cs typeface="Arial"/>
              </a:rPr>
              <a:t>новую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среду</a:t>
            </a:r>
            <a:r>
              <a:rPr sz="1200" i="1">
                <a:latin typeface="Arial"/>
                <a:cs typeface="Arial"/>
              </a:rPr>
              <a:t>.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Он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15">
                <a:latin typeface="Arial"/>
                <a:cs typeface="Arial"/>
              </a:rPr>
              <a:t>начинает</a:t>
            </a:r>
            <a:r>
              <a:rPr sz="1200" i="1" spc="-10">
                <a:latin typeface="Arial"/>
                <a:cs typeface="Arial"/>
              </a:rPr>
              <a:t> приспосабливаться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к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ней,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что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выражается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5">
                <a:latin typeface="Arial"/>
                <a:cs typeface="Arial"/>
              </a:rPr>
              <a:t>во</a:t>
            </a:r>
            <a:r>
              <a:rPr sz="1200" i="1" spc="-10">
                <a:latin typeface="Arial"/>
                <a:cs typeface="Arial"/>
              </a:rPr>
              <a:t> взаимных </a:t>
            </a:r>
            <a:r>
              <a:rPr sz="1200" i="1" spc="-32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уступках.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Не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только</a:t>
            </a:r>
            <a:r>
              <a:rPr sz="1200" i="1" spc="-5">
                <a:latin typeface="Arial"/>
                <a:cs typeface="Arial"/>
              </a:rPr>
              <a:t> индивид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признает</a:t>
            </a:r>
            <a:r>
              <a:rPr sz="1200" i="1" spc="-5">
                <a:latin typeface="Arial"/>
                <a:cs typeface="Arial"/>
              </a:rPr>
              <a:t> ценности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общества,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которое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его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принимает,</a:t>
            </a:r>
            <a:r>
              <a:rPr sz="1200" i="1" spc="-5">
                <a:latin typeface="Arial"/>
                <a:cs typeface="Arial"/>
              </a:rPr>
              <a:t> но</a:t>
            </a:r>
            <a:r>
              <a:rPr sz="1200" i="1">
                <a:latin typeface="Arial"/>
                <a:cs typeface="Arial"/>
              </a:rPr>
              <a:t> и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само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общество </a:t>
            </a:r>
            <a:r>
              <a:rPr sz="1200" i="1" spc="-5">
                <a:latin typeface="Arial"/>
                <a:cs typeface="Arial"/>
              </a:rPr>
              <a:t> принимает</a:t>
            </a:r>
            <a:r>
              <a:rPr sz="1200" i="1" spc="-2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ценности</a:t>
            </a:r>
            <a:r>
              <a:rPr sz="1200" i="1" spc="-1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установки индивида.</a:t>
            </a:r>
            <a:endParaRPr sz="120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  <a:spcBef>
                <a:spcPts val="605"/>
              </a:spcBef>
            </a:pPr>
            <a:r>
              <a:rPr sz="1200" b="1" i="1" spc="-5">
                <a:latin typeface="Arial"/>
                <a:cs typeface="Arial"/>
              </a:rPr>
              <a:t>Индивид полностью </a:t>
            </a:r>
            <a:r>
              <a:rPr sz="1200" b="1" i="1" spc="-10">
                <a:latin typeface="Arial"/>
                <a:cs typeface="Arial"/>
              </a:rPr>
              <a:t>адаптируется </a:t>
            </a:r>
            <a:r>
              <a:rPr sz="1200" b="1" i="1">
                <a:latin typeface="Arial"/>
                <a:cs typeface="Arial"/>
              </a:rPr>
              <a:t>к </a:t>
            </a:r>
            <a:r>
              <a:rPr sz="1200" b="1" i="1" spc="-5">
                <a:latin typeface="Arial"/>
                <a:cs typeface="Arial"/>
              </a:rPr>
              <a:t>условиям </a:t>
            </a:r>
            <a:r>
              <a:rPr sz="1200" b="1" i="1">
                <a:latin typeface="Arial"/>
                <a:cs typeface="Arial"/>
              </a:rPr>
              <a:t>и </a:t>
            </a:r>
            <a:r>
              <a:rPr sz="1200" b="1" i="1" spc="-5">
                <a:latin typeface="Arial"/>
                <a:cs typeface="Arial"/>
              </a:rPr>
              <a:t>требованиям новой </a:t>
            </a:r>
            <a:r>
              <a:rPr sz="1200" b="1" i="1">
                <a:latin typeface="Arial"/>
                <a:cs typeface="Arial"/>
              </a:rPr>
              <a:t>среды </a:t>
            </a:r>
            <a:r>
              <a:rPr sz="1200" b="1" i="1" spc="-5">
                <a:latin typeface="Arial"/>
                <a:cs typeface="Arial"/>
              </a:rPr>
              <a:t>или происходит ассимиляция</a:t>
            </a:r>
            <a:r>
              <a:rPr sz="1200" i="1" spc="-5">
                <a:latin typeface="Arial"/>
                <a:cs typeface="Arial"/>
              </a:rPr>
              <a:t>. 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Осознанно </a:t>
            </a:r>
            <a:r>
              <a:rPr sz="1200" i="1" spc="-10">
                <a:latin typeface="Arial"/>
                <a:cs typeface="Arial"/>
              </a:rPr>
              <a:t>меняются </a:t>
            </a:r>
            <a:r>
              <a:rPr sz="1200" i="1" spc="-5">
                <a:latin typeface="Arial"/>
                <a:cs typeface="Arial"/>
              </a:rPr>
              <a:t>паттерны </a:t>
            </a:r>
            <a:r>
              <a:rPr sz="1200" i="1" spc="-10">
                <a:latin typeface="Arial"/>
                <a:cs typeface="Arial"/>
              </a:rPr>
              <a:t>поведения </a:t>
            </a:r>
            <a:r>
              <a:rPr sz="1200" i="1">
                <a:latin typeface="Arial"/>
                <a:cs typeface="Arial"/>
              </a:rPr>
              <a:t>и </a:t>
            </a:r>
            <a:r>
              <a:rPr sz="1200" i="1" spc="-5">
                <a:latin typeface="Arial"/>
                <a:cs typeface="Arial"/>
              </a:rPr>
              <a:t>привычный </a:t>
            </a:r>
            <a:r>
              <a:rPr sz="1200" i="1" spc="-10">
                <a:latin typeface="Arial"/>
                <a:cs typeface="Arial"/>
              </a:rPr>
              <a:t>образ </a:t>
            </a:r>
            <a:r>
              <a:rPr sz="1200" i="1" spc="-5">
                <a:latin typeface="Arial"/>
                <a:cs typeface="Arial"/>
              </a:rPr>
              <a:t>жизни индивида, </a:t>
            </a:r>
            <a:r>
              <a:rPr sz="1200" i="1">
                <a:latin typeface="Arial"/>
                <a:cs typeface="Arial"/>
              </a:rPr>
              <a:t>он </a:t>
            </a:r>
            <a:r>
              <a:rPr sz="1200" i="1" spc="-10">
                <a:latin typeface="Arial"/>
                <a:cs typeface="Arial"/>
              </a:rPr>
              <a:t>принимает </a:t>
            </a:r>
            <a:r>
              <a:rPr sz="1200" i="1" spc="-5">
                <a:latin typeface="Arial"/>
                <a:cs typeface="Arial"/>
              </a:rPr>
              <a:t>новые </a:t>
            </a:r>
            <a:r>
              <a:rPr sz="1200" i="1" spc="-10">
                <a:latin typeface="Arial"/>
                <a:cs typeface="Arial"/>
              </a:rPr>
              <a:t>установки, 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действующие </a:t>
            </a:r>
            <a:r>
              <a:rPr sz="1200" i="1">
                <a:latin typeface="Arial"/>
                <a:cs typeface="Arial"/>
              </a:rPr>
              <a:t>в </a:t>
            </a:r>
            <a:r>
              <a:rPr sz="1200" i="1" spc="-10">
                <a:latin typeface="Arial"/>
                <a:cs typeface="Arial"/>
              </a:rPr>
              <a:t>обществе.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3071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br>
              <a:rPr lang="ru-RU" sz="1400" spc="-10" smtClean="0">
                <a:solidFill>
                  <a:srgbClr val="000000"/>
                </a:solidFill>
              </a:rPr>
            </a:br>
            <a:r>
              <a:rPr sz="1400" spc="-370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0263" y="1138936"/>
          <a:ext cx="8636635" cy="20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03200">
                <a:tc>
                  <a:txBody>
                    <a:bodyPr vert="horz" wrap="square"/>
                    <a:lstStyle/>
                    <a:p>
                      <a:pPr marL="80645">
                        <a:lnSpc>
                          <a:spcPts val="1500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90855" y="864870"/>
            <a:ext cx="8505190" cy="37484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ОПРОСНИК</a:t>
            </a:r>
            <a:r>
              <a:rPr sz="14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СОЦИАЛЬНО-ПСИХОЛОГИЧЕСКОЙ</a:t>
            </a:r>
            <a:r>
              <a:rPr sz="1400" b="1" spc="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АДАПТАЦИИ</a:t>
            </a:r>
            <a:r>
              <a:rPr sz="1400" b="1" spc="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5">
                <a:solidFill>
                  <a:srgbClr val="C00000"/>
                </a:solidFill>
                <a:latin typeface="Arial"/>
                <a:cs typeface="Arial"/>
              </a:rPr>
              <a:t>Р.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ДАЙМОНДА</a:t>
            </a:r>
            <a:r>
              <a:rPr sz="14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К.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РОДЖЕРСА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https://divget.ru/wp-content/uploads/2018/09/Опросник.pdf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Схема</a:t>
            </a:r>
            <a:r>
              <a:rPr sz="1400" b="1" spc="3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изучения</a:t>
            </a:r>
            <a:r>
              <a:rPr sz="1400" b="1" spc="3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социально</a:t>
            </a:r>
            <a:r>
              <a:rPr sz="1400" b="1" spc="3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1200" b="1" spc="3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3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адаптации</a:t>
            </a:r>
            <a:r>
              <a:rPr sz="1200" b="1" spc="3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ребенка</a:t>
            </a:r>
            <a:r>
              <a:rPr sz="1200" b="1" spc="3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200" b="1" spc="3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школе</a:t>
            </a:r>
            <a:r>
              <a:rPr sz="1200" b="1" spc="3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200" b="1" spc="3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Э.М.</a:t>
            </a:r>
            <a:r>
              <a:rPr sz="1200" b="1" spc="3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Александровской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(экспертная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оценка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учителя)</a:t>
            </a:r>
            <a:endParaRPr sz="1200">
              <a:latin typeface="Arial"/>
              <a:cs typeface="Arial"/>
            </a:endParaRPr>
          </a:p>
          <a:p>
            <a:pPr marL="12700" marR="1200785">
              <a:lnSpc>
                <a:spcPct val="100000"/>
              </a:lnSpc>
            </a:pPr>
            <a:r>
              <a:rPr sz="1200" b="1" u="heavy" spc="-5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https://docs.yandex.ru/docs/view?url=ya-browser%3A%2F%2F4DT1uXEPRrJRXlUFoewruEO6rt_cp5- </a:t>
            </a:r>
            <a:r>
              <a:rPr sz="1200" b="1" spc="-32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o5MAFgkoRaaBdqs_tBc1c- </a:t>
            </a:r>
            <a:r>
              <a:rPr sz="120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3bKNjuZa5ovpsHXfSdCuLfj8hDD4myVRlCfmRiXeIMg0aBJ1YL0TWrYY5KlthZ6U0w0E31o_MtTplc- </a:t>
            </a:r>
            <a:r>
              <a:rPr sz="120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zZ1ZLtJ7NAOe7uWGuw%3D%3D%3Fsign%3DZ4yv8RbXZXobTwnax1sBgE- </a:t>
            </a:r>
            <a:r>
              <a:rPr sz="120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9aEw7TkTnk9iRIu90FS4%3D&amp;name=adaptaciyapoaleksandrovskoy.docx&amp;nosw=1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Arial"/>
              <a:cs typeface="Arial"/>
            </a:endParaRPr>
          </a:p>
          <a:p>
            <a:pPr marL="12700" marR="20320">
              <a:lnSpc>
                <a:spcPct val="100000"/>
              </a:lnSpc>
            </a:pP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Проективный</a:t>
            </a:r>
            <a:r>
              <a:rPr sz="1200" b="1" spc="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тест личностных</a:t>
            </a:r>
            <a:r>
              <a:rPr sz="1200" b="1" spc="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отношений,</a:t>
            </a:r>
            <a:r>
              <a:rPr sz="1200" b="1" spc="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социальных</a:t>
            </a:r>
            <a:r>
              <a:rPr sz="12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эмоций</a:t>
            </a:r>
            <a:r>
              <a:rPr sz="12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ценностных</a:t>
            </a:r>
            <a:r>
              <a:rPr sz="12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ориентаций</a:t>
            </a:r>
            <a:r>
              <a:rPr sz="12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«Домики»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u="heavy" spc="-5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https://docs.yandex.ru/docs/view?url=ya- </a:t>
            </a:r>
            <a:r>
              <a:rPr sz="120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browser%3A%2F%2F4DT1uXEPRrJRXlUFoewruMf538pksRXco9bMYTY0RMgTvstYxvJMV4TXtPA4hiiptpP9moARoljzf </a:t>
            </a:r>
            <a:r>
              <a:rPr sz="120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1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dmw2y66JpG9rNLlkWaJJB4_y1gLVACQKqiV8eqoMZ9MTOOss4KFSkcnOWMbqalLvEG8VxPnOg%3D%3D%3Fsign%3 </a:t>
            </a:r>
            <a:r>
              <a:rPr sz="1200" b="1" spc="-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Dh_dUv7uqegfhTW6BFkSkZmoW8LS5kU6EeUYEPkaL0zw%3D&amp;name=12_prilozhenie_2_domiki.doc&amp;nosw=1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70023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138936"/>
          <a:ext cx="8636635" cy="20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03200">
                <a:tc>
                  <a:txBody>
                    <a:bodyPr vert="horz" wrap="square"/>
                    <a:lstStyle/>
                    <a:p>
                      <a:pPr marL="80645">
                        <a:lnSpc>
                          <a:spcPts val="1500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53644" y="1504188"/>
          <a:ext cx="8608059" cy="36073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6715"/>
                <a:gridCol w="2482850"/>
                <a:gridCol w="1212850"/>
                <a:gridCol w="1656714"/>
                <a:gridCol w="1434465"/>
                <a:gridCol w="1434465"/>
              </a:tblGrid>
              <a:tr h="45720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9337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Наименование</a:t>
                      </a:r>
                      <a:r>
                        <a:rPr sz="1200" spc="-4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422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3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Продолжительно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1841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sz="1200" spc="-2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2418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82296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6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 marR="2152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Профилактическая</a:t>
                      </a:r>
                      <a:r>
                        <a:rPr sz="1200" u="sng" spc="-6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психолого- </a:t>
                      </a:r>
                      <a:r>
                        <a:rPr sz="1200" spc="-30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педагогическая</a:t>
                      </a: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программа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«Ура!</a:t>
                      </a:r>
                      <a:r>
                        <a:rPr sz="1200" u="sng" spc="-2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Я</a:t>
                      </a:r>
                      <a:r>
                        <a:rPr sz="1200" u="sng" spc="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-</a:t>
                      </a:r>
                      <a:r>
                        <a:rPr sz="1200" u="sng" spc="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первоклассник!»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10350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Панина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Е.В.,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Захарова</a:t>
                      </a:r>
                      <a:r>
                        <a:rPr sz="1200" spc="-5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И.Г., </a:t>
                      </a:r>
                      <a:r>
                        <a:rPr sz="1200" spc="-3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Зуева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И.М.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3409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Профилактика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школьной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дезадаптации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у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пе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1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ассни</a:t>
                      </a:r>
                      <a:r>
                        <a:rPr sz="1200" spc="1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2851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17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часов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(одно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занятие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неделю по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40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минут)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710" marR="21145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Обучающиеся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первых</a:t>
                      </a:r>
                      <a:r>
                        <a:rPr sz="1200" spc="-5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классов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1188681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8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Комплексная</a:t>
                      </a:r>
                      <a:r>
                        <a:rPr sz="1200" u="sng" spc="-3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программа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125095" algn="just">
                        <a:lnSpc>
                          <a:spcPct val="100000"/>
                        </a:lnSpc>
                      </a:pP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психологической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реабилитации </a:t>
                      </a:r>
                      <a:r>
                        <a:rPr sz="1200" spc="-305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несовершеннолетних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«У страха </a:t>
                      </a:r>
                      <a:r>
                        <a:rPr sz="1200" spc="-305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2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глаза</a:t>
                      </a:r>
                      <a:r>
                        <a:rPr sz="1200" u="sng" spc="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</a:t>
                      </a: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велики»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075" marR="347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Васил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  </a:t>
                      </a:r>
                      <a:r>
                        <a:rPr sz="1200" spc="-45">
                          <a:latin typeface="Microsoft Sans Serif"/>
                          <a:cs typeface="Microsoft Sans Serif"/>
                        </a:rPr>
                        <a:t>Г.В.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2044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Снижение уровня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жн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сти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д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ей 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путем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снятия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эмоционального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телесного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напряжения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075" marR="285115">
                        <a:lnSpc>
                          <a:spcPct val="100000"/>
                        </a:lnSpc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18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часов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(одно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занятие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неделю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45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или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30</a:t>
                      </a:r>
                      <a:r>
                        <a:rPr sz="1200" spc="-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минут)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710" marR="88900">
                        <a:lnSpc>
                          <a:spcPct val="100000"/>
                        </a:lnSpc>
                      </a:pP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Дети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от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до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10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лет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высоким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средним уровнем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тревожности.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100584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10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Психокоррекционная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202565">
                        <a:lnSpc>
                          <a:spcPct val="100000"/>
                        </a:lnSpc>
                      </a:pP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программа</a:t>
                      </a:r>
                      <a:r>
                        <a:rPr sz="1200" u="sng" spc="-3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по</a:t>
                      </a:r>
                      <a:r>
                        <a:rPr sz="1200" u="sng" spc="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профилактике </a:t>
                      </a:r>
                      <a:r>
                        <a:rPr sz="1200" spc="-1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тревожности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и</a:t>
                      </a:r>
                      <a:r>
                        <a:rPr sz="1200" u="sng" spc="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страхов 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у </a:t>
                      </a:r>
                      <a:r>
                        <a:rPr sz="1200" spc="5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старших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подростков </a:t>
                      </a: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методами </a:t>
                      </a:r>
                      <a:r>
                        <a:rPr sz="1200" spc="-305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арт-терапии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2075" marR="12128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расил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ьни</a:t>
                      </a:r>
                      <a:r>
                        <a:rPr sz="1200" spc="1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ов  а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Ю.Д.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11430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Нивелирование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состояний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тревоги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страха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старшими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подростками.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28511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20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часов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(одно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занятие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неделю по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1,5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часа)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710" marR="1123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Обучающиеся</a:t>
                      </a:r>
                      <a:r>
                        <a:rPr sz="1200" spc="-6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по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программе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СПО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от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15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17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лет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68499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138936"/>
          <a:ext cx="8636635" cy="20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03200">
                <a:tc>
                  <a:txBody>
                    <a:bodyPr vert="horz" wrap="square"/>
                    <a:lstStyle/>
                    <a:p>
                      <a:pPr marL="80645">
                        <a:lnSpc>
                          <a:spcPts val="1500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53644" y="1504188"/>
          <a:ext cx="8608694" cy="35661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6715"/>
                <a:gridCol w="2125345"/>
                <a:gridCol w="1236980"/>
                <a:gridCol w="2291080"/>
                <a:gridCol w="1452245"/>
                <a:gridCol w="1116329"/>
              </a:tblGrid>
              <a:tr h="45720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Наименование</a:t>
                      </a:r>
                      <a:r>
                        <a:rPr sz="1200" spc="-4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5433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4483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3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Продолжительно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1930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sz="1200" spc="-2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6479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118872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13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 marR="13462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Программа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по </a:t>
                      </a: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коррекции </a:t>
                      </a:r>
                      <a:r>
                        <a:rPr sz="1200" spc="-15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детских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страхов 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для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детей </a:t>
                      </a:r>
                      <a:r>
                        <a:rPr sz="1200" spc="-305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дошкольного</a:t>
                      </a: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и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младшего </a:t>
                      </a:r>
                      <a:r>
                        <a:rPr sz="1200" spc="-5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школьного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возраста</a:t>
                      </a:r>
                      <a:r>
                        <a:rPr sz="1200" u="sng" spc="-2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«Не </a:t>
                      </a:r>
                      <a:r>
                        <a:rPr sz="120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3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так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все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страшно!»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 marR="189230">
                        <a:lnSpc>
                          <a:spcPct val="100000"/>
                        </a:lnSpc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ом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ре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  М.А.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410209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Развитие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эмоционально-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личностной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сферы,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 marR="156845">
                        <a:lnSpc>
                          <a:spcPct val="100000"/>
                        </a:lnSpc>
                      </a:pP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коррекция детских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страхов и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снижение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тревожности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младших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школьников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2710" marR="87630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12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занятий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(одно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занятие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неделю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30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40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минут)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710" marR="958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Дети 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ш</a:t>
                      </a:r>
                      <a:r>
                        <a:rPr sz="1200" spc="1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30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 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младшего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школьного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возраста</a:t>
                      </a:r>
                      <a:r>
                        <a:rPr sz="1200" spc="-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315">
                          <a:latin typeface="Microsoft Sans Serif"/>
                          <a:cs typeface="Microsoft Sans Serif"/>
                        </a:rPr>
                        <a:t>–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лет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1920199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22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Раннее</a:t>
                      </a:r>
                      <a:r>
                        <a:rPr sz="1200" u="sng" spc="-3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выявление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грамотное</a:t>
                      </a:r>
                      <a:r>
                        <a:rPr sz="1200" u="sng" spc="-5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реагирование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1440" marR="104775">
                        <a:lnSpc>
                          <a:spcPct val="100000"/>
                        </a:lnSpc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Афанасьева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Н.В., </a:t>
                      </a:r>
                      <a:r>
                        <a:rPr sz="1200" spc="10">
                          <a:latin typeface="Microsoft Sans Serif"/>
                          <a:cs typeface="Microsoft Sans Serif"/>
                        </a:rPr>
                        <a:t>Шубина </a:t>
                      </a:r>
                      <a:r>
                        <a:rPr sz="12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Е.В.,</a:t>
                      </a:r>
                      <a:r>
                        <a:rPr sz="1200" spc="-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Коптяева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О.Н.,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43243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5"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ух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ина 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Н.В.,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388620">
                        <a:lnSpc>
                          <a:spcPct val="100000"/>
                        </a:lnSpc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1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  В.Н.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Совершенствование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 marR="148590">
                        <a:lnSpc>
                          <a:spcPct val="100000"/>
                        </a:lnSpc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психолого-педагогических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компетенций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педагогических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работников</a:t>
                      </a:r>
                      <a:r>
                        <a:rPr sz="1200" spc="-6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использовании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технологий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выявления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 marR="177165">
                        <a:lnSpc>
                          <a:spcPct val="100000"/>
                        </a:lnSpc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предупреждения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действия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рискогенных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факторов,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способных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привести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75">
                          <a:latin typeface="Microsoft Sans Serif"/>
                          <a:cs typeface="Microsoft Sans Serif"/>
                        </a:rPr>
                        <a:t>к </a:t>
                      </a:r>
                      <a:r>
                        <a:rPr sz="1200" spc="-7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нарушениям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позитивной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социализации</a:t>
                      </a:r>
                      <a:r>
                        <a:rPr sz="1200" spc="-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16 часов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(2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дня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часов)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 marR="1257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30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ичес  </a:t>
                      </a:r>
                      <a:r>
                        <a:rPr sz="1200" spc="-30">
                          <a:latin typeface="Microsoft Sans Serif"/>
                          <a:cs typeface="Microsoft Sans Serif"/>
                        </a:rPr>
                        <a:t>кие 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работники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-45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л 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ьных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ор</a:t>
                      </a:r>
                      <a:r>
                        <a:rPr sz="1200" spc="-30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низ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ий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66213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138936"/>
          <a:ext cx="8636635" cy="21404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853439">
                <a:tc rowSpan="7">
                  <a:txBody>
                    <a:bodyPr vert="horz" wrap="square"/>
                    <a:lstStyle/>
                    <a:p>
                      <a:pPr marL="10350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71755" marR="345440" indent="-1270" algn="ctr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b="1" spc="-10">
                          <a:latin typeface="Times New Roman"/>
                          <a:cs typeface="Times New Roman"/>
                        </a:rPr>
                        <a:t>Неудовлетворительное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психологическое</a:t>
                      </a:r>
                      <a:r>
                        <a:rPr sz="1400" b="1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состояние,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 том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числе,</a:t>
                      </a:r>
                      <a:r>
                        <a:rPr sz="1400" b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обусловленное</a:t>
                      </a:r>
                      <a:r>
                        <a:rPr sz="1400" b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пережитым </a:t>
                      </a:r>
                      <a:r>
                        <a:rPr sz="1400" b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травмирующим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событием,</a:t>
                      </a:r>
                      <a:r>
                        <a:rPr sz="1400" b="1" spc="3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гибелью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родственников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близких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лиц,</a:t>
                      </a:r>
                      <a:r>
                        <a:rPr sz="1400" b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кризисное</a:t>
                      </a:r>
                      <a:r>
                        <a:rPr sz="1400" b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состояние, </a:t>
                      </a:r>
                      <a:r>
                        <a:rPr sz="1400" b="1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возникшее</a:t>
                      </a:r>
                      <a:r>
                        <a:rPr sz="1400" b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результате</a:t>
                      </a:r>
                      <a:r>
                        <a:rPr sz="1400" b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воздействияпсихотравмирующей ситуации,</a:t>
                      </a:r>
                      <a:r>
                        <a:rPr sz="1400" b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перенесенных</a:t>
                      </a:r>
                      <a:r>
                        <a:rPr sz="1400" b="1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тяжелых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271780" algn="ctr">
                        <a:lnSpc>
                          <a:spcPts val="1565"/>
                        </a:lnSpc>
                      </a:pPr>
                      <a:r>
                        <a:rPr sz="1400" b="1" spc="-5">
                          <a:latin typeface="Times New Roman"/>
                          <a:cs typeface="Times New Roman"/>
                        </a:rPr>
                        <a:t>заболеваний,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физических</a:t>
                      </a:r>
                      <a:r>
                        <a:rPr sz="1400" b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травм,</a:t>
                      </a:r>
                      <a:r>
                        <a:rPr sz="1400" b="1" spc="1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медицинского</a:t>
                      </a:r>
                      <a:r>
                        <a:rPr sz="1400" b="1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вмешательства</a:t>
                      </a:r>
                      <a:r>
                        <a:rPr sz="1400" b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др.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639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Избегающее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поведение,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связанноес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травмирующим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фактором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апатия,</a:t>
                      </a:r>
                      <a:r>
                        <a:rPr sz="1400" i="1" spc="-6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пассивность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  <a:tabLst>
                          <a:tab pos="1652270"/>
                        </a:tabLst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Желание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400" i="1" spc="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время	находиться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со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взрослым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Замкнутость,</a:t>
                      </a:r>
                      <a:r>
                        <a:rPr sz="1400" i="1" spc="19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скрытность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Психосоматическая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симптоматика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  <a:tabLst>
                          <a:tab pos="3477895"/>
                        </a:tabLst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1400" i="1" spc="17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воспоминания,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кошмары,	связанные</a:t>
                      </a:r>
                      <a:r>
                        <a:rPr sz="1400" i="1" spc="2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психотравмирующей</a:t>
                      </a:r>
                      <a:r>
                        <a:rPr sz="1400" i="1" spc="2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ситуацией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19201" y="3420236"/>
            <a:ext cx="489394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0670" indent="-26860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81305"/>
              </a:tabLst>
            </a:pPr>
            <a:r>
              <a:rPr sz="1400" b="1" spc="-15">
                <a:latin typeface="Arial"/>
                <a:cs typeface="Arial"/>
              </a:rPr>
              <a:t>Работа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с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эмоциями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и</a:t>
            </a:r>
            <a:r>
              <a:rPr sz="1400" b="1" spc="-15">
                <a:latin typeface="Arial"/>
                <a:cs typeface="Arial"/>
              </a:rPr>
              <a:t> чувствами</a:t>
            </a:r>
            <a:endParaRPr sz="1400">
              <a:latin typeface="Arial"/>
              <a:cs typeface="Arial"/>
            </a:endParaRPr>
          </a:p>
          <a:p>
            <a:pPr marL="283845" indent="-27178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84480"/>
              </a:tabLst>
            </a:pPr>
            <a:r>
              <a:rPr sz="1400" b="1" spc="-15">
                <a:latin typeface="Arial"/>
                <a:cs typeface="Arial"/>
              </a:rPr>
              <a:t>Работа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с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приступами</a:t>
            </a:r>
            <a:r>
              <a:rPr sz="1400" b="1" spc="3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страха</a:t>
            </a:r>
            <a:endParaRPr sz="1400">
              <a:latin typeface="Arial"/>
              <a:cs typeface="Arial"/>
            </a:endParaRPr>
          </a:p>
          <a:p>
            <a:pPr marL="283845" indent="-271780">
              <a:lnSpc>
                <a:spcPct val="100000"/>
              </a:lnSpc>
              <a:buAutoNum type="arabicPeriod"/>
              <a:tabLst>
                <a:tab pos="284480"/>
              </a:tabLst>
            </a:pPr>
            <a:r>
              <a:rPr sz="1400" b="1" spc="-15">
                <a:latin typeface="Arial"/>
                <a:cs typeface="Arial"/>
              </a:rPr>
              <a:t>Работа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с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напряжением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в</a:t>
            </a:r>
            <a:r>
              <a:rPr sz="1400" b="1" spc="-15">
                <a:latin typeface="Arial"/>
                <a:cs typeface="Arial"/>
              </a:rPr>
              <a:t> теле</a:t>
            </a:r>
            <a:endParaRPr sz="1400">
              <a:latin typeface="Arial"/>
              <a:cs typeface="Arial"/>
            </a:endParaRPr>
          </a:p>
          <a:p>
            <a:pPr marL="283845" indent="-271780">
              <a:lnSpc>
                <a:spcPct val="100000"/>
              </a:lnSpc>
              <a:buAutoNum type="arabicPeriod"/>
              <a:tabLst>
                <a:tab pos="284480"/>
              </a:tabLst>
            </a:pPr>
            <a:r>
              <a:rPr sz="1400" b="1" spc="-15">
                <a:latin typeface="Arial"/>
                <a:cs typeface="Arial"/>
              </a:rPr>
              <a:t>Работа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по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активации</a:t>
            </a:r>
            <a:r>
              <a:rPr sz="1400" b="1" spc="-10">
                <a:latin typeface="Arial"/>
                <a:cs typeface="Arial"/>
              </a:rPr>
              <a:t> самообладания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AutoNum type="arabicPeriod"/>
              <a:tabLst>
                <a:tab pos="284480"/>
              </a:tabLst>
            </a:pPr>
            <a:r>
              <a:rPr lang="ru-RU" sz="1400" b="1" spc="-15" smtClean="0">
                <a:latin typeface="Arial"/>
                <a:cs typeface="Arial"/>
              </a:rPr>
              <a:t>   </a:t>
            </a:r>
            <a:r>
              <a:rPr sz="1400" b="1" spc="-15" smtClean="0">
                <a:latin typeface="Arial"/>
                <a:cs typeface="Arial"/>
              </a:rPr>
              <a:t>Работа</a:t>
            </a:r>
            <a:r>
              <a:rPr sz="1400" b="1" spc="-10" smtClean="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с негативными </a:t>
            </a:r>
            <a:r>
              <a:rPr sz="1400" b="1" spc="-5">
                <a:latin typeface="Arial"/>
                <a:cs typeface="Arial"/>
              </a:rPr>
              <a:t>убеждениями </a:t>
            </a:r>
            <a:r>
              <a:rPr sz="1400" b="1" spc="-10">
                <a:latin typeface="Arial"/>
                <a:cs typeface="Arial"/>
              </a:rPr>
              <a:t>(установками) </a:t>
            </a:r>
            <a:r>
              <a:rPr sz="1400" b="1" spc="-37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6.</a:t>
            </a:r>
            <a:r>
              <a:rPr sz="1400" b="1" spc="19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…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66975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4800" y="1276350"/>
          <a:ext cx="8636635" cy="853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853439">
                <a:tc>
                  <a:txBody>
                    <a:bodyPr vert="horz" wrap="square"/>
                    <a:lstStyle/>
                    <a:p>
                      <a:pPr marL="10350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71755" marR="345440" indent="-1270" algn="ctr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b="1" spc="-10">
                          <a:latin typeface="Times New Roman"/>
                          <a:cs typeface="Times New Roman"/>
                        </a:rPr>
                        <a:t>Неудовлетворительное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психологическое</a:t>
                      </a:r>
                      <a:r>
                        <a:rPr sz="1400" b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состояние,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числе,</a:t>
                      </a:r>
                      <a:r>
                        <a:rPr sz="1400" b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обусловленное</a:t>
                      </a:r>
                      <a:r>
                        <a:rPr sz="1400" b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пережитым </a:t>
                      </a:r>
                      <a:r>
                        <a:rPr sz="1400" b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травмирующим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 событием,</a:t>
                      </a:r>
                      <a:r>
                        <a:rPr sz="1400" b="1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гибелью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родственников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близких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лиц,</a:t>
                      </a:r>
                      <a:r>
                        <a:rPr sz="1400" b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кризисное</a:t>
                      </a:r>
                      <a:r>
                        <a:rPr sz="1400" b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состояние, </a:t>
                      </a:r>
                      <a:r>
                        <a:rPr sz="1400" b="1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возникшее</a:t>
                      </a:r>
                      <a:r>
                        <a:rPr sz="1400" b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результате</a:t>
                      </a:r>
                      <a:r>
                        <a:rPr sz="1400" b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воздействияпсихотравмирующей ситуации,</a:t>
                      </a:r>
                      <a:r>
                        <a:rPr sz="1400" b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перенесенных</a:t>
                      </a:r>
                      <a:r>
                        <a:rPr sz="1400" b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тяжелых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271780" algn="ctr">
                        <a:lnSpc>
                          <a:spcPts val="1565"/>
                        </a:lnSpc>
                      </a:pPr>
                      <a:r>
                        <a:rPr sz="1400" b="1" spc="-5">
                          <a:latin typeface="Times New Roman"/>
                          <a:cs typeface="Times New Roman"/>
                        </a:rPr>
                        <a:t>заболеваний,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физических</a:t>
                      </a:r>
                      <a:r>
                        <a:rPr sz="1400" b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травм,</a:t>
                      </a:r>
                      <a:r>
                        <a:rPr sz="1400" b="1" spc="1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медицинского</a:t>
                      </a:r>
                      <a:r>
                        <a:rPr sz="1400" b="1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вмешательства</a:t>
                      </a:r>
                      <a:r>
                        <a:rPr sz="1400" b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др.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38708" y="2865196"/>
            <a:ext cx="8248092" cy="17677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https://nsportal.ru/detskiy-sad/raznoe/2022/06/07/primernyy-diagnosticheskiy-paket-po-opredeleniyu-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emotsionalnogo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https://ds135.centerstart.ru/sites/ds135.centerstart.ru/files/archive/Сборник%20дигностик.pdf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Скрининг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психоэмоциональных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проблем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4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подростков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4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16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лет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https://chaika.com/blog/children-psycological-problems-test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454523" y="2558774"/>
            <a:ext cx="7444451" cy="17039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75357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81000" y="1276350"/>
          <a:ext cx="8636635" cy="853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853439">
                <a:tc>
                  <a:txBody>
                    <a:bodyPr vert="horz" wrap="square"/>
                    <a:lstStyle/>
                    <a:p>
                      <a:pPr marL="10350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71755" marR="345440" indent="-1270" algn="ctr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b="1" spc="-10">
                          <a:latin typeface="Times New Roman"/>
                          <a:cs typeface="Times New Roman"/>
                        </a:rPr>
                        <a:t>Неудовлетворительное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психологическое</a:t>
                      </a:r>
                      <a:r>
                        <a:rPr sz="1400" b="1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состояние,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числе,</a:t>
                      </a:r>
                      <a:r>
                        <a:rPr sz="1400" b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обусловленное</a:t>
                      </a:r>
                      <a:r>
                        <a:rPr sz="1400" b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пережитым </a:t>
                      </a:r>
                      <a:r>
                        <a:rPr sz="1400" b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травмирующим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 событием,</a:t>
                      </a:r>
                      <a:r>
                        <a:rPr sz="1400" b="1" spc="2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гибелью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родственников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близких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лиц,</a:t>
                      </a:r>
                      <a:r>
                        <a:rPr sz="1400" b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кризисное</a:t>
                      </a:r>
                      <a:r>
                        <a:rPr sz="1400" b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состояние, </a:t>
                      </a:r>
                      <a:r>
                        <a:rPr sz="1400" b="1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возникшее</a:t>
                      </a:r>
                      <a:r>
                        <a:rPr sz="1400" b="1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результате</a:t>
                      </a:r>
                      <a:r>
                        <a:rPr sz="1400" b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воздействияпсихотравмирующей ситуации,</a:t>
                      </a:r>
                      <a:r>
                        <a:rPr sz="1400" b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перенесенных</a:t>
                      </a:r>
                      <a:r>
                        <a:rPr sz="1400" b="1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тяжелых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271780" algn="ctr">
                        <a:lnSpc>
                          <a:spcPts val="1565"/>
                        </a:lnSpc>
                      </a:pPr>
                      <a:r>
                        <a:rPr sz="1400" b="1" spc="-5">
                          <a:latin typeface="Times New Roman"/>
                          <a:cs typeface="Times New Roman"/>
                        </a:rPr>
                        <a:t>заболеваний,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физических</a:t>
                      </a:r>
                      <a:r>
                        <a:rPr sz="1400" b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травм,</a:t>
                      </a:r>
                      <a:r>
                        <a:rPr sz="1400" b="1" spc="1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медицинского</a:t>
                      </a:r>
                      <a:r>
                        <a:rPr sz="1400" b="1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вмешательства</a:t>
                      </a:r>
                      <a:r>
                        <a:rPr sz="1400" b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др.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81000" y="2343150"/>
          <a:ext cx="8656955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"/>
                <a:gridCol w="2550795"/>
                <a:gridCol w="1442720"/>
                <a:gridCol w="1442720"/>
                <a:gridCol w="1442720"/>
                <a:gridCol w="1442720"/>
              </a:tblGrid>
              <a:tr h="457200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Наименование</a:t>
                      </a:r>
                      <a:r>
                        <a:rPr sz="1200" spc="-4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5656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3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89230" marR="109855" indent="-717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spc="-2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 spc="-2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жи</a:t>
                      </a: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-4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 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267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100584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3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Профилактическая</a:t>
                      </a:r>
                      <a:r>
                        <a:rPr sz="1200" u="sng" spc="-3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программа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сопровождения</a:t>
                      </a:r>
                      <a:r>
                        <a:rPr sz="1200" u="sng" spc="-3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обучающихся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«Каменные</a:t>
                      </a:r>
                      <a:r>
                        <a:rPr sz="1200" u="sng" spc="-4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3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сказки»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075" marR="193040">
                        <a:lnSpc>
                          <a:spcPct val="100000"/>
                        </a:lnSpc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Визгина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Е.Н.,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Дунаева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Н.А.,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тма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но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С.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А.,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22669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Развитие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эмоциональной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сферы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детей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дошкольного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возраста.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год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Дети</a:t>
                      </a:r>
                      <a:r>
                        <a:rPr sz="1200" spc="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i="1" spc="-5">
                          <a:latin typeface="Arial"/>
                          <a:cs typeface="Arial"/>
                        </a:rPr>
                        <a:t>4-5</a:t>
                      </a:r>
                      <a:r>
                        <a:rPr sz="1200" i="1" spc="-30">
                          <a:latin typeface="Arial"/>
                          <a:cs typeface="Arial"/>
                        </a:rPr>
                        <a:t> </a:t>
                      </a:r>
                      <a:r>
                        <a:rPr sz="1200" i="1" spc="-5">
                          <a:latin typeface="Arial"/>
                          <a:cs typeface="Arial"/>
                        </a:rPr>
                        <a:t>лет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72309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4800" y="12001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 vert="horz" wrap="square"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87197" y="2619883"/>
            <a:ext cx="8505825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spc="-5">
                <a:solidFill>
                  <a:srgbClr val="006FC0"/>
                </a:solidFill>
                <a:latin typeface="Arial"/>
                <a:cs typeface="Arial"/>
              </a:rPr>
              <a:t>Аддиктивное </a:t>
            </a:r>
            <a:r>
              <a:rPr sz="1400" b="1" spc="-10">
                <a:solidFill>
                  <a:srgbClr val="006FC0"/>
                </a:solidFill>
                <a:latin typeface="Arial"/>
                <a:cs typeface="Arial"/>
              </a:rPr>
              <a:t>поведение </a:t>
            </a:r>
            <a:r>
              <a:rPr sz="1400" i="1" spc="-5">
                <a:latin typeface="Arial"/>
                <a:cs typeface="Arial"/>
              </a:rPr>
              <a:t>(от англ.addiction </a:t>
            </a:r>
            <a:r>
              <a:rPr sz="1400" i="1">
                <a:latin typeface="Arial"/>
                <a:cs typeface="Arial"/>
              </a:rPr>
              <a:t>– пагубная </a:t>
            </a:r>
            <a:r>
              <a:rPr sz="1400" i="1" spc="-10">
                <a:latin typeface="Arial"/>
                <a:cs typeface="Arial"/>
              </a:rPr>
              <a:t>привычка, </a:t>
            </a:r>
            <a:r>
              <a:rPr sz="1400" i="1" spc="-15">
                <a:latin typeface="Arial"/>
                <a:cs typeface="Arial"/>
              </a:rPr>
              <a:t>порочная </a:t>
            </a:r>
            <a:r>
              <a:rPr sz="1400" i="1" spc="-5">
                <a:latin typeface="Arial"/>
                <a:cs typeface="Arial"/>
              </a:rPr>
              <a:t>склонность) </a:t>
            </a:r>
            <a:r>
              <a:rPr sz="1400" b="1">
                <a:latin typeface="Arial"/>
                <a:cs typeface="Arial"/>
              </a:rPr>
              <a:t>– </a:t>
            </a:r>
            <a:r>
              <a:rPr sz="1400" b="1" spc="-10">
                <a:latin typeface="Arial"/>
                <a:cs typeface="Arial"/>
              </a:rPr>
              <a:t>одна </a:t>
            </a:r>
            <a:r>
              <a:rPr sz="1400" b="1">
                <a:latin typeface="Arial"/>
                <a:cs typeface="Arial"/>
              </a:rPr>
              <a:t>из 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форм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отклоняющегося,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девиантного</a:t>
            </a:r>
            <a:r>
              <a:rPr sz="1400" b="1" spc="-5">
                <a:latin typeface="Arial"/>
                <a:cs typeface="Arial"/>
              </a:rPr>
              <a:t> поведения</a:t>
            </a:r>
            <a:r>
              <a:rPr sz="1400" b="1">
                <a:latin typeface="Arial"/>
                <a:cs typeface="Arial"/>
              </a:rPr>
              <a:t> с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формированием</a:t>
            </a:r>
            <a:r>
              <a:rPr sz="1400" b="1" spc="-10">
                <a:latin typeface="Arial"/>
                <a:cs typeface="Arial"/>
              </a:rPr>
              <a:t> стремления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к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уходу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от 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реальности.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>
                <a:latin typeface="Arial"/>
                <a:cs typeface="Arial"/>
              </a:rPr>
              <a:t>Задачи:</a:t>
            </a:r>
            <a:endParaRPr sz="1400">
              <a:latin typeface="Arial"/>
              <a:cs typeface="Arial"/>
            </a:endParaRPr>
          </a:p>
          <a:p>
            <a:pPr marL="208915" indent="-196850">
              <a:lnSpc>
                <a:spcPct val="100000"/>
              </a:lnSpc>
              <a:buAutoNum type="arabicPeriod"/>
              <a:tabLst>
                <a:tab pos="209550"/>
              </a:tabLst>
            </a:pPr>
            <a:r>
              <a:rPr sz="1400" b="1" spc="-5">
                <a:latin typeface="Arial"/>
                <a:cs typeface="Arial"/>
              </a:rPr>
              <a:t>Определить специфику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аддиктивного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поведения;</a:t>
            </a:r>
            <a:endParaRPr sz="1400">
              <a:latin typeface="Arial"/>
              <a:cs typeface="Arial"/>
            </a:endParaRPr>
          </a:p>
          <a:p>
            <a:pPr marL="208915" indent="-196850">
              <a:lnSpc>
                <a:spcPct val="100000"/>
              </a:lnSpc>
              <a:buAutoNum type="arabicPeriod"/>
              <a:tabLst>
                <a:tab pos="209550"/>
              </a:tabLst>
            </a:pPr>
            <a:r>
              <a:rPr sz="1400" b="1" spc="-5">
                <a:latin typeface="Arial"/>
                <a:cs typeface="Arial"/>
              </a:rPr>
              <a:t>Выявить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социально-психологические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причины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распространения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аддиктивного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поведения;</a:t>
            </a:r>
            <a:endParaRPr sz="1400">
              <a:latin typeface="Arial"/>
              <a:cs typeface="Arial"/>
            </a:endParaRPr>
          </a:p>
          <a:p>
            <a:pPr marL="208915" indent="-19685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09550"/>
              </a:tabLst>
            </a:pPr>
            <a:r>
              <a:rPr sz="1400" b="1" spc="-10">
                <a:latin typeface="Arial"/>
                <a:cs typeface="Arial"/>
              </a:rPr>
              <a:t>Разработать</a:t>
            </a:r>
            <a:r>
              <a:rPr sz="1400" b="1" spc="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систему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педагогических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средств;</a:t>
            </a:r>
            <a:endParaRPr sz="1400">
              <a:latin typeface="Arial"/>
              <a:cs typeface="Arial"/>
            </a:endParaRPr>
          </a:p>
          <a:p>
            <a:pPr marL="12700" marR="7620">
              <a:lnSpc>
                <a:spcPct val="100000"/>
              </a:lnSpc>
            </a:pPr>
            <a:r>
              <a:rPr sz="1400" b="1" spc="-5">
                <a:latin typeface="Arial"/>
                <a:cs typeface="Arial"/>
              </a:rPr>
              <a:t>5.</a:t>
            </a:r>
            <a:r>
              <a:rPr sz="1400" b="1" spc="32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Определить</a:t>
            </a:r>
            <a:r>
              <a:rPr sz="1400" b="1" spc="34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круг</a:t>
            </a:r>
            <a:r>
              <a:rPr sz="1400" b="1" spc="35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специалистов,</a:t>
            </a:r>
            <a:r>
              <a:rPr sz="1400" b="1" spc="34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работа</a:t>
            </a:r>
            <a:r>
              <a:rPr sz="1400" b="1" spc="34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которых</a:t>
            </a:r>
            <a:r>
              <a:rPr sz="1400" b="1" spc="33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повысит</a:t>
            </a:r>
            <a:r>
              <a:rPr sz="1400" b="1" spc="3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эффективность</a:t>
            </a:r>
            <a:r>
              <a:rPr sz="1400" b="1" spc="35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разработанной </a:t>
            </a:r>
            <a:r>
              <a:rPr sz="1400" b="1" spc="-37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системы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9261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81000" y="12001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 vert="horz" wrap="square"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393191" y="4072128"/>
            <a:ext cx="1254760" cy="403860"/>
            <a:chOff x="393191" y="4072128"/>
            <a:chExt cx="1254760" cy="403860"/>
          </a:xfrm>
        </p:grpSpPr>
        <p:pic>
          <p:nvPicPr>
            <p:cNvPr id="8" name="object 8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09800" y="4173093"/>
              <a:ext cx="958907" cy="1514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93191" y="4072128"/>
              <a:ext cx="1254252" cy="40385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87197" y="2619883"/>
            <a:ext cx="8503285" cy="2345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>
                <a:latin typeface="Arial"/>
                <a:cs typeface="Arial"/>
              </a:rPr>
              <a:t>Причины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аддиктивного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поведения: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spcBef>
                <a:spcPts val="5"/>
              </a:spcBef>
              <a:buChar char="-"/>
              <a:tabLst>
                <a:tab pos="121285"/>
              </a:tabLst>
            </a:pPr>
            <a:r>
              <a:rPr sz="1400" i="1" spc="-10">
                <a:latin typeface="Arial"/>
                <a:cs typeface="Arial"/>
              </a:rPr>
              <a:t>трудности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адаптации</a:t>
            </a:r>
            <a:r>
              <a:rPr sz="1400" i="1" spc="-2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к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проблемным</a:t>
            </a:r>
            <a:r>
              <a:rPr sz="1400" i="1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жизненным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ситуациям,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/>
              </a:tabLst>
            </a:pPr>
            <a:r>
              <a:rPr sz="1400" i="1" spc="-10">
                <a:latin typeface="Arial"/>
                <a:cs typeface="Arial"/>
              </a:rPr>
              <a:t>многочисленные</a:t>
            </a:r>
            <a:r>
              <a:rPr sz="1400" i="1" spc="-40">
                <a:latin typeface="Arial"/>
                <a:cs typeface="Arial"/>
              </a:rPr>
              <a:t> </a:t>
            </a:r>
            <a:r>
              <a:rPr sz="1400" i="1" spc="-15">
                <a:latin typeface="Arial"/>
                <a:cs typeface="Arial"/>
              </a:rPr>
              <a:t>разочарования,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крушение</a:t>
            </a:r>
            <a:r>
              <a:rPr sz="1400" i="1" spc="-1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идеалов,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/>
              </a:tabLst>
            </a:pPr>
            <a:r>
              <a:rPr sz="1400" i="1">
                <a:latin typeface="Arial"/>
                <a:cs typeface="Arial"/>
              </a:rPr>
              <a:t>частые</a:t>
            </a:r>
            <a:r>
              <a:rPr sz="1400" i="1" spc="-5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конфликты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в</a:t>
            </a:r>
            <a:r>
              <a:rPr sz="1400" i="1" spc="-2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семье,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/>
              </a:tabLst>
            </a:pPr>
            <a:r>
              <a:rPr sz="1400" i="1" spc="-10">
                <a:latin typeface="Arial"/>
                <a:cs typeface="Arial"/>
              </a:rPr>
              <a:t>утрата</a:t>
            </a:r>
            <a:r>
              <a:rPr sz="1400" i="1" spc="-6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близких,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99085"/>
              </a:tabLst>
            </a:pPr>
            <a:r>
              <a:rPr sz="1400">
                <a:latin typeface="Microsoft Sans Serif"/>
                <a:cs typeface="Microsoft Sans Serif"/>
              </a:rPr>
              <a:t>-	</a:t>
            </a:r>
            <a:r>
              <a:rPr sz="1400" i="1" spc="-5">
                <a:latin typeface="Arial"/>
                <a:cs typeface="Arial"/>
              </a:rPr>
              <a:t>резкая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смена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привычных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стереотипов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u="heavy" spc="-2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ПРИЗНАКИ</a:t>
            </a:r>
            <a:r>
              <a:rPr sz="1400" u="heavy" spc="-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00" u="heavy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+</a:t>
            </a:r>
            <a:endParaRPr sz="14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215"/>
              </a:spcBef>
            </a:pPr>
            <a:r>
              <a:rPr sz="1000" spc="-5">
                <a:latin typeface="Microsoft Sans Serif"/>
                <a:cs typeface="Microsoft Sans Serif"/>
              </a:rPr>
              <a:t>эйфория, ощущение </a:t>
            </a:r>
            <a:r>
              <a:rPr sz="1000" spc="-10">
                <a:latin typeface="Microsoft Sans Serif"/>
                <a:cs typeface="Microsoft Sans Serif"/>
              </a:rPr>
              <a:t>повышенной энергичности </a:t>
            </a:r>
            <a:r>
              <a:rPr sz="1000" spc="-5">
                <a:latin typeface="Microsoft Sans Serif"/>
                <a:cs typeface="Microsoft Sans Serif"/>
              </a:rPr>
              <a:t>(прилива </a:t>
            </a:r>
            <a:r>
              <a:rPr sz="1000" spc="-10">
                <a:latin typeface="Microsoft Sans Serif"/>
                <a:cs typeface="Microsoft Sans Serif"/>
              </a:rPr>
              <a:t>энергии), </a:t>
            </a:r>
            <a:r>
              <a:rPr sz="1000" spc="-5">
                <a:latin typeface="Microsoft Sans Serif"/>
                <a:cs typeface="Microsoft Sans Serif"/>
              </a:rPr>
              <a:t>повышенный </a:t>
            </a:r>
            <a:r>
              <a:rPr sz="1000" spc="-10">
                <a:latin typeface="Microsoft Sans Serif"/>
                <a:cs typeface="Microsoft Sans Serif"/>
              </a:rPr>
              <a:t>уровень </a:t>
            </a:r>
            <a:r>
              <a:rPr sz="1000" spc="-5">
                <a:latin typeface="Microsoft Sans Serif"/>
                <a:cs typeface="Microsoft Sans Serif"/>
              </a:rPr>
              <a:t>бодрствования, </a:t>
            </a:r>
            <a:r>
              <a:rPr sz="1000" spc="-15">
                <a:latin typeface="Microsoft Sans Serif"/>
                <a:cs typeface="Microsoft Sans Serif"/>
              </a:rPr>
              <a:t>переоценка </a:t>
            </a:r>
            <a:r>
              <a:rPr sz="1000" spc="-5">
                <a:latin typeface="Microsoft Sans Serif"/>
                <a:cs typeface="Microsoft Sans Serif"/>
              </a:rPr>
              <a:t>собственной личности, 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грубость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5">
                <a:latin typeface="Microsoft Sans Serif"/>
                <a:cs typeface="Microsoft Sans Serif"/>
              </a:rPr>
              <a:t>или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агрессивность,</a:t>
            </a:r>
            <a:r>
              <a:rPr sz="1000" spc="-5">
                <a:latin typeface="Microsoft Sans Serif"/>
                <a:cs typeface="Microsoft Sans Serif"/>
              </a:rPr>
              <a:t> неустойчивость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настроения,</a:t>
            </a:r>
            <a:r>
              <a:rPr sz="1000" spc="-5">
                <a:latin typeface="Microsoft Sans Serif"/>
                <a:cs typeface="Microsoft Sans Serif"/>
              </a:rPr>
              <a:t> слуховые,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зрительные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5">
                <a:latin typeface="Microsoft Sans Serif"/>
                <a:cs typeface="Microsoft Sans Serif"/>
              </a:rPr>
              <a:t>или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тактильные</a:t>
            </a:r>
            <a:r>
              <a:rPr sz="1000" spc="-5">
                <a:latin typeface="Microsoft Sans Serif"/>
                <a:cs typeface="Microsoft Sans Serif"/>
              </a:rPr>
              <a:t> иллюзии,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галлюцинации,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обычно</a:t>
            </a:r>
            <a:r>
              <a:rPr sz="1000" spc="-5">
                <a:latin typeface="Microsoft Sans Serif"/>
                <a:cs typeface="Microsoft Sans Serif"/>
              </a:rPr>
              <a:t> с 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сохранностью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ориентировки,</a:t>
            </a:r>
            <a:r>
              <a:rPr sz="1000" spc="5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психомоторное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возбуждение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0785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 vert="horz" wrap="square"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5190" cy="1369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5">
                <a:latin typeface="Arial"/>
                <a:cs typeface="Arial"/>
              </a:rPr>
              <a:t>Первая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стадия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формирования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аддиктивного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20"/>
              </a:spcBef>
            </a:pPr>
            <a:r>
              <a:rPr sz="1000" i="1" spc="-5">
                <a:latin typeface="Arial"/>
                <a:cs typeface="Arial"/>
              </a:rPr>
              <a:t>На </a:t>
            </a:r>
            <a:r>
              <a:rPr sz="1000" i="1" spc="-10">
                <a:latin typeface="Arial"/>
                <a:cs typeface="Arial"/>
              </a:rPr>
              <a:t>первом </a:t>
            </a:r>
            <a:r>
              <a:rPr sz="1000" i="1" spc="-5">
                <a:latin typeface="Arial"/>
                <a:cs typeface="Arial"/>
              </a:rPr>
              <a:t>этапе </a:t>
            </a:r>
            <a:r>
              <a:rPr sz="1000" i="1" spc="-10">
                <a:latin typeface="Arial"/>
                <a:cs typeface="Arial"/>
              </a:rPr>
              <a:t>формирования аддиктивного </a:t>
            </a:r>
            <a:r>
              <a:rPr sz="1000" i="1" spc="-5">
                <a:latin typeface="Arial"/>
                <a:cs typeface="Arial"/>
              </a:rPr>
              <a:t>процесса </a:t>
            </a:r>
            <a:r>
              <a:rPr sz="1000" i="1" spc="-10">
                <a:latin typeface="Arial"/>
                <a:cs typeface="Arial"/>
              </a:rPr>
              <a:t>происходит </a:t>
            </a:r>
            <a:r>
              <a:rPr sz="1000" i="1" spc="-5">
                <a:latin typeface="Arial"/>
                <a:cs typeface="Arial"/>
              </a:rPr>
              <a:t>фиксация сильного эмоционального </a:t>
            </a:r>
            <a:r>
              <a:rPr sz="1000" i="1" spc="-10">
                <a:latin typeface="Arial"/>
                <a:cs typeface="Arial"/>
              </a:rPr>
              <a:t>переживания </a:t>
            </a:r>
            <a:r>
              <a:rPr sz="1000" i="1" spc="-5">
                <a:latin typeface="Arial"/>
                <a:cs typeface="Arial"/>
              </a:rPr>
              <a:t>в </a:t>
            </a:r>
            <a:r>
              <a:rPr sz="1000" i="1" spc="-10">
                <a:latin typeface="Arial"/>
                <a:cs typeface="Arial"/>
              </a:rPr>
              <a:t>виде </a:t>
            </a:r>
            <a:r>
              <a:rPr sz="1000" i="1" spc="-5">
                <a:latin typeface="Arial"/>
                <a:cs typeface="Arial"/>
              </a:rPr>
              <a:t>чувства 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радости,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экстаза,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необычного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подъема,</a:t>
            </a:r>
            <a:r>
              <a:rPr sz="1000" i="1" spc="-5">
                <a:latin typeface="Arial"/>
                <a:cs typeface="Arial"/>
              </a:rPr>
              <a:t> повышенного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настроения,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которое</a:t>
            </a:r>
            <a:r>
              <a:rPr sz="1000" i="1" spc="-5">
                <a:latin typeface="Arial"/>
                <a:cs typeface="Arial"/>
              </a:rPr>
              <a:t> наступает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после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определенных</a:t>
            </a:r>
            <a:r>
              <a:rPr sz="1000" i="1" spc="-5">
                <a:latin typeface="Arial"/>
                <a:cs typeface="Arial"/>
              </a:rPr>
              <a:t> аддиктивных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действий 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(приема</a:t>
            </a:r>
            <a:r>
              <a:rPr sz="1000" i="1" spc="-2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психоактивного вещества,</a:t>
            </a:r>
            <a:r>
              <a:rPr sz="1000" i="1" spc="10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переживания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риска</a:t>
            </a:r>
            <a:r>
              <a:rPr sz="1000" i="1" spc="-1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в</a:t>
            </a:r>
            <a:r>
              <a:rPr sz="1000" i="1" spc="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игре,</a:t>
            </a:r>
            <a:r>
              <a:rPr sz="1000" i="1" spc="-2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удовольствия</a:t>
            </a:r>
            <a:r>
              <a:rPr sz="1000" i="1" spc="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от</a:t>
            </a:r>
            <a:r>
              <a:rPr sz="1000" i="1" spc="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еды и</a:t>
            </a:r>
            <a:r>
              <a:rPr sz="1000" i="1" spc="-1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т.п.).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000" i="1" spc="-10">
                <a:latin typeface="Arial"/>
                <a:cs typeface="Arial"/>
              </a:rPr>
              <a:t>Человек </a:t>
            </a:r>
            <a:r>
              <a:rPr sz="1000" i="1" spc="-5">
                <a:latin typeface="Arial"/>
                <a:cs typeface="Arial"/>
              </a:rPr>
              <a:t>знакомится с фактом получения сильных эмоций без </a:t>
            </a:r>
            <a:r>
              <a:rPr sz="1000" i="1" spc="-10">
                <a:latin typeface="Arial"/>
                <a:cs typeface="Arial"/>
              </a:rPr>
              <a:t>особых </a:t>
            </a:r>
            <a:r>
              <a:rPr sz="1000" i="1" spc="-5">
                <a:latin typeface="Arial"/>
                <a:cs typeface="Arial"/>
              </a:rPr>
              <a:t>усилий с </a:t>
            </a:r>
            <a:r>
              <a:rPr sz="1000" i="1" spc="-10">
                <a:latin typeface="Arial"/>
                <a:cs typeface="Arial"/>
              </a:rPr>
              <a:t>его </a:t>
            </a:r>
            <a:r>
              <a:rPr sz="1000" i="1" spc="-5">
                <a:latin typeface="Arial"/>
                <a:cs typeface="Arial"/>
              </a:rPr>
              <a:t>стороны. В группу риска </a:t>
            </a:r>
            <a:r>
              <a:rPr sz="1000" i="1" spc="-10">
                <a:latin typeface="Arial"/>
                <a:cs typeface="Arial"/>
              </a:rPr>
              <a:t>образований аддикций </a:t>
            </a:r>
            <a:r>
              <a:rPr sz="1000" i="1" spc="-5">
                <a:latin typeface="Arial"/>
                <a:cs typeface="Arial"/>
              </a:rPr>
              <a:t>входят 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люди с низкой </a:t>
            </a:r>
            <a:r>
              <a:rPr sz="1000" i="1" spc="-10">
                <a:latin typeface="Arial"/>
                <a:cs typeface="Arial"/>
              </a:rPr>
              <a:t>социальной адаптированностью, неустойчивые </a:t>
            </a:r>
            <a:r>
              <a:rPr sz="1000" i="1" spc="-5">
                <a:latin typeface="Arial"/>
                <a:cs typeface="Arial"/>
              </a:rPr>
              <a:t>к стрессу, неудовлетворенные своей жизненной </a:t>
            </a:r>
            <a:r>
              <a:rPr sz="1000" i="1" spc="-10">
                <a:latin typeface="Arial"/>
                <a:cs typeface="Arial"/>
              </a:rPr>
              <a:t>ситуацией </a:t>
            </a:r>
            <a:r>
              <a:rPr sz="1000" i="1" spc="-5">
                <a:latin typeface="Arial"/>
                <a:cs typeface="Arial"/>
              </a:rPr>
              <a:t>и окружением, 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оказавшиеся</a:t>
            </a:r>
            <a:r>
              <a:rPr sz="1000" i="1" spc="-5">
                <a:latin typeface="Arial"/>
                <a:cs typeface="Arial"/>
              </a:rPr>
              <a:t> в</a:t>
            </a:r>
            <a:r>
              <a:rPr sz="1000" i="1" spc="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трудную минуту</a:t>
            </a:r>
            <a:r>
              <a:rPr sz="1000" i="1" spc="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без</a:t>
            </a:r>
            <a:r>
              <a:rPr sz="1000" i="1" spc="-10">
                <a:latin typeface="Arial"/>
                <a:cs typeface="Arial"/>
              </a:rPr>
              <a:t> поддержки.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0023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 vert="horz" wrap="square"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5190" cy="1795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15">
                <a:latin typeface="Arial"/>
                <a:cs typeface="Arial"/>
              </a:rPr>
              <a:t>Вторая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стадия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формирования </a:t>
            </a:r>
            <a:r>
              <a:rPr sz="1400" b="1" spc="-5">
                <a:latin typeface="Arial"/>
                <a:cs typeface="Arial"/>
              </a:rPr>
              <a:t>аддиктивного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00000"/>
              </a:lnSpc>
              <a:spcBef>
                <a:spcPts val="20"/>
              </a:spcBef>
            </a:pPr>
            <a:r>
              <a:rPr sz="1000" i="1" spc="-5">
                <a:latin typeface="Arial"/>
                <a:cs typeface="Arial"/>
              </a:rPr>
              <a:t>В результате </a:t>
            </a:r>
            <a:r>
              <a:rPr sz="1000" i="1" spc="-10">
                <a:latin typeface="Arial"/>
                <a:cs typeface="Arial"/>
              </a:rPr>
              <a:t>многоразовой реализации аддиктивного поведения </a:t>
            </a:r>
            <a:r>
              <a:rPr sz="1000" i="1" spc="-5">
                <a:latin typeface="Arial"/>
                <a:cs typeface="Arial"/>
              </a:rPr>
              <a:t>у </a:t>
            </a:r>
            <a:r>
              <a:rPr sz="1000" i="1" spc="-10">
                <a:latin typeface="Arial"/>
                <a:cs typeface="Arial"/>
              </a:rPr>
              <a:t>аддикта </a:t>
            </a:r>
            <a:r>
              <a:rPr sz="1000" i="1" spc="-5">
                <a:latin typeface="Arial"/>
                <a:cs typeface="Arial"/>
              </a:rPr>
              <a:t>формируется желание и стремление </a:t>
            </a:r>
            <a:r>
              <a:rPr sz="1000" i="1" spc="-10">
                <a:latin typeface="Arial"/>
                <a:cs typeface="Arial"/>
              </a:rPr>
              <a:t>прибегать </a:t>
            </a:r>
            <a:r>
              <a:rPr sz="1000" i="1" spc="-5">
                <a:latin typeface="Arial"/>
                <a:cs typeface="Arial"/>
              </a:rPr>
              <a:t>к средствам 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аддикции.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200" i="1" spc="-10">
                <a:latin typeface="Arial"/>
                <a:cs typeface="Arial"/>
              </a:rPr>
              <a:t>Чем </a:t>
            </a:r>
            <a:r>
              <a:rPr sz="1200" i="1">
                <a:latin typeface="Arial"/>
                <a:cs typeface="Arial"/>
              </a:rPr>
              <a:t>с </a:t>
            </a:r>
            <a:r>
              <a:rPr sz="1200" i="1" spc="-10">
                <a:latin typeface="Arial"/>
                <a:cs typeface="Arial"/>
              </a:rPr>
              <a:t>большим </a:t>
            </a:r>
            <a:r>
              <a:rPr sz="1200" i="1" spc="-5">
                <a:latin typeface="Arial"/>
                <a:cs typeface="Arial"/>
              </a:rPr>
              <a:t>числом жизненных </a:t>
            </a:r>
            <a:r>
              <a:rPr sz="1200" i="1" spc="-10">
                <a:latin typeface="Arial"/>
                <a:cs typeface="Arial"/>
              </a:rPr>
              <a:t>трудностей </a:t>
            </a:r>
            <a:r>
              <a:rPr sz="1200" i="1" spc="-20">
                <a:latin typeface="Arial"/>
                <a:cs typeface="Arial"/>
              </a:rPr>
              <a:t>встречается </a:t>
            </a:r>
            <a:r>
              <a:rPr sz="1200" i="1" spc="-15">
                <a:latin typeface="Arial"/>
                <a:cs typeface="Arial"/>
              </a:rPr>
              <a:t>человек, </a:t>
            </a:r>
            <a:r>
              <a:rPr sz="1200" i="1" spc="-5">
                <a:latin typeface="Arial"/>
                <a:cs typeface="Arial"/>
              </a:rPr>
              <a:t>чем меньше </a:t>
            </a:r>
            <a:r>
              <a:rPr sz="1200" i="1" spc="-10">
                <a:latin typeface="Arial"/>
                <a:cs typeface="Arial"/>
              </a:rPr>
              <a:t>находит </a:t>
            </a:r>
            <a:r>
              <a:rPr sz="1200" i="1" spc="-5">
                <a:latin typeface="Arial"/>
                <a:cs typeface="Arial"/>
              </a:rPr>
              <a:t>поддержки </a:t>
            </a:r>
            <a:r>
              <a:rPr sz="1200" i="1">
                <a:latin typeface="Arial"/>
                <a:cs typeface="Arial"/>
              </a:rPr>
              <a:t>в </a:t>
            </a:r>
            <a:r>
              <a:rPr sz="1200" i="1" spc="-10">
                <a:latin typeface="Arial"/>
                <a:cs typeface="Arial"/>
              </a:rPr>
              <a:t>окружении, 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тем</a:t>
            </a:r>
            <a:r>
              <a:rPr sz="1200" i="1" spc="-5">
                <a:latin typeface="Arial"/>
                <a:cs typeface="Arial"/>
              </a:rPr>
              <a:t> быстрее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сложится</a:t>
            </a:r>
            <a:r>
              <a:rPr sz="1200" i="1" spc="-5">
                <a:latin typeface="Arial"/>
                <a:cs typeface="Arial"/>
              </a:rPr>
              <a:t> стереотип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аддиктивного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поведения.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Все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стороны</a:t>
            </a:r>
            <a:r>
              <a:rPr sz="1200" i="1" spc="-5">
                <a:latin typeface="Arial"/>
                <a:cs typeface="Arial"/>
              </a:rPr>
              <a:t> жизни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перестают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интересовать </a:t>
            </a:r>
            <a:r>
              <a:rPr sz="1200" i="1" spc="-5">
                <a:latin typeface="Arial"/>
                <a:cs typeface="Arial"/>
              </a:rPr>
              <a:t> аддикта:</a:t>
            </a:r>
            <a:r>
              <a:rPr sz="1200" i="1" spc="-1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общение,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семья, </a:t>
            </a:r>
            <a:r>
              <a:rPr sz="1200" i="1" spc="-10">
                <a:latin typeface="Arial"/>
                <a:cs typeface="Arial"/>
              </a:rPr>
              <a:t>работа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уходят на</a:t>
            </a:r>
            <a:r>
              <a:rPr sz="1200" i="1" spc="1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второй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план.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200" i="1" spc="-10">
                <a:latin typeface="Arial"/>
                <a:cs typeface="Arial"/>
              </a:rPr>
              <a:t>Провоцировать</a:t>
            </a:r>
            <a:r>
              <a:rPr sz="1200" i="1" spc="67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аддикцию</a:t>
            </a:r>
            <a:r>
              <a:rPr sz="1200" i="1" spc="665">
                <a:latin typeface="Arial"/>
                <a:cs typeface="Arial"/>
              </a:rPr>
              <a:t> </a:t>
            </a:r>
            <a:r>
              <a:rPr sz="1200" i="1" spc="-15">
                <a:latin typeface="Arial"/>
                <a:cs typeface="Arial"/>
              </a:rPr>
              <a:t>начинают</a:t>
            </a:r>
            <a:r>
              <a:rPr sz="1200" i="1" spc="65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даже</a:t>
            </a:r>
            <a:r>
              <a:rPr sz="1200" i="1" spc="67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самые</a:t>
            </a:r>
            <a:r>
              <a:rPr sz="1200" i="1" spc="675">
                <a:latin typeface="Arial"/>
                <a:cs typeface="Arial"/>
              </a:rPr>
              <a:t> </a:t>
            </a:r>
            <a:r>
              <a:rPr sz="1200" i="1" spc="-15">
                <a:latin typeface="Arial"/>
                <a:cs typeface="Arial"/>
              </a:rPr>
              <a:t>незначительные</a:t>
            </a:r>
            <a:r>
              <a:rPr sz="1200" i="1" spc="67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проблемы</a:t>
            </a:r>
            <a:r>
              <a:rPr sz="1200" i="1" spc="660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  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переживания,</a:t>
            </a:r>
            <a:r>
              <a:rPr sz="1200" i="1" spc="67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вызывающие</a:t>
            </a:r>
            <a:endParaRPr sz="1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200" i="1" spc="-5">
                <a:latin typeface="Arial"/>
                <a:cs typeface="Arial"/>
              </a:rPr>
              <a:t>душевный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дискомфорт,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20">
                <a:latin typeface="Arial"/>
                <a:cs typeface="Arial"/>
              </a:rPr>
              <a:t>тревогу, </a:t>
            </a:r>
            <a:r>
              <a:rPr sz="1200" i="1" spc="-5">
                <a:latin typeface="Arial"/>
                <a:cs typeface="Arial"/>
              </a:rPr>
              <a:t>беспокойство.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 vert="horz" wrap="square"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6460" cy="1735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20">
                <a:latin typeface="Arial"/>
                <a:cs typeface="Arial"/>
              </a:rPr>
              <a:t>Третий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этап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формирования </a:t>
            </a:r>
            <a:r>
              <a:rPr sz="1400" b="1" spc="-5">
                <a:latin typeface="Arial"/>
                <a:cs typeface="Arial"/>
              </a:rPr>
              <a:t>аддиктивного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  <a:spcBef>
                <a:spcPts val="20"/>
              </a:spcBef>
            </a:pPr>
            <a:r>
              <a:rPr sz="1000" i="1" spc="-10">
                <a:latin typeface="Arial"/>
                <a:cs typeface="Arial"/>
              </a:rPr>
              <a:t>Процесс </a:t>
            </a:r>
            <a:r>
              <a:rPr sz="1000" i="1" spc="-5">
                <a:latin typeface="Arial"/>
                <a:cs typeface="Arial"/>
              </a:rPr>
              <a:t>становится стереотипным и привычным типом </a:t>
            </a:r>
            <a:r>
              <a:rPr sz="1000" i="1" spc="-10">
                <a:latin typeface="Arial"/>
                <a:cs typeface="Arial"/>
              </a:rPr>
              <a:t>реагирования. </a:t>
            </a:r>
            <a:r>
              <a:rPr sz="1000" i="1" spc="-5">
                <a:latin typeface="Arial"/>
                <a:cs typeface="Arial"/>
              </a:rPr>
              <a:t>Аддикт становится </a:t>
            </a:r>
            <a:r>
              <a:rPr sz="1000" i="1" spc="-10">
                <a:latin typeface="Arial"/>
                <a:cs typeface="Arial"/>
              </a:rPr>
              <a:t>невосприимчивым </a:t>
            </a:r>
            <a:r>
              <a:rPr sz="1000" i="1" spc="-5">
                <a:latin typeface="Arial"/>
                <a:cs typeface="Arial"/>
              </a:rPr>
              <a:t>к критике, к требованиям 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реальной</a:t>
            </a:r>
            <a:r>
              <a:rPr sz="1000" i="1" spc="-5">
                <a:latin typeface="Arial"/>
                <a:cs typeface="Arial"/>
              </a:rPr>
              <a:t> жизни.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Все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сферы</a:t>
            </a:r>
            <a:r>
              <a:rPr sz="1000" i="1" spc="-5">
                <a:latin typeface="Arial"/>
                <a:cs typeface="Arial"/>
              </a:rPr>
              <a:t> жизни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и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отношения,</a:t>
            </a:r>
            <a:r>
              <a:rPr sz="1000" i="1" spc="-5">
                <a:latin typeface="Arial"/>
                <a:cs typeface="Arial"/>
              </a:rPr>
              <a:t> не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входящие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в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структуру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аддиктивного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поведения,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перестают</a:t>
            </a:r>
            <a:r>
              <a:rPr sz="1000" i="1" spc="-5">
                <a:latin typeface="Arial"/>
                <a:cs typeface="Arial"/>
              </a:rPr>
              <a:t> замечаться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и 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интересовать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аддиктивную</a:t>
            </a:r>
            <a:r>
              <a:rPr sz="1000" i="1" spc="1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личность.</a:t>
            </a:r>
            <a:r>
              <a:rPr sz="1000" i="1" spc="-2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Окружающие люди </a:t>
            </a:r>
            <a:r>
              <a:rPr sz="1000" i="1" spc="-10">
                <a:latin typeface="Arial"/>
                <a:cs typeface="Arial"/>
              </a:rPr>
              <a:t>теряют</a:t>
            </a:r>
            <a:r>
              <a:rPr sz="1000" i="1" spc="1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для</a:t>
            </a:r>
            <a:r>
              <a:rPr sz="1000" i="1" spc="-1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аддикта</a:t>
            </a:r>
            <a:r>
              <a:rPr sz="1000" i="1" spc="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свое </a:t>
            </a:r>
            <a:r>
              <a:rPr sz="1000" i="1" spc="-10">
                <a:latin typeface="Arial"/>
                <a:cs typeface="Arial"/>
              </a:rPr>
              <a:t>значение.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400" b="1" spc="-15">
                <a:latin typeface="Arial"/>
                <a:cs typeface="Arial"/>
              </a:rPr>
              <a:t>Четвертый</a:t>
            </a:r>
            <a:r>
              <a:rPr sz="1400" b="1" spc="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этап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формирования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аддиктивного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1000" i="1" spc="-5">
                <a:latin typeface="Arial"/>
                <a:cs typeface="Arial"/>
              </a:rPr>
              <a:t>Полное</a:t>
            </a:r>
            <a:r>
              <a:rPr sz="1000" i="1" spc="5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доминирование</a:t>
            </a:r>
            <a:r>
              <a:rPr sz="1000" i="1" spc="5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в</a:t>
            </a:r>
            <a:r>
              <a:rPr sz="1000" i="1" spc="5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жизни</a:t>
            </a:r>
            <a:r>
              <a:rPr sz="1000" i="1" spc="5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аддикта</a:t>
            </a:r>
            <a:r>
              <a:rPr sz="1000" i="1" spc="5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зависимого</a:t>
            </a:r>
            <a:r>
              <a:rPr sz="1000" i="1" spc="5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поведения.</a:t>
            </a:r>
            <a:r>
              <a:rPr sz="1000" i="1" spc="6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Вся</a:t>
            </a:r>
            <a:r>
              <a:rPr sz="1000" i="1" spc="5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жизнь</a:t>
            </a:r>
            <a:r>
              <a:rPr sz="1000" i="1" spc="7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зависимого</a:t>
            </a:r>
            <a:r>
              <a:rPr sz="1000" i="1" spc="5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человека</a:t>
            </a:r>
            <a:r>
              <a:rPr sz="1000" i="1" spc="5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строится</a:t>
            </a:r>
            <a:r>
              <a:rPr sz="1000" i="1" spc="70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вокруг</a:t>
            </a:r>
            <a:r>
              <a:rPr sz="1000" i="1" spc="5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аддиктивного</a:t>
            </a:r>
            <a:r>
              <a:rPr sz="1000" i="1" spc="60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процесса, </a:t>
            </a:r>
            <a:r>
              <a:rPr sz="1000" i="1" spc="-5">
                <a:latin typeface="Arial"/>
                <a:cs typeface="Arial"/>
              </a:rPr>
              <a:t> в который он </a:t>
            </a:r>
            <a:r>
              <a:rPr sz="1000" i="1" spc="-10">
                <a:latin typeface="Arial"/>
                <a:cs typeface="Arial"/>
              </a:rPr>
              <a:t>погружается </a:t>
            </a:r>
            <a:r>
              <a:rPr sz="1000" i="1" spc="-5">
                <a:latin typeface="Arial"/>
                <a:cs typeface="Arial"/>
              </a:rPr>
              <a:t>полностью. Происходит полное отчуждение </a:t>
            </a:r>
            <a:r>
              <a:rPr sz="1000" i="1" spc="-10">
                <a:latin typeface="Arial"/>
                <a:cs typeface="Arial"/>
              </a:rPr>
              <a:t>от общества </a:t>
            </a:r>
            <a:r>
              <a:rPr sz="1000" i="1" spc="-5">
                <a:latin typeface="Arial"/>
                <a:cs typeface="Arial"/>
              </a:rPr>
              <a:t>и людей. Внутренний мир </a:t>
            </a:r>
            <a:r>
              <a:rPr sz="1000" i="1" spc="-10">
                <a:latin typeface="Arial"/>
                <a:cs typeface="Arial"/>
              </a:rPr>
              <a:t>зависимой </a:t>
            </a:r>
            <a:r>
              <a:rPr sz="1000" i="1" spc="-5">
                <a:latin typeface="Arial"/>
                <a:cs typeface="Arial"/>
              </a:rPr>
              <a:t>личности 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разрушается. </a:t>
            </a:r>
            <a:r>
              <a:rPr sz="1000" i="1" spc="-5">
                <a:latin typeface="Arial"/>
                <a:cs typeface="Arial"/>
              </a:rPr>
              <a:t>Аддиктивная </a:t>
            </a:r>
            <a:r>
              <a:rPr sz="1000" i="1" spc="-10">
                <a:latin typeface="Arial"/>
                <a:cs typeface="Arial"/>
              </a:rPr>
              <a:t>реализация перестает приносить </a:t>
            </a:r>
            <a:r>
              <a:rPr sz="1000" i="1" spc="-5">
                <a:latin typeface="Arial"/>
                <a:cs typeface="Arial"/>
              </a:rPr>
              <a:t>прежнее удовольствие. Контакты с людьми полностью </a:t>
            </a:r>
            <a:r>
              <a:rPr sz="1000" i="1" spc="-10">
                <a:latin typeface="Arial"/>
                <a:cs typeface="Arial"/>
              </a:rPr>
              <a:t>разрушаются. </a:t>
            </a:r>
            <a:r>
              <a:rPr sz="1000" i="1" spc="-5">
                <a:latin typeface="Arial"/>
                <a:cs typeface="Arial"/>
              </a:rPr>
              <a:t> Окружающие</a:t>
            </a:r>
            <a:r>
              <a:rPr sz="1000" i="1" spc="-1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считают</a:t>
            </a:r>
            <a:r>
              <a:rPr sz="1000" i="1" spc="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аддиктов</a:t>
            </a:r>
            <a:r>
              <a:rPr sz="1000" i="1" spc="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«кончеными»</a:t>
            </a:r>
            <a:r>
              <a:rPr sz="1000" i="1" spc="-5">
                <a:latin typeface="Arial"/>
                <a:cs typeface="Arial"/>
              </a:rPr>
              <a:t> людьми.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81000" y="12763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 vert="horz" wrap="square"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5825" cy="12259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ru-RU" sz="1400" b="1" spc="-5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5" smtClean="0">
                <a:latin typeface="Arial"/>
                <a:cs typeface="Arial"/>
              </a:rPr>
              <a:t>Пятая </a:t>
            </a:r>
            <a:r>
              <a:rPr sz="1400" b="1" spc="-5">
                <a:latin typeface="Arial"/>
                <a:cs typeface="Arial"/>
              </a:rPr>
              <a:t>(финальная)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стадия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зависимого </a:t>
            </a:r>
            <a:r>
              <a:rPr sz="1400" b="1" spc="-5"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20"/>
              </a:spcBef>
            </a:pPr>
            <a:r>
              <a:rPr sz="1000" i="1" spc="-5">
                <a:latin typeface="Arial"/>
                <a:cs typeface="Arial"/>
              </a:rPr>
              <a:t>Пятый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этап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является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завершающим.</a:t>
            </a:r>
            <a:r>
              <a:rPr sz="1000" i="1" spc="-5">
                <a:latin typeface="Arial"/>
                <a:cs typeface="Arial"/>
              </a:rPr>
              <a:t> Он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носит</a:t>
            </a:r>
            <a:r>
              <a:rPr sz="1000" i="1" spc="-5">
                <a:latin typeface="Arial"/>
                <a:cs typeface="Arial"/>
              </a:rPr>
              <a:t> характер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катастрофы.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Аддиктивное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поведение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полностью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разрушило</a:t>
            </a:r>
            <a:r>
              <a:rPr sz="1000" i="1" spc="254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психику</a:t>
            </a:r>
            <a:r>
              <a:rPr sz="1000" i="1" spc="270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и 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здоровье человека.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У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лиц</a:t>
            </a:r>
            <a:r>
              <a:rPr sz="1000" i="1" spc="-5">
                <a:latin typeface="Arial"/>
                <a:cs typeface="Arial"/>
              </a:rPr>
              <a:t> с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наркотической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и </a:t>
            </a:r>
            <a:r>
              <a:rPr sz="1000" i="1" spc="-10">
                <a:latin typeface="Arial"/>
                <a:cs typeface="Arial"/>
              </a:rPr>
              <a:t>алкогольной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зависимостью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интоксикация</a:t>
            </a:r>
            <a:r>
              <a:rPr sz="1000" i="1" spc="-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поражает</a:t>
            </a:r>
            <a:r>
              <a:rPr sz="1000" i="1" spc="-5">
                <a:latin typeface="Arial"/>
                <a:cs typeface="Arial"/>
              </a:rPr>
              <a:t> все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органы</a:t>
            </a:r>
            <a:r>
              <a:rPr sz="1000" i="1" spc="-5">
                <a:latin typeface="Arial"/>
                <a:cs typeface="Arial"/>
              </a:rPr>
              <a:t> и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системы,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вызывает 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истощение всех </a:t>
            </a:r>
            <a:r>
              <a:rPr sz="1000" i="1" spc="-10">
                <a:latin typeface="Arial"/>
                <a:cs typeface="Arial"/>
              </a:rPr>
              <a:t>жизненно </a:t>
            </a:r>
            <a:r>
              <a:rPr sz="1000" i="1" spc="-5">
                <a:latin typeface="Arial"/>
                <a:cs typeface="Arial"/>
              </a:rPr>
              <a:t>важных </a:t>
            </a:r>
            <a:r>
              <a:rPr sz="1000" i="1" spc="-10">
                <a:latin typeface="Arial"/>
                <a:cs typeface="Arial"/>
              </a:rPr>
              <a:t>ресурсов. Наступает период общего </a:t>
            </a:r>
            <a:r>
              <a:rPr sz="1000" i="1" spc="-5">
                <a:latin typeface="Arial"/>
                <a:cs typeface="Arial"/>
              </a:rPr>
              <a:t>кризиса, духовного </a:t>
            </a:r>
            <a:r>
              <a:rPr sz="1000" i="1" spc="-10">
                <a:latin typeface="Arial"/>
                <a:cs typeface="Arial"/>
              </a:rPr>
              <a:t>опустошения </a:t>
            </a:r>
            <a:r>
              <a:rPr sz="1000" i="1" spc="-5">
                <a:latin typeface="Arial"/>
                <a:cs typeface="Arial"/>
              </a:rPr>
              <a:t>и, в </a:t>
            </a:r>
            <a:r>
              <a:rPr sz="1000" i="1" spc="-10">
                <a:latin typeface="Arial"/>
                <a:cs typeface="Arial"/>
              </a:rPr>
              <a:t>конечном </a:t>
            </a:r>
            <a:r>
              <a:rPr sz="1000" i="1" spc="-5">
                <a:latin typeface="Arial"/>
                <a:cs typeface="Arial"/>
              </a:rPr>
              <a:t>итоге, гибели 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человека. Но и на этой стадии можно обратиться </a:t>
            </a:r>
            <a:r>
              <a:rPr sz="1000" i="1">
                <a:latin typeface="Arial"/>
                <a:cs typeface="Arial"/>
              </a:rPr>
              <a:t>за </a:t>
            </a:r>
            <a:r>
              <a:rPr sz="1000" i="1" spc="-10">
                <a:latin typeface="Arial"/>
                <a:cs typeface="Arial"/>
              </a:rPr>
              <a:t>помощью </a:t>
            </a:r>
            <a:r>
              <a:rPr sz="1000" i="1" spc="-5">
                <a:latin typeface="Arial"/>
                <a:cs typeface="Arial"/>
              </a:rPr>
              <a:t>к профессионалам </a:t>
            </a:r>
            <a:r>
              <a:rPr sz="1000" i="1" spc="-10">
                <a:latin typeface="Arial"/>
                <a:cs typeface="Arial"/>
              </a:rPr>
              <a:t>(например, начать </a:t>
            </a:r>
            <a:r>
              <a:rPr sz="1000" i="1" spc="-5">
                <a:latin typeface="Arial"/>
                <a:cs typeface="Arial"/>
              </a:rPr>
              <a:t>лечение </a:t>
            </a:r>
            <a:r>
              <a:rPr sz="1000" i="1" spc="-10">
                <a:latin typeface="Arial"/>
                <a:cs typeface="Arial"/>
              </a:rPr>
              <a:t>алкогольной зависимости), </a:t>
            </a:r>
            <a:r>
              <a:rPr sz="1000" i="1" spc="-5">
                <a:latin typeface="Arial"/>
                <a:cs typeface="Arial"/>
              </a:rPr>
              <a:t> чтобы</a:t>
            </a:r>
            <a:r>
              <a:rPr sz="1000" i="1" spc="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постепенно</a:t>
            </a:r>
            <a:r>
              <a:rPr sz="1000" i="1" spc="-15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восстановить</a:t>
            </a:r>
            <a:r>
              <a:rPr sz="1000" i="1" spc="1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свою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жизнь.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0263" y="109093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 vert="horz" wrap="square"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9026" y="215645"/>
            <a:ext cx="8507095" cy="36811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063875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3970" marR="5080" algn="just">
              <a:lnSpc>
                <a:spcPct val="100000"/>
              </a:lnSpc>
              <a:spcBef>
                <a:spcPts val="1265"/>
              </a:spcBef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Сборник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диагностических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методик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раннему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выявлению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склонности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подростков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к 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девиантным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формам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поведения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(нехимические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аддикции)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педагогов-психологов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ОУ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подросткового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возраста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</a:pPr>
            <a:r>
              <a:rPr sz="1400" b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https://на-отлично.рф/images/dokunenty/200/054.pdf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3970" algn="just">
              <a:lnSpc>
                <a:spcPct val="100000"/>
              </a:lnSpc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Программно-методический</a:t>
            </a:r>
            <a:r>
              <a:rPr sz="1400" b="1" spc="59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комплекс</a:t>
            </a:r>
            <a:r>
              <a:rPr sz="1400" b="1" spc="5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6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дифференциальной</a:t>
            </a:r>
            <a:r>
              <a:rPr sz="1400" b="1" spc="59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диагностики</a:t>
            </a:r>
            <a:r>
              <a:rPr sz="1400" b="1" spc="60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поведенческих</a:t>
            </a:r>
            <a:endParaRPr sz="1400">
              <a:latin typeface="Arial"/>
              <a:cs typeface="Arial"/>
            </a:endParaRPr>
          </a:p>
          <a:p>
            <a:pPr marL="13970" algn="just">
              <a:lnSpc>
                <a:spcPct val="100000"/>
              </a:lnSpc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нарушений</a:t>
            </a:r>
            <a:r>
              <a:rPr sz="14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несовершеннолетних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«Диагност-Эксперт+»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3970" marR="72390">
              <a:lnSpc>
                <a:spcPct val="100000"/>
              </a:lnSpc>
            </a:pPr>
            <a:r>
              <a:rPr sz="1400" b="1" i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https://stoppav.ru/images/docs/SHPR/biblioteka/NPB/PP/Metodich_ruk_Sbornik_testov_Prilozhenie. </a:t>
            </a:r>
            <a:r>
              <a:rPr sz="1400" b="1" i="1" spc="-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i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pdf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2309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76350"/>
          <a:ext cx="8636635" cy="1304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0795" algn="ctr">
                        <a:lnSpc>
                          <a:spcPts val="1639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девиантному</a:t>
                      </a:r>
                      <a:r>
                        <a:rPr sz="1400" b="1" spc="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Конфликтность,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Игнорирование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поручений</a:t>
                      </a:r>
                      <a:r>
                        <a:rPr sz="1400" i="1" spc="-6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педагогов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Вызывающее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Эмоциональная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неустойчивость: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сменанастроения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Экстремальный</a:t>
                      </a:r>
                      <a:r>
                        <a:rPr sz="1400" i="1" spc="-8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досуг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455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spc="-5">
                <a:solidFill>
                  <a:srgbClr val="006FC0"/>
                </a:solidFill>
                <a:latin typeface="Arial"/>
                <a:cs typeface="Arial"/>
              </a:rPr>
              <a:t>Девиантное поведение </a:t>
            </a:r>
            <a:r>
              <a:rPr sz="1400" i="1" spc="-10">
                <a:latin typeface="Arial"/>
                <a:cs typeface="Arial"/>
              </a:rPr>
              <a:t>(лат. </a:t>
            </a:r>
            <a:r>
              <a:rPr sz="1400" i="1" spc="-5">
                <a:latin typeface="Arial"/>
                <a:cs typeface="Arial"/>
              </a:rPr>
              <a:t>deviation </a:t>
            </a:r>
            <a:r>
              <a:rPr sz="1400" i="1">
                <a:latin typeface="Arial"/>
                <a:cs typeface="Arial"/>
              </a:rPr>
              <a:t>— </a:t>
            </a:r>
            <a:r>
              <a:rPr sz="1400" i="1" spc="-5">
                <a:latin typeface="Arial"/>
                <a:cs typeface="Arial"/>
              </a:rPr>
              <a:t>отклонение) </a:t>
            </a:r>
            <a:r>
              <a:rPr sz="1400" b="1">
                <a:latin typeface="Arial"/>
                <a:cs typeface="Arial"/>
              </a:rPr>
              <a:t>— </a:t>
            </a:r>
            <a:r>
              <a:rPr sz="1400" b="1" spc="-20">
                <a:latin typeface="Arial"/>
                <a:cs typeface="Arial"/>
              </a:rPr>
              <a:t>это </a:t>
            </a:r>
            <a:r>
              <a:rPr sz="1400" b="1" spc="-15">
                <a:latin typeface="Arial"/>
                <a:cs typeface="Arial"/>
              </a:rPr>
              <a:t>устойчивое </a:t>
            </a:r>
            <a:r>
              <a:rPr sz="1400" b="1" spc="-10">
                <a:latin typeface="Arial"/>
                <a:cs typeface="Arial"/>
              </a:rPr>
              <a:t>поведение личности, 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отклоняющееся </a:t>
            </a:r>
            <a:r>
              <a:rPr sz="1400" b="1" spc="-25">
                <a:latin typeface="Arial"/>
                <a:cs typeface="Arial"/>
              </a:rPr>
              <a:t>от </a:t>
            </a:r>
            <a:r>
              <a:rPr sz="1400" b="1">
                <a:latin typeface="Arial"/>
                <a:cs typeface="Arial"/>
              </a:rPr>
              <a:t>общепринятых, </a:t>
            </a:r>
            <a:r>
              <a:rPr sz="1400" b="1" spc="-10">
                <a:latin typeface="Arial"/>
                <a:cs typeface="Arial"/>
              </a:rPr>
              <a:t>наиболее распространѐнных </a:t>
            </a:r>
            <a:r>
              <a:rPr sz="1400" b="1">
                <a:latin typeface="Arial"/>
                <a:cs typeface="Arial"/>
              </a:rPr>
              <a:t>и </a:t>
            </a:r>
            <a:r>
              <a:rPr sz="1400" b="1" spc="-15">
                <a:latin typeface="Arial"/>
                <a:cs typeface="Arial"/>
              </a:rPr>
              <a:t>устоявшихся </a:t>
            </a:r>
            <a:r>
              <a:rPr sz="1400" b="1" spc="-10">
                <a:latin typeface="Arial"/>
                <a:cs typeface="Arial"/>
              </a:rPr>
              <a:t>общественных 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норм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7197" y="3473577"/>
            <a:ext cx="85039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31290"/>
                <a:tab pos="1606550"/>
                <a:tab pos="3155315"/>
                <a:tab pos="4279900"/>
                <a:tab pos="5612130"/>
                <a:tab pos="6898640"/>
              </a:tabLst>
            </a:pPr>
            <a:r>
              <a:rPr sz="1400" b="1">
                <a:latin typeface="Arial"/>
                <a:cs typeface="Arial"/>
              </a:rPr>
              <a:t>П</a:t>
            </a:r>
            <a:r>
              <a:rPr sz="1400" b="1" spc="-10">
                <a:latin typeface="Arial"/>
                <a:cs typeface="Arial"/>
              </a:rPr>
              <a:t>р</a:t>
            </a:r>
            <a:r>
              <a:rPr sz="1400" b="1" spc="-30">
                <a:latin typeface="Arial"/>
                <a:cs typeface="Arial"/>
              </a:rPr>
              <a:t>о</a:t>
            </a:r>
            <a:r>
              <a:rPr sz="1400" b="1" spc="-5">
                <a:latin typeface="Arial"/>
                <a:cs typeface="Arial"/>
              </a:rPr>
              <a:t>я</a:t>
            </a:r>
            <a:r>
              <a:rPr sz="1400" b="1" spc="-30">
                <a:latin typeface="Arial"/>
                <a:cs typeface="Arial"/>
              </a:rPr>
              <a:t>в</a:t>
            </a:r>
            <a:r>
              <a:rPr sz="1400" b="1" spc="-5">
                <a:latin typeface="Arial"/>
                <a:cs typeface="Arial"/>
              </a:rPr>
              <a:t>л</a:t>
            </a:r>
            <a:r>
              <a:rPr sz="1400" b="1" spc="-10">
                <a:latin typeface="Arial"/>
                <a:cs typeface="Arial"/>
              </a:rPr>
              <a:t>я</a:t>
            </a:r>
            <a:r>
              <a:rPr sz="1400" b="1" spc="-15">
                <a:latin typeface="Arial"/>
                <a:cs typeface="Arial"/>
              </a:rPr>
              <a:t>е</a:t>
            </a:r>
            <a:r>
              <a:rPr sz="1400" b="1" spc="-40">
                <a:latin typeface="Arial"/>
                <a:cs typeface="Arial"/>
              </a:rPr>
              <a:t>т</a:t>
            </a:r>
            <a:r>
              <a:rPr sz="1400" b="1" spc="-5">
                <a:latin typeface="Arial"/>
                <a:cs typeface="Arial"/>
              </a:rPr>
              <a:t>с</a:t>
            </a:r>
            <a:r>
              <a:rPr sz="1400" b="1">
                <a:latin typeface="Arial"/>
                <a:cs typeface="Arial"/>
              </a:rPr>
              <a:t>я	</a:t>
            </a:r>
            <a:r>
              <a:rPr sz="1400" i="1" spc="-15">
                <a:latin typeface="Arial"/>
                <a:cs typeface="Arial"/>
              </a:rPr>
              <a:t>а</a:t>
            </a:r>
            <a:r>
              <a:rPr sz="1400" i="1" spc="-5">
                <a:latin typeface="Arial"/>
                <a:cs typeface="Arial"/>
              </a:rPr>
              <a:t>г</a:t>
            </a:r>
            <a:r>
              <a:rPr sz="1400" i="1" spc="-10">
                <a:latin typeface="Arial"/>
                <a:cs typeface="Arial"/>
              </a:rPr>
              <a:t>р</a:t>
            </a:r>
            <a:r>
              <a:rPr sz="1400" i="1" spc="-30">
                <a:latin typeface="Arial"/>
                <a:cs typeface="Arial"/>
              </a:rPr>
              <a:t>е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-10">
                <a:latin typeface="Arial"/>
                <a:cs typeface="Arial"/>
              </a:rPr>
              <a:t>с</a:t>
            </a:r>
            <a:r>
              <a:rPr sz="1400" i="1" spc="-5">
                <a:latin typeface="Arial"/>
                <a:cs typeface="Arial"/>
              </a:rPr>
              <a:t>ив</a:t>
            </a:r>
            <a:r>
              <a:rPr sz="1400" i="1" spc="-10">
                <a:latin typeface="Arial"/>
                <a:cs typeface="Arial"/>
              </a:rPr>
              <a:t>н</a:t>
            </a:r>
            <a:r>
              <a:rPr sz="1400" i="1" spc="-15">
                <a:latin typeface="Arial"/>
                <a:cs typeface="Arial"/>
              </a:rPr>
              <a:t>о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-10">
                <a:latin typeface="Arial"/>
                <a:cs typeface="Arial"/>
              </a:rPr>
              <a:t>ть</a:t>
            </a:r>
            <a:r>
              <a:rPr sz="1400" i="1" spc="-15">
                <a:latin typeface="Arial"/>
                <a:cs typeface="Arial"/>
              </a:rPr>
              <a:t>ю</a:t>
            </a:r>
            <a:r>
              <a:rPr sz="1400" i="1">
                <a:latin typeface="Arial"/>
                <a:cs typeface="Arial"/>
              </a:rPr>
              <a:t>,	с</a:t>
            </a:r>
            <a:r>
              <a:rPr sz="1400" i="1" spc="-15">
                <a:latin typeface="Arial"/>
                <a:cs typeface="Arial"/>
              </a:rPr>
              <a:t>а</a:t>
            </a:r>
            <a:r>
              <a:rPr sz="1400" i="1">
                <a:latin typeface="Arial"/>
                <a:cs typeface="Arial"/>
              </a:rPr>
              <a:t>ди</a:t>
            </a:r>
            <a:r>
              <a:rPr sz="1400" i="1" spc="-15">
                <a:latin typeface="Arial"/>
                <a:cs typeface="Arial"/>
              </a:rPr>
              <a:t>з</a:t>
            </a:r>
            <a:r>
              <a:rPr sz="1400" i="1">
                <a:latin typeface="Arial"/>
                <a:cs typeface="Arial"/>
              </a:rPr>
              <a:t>мо</a:t>
            </a:r>
            <a:r>
              <a:rPr sz="1400" i="1" spc="-20">
                <a:latin typeface="Arial"/>
                <a:cs typeface="Arial"/>
              </a:rPr>
              <a:t>м</a:t>
            </a:r>
            <a:r>
              <a:rPr sz="1400" i="1">
                <a:latin typeface="Arial"/>
                <a:cs typeface="Arial"/>
              </a:rPr>
              <a:t>,	</a:t>
            </a:r>
            <a:r>
              <a:rPr sz="1400" i="1" spc="-50">
                <a:latin typeface="Arial"/>
                <a:cs typeface="Arial"/>
              </a:rPr>
              <a:t>в</a:t>
            </a:r>
            <a:r>
              <a:rPr sz="1400" i="1" spc="-5">
                <a:latin typeface="Arial"/>
                <a:cs typeface="Arial"/>
              </a:rPr>
              <a:t>оро</a:t>
            </a:r>
            <a:r>
              <a:rPr sz="1400" i="1" spc="-55">
                <a:latin typeface="Arial"/>
                <a:cs typeface="Arial"/>
              </a:rPr>
              <a:t>в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-10">
                <a:latin typeface="Arial"/>
                <a:cs typeface="Arial"/>
              </a:rPr>
              <a:t>т</a:t>
            </a:r>
            <a:r>
              <a:rPr sz="1400" i="1" spc="-50">
                <a:latin typeface="Arial"/>
                <a:cs typeface="Arial"/>
              </a:rPr>
              <a:t>в</a:t>
            </a:r>
            <a:r>
              <a:rPr sz="1400" i="1" spc="-5">
                <a:latin typeface="Arial"/>
                <a:cs typeface="Arial"/>
              </a:rPr>
              <a:t>ом</a:t>
            </a:r>
            <a:r>
              <a:rPr sz="1400" i="1">
                <a:latin typeface="Arial"/>
                <a:cs typeface="Arial"/>
              </a:rPr>
              <a:t>,	л</a:t>
            </a:r>
            <a:r>
              <a:rPr sz="1400" i="1" spc="-20">
                <a:latin typeface="Arial"/>
                <a:cs typeface="Arial"/>
              </a:rPr>
              <a:t>ж</a:t>
            </a:r>
            <a:r>
              <a:rPr sz="1400" i="1" spc="-5">
                <a:latin typeface="Arial"/>
                <a:cs typeface="Arial"/>
              </a:rPr>
              <a:t>и</a:t>
            </a:r>
            <a:r>
              <a:rPr sz="1400" i="1" spc="-40">
                <a:latin typeface="Arial"/>
                <a:cs typeface="Arial"/>
              </a:rPr>
              <a:t>в</a:t>
            </a:r>
            <a:r>
              <a:rPr sz="1400" i="1" spc="-15">
                <a:latin typeface="Arial"/>
                <a:cs typeface="Arial"/>
              </a:rPr>
              <a:t>о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-10">
                <a:latin typeface="Arial"/>
                <a:cs typeface="Arial"/>
              </a:rPr>
              <a:t>ть</a:t>
            </a:r>
            <a:r>
              <a:rPr sz="1400" i="1" spc="-15">
                <a:latin typeface="Arial"/>
                <a:cs typeface="Arial"/>
              </a:rPr>
              <a:t>ю</a:t>
            </a:r>
            <a:r>
              <a:rPr sz="1400" i="1">
                <a:latin typeface="Arial"/>
                <a:cs typeface="Arial"/>
              </a:rPr>
              <a:t>,	</a:t>
            </a:r>
            <a:r>
              <a:rPr sz="1400" i="1" spc="-10">
                <a:latin typeface="Arial"/>
                <a:cs typeface="Arial"/>
              </a:rPr>
              <a:t>б</a:t>
            </a:r>
            <a:r>
              <a:rPr sz="1400" i="1" spc="-5">
                <a:latin typeface="Arial"/>
                <a:cs typeface="Arial"/>
              </a:rPr>
              <a:t>род</a:t>
            </a:r>
            <a:r>
              <a:rPr sz="1400" i="1" spc="-20">
                <a:latin typeface="Arial"/>
                <a:cs typeface="Arial"/>
              </a:rPr>
              <a:t>я</a:t>
            </a:r>
            <a:r>
              <a:rPr sz="1400" i="1" spc="-10">
                <a:latin typeface="Arial"/>
                <a:cs typeface="Arial"/>
              </a:rPr>
              <a:t>ж</a:t>
            </a:r>
            <a:r>
              <a:rPr sz="1400" i="1" spc="-5">
                <a:latin typeface="Arial"/>
                <a:cs typeface="Arial"/>
              </a:rPr>
              <a:t>ни</a:t>
            </a:r>
            <a:r>
              <a:rPr sz="1400" i="1">
                <a:latin typeface="Arial"/>
                <a:cs typeface="Arial"/>
              </a:rPr>
              <a:t>ч</a:t>
            </a:r>
            <a:r>
              <a:rPr sz="1400" i="1" spc="-30">
                <a:latin typeface="Arial"/>
                <a:cs typeface="Arial"/>
              </a:rPr>
              <a:t>е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-10">
                <a:latin typeface="Arial"/>
                <a:cs typeface="Arial"/>
              </a:rPr>
              <a:t>т</a:t>
            </a:r>
            <a:r>
              <a:rPr sz="1400" i="1" spc="-40">
                <a:latin typeface="Arial"/>
                <a:cs typeface="Arial"/>
              </a:rPr>
              <a:t>в</a:t>
            </a:r>
            <a:r>
              <a:rPr sz="1400" i="1" spc="-5">
                <a:latin typeface="Arial"/>
                <a:cs typeface="Arial"/>
              </a:rPr>
              <a:t>о</a:t>
            </a:r>
            <a:r>
              <a:rPr sz="1400" i="1" spc="-20">
                <a:latin typeface="Arial"/>
                <a:cs typeface="Arial"/>
              </a:rPr>
              <a:t>м</a:t>
            </a:r>
            <a:r>
              <a:rPr sz="1400" i="1">
                <a:latin typeface="Arial"/>
                <a:cs typeface="Arial"/>
              </a:rPr>
              <a:t>,  </a:t>
            </a:r>
            <a:r>
              <a:rPr sz="1400" i="1" spc="-15">
                <a:latin typeface="Arial"/>
                <a:cs typeface="Arial"/>
              </a:rPr>
              <a:t>тревожностью,		</a:t>
            </a:r>
            <a:r>
              <a:rPr sz="1400" i="1" spc="-5">
                <a:latin typeface="Arial"/>
                <a:cs typeface="Arial"/>
              </a:rPr>
              <a:t>депрессией,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31260" y="3686962"/>
            <a:ext cx="15881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>
                <a:latin typeface="Arial"/>
                <a:cs typeface="Arial"/>
              </a:rPr>
              <a:t>целенаправленной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31485" y="3686962"/>
            <a:ext cx="16871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>
                <a:latin typeface="Arial"/>
                <a:cs typeface="Arial"/>
              </a:rPr>
              <a:t>изолированностью,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7197" y="3900322"/>
            <a:ext cx="37261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7755"/>
              </a:tabLst>
            </a:pPr>
            <a:r>
              <a:rPr sz="1400" i="1" spc="-10">
                <a:latin typeface="Arial"/>
                <a:cs typeface="Arial"/>
              </a:rPr>
              <a:t>гиперобщительностью,	</a:t>
            </a:r>
            <a:r>
              <a:rPr sz="1400" i="1" spc="-5">
                <a:latin typeface="Arial"/>
                <a:cs typeface="Arial"/>
              </a:rPr>
              <a:t>виктимностью,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60926" y="3686962"/>
            <a:ext cx="35731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71115">
              <a:lnSpc>
                <a:spcPct val="100000"/>
              </a:lnSpc>
              <a:spcBef>
                <a:spcPts val="100"/>
              </a:spcBef>
              <a:tabLst>
                <a:tab pos="1099185"/>
                <a:tab pos="2508885"/>
              </a:tabLst>
            </a:pPr>
            <a:r>
              <a:rPr sz="1400" i="1" spc="-5">
                <a:latin typeface="Arial"/>
                <a:cs typeface="Arial"/>
              </a:rPr>
              <a:t>поп</a:t>
            </a:r>
            <a:r>
              <a:rPr sz="1400" i="1" spc="-10">
                <a:latin typeface="Arial"/>
                <a:cs typeface="Arial"/>
              </a:rPr>
              <a:t>ыт</a:t>
            </a:r>
            <a:r>
              <a:rPr sz="1400" i="1" spc="-5">
                <a:latin typeface="Arial"/>
                <a:cs typeface="Arial"/>
              </a:rPr>
              <a:t>к</a:t>
            </a:r>
            <a:r>
              <a:rPr sz="1400" i="1" spc="-20">
                <a:latin typeface="Arial"/>
                <a:cs typeface="Arial"/>
              </a:rPr>
              <a:t>а</a:t>
            </a:r>
            <a:r>
              <a:rPr sz="1400" i="1">
                <a:latin typeface="Arial"/>
                <a:cs typeface="Arial"/>
              </a:rPr>
              <a:t>ми  фобиями,	</a:t>
            </a:r>
            <a:r>
              <a:rPr sz="1400" i="1" spc="-10">
                <a:latin typeface="Arial"/>
                <a:cs typeface="Arial"/>
              </a:rPr>
              <a:t>нарушениями	</a:t>
            </a:r>
            <a:r>
              <a:rPr sz="1400" i="1" spc="-15">
                <a:latin typeface="Arial"/>
                <a:cs typeface="Arial"/>
              </a:rPr>
              <a:t>пищевого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47406" y="3686962"/>
            <a:ext cx="94424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8120">
              <a:lnSpc>
                <a:spcPct val="100000"/>
              </a:lnSpc>
              <a:spcBef>
                <a:spcPts val="100"/>
              </a:spcBef>
            </a:pPr>
            <a:r>
              <a:rPr sz="1400" i="1" spc="-20">
                <a:latin typeface="Arial"/>
                <a:cs typeface="Arial"/>
              </a:rPr>
              <a:t>с</a:t>
            </a:r>
            <a:r>
              <a:rPr sz="1400" i="1" spc="-10">
                <a:latin typeface="Arial"/>
                <a:cs typeface="Arial"/>
              </a:rPr>
              <a:t>у</a:t>
            </a:r>
            <a:r>
              <a:rPr sz="1400" i="1" spc="-5">
                <a:latin typeface="Arial"/>
                <a:cs typeface="Arial"/>
              </a:rPr>
              <a:t>иц</a:t>
            </a:r>
            <a:r>
              <a:rPr sz="1400" i="1" spc="-15">
                <a:latin typeface="Arial"/>
                <a:cs typeface="Arial"/>
              </a:rPr>
              <a:t>и</a:t>
            </a:r>
            <a:r>
              <a:rPr sz="1400" i="1">
                <a:latin typeface="Arial"/>
                <a:cs typeface="Arial"/>
              </a:rPr>
              <a:t>д</a:t>
            </a:r>
            <a:r>
              <a:rPr sz="1400" i="1" spc="-10">
                <a:latin typeface="Arial"/>
                <a:cs typeface="Arial"/>
              </a:rPr>
              <a:t>а</a:t>
            </a:r>
            <a:r>
              <a:rPr sz="1400" i="1">
                <a:latin typeface="Arial"/>
                <a:cs typeface="Arial"/>
              </a:rPr>
              <a:t>,  </a:t>
            </a:r>
            <a:r>
              <a:rPr sz="1400" i="1" spc="-5">
                <a:latin typeface="Arial"/>
                <a:cs typeface="Arial"/>
              </a:rPr>
              <a:t>п</a:t>
            </a:r>
            <a:r>
              <a:rPr sz="1400" i="1" spc="-20">
                <a:latin typeface="Arial"/>
                <a:cs typeface="Arial"/>
              </a:rPr>
              <a:t>о</a:t>
            </a:r>
            <a:r>
              <a:rPr sz="1400" i="1" spc="-40">
                <a:latin typeface="Arial"/>
                <a:cs typeface="Arial"/>
              </a:rPr>
              <a:t>в</a:t>
            </a:r>
            <a:r>
              <a:rPr sz="1400" i="1" spc="-15">
                <a:latin typeface="Arial"/>
                <a:cs typeface="Arial"/>
              </a:rPr>
              <a:t>е</a:t>
            </a:r>
            <a:r>
              <a:rPr sz="1400" i="1" spc="-10">
                <a:latin typeface="Arial"/>
                <a:cs typeface="Arial"/>
              </a:rPr>
              <a:t>д</a:t>
            </a:r>
            <a:r>
              <a:rPr sz="1400" i="1" spc="-5">
                <a:latin typeface="Arial"/>
                <a:cs typeface="Arial"/>
              </a:rPr>
              <a:t>ени</a:t>
            </a:r>
            <a:r>
              <a:rPr sz="1400" i="1" spc="-10">
                <a:latin typeface="Arial"/>
                <a:cs typeface="Arial"/>
              </a:rPr>
              <a:t>я</a:t>
            </a:r>
            <a:r>
              <a:rPr sz="1400" i="1">
                <a:latin typeface="Arial"/>
                <a:cs typeface="Arial"/>
              </a:rPr>
              <a:t>,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7197" y="4113682"/>
            <a:ext cx="28841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spc="-5">
                <a:latin typeface="Arial"/>
                <a:cs typeface="Arial"/>
              </a:rPr>
              <a:t>зависимостями,</a:t>
            </a:r>
            <a:r>
              <a:rPr sz="1400" i="1" spc="-80">
                <a:latin typeface="Arial"/>
                <a:cs typeface="Arial"/>
              </a:rPr>
              <a:t> </a:t>
            </a:r>
            <a:r>
              <a:rPr sz="1400" i="1" spc="-15">
                <a:latin typeface="Arial"/>
                <a:cs typeface="Arial"/>
              </a:rPr>
              <a:t>навязчивостями</a:t>
            </a:r>
            <a:r>
              <a:rPr sz="1400" b="1" spc="-15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59858" y="4328871"/>
            <a:ext cx="3931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*** Виды девиаций </a:t>
            </a:r>
            <a:r>
              <a:rPr sz="1200" i="1" spc="-10">
                <a:solidFill>
                  <a:srgbClr val="FF0000"/>
                </a:solidFill>
                <a:latin typeface="Arial"/>
                <a:cs typeface="Arial"/>
              </a:rPr>
              <a:t>рассматриваются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как </a:t>
            </a:r>
            <a:r>
              <a:rPr sz="1200" i="1" spc="-10">
                <a:solidFill>
                  <a:srgbClr val="FF0000"/>
                </a:solidFill>
                <a:latin typeface="Arial"/>
                <a:cs typeface="Arial"/>
              </a:rPr>
              <a:t>отдельные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 психические</a:t>
            </a:r>
            <a:r>
              <a:rPr sz="1200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FF0000"/>
                </a:solidFill>
                <a:latin typeface="Arial"/>
                <a:cs typeface="Arial"/>
              </a:rPr>
              <a:t>расстройства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i="1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как</a:t>
            </a:r>
            <a:r>
              <a:rPr sz="1200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симптомы </a:t>
            </a:r>
            <a:r>
              <a:rPr sz="1200" i="1" spc="-3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FF0000"/>
                </a:solidFill>
                <a:latin typeface="Arial"/>
                <a:cs typeface="Arial"/>
              </a:rPr>
              <a:t>определенного</a:t>
            </a:r>
            <a:r>
              <a:rPr sz="1200" i="1" spc="-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синдрома,</a:t>
            </a:r>
            <a:r>
              <a:rPr sz="1200" i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FF0000"/>
                </a:solidFill>
                <a:latin typeface="Arial"/>
                <a:cs typeface="Arial"/>
              </a:rPr>
              <a:t>заболевания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9261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6635" cy="1304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0795" algn="ctr">
                        <a:lnSpc>
                          <a:spcPts val="1639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девиантному</a:t>
                      </a:r>
                      <a:r>
                        <a:rPr sz="1400" b="1" spc="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Конфликтность,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Игнорирование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поручений</a:t>
                      </a:r>
                      <a:r>
                        <a:rPr sz="1400" i="1" spc="-6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педагогов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Вызывающее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Эмоциональная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неустойчивость: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сменанастроения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Экстремальный</a:t>
                      </a:r>
                      <a:r>
                        <a:rPr sz="1400" i="1" spc="-8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досуг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3285" cy="2360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>
                <a:latin typeface="Arial"/>
                <a:cs typeface="Arial"/>
              </a:rPr>
              <a:t>5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типов:</a:t>
            </a:r>
            <a:endParaRPr sz="1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5"/>
              </a:spcBef>
              <a:buFont typeface="Microsoft Sans Serif"/>
              <a:buChar char="-"/>
              <a:tabLst>
                <a:tab pos="299085"/>
                <a:tab pos="299720"/>
              </a:tabLst>
            </a:pPr>
            <a:r>
              <a:rPr sz="1100" i="1">
                <a:latin typeface="Arial"/>
                <a:cs typeface="Arial"/>
              </a:rPr>
              <a:t>делинквентное;</a:t>
            </a:r>
            <a:endParaRPr sz="11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-"/>
              <a:tabLst>
                <a:tab pos="299085"/>
                <a:tab pos="299720"/>
              </a:tabLst>
            </a:pPr>
            <a:r>
              <a:rPr sz="1100" i="1" spc="-5">
                <a:latin typeface="Arial"/>
                <a:cs typeface="Arial"/>
              </a:rPr>
              <a:t>аддиктивное;</a:t>
            </a:r>
            <a:endParaRPr sz="11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-"/>
              <a:tabLst>
                <a:tab pos="299085"/>
                <a:tab pos="299720"/>
              </a:tabLst>
            </a:pPr>
            <a:r>
              <a:rPr sz="1100" i="1" spc="-5">
                <a:latin typeface="Arial"/>
                <a:cs typeface="Arial"/>
              </a:rPr>
              <a:t>патохарактерологическое;</a:t>
            </a:r>
            <a:endParaRPr sz="11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-"/>
              <a:tabLst>
                <a:tab pos="299085"/>
                <a:tab pos="299720"/>
              </a:tabLst>
            </a:pPr>
            <a:r>
              <a:rPr sz="1100" i="1" spc="-5">
                <a:latin typeface="Arial"/>
                <a:cs typeface="Arial"/>
              </a:rPr>
              <a:t>психопатологическое;</a:t>
            </a:r>
            <a:endParaRPr sz="11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-"/>
              <a:tabLst>
                <a:tab pos="299085"/>
                <a:tab pos="299720"/>
              </a:tabLst>
            </a:pPr>
            <a:r>
              <a:rPr sz="1100" i="1">
                <a:latin typeface="Arial"/>
                <a:cs typeface="Arial"/>
              </a:rPr>
              <a:t>на</a:t>
            </a:r>
            <a:r>
              <a:rPr sz="1100" i="1" spc="-35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базе</a:t>
            </a:r>
            <a:r>
              <a:rPr sz="1100" i="1" spc="-2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гиперспособностей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Microsoft Sans Serif"/>
              <a:buChar char="-"/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5">
                <a:latin typeface="Microsoft Sans Serif"/>
                <a:cs typeface="Microsoft Sans Serif"/>
              </a:rPr>
              <a:t>Психологические</a:t>
            </a:r>
            <a:r>
              <a:rPr sz="1000" spc="6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и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социальные</a:t>
            </a:r>
            <a:r>
              <a:rPr sz="1000" spc="4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факторы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девиантного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поведения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очень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переплетены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и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связаны</a:t>
            </a:r>
            <a:r>
              <a:rPr sz="1000" spc="30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друг</a:t>
            </a:r>
            <a:r>
              <a:rPr sz="1000" spc="5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другом:</a:t>
            </a:r>
            <a:endParaRPr sz="1000">
              <a:latin typeface="Microsoft Sans Serif"/>
              <a:cs typeface="Microsoft Sans Serif"/>
            </a:endParaRPr>
          </a:p>
          <a:p>
            <a:pPr marL="623570" lvl="1" indent="-78105">
              <a:lnSpc>
                <a:spcPct val="100000"/>
              </a:lnSpc>
              <a:buFont typeface="Microsoft Sans Serif"/>
              <a:buChar char="-"/>
              <a:tabLst>
                <a:tab pos="624205"/>
              </a:tabLst>
            </a:pPr>
            <a:r>
              <a:rPr sz="1000" b="1" spc="-10">
                <a:latin typeface="Arial"/>
                <a:cs typeface="Arial"/>
              </a:rPr>
              <a:t>Наследственные</a:t>
            </a:r>
            <a:r>
              <a:rPr sz="1000" b="1" spc="17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факторы:</a:t>
            </a:r>
            <a:r>
              <a:rPr sz="1000" b="1" spc="17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алкоголизм,</a:t>
            </a:r>
            <a:r>
              <a:rPr sz="1000" b="1" spc="17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предрасположенность</a:t>
            </a:r>
            <a:r>
              <a:rPr sz="1000" b="1" spc="16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к</a:t>
            </a:r>
            <a:r>
              <a:rPr sz="1000" b="1" spc="170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нервным</a:t>
            </a:r>
            <a:r>
              <a:rPr sz="1000" b="1" spc="15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и</a:t>
            </a:r>
            <a:r>
              <a:rPr sz="1000" b="1" spc="16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психическим</a:t>
            </a:r>
            <a:r>
              <a:rPr sz="1000" b="1" spc="160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заболеваниям,</a:t>
            </a:r>
            <a:r>
              <a:rPr sz="1000" b="1" spc="16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патологическая</a:t>
            </a:r>
            <a:endParaRPr sz="1000">
              <a:latin typeface="Arial"/>
              <a:cs typeface="Arial"/>
            </a:endParaRPr>
          </a:p>
          <a:p>
            <a:pPr marL="546100">
              <a:lnSpc>
                <a:spcPct val="100000"/>
              </a:lnSpc>
            </a:pPr>
            <a:r>
              <a:rPr sz="1000" b="1" spc="-5">
                <a:latin typeface="Arial"/>
                <a:cs typeface="Arial"/>
              </a:rPr>
              <a:t>беременность</a:t>
            </a:r>
            <a:r>
              <a:rPr sz="1000" b="1" spc="-3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и</a:t>
            </a:r>
            <a:r>
              <a:rPr sz="1000" b="1" spc="-3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роды</a:t>
            </a:r>
            <a:endParaRPr sz="1000">
              <a:latin typeface="Arial"/>
              <a:cs typeface="Arial"/>
            </a:endParaRPr>
          </a:p>
          <a:p>
            <a:pPr marL="546100" marR="5080" lvl="1">
              <a:lnSpc>
                <a:spcPct val="100000"/>
              </a:lnSpc>
              <a:buFont typeface="Microsoft Sans Serif"/>
              <a:buChar char="-"/>
              <a:tabLst>
                <a:tab pos="624205"/>
              </a:tabLst>
            </a:pPr>
            <a:r>
              <a:rPr sz="1000" b="1" spc="-5">
                <a:latin typeface="Arial"/>
                <a:cs typeface="Arial"/>
              </a:rPr>
              <a:t>Социальные</a:t>
            </a:r>
            <a:r>
              <a:rPr sz="1000" b="1" spc="30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факторы:</a:t>
            </a:r>
            <a:r>
              <a:rPr sz="1000" b="1" spc="2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взаимоотношения</a:t>
            </a:r>
            <a:r>
              <a:rPr sz="1000" b="1" spc="2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в</a:t>
            </a:r>
            <a:r>
              <a:rPr sz="1000" b="1" spc="1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семье,</a:t>
            </a:r>
            <a:r>
              <a:rPr sz="1000" b="1" spc="20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школе,</a:t>
            </a:r>
            <a:r>
              <a:rPr sz="1000" b="1" spc="2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с</a:t>
            </a:r>
            <a:r>
              <a:rPr sz="1000" b="1" spc="20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ровесниками</a:t>
            </a:r>
            <a:r>
              <a:rPr sz="1000" b="1" spc="2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и</a:t>
            </a:r>
            <a:r>
              <a:rPr sz="1000" b="1" spc="20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друзьями.</a:t>
            </a:r>
            <a:r>
              <a:rPr sz="1000" b="1" spc="1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Также</a:t>
            </a:r>
            <a:r>
              <a:rPr sz="1000" b="1" spc="25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ценности</a:t>
            </a:r>
            <a:r>
              <a:rPr sz="1000" b="1" spc="1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личности,</a:t>
            </a:r>
            <a:r>
              <a:rPr sz="1000" b="1" spc="20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его</a:t>
            </a:r>
            <a:r>
              <a:rPr sz="1000" b="1" spc="25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статус, </a:t>
            </a:r>
            <a:r>
              <a:rPr sz="1000" b="1" spc="-26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цели</a:t>
            </a:r>
            <a:endParaRPr sz="1000">
              <a:latin typeface="Arial"/>
              <a:cs typeface="Arial"/>
            </a:endParaRPr>
          </a:p>
          <a:p>
            <a:pPr marL="623570" lvl="1" indent="-78105">
              <a:lnSpc>
                <a:spcPct val="100000"/>
              </a:lnSpc>
              <a:buFont typeface="Microsoft Sans Serif"/>
              <a:buChar char="-"/>
              <a:tabLst>
                <a:tab pos="624205"/>
              </a:tabLst>
            </a:pPr>
            <a:r>
              <a:rPr sz="1000" b="1" spc="-10">
                <a:latin typeface="Arial"/>
                <a:cs typeface="Arial"/>
              </a:rPr>
              <a:t>Характер</a:t>
            </a:r>
            <a:r>
              <a:rPr sz="1000" b="1" spc="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личности</a:t>
            </a:r>
            <a:r>
              <a:rPr sz="1000" b="1" spc="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и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темперамент,</a:t>
            </a:r>
            <a:r>
              <a:rPr sz="1000" b="1" spc="2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мотивации,</a:t>
            </a:r>
            <a:r>
              <a:rPr sz="1000" b="1" spc="2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самооценка</a:t>
            </a:r>
            <a:r>
              <a:rPr sz="1000" b="1" spc="-10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и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уровень</a:t>
            </a:r>
            <a:r>
              <a:rPr sz="1000" b="1" spc="15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притязаний</a:t>
            </a:r>
            <a:endParaRPr sz="1000">
              <a:latin typeface="Arial"/>
              <a:cs typeface="Arial"/>
            </a:endParaRPr>
          </a:p>
          <a:p>
            <a:pPr marL="623570" lvl="1" indent="-78105">
              <a:lnSpc>
                <a:spcPct val="100000"/>
              </a:lnSpc>
              <a:buFont typeface="Microsoft Sans Serif"/>
              <a:buChar char="-"/>
              <a:tabLst>
                <a:tab pos="624205"/>
              </a:tabLst>
            </a:pPr>
            <a:r>
              <a:rPr sz="1000" b="1" spc="-10">
                <a:latin typeface="Arial"/>
                <a:cs typeface="Arial"/>
              </a:rPr>
              <a:t>Правосознание</a:t>
            </a:r>
            <a:r>
              <a:rPr sz="1000" b="1" spc="-1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человека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69261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81000" y="127635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0795" algn="ctr">
                        <a:lnSpc>
                          <a:spcPts val="1639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девиантному</a:t>
                      </a:r>
                      <a:r>
                        <a:rPr sz="1400" b="1" spc="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87197" y="1640586"/>
            <a:ext cx="849185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Обследование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девиантным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поведением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 marR="18415">
              <a:lnSpc>
                <a:spcPct val="100000"/>
              </a:lnSpc>
            </a:pPr>
            <a:r>
              <a:rPr sz="1400" b="1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https://cpmss- </a:t>
            </a:r>
            <a:r>
              <a:rPr sz="140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irk.ru/attachments/article/29/Мицкевич%20%20Обследование%20детей%20с%20дев.поведением. </a:t>
            </a:r>
            <a:r>
              <a:rPr sz="1400" b="1" spc="-37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pdf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b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http://www.uozima.ru/doc/proverka_2016/Zlobina/2020/obsh.obr/методические%20рекомендации/м </a:t>
            </a:r>
            <a:r>
              <a:rPr sz="1400" b="1" spc="-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етодические%20рекомендации%20по%20организации%20обследования%20детей%20и%20под </a:t>
            </a:r>
            <a:r>
              <a:rPr sz="1400" b="1" spc="-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ростков%20с%20девиантным%20поведением.pdf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68499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09093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0795" algn="ctr">
                        <a:lnSpc>
                          <a:spcPts val="1639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девиантному</a:t>
                      </a:r>
                      <a:r>
                        <a:rPr sz="1400" b="1" spc="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3745" y="1606803"/>
          <a:ext cx="8657589" cy="3425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"/>
                <a:gridCol w="1946910"/>
                <a:gridCol w="1376680"/>
                <a:gridCol w="2113279"/>
                <a:gridCol w="1442720"/>
                <a:gridCol w="1442720"/>
              </a:tblGrid>
              <a:tr h="457200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Наименование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2418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565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3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Продолжительно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1892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sz="1200" spc="-2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2672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137160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1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 marR="833755" algn="l" defTabSz="971550">
                        <a:lnSpc>
                          <a:spcPct val="100000"/>
                        </a:lnSpc>
                        <a:spcBef>
                          <a:spcPts val="1050"/>
                        </a:spcBef>
                        <a:tabLst>
                          <a:tab pos="1944688"/>
                        </a:tabLst>
                      </a:pP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</a:t>
                      </a:r>
                      <a:r>
                        <a:rPr sz="1200" u="sng" spc="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г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рамма</a:t>
                      </a:r>
                      <a:r>
                        <a:rPr sz="1200" u="sng" spc="-3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по </a:t>
                      </a:r>
                      <a:r>
                        <a:rPr sz="120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</a:t>
                      </a:r>
                      <a:r>
                        <a:rPr sz="1200" u="sng" spc="5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</a:t>
                      </a:r>
                      <a:r>
                        <a:rPr sz="1200" u="sng" spc="-5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ф</a:t>
                      </a:r>
                      <a:r>
                        <a:rPr sz="1200" u="sng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ила</a:t>
                      </a:r>
                      <a:r>
                        <a:rPr sz="1200" u="sng" spc="15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к</a:t>
                      </a:r>
                      <a:r>
                        <a:rPr sz="1200" u="sng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ти</a:t>
                      </a:r>
                      <a:r>
                        <a:rPr sz="1200" u="sng" spc="10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к</a:t>
                      </a:r>
                      <a:r>
                        <a:rPr lang="ru-RU" sz="1200" u="sng" spc="10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</a:rPr>
                        <a:t>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419734">
                        <a:lnSpc>
                          <a:spcPct val="100000"/>
                        </a:lnSpc>
                      </a:pP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нарушений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детско- </a:t>
                      </a:r>
                      <a:r>
                        <a:rPr sz="1200" spc="-1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родительских </a:t>
                      </a:r>
                      <a:r>
                        <a:rPr sz="1200" spc="-1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отношений</a:t>
                      </a:r>
                      <a:r>
                        <a:rPr sz="1200" u="sng" spc="-5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«Все</a:t>
                      </a:r>
                      <a:r>
                        <a:rPr sz="1200" u="sng" spc="-3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мы </a:t>
                      </a:r>
                      <a:r>
                        <a:rPr sz="1200" spc="-305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родом</a:t>
                      </a: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3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из</a:t>
                      </a:r>
                      <a:r>
                        <a:rPr sz="1200" u="sng" spc="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детства»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Савченко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М.Ю.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1422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Профилактика</a:t>
                      </a:r>
                      <a:r>
                        <a:rPr sz="1200" spc="-6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нарушений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детско-родительских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отношений,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повышение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воспитательного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 marR="582930">
                        <a:lnSpc>
                          <a:spcPct val="100000"/>
                        </a:lnSpc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потенциала семьи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ответственного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родительства.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год,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273685">
                        <a:lnSpc>
                          <a:spcPct val="100000"/>
                        </a:lnSpc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пе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ичность 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встреч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1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раз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две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недели,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85090">
                        <a:lnSpc>
                          <a:spcPct val="100000"/>
                        </a:lnSpc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жи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с 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ть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встречи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1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час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30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минут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Родители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248920">
                        <a:lnSpc>
                          <a:spcPct val="100000"/>
                        </a:lnSpc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кандидаты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620395">
                        <a:lnSpc>
                          <a:spcPct val="100000"/>
                        </a:lnSpc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приемные 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родители.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1554505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4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1440" marR="481330">
                        <a:lnSpc>
                          <a:spcPct val="100000"/>
                        </a:lnSpc>
                      </a:pP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</a:t>
                      </a:r>
                      <a:r>
                        <a:rPr sz="1200" u="sng" spc="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р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о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ф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ила</a:t>
                      </a:r>
                      <a:r>
                        <a:rPr sz="1200" u="sng" spc="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к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тичес</a:t>
                      </a:r>
                      <a:r>
                        <a:rPr sz="1200" u="sng" spc="2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к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ая </a:t>
                      </a:r>
                      <a:r>
                        <a:rPr sz="120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психолого- </a:t>
                      </a:r>
                      <a:r>
                        <a:rPr sz="1200" spc="-5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педагогическая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996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программа «Прокачай </a:t>
                      </a:r>
                      <a:r>
                        <a:rPr sz="1200" spc="-1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свои ресурсы! </a:t>
                      </a:r>
                      <a:r>
                        <a:rPr sz="1200" u="sng" spc="-2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Лайфхаки </a:t>
                      </a:r>
                      <a:r>
                        <a:rPr sz="1200" spc="-305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для</a:t>
                      </a:r>
                      <a:r>
                        <a:rPr sz="1200" u="sng" spc="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подростков!»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1803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Соб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., 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Загоскина 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Т.В.,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Силинская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Ю.П.,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Брейдак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Т.А.,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Шибаева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Е.А.,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Галацан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Ю.В.,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Чиркова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А.А.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075" marR="115570">
                        <a:lnSpc>
                          <a:spcPct val="100000"/>
                        </a:lnSpc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Первичная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позитивная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профилактика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социально-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негативных</a:t>
                      </a:r>
                      <a:r>
                        <a:rPr sz="1200" spc="-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явлений</a:t>
                      </a:r>
                      <a:r>
                        <a:rPr sz="1200" spc="-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среди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несовершеннолетних.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2710" marR="29337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14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часов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(одно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занятие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неделю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45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2647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минут,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всего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12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недель)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 marR="172720">
                        <a:lnSpc>
                          <a:spcPct val="100000"/>
                        </a:lnSpc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Обучающиеся,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получающих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основное</a:t>
                      </a:r>
                      <a:r>
                        <a:rPr sz="1200" spc="-7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общее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образование.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6975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30263" y="1090930"/>
          <a:ext cx="8636635" cy="892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8970"/>
              </a:tblGrid>
              <a:tr h="251206">
                <a:tc rowSpan="4"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суицидальному</a:t>
                      </a:r>
                      <a:r>
                        <a:rPr sz="1400" b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отрешенность,</a:t>
                      </a:r>
                      <a:r>
                        <a:rPr sz="1400" i="1" spc="-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апатия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Прямые высказыванияо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намерении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из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1400" i="1" spc="-6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ценности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словам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людей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178507"/>
            <a:ext cx="8506460" cy="2741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solidFill>
                  <a:srgbClr val="006FC0"/>
                </a:solidFill>
                <a:latin typeface="Arial"/>
                <a:cs typeface="Arial"/>
              </a:rPr>
              <a:t>Суицидальное поведение </a:t>
            </a:r>
            <a:r>
              <a:rPr sz="1400" b="1">
                <a:latin typeface="Arial"/>
                <a:cs typeface="Arial"/>
              </a:rPr>
              <a:t>– </a:t>
            </a:r>
            <a:r>
              <a:rPr sz="1400" b="1" spc="-20">
                <a:latin typeface="Arial"/>
                <a:cs typeface="Arial"/>
              </a:rPr>
              <a:t>это</a:t>
            </a:r>
            <a:r>
              <a:rPr sz="1400" b="1" spc="34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поведение </a:t>
            </a:r>
            <a:r>
              <a:rPr sz="1400" b="1" spc="-10">
                <a:latin typeface="Arial"/>
                <a:cs typeface="Arial"/>
              </a:rPr>
              <a:t>разрушительного характера,</a:t>
            </a:r>
            <a:r>
              <a:rPr sz="1400" b="1" spc="37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к </a:t>
            </a:r>
            <a:r>
              <a:rPr sz="1400" b="1" spc="-25">
                <a:latin typeface="Arial"/>
                <a:cs typeface="Arial"/>
              </a:rPr>
              <a:t>которому</a:t>
            </a:r>
            <a:r>
              <a:rPr sz="1400" b="1" spc="3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относят 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все формы </a:t>
            </a:r>
            <a:r>
              <a:rPr sz="1400" b="1" spc="-5">
                <a:latin typeface="Arial"/>
                <a:cs typeface="Arial"/>
              </a:rPr>
              <a:t>девиантного поведения </a:t>
            </a:r>
            <a:r>
              <a:rPr sz="1400" b="1" spc="-15">
                <a:latin typeface="Arial"/>
                <a:cs typeface="Arial"/>
              </a:rPr>
              <a:t>(злоупотребление </a:t>
            </a:r>
            <a:r>
              <a:rPr sz="1400" b="1" spc="-20">
                <a:latin typeface="Arial"/>
                <a:cs typeface="Arial"/>
              </a:rPr>
              <a:t>алкоголем, </a:t>
            </a:r>
            <a:r>
              <a:rPr sz="1400" b="1" spc="-15">
                <a:latin typeface="Arial"/>
                <a:cs typeface="Arial"/>
              </a:rPr>
              <a:t>употребление наркотиков, 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стойкое</a:t>
            </a:r>
            <a:r>
              <a:rPr sz="1400" b="1" spc="-10">
                <a:latin typeface="Arial"/>
                <a:cs typeface="Arial"/>
              </a:rPr>
              <a:t> нежелание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лечиться,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управление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транспортом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в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нетрезвом</a:t>
            </a:r>
            <a:r>
              <a:rPr sz="1400" b="1" spc="-5">
                <a:latin typeface="Arial"/>
                <a:cs typeface="Arial"/>
              </a:rPr>
              <a:t> виде,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нанесение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себе 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увечий,</a:t>
            </a:r>
            <a:r>
              <a:rPr sz="1400" b="1" spc="3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намеренное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участие</a:t>
            </a:r>
            <a:r>
              <a:rPr sz="1400" b="1" spc="2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в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драках)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000" b="1" spc="-10">
                <a:latin typeface="Arial"/>
                <a:cs typeface="Arial"/>
              </a:rPr>
              <a:t>Этапы</a:t>
            </a:r>
            <a:r>
              <a:rPr sz="1000" b="1" spc="5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формирования</a:t>
            </a:r>
            <a:r>
              <a:rPr sz="1000" b="1" spc="3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суицидального поведения: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Антивитальные</a:t>
            </a:r>
            <a:r>
              <a:rPr sz="1100" i="1" u="sng" spc="-3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переживания </a:t>
            </a:r>
            <a:r>
              <a:rPr sz="1100" i="1">
                <a:latin typeface="Arial"/>
                <a:cs typeface="Arial"/>
              </a:rPr>
              <a:t>–</a:t>
            </a:r>
            <a:r>
              <a:rPr sz="1100" i="1" spc="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отрицание</a:t>
            </a:r>
            <a:r>
              <a:rPr sz="1100" i="1" spc="-3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жизни</a:t>
            </a:r>
            <a:r>
              <a:rPr sz="1100" i="1" spc="1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без</a:t>
            </a:r>
            <a:r>
              <a:rPr sz="1100" i="1" spc="10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четких представлений</a:t>
            </a:r>
            <a:r>
              <a:rPr sz="1100" i="1" spc="-3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о</a:t>
            </a:r>
            <a:r>
              <a:rPr sz="1100" i="1" spc="5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собственной</a:t>
            </a:r>
            <a:r>
              <a:rPr sz="1100" i="1" spc="-3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смерти.</a:t>
            </a:r>
            <a:endParaRPr sz="110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</a:pP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Пассивные суицидальные</a:t>
            </a:r>
            <a:r>
              <a:rPr sz="11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мысли </a:t>
            </a:r>
            <a:r>
              <a:rPr sz="1100" i="1">
                <a:latin typeface="Arial"/>
                <a:cs typeface="Arial"/>
              </a:rPr>
              <a:t>– </a:t>
            </a:r>
            <a:r>
              <a:rPr sz="1100" i="1" spc="-5">
                <a:latin typeface="Arial"/>
                <a:cs typeface="Arial"/>
              </a:rPr>
              <a:t>представления,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фантазии </a:t>
            </a:r>
            <a:r>
              <a:rPr sz="1100" i="1">
                <a:latin typeface="Arial"/>
                <a:cs typeface="Arial"/>
              </a:rPr>
              <a:t>на </a:t>
            </a:r>
            <a:r>
              <a:rPr sz="1100" i="1" spc="-5">
                <a:latin typeface="Arial"/>
                <a:cs typeface="Arial"/>
              </a:rPr>
              <a:t>тему </a:t>
            </a:r>
            <a:r>
              <a:rPr sz="1100" i="1">
                <a:latin typeface="Arial"/>
                <a:cs typeface="Arial"/>
              </a:rPr>
              <a:t>своей </a:t>
            </a:r>
            <a:r>
              <a:rPr sz="1100" i="1" spc="-5">
                <a:latin typeface="Arial"/>
                <a:cs typeface="Arial"/>
              </a:rPr>
              <a:t>смерти,</a:t>
            </a:r>
            <a:r>
              <a:rPr sz="1100" i="1" spc="29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без</a:t>
            </a:r>
            <a:r>
              <a:rPr sz="1100" i="1" spc="29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конкретизации </a:t>
            </a:r>
            <a:r>
              <a:rPr sz="1100" i="1">
                <a:latin typeface="Arial"/>
                <a:cs typeface="Arial"/>
              </a:rPr>
              <a:t>в плане </a:t>
            </a:r>
            <a:r>
              <a:rPr sz="1100" i="1" spc="-5">
                <a:latin typeface="Arial"/>
                <a:cs typeface="Arial"/>
              </a:rPr>
              <a:t>лишения </a:t>
            </a:r>
            <a:r>
              <a:rPr sz="1100" i="1">
                <a:latin typeface="Arial"/>
                <a:cs typeface="Arial"/>
              </a:rPr>
              <a:t> себя</a:t>
            </a:r>
            <a:r>
              <a:rPr sz="1100" i="1" spc="-1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жизни.</a:t>
            </a:r>
            <a:endParaRPr sz="11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1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Суицидальные</a:t>
            </a:r>
            <a:r>
              <a:rPr sz="1100" i="1" u="sng" spc="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замыслы</a:t>
            </a:r>
            <a:r>
              <a:rPr sz="11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–</a:t>
            </a:r>
            <a:r>
              <a:rPr sz="1100" i="1" spc="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активизация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проявления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суицидальности,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которая</a:t>
            </a:r>
            <a:r>
              <a:rPr sz="1100" i="1">
                <a:latin typeface="Arial"/>
                <a:cs typeface="Arial"/>
              </a:rPr>
              <a:t> сопровождается</a:t>
            </a:r>
            <a:r>
              <a:rPr sz="1100" i="1" spc="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аффективной 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напряженностью.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Разработка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планов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реализации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суицида,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продумывание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способов,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времени</a:t>
            </a:r>
            <a:r>
              <a:rPr sz="1100" i="1">
                <a:latin typeface="Arial"/>
                <a:cs typeface="Arial"/>
              </a:rPr>
              <a:t> и</a:t>
            </a:r>
            <a:r>
              <a:rPr sz="1100" i="1" spc="5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места</a:t>
            </a:r>
            <a:r>
              <a:rPr sz="1100" i="1">
                <a:latin typeface="Arial"/>
                <a:cs typeface="Arial"/>
              </a:rPr>
              <a:t> </a:t>
            </a:r>
            <a:r>
              <a:rPr sz="1100" i="1" spc="-5">
                <a:latin typeface="Arial"/>
                <a:cs typeface="Arial"/>
              </a:rPr>
              <a:t>осуществления </a:t>
            </a:r>
            <a:r>
              <a:rPr sz="1100" i="1">
                <a:latin typeface="Arial"/>
                <a:cs typeface="Arial"/>
              </a:rPr>
              <a:t> задуманного.</a:t>
            </a:r>
            <a:endParaRPr sz="110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1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Суицидальные </a:t>
            </a:r>
            <a:r>
              <a:rPr sz="11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намерения </a:t>
            </a:r>
            <a:r>
              <a:rPr sz="1100" i="1">
                <a:latin typeface="Arial"/>
                <a:cs typeface="Arial"/>
              </a:rPr>
              <a:t>– </a:t>
            </a:r>
            <a:r>
              <a:rPr sz="1100" i="1" spc="-5">
                <a:latin typeface="Arial"/>
                <a:cs typeface="Arial"/>
              </a:rPr>
              <a:t>принятие окончательного решения, когда присоединяется </a:t>
            </a:r>
            <a:r>
              <a:rPr sz="1100" i="1">
                <a:latin typeface="Arial"/>
                <a:cs typeface="Arial"/>
              </a:rPr>
              <a:t>волевой </a:t>
            </a:r>
            <a:r>
              <a:rPr sz="1100" i="1" spc="-10">
                <a:latin typeface="Arial"/>
                <a:cs typeface="Arial"/>
              </a:rPr>
              <a:t>компонент, </a:t>
            </a:r>
            <a:r>
              <a:rPr sz="1100" i="1" spc="-5">
                <a:latin typeface="Arial"/>
                <a:cs typeface="Arial"/>
              </a:rPr>
              <a:t>переводящий </a:t>
            </a:r>
            <a:r>
              <a:rPr sz="1100" i="1">
                <a:latin typeface="Arial"/>
                <a:cs typeface="Arial"/>
              </a:rPr>
              <a:t> мысли</a:t>
            </a:r>
            <a:r>
              <a:rPr sz="1100" i="1" spc="-25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в</a:t>
            </a:r>
            <a:r>
              <a:rPr sz="1100" i="1" spc="-10">
                <a:latin typeface="Arial"/>
                <a:cs typeface="Arial"/>
              </a:rPr>
              <a:t> </a:t>
            </a:r>
            <a:r>
              <a:rPr sz="1100" i="1">
                <a:latin typeface="Arial"/>
                <a:cs typeface="Arial"/>
              </a:rPr>
              <a:t>действия.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1547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30263" y="1090930"/>
          <a:ext cx="8636635" cy="892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8970"/>
              </a:tblGrid>
              <a:tr h="251206">
                <a:tc rowSpan="4"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суицидальному</a:t>
                      </a:r>
                      <a:r>
                        <a:rPr sz="1400" b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отрешенность,</a:t>
                      </a:r>
                      <a:r>
                        <a:rPr sz="1400" i="1" spc="-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апатия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Прямые высказыванияо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намерении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из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1400" i="1" spc="-6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ценности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словам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людей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178507"/>
            <a:ext cx="8505825" cy="2801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Классификация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основана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на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специфике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действий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суицидента: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Демонстративное поведение. </a:t>
            </a:r>
            <a:r>
              <a:rPr sz="1200">
                <a:latin typeface="Microsoft Sans Serif"/>
                <a:cs typeface="Microsoft Sans Serif"/>
              </a:rPr>
              <a:t>В </a:t>
            </a:r>
            <a:r>
              <a:rPr sz="1200" spc="-25">
                <a:latin typeface="Microsoft Sans Serif"/>
                <a:cs typeface="Microsoft Sans Serif"/>
              </a:rPr>
              <a:t>его </a:t>
            </a:r>
            <a:r>
              <a:rPr sz="1200" spc="-10">
                <a:latin typeface="Microsoft Sans Serif"/>
                <a:cs typeface="Microsoft Sans Serif"/>
              </a:rPr>
              <a:t>основе лежит </a:t>
            </a:r>
            <a:r>
              <a:rPr sz="1200" spc="-20">
                <a:latin typeface="Microsoft Sans Serif"/>
                <a:cs typeface="Microsoft Sans Serif"/>
              </a:rPr>
              <a:t>желание человека </a:t>
            </a:r>
            <a:r>
              <a:rPr sz="1200" spc="-10">
                <a:latin typeface="Microsoft Sans Serif"/>
                <a:cs typeface="Microsoft Sans Serif"/>
              </a:rPr>
              <a:t>обратить </a:t>
            </a:r>
            <a:r>
              <a:rPr sz="1200" spc="-5">
                <a:latin typeface="Microsoft Sans Serif"/>
                <a:cs typeface="Microsoft Sans Serif"/>
              </a:rPr>
              <a:t>на </a:t>
            </a:r>
            <a:r>
              <a:rPr sz="1200" spc="-15">
                <a:latin typeface="Microsoft Sans Serif"/>
                <a:cs typeface="Microsoft Sans Serif"/>
              </a:rPr>
              <a:t>себя </a:t>
            </a:r>
            <a:r>
              <a:rPr sz="1200" spc="-10">
                <a:latin typeface="Microsoft Sans Serif"/>
                <a:cs typeface="Microsoft Sans Serif"/>
              </a:rPr>
              <a:t>внимание. </a:t>
            </a:r>
            <a:r>
              <a:rPr sz="1200" spc="-5">
                <a:latin typeface="Microsoft Sans Serif"/>
                <a:cs typeface="Microsoft Sans Serif"/>
              </a:rPr>
              <a:t>Он </a:t>
            </a:r>
            <a:r>
              <a:rPr sz="1200" spc="-20">
                <a:latin typeface="Microsoft Sans Serif"/>
                <a:cs typeface="Microsoft Sans Serif"/>
              </a:rPr>
              <a:t>хочет </a:t>
            </a:r>
            <a:r>
              <a:rPr sz="1200" spc="-25">
                <a:latin typeface="Microsoft Sans Serif"/>
                <a:cs typeface="Microsoft Sans Serif"/>
              </a:rPr>
              <a:t>показать, </a:t>
            </a:r>
            <a:r>
              <a:rPr sz="1200" spc="-20">
                <a:latin typeface="Microsoft Sans Serif"/>
                <a:cs typeface="Microsoft Sans Serif"/>
              </a:rPr>
              <a:t> насколько </a:t>
            </a:r>
            <a:r>
              <a:rPr sz="1200" spc="-10">
                <a:latin typeface="Microsoft Sans Serif"/>
                <a:cs typeface="Microsoft Sans Serif"/>
              </a:rPr>
              <a:t>сложно </a:t>
            </a:r>
            <a:r>
              <a:rPr sz="1200" spc="-15">
                <a:latin typeface="Microsoft Sans Serif"/>
                <a:cs typeface="Microsoft Sans Serif"/>
              </a:rPr>
              <a:t>ему </a:t>
            </a:r>
            <a:r>
              <a:rPr sz="1200" spc="-5">
                <a:latin typeface="Microsoft Sans Serif"/>
                <a:cs typeface="Microsoft Sans Serif"/>
              </a:rPr>
              <a:t>справляться </a:t>
            </a:r>
            <a:r>
              <a:rPr sz="1200">
                <a:latin typeface="Microsoft Sans Serif"/>
                <a:cs typeface="Microsoft Sans Serif"/>
              </a:rPr>
              <a:t>с </a:t>
            </a:r>
            <a:r>
              <a:rPr sz="1200" spc="-20">
                <a:latin typeface="Microsoft Sans Serif"/>
                <a:cs typeface="Microsoft Sans Serif"/>
              </a:rPr>
              <a:t>жизненными </a:t>
            </a:r>
            <a:r>
              <a:rPr sz="1200" spc="-5">
                <a:latin typeface="Microsoft Sans Serif"/>
                <a:cs typeface="Microsoft Sans Serif"/>
              </a:rPr>
              <a:t>ситуациями. </a:t>
            </a:r>
            <a:r>
              <a:rPr sz="1200">
                <a:latin typeface="Microsoft Sans Serif"/>
                <a:cs typeface="Microsoft Sans Serif"/>
              </a:rPr>
              <a:t>В </a:t>
            </a:r>
            <a:r>
              <a:rPr sz="1200" spc="-5">
                <a:latin typeface="Microsoft Sans Serif"/>
                <a:cs typeface="Microsoft Sans Serif"/>
              </a:rPr>
              <a:t>основе </a:t>
            </a:r>
            <a:r>
              <a:rPr sz="1200" spc="-20">
                <a:latin typeface="Microsoft Sans Serif"/>
                <a:cs typeface="Microsoft Sans Serif"/>
              </a:rPr>
              <a:t>этого </a:t>
            </a:r>
            <a:r>
              <a:rPr sz="1200" spc="-5">
                <a:latin typeface="Microsoft Sans Serif"/>
                <a:cs typeface="Microsoft Sans Serif"/>
              </a:rPr>
              <a:t>типа суицидального </a:t>
            </a:r>
            <a:r>
              <a:rPr sz="1200" spc="-10">
                <a:latin typeface="Microsoft Sans Serif"/>
                <a:cs typeface="Microsoft Sans Serif"/>
              </a:rPr>
              <a:t>поведения лежит 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просьба </a:t>
            </a:r>
            <a:r>
              <a:rPr sz="1200">
                <a:latin typeface="Microsoft Sans Serif"/>
                <a:cs typeface="Microsoft Sans Serif"/>
              </a:rPr>
              <a:t>о </a:t>
            </a:r>
            <a:r>
              <a:rPr sz="1200" spc="-10">
                <a:latin typeface="Microsoft Sans Serif"/>
                <a:cs typeface="Microsoft Sans Serif"/>
              </a:rPr>
              <a:t>помощи. </a:t>
            </a:r>
            <a:r>
              <a:rPr sz="1200" spc="-5">
                <a:latin typeface="Microsoft Sans Serif"/>
                <a:cs typeface="Microsoft Sans Serif"/>
              </a:rPr>
              <a:t>Обычно </a:t>
            </a:r>
            <a:r>
              <a:rPr sz="1200" spc="-10">
                <a:latin typeface="Microsoft Sans Serif"/>
                <a:cs typeface="Microsoft Sans Serif"/>
              </a:rPr>
              <a:t>самоубийства </a:t>
            </a:r>
            <a:r>
              <a:rPr sz="1200" spc="-15">
                <a:latin typeface="Microsoft Sans Serif"/>
                <a:cs typeface="Microsoft Sans Serif"/>
              </a:rPr>
              <a:t>демонстративного </a:t>
            </a:r>
            <a:r>
              <a:rPr sz="1200" spc="-10">
                <a:latin typeface="Microsoft Sans Serif"/>
                <a:cs typeface="Microsoft Sans Serif"/>
              </a:rPr>
              <a:t>типа совершаются </a:t>
            </a:r>
            <a:r>
              <a:rPr sz="1200" spc="-5">
                <a:latin typeface="Microsoft Sans Serif"/>
                <a:cs typeface="Microsoft Sans Serif"/>
              </a:rPr>
              <a:t>не </a:t>
            </a:r>
            <a:r>
              <a:rPr sz="1200">
                <a:latin typeface="Microsoft Sans Serif"/>
                <a:cs typeface="Microsoft Sans Serif"/>
              </a:rPr>
              <a:t>с </a:t>
            </a:r>
            <a:r>
              <a:rPr sz="1200" spc="-10">
                <a:latin typeface="Microsoft Sans Serif"/>
                <a:cs typeface="Microsoft Sans Serif"/>
              </a:rPr>
              <a:t>целью реального нанесения себе 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вреда,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а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для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того,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чтобы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общество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осознало,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что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несправедливо </a:t>
            </a:r>
            <a:r>
              <a:rPr sz="1200" spc="-5">
                <a:latin typeface="Microsoft Sans Serif"/>
                <a:cs typeface="Microsoft Sans Serif"/>
              </a:rPr>
              <a:t>относится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75">
                <a:latin typeface="Microsoft Sans Serif"/>
                <a:cs typeface="Microsoft Sans Serif"/>
              </a:rPr>
              <a:t>к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-30">
                <a:latin typeface="Microsoft Sans Serif"/>
                <a:cs typeface="Microsoft Sans Serif"/>
              </a:rPr>
              <a:t>человеку,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ощутило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 spc="-30">
                <a:latin typeface="Microsoft Sans Serif"/>
                <a:cs typeface="Microsoft Sans Serif"/>
              </a:rPr>
              <a:t>муки</a:t>
            </a:r>
            <a:r>
              <a:rPr sz="1200" spc="3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совести.</a:t>
            </a:r>
            <a:endParaRPr sz="12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605"/>
              </a:spcBef>
            </a:pPr>
            <a:r>
              <a:rPr sz="12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Аффективное</a:t>
            </a:r>
            <a:r>
              <a:rPr sz="12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суицидальное</a:t>
            </a:r>
            <a:r>
              <a:rPr sz="12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поведение</a:t>
            </a:r>
            <a:r>
              <a:rPr sz="1200" spc="-10">
                <a:latin typeface="Microsoft Sans Serif"/>
                <a:cs typeface="Microsoft Sans Serif"/>
              </a:rPr>
              <a:t>.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Здесь</a:t>
            </a:r>
            <a:r>
              <a:rPr sz="1200" spc="-5">
                <a:latin typeface="Microsoft Sans Serif"/>
                <a:cs typeface="Microsoft Sans Serif"/>
              </a:rPr>
              <a:t> основой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служат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яркие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эмоции,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человек</a:t>
            </a:r>
            <a:r>
              <a:rPr sz="1200" spc="-15">
                <a:latin typeface="Microsoft Sans Serif"/>
                <a:cs typeface="Microsoft Sans Serif"/>
              </a:rPr>
              <a:t> пребывает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состоянии 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аффекта. </a:t>
            </a:r>
            <a:r>
              <a:rPr sz="1200" spc="-20">
                <a:latin typeface="Microsoft Sans Serif"/>
                <a:cs typeface="Microsoft Sans Serif"/>
              </a:rPr>
              <a:t>Лицо </a:t>
            </a:r>
            <a:r>
              <a:rPr sz="1200">
                <a:latin typeface="Microsoft Sans Serif"/>
                <a:cs typeface="Microsoft Sans Serif"/>
              </a:rPr>
              <a:t>в </a:t>
            </a:r>
            <a:r>
              <a:rPr sz="1200" spc="-20">
                <a:latin typeface="Microsoft Sans Serif"/>
                <a:cs typeface="Microsoft Sans Serif"/>
              </a:rPr>
              <a:t>этом </a:t>
            </a:r>
            <a:r>
              <a:rPr sz="1200" spc="-5">
                <a:latin typeface="Microsoft Sans Serif"/>
                <a:cs typeface="Microsoft Sans Serif"/>
              </a:rPr>
              <a:t>случае </a:t>
            </a:r>
            <a:r>
              <a:rPr sz="1200" spc="-15">
                <a:latin typeface="Microsoft Sans Serif"/>
                <a:cs typeface="Microsoft Sans Serif"/>
              </a:rPr>
              <a:t>действует </a:t>
            </a:r>
            <a:r>
              <a:rPr sz="1200" spc="-10">
                <a:latin typeface="Microsoft Sans Serif"/>
                <a:cs typeface="Microsoft Sans Serif"/>
              </a:rPr>
              <a:t>импульсивно, </a:t>
            </a:r>
            <a:r>
              <a:rPr sz="1200">
                <a:latin typeface="Microsoft Sans Serif"/>
                <a:cs typeface="Microsoft Sans Serif"/>
              </a:rPr>
              <a:t>а </a:t>
            </a:r>
            <a:r>
              <a:rPr sz="1200" spc="-30">
                <a:latin typeface="Microsoft Sans Serif"/>
                <a:cs typeface="Microsoft Sans Serif"/>
              </a:rPr>
              <a:t>четкого </a:t>
            </a:r>
            <a:r>
              <a:rPr sz="1200" spc="-10">
                <a:latin typeface="Microsoft Sans Serif"/>
                <a:cs typeface="Microsoft Sans Serif"/>
              </a:rPr>
              <a:t>плана </a:t>
            </a:r>
            <a:r>
              <a:rPr sz="1200" spc="-5">
                <a:latin typeface="Microsoft Sans Serif"/>
                <a:cs typeface="Microsoft Sans Serif"/>
              </a:rPr>
              <a:t>действий </a:t>
            </a:r>
            <a:r>
              <a:rPr sz="1200" spc="-10">
                <a:latin typeface="Microsoft Sans Serif"/>
                <a:cs typeface="Microsoft Sans Serif"/>
              </a:rPr>
              <a:t>при </a:t>
            </a:r>
            <a:r>
              <a:rPr sz="1200" spc="-15">
                <a:latin typeface="Microsoft Sans Serif"/>
                <a:cs typeface="Microsoft Sans Serif"/>
              </a:rPr>
              <a:t>этом </a:t>
            </a:r>
            <a:r>
              <a:rPr sz="1200" spc="-50">
                <a:latin typeface="Microsoft Sans Serif"/>
                <a:cs typeface="Microsoft Sans Serif"/>
              </a:rPr>
              <a:t>нет. </a:t>
            </a:r>
            <a:r>
              <a:rPr sz="1200" spc="-15">
                <a:latin typeface="Microsoft Sans Serif"/>
                <a:cs typeface="Microsoft Sans Serif"/>
              </a:rPr>
              <a:t>Подоплекой </a:t>
            </a:r>
            <a:r>
              <a:rPr sz="1200" spc="-10">
                <a:latin typeface="Microsoft Sans Serif"/>
                <a:cs typeface="Microsoft Sans Serif"/>
              </a:rPr>
              <a:t>при </a:t>
            </a:r>
            <a:r>
              <a:rPr sz="1200" spc="-25">
                <a:latin typeface="Microsoft Sans Serif"/>
                <a:cs typeface="Microsoft Sans Serif"/>
              </a:rPr>
              <a:t>этом 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служат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отрицательные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эмоции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315">
                <a:latin typeface="Microsoft Sans Serif"/>
                <a:cs typeface="Microsoft Sans Serif"/>
              </a:rPr>
              <a:t>– </a:t>
            </a:r>
            <a:r>
              <a:rPr sz="1200" spc="-15">
                <a:latin typeface="Microsoft Sans Serif"/>
                <a:cs typeface="Microsoft Sans Serif"/>
              </a:rPr>
              <a:t>гнев,</a:t>
            </a:r>
            <a:r>
              <a:rPr sz="1200" spc="-10">
                <a:latin typeface="Microsoft Sans Serif"/>
                <a:cs typeface="Microsoft Sans Serif"/>
              </a:rPr>
              <a:t> злость,</a:t>
            </a:r>
            <a:r>
              <a:rPr sz="1200" spc="-5">
                <a:latin typeface="Microsoft Sans Serif"/>
                <a:cs typeface="Microsoft Sans Serif"/>
              </a:rPr>
              <a:t> ярость.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Они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вытесняют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реальное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восприятие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действительности,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и </a:t>
            </a:r>
            <a:r>
              <a:rPr sz="1200" spc="-30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полагаясь</a:t>
            </a:r>
            <a:r>
              <a:rPr sz="1200" spc="-5">
                <a:latin typeface="Microsoft Sans Serif"/>
                <a:cs typeface="Microsoft Sans Serif"/>
              </a:rPr>
              <a:t> на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них,</a:t>
            </a:r>
            <a:r>
              <a:rPr sz="1200" spc="4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человек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совершает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суицид.</a:t>
            </a:r>
            <a:endParaRPr sz="12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</a:pPr>
            <a:r>
              <a:rPr sz="12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Истинное</a:t>
            </a:r>
            <a:r>
              <a:rPr sz="12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поведение</a:t>
            </a:r>
            <a:r>
              <a:rPr sz="1200" spc="-10">
                <a:latin typeface="Microsoft Sans Serif"/>
                <a:cs typeface="Microsoft Sans Serif"/>
              </a:rPr>
              <a:t>.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Эта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форма</a:t>
            </a:r>
            <a:r>
              <a:rPr sz="1200" spc="-10">
                <a:latin typeface="Microsoft Sans Serif"/>
                <a:cs typeface="Microsoft Sans Serif"/>
              </a:rPr>
              <a:t> суицидального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поведения,</a:t>
            </a:r>
            <a:r>
              <a:rPr sz="1200" spc="-10">
                <a:latin typeface="Microsoft Sans Serif"/>
                <a:cs typeface="Microsoft Sans Serif"/>
              </a:rPr>
              <a:t> при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которой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субъекту</a:t>
            </a:r>
            <a:r>
              <a:rPr sz="1200" spc="29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присуща</a:t>
            </a:r>
            <a:r>
              <a:rPr sz="1200" spc="30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осознанность</a:t>
            </a:r>
            <a:r>
              <a:rPr sz="1200" spc="29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 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действиях.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Суицидент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готовится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 spc="-75">
                <a:latin typeface="Microsoft Sans Serif"/>
                <a:cs typeface="Microsoft Sans Serif"/>
              </a:rPr>
              <a:t>к</a:t>
            </a:r>
            <a:r>
              <a:rPr sz="1200" spc="-7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самоубийству,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тщательно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его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продумывает.</a:t>
            </a:r>
            <a:r>
              <a:rPr sz="1200" spc="-20">
                <a:latin typeface="Microsoft Sans Serif"/>
                <a:cs typeface="Microsoft Sans Serif"/>
              </a:rPr>
              <a:t> Нередко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жертвы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этого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вида 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самоубийства</a:t>
            </a:r>
            <a:r>
              <a:rPr sz="1200" spc="15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оставляют</a:t>
            </a:r>
            <a:r>
              <a:rPr sz="1200" spc="15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предсмертные</a:t>
            </a:r>
            <a:r>
              <a:rPr sz="1200" spc="15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записки.</a:t>
            </a:r>
            <a:r>
              <a:rPr sz="1200" spc="14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Люди,</a:t>
            </a:r>
            <a:r>
              <a:rPr sz="1200" spc="15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склонные</a:t>
            </a:r>
            <a:r>
              <a:rPr sz="1200" spc="145">
                <a:latin typeface="Microsoft Sans Serif"/>
                <a:cs typeface="Microsoft Sans Serif"/>
              </a:rPr>
              <a:t> </a:t>
            </a:r>
            <a:r>
              <a:rPr sz="1200" spc="-75">
                <a:latin typeface="Microsoft Sans Serif"/>
                <a:cs typeface="Microsoft Sans Serif"/>
              </a:rPr>
              <a:t>к</a:t>
            </a:r>
            <a:r>
              <a:rPr sz="1200" spc="15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нему</a:t>
            </a:r>
            <a:r>
              <a:rPr sz="1200" spc="13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чаще</a:t>
            </a:r>
            <a:r>
              <a:rPr sz="1200" spc="14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всего</a:t>
            </a:r>
            <a:r>
              <a:rPr sz="1200" spc="15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доводят</a:t>
            </a:r>
            <a:r>
              <a:rPr sz="1200" spc="15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дело</a:t>
            </a:r>
            <a:r>
              <a:rPr sz="1200" spc="15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до</a:t>
            </a:r>
            <a:r>
              <a:rPr sz="1200" spc="15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конца,</a:t>
            </a:r>
            <a:r>
              <a:rPr sz="1200" spc="15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потому </a:t>
            </a:r>
            <a:r>
              <a:rPr sz="1200" spc="-3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что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проходят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все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этапы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осознания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неизбежного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конца.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8499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6635" cy="892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8970"/>
              </a:tblGrid>
              <a:tr h="251206">
                <a:tc rowSpan="4"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суицидальному</a:t>
                      </a:r>
                      <a:r>
                        <a:rPr sz="1400" b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отрешенность,</a:t>
                      </a:r>
                      <a:r>
                        <a:rPr sz="1400" i="1" spc="-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апатия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Прямые высказыванияо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намерении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из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1400" i="1" spc="-6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ценности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словам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400" i="1" spc="-5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людей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178507"/>
            <a:ext cx="8504555" cy="2405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Классификация</a:t>
            </a:r>
            <a:r>
              <a:rPr sz="1400" b="1" spc="-5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по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мотивации: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Призыв.</a:t>
            </a:r>
            <a:r>
              <a:rPr sz="1200" i="1" spc="140">
                <a:latin typeface="Arial"/>
                <a:cs typeface="Arial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Реакция</a:t>
            </a:r>
            <a:r>
              <a:rPr sz="1200" spc="18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вызвана</a:t>
            </a:r>
            <a:r>
              <a:rPr sz="1200" spc="18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тем,</a:t>
            </a:r>
            <a:r>
              <a:rPr sz="1200" spc="18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что</a:t>
            </a:r>
            <a:r>
              <a:rPr sz="1200" spc="17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индивид</a:t>
            </a:r>
            <a:r>
              <a:rPr sz="1200" spc="190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хочет</a:t>
            </a:r>
            <a:r>
              <a:rPr sz="1200" spc="190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показать</a:t>
            </a:r>
            <a:r>
              <a:rPr sz="1200" spc="18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окружающим,</a:t>
            </a:r>
            <a:r>
              <a:rPr sz="1200" spc="185">
                <a:latin typeface="Microsoft Sans Serif"/>
                <a:cs typeface="Microsoft Sans Serif"/>
              </a:rPr>
              <a:t> </a:t>
            </a:r>
            <a:r>
              <a:rPr sz="1200" spc="-45">
                <a:latin typeface="Microsoft Sans Serif"/>
                <a:cs typeface="Microsoft Sans Serif"/>
              </a:rPr>
              <a:t>как</a:t>
            </a:r>
            <a:r>
              <a:rPr sz="1200" spc="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он</a:t>
            </a:r>
            <a:r>
              <a:rPr sz="1200" spc="16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нуждается</a:t>
            </a:r>
            <a:r>
              <a:rPr sz="1200" spc="18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16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помощи.</a:t>
            </a:r>
            <a:r>
              <a:rPr sz="1200" spc="17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Этим </a:t>
            </a:r>
            <a:r>
              <a:rPr sz="1200" spc="-30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мотивируются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те,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кто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проявляет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демонстративное поведение.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2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Протест.</a:t>
            </a:r>
            <a:r>
              <a:rPr sz="1200" i="1" u="sng" spc="2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Наблюдается</a:t>
            </a:r>
            <a:r>
              <a:rPr sz="1200" spc="22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такое</a:t>
            </a:r>
            <a:r>
              <a:rPr sz="1200" spc="229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суицидальное</a:t>
            </a:r>
            <a:r>
              <a:rPr sz="1200" spc="22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поведение</a:t>
            </a:r>
            <a:r>
              <a:rPr sz="1200" spc="229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у</a:t>
            </a:r>
            <a:r>
              <a:rPr sz="1200" spc="21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подростков</a:t>
            </a:r>
            <a:r>
              <a:rPr sz="1200" spc="220">
                <a:latin typeface="Microsoft Sans Serif"/>
                <a:cs typeface="Microsoft Sans Serif"/>
              </a:rPr>
              <a:t> </a:t>
            </a:r>
            <a:r>
              <a:rPr sz="1200" spc="315">
                <a:latin typeface="Microsoft Sans Serif"/>
                <a:cs typeface="Microsoft Sans Serif"/>
              </a:rPr>
              <a:t>–</a:t>
            </a:r>
            <a:r>
              <a:rPr sz="1200" spc="229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они</a:t>
            </a:r>
            <a:r>
              <a:rPr sz="1200" spc="22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могут</a:t>
            </a:r>
            <a:r>
              <a:rPr sz="1200" spc="23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выразить</a:t>
            </a:r>
            <a:r>
              <a:rPr sz="1200" spc="229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несогласие</a:t>
            </a:r>
            <a:r>
              <a:rPr sz="1200" spc="2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229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методом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10">
                <a:latin typeface="Microsoft Sans Serif"/>
                <a:cs typeface="Microsoft Sans Serif"/>
              </a:rPr>
              <a:t>воспитания,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повышенными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требованиями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школе.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2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Избегание.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Эта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реакция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свойственна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людям,</a:t>
            </a:r>
            <a:r>
              <a:rPr sz="1200" spc="3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которые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испытывают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чувство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одиночества,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неприятия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обществом.</a:t>
            </a: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tabLst>
                <a:tab pos="1318260"/>
                <a:tab pos="2098675"/>
                <a:tab pos="3256279"/>
                <a:tab pos="4645660"/>
                <a:tab pos="5739130"/>
                <a:tab pos="6150610"/>
                <a:tab pos="7284720"/>
                <a:tab pos="8096884"/>
              </a:tabLst>
            </a:pPr>
            <a:r>
              <a:rPr sz="1200" i="1" u="sng" spc="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2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</a:t>
            </a:r>
            <a:r>
              <a:rPr sz="12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м</a:t>
            </a:r>
            <a:r>
              <a:rPr sz="12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</a:t>
            </a:r>
            <a:r>
              <a:rPr sz="12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</a:t>
            </a:r>
            <a:r>
              <a:rPr sz="12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</a:t>
            </a:r>
            <a:r>
              <a:rPr sz="1200" i="1" u="sng" spc="-1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</a:t>
            </a:r>
            <a:r>
              <a:rPr sz="1200" i="1" u="sng" spc="-2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аз</a:t>
            </a:r>
            <a:r>
              <a:rPr sz="12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</a:t>
            </a:r>
            <a:r>
              <a:rPr sz="1200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</a:t>
            </a:r>
            <a:r>
              <a:rPr sz="12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</a:t>
            </a:r>
            <a:r>
              <a:rPr sz="1200" i="1" u="sng" spc="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е</a:t>
            </a:r>
            <a:r>
              <a:rPr sz="12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1200" i="1">
                <a:latin typeface="Arial"/>
                <a:cs typeface="Arial"/>
              </a:rPr>
              <a:t>	</a:t>
            </a:r>
            <a:r>
              <a:rPr sz="1200" spc="-35">
                <a:latin typeface="Microsoft Sans Serif"/>
                <a:cs typeface="Microsoft Sans Serif"/>
              </a:rPr>
              <a:t>Ч</a:t>
            </a:r>
            <a:r>
              <a:rPr sz="1200" spc="-45">
                <a:latin typeface="Microsoft Sans Serif"/>
                <a:cs typeface="Microsoft Sans Serif"/>
              </a:rPr>
              <a:t>е</a:t>
            </a:r>
            <a:r>
              <a:rPr sz="1200" spc="20">
                <a:latin typeface="Microsoft Sans Serif"/>
                <a:cs typeface="Microsoft Sans Serif"/>
              </a:rPr>
              <a:t>л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15">
                <a:latin typeface="Microsoft Sans Serif"/>
                <a:cs typeface="Microsoft Sans Serif"/>
              </a:rPr>
              <a:t>в</a:t>
            </a:r>
            <a:r>
              <a:rPr sz="1200">
                <a:latin typeface="Microsoft Sans Serif"/>
                <a:cs typeface="Microsoft Sans Serif"/>
              </a:rPr>
              <a:t>е</a:t>
            </a:r>
            <a:r>
              <a:rPr sz="1200" spc="-40">
                <a:latin typeface="Microsoft Sans Serif"/>
                <a:cs typeface="Microsoft Sans Serif"/>
              </a:rPr>
              <a:t>к,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35">
                <a:latin typeface="Microsoft Sans Serif"/>
                <a:cs typeface="Microsoft Sans Serif"/>
              </a:rPr>
              <a:t>п</a:t>
            </a:r>
            <a:r>
              <a:rPr sz="1200" spc="-20">
                <a:latin typeface="Microsoft Sans Serif"/>
                <a:cs typeface="Microsoft Sans Serif"/>
              </a:rPr>
              <a:t>о</a:t>
            </a:r>
            <a:r>
              <a:rPr sz="1200" spc="-5">
                <a:latin typeface="Microsoft Sans Serif"/>
                <a:cs typeface="Microsoft Sans Serif"/>
              </a:rPr>
              <a:t>д</a:t>
            </a:r>
            <a:r>
              <a:rPr sz="1200" spc="-15">
                <a:latin typeface="Microsoft Sans Serif"/>
                <a:cs typeface="Microsoft Sans Serif"/>
              </a:rPr>
              <a:t>в</a:t>
            </a:r>
            <a:r>
              <a:rPr sz="1200" spc="-10">
                <a:latin typeface="Microsoft Sans Serif"/>
                <a:cs typeface="Microsoft Sans Serif"/>
              </a:rPr>
              <a:t>е</a:t>
            </a:r>
            <a:r>
              <a:rPr sz="1200">
                <a:latin typeface="Microsoft Sans Serif"/>
                <a:cs typeface="Microsoft Sans Serif"/>
              </a:rPr>
              <a:t>р</a:t>
            </a:r>
            <a:r>
              <a:rPr sz="1200" spc="-35">
                <a:latin typeface="Microsoft Sans Serif"/>
                <a:cs typeface="Microsoft Sans Serif"/>
              </a:rPr>
              <a:t>г</a:t>
            </a:r>
            <a:r>
              <a:rPr sz="1200" spc="-10">
                <a:latin typeface="Microsoft Sans Serif"/>
                <a:cs typeface="Microsoft Sans Serif"/>
              </a:rPr>
              <a:t>шийс</a:t>
            </a:r>
            <a:r>
              <a:rPr sz="1200" spc="-5">
                <a:latin typeface="Microsoft Sans Serif"/>
                <a:cs typeface="Microsoft Sans Serif"/>
              </a:rPr>
              <a:t>я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15">
                <a:latin typeface="Microsoft Sans Serif"/>
                <a:cs typeface="Microsoft Sans Serif"/>
              </a:rPr>
              <a:t>эм</a:t>
            </a:r>
            <a:r>
              <a:rPr sz="1200" spc="-5">
                <a:latin typeface="Microsoft Sans Serif"/>
                <a:cs typeface="Microsoft Sans Serif"/>
              </a:rPr>
              <a:t>о</a:t>
            </a:r>
            <a:r>
              <a:rPr sz="1200" spc="-10">
                <a:latin typeface="Microsoft Sans Serif"/>
                <a:cs typeface="Microsoft Sans Serif"/>
              </a:rPr>
              <a:t>ц</a:t>
            </a:r>
            <a:r>
              <a:rPr sz="1200" spc="-5">
                <a:latin typeface="Microsoft Sans Serif"/>
                <a:cs typeface="Microsoft Sans Serif"/>
              </a:rPr>
              <a:t>и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5">
                <a:latin typeface="Microsoft Sans Serif"/>
                <a:cs typeface="Microsoft Sans Serif"/>
              </a:rPr>
              <a:t>наль</a:t>
            </a:r>
            <a:r>
              <a:rPr sz="1200" spc="-20">
                <a:latin typeface="Microsoft Sans Serif"/>
                <a:cs typeface="Microsoft Sans Serif"/>
              </a:rPr>
              <a:t>н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25">
                <a:latin typeface="Microsoft Sans Serif"/>
                <a:cs typeface="Microsoft Sans Serif"/>
              </a:rPr>
              <a:t>м</a:t>
            </a:r>
            <a:r>
              <a:rPr sz="1200" spc="-135">
                <a:latin typeface="Microsoft Sans Serif"/>
                <a:cs typeface="Microsoft Sans Serif"/>
              </a:rPr>
              <a:t>у</a:t>
            </a:r>
            <a:r>
              <a:rPr sz="1200">
                <a:latin typeface="Microsoft Sans Serif"/>
                <a:cs typeface="Microsoft Sans Serif"/>
              </a:rPr>
              <a:t>,	</a:t>
            </a:r>
            <a:r>
              <a:rPr sz="1200" spc="-10">
                <a:latin typeface="Microsoft Sans Serif"/>
                <a:cs typeface="Microsoft Sans Serif"/>
              </a:rPr>
              <a:t>ф</a:t>
            </a:r>
            <a:r>
              <a:rPr sz="1200" spc="-30">
                <a:latin typeface="Microsoft Sans Serif"/>
                <a:cs typeface="Microsoft Sans Serif"/>
              </a:rPr>
              <a:t>из</a:t>
            </a:r>
            <a:r>
              <a:rPr sz="1200" spc="-10">
                <a:latin typeface="Microsoft Sans Serif"/>
                <a:cs typeface="Microsoft Sans Serif"/>
              </a:rPr>
              <a:t>иче</a:t>
            </a:r>
            <a:r>
              <a:rPr sz="1200" spc="-40">
                <a:latin typeface="Microsoft Sans Serif"/>
                <a:cs typeface="Microsoft Sans Serif"/>
              </a:rPr>
              <a:t>с</a:t>
            </a:r>
            <a:r>
              <a:rPr sz="1200" spc="-30">
                <a:latin typeface="Microsoft Sans Serif"/>
                <a:cs typeface="Microsoft Sans Serif"/>
              </a:rPr>
              <a:t>к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25">
                <a:latin typeface="Microsoft Sans Serif"/>
                <a:cs typeface="Microsoft Sans Serif"/>
              </a:rPr>
              <a:t>м</a:t>
            </a:r>
            <a:r>
              <a:rPr sz="1200">
                <a:latin typeface="Microsoft Sans Serif"/>
                <a:cs typeface="Microsoft Sans Serif"/>
              </a:rPr>
              <a:t>у	или	се</a:t>
            </a:r>
            <a:r>
              <a:rPr sz="1200" spc="-65">
                <a:latin typeface="Microsoft Sans Serif"/>
                <a:cs typeface="Microsoft Sans Serif"/>
              </a:rPr>
              <a:t>к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-25">
                <a:latin typeface="Microsoft Sans Serif"/>
                <a:cs typeface="Microsoft Sans Serif"/>
              </a:rPr>
              <a:t>у</a:t>
            </a:r>
            <a:r>
              <a:rPr sz="1200">
                <a:latin typeface="Microsoft Sans Serif"/>
                <a:cs typeface="Microsoft Sans Serif"/>
              </a:rPr>
              <a:t>а</a:t>
            </a:r>
            <a:r>
              <a:rPr sz="1200" spc="10">
                <a:latin typeface="Microsoft Sans Serif"/>
                <a:cs typeface="Microsoft Sans Serif"/>
              </a:rPr>
              <a:t>л</a:t>
            </a:r>
            <a:r>
              <a:rPr sz="1200" spc="-5">
                <a:latin typeface="Microsoft Sans Serif"/>
                <a:cs typeface="Microsoft Sans Serif"/>
              </a:rPr>
              <a:t>ь</a:t>
            </a:r>
            <a:r>
              <a:rPr sz="1200" spc="-10">
                <a:latin typeface="Microsoft Sans Serif"/>
                <a:cs typeface="Microsoft Sans Serif"/>
              </a:rPr>
              <a:t>н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25">
                <a:latin typeface="Microsoft Sans Serif"/>
                <a:cs typeface="Microsoft Sans Serif"/>
              </a:rPr>
              <a:t>м</a:t>
            </a:r>
            <a:r>
              <a:rPr sz="1200">
                <a:latin typeface="Microsoft Sans Serif"/>
                <a:cs typeface="Microsoft Sans Serif"/>
              </a:rPr>
              <a:t>у	</a:t>
            </a:r>
            <a:r>
              <a:rPr sz="1200" spc="-10">
                <a:latin typeface="Microsoft Sans Serif"/>
                <a:cs typeface="Microsoft Sans Serif"/>
              </a:rPr>
              <a:t>нас</a:t>
            </a:r>
            <a:r>
              <a:rPr sz="1200" spc="-5">
                <a:latin typeface="Microsoft Sans Serif"/>
                <a:cs typeface="Microsoft Sans Serif"/>
              </a:rPr>
              <a:t>и</a:t>
            </a:r>
            <a:r>
              <a:rPr sz="1200" spc="10">
                <a:latin typeface="Microsoft Sans Serif"/>
                <a:cs typeface="Microsoft Sans Serif"/>
              </a:rPr>
              <a:t>л</a:t>
            </a:r>
            <a:r>
              <a:rPr sz="1200">
                <a:latin typeface="Microsoft Sans Serif"/>
                <a:cs typeface="Microsoft Sans Serif"/>
              </a:rPr>
              <a:t>ию,	</a:t>
            </a:r>
            <a:r>
              <a:rPr sz="1200" spc="-5">
                <a:latin typeface="Microsoft Sans Serif"/>
                <a:cs typeface="Microsoft Sans Serif"/>
              </a:rPr>
              <a:t>час</a:t>
            </a:r>
            <a:r>
              <a:rPr sz="1200" spc="-15">
                <a:latin typeface="Microsoft Sans Serif"/>
                <a:cs typeface="Microsoft Sans Serif"/>
              </a:rPr>
              <a:t>т</a:t>
            </a:r>
            <a:r>
              <a:rPr sz="1200">
                <a:latin typeface="Microsoft Sans Serif"/>
                <a:cs typeface="Microsoft Sans Serif"/>
              </a:rPr>
              <a:t>о  </a:t>
            </a:r>
            <a:r>
              <a:rPr sz="1200" spc="-15">
                <a:latin typeface="Microsoft Sans Serif"/>
                <a:cs typeface="Microsoft Sans Serif"/>
              </a:rPr>
              <a:t>руководствуется </a:t>
            </a:r>
            <a:r>
              <a:rPr sz="1200" spc="-5">
                <a:latin typeface="Microsoft Sans Serif"/>
                <a:cs typeface="Microsoft Sans Serif"/>
              </a:rPr>
              <a:t>мыслью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что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он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чем-то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заслужил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то,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что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произошло.</a:t>
            </a:r>
            <a:endParaRPr sz="1200">
              <a:latin typeface="Microsoft Sans Serif"/>
              <a:cs typeface="Microsoft Sans Serif"/>
            </a:endParaRPr>
          </a:p>
          <a:p>
            <a:pPr marL="12700" marR="5715">
              <a:lnSpc>
                <a:spcPct val="100000"/>
              </a:lnSpc>
              <a:spcBef>
                <a:spcPts val="600"/>
              </a:spcBef>
            </a:pPr>
            <a:r>
              <a:rPr sz="12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Отказ.</a:t>
            </a:r>
            <a:r>
              <a:rPr sz="1200" i="1" u="sng" spc="26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При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этом</a:t>
            </a:r>
            <a:r>
              <a:rPr sz="1200" spc="28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виде</a:t>
            </a:r>
            <a:r>
              <a:rPr sz="1200" spc="28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мотивации</a:t>
            </a:r>
            <a:r>
              <a:rPr sz="1200" spc="28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совпадают</a:t>
            </a:r>
            <a:r>
              <a:rPr sz="1200" spc="29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цель</a:t>
            </a:r>
            <a:r>
              <a:rPr sz="1200" spc="27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и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мотив.</a:t>
            </a:r>
            <a:r>
              <a:rPr sz="1200" spc="27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Он</a:t>
            </a:r>
            <a:r>
              <a:rPr sz="1200" spc="27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представляет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собой</a:t>
            </a:r>
            <a:r>
              <a:rPr sz="1200" spc="28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протест</a:t>
            </a:r>
            <a:r>
              <a:rPr sz="1200" spc="28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против</a:t>
            </a:r>
            <a:r>
              <a:rPr sz="1200" spc="26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собственного </a:t>
            </a:r>
            <a:r>
              <a:rPr sz="1200" spc="-30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принятия.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Оценка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реальности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происходящего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30">
                <a:latin typeface="Microsoft Sans Serif"/>
                <a:cs typeface="Microsoft Sans Serif"/>
              </a:rPr>
              <a:t>резко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негативная.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0263" y="109093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суицидальному</a:t>
                      </a:r>
                      <a:r>
                        <a:rPr sz="1400" b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76224" y="215645"/>
            <a:ext cx="8500110" cy="33143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 marR="304419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749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ПАКЕТ</a:t>
            </a:r>
            <a:r>
              <a:rPr sz="1400" b="1" spc="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МЕТОДИК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ДИАГНОСТИКИ</a:t>
            </a:r>
            <a:r>
              <a:rPr sz="1400" b="1" spc="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РИСКА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СУИЦИДАЛЬНОГО</a:t>
            </a:r>
            <a:r>
              <a:rPr sz="1400" b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ПОВЕДЕНИЯ</a:t>
            </a:r>
            <a:r>
              <a:rPr sz="14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ОБУЧАЮЩИХСЯ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https://www.ukbvib.ru/Media/Files/studentu/suicid/Пакет%20методик%20по%20выявлению%20суи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цидальных%20наклонностей.pdf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ПСИХОДИАГНОСТИКА</a:t>
            </a:r>
            <a:r>
              <a:rPr sz="1400" b="1" spc="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СУИЦИДАЛЬНОГО</a:t>
            </a:r>
            <a:r>
              <a:rPr sz="1400" b="1" spc="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ПОВЕДЕНИЯ</a:t>
            </a:r>
            <a:r>
              <a:rPr sz="14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ПОДРОСТКОВ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https://семья-центр.рф/wp-content/uploads/2020/10/Методическое-пособие-Психодиагностика-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суицидального-поведения-детей-и-подростков-2019-г..pdf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6224" y="3656457"/>
            <a:ext cx="704215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35430"/>
                <a:tab pos="2548890"/>
                <a:tab pos="3152140"/>
                <a:tab pos="4673600"/>
              </a:tabLst>
            </a:pP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дич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е	п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бие	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дл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я	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сп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циал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	пси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хо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-п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да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гич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ко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й 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сопровождению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несовершеннолетних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группы</a:t>
            </a:r>
            <a:r>
              <a:rPr sz="1400" b="1" spc="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суицидального</a:t>
            </a:r>
            <a:r>
              <a:rPr sz="14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риска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http://psy-centre-31.ru/images/docs/1.6.12-posobie-gr-suicidalnogo-riska.pdf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68514" y="3656457"/>
            <a:ext cx="12141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2980"/>
              </a:tabLst>
            </a:pP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жбы	по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69261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370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81000" y="120015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70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суицидальному</a:t>
                      </a:r>
                      <a:r>
                        <a:rPr sz="1400" b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4800" y="1733550"/>
          <a:ext cx="8660762" cy="1463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1640"/>
                <a:gridCol w="1861185"/>
                <a:gridCol w="1377314"/>
                <a:gridCol w="2113915"/>
                <a:gridCol w="1443354"/>
                <a:gridCol w="1443354"/>
              </a:tblGrid>
              <a:tr h="457199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30225" marR="394335" indent="-12953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ме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но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ние 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416559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565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3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89230" marR="109855" indent="-717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spc="-2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 spc="-2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жи</a:t>
                      </a: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-4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  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2672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100584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17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Развитие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518795">
                        <a:lnSpc>
                          <a:spcPct val="100000"/>
                        </a:lnSpc>
                      </a:pP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жиз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нес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т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ой</a:t>
                      </a:r>
                      <a:r>
                        <a:rPr sz="1200" u="sng" spc="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к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ости</a:t>
                      </a: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у </a:t>
                      </a:r>
                      <a:r>
                        <a:rPr sz="120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подростков,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282575">
                        <a:lnSpc>
                          <a:spcPct val="100000"/>
                        </a:lnSpc>
                      </a:pPr>
                      <a:r>
                        <a:rPr sz="1200" u="sng" spc="-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воспитывающихся 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в </a:t>
                      </a:r>
                      <a:r>
                        <a:rPr sz="1200" spc="5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семьях</a:t>
                      </a:r>
                      <a:r>
                        <a:rPr sz="1200" u="sng" spc="-2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группы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риска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398145" algn="r">
                        <a:lnSpc>
                          <a:spcPct val="100000"/>
                        </a:lnSpc>
                      </a:pP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Личман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30">
                          <a:latin typeface="Microsoft Sans Serif"/>
                          <a:cs typeface="Microsoft Sans Serif"/>
                        </a:rPr>
                        <a:t>Д.С.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18923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Развитие жизнестойкости </a:t>
                      </a:r>
                      <a:r>
                        <a:rPr sz="1200" spc="-3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2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подростков,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воспитывающихся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семьях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«группы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риска»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месяцев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(16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266700">
                        <a:lnSpc>
                          <a:spcPct val="100000"/>
                        </a:lnSpc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занятий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по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1-2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раза</a:t>
                      </a:r>
                      <a:r>
                        <a:rPr sz="1200" spc="-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 неделю)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Обучающиеся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11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104139">
                        <a:lnSpc>
                          <a:spcPct val="100000"/>
                        </a:lnSpc>
                      </a:pPr>
                      <a:r>
                        <a:rPr sz="1200" spc="315">
                          <a:latin typeface="Microsoft Sans Serif"/>
                          <a:cs typeface="Microsoft Sans Serif"/>
                        </a:rPr>
                        <a:t>–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14 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лет, 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оспиты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аю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щ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с 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семьях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«группы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риска»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69261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81000" y="1200150"/>
          <a:ext cx="8637270" cy="10961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0795" algn="ctr">
                        <a:lnSpc>
                          <a:spcPts val="1555"/>
                        </a:lnSpc>
                      </a:pPr>
                      <a:r>
                        <a:rPr sz="1400" b="1" spc="-5">
                          <a:latin typeface="Times New Roman"/>
                          <a:cs typeface="Times New Roman"/>
                        </a:rPr>
                        <a:t>Нарушения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развитии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когнитивных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функций</a:t>
                      </a:r>
                      <a:r>
                        <a:rPr sz="1400" i="1" spc="2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(внимание,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мышление,</a:t>
                      </a:r>
                      <a:r>
                        <a:rPr sz="1400" i="1" spc="1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память,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обучении</a:t>
                      </a:r>
                      <a:r>
                        <a:rPr sz="1400" i="1" spc="17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(отставание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400" i="1" spc="30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программы)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утомляемость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контролируемое</a:t>
                      </a:r>
                      <a:r>
                        <a:rPr sz="1400" i="1" spc="30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собственное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эмоциональное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состояние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89026" y="2524201"/>
            <a:ext cx="7992974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>
                <a:latin typeface="Microsoft Sans Serif"/>
                <a:cs typeface="Microsoft Sans Serif"/>
              </a:rPr>
              <a:t>Рекомендации</a:t>
            </a:r>
            <a:endParaRPr sz="1400">
              <a:latin typeface="Microsoft Sans Serif"/>
              <a:cs typeface="Microsoft Sans Serif"/>
            </a:endParaRPr>
          </a:p>
          <a:p>
            <a:pPr marL="12700" marR="5080">
              <a:lnSpc>
                <a:spcPct val="200000"/>
              </a:lnSpc>
              <a:tabLst>
                <a:tab pos="501650"/>
                <a:tab pos="746760"/>
                <a:tab pos="3173730"/>
                <a:tab pos="4248150"/>
              </a:tabLst>
            </a:pPr>
            <a:r>
              <a:rPr sz="1400" i="1">
                <a:latin typeface="Arial"/>
                <a:cs typeface="Arial"/>
              </a:rPr>
              <a:t>ППк	–	</a:t>
            </a:r>
            <a:r>
              <a:rPr sz="1400" i="1" spc="-5">
                <a:latin typeface="Arial"/>
                <a:cs typeface="Arial"/>
              </a:rPr>
              <a:t>псих</a:t>
            </a:r>
            <a:r>
              <a:rPr sz="1400" i="1" spc="-40">
                <a:latin typeface="Arial"/>
                <a:cs typeface="Arial"/>
              </a:rPr>
              <a:t>о</a:t>
            </a:r>
            <a:r>
              <a:rPr sz="1400" i="1">
                <a:latin typeface="Arial"/>
                <a:cs typeface="Arial"/>
              </a:rPr>
              <a:t>ло</a:t>
            </a:r>
            <a:r>
              <a:rPr sz="1400" i="1" spc="-10">
                <a:latin typeface="Arial"/>
                <a:cs typeface="Arial"/>
              </a:rPr>
              <a:t>г</a:t>
            </a:r>
            <a:r>
              <a:rPr sz="1400" i="1">
                <a:latin typeface="Arial"/>
                <a:cs typeface="Arial"/>
              </a:rPr>
              <a:t>о</a:t>
            </a:r>
            <a:r>
              <a:rPr sz="1400" i="1" spc="-15">
                <a:latin typeface="Arial"/>
                <a:cs typeface="Arial"/>
              </a:rPr>
              <a:t>-</a:t>
            </a:r>
            <a:r>
              <a:rPr sz="1400" i="1" spc="-5">
                <a:latin typeface="Arial"/>
                <a:cs typeface="Arial"/>
              </a:rPr>
              <a:t>п</a:t>
            </a:r>
            <a:r>
              <a:rPr sz="1400" i="1" spc="-20">
                <a:latin typeface="Arial"/>
                <a:cs typeface="Arial"/>
              </a:rPr>
              <a:t>е</a:t>
            </a:r>
            <a:r>
              <a:rPr sz="1400" i="1">
                <a:latin typeface="Arial"/>
                <a:cs typeface="Arial"/>
              </a:rPr>
              <a:t>д</a:t>
            </a:r>
            <a:r>
              <a:rPr sz="1400" i="1" spc="-10">
                <a:latin typeface="Arial"/>
                <a:cs typeface="Arial"/>
              </a:rPr>
              <a:t>а</a:t>
            </a:r>
            <a:r>
              <a:rPr sz="1400" i="1" spc="-20">
                <a:latin typeface="Arial"/>
                <a:cs typeface="Arial"/>
              </a:rPr>
              <a:t>г</a:t>
            </a:r>
            <a:r>
              <a:rPr sz="1400" i="1" spc="-5">
                <a:latin typeface="Arial"/>
                <a:cs typeface="Arial"/>
              </a:rPr>
              <a:t>о</a:t>
            </a:r>
            <a:r>
              <a:rPr sz="1400" i="1" spc="-10">
                <a:latin typeface="Arial"/>
                <a:cs typeface="Arial"/>
              </a:rPr>
              <a:t>г</a:t>
            </a:r>
            <a:r>
              <a:rPr sz="1400" i="1" spc="-5">
                <a:latin typeface="Arial"/>
                <a:cs typeface="Arial"/>
              </a:rPr>
              <a:t>и</a:t>
            </a:r>
            <a:r>
              <a:rPr sz="1400" i="1" spc="-10">
                <a:latin typeface="Arial"/>
                <a:cs typeface="Arial"/>
              </a:rPr>
              <a:t>ч</a:t>
            </a:r>
            <a:r>
              <a:rPr sz="1400" i="1" spc="-30">
                <a:latin typeface="Arial"/>
                <a:cs typeface="Arial"/>
              </a:rPr>
              <a:t>е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-5">
                <a:latin typeface="Arial"/>
                <a:cs typeface="Arial"/>
              </a:rPr>
              <a:t>ки</a:t>
            </a:r>
            <a:r>
              <a:rPr sz="1400" i="1">
                <a:latin typeface="Arial"/>
                <a:cs typeface="Arial"/>
              </a:rPr>
              <a:t>й	</a:t>
            </a:r>
            <a:r>
              <a:rPr sz="1400" i="1" spc="-5">
                <a:latin typeface="Arial"/>
                <a:cs typeface="Arial"/>
              </a:rPr>
              <a:t>ко</a:t>
            </a:r>
            <a:r>
              <a:rPr sz="1400" i="1" spc="-10">
                <a:latin typeface="Arial"/>
                <a:cs typeface="Arial"/>
              </a:rPr>
              <a:t>н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-5">
                <a:latin typeface="Arial"/>
                <a:cs typeface="Arial"/>
              </a:rPr>
              <a:t>или</a:t>
            </a:r>
            <a:r>
              <a:rPr sz="1400" i="1">
                <a:latin typeface="Arial"/>
                <a:cs typeface="Arial"/>
              </a:rPr>
              <a:t>ум	</a:t>
            </a:r>
            <a:r>
              <a:rPr sz="1400" i="1" spc="-5" smtClean="0">
                <a:latin typeface="Arial"/>
                <a:cs typeface="Arial"/>
              </a:rPr>
              <a:t>обр</a:t>
            </a:r>
            <a:r>
              <a:rPr sz="1400" i="1" spc="-40" smtClean="0">
                <a:latin typeface="Arial"/>
                <a:cs typeface="Arial"/>
              </a:rPr>
              <a:t>а</a:t>
            </a:r>
            <a:r>
              <a:rPr sz="1400" i="1" spc="-20" smtClean="0">
                <a:latin typeface="Arial"/>
                <a:cs typeface="Arial"/>
              </a:rPr>
              <a:t>з</a:t>
            </a:r>
            <a:r>
              <a:rPr sz="1400" i="1" spc="-5" smtClean="0">
                <a:latin typeface="Arial"/>
                <a:cs typeface="Arial"/>
              </a:rPr>
              <a:t>о</a:t>
            </a:r>
            <a:r>
              <a:rPr sz="1400" i="1" spc="-40" smtClean="0">
                <a:latin typeface="Arial"/>
                <a:cs typeface="Arial"/>
              </a:rPr>
              <a:t>в</a:t>
            </a:r>
            <a:r>
              <a:rPr sz="1400" i="1" spc="-5" smtClean="0">
                <a:latin typeface="Arial"/>
                <a:cs typeface="Arial"/>
              </a:rPr>
              <a:t>а</a:t>
            </a:r>
            <a:r>
              <a:rPr sz="1400" i="1" spc="-10" smtClean="0">
                <a:latin typeface="Arial"/>
                <a:cs typeface="Arial"/>
              </a:rPr>
              <a:t>т</a:t>
            </a:r>
            <a:r>
              <a:rPr sz="1400" i="1" spc="-50" smtClean="0">
                <a:latin typeface="Arial"/>
                <a:cs typeface="Arial"/>
              </a:rPr>
              <a:t>е</a:t>
            </a:r>
            <a:r>
              <a:rPr sz="1400" i="1" spc="-15" smtClean="0">
                <a:latin typeface="Arial"/>
                <a:cs typeface="Arial"/>
              </a:rPr>
              <a:t>л</a:t>
            </a:r>
            <a:r>
              <a:rPr sz="1400" i="1" smtClean="0">
                <a:latin typeface="Arial"/>
                <a:cs typeface="Arial"/>
              </a:rPr>
              <a:t>ь</a:t>
            </a:r>
            <a:r>
              <a:rPr sz="1400" i="1" spc="-5" smtClean="0">
                <a:latin typeface="Arial"/>
                <a:cs typeface="Arial"/>
              </a:rPr>
              <a:t>но</a:t>
            </a:r>
            <a:r>
              <a:rPr sz="1400" i="1" smtClean="0">
                <a:latin typeface="Arial"/>
                <a:cs typeface="Arial"/>
              </a:rPr>
              <a:t>й</a:t>
            </a:r>
            <a:r>
              <a:rPr lang="ru-RU" sz="1400" i="1" smtClean="0">
                <a:latin typeface="Arial"/>
                <a:cs typeface="Arial"/>
              </a:rPr>
              <a:t> организации </a:t>
            </a:r>
            <a:r>
              <a:rPr sz="1400" i="1" smtClean="0">
                <a:latin typeface="Arial"/>
                <a:cs typeface="Arial"/>
              </a:rPr>
              <a:t>  </a:t>
            </a:r>
            <a:endParaRPr lang="ru-RU" sz="1400" i="1" smtClean="0">
              <a:latin typeface="Arial"/>
              <a:cs typeface="Arial"/>
            </a:endParaRPr>
          </a:p>
          <a:p>
            <a:pPr marL="12700" marR="5080">
              <a:lnSpc>
                <a:spcPct val="200000"/>
              </a:lnSpc>
              <a:tabLst>
                <a:tab pos="501650"/>
                <a:tab pos="746760"/>
                <a:tab pos="3173730"/>
                <a:tab pos="4248150"/>
              </a:tabLst>
            </a:pPr>
            <a:r>
              <a:rPr sz="1400" i="1" smtClean="0">
                <a:latin typeface="Arial"/>
                <a:cs typeface="Arial"/>
              </a:rPr>
              <a:t>ПМПК</a:t>
            </a:r>
            <a:r>
              <a:rPr sz="1400" i="1" spc="-20" smtClean="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–</a:t>
            </a:r>
            <a:r>
              <a:rPr sz="1400" i="1" spc="-10">
                <a:latin typeface="Arial"/>
                <a:cs typeface="Arial"/>
              </a:rPr>
              <a:t> психолого-медико-педагогическая</a:t>
            </a:r>
            <a:r>
              <a:rPr sz="1400" i="1" spc="-4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комиссия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026" y="3804920"/>
            <a:ext cx="57435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>
                <a:latin typeface="Arial"/>
                <a:cs typeface="Arial"/>
              </a:rPr>
              <a:t>ЦПМПК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–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центральная</a:t>
            </a:r>
            <a:r>
              <a:rPr sz="1400" i="1" spc="-2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психолого-медико-педагогическая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комиссия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0263" y="109093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0795" algn="ctr">
                        <a:lnSpc>
                          <a:spcPts val="1555"/>
                        </a:lnSpc>
                      </a:pPr>
                      <a:r>
                        <a:rPr sz="1400" b="1" spc="-5">
                          <a:latin typeface="Times New Roman"/>
                          <a:cs typeface="Times New Roman"/>
                        </a:rPr>
                        <a:t>Нарушения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развитии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9026" y="215645"/>
            <a:ext cx="8508365" cy="242951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065145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405890"/>
                <a:tab pos="2823210"/>
                <a:tab pos="3178175"/>
                <a:tab pos="4636770"/>
                <a:tab pos="5281930"/>
                <a:tab pos="6171565"/>
                <a:tab pos="7537450"/>
              </a:tabLst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Методические	рекомендации	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по	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обследованию	детей	раннего,	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дошкольного,	школьного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возраста</a:t>
            </a:r>
            <a:r>
              <a:rPr sz="14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психолого-медико-педагогических</a:t>
            </a:r>
            <a:r>
              <a:rPr sz="14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комиссиях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для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педагогов-психологов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 marR="659130">
              <a:lnSpc>
                <a:spcPct val="100000"/>
              </a:lnSpc>
            </a:pPr>
            <a:r>
              <a:rPr sz="1400" b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https://pmpkrf.ru/wp-content/uploads/2020/01/Metodicheskie-rekomendatsii-dlya-pedagogov- </a:t>
            </a:r>
            <a:r>
              <a:rPr sz="1400" b="1" spc="-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psihologov-PMPK.pdf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71547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4800" y="120015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0795" algn="ctr">
                        <a:lnSpc>
                          <a:spcPts val="1555"/>
                        </a:lnSpc>
                      </a:pPr>
                      <a:r>
                        <a:rPr sz="1400" b="1" spc="-5">
                          <a:latin typeface="Times New Roman"/>
                          <a:cs typeface="Times New Roman"/>
                        </a:rPr>
                        <a:t>Нарушения</a:t>
                      </a:r>
                      <a:r>
                        <a:rPr sz="1400" b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развитии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4800" y="1733550"/>
          <a:ext cx="8656319" cy="1463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"/>
                <a:gridCol w="2550795"/>
                <a:gridCol w="1442720"/>
                <a:gridCol w="1518920"/>
                <a:gridCol w="1365884"/>
                <a:gridCol w="1442720"/>
              </a:tblGrid>
              <a:tr h="457200">
                <a:tc>
                  <a:txBody>
                    <a:bodyPr vert="horz" wrap="square"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Наименование</a:t>
                      </a:r>
                      <a:r>
                        <a:rPr sz="1200" spc="-4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565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4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12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Продолжительн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200" spc="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ро</a:t>
                      </a: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200" spc="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20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41910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1005839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59690" algn="ctr">
                        <a:lnSpc>
                          <a:spcPct val="100000"/>
                        </a:lnSpc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2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Профилактическая</a:t>
                      </a:r>
                      <a:r>
                        <a:rPr sz="1200" u="sng" spc="-3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программа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«Школа</a:t>
                      </a:r>
                      <a:r>
                        <a:rPr sz="1200" u="sng" spc="-4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ждет»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Печатнова</a:t>
                      </a:r>
                      <a:r>
                        <a:rPr sz="1200" spc="-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Н.</a:t>
                      </a:r>
                      <a:r>
                        <a:rPr sz="12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Б.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Формирование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 marR="1187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>
                          <a:latin typeface="Microsoft Sans Serif"/>
                          <a:cs typeface="Microsoft Sans Serif"/>
                        </a:rPr>
                        <a:t>ин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лл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10">
                          <a:latin typeface="Microsoft Sans Serif"/>
                          <a:cs typeface="Microsoft Sans Serif"/>
                        </a:rPr>
                        <a:t>кт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ой 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готовности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75">
                          <a:latin typeface="Microsoft Sans Serif"/>
                          <a:cs typeface="Microsoft Sans Serif"/>
                        </a:rPr>
                        <a:t>к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обучению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школе.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2075" marR="25781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Учебный</a:t>
                      </a: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год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200" spc="-3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сентября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по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май,</a:t>
                      </a:r>
                      <a:r>
                        <a:rPr sz="12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>
                          <a:latin typeface="Microsoft Sans Serif"/>
                          <a:cs typeface="Microsoft Sans Serif"/>
                        </a:rPr>
                        <a:t>раз</a:t>
                      </a:r>
                      <a:r>
                        <a:rPr sz="1200" spc="-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>
                          <a:latin typeface="Microsoft Sans Serif"/>
                          <a:cs typeface="Microsoft Sans Serif"/>
                        </a:rPr>
                        <a:t>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неделю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17830" algn="r">
                        <a:lnSpc>
                          <a:spcPct val="100000"/>
                        </a:lnSpc>
                      </a:pPr>
                      <a:r>
                        <a:rPr sz="1200" spc="-40">
                          <a:latin typeface="Microsoft Sans Serif"/>
                          <a:cs typeface="Microsoft Sans Serif"/>
                        </a:rPr>
                        <a:t>Дети</a:t>
                      </a:r>
                      <a:r>
                        <a:rPr sz="1200" spc="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>
                          <a:latin typeface="Microsoft Sans Serif"/>
                          <a:cs typeface="Microsoft Sans Serif"/>
                        </a:rPr>
                        <a:t>3-7</a:t>
                      </a:r>
                      <a:r>
                        <a:rPr sz="12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>
                          <a:latin typeface="Microsoft Sans Serif"/>
                          <a:cs typeface="Microsoft Sans Serif"/>
                        </a:rPr>
                        <a:t>лет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4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8499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81000" y="1200150"/>
          <a:ext cx="8637270" cy="10911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890" algn="ctr">
                        <a:lnSpc>
                          <a:spcPts val="1555"/>
                        </a:lnSpc>
                      </a:pPr>
                      <a:r>
                        <a:rPr sz="1400" b="1" spc="-5">
                          <a:latin typeface="Times New Roman"/>
                          <a:cs typeface="Times New Roman"/>
                        </a:rPr>
                        <a:t>Сниженная самооценка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самокритика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настроение,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изоляцияот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окружающих,</a:t>
                      </a:r>
                      <a:r>
                        <a:rPr sz="1400" i="1" spc="1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тревоги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нахождении</a:t>
                      </a:r>
                      <a:r>
                        <a:rPr sz="1400" i="1" spc="204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обществе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негативные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мысли</a:t>
                      </a:r>
                      <a:r>
                        <a:rPr sz="1400" i="1" spc="4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9026" y="2343150"/>
            <a:ext cx="8602574" cy="25519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00000"/>
              </a:lnSpc>
              <a:spcBef>
                <a:spcPts val="100"/>
              </a:spcBef>
              <a:tabLst>
                <a:tab pos="769620"/>
                <a:tab pos="1954530"/>
                <a:tab pos="2269490"/>
                <a:tab pos="2694940"/>
                <a:tab pos="3858260"/>
                <a:tab pos="4819650"/>
                <a:tab pos="5382260"/>
                <a:tab pos="6310630"/>
                <a:tab pos="7216140"/>
                <a:tab pos="7461250"/>
              </a:tabLst>
            </a:pPr>
            <a:r>
              <a:rPr sz="1400" b="1" spc="-10" smtClean="0">
                <a:solidFill>
                  <a:srgbClr val="006FC0"/>
                </a:solidFill>
                <a:latin typeface="Arial"/>
                <a:cs typeface="Arial"/>
              </a:rPr>
              <a:t>Н</a:t>
            </a:r>
            <a:r>
              <a:rPr sz="1400" b="1" smtClean="0">
                <a:solidFill>
                  <a:srgbClr val="006FC0"/>
                </a:solidFill>
                <a:latin typeface="Arial"/>
                <a:cs typeface="Arial"/>
              </a:rPr>
              <a:t>изк</a:t>
            </a:r>
            <a:r>
              <a:rPr sz="1400" b="1" spc="-5" smtClean="0">
                <a:solidFill>
                  <a:srgbClr val="006FC0"/>
                </a:solidFill>
                <a:latin typeface="Arial"/>
                <a:cs typeface="Arial"/>
              </a:rPr>
              <a:t>а</a:t>
            </a:r>
            <a:r>
              <a:rPr sz="1400" b="1" smtClean="0">
                <a:solidFill>
                  <a:srgbClr val="006FC0"/>
                </a:solidFill>
                <a:latin typeface="Arial"/>
                <a:cs typeface="Arial"/>
              </a:rPr>
              <a:t>я</a:t>
            </a:r>
            <a:r>
              <a:rPr sz="1400" b="1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1400" b="1" spc="-5">
                <a:solidFill>
                  <a:srgbClr val="006FC0"/>
                </a:solidFill>
                <a:latin typeface="Arial"/>
                <a:cs typeface="Arial"/>
              </a:rPr>
              <a:t>са</a:t>
            </a:r>
            <a:r>
              <a:rPr sz="1400" b="1" spc="-20">
                <a:solidFill>
                  <a:srgbClr val="006FC0"/>
                </a:solidFill>
                <a:latin typeface="Arial"/>
                <a:cs typeface="Arial"/>
              </a:rPr>
              <a:t>м</a:t>
            </a:r>
            <a:r>
              <a:rPr sz="1400" b="1" spc="-10">
                <a:solidFill>
                  <a:srgbClr val="006FC0"/>
                </a:solidFill>
                <a:latin typeface="Arial"/>
                <a:cs typeface="Arial"/>
              </a:rPr>
              <a:t>оо</a:t>
            </a:r>
            <a:r>
              <a:rPr sz="1400" b="1" spc="-15">
                <a:solidFill>
                  <a:srgbClr val="006FC0"/>
                </a:solidFill>
                <a:latin typeface="Arial"/>
                <a:cs typeface="Arial"/>
              </a:rPr>
              <a:t>це</a:t>
            </a:r>
            <a:r>
              <a:rPr sz="1400" b="1">
                <a:solidFill>
                  <a:srgbClr val="006FC0"/>
                </a:solidFill>
                <a:latin typeface="Arial"/>
                <a:cs typeface="Arial"/>
              </a:rPr>
              <a:t>н</a:t>
            </a:r>
            <a:r>
              <a:rPr sz="1400" b="1" spc="5">
                <a:solidFill>
                  <a:srgbClr val="006FC0"/>
                </a:solidFill>
                <a:latin typeface="Arial"/>
                <a:cs typeface="Arial"/>
              </a:rPr>
              <a:t>к</a:t>
            </a:r>
            <a:r>
              <a:rPr sz="1400" b="1">
                <a:solidFill>
                  <a:srgbClr val="006FC0"/>
                </a:solidFill>
                <a:latin typeface="Arial"/>
                <a:cs typeface="Arial"/>
              </a:rPr>
              <a:t>а	</a:t>
            </a:r>
            <a:r>
              <a:rPr sz="1400" b="1">
                <a:latin typeface="Arial"/>
                <a:cs typeface="Arial"/>
              </a:rPr>
              <a:t>—	</a:t>
            </a:r>
            <a:r>
              <a:rPr sz="1400" b="1" spc="-20">
                <a:latin typeface="Arial"/>
                <a:cs typeface="Arial"/>
              </a:rPr>
              <a:t>э</a:t>
            </a:r>
            <a:r>
              <a:rPr sz="1400" b="1" spc="-40">
                <a:latin typeface="Arial"/>
                <a:cs typeface="Arial"/>
              </a:rPr>
              <a:t>т</a:t>
            </a:r>
            <a:r>
              <a:rPr sz="1400" b="1">
                <a:latin typeface="Arial"/>
                <a:cs typeface="Arial"/>
              </a:rPr>
              <a:t>о	</a:t>
            </a:r>
            <a:r>
              <a:rPr sz="1400" b="1" spc="-5">
                <a:latin typeface="Arial"/>
                <a:cs typeface="Arial"/>
              </a:rPr>
              <a:t>с</a:t>
            </a:r>
            <a:r>
              <a:rPr sz="1400" b="1" spc="15">
                <a:latin typeface="Arial"/>
                <a:cs typeface="Arial"/>
              </a:rPr>
              <a:t>к</a:t>
            </a:r>
            <a:r>
              <a:rPr sz="1400" b="1" spc="-30">
                <a:latin typeface="Arial"/>
                <a:cs typeface="Arial"/>
              </a:rPr>
              <a:t>л</a:t>
            </a:r>
            <a:r>
              <a:rPr sz="1400" b="1" spc="-10">
                <a:latin typeface="Arial"/>
                <a:cs typeface="Arial"/>
              </a:rPr>
              <a:t>о</a:t>
            </a:r>
            <a:r>
              <a:rPr sz="1400" b="1">
                <a:latin typeface="Arial"/>
                <a:cs typeface="Arial"/>
              </a:rPr>
              <a:t>н</a:t>
            </a:r>
            <a:r>
              <a:rPr sz="1400" b="1" spc="5">
                <a:latin typeface="Arial"/>
                <a:cs typeface="Arial"/>
              </a:rPr>
              <a:t>н</a:t>
            </a:r>
            <a:r>
              <a:rPr sz="1400" b="1" spc="-30">
                <a:latin typeface="Arial"/>
                <a:cs typeface="Arial"/>
              </a:rPr>
              <a:t>о</a:t>
            </a:r>
            <a:r>
              <a:rPr sz="1400" b="1" spc="-5">
                <a:latin typeface="Arial"/>
                <a:cs typeface="Arial"/>
              </a:rPr>
              <a:t>с</a:t>
            </a:r>
            <a:r>
              <a:rPr sz="1400" b="1" spc="-20">
                <a:latin typeface="Arial"/>
                <a:cs typeface="Arial"/>
              </a:rPr>
              <a:t>т</a:t>
            </a:r>
            <a:r>
              <a:rPr sz="1400" b="1">
                <a:latin typeface="Arial"/>
                <a:cs typeface="Arial"/>
              </a:rPr>
              <a:t>ь	</a:t>
            </a:r>
            <a:r>
              <a:rPr sz="1400" b="1" spc="-30">
                <a:latin typeface="Arial"/>
                <a:cs typeface="Arial"/>
              </a:rPr>
              <a:t>з</a:t>
            </a:r>
            <a:r>
              <a:rPr sz="1400" b="1" spc="-5">
                <a:latin typeface="Arial"/>
                <a:cs typeface="Arial"/>
              </a:rPr>
              <a:t>ани</a:t>
            </a:r>
            <a:r>
              <a:rPr sz="1400" b="1" spc="15">
                <a:latin typeface="Arial"/>
                <a:cs typeface="Arial"/>
              </a:rPr>
              <a:t>ж</a:t>
            </a:r>
            <a:r>
              <a:rPr sz="1400" b="1" spc="-15">
                <a:latin typeface="Arial"/>
                <a:cs typeface="Arial"/>
              </a:rPr>
              <a:t>а</a:t>
            </a:r>
            <a:r>
              <a:rPr sz="1400" b="1" spc="-20">
                <a:latin typeface="Arial"/>
                <a:cs typeface="Arial"/>
              </a:rPr>
              <a:t>т</a:t>
            </a:r>
            <a:r>
              <a:rPr sz="1400" b="1">
                <a:latin typeface="Arial"/>
                <a:cs typeface="Arial"/>
              </a:rPr>
              <a:t>ь	</a:t>
            </a:r>
            <a:r>
              <a:rPr sz="1400" b="1" spc="-5">
                <a:latin typeface="Arial"/>
                <a:cs typeface="Arial"/>
              </a:rPr>
              <a:t>с</a:t>
            </a:r>
            <a:r>
              <a:rPr sz="1400" b="1" spc="-25">
                <a:latin typeface="Arial"/>
                <a:cs typeface="Arial"/>
              </a:rPr>
              <a:t>в</a:t>
            </a:r>
            <a:r>
              <a:rPr sz="1400" b="1" spc="-10">
                <a:latin typeface="Arial"/>
                <a:cs typeface="Arial"/>
              </a:rPr>
              <a:t>о</a:t>
            </a:r>
            <a:r>
              <a:rPr sz="1400" b="1">
                <a:latin typeface="Arial"/>
                <a:cs typeface="Arial"/>
              </a:rPr>
              <a:t>и	</a:t>
            </a:r>
            <a:r>
              <a:rPr sz="1400" b="1" spc="-5">
                <a:latin typeface="Arial"/>
                <a:cs typeface="Arial"/>
              </a:rPr>
              <a:t>силь</a:t>
            </a:r>
            <a:r>
              <a:rPr sz="1400" b="1" spc="-15">
                <a:latin typeface="Arial"/>
                <a:cs typeface="Arial"/>
              </a:rPr>
              <a:t>н</a:t>
            </a:r>
            <a:r>
              <a:rPr sz="1400" b="1">
                <a:latin typeface="Arial"/>
                <a:cs typeface="Arial"/>
              </a:rPr>
              <a:t>ые	</a:t>
            </a:r>
            <a:r>
              <a:rPr sz="1400" b="1" spc="-5">
                <a:latin typeface="Arial"/>
                <a:cs typeface="Arial"/>
              </a:rPr>
              <a:t>с</a:t>
            </a:r>
            <a:r>
              <a:rPr sz="1400" b="1" spc="-45">
                <a:latin typeface="Arial"/>
                <a:cs typeface="Arial"/>
              </a:rPr>
              <a:t>т</a:t>
            </a:r>
            <a:r>
              <a:rPr sz="1400" b="1" spc="-10">
                <a:latin typeface="Arial"/>
                <a:cs typeface="Arial"/>
              </a:rPr>
              <a:t>оро</a:t>
            </a:r>
            <a:r>
              <a:rPr sz="1400" b="1">
                <a:latin typeface="Arial"/>
                <a:cs typeface="Arial"/>
              </a:rPr>
              <a:t>ны	и	перен</a:t>
            </a:r>
            <a:r>
              <a:rPr sz="1400" b="1" spc="-30">
                <a:latin typeface="Arial"/>
                <a:cs typeface="Arial"/>
              </a:rPr>
              <a:t>о</a:t>
            </a:r>
            <a:r>
              <a:rPr sz="1400" b="1" spc="-15">
                <a:latin typeface="Arial"/>
                <a:cs typeface="Arial"/>
              </a:rPr>
              <a:t>с</a:t>
            </a:r>
            <a:r>
              <a:rPr sz="1400" b="1">
                <a:latin typeface="Arial"/>
                <a:cs typeface="Arial"/>
              </a:rPr>
              <a:t>ить  </a:t>
            </a:r>
            <a:r>
              <a:rPr sz="1400" b="1" spc="-15">
                <a:latin typeface="Arial"/>
                <a:cs typeface="Arial"/>
              </a:rPr>
              <a:t>возможные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недостатки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на</a:t>
            </a:r>
            <a:r>
              <a:rPr sz="1400" b="1" spc="-10">
                <a:latin typeface="Arial"/>
                <a:cs typeface="Arial"/>
              </a:rPr>
              <a:t> личность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в</a:t>
            </a:r>
            <a:r>
              <a:rPr sz="1400" b="1" spc="-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целом.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i="1" spc="-15">
                <a:latin typeface="Arial"/>
                <a:cs typeface="Arial"/>
              </a:rPr>
              <a:t>Человек</a:t>
            </a:r>
            <a:r>
              <a:rPr sz="1400" i="1" spc="3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</a:t>
            </a:r>
            <a:r>
              <a:rPr sz="1400" i="1" spc="4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низкой</a:t>
            </a:r>
            <a:r>
              <a:rPr sz="1400" i="1" spc="2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самооценкой</a:t>
            </a:r>
            <a:r>
              <a:rPr sz="1400" i="1" spc="5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как</a:t>
            </a:r>
            <a:r>
              <a:rPr sz="1400" i="1" spc="4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правило</a:t>
            </a:r>
            <a:r>
              <a:rPr sz="1400" i="1" spc="4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«удобен»</a:t>
            </a:r>
            <a:r>
              <a:rPr sz="1400" i="1" spc="5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для</a:t>
            </a:r>
            <a:r>
              <a:rPr sz="1400" i="1" spc="5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окружающих</a:t>
            </a:r>
            <a:r>
              <a:rPr sz="1400" i="1" spc="4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—</a:t>
            </a:r>
            <a:r>
              <a:rPr sz="1400" i="1" spc="55">
                <a:latin typeface="Arial"/>
                <a:cs typeface="Arial"/>
              </a:rPr>
              <a:t> </a:t>
            </a:r>
            <a:r>
              <a:rPr sz="1400" i="1" spc="-20">
                <a:latin typeface="Arial"/>
                <a:cs typeface="Arial"/>
              </a:rPr>
              <a:t>ведь</a:t>
            </a:r>
            <a:r>
              <a:rPr sz="1400" i="1" spc="5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он</a:t>
            </a:r>
            <a:r>
              <a:rPr sz="1400" i="1" spc="3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склонен</a:t>
            </a:r>
            <a:r>
              <a:rPr sz="1400" i="1" spc="5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уступать </a:t>
            </a:r>
            <a:r>
              <a:rPr sz="1400" i="1" spc="-37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интересам</a:t>
            </a:r>
            <a:r>
              <a:rPr sz="1400" i="1" spc="-4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других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людей.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b="1" spc="-5">
                <a:latin typeface="Arial"/>
                <a:cs typeface="Arial"/>
              </a:rPr>
              <a:t>К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основным </a:t>
            </a:r>
            <a:r>
              <a:rPr sz="1000" b="1" spc="-10">
                <a:latin typeface="Arial"/>
                <a:cs typeface="Arial"/>
              </a:rPr>
              <a:t>характеристикам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заниженной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самооценки</a:t>
            </a:r>
            <a:r>
              <a:rPr sz="1000" b="1" spc="5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специалисты</a:t>
            </a:r>
            <a:r>
              <a:rPr sz="1000" b="1" spc="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относят:</a:t>
            </a:r>
            <a:endParaRPr sz="1000">
              <a:latin typeface="Arial"/>
              <a:cs typeface="Arial"/>
            </a:endParaRPr>
          </a:p>
          <a:p>
            <a:pPr marL="12700" marR="5330190">
              <a:lnSpc>
                <a:spcPct val="100000"/>
              </a:lnSpc>
              <a:spcBef>
                <a:spcPts val="5"/>
              </a:spcBef>
            </a:pPr>
            <a:r>
              <a:rPr sz="1000" spc="-10">
                <a:latin typeface="Microsoft Sans Serif"/>
                <a:cs typeface="Microsoft Sans Serif"/>
              </a:rPr>
              <a:t>излишнюю</a:t>
            </a:r>
            <a:r>
              <a:rPr sz="1000" spc="4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и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необоснованную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самокритичность </a:t>
            </a:r>
            <a:r>
              <a:rPr sz="1000" spc="-1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недовольство</a:t>
            </a:r>
            <a:r>
              <a:rPr sz="1000" spc="5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своим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внешним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видом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или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поступками </a:t>
            </a:r>
            <a:r>
              <a:rPr sz="1000" spc="-25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боязнь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выступать</a:t>
            </a:r>
            <a:r>
              <a:rPr sz="1000" spc="5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на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публике</a:t>
            </a:r>
            <a:endParaRPr sz="1000">
              <a:latin typeface="Microsoft Sans Serif"/>
              <a:cs typeface="Microsoft Sans Serif"/>
            </a:endParaRPr>
          </a:p>
          <a:p>
            <a:pPr marL="12700" marR="6781800">
              <a:lnSpc>
                <a:spcPct val="100000"/>
              </a:lnSpc>
            </a:pPr>
            <a:r>
              <a:rPr sz="1000" spc="-15">
                <a:latin typeface="Microsoft Sans Serif"/>
                <a:cs typeface="Microsoft Sans Serif"/>
              </a:rPr>
              <a:t>неумение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отказывать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людям </a:t>
            </a:r>
            <a:r>
              <a:rPr sz="1000" spc="-25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излишняюю</a:t>
            </a:r>
            <a:r>
              <a:rPr sz="1000" spc="3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обидчивость</a:t>
            </a:r>
            <a:endParaRPr sz="1000">
              <a:latin typeface="Microsoft Sans Serif"/>
              <a:cs typeface="Microsoft Sans Serif"/>
            </a:endParaRPr>
          </a:p>
          <a:p>
            <a:pPr marL="12700" marR="5322570">
              <a:lnSpc>
                <a:spcPct val="100000"/>
              </a:lnSpc>
            </a:pPr>
            <a:r>
              <a:rPr sz="1000" spc="-15">
                <a:latin typeface="Microsoft Sans Serif"/>
                <a:cs typeface="Microsoft Sans Serif"/>
              </a:rPr>
              <a:t>боязнь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допустить</a:t>
            </a:r>
            <a:r>
              <a:rPr sz="1000" spc="70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ошибку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или</a:t>
            </a:r>
            <a:r>
              <a:rPr sz="1000" spc="4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не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справиться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чем-то </a:t>
            </a:r>
            <a:r>
              <a:rPr sz="1000" spc="-25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мысли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о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постоянных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подвохах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>
                <a:latin typeface="Microsoft Sans Serif"/>
                <a:cs typeface="Microsoft Sans Serif"/>
              </a:rPr>
              <a:t>со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стороны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других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4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7270" cy="10911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890" algn="ctr">
                        <a:lnSpc>
                          <a:spcPts val="1555"/>
                        </a:lnSpc>
                      </a:pPr>
                      <a:r>
                        <a:rPr sz="1400" b="1" spc="-5">
                          <a:latin typeface="Times New Roman"/>
                          <a:cs typeface="Times New Roman"/>
                        </a:rPr>
                        <a:t>Сниженная самооценка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самокритика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настроение,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изоляцияот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окружающих,</a:t>
                      </a:r>
                      <a:r>
                        <a:rPr sz="1400" i="1" spc="1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тревоги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нахождении</a:t>
                      </a:r>
                      <a:r>
                        <a:rPr sz="1400" i="1" spc="204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обществе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32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негативные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мысли</a:t>
                      </a:r>
                      <a:r>
                        <a:rPr sz="1400" i="1" spc="4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9026" y="2524201"/>
            <a:ext cx="8509635" cy="2344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5">
                <a:latin typeface="Arial"/>
                <a:cs typeface="Arial"/>
              </a:rPr>
              <a:t>Главные</a:t>
            </a:r>
            <a:r>
              <a:rPr sz="1400" b="1" spc="3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источниками</a:t>
            </a:r>
            <a:r>
              <a:rPr sz="1400" b="1" spc="5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формирования</a:t>
            </a:r>
            <a:r>
              <a:rPr sz="1400" b="1" spc="4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самооценки,</a:t>
            </a:r>
            <a:r>
              <a:rPr sz="1400" b="1" spc="4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которые</a:t>
            </a:r>
            <a:r>
              <a:rPr sz="1400" b="1" spc="5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меняют</a:t>
            </a:r>
            <a:r>
              <a:rPr sz="1400" b="1" spc="2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вес</a:t>
            </a:r>
            <a:r>
              <a:rPr sz="1400" b="1" spc="5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значимости</a:t>
            </a:r>
            <a:r>
              <a:rPr sz="1400" b="1" spc="5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на</a:t>
            </a:r>
            <a:r>
              <a:rPr sz="1400" b="1" spc="4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разных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>
                <a:latin typeface="Arial"/>
                <a:cs typeface="Arial"/>
              </a:rPr>
              <a:t>этапах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становления личности: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Arial"/>
              <a:cs typeface="Arial"/>
            </a:endParaRPr>
          </a:p>
          <a:p>
            <a:pPr marL="155575" indent="-95250">
              <a:lnSpc>
                <a:spcPct val="100000"/>
              </a:lnSpc>
              <a:buChar char="-"/>
              <a:tabLst>
                <a:tab pos="156210"/>
              </a:tabLst>
            </a:pPr>
            <a:r>
              <a:rPr sz="1200" spc="-15">
                <a:latin typeface="Microsoft Sans Serif"/>
                <a:cs typeface="Microsoft Sans Serif"/>
              </a:rPr>
              <a:t>оценка других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людей;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Microsoft Sans Serif"/>
              <a:buChar char="-"/>
            </a:pPr>
            <a:endParaRPr sz="130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/>
              </a:tabLst>
            </a:pPr>
            <a:r>
              <a:rPr sz="1200" spc="-30">
                <a:latin typeface="Microsoft Sans Serif"/>
                <a:cs typeface="Microsoft Sans Serif"/>
              </a:rPr>
              <a:t>круг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значимых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других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или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референтная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группа;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-"/>
            </a:pPr>
            <a:endParaRPr sz="12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/>
              </a:tabLst>
            </a:pPr>
            <a:r>
              <a:rPr sz="1200" spc="-10">
                <a:latin typeface="Microsoft Sans Serif"/>
                <a:cs typeface="Microsoft Sans Serif"/>
              </a:rPr>
              <a:t>актуальное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сравнение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другими;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-"/>
            </a:pPr>
            <a:endParaRPr sz="12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/>
              </a:tabLst>
            </a:pPr>
            <a:r>
              <a:rPr sz="1200" spc="-5">
                <a:latin typeface="Microsoft Sans Serif"/>
                <a:cs typeface="Microsoft Sans Serif"/>
              </a:rPr>
              <a:t>сравнение</a:t>
            </a:r>
            <a:r>
              <a:rPr sz="1200" spc="-10">
                <a:latin typeface="Microsoft Sans Serif"/>
                <a:cs typeface="Microsoft Sans Serif"/>
              </a:rPr>
              <a:t> реального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и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идеального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Я;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-"/>
            </a:pPr>
            <a:endParaRPr sz="12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/>
              </a:tabLst>
            </a:pPr>
            <a:r>
              <a:rPr sz="1200" spc="-15">
                <a:latin typeface="Microsoft Sans Serif"/>
                <a:cs typeface="Microsoft Sans Serif"/>
              </a:rPr>
              <a:t>измерение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результатов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своей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деятельности.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4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0263" y="109093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8890" algn="ctr">
                        <a:lnSpc>
                          <a:spcPts val="1555"/>
                        </a:lnSpc>
                      </a:pPr>
                      <a:r>
                        <a:rPr sz="1400" b="1" spc="-5">
                          <a:latin typeface="Times New Roman"/>
                          <a:cs typeface="Times New Roman"/>
                        </a:rPr>
                        <a:t>Сниженная самооценка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9026" y="215645"/>
            <a:ext cx="8267700" cy="2677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82448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 marR="3549650">
              <a:lnSpc>
                <a:spcPct val="185700"/>
              </a:lnSpc>
            </a:pPr>
            <a:r>
              <a:rPr sz="1400" b="1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https://umka.edu.ru/!experimental!/21-23/metodiki.pdf </a:t>
            </a:r>
            <a:r>
              <a:rPr sz="140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https://psi-school.ru/metodiki-diagnostiki-samooczenki/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https://nsportal.ru/shkola/rabota-s-roditelyami/library/2016/12/06/testy-dlya-proverki-samootsenki-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u="heavy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uchashchihsya-i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4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9261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7270" cy="13248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985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3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лен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сси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-4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639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400" i="1" spc="27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настроение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социума,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42671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639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сна,питания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2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Перестал</a:t>
                      </a:r>
                      <a:r>
                        <a:rPr sz="1400" i="1" spc="-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ухаживать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собой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  <a:tabLst>
                          <a:tab pos="4657725"/>
                        </a:tabLst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Жалобы</a:t>
                      </a:r>
                      <a:r>
                        <a:rPr sz="1400" i="1" spc="2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i="1" spc="2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головные</a:t>
                      </a:r>
                      <a:r>
                        <a:rPr sz="1400" i="1" spc="204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боли,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боли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204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животе,</a:t>
                      </a:r>
                      <a:r>
                        <a:rPr sz="1400" i="1" spc="20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400" i="1" spc="2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	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дыханием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1000" y="2647950"/>
            <a:ext cx="8507730" cy="20091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solidFill>
                  <a:srgbClr val="006FC0"/>
                </a:solidFill>
                <a:latin typeface="Arial"/>
                <a:cs typeface="Arial"/>
              </a:rPr>
              <a:t>Депрессия</a:t>
            </a:r>
            <a:r>
              <a:rPr sz="140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(depression)</a:t>
            </a:r>
            <a:r>
              <a:rPr sz="1400" i="1">
                <a:latin typeface="Arial"/>
                <a:cs typeface="Arial"/>
              </a:rPr>
              <a:t> </a:t>
            </a:r>
            <a:r>
              <a:rPr sz="1400" b="1" spc="5">
                <a:latin typeface="Arial"/>
                <a:cs typeface="Arial"/>
              </a:rPr>
              <a:t>—</a:t>
            </a:r>
            <a:r>
              <a:rPr sz="1400" b="1" spc="10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это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распространенное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психическое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заболевание,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для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которого 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свойственно стойкое уныние </a:t>
            </a:r>
            <a:r>
              <a:rPr sz="1400" b="1">
                <a:latin typeface="Arial"/>
                <a:cs typeface="Arial"/>
              </a:rPr>
              <a:t>и </a:t>
            </a:r>
            <a:r>
              <a:rPr sz="1400" b="1" spc="-20">
                <a:latin typeface="Arial"/>
                <a:cs typeface="Arial"/>
              </a:rPr>
              <a:t>потеря </a:t>
            </a:r>
            <a:r>
              <a:rPr sz="1400" b="1" spc="-10">
                <a:latin typeface="Arial"/>
                <a:cs typeface="Arial"/>
              </a:rPr>
              <a:t>интереса </a:t>
            </a:r>
            <a:r>
              <a:rPr sz="1400" b="1">
                <a:latin typeface="Arial"/>
                <a:cs typeface="Arial"/>
              </a:rPr>
              <a:t>к </a:t>
            </a:r>
            <a:r>
              <a:rPr sz="1400" b="1" spc="-40">
                <a:latin typeface="Arial"/>
                <a:cs typeface="Arial"/>
              </a:rPr>
              <a:t>тому, </a:t>
            </a:r>
            <a:r>
              <a:rPr sz="1400" b="1" spc="-10">
                <a:latin typeface="Arial"/>
                <a:cs typeface="Arial"/>
              </a:rPr>
              <a:t>что </a:t>
            </a:r>
            <a:r>
              <a:rPr sz="1400" b="1">
                <a:latin typeface="Arial"/>
                <a:cs typeface="Arial"/>
              </a:rPr>
              <a:t>обычно </a:t>
            </a:r>
            <a:r>
              <a:rPr sz="1400" b="1" spc="-10">
                <a:latin typeface="Arial"/>
                <a:cs typeface="Arial"/>
              </a:rPr>
              <a:t>доставляет </a:t>
            </a:r>
            <a:r>
              <a:rPr sz="1400" b="1" spc="-15">
                <a:latin typeface="Arial"/>
                <a:cs typeface="Arial"/>
              </a:rPr>
              <a:t>удовольствие, </a:t>
            </a:r>
            <a:r>
              <a:rPr sz="1400" b="1" spc="-10">
                <a:latin typeface="Arial"/>
                <a:cs typeface="Arial"/>
              </a:rPr>
              <a:t> неспособность выполнять </a:t>
            </a:r>
            <a:r>
              <a:rPr sz="1400" b="1" spc="-5">
                <a:latin typeface="Arial"/>
                <a:cs typeface="Arial"/>
              </a:rPr>
              <a:t>повседневные </a:t>
            </a:r>
            <a:r>
              <a:rPr sz="1400" b="1" spc="-10">
                <a:latin typeface="Arial"/>
                <a:cs typeface="Arial"/>
              </a:rPr>
              <a:t>дела, сопровождаемая </a:t>
            </a:r>
            <a:r>
              <a:rPr sz="1400" b="1" spc="-15">
                <a:latin typeface="Arial"/>
                <a:cs typeface="Arial"/>
              </a:rPr>
              <a:t>чувством </a:t>
            </a:r>
            <a:r>
              <a:rPr sz="1400" b="1" spc="-5">
                <a:latin typeface="Arial"/>
                <a:cs typeface="Arial"/>
              </a:rPr>
              <a:t>вины, </a:t>
            </a:r>
            <a:r>
              <a:rPr sz="1400" b="1" spc="-10">
                <a:latin typeface="Arial"/>
                <a:cs typeface="Arial"/>
              </a:rPr>
              <a:t>снижением </a:t>
            </a:r>
            <a:r>
              <a:rPr sz="1400" b="1" spc="-5">
                <a:latin typeface="Arial"/>
                <a:cs typeface="Arial"/>
              </a:rPr>
              <a:t> самооценки</a:t>
            </a:r>
            <a:r>
              <a:rPr sz="1400" b="1" spc="-3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на</a:t>
            </a:r>
            <a:r>
              <a:rPr sz="1400" b="1" spc="-10">
                <a:latin typeface="Arial"/>
                <a:cs typeface="Arial"/>
              </a:rPr>
              <a:t> протяжении </a:t>
            </a:r>
            <a:r>
              <a:rPr sz="1400" b="1" spc="-5">
                <a:latin typeface="Arial"/>
                <a:cs typeface="Arial"/>
              </a:rPr>
              <a:t>14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или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более</a:t>
            </a:r>
            <a:r>
              <a:rPr sz="1400" b="1" spc="-1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дней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Arial"/>
              <a:cs typeface="Arial"/>
            </a:endParaRPr>
          </a:p>
          <a:p>
            <a:pPr marL="184785" marR="6350" indent="-1727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85420"/>
              </a:tabLst>
            </a:pPr>
            <a:r>
              <a:rPr sz="1200" i="1" spc="-5">
                <a:latin typeface="Arial"/>
                <a:cs typeface="Arial"/>
              </a:rPr>
              <a:t>Депрессивное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состояние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отличается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5">
                <a:latin typeface="Arial"/>
                <a:cs typeface="Arial"/>
              </a:rPr>
              <a:t>от </a:t>
            </a:r>
            <a:r>
              <a:rPr sz="1200" i="1" spc="-10">
                <a:latin typeface="Arial"/>
                <a:cs typeface="Arial"/>
              </a:rPr>
              <a:t>простого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5">
                <a:latin typeface="Arial"/>
                <a:cs typeface="Arial"/>
              </a:rPr>
              <a:t>проявления</a:t>
            </a:r>
            <a:r>
              <a:rPr sz="1200" i="1" spc="-10">
                <a:latin typeface="Arial"/>
                <a:cs typeface="Arial"/>
              </a:rPr>
              <a:t> отрицательных</a:t>
            </a:r>
            <a:r>
              <a:rPr sz="1200" i="1" spc="-5">
                <a:latin typeface="Arial"/>
                <a:cs typeface="Arial"/>
              </a:rPr>
              <a:t> эмоций</a:t>
            </a:r>
            <a:r>
              <a:rPr sz="1200" i="1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длительностью.</a:t>
            </a:r>
            <a:r>
              <a:rPr sz="1200" i="1" spc="-5">
                <a:latin typeface="Arial"/>
                <a:cs typeface="Arial"/>
              </a:rPr>
              <a:t> Как </a:t>
            </a:r>
            <a:r>
              <a:rPr sz="1200" i="1" spc="-32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правило,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20">
                <a:latin typeface="Arial"/>
                <a:cs typeface="Arial"/>
              </a:rPr>
              <a:t>врачи</a:t>
            </a:r>
            <a:r>
              <a:rPr sz="1200" i="1" spc="-10">
                <a:latin typeface="Arial"/>
                <a:cs typeface="Arial"/>
              </a:rPr>
              <a:t> </a:t>
            </a:r>
            <a:r>
              <a:rPr sz="1200" i="1" spc="-15">
                <a:latin typeface="Arial"/>
                <a:cs typeface="Arial"/>
              </a:rPr>
              <a:t>ставят</a:t>
            </a:r>
            <a:r>
              <a:rPr sz="1200" i="1" spc="2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диагноз</a:t>
            </a:r>
            <a:r>
              <a:rPr sz="1200" i="1" spc="-1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«депрессия»,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если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подавленность наблюдается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более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2-х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недель.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/>
              </a:tabLst>
            </a:pPr>
            <a:r>
              <a:rPr sz="1200" i="1">
                <a:latin typeface="Arial"/>
                <a:cs typeface="Arial"/>
              </a:rPr>
              <a:t>Обычно,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 spc="-20">
                <a:latin typeface="Arial"/>
                <a:cs typeface="Arial"/>
              </a:rPr>
              <a:t>речь</a:t>
            </a:r>
            <a:r>
              <a:rPr sz="1200" i="1" spc="-5">
                <a:latin typeface="Arial"/>
                <a:cs typeface="Arial"/>
              </a:rPr>
              <a:t> идет</a:t>
            </a:r>
            <a:r>
              <a:rPr sz="1200" i="1">
                <a:latin typeface="Arial"/>
                <a:cs typeface="Arial"/>
              </a:rPr>
              <a:t> о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депрессии,</a:t>
            </a:r>
            <a:r>
              <a:rPr sz="1200" i="1" spc="-2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если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такое</a:t>
            </a:r>
            <a:r>
              <a:rPr sz="1200" i="1" spc="1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состояние</a:t>
            </a:r>
            <a:r>
              <a:rPr sz="1200" i="1" spc="-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продолжается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несколько</a:t>
            </a:r>
            <a:r>
              <a:rPr sz="1200" i="1" spc="-2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месяцев.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/>
              </a:tabLst>
            </a:pPr>
            <a:r>
              <a:rPr sz="1200" i="1" spc="-5">
                <a:latin typeface="Arial"/>
                <a:cs typeface="Arial"/>
              </a:rPr>
              <a:t>Иногда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депрессия</a:t>
            </a:r>
            <a:r>
              <a:rPr sz="1200" i="1" spc="-4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длится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годами.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/>
              </a:tabLst>
            </a:pPr>
            <a:r>
              <a:rPr sz="1200" i="1" spc="-10">
                <a:latin typeface="Arial"/>
                <a:cs typeface="Arial"/>
              </a:rPr>
              <a:t>Главное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проявление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депрессивного</a:t>
            </a:r>
            <a:r>
              <a:rPr sz="1200" i="1" spc="-4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состояния</a:t>
            </a:r>
            <a:r>
              <a:rPr sz="1200" i="1">
                <a:latin typeface="Arial"/>
                <a:cs typeface="Arial"/>
              </a:rPr>
              <a:t> в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том,</a:t>
            </a:r>
            <a:r>
              <a:rPr sz="1200" i="1" spc="1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что</a:t>
            </a:r>
            <a:r>
              <a:rPr sz="1200" i="1" spc="1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человек</a:t>
            </a:r>
            <a:r>
              <a:rPr sz="1200" i="1" spc="-30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теряет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надежду</a:t>
            </a:r>
            <a:r>
              <a:rPr sz="1200" i="1" spc="-15">
                <a:latin typeface="Arial"/>
                <a:cs typeface="Arial"/>
              </a:rPr>
              <a:t> </a:t>
            </a:r>
            <a:r>
              <a:rPr sz="1200" i="1">
                <a:latin typeface="Arial"/>
                <a:cs typeface="Arial"/>
              </a:rPr>
              <a:t>и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20">
                <a:latin typeface="Arial"/>
                <a:cs typeface="Arial"/>
              </a:rPr>
              <a:t>веру </a:t>
            </a:r>
            <a:r>
              <a:rPr sz="1200" i="1">
                <a:latin typeface="Arial"/>
                <a:cs typeface="Arial"/>
              </a:rPr>
              <a:t>в</a:t>
            </a:r>
            <a:r>
              <a:rPr sz="1200" i="1" spc="5">
                <a:latin typeface="Arial"/>
                <a:cs typeface="Arial"/>
              </a:rPr>
              <a:t> </a:t>
            </a:r>
            <a:r>
              <a:rPr sz="1200" i="1" spc="-10">
                <a:latin typeface="Arial"/>
                <a:cs typeface="Arial"/>
              </a:rPr>
              <a:t>будущее.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4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1547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br>
              <a:rPr lang="ru-RU" sz="1400" spc="-37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7270" cy="13248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985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3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лен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сси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-4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639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400" i="1" spc="27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настроение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социума,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42671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639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сна,</a:t>
                      </a:r>
                      <a:r>
                        <a:rPr sz="1400" i="1" spc="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питания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2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Перестал</a:t>
                      </a:r>
                      <a:r>
                        <a:rPr sz="1400" i="1" spc="-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ухаживать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400" i="1" spc="-2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собой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Жалобы</a:t>
                      </a:r>
                      <a:r>
                        <a:rPr sz="1400" i="1" spc="20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i="1" spc="2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головные</a:t>
                      </a:r>
                      <a:r>
                        <a:rPr sz="1400" i="1" spc="19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боли,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боли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20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животе,</a:t>
                      </a:r>
                      <a:r>
                        <a:rPr sz="1400" i="1" spc="19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400" i="1" spc="2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дыханием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9026" y="2524201"/>
            <a:ext cx="7345045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rgbClr val="333333"/>
                </a:solidFill>
                <a:latin typeface="Arial"/>
                <a:cs typeface="Arial"/>
              </a:rPr>
              <a:t>Причины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1568450"/>
                <a:tab pos="2789555"/>
                <a:tab pos="3881120"/>
                <a:tab pos="5461635"/>
                <a:tab pos="6343015"/>
              </a:tabLst>
            </a:pPr>
            <a:r>
              <a:rPr sz="1400" i="1" u="heavy" spc="-1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различные </a:t>
            </a:r>
            <a:r>
              <a:rPr sz="1400" i="1" u="heavy" spc="-5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биологические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 (наследственные 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нарушения нейрохимических 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процессов) 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u="heavy" spc="-5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псих</a:t>
            </a:r>
            <a:r>
              <a:rPr sz="1400" i="1" u="heavy" spc="-5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о</a:t>
            </a:r>
            <a:r>
              <a:rPr sz="1400" i="1" u="heavy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л</a:t>
            </a:r>
            <a:r>
              <a:rPr sz="1400" i="1" u="heavy" spc="-15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о</a:t>
            </a:r>
            <a:r>
              <a:rPr sz="1400" i="1" u="heavy" spc="-5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г</a:t>
            </a:r>
            <a:r>
              <a:rPr sz="1400" i="1" u="heavy" spc="-1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ич</a:t>
            </a:r>
            <a:r>
              <a:rPr sz="1400" i="1" u="heavy" spc="-15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е</a:t>
            </a:r>
            <a:r>
              <a:rPr sz="1400" i="1" u="heavy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с</a:t>
            </a:r>
            <a:r>
              <a:rPr sz="1400" i="1" u="heavy" spc="-15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к</a:t>
            </a:r>
            <a:r>
              <a:rPr sz="1400" i="1" u="heavy" spc="-5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и</a:t>
            </a:r>
            <a:r>
              <a:rPr sz="1400" i="1" u="heavy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е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	(н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е</a:t>
            </a:r>
            <a:r>
              <a:rPr sz="1400" i="1" spc="-20">
                <a:solidFill>
                  <a:srgbClr val="333333"/>
                </a:solidFill>
                <a:latin typeface="Arial"/>
                <a:cs typeface="Arial"/>
              </a:rPr>
              <a:t>г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а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т</a:t>
            </a:r>
            <a:r>
              <a:rPr sz="1400" i="1" spc="-15">
                <a:solidFill>
                  <a:srgbClr val="333333"/>
                </a:solidFill>
                <a:latin typeface="Arial"/>
                <a:cs typeface="Arial"/>
              </a:rPr>
              <a:t>и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в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н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о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е	м</a:t>
            </a:r>
            <a:r>
              <a:rPr sz="1400" i="1" spc="-20">
                <a:solidFill>
                  <a:srgbClr val="333333"/>
                </a:solidFill>
                <a:latin typeface="Arial"/>
                <a:cs typeface="Arial"/>
              </a:rPr>
              <a:t>ы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шле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н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и</a:t>
            </a:r>
            <a:r>
              <a:rPr sz="1400" i="1" spc="-15">
                <a:solidFill>
                  <a:srgbClr val="333333"/>
                </a:solidFill>
                <a:latin typeface="Arial"/>
                <a:cs typeface="Arial"/>
              </a:rPr>
              <a:t>е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,	</a:t>
            </a:r>
            <a:r>
              <a:rPr sz="1400" i="1" spc="-15">
                <a:solidFill>
                  <a:srgbClr val="333333"/>
                </a:solidFill>
                <a:latin typeface="Arial"/>
                <a:cs typeface="Arial"/>
              </a:rPr>
              <a:t>к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он</a:t>
            </a:r>
            <a:r>
              <a:rPr sz="1400" i="1" spc="-35">
                <a:solidFill>
                  <a:srgbClr val="333333"/>
                </a:solidFill>
                <a:latin typeface="Arial"/>
                <a:cs typeface="Arial"/>
              </a:rPr>
              <a:t>ф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ли</a:t>
            </a:r>
            <a:r>
              <a:rPr sz="1400" i="1" spc="5">
                <a:solidFill>
                  <a:srgbClr val="333333"/>
                </a:solidFill>
                <a:latin typeface="Arial"/>
                <a:cs typeface="Arial"/>
              </a:rPr>
              <a:t>к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т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но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с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ть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,	б</a:t>
            </a:r>
            <a:r>
              <a:rPr sz="1400" i="1" spc="-35">
                <a:solidFill>
                  <a:srgbClr val="333333"/>
                </a:solidFill>
                <a:latin typeface="Arial"/>
                <a:cs typeface="Arial"/>
              </a:rPr>
              <a:t>о</a:t>
            </a:r>
            <a:r>
              <a:rPr sz="1400" i="1" spc="-15">
                <a:solidFill>
                  <a:srgbClr val="333333"/>
                </a:solidFill>
                <a:latin typeface="Arial"/>
                <a:cs typeface="Arial"/>
              </a:rPr>
              <a:t>л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ь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ш</a:t>
            </a:r>
            <a:r>
              <a:rPr sz="1400" i="1" spc="-15">
                <a:solidFill>
                  <a:srgbClr val="333333"/>
                </a:solidFill>
                <a:latin typeface="Arial"/>
                <a:cs typeface="Arial"/>
              </a:rPr>
              <a:t>о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е	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к</a:t>
            </a:r>
            <a:r>
              <a:rPr sz="1400" i="1" spc="-40">
                <a:solidFill>
                  <a:srgbClr val="333333"/>
                </a:solidFill>
                <a:latin typeface="Arial"/>
                <a:cs typeface="Arial"/>
              </a:rPr>
              <a:t>о</a:t>
            </a:r>
            <a:r>
              <a:rPr sz="1400" i="1" spc="-15">
                <a:solidFill>
                  <a:srgbClr val="333333"/>
                </a:solidFill>
                <a:latin typeface="Arial"/>
                <a:cs typeface="Arial"/>
              </a:rPr>
              <a:t>л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и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ч</a:t>
            </a:r>
            <a:r>
              <a:rPr sz="1400" i="1" spc="-30">
                <a:solidFill>
                  <a:srgbClr val="333333"/>
                </a:solidFill>
                <a:latin typeface="Arial"/>
                <a:cs typeface="Arial"/>
              </a:rPr>
              <a:t>е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с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т</a:t>
            </a:r>
            <a:r>
              <a:rPr sz="1400" i="1" spc="-40">
                <a:solidFill>
                  <a:srgbClr val="333333"/>
                </a:solidFill>
                <a:latin typeface="Arial"/>
                <a:cs typeface="Arial"/>
              </a:rPr>
              <a:t>в</a:t>
            </a:r>
            <a:r>
              <a:rPr sz="1400" i="1">
                <a:solidFill>
                  <a:srgbClr val="333333"/>
                </a:solidFill>
                <a:latin typeface="Arial"/>
                <a:cs typeface="Arial"/>
              </a:rPr>
              <a:t>о  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ситуаций,</a:t>
            </a:r>
            <a:r>
              <a:rPr sz="1400" i="1" spc="-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социальная</a:t>
            </a:r>
            <a:r>
              <a:rPr sz="1400" i="1" spc="-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изоляция)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i="1" u="heavy" spc="-1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терапевтические</a:t>
            </a:r>
            <a:r>
              <a:rPr sz="1400" i="1" spc="-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(наличие</a:t>
            </a:r>
            <a:r>
              <a:rPr sz="1400" i="1" spc="-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5">
                <a:solidFill>
                  <a:srgbClr val="333333"/>
                </a:solidFill>
                <a:latin typeface="Arial"/>
                <a:cs typeface="Arial"/>
              </a:rPr>
              <a:t>тяжелых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 соматических</a:t>
            </a:r>
            <a:r>
              <a:rPr sz="1400" i="1" spc="-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заболеваний)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i="1" u="heavy" spc="-5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социальные</a:t>
            </a:r>
            <a:r>
              <a:rPr sz="1400" i="1" spc="-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5">
                <a:solidFill>
                  <a:srgbClr val="333333"/>
                </a:solidFill>
                <a:latin typeface="Arial"/>
                <a:cs typeface="Arial"/>
              </a:rPr>
              <a:t>(экономические</a:t>
            </a:r>
            <a:r>
              <a:rPr sz="1400" i="1" spc="-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трудности,</a:t>
            </a:r>
            <a:r>
              <a:rPr sz="1400" i="1" spc="-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несоответствие</a:t>
            </a:r>
            <a:r>
              <a:rPr sz="1400" i="1" spc="-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культу благополучия)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54822" y="2951226"/>
            <a:ext cx="104266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>
                <a:solidFill>
                  <a:srgbClr val="333333"/>
                </a:solidFill>
                <a:latin typeface="Arial"/>
                <a:cs typeface="Arial"/>
              </a:rPr>
              <a:t>стрессовых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9026" y="4019803"/>
            <a:ext cx="8509000" cy="81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">
                <a:latin typeface="Arial"/>
                <a:cs typeface="Arial"/>
              </a:rPr>
              <a:t>«Депрессивная</a:t>
            </a:r>
            <a:r>
              <a:rPr sz="1200" i="1" spc="-50">
                <a:latin typeface="Arial"/>
                <a:cs typeface="Arial"/>
              </a:rPr>
              <a:t> </a:t>
            </a:r>
            <a:r>
              <a:rPr sz="1200" i="1" spc="-5">
                <a:latin typeface="Arial"/>
                <a:cs typeface="Arial"/>
              </a:rPr>
              <a:t>триада: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85420"/>
              </a:tabLst>
            </a:pPr>
            <a:r>
              <a:rPr sz="1000" b="1" i="1" spc="-5">
                <a:latin typeface="Arial"/>
                <a:cs typeface="Arial"/>
              </a:rPr>
              <a:t>стойкое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снижение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настроения,</a:t>
            </a:r>
            <a:r>
              <a:rPr sz="1000" b="1" i="1" spc="1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отчаяние,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тоску,</a:t>
            </a:r>
            <a:r>
              <a:rPr sz="1000" b="1" i="1" spc="1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чувство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безысходности</a:t>
            </a:r>
            <a:r>
              <a:rPr sz="1000" b="1" i="1" spc="2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на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протяжении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нескольких</a:t>
            </a:r>
            <a:r>
              <a:rPr sz="1000" b="1" i="1" spc="3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недель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и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даже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месяцев;</a:t>
            </a:r>
            <a:endParaRPr sz="10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/>
              </a:tabLst>
            </a:pPr>
            <a:r>
              <a:rPr sz="1000" b="1" i="1" spc="-10">
                <a:latin typeface="Arial"/>
                <a:cs typeface="Arial"/>
              </a:rPr>
              <a:t>замедление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мышления,</a:t>
            </a:r>
            <a:r>
              <a:rPr sz="1000" b="1" i="1" spc="1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проблемы</a:t>
            </a:r>
            <a:r>
              <a:rPr sz="1000" b="1" i="1" spc="2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с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запоминанием</a:t>
            </a:r>
            <a:r>
              <a:rPr sz="1000" b="1" i="1" spc="2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и</a:t>
            </a:r>
            <a:r>
              <a:rPr sz="1000" b="1" i="1" spc="1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анализом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информации,</a:t>
            </a:r>
            <a:r>
              <a:rPr sz="1000" b="1" i="1" spc="2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фиксацию</a:t>
            </a:r>
            <a:r>
              <a:rPr sz="1000" b="1" i="1" spc="3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на</a:t>
            </a:r>
            <a:r>
              <a:rPr sz="1000" b="1" i="1" spc="-10">
                <a:latin typeface="Arial"/>
                <a:cs typeface="Arial"/>
              </a:rPr>
              <a:t> собственных</a:t>
            </a:r>
            <a:r>
              <a:rPr sz="1000" b="1" i="1" spc="2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переживаниях;</a:t>
            </a:r>
            <a:endParaRPr sz="10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85420"/>
              </a:tabLst>
            </a:pPr>
            <a:r>
              <a:rPr sz="1000" b="1" i="1" spc="-5">
                <a:latin typeface="Arial"/>
                <a:cs typeface="Arial"/>
              </a:rPr>
              <a:t>снижение</a:t>
            </a:r>
            <a:r>
              <a:rPr sz="1000" b="1" i="1" spc="32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двигательной</a:t>
            </a:r>
            <a:r>
              <a:rPr sz="1000" b="1" i="1" spc="32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активности,</a:t>
            </a:r>
            <a:r>
              <a:rPr sz="1000" b="1" i="1" spc="32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медлительность,</a:t>
            </a:r>
            <a:r>
              <a:rPr sz="1000" b="1" i="1" spc="32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заторможенность,</a:t>
            </a:r>
            <a:r>
              <a:rPr sz="1000" b="1" i="1" spc="30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продолжительное</a:t>
            </a:r>
            <a:r>
              <a:rPr sz="1000" b="1" i="1" spc="3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пребывание</a:t>
            </a:r>
            <a:r>
              <a:rPr sz="1000" b="1" i="1" spc="31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в</a:t>
            </a:r>
            <a:r>
              <a:rPr sz="1000" b="1" i="1" spc="3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однотипной</a:t>
            </a:r>
            <a:endParaRPr sz="10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</a:pPr>
            <a:r>
              <a:rPr sz="1000" b="1" i="1" spc="-5">
                <a:latin typeface="Arial"/>
                <a:cs typeface="Arial"/>
              </a:rPr>
              <a:t>позе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4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1000" y="120015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9850" algn="ctr">
                        <a:lnSpc>
                          <a:spcPts val="1555"/>
                        </a:lnSpc>
                      </a:pPr>
                      <a:r>
                        <a:rPr sz="1400" b="1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3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лен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b="1" spc="1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сси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-4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-2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1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9026" y="215645"/>
            <a:ext cx="7517130" cy="216790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073910"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Arial"/>
                <a:cs typeface="Arial"/>
              </a:rPr>
              <a:t>Проведение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мониторинга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психологического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5">
                <a:latin typeface="Arial"/>
                <a:cs typeface="Arial"/>
              </a:rPr>
              <a:t>состояния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 spc="-15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 smtClean="0">
                <a:latin typeface="Times New Roman"/>
                <a:cs typeface="Times New Roman"/>
              </a:rPr>
              <a:t>ПППВ</a:t>
            </a:r>
            <a:endParaRPr lang="ru-RU" sz="1400" b="1" smtClean="0">
              <a:latin typeface="Times New Roman"/>
              <a:cs typeface="Times New Roman"/>
            </a:endParaRPr>
          </a:p>
          <a:p>
            <a:pPr marL="62230"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31750" marR="5080">
              <a:lnSpc>
                <a:spcPct val="200000"/>
              </a:lnSpc>
            </a:pPr>
            <a:r>
              <a:rPr sz="1400" b="1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https://magistr54.ru/wp-content/uploads/2020/10/oprosnik-detskoj-depressii-m.kovak.pdf </a:t>
            </a:r>
            <a:r>
              <a:rPr sz="1400" b="1" spc="-375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https://nacedu.by/assets/files/diagnostika-grusti-depressii.pdf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5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>
                <a:solidFill>
                  <a:srgbClr val="000000"/>
                </a:solidFill>
              </a:rPr>
              <a:t>Проведение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мониторинга</a:t>
            </a:r>
            <a:r>
              <a:rPr sz="1400" spc="15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психологического</a:t>
            </a:r>
            <a:r>
              <a:rPr sz="1400" spc="-30">
                <a:solidFill>
                  <a:srgbClr val="000000"/>
                </a:solidFill>
              </a:rPr>
              <a:t> </a:t>
            </a:r>
            <a:r>
              <a:rPr sz="1400" spc="-15">
                <a:solidFill>
                  <a:srgbClr val="000000"/>
                </a:solidFill>
              </a:rPr>
              <a:t>состояния</a:t>
            </a:r>
            <a:r>
              <a:rPr sz="140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ветеранов</a:t>
            </a:r>
            <a:r>
              <a:rPr sz="1400" spc="-1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(участников)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Причины</a:t>
            </a:r>
            <a:r>
              <a:rPr sz="1400" b="1" spc="5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отнесения</a:t>
            </a:r>
            <a:r>
              <a:rPr sz="1400" b="1" spc="2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обучающихся </a:t>
            </a:r>
            <a:r>
              <a:rPr sz="1400" b="1">
                <a:latin typeface="Times New Roman"/>
                <a:cs typeface="Times New Roman"/>
              </a:rPr>
              <a:t>в</a:t>
            </a:r>
            <a:r>
              <a:rPr sz="1400" b="1" spc="-5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7270" cy="17312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 vert="horz" wrap="square"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 algn="ctr">
                        <a:lnSpc>
                          <a:spcPts val="1555"/>
                        </a:lnSpc>
                      </a:pPr>
                      <a:r>
                        <a:rPr sz="1400" b="1" spc="-5">
                          <a:latin typeface="Times New Roman"/>
                          <a:cs typeface="Times New Roman"/>
                        </a:rPr>
                        <a:t>Посттравматическое</a:t>
                      </a:r>
                      <a:r>
                        <a:rPr sz="1400" b="1" spc="-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>
                          <a:latin typeface="Times New Roman"/>
                          <a:cs typeface="Times New Roman"/>
                        </a:rPr>
                        <a:t>стрессовое</a:t>
                      </a:r>
                      <a:r>
                        <a:rPr sz="1400" b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>
                          <a:latin typeface="Times New Roman"/>
                          <a:cs typeface="Times New Roman"/>
                        </a:rPr>
                        <a:t>расстройство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со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сном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(кошмары,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плачво</a:t>
                      </a:r>
                      <a:r>
                        <a:rPr sz="1400" i="1" spc="-1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сне)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Признаки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поведения,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характерные</a:t>
                      </a:r>
                      <a:r>
                        <a:rPr sz="1400" i="1" spc="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400" i="1" spc="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болеераннего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возраста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133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воспоминания</a:t>
                      </a:r>
                      <a:r>
                        <a:rPr sz="1400" i="1" spc="-4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травме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(рисунки,</a:t>
                      </a:r>
                      <a:r>
                        <a:rPr sz="1400" i="1" spc="1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письма)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Подавленный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эмоциональный</a:t>
                      </a:r>
                      <a:r>
                        <a:rPr sz="1400" i="1" spc="2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фон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1336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400" i="1" spc="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сконтролированием</a:t>
                      </a:r>
                      <a:r>
                        <a:rPr sz="1400" i="1" spc="-3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эмоций: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гнев,</a:t>
                      </a:r>
                      <a:r>
                        <a:rPr sz="1400" i="1" spc="5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агрессивное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320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Острая реакция</a:t>
                      </a:r>
                      <a:r>
                        <a:rPr sz="1400" i="1" spc="-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i="1" spc="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громкие</a:t>
                      </a:r>
                      <a:r>
                        <a:rPr sz="1400" i="1" spc="-4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звуки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Час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400" i="1" spc="-2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-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яв</a:t>
                      </a:r>
                      <a:r>
                        <a:rPr sz="1400" i="1" spc="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ения</a:t>
                      </a:r>
                      <a:r>
                        <a:rPr sz="1400" i="1" spc="-8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-1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400" i="1" spc="-35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i="1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9026" y="3051505"/>
            <a:ext cx="8508365" cy="11060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solidFill>
                  <a:srgbClr val="006FC0"/>
                </a:solidFill>
                <a:latin typeface="Arial"/>
                <a:cs typeface="Arial"/>
              </a:rPr>
              <a:t>Посттравматическое стрессовое расстройство </a:t>
            </a:r>
            <a:r>
              <a:rPr sz="1400" spc="-15">
                <a:solidFill>
                  <a:srgbClr val="333333"/>
                </a:solidFill>
                <a:latin typeface="Microsoft Sans Serif"/>
                <a:cs typeface="Microsoft Sans Serif"/>
              </a:rPr>
              <a:t>представляет </a:t>
            </a:r>
            <a:r>
              <a:rPr sz="1400" spc="-5">
                <a:solidFill>
                  <a:srgbClr val="333333"/>
                </a:solidFill>
                <a:latin typeface="Microsoft Sans Serif"/>
                <a:cs typeface="Microsoft Sans Serif"/>
              </a:rPr>
              <a:t>собой </a:t>
            </a:r>
            <a:r>
              <a:rPr sz="1400" spc="-10">
                <a:solidFill>
                  <a:srgbClr val="333333"/>
                </a:solidFill>
                <a:latin typeface="Microsoft Sans Serif"/>
                <a:cs typeface="Microsoft Sans Serif"/>
              </a:rPr>
              <a:t>нарушение работы </a:t>
            </a:r>
            <a:r>
              <a:rPr sz="1400" spc="-20">
                <a:solidFill>
                  <a:srgbClr val="333333"/>
                </a:solidFill>
                <a:latin typeface="Microsoft Sans Serif"/>
                <a:cs typeface="Microsoft Sans Serif"/>
              </a:rPr>
              <a:t>психики </a:t>
            </a:r>
            <a:r>
              <a:rPr sz="1400">
                <a:solidFill>
                  <a:srgbClr val="333333"/>
                </a:solidFill>
                <a:latin typeface="Microsoft Sans Serif"/>
                <a:cs typeface="Microsoft Sans Serif"/>
              </a:rPr>
              <a:t>в </a:t>
            </a:r>
            <a:r>
              <a:rPr sz="1400" spc="5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35">
                <a:solidFill>
                  <a:srgbClr val="333333"/>
                </a:solidFill>
                <a:latin typeface="Microsoft Sans Serif"/>
                <a:cs typeface="Microsoft Sans Serif"/>
              </a:rPr>
              <a:t>результате</a:t>
            </a:r>
            <a:r>
              <a:rPr sz="1400" spc="-3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>
                <a:solidFill>
                  <a:srgbClr val="333333"/>
                </a:solidFill>
                <a:latin typeface="Microsoft Sans Serif"/>
                <a:cs typeface="Microsoft Sans Serif"/>
              </a:rPr>
              <a:t>столкновения</a:t>
            </a:r>
            <a:r>
              <a:rPr sz="1400" spc="-1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333333"/>
                </a:solidFill>
                <a:latin typeface="Microsoft Sans Serif"/>
                <a:cs typeface="Microsoft Sans Serif"/>
              </a:rPr>
              <a:t>с</a:t>
            </a:r>
            <a:r>
              <a:rPr sz="1400" spc="5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333333"/>
                </a:solidFill>
                <a:latin typeface="Microsoft Sans Serif"/>
                <a:cs typeface="Microsoft Sans Serif"/>
              </a:rPr>
              <a:t>травмирующим</a:t>
            </a:r>
            <a:r>
              <a:rPr sz="1400" spc="-5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20">
                <a:solidFill>
                  <a:srgbClr val="333333"/>
                </a:solidFill>
                <a:latin typeface="Microsoft Sans Serif"/>
                <a:cs typeface="Microsoft Sans Serif"/>
              </a:rPr>
              <a:t>фактором:</a:t>
            </a:r>
            <a:r>
              <a:rPr sz="1400" spc="335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>
                <a:solidFill>
                  <a:srgbClr val="333333"/>
                </a:solidFill>
                <a:latin typeface="Microsoft Sans Serif"/>
                <a:cs typeface="Microsoft Sans Serif"/>
              </a:rPr>
              <a:t>социально-политическим</a:t>
            </a:r>
            <a:r>
              <a:rPr sz="1400" spc="-1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30">
                <a:solidFill>
                  <a:srgbClr val="333333"/>
                </a:solidFill>
                <a:latin typeface="Microsoft Sans Serif"/>
                <a:cs typeface="Microsoft Sans Serif"/>
              </a:rPr>
              <a:t>катаклизмом, </a:t>
            </a:r>
            <a:r>
              <a:rPr sz="1400" spc="-25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333333"/>
                </a:solidFill>
                <a:latin typeface="Microsoft Sans Serif"/>
                <a:cs typeface="Microsoft Sans Serif"/>
              </a:rPr>
              <a:t>природной</a:t>
            </a:r>
            <a:r>
              <a:rPr sz="1400" spc="-5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333333"/>
                </a:solidFill>
                <a:latin typeface="Microsoft Sans Serif"/>
                <a:cs typeface="Microsoft Sans Serif"/>
              </a:rPr>
              <a:t>или</a:t>
            </a:r>
            <a:r>
              <a:rPr sz="1400" spc="5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>
                <a:solidFill>
                  <a:srgbClr val="333333"/>
                </a:solidFill>
                <a:latin typeface="Microsoft Sans Serif"/>
                <a:cs typeface="Microsoft Sans Serif"/>
              </a:rPr>
              <a:t>техногенной</a:t>
            </a:r>
            <a:r>
              <a:rPr sz="1400" spc="-1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>
                <a:solidFill>
                  <a:srgbClr val="333333"/>
                </a:solidFill>
                <a:latin typeface="Microsoft Sans Serif"/>
                <a:cs typeface="Microsoft Sans Serif"/>
              </a:rPr>
              <a:t>катастрофой,</a:t>
            </a:r>
            <a:r>
              <a:rPr sz="1400" spc="-1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>
                <a:solidFill>
                  <a:srgbClr val="333333"/>
                </a:solidFill>
                <a:latin typeface="Microsoft Sans Serif"/>
                <a:cs typeface="Microsoft Sans Serif"/>
              </a:rPr>
              <a:t>несчастным</a:t>
            </a:r>
            <a:r>
              <a:rPr sz="1400" spc="-10">
                <a:solidFill>
                  <a:srgbClr val="333333"/>
                </a:solidFill>
                <a:latin typeface="Microsoft Sans Serif"/>
                <a:cs typeface="Microsoft Sans Serif"/>
              </a:rPr>
              <a:t> случаем,</a:t>
            </a:r>
            <a:r>
              <a:rPr sz="1400" spc="-5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25">
                <a:solidFill>
                  <a:srgbClr val="333333"/>
                </a:solidFill>
                <a:latin typeface="Microsoft Sans Serif"/>
                <a:cs typeface="Microsoft Sans Serif"/>
              </a:rPr>
              <a:t>физическим</a:t>
            </a:r>
            <a:r>
              <a:rPr sz="1400" spc="-2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333333"/>
                </a:solidFill>
                <a:latin typeface="Microsoft Sans Serif"/>
                <a:cs typeface="Microsoft Sans Serif"/>
              </a:rPr>
              <a:t>или</a:t>
            </a:r>
            <a:r>
              <a:rPr sz="1400" spc="5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>
                <a:solidFill>
                  <a:srgbClr val="333333"/>
                </a:solidFill>
                <a:latin typeface="Microsoft Sans Serif"/>
                <a:cs typeface="Microsoft Sans Serif"/>
              </a:rPr>
              <a:t>сексуальным </a:t>
            </a:r>
            <a:r>
              <a:rPr sz="1400" spc="-10">
                <a:solidFill>
                  <a:srgbClr val="333333"/>
                </a:solidFill>
                <a:latin typeface="Microsoft Sans Serif"/>
                <a:cs typeface="Microsoft Sans Serif"/>
              </a:rPr>
              <a:t> насилием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5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51427" y="807308"/>
            <a:ext cx="5686938" cy="299261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378297" y="220624"/>
            <a:ext cx="2766060" cy="2596515"/>
            <a:chOff x="6378297" y="220624"/>
            <a:chExt cx="2766060" cy="2596515"/>
          </a:xfrm>
        </p:grpSpPr>
        <p:pic>
          <p:nvPicPr>
            <p:cNvPr id="4" name="object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378297" y="1182496"/>
              <a:ext cx="2765702" cy="16346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215645"/>
            <a:ext cx="62871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000000"/>
                </a:solidFill>
              </a:rPr>
              <a:t>Реализация</a:t>
            </a:r>
            <a:r>
              <a:rPr sz="1400" spc="-5">
                <a:solidFill>
                  <a:srgbClr val="000000"/>
                </a:solidFill>
              </a:rPr>
              <a:t> основных направлений </a:t>
            </a:r>
            <a:r>
              <a:rPr sz="1400" spc="-1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>
                <a:solidFill>
                  <a:srgbClr val="000000"/>
                </a:solidFill>
              </a:rPr>
              <a:t> сопровождения</a:t>
            </a:r>
            <a:r>
              <a:rPr sz="1400" spc="-4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>
                <a:solidFill>
                  <a:srgbClr val="000000"/>
                </a:solidFill>
              </a:rPr>
              <a:t> </a:t>
            </a:r>
            <a:r>
              <a:rPr sz="1400" spc="-20">
                <a:solidFill>
                  <a:srgbClr val="000000"/>
                </a:solidFill>
              </a:rPr>
              <a:t>СВО</a:t>
            </a:r>
            <a:r>
              <a:rPr sz="1400" spc="5">
                <a:solidFill>
                  <a:srgbClr val="000000"/>
                </a:solidFill>
              </a:rPr>
              <a:t> </a:t>
            </a:r>
            <a:r>
              <a:rPr sz="1400">
                <a:solidFill>
                  <a:srgbClr val="000000"/>
                </a:solidFill>
              </a:rPr>
              <a:t>в</a:t>
            </a:r>
            <a:r>
              <a:rPr sz="1400" spc="-5">
                <a:solidFill>
                  <a:srgbClr val="000000"/>
                </a:solidFill>
              </a:rPr>
              <a:t> период</a:t>
            </a:r>
            <a:r>
              <a:rPr sz="1400" spc="-25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7" name="object 7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96354" y="2618359"/>
            <a:ext cx="2613660" cy="864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715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/>
                <a:tab pos="1780539"/>
              </a:tabLst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Рекомен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уе</a:t>
            </a:r>
            <a:r>
              <a:rPr sz="1100" b="1" i="1" spc="-15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ые	п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100" b="1" i="1" spc="-15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ы  </a:t>
            </a: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психолого-педагогического</a:t>
            </a:r>
            <a:endParaRPr sz="1100">
              <a:latin typeface="Arial"/>
              <a:cs typeface="Arial"/>
            </a:endParaRPr>
          </a:p>
          <a:p>
            <a:pPr marL="184785" marR="5080">
              <a:lnSpc>
                <a:spcPct val="100000"/>
              </a:lnSpc>
              <a:tabLst>
                <a:tab pos="1995170"/>
              </a:tabLst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со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п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овож</a:t>
            </a: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де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ни</a:t>
            </a:r>
            <a:r>
              <a:rPr sz="1100" b="1" i="1" spc="-2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,	вк</a:t>
            </a:r>
            <a:r>
              <a:rPr sz="1100" b="1" i="1" spc="-15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ю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ч</a:t>
            </a: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ая  коррекционно-развивающие,</a:t>
            </a:r>
            <a:endParaRPr sz="11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  <a:tabLst>
                <a:tab pos="1780539"/>
              </a:tabLst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профилактические	программы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68567" y="3458083"/>
            <a:ext cx="18103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4240"/>
                <a:tab pos="1184275"/>
              </a:tabLst>
            </a:pPr>
            <a:r>
              <a:rPr sz="800" b="1" i="1" spc="-5">
                <a:latin typeface="Arial"/>
                <a:cs typeface="Arial"/>
              </a:rPr>
              <a:t>(При</a:t>
            </a:r>
            <a:r>
              <a:rPr sz="800" b="1" i="1" spc="-10">
                <a:latin typeface="Arial"/>
                <a:cs typeface="Arial"/>
              </a:rPr>
              <a:t>л</a:t>
            </a:r>
            <a:r>
              <a:rPr sz="800" b="1" i="1">
                <a:latin typeface="Arial"/>
                <a:cs typeface="Arial"/>
              </a:rPr>
              <a:t>о</a:t>
            </a:r>
            <a:r>
              <a:rPr sz="800" b="1" i="1" spc="-5">
                <a:latin typeface="Arial"/>
                <a:cs typeface="Arial"/>
              </a:rPr>
              <a:t>же</a:t>
            </a:r>
            <a:r>
              <a:rPr sz="800" b="1" i="1" spc="-10">
                <a:latin typeface="Arial"/>
                <a:cs typeface="Arial"/>
              </a:rPr>
              <a:t>н</a:t>
            </a:r>
            <a:r>
              <a:rPr sz="800" b="1" i="1">
                <a:latin typeface="Arial"/>
                <a:cs typeface="Arial"/>
              </a:rPr>
              <a:t>ие	2	ОТ</a:t>
            </a:r>
            <a:r>
              <a:rPr sz="800" b="1" i="1" spc="-5">
                <a:latin typeface="Arial"/>
                <a:cs typeface="Arial"/>
              </a:rPr>
              <a:t>К</a:t>
            </a:r>
            <a:r>
              <a:rPr sz="800" b="1" i="1">
                <a:latin typeface="Arial"/>
                <a:cs typeface="Arial"/>
              </a:rPr>
              <a:t>РЫТЫЙ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8567" y="3579952"/>
            <a:ext cx="110490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800" b="1" i="1" spc="-5">
                <a:latin typeface="Arial"/>
                <a:cs typeface="Arial"/>
              </a:rPr>
              <a:t>РЕКОМЕНДУЕМЫХ </a:t>
            </a:r>
            <a:r>
              <a:rPr sz="800" b="1" i="1">
                <a:latin typeface="Arial"/>
                <a:cs typeface="Arial"/>
              </a:rPr>
              <a:t> </a:t>
            </a:r>
            <a:r>
              <a:rPr sz="800" b="1" i="1" spc="-5">
                <a:latin typeface="Arial"/>
                <a:cs typeface="Arial"/>
              </a:rPr>
              <a:t>П</a:t>
            </a:r>
            <a:r>
              <a:rPr sz="800" b="1" i="1" spc="-10">
                <a:latin typeface="Arial"/>
                <a:cs typeface="Arial"/>
              </a:rPr>
              <a:t>С</a:t>
            </a:r>
            <a:r>
              <a:rPr sz="800" b="1" i="1" spc="-5">
                <a:latin typeface="Arial"/>
                <a:cs typeface="Arial"/>
              </a:rPr>
              <a:t>ИХОЛОГИ</a:t>
            </a:r>
            <a:r>
              <a:rPr sz="800" b="1" i="1" spc="-10">
                <a:latin typeface="Arial"/>
                <a:cs typeface="Arial"/>
              </a:rPr>
              <a:t>Ч</a:t>
            </a:r>
            <a:r>
              <a:rPr sz="800" b="1" i="1">
                <a:latin typeface="Arial"/>
                <a:cs typeface="Arial"/>
              </a:rPr>
              <a:t>Е</a:t>
            </a:r>
            <a:r>
              <a:rPr sz="800" b="1" i="1" spc="-20">
                <a:latin typeface="Arial"/>
                <a:cs typeface="Arial"/>
              </a:rPr>
              <a:t>С</a:t>
            </a:r>
            <a:r>
              <a:rPr sz="800" b="1" i="1" spc="-5">
                <a:latin typeface="Arial"/>
                <a:cs typeface="Arial"/>
              </a:rPr>
              <a:t>К</a:t>
            </a:r>
            <a:r>
              <a:rPr sz="800" b="1" i="1">
                <a:latin typeface="Arial"/>
                <a:cs typeface="Arial"/>
              </a:rPr>
              <a:t>ОЙ  </a:t>
            </a:r>
            <a:r>
              <a:rPr sz="800" b="1" i="1" spc="-5">
                <a:latin typeface="Arial"/>
                <a:cs typeface="Arial"/>
              </a:rPr>
              <a:t>ВЫЗЫВАЮЩИХ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91525" y="3458083"/>
            <a:ext cx="61976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6055" algn="r">
              <a:lnSpc>
                <a:spcPct val="100000"/>
              </a:lnSpc>
              <a:spcBef>
                <a:spcPts val="100"/>
              </a:spcBef>
            </a:pPr>
            <a:r>
              <a:rPr sz="800" b="1" i="1">
                <a:latin typeface="Arial"/>
                <a:cs typeface="Arial"/>
              </a:rPr>
              <a:t>Р</a:t>
            </a:r>
            <a:r>
              <a:rPr sz="800" b="1" i="1" spc="-10">
                <a:latin typeface="Arial"/>
                <a:cs typeface="Arial"/>
              </a:rPr>
              <a:t>Е</a:t>
            </a:r>
            <a:r>
              <a:rPr sz="800" b="1" i="1">
                <a:latin typeface="Arial"/>
                <a:cs typeface="Arial"/>
              </a:rPr>
              <a:t>Е</a:t>
            </a:r>
            <a:r>
              <a:rPr sz="800" b="1" i="1" spc="-5">
                <a:latin typeface="Arial"/>
                <a:cs typeface="Arial"/>
              </a:rPr>
              <a:t>С</a:t>
            </a:r>
            <a:r>
              <a:rPr sz="800" b="1" i="1" spc="-15">
                <a:latin typeface="Arial"/>
                <a:cs typeface="Arial"/>
              </a:rPr>
              <a:t>Т</a:t>
            </a:r>
            <a:r>
              <a:rPr sz="800" b="1" i="1">
                <a:latin typeface="Arial"/>
                <a:cs typeface="Arial"/>
              </a:rPr>
              <a:t>Р  </a:t>
            </a:r>
            <a:r>
              <a:rPr sz="800" b="1" i="1" spc="-5">
                <a:latin typeface="Arial"/>
                <a:cs typeface="Arial"/>
              </a:rPr>
              <a:t>П</a:t>
            </a:r>
            <a:r>
              <a:rPr sz="800" b="1" i="1">
                <a:latin typeface="Arial"/>
                <a:cs typeface="Arial"/>
              </a:rPr>
              <a:t>РО</a:t>
            </a:r>
            <a:r>
              <a:rPr sz="800" b="1" i="1" spc="-5">
                <a:latin typeface="Arial"/>
                <a:cs typeface="Arial"/>
              </a:rPr>
              <a:t>Г</a:t>
            </a:r>
            <a:r>
              <a:rPr sz="800" b="1" i="1">
                <a:latin typeface="Arial"/>
                <a:cs typeface="Arial"/>
              </a:rPr>
              <a:t>Р</a:t>
            </a:r>
            <a:r>
              <a:rPr sz="800" b="1" i="1" spc="-5">
                <a:latin typeface="Arial"/>
                <a:cs typeface="Arial"/>
              </a:rPr>
              <a:t>А</a:t>
            </a:r>
            <a:r>
              <a:rPr sz="800" b="1" i="1" spc="-10">
                <a:latin typeface="Arial"/>
                <a:cs typeface="Arial"/>
              </a:rPr>
              <a:t>М</a:t>
            </a:r>
            <a:r>
              <a:rPr sz="800" b="1" i="1">
                <a:latin typeface="Arial"/>
                <a:cs typeface="Arial"/>
              </a:rPr>
              <a:t>М  </a:t>
            </a:r>
            <a:r>
              <a:rPr sz="800" b="1" i="1" spc="-5">
                <a:latin typeface="Arial"/>
                <a:cs typeface="Arial"/>
              </a:rPr>
              <a:t>ПОМОЩИ, </a:t>
            </a:r>
            <a:r>
              <a:rPr sz="800" b="1" i="1">
                <a:latin typeface="Arial"/>
                <a:cs typeface="Arial"/>
              </a:rPr>
              <a:t> </a:t>
            </a:r>
            <a:r>
              <a:rPr sz="800" b="1" i="1" spc="-5">
                <a:latin typeface="Arial"/>
                <a:cs typeface="Arial"/>
              </a:rPr>
              <a:t>ДОВЕРИЕ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68567" y="3946042"/>
            <a:ext cx="20897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 spc="-5">
                <a:latin typeface="Arial"/>
                <a:cs typeface="Arial"/>
              </a:rPr>
              <a:t>ПРОФЕССИОНАЛЬНОГО</a:t>
            </a:r>
            <a:r>
              <a:rPr sz="800" b="1" i="1" spc="-10">
                <a:latin typeface="Arial"/>
                <a:cs typeface="Arial"/>
              </a:rPr>
              <a:t> </a:t>
            </a:r>
            <a:r>
              <a:rPr sz="800" b="1" i="1" spc="-5">
                <a:latin typeface="Arial"/>
                <a:cs typeface="Arial"/>
              </a:rPr>
              <a:t>СООБЩЕСТВА)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96354" y="4234078"/>
            <a:ext cx="26136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/>
                <a:tab pos="1265555"/>
              </a:tabLst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Перечень	диагностического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68567" y="4401718"/>
            <a:ext cx="12820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инструментария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51672" y="4439818"/>
            <a:ext cx="9563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5825"/>
              </a:tabLst>
            </a:pPr>
            <a:r>
              <a:rPr sz="800" b="1" i="1" spc="-20">
                <a:latin typeface="Arial"/>
                <a:cs typeface="Arial"/>
              </a:rPr>
              <a:t>(</a:t>
            </a:r>
            <a:r>
              <a:rPr sz="800" b="1" i="1" spc="-5">
                <a:latin typeface="Arial"/>
                <a:cs typeface="Arial"/>
              </a:rPr>
              <a:t>При</a:t>
            </a:r>
            <a:r>
              <a:rPr sz="800" b="1" i="1" spc="-10">
                <a:latin typeface="Arial"/>
                <a:cs typeface="Arial"/>
              </a:rPr>
              <a:t>л</a:t>
            </a:r>
            <a:r>
              <a:rPr sz="800" b="1" i="1">
                <a:latin typeface="Arial"/>
                <a:cs typeface="Arial"/>
              </a:rPr>
              <a:t>о</a:t>
            </a:r>
            <a:r>
              <a:rPr sz="800" b="1" i="1" spc="-5">
                <a:latin typeface="Arial"/>
                <a:cs typeface="Arial"/>
              </a:rPr>
              <a:t>же</a:t>
            </a:r>
            <a:r>
              <a:rPr sz="800" b="1" i="1" spc="-10">
                <a:latin typeface="Arial"/>
                <a:cs typeface="Arial"/>
              </a:rPr>
              <a:t>н</a:t>
            </a:r>
            <a:r>
              <a:rPr sz="800" b="1" i="1">
                <a:latin typeface="Arial"/>
                <a:cs typeface="Arial"/>
              </a:rPr>
              <a:t>ие	3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68567" y="4570882"/>
            <a:ext cx="1450340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>
                <a:latin typeface="Arial"/>
                <a:cs typeface="Arial"/>
              </a:rPr>
              <a:t>ОТКРЫТЫЙ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b="1" i="1" spc="-5">
                <a:latin typeface="Arial"/>
                <a:cs typeface="Arial"/>
              </a:rPr>
              <a:t>ПСИХОДИАГНОСТИЧЕСКИХ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00" b="1" i="1" spc="-5">
                <a:latin typeface="Arial"/>
                <a:cs typeface="Arial"/>
              </a:rPr>
              <a:t>ВЫЗЫВАЮЩИХ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54008" y="4570882"/>
            <a:ext cx="55562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" algn="just">
              <a:lnSpc>
                <a:spcPct val="100000"/>
              </a:lnSpc>
              <a:spcBef>
                <a:spcPts val="100"/>
              </a:spcBef>
            </a:pPr>
            <a:r>
              <a:rPr sz="800" b="1" i="1">
                <a:latin typeface="Arial"/>
                <a:cs typeface="Arial"/>
              </a:rPr>
              <a:t>Р</a:t>
            </a:r>
            <a:r>
              <a:rPr sz="800" b="1" i="1" spc="-10">
                <a:latin typeface="Arial"/>
                <a:cs typeface="Arial"/>
              </a:rPr>
              <a:t>Е</a:t>
            </a:r>
            <a:r>
              <a:rPr sz="800" b="1" i="1">
                <a:latin typeface="Arial"/>
                <a:cs typeface="Arial"/>
              </a:rPr>
              <a:t>Е</a:t>
            </a:r>
            <a:r>
              <a:rPr sz="800" b="1" i="1" spc="-5">
                <a:latin typeface="Arial"/>
                <a:cs typeface="Arial"/>
              </a:rPr>
              <a:t>С</a:t>
            </a:r>
            <a:r>
              <a:rPr sz="800" b="1" i="1">
                <a:latin typeface="Arial"/>
                <a:cs typeface="Arial"/>
              </a:rPr>
              <a:t>ТР  </a:t>
            </a:r>
            <a:r>
              <a:rPr sz="800" b="1" i="1" spc="-10">
                <a:latin typeface="Arial"/>
                <a:cs typeface="Arial"/>
              </a:rPr>
              <a:t>М</a:t>
            </a:r>
            <a:r>
              <a:rPr sz="800" b="1" i="1">
                <a:latin typeface="Arial"/>
                <a:cs typeface="Arial"/>
              </a:rPr>
              <a:t>ЕТО</a:t>
            </a:r>
            <a:r>
              <a:rPr sz="800" b="1" i="1" spc="-10">
                <a:latin typeface="Arial"/>
                <a:cs typeface="Arial"/>
              </a:rPr>
              <a:t>Д</a:t>
            </a:r>
            <a:r>
              <a:rPr sz="800" b="1" i="1" spc="-20">
                <a:latin typeface="Arial"/>
                <a:cs typeface="Arial"/>
              </a:rPr>
              <a:t>И</a:t>
            </a:r>
            <a:r>
              <a:rPr sz="800" b="1" i="1" spc="-5">
                <a:latin typeface="Arial"/>
                <a:cs typeface="Arial"/>
              </a:rPr>
              <a:t>К</a:t>
            </a:r>
            <a:r>
              <a:rPr sz="800" b="1" i="1">
                <a:latin typeface="Arial"/>
                <a:cs typeface="Arial"/>
              </a:rPr>
              <a:t>,  </a:t>
            </a:r>
            <a:r>
              <a:rPr sz="800" b="1" i="1" spc="-5">
                <a:latin typeface="Arial"/>
                <a:cs typeface="Arial"/>
              </a:rPr>
              <a:t>ДОВЕРИЕ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68567" y="4936947"/>
            <a:ext cx="22860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 spc="-5">
                <a:latin typeface="Arial"/>
                <a:cs typeface="Arial"/>
              </a:rPr>
              <a:t>ПРОФЕССИОНАЛЬНОГО</a:t>
            </a:r>
            <a:r>
              <a:rPr sz="800" b="1" i="1" spc="-10">
                <a:latin typeface="Arial"/>
                <a:cs typeface="Arial"/>
              </a:rPr>
              <a:t> </a:t>
            </a:r>
            <a:r>
              <a:rPr sz="800" b="1" i="1" spc="-5">
                <a:latin typeface="Arial"/>
                <a:cs typeface="Arial"/>
              </a:rPr>
              <a:t>СООБЩЕСТВА )»»»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1620" y="4083507"/>
            <a:ext cx="5437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Федеральный</a:t>
            </a:r>
            <a:r>
              <a:rPr sz="1200" u="sng" spc="37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координационный</a:t>
            </a:r>
            <a:r>
              <a:rPr sz="1200" u="sng" spc="38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центр</a:t>
            </a:r>
            <a:r>
              <a:rPr sz="1200" u="sng" spc="38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по</a:t>
            </a:r>
            <a:r>
              <a:rPr sz="1200" u="sng" spc="38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обеспечению</a:t>
            </a:r>
            <a:r>
              <a:rPr sz="1200" u="sng" spc="37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психологической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718185"/>
                <a:tab pos="962025"/>
                <a:tab pos="1705610"/>
                <a:tab pos="2776220"/>
                <a:tab pos="3756025"/>
                <a:tab pos="4716145"/>
                <a:tab pos="4929505"/>
              </a:tabLst>
            </a:pPr>
            <a:r>
              <a:rPr sz="12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службы</a:t>
            </a:r>
            <a:r>
              <a:rPr sz="12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в</a:t>
            </a:r>
            <a:r>
              <a: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системе</a:t>
            </a:r>
            <a:r>
              <a:rPr sz="12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образования</a:t>
            </a:r>
            <a:r>
              <a:rPr sz="12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Российской</a:t>
            </a:r>
            <a:r>
              <a:rPr sz="12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Федерации</a:t>
            </a:r>
            <a:r>
              <a:rPr sz="12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-</a:t>
            </a:r>
            <a:r>
              <a: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Реестр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74320" y="4630077"/>
            <a:ext cx="5410200" cy="10795"/>
          </a:xfrm>
          <a:custGeom>
            <a:rect l="l" t="t" r="r" b="b"/>
            <a:pathLst>
              <a:path w="5410200" h="10795">
                <a:moveTo>
                  <a:pt x="5410200" y="0"/>
                </a:moveTo>
                <a:lnTo>
                  <a:pt x="0" y="0"/>
                </a:lnTo>
                <a:lnTo>
                  <a:pt x="0" y="10668"/>
                </a:lnTo>
                <a:lnTo>
                  <a:pt x="5410200" y="10668"/>
                </a:lnTo>
                <a:lnTo>
                  <a:pt x="54102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61620" y="4449571"/>
            <a:ext cx="5436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498725"/>
                <a:tab pos="5336540"/>
              </a:tabLst>
            </a:pPr>
            <a:r>
              <a:rPr sz="1200" spc="-6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к</a:t>
            </a:r>
            <a:r>
              <a:rPr sz="1200" spc="-1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ор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р</a:t>
            </a:r>
            <a:r>
              <a:rPr sz="1200" spc="-1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е</a:t>
            </a:r>
            <a:r>
              <a:rPr sz="1200" spc="-2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кцио</a:t>
            </a:r>
            <a:r>
              <a:rPr sz="1200" spc="-1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 spc="-1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 spc="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</a:t>
            </a:r>
            <a:r>
              <a:rPr sz="1200" spc="-2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-</a:t>
            </a:r>
            <a:r>
              <a:rPr sz="1200" spc="-1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ра</a:t>
            </a:r>
            <a:r>
              <a:rPr sz="1200" spc="-2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зви</a:t>
            </a:r>
            <a:r>
              <a:rPr sz="1200" spc="-3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в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а</a:t>
            </a:r>
            <a:r>
              <a:rPr sz="1200" spc="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ю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щ</a:t>
            </a:r>
            <a:r>
              <a:rPr sz="1200" spc="-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и</a:t>
            </a:r>
            <a:r>
              <a:rPr sz="1200" spc="-2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х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,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200" spc="-6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к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</a:t>
            </a:r>
            <a:r>
              <a:rPr sz="1200" spc="-1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рр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е</a:t>
            </a:r>
            <a:r>
              <a:rPr sz="1200" spc="-4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к</a:t>
            </a:r>
            <a:r>
              <a:rPr sz="1200" spc="-6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ц</a:t>
            </a:r>
            <a:r>
              <a:rPr sz="1200" spc="-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и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</a:t>
            </a:r>
            <a:r>
              <a:rPr sz="1200" spc="-1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 spc="-1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 spc="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</a:t>
            </a:r>
            <a:r>
              <a:rPr sz="1200" spc="-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-</a:t>
            </a:r>
            <a:r>
              <a:rPr sz="1200" spc="-1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ре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а</a:t>
            </a:r>
            <a:r>
              <a:rPr sz="1200" spc="-1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б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или</a:t>
            </a:r>
            <a:r>
              <a:rPr sz="1200" spc="-1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т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а</a:t>
            </a:r>
            <a:r>
              <a:rPr sz="1200" spc="-1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ц</a:t>
            </a:r>
            <a:r>
              <a:rPr sz="1200" spc="-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и</a:t>
            </a:r>
            <a:r>
              <a:rPr sz="1200" spc="-1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</a:t>
            </a:r>
            <a:r>
              <a:rPr sz="1200" spc="-1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 spc="-1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ых</a:t>
            </a:r>
            <a:r>
              <a:rPr sz="120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200" spc="-5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и </a:t>
            </a:r>
            <a:r>
              <a:rPr sz="1200" spc="-5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2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профилактических</a:t>
            </a:r>
            <a:r>
              <a:rPr sz="12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программ</a:t>
            </a:r>
            <a:r>
              <a:rPr sz="12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для</a:t>
            </a:r>
            <a:r>
              <a:rPr sz="1200" u="sng" spc="3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деятельности</a:t>
            </a:r>
            <a:r>
              <a:rPr sz="1200" u="sng" spc="3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педагога-психолога</a:t>
            </a:r>
            <a:r>
              <a:rPr sz="1200" u="sng" spc="28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| </a:t>
            </a:r>
            <a:r>
              <a:rPr sz="1200" spc="5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2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МГППУ</a:t>
            </a:r>
            <a:r>
              <a:rPr sz="1200" u="sng" spc="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 </a:t>
            </a:r>
            <a:r>
              <a:rPr sz="12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(mgppu.ru)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421</Paragraphs>
  <Slides>51</Slides>
  <Notes>0</Notes>
  <TotalTime>76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baseType="lpstr" size="57">
      <vt:lpstr>Arial</vt:lpstr>
      <vt:lpstr>Calibri</vt:lpstr>
      <vt:lpstr>Times New Roman</vt:lpstr>
      <vt:lpstr>Wingdings</vt:lpstr>
      <vt:lpstr>Microsoft Sans Serif</vt:lpstr>
      <vt:lpstr>Office Theme</vt:lpstr>
      <vt:lpstr>АЛГОРИТМ
сопровождения в дошкольных образовательных,  общеобразовательных, профессиональных образовательных  организациях и образовательных организациях высшего образования детей ветеранов (участников)  специальной военной операции, обучающихся в соответствующих  организациях, в целях оказания таким детям необходимой помощи,  в том числе психологической</vt:lpstr>
      <vt:lpstr>Направления организации психолого-педагогического
сопровождения детей</vt:lpstr>
      <vt:lpstr>PowerPoint Presentation</vt:lpstr>
      <vt:lpstr>PowerPoint Presentation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PowerPoint Presentation</vt:lpstr>
      <vt:lpstr>PowerPoint Presentation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PowerPoint Presentation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PowerPoint Presentation</vt:lpstr>
      <vt:lpstr>PowerPoint Presentation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PowerPoint Presentation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PowerPoint Presentation</vt:lpstr>
      <vt:lpstr>Проведение мониторинга психологического состояния детей  ветеранов (участников) СВО</vt:lpstr>
      <vt:lpstr>Реализация основных направлений психолого-педагогического  сопровождения детей ветеранов (участников) СВО в период обучения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User</dc:creator>
  <cp:lastModifiedBy>Пользователь</cp:lastModifiedBy>
  <cp:revision>8</cp:revision>
  <dcterms:created xsi:type="dcterms:W3CDTF">2024-09-17T09:50:27Z</dcterms:created>
  <dcterms:modified xsi:type="dcterms:W3CDTF">2026-02-13T06:52:50Z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</Properties>
</file>