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</p:sldIdLst>
  <p:sldSz cx="9144000" cy="5143500" type="screen16x9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222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527" y="170180"/>
            <a:ext cx="7803515" cy="63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611" y="1555622"/>
            <a:ext cx="8637270" cy="3138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hologmgppu.ru/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psy_myvmest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303985"/>
            <a:ext cx="80772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"/>
              </a:spcBef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Оказание экстренной психологической помощи,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психологической 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коррекции и поддержки 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детям </a:t>
            </a:r>
            <a:r>
              <a:rPr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ветеранов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участников) СВО и членам </a:t>
            </a:r>
            <a:r>
              <a:rPr b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их семей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b="1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50000"/>
              </a:lnSpc>
            </a:pP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очном и дистанционном режиме</a:t>
            </a:r>
            <a:endParaRPr b="1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70180"/>
            <a:ext cx="7803515" cy="275024"/>
          </a:xfrm>
          <a:prstGeom prst="rect">
            <a:avLst/>
          </a:prstGeom>
        </p:spPr>
        <p:txBody>
          <a:bodyPr vert="horz" wrap="square" lIns="0" tIns="59004" rIns="0" bIns="0" rtlCol="0">
            <a:spAutoFit/>
          </a:bodyPr>
          <a:lstStyle/>
          <a:p>
            <a:pPr marL="136525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z="1400" spc="-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z="1400"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25" smtClean="0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z="1400" spc="-10" smtClean="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  <a:r>
              <a:rPr lang="ru-RU" sz="1400" spc="-1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smtClean="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z="1400" spc="-15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детей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17997" y="861449"/>
            <a:ext cx="3683000" cy="1741379"/>
            <a:chOff x="5317997" y="812418"/>
            <a:chExt cx="3683000" cy="1790064"/>
          </a:xfrm>
        </p:grpSpPr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281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35609" marR="429259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мониторинга психологического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состояния</a:t>
            </a:r>
            <a:r>
              <a:rPr sz="1200" b="1" i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lang="ru-RU" sz="1200" b="1" spc="-25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281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7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069" marR="44450" algn="ctr">
              <a:lnSpc>
                <a:spcPct val="86200"/>
              </a:lnSpc>
              <a:spcBef>
                <a:spcPts val="490"/>
              </a:spcBef>
            </a:pP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основных</a:t>
            </a:r>
            <a:r>
              <a:rPr sz="1200" b="1" i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направлений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педагогического сопровождения 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(участников)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период</a:t>
            </a:r>
            <a:r>
              <a:rPr sz="1200" b="1" spc="-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обучения</a:t>
            </a:r>
            <a:endParaRPr lang="ru-RU" sz="1200" b="1" spc="-1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lang="ru-RU" sz="1200" b="1" spc="-1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64025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Times New Roman"/>
              <a:cs typeface="Times New Roman"/>
            </a:endParaRPr>
          </a:p>
          <a:p>
            <a:pPr marL="262890" marR="255270" algn="ctr">
              <a:lnSpc>
                <a:spcPct val="86300"/>
              </a:lnSpc>
              <a:tabLst>
                <a:tab pos="1767839" algn="l"/>
              </a:tabLst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мероприятий,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направленных</a:t>
            </a:r>
            <a:r>
              <a:rPr sz="12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формирование </a:t>
            </a:r>
            <a:r>
              <a:rPr sz="1200" b="1" spc="-50" dirty="0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образовательной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39700" marR="132080" algn="ctr">
              <a:lnSpc>
                <a:spcPts val="1250"/>
              </a:lnSpc>
              <a:spcBef>
                <a:spcPts val="10"/>
              </a:spcBef>
              <a:tabLst>
                <a:tab pos="1388745" algn="l"/>
                <a:tab pos="2921635" algn="l"/>
              </a:tabLst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необходимого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климата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45770" marR="438150" algn="ctr">
              <a:lnSpc>
                <a:spcPts val="1250"/>
              </a:lnSpc>
              <a:spcBef>
                <a:spcPts val="459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сохранения</a:t>
            </a:r>
            <a:r>
              <a:rPr sz="1200" b="1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(или)</a:t>
            </a:r>
            <a:r>
              <a:rPr sz="12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восстановления психологического</a:t>
            </a:r>
            <a:r>
              <a:rPr sz="1200" b="1" i="1" spc="-5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здоровья</a:t>
            </a:r>
            <a:r>
              <a:rPr sz="1200" b="1" i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790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3035" rIns="0" bIns="0" rtlCol="0">
            <a:spAutoFit/>
          </a:bodyPr>
          <a:lstStyle/>
          <a:p>
            <a:pPr marL="89535" marR="83185" indent="-1905" algn="ctr">
              <a:lnSpc>
                <a:spcPct val="86200"/>
              </a:lnSpc>
              <a:spcBef>
                <a:spcPts val="1205"/>
              </a:spcBef>
            </a:pP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Оказание</a:t>
            </a:r>
            <a:r>
              <a:rPr sz="1200" b="1" i="1" spc="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экстренной психологической</a:t>
            </a:r>
            <a:r>
              <a:rPr sz="1200" b="1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помощи, психологической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5"/>
              </a:lnSpc>
            </a:pP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коррекции</a:t>
            </a:r>
            <a:r>
              <a:rPr sz="12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и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поддержки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детям</a:t>
            </a:r>
            <a:endParaRPr sz="1200"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0"/>
              </a:spcBef>
            </a:pP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(участников)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СВО</a:t>
            </a:r>
            <a:r>
              <a:rPr sz="12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членам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их</a:t>
            </a:r>
            <a:r>
              <a:rPr sz="1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семей</a:t>
            </a:r>
            <a:r>
              <a:rPr sz="12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очном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дистанционном режиме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7536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367665" marR="359410" indent="-1270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сетевого</a:t>
            </a:r>
            <a:r>
              <a:rPr sz="1200" b="1" i="1" spc="-50" dirty="0">
                <a:solidFill>
                  <a:schemeClr val="tx1"/>
                </a:solidFill>
                <a:latin typeface="Arial"/>
                <a:cs typeface="Arial"/>
              </a:rPr>
              <a:t> и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межведомственного взаимодействия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оказания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необходимой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помощи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r>
              <a:rPr sz="1200" b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детей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smtClean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7594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2545" algn="ctr">
              <a:lnSpc>
                <a:spcPts val="1340"/>
              </a:lnSpc>
              <a:spcBef>
                <a:spcPts val="29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СВО,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членов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их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35609">
              <a:lnSpc>
                <a:spcPts val="1250"/>
              </a:lnSpc>
              <a:spcBef>
                <a:spcPts val="100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семей,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педагогических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работников образовательной организации</a:t>
            </a:r>
            <a:r>
              <a:rPr sz="1200" b="1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возможности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97815" marR="289560" algn="ctr">
              <a:lnSpc>
                <a:spcPts val="1240"/>
              </a:lnSpc>
              <a:spcBef>
                <a:spcPts val="5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ресурсах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получения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психологической помощи,</a:t>
            </a:r>
            <a:r>
              <a:rPr sz="1200" b="1" spc="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r>
              <a:rPr lang="ru-RU" sz="1200" b="1" spc="-10" dirty="0" smtClean="0">
                <a:solidFill>
                  <a:schemeClr val="tx1"/>
                </a:solidFill>
                <a:latin typeface="Arial"/>
                <a:cs typeface="Arial"/>
              </a:rPr>
              <a:t>П</a:t>
            </a:r>
            <a:r>
              <a:rPr sz="1200" b="1" spc="-10" smtClean="0">
                <a:solidFill>
                  <a:schemeClr val="tx1"/>
                </a:solidFill>
                <a:latin typeface="Arial"/>
                <a:cs typeface="Arial"/>
              </a:rPr>
              <a:t>оддержки</a:t>
            </a:r>
            <a:endParaRPr lang="ru-RU" sz="1200" b="1" spc="-1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133350"/>
            <a:ext cx="8077200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sz="1400" spc="-10" smtClean="0">
                <a:solidFill>
                  <a:srgbClr val="000000"/>
                </a:solidFill>
              </a:rPr>
              <a:t>Оказание</a:t>
            </a:r>
            <a:r>
              <a:rPr sz="1400" smtClean="0">
                <a:solidFill>
                  <a:srgbClr val="000000"/>
                </a:solidFill>
              </a:rPr>
              <a:t>	</a:t>
            </a:r>
            <a:r>
              <a:rPr sz="1400" spc="-10" smtClean="0">
                <a:solidFill>
                  <a:srgbClr val="000000"/>
                </a:solidFill>
              </a:rPr>
              <a:t>экстренной</a:t>
            </a:r>
            <a:r>
              <a:rPr sz="1400" smtClean="0">
                <a:solidFill>
                  <a:srgbClr val="000000"/>
                </a:solidFill>
              </a:rPr>
              <a:t>	</a:t>
            </a:r>
            <a:r>
              <a:rPr sz="1400" spc="-10" smtClean="0">
                <a:solidFill>
                  <a:srgbClr val="000000"/>
                </a:solidFill>
              </a:rPr>
              <a:t>психологической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sz="1400"/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5843" y="1590049"/>
            <a:ext cx="882396" cy="19259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366086" y="1690116"/>
            <a:ext cx="2421890" cy="513715"/>
            <a:chOff x="4366086" y="1690116"/>
            <a:chExt cx="2421890" cy="51371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6086" y="1864369"/>
              <a:ext cx="958943" cy="1925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2747" y="1690116"/>
              <a:ext cx="573024" cy="5135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51931" y="1690116"/>
              <a:ext cx="1159764" cy="5135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3847" y="1690116"/>
              <a:ext cx="384048" cy="51358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241416" y="1107389"/>
            <a:ext cx="35274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8455" algn="l"/>
                <a:tab pos="1824989" algn="l"/>
                <a:tab pos="2901950" algn="l"/>
              </a:tabLst>
            </a:pPr>
            <a:r>
              <a:rPr sz="1200" b="1" i="1" spc="-50" dirty="0">
                <a:latin typeface="Arial"/>
                <a:cs typeface="Arial"/>
              </a:rPr>
              <a:t>в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экстремальную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ситуацию,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человек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8765" y="1290573"/>
            <a:ext cx="34086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 algn="l"/>
                <a:tab pos="989330" algn="l"/>
                <a:tab pos="2495550" algn="l"/>
              </a:tabLst>
            </a:pPr>
            <a:r>
              <a:rPr sz="1200" b="1" i="1" spc="-50" dirty="0">
                <a:latin typeface="Arial"/>
                <a:cs typeface="Arial"/>
              </a:rPr>
              <a:t>в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особом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психологическом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состоянии,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55719" y="1107389"/>
            <a:ext cx="871219" cy="649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10" dirty="0">
                <a:latin typeface="Arial"/>
                <a:cs typeface="Arial"/>
              </a:rPr>
              <a:t>Попадая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i="1" spc="-10" dirty="0">
                <a:latin typeface="Arial"/>
                <a:cs typeface="Arial"/>
              </a:rPr>
              <a:t>находится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200" b="1" i="1" spc="-10" dirty="0">
                <a:latin typeface="Arial"/>
                <a:cs typeface="Arial"/>
              </a:rPr>
              <a:t>которое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40477" y="1471929"/>
            <a:ext cx="34277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5890" algn="l"/>
                <a:tab pos="2543810" algn="l"/>
              </a:tabLst>
            </a:pPr>
            <a:r>
              <a:rPr sz="1200" b="1" i="1" spc="-10" dirty="0">
                <a:latin typeface="Arial"/>
                <a:cs typeface="Arial"/>
              </a:rPr>
              <a:t>специалисты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называют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острая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5719" y="1746250"/>
            <a:ext cx="2281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реакция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8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стресс: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55719" y="2205050"/>
            <a:ext cx="4415155" cy="255839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334645" algn="just">
              <a:lnSpc>
                <a:spcPct val="100000"/>
              </a:lnSpc>
              <a:spcBef>
                <a:spcPts val="50"/>
              </a:spcBef>
              <a:buSzPct val="104166"/>
              <a:buFont typeface="Cambria Math"/>
              <a:buChar char="⎯"/>
              <a:tabLst>
                <a:tab pos="347345" algn="l"/>
              </a:tabLst>
            </a:pPr>
            <a:r>
              <a:rPr sz="1300" b="1" i="1" dirty="0">
                <a:latin typeface="Arial"/>
                <a:cs typeface="Arial"/>
              </a:rPr>
              <a:t>человек</a:t>
            </a:r>
            <a:r>
              <a:rPr sz="1300" b="1" i="1" spc="32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может</a:t>
            </a:r>
            <a:r>
              <a:rPr sz="1300" b="1" i="1" spc="32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находиться</a:t>
            </a:r>
            <a:r>
              <a:rPr sz="1300" b="1" i="1" spc="315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в</a:t>
            </a:r>
            <a:r>
              <a:rPr sz="1300" b="1" i="1" spc="315" dirty="0">
                <a:latin typeface="Arial"/>
                <a:cs typeface="Arial"/>
              </a:rPr>
              <a:t>   </a:t>
            </a:r>
            <a:r>
              <a:rPr sz="1300" b="1" i="1" spc="-10" dirty="0">
                <a:latin typeface="Arial"/>
                <a:cs typeface="Arial"/>
              </a:rPr>
              <a:t>состоянии </a:t>
            </a:r>
            <a:r>
              <a:rPr sz="1300" b="1" i="1" dirty="0">
                <a:latin typeface="Arial"/>
                <a:cs typeface="Arial"/>
              </a:rPr>
              <a:t>оглушенности,</a:t>
            </a:r>
            <a:r>
              <a:rPr sz="1300" b="1" i="1" spc="15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могут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также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наблюдаться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тревога,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гнев,</a:t>
            </a:r>
            <a:r>
              <a:rPr sz="1300" spc="365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страх,</a:t>
            </a:r>
            <a:r>
              <a:rPr sz="1300" spc="365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отчаяние,</a:t>
            </a:r>
            <a:r>
              <a:rPr sz="1300" spc="37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гиперактивность</a:t>
            </a:r>
            <a:r>
              <a:rPr sz="1300" spc="37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(двигательное возбуждение),</a:t>
            </a:r>
            <a:r>
              <a:rPr sz="13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апатия</a:t>
            </a:r>
            <a:r>
              <a:rPr sz="1300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b="1" i="1" dirty="0">
                <a:latin typeface="Arial"/>
                <a:cs typeface="Arial"/>
              </a:rPr>
              <a:t>и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т.д.,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но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ни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один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из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симптомов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spc="-25" dirty="0">
                <a:latin typeface="Arial"/>
                <a:cs typeface="Arial"/>
              </a:rPr>
              <a:t>не </a:t>
            </a:r>
            <a:r>
              <a:rPr sz="1300" b="1" i="1" dirty="0">
                <a:latin typeface="Arial"/>
                <a:cs typeface="Arial"/>
              </a:rPr>
              <a:t>преобладает</a:t>
            </a:r>
            <a:r>
              <a:rPr sz="1300" b="1" i="1" spc="-8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длительно;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Cambria Math"/>
              <a:buChar char="⎯"/>
            </a:pPr>
            <a:endParaRPr sz="1300">
              <a:latin typeface="Arial"/>
              <a:cs typeface="Arial"/>
            </a:endParaRPr>
          </a:p>
          <a:p>
            <a:pPr marL="12700" marR="5080" indent="154940">
              <a:lnSpc>
                <a:spcPts val="1440"/>
              </a:lnSpc>
              <a:buSzPct val="104166"/>
              <a:buFont typeface="Cambria Math"/>
              <a:buChar char="⎯"/>
              <a:tabLst>
                <a:tab pos="167640" algn="l"/>
              </a:tabLst>
            </a:pPr>
            <a:r>
              <a:rPr sz="1300" b="1" i="1" dirty="0">
                <a:latin typeface="Arial"/>
                <a:cs typeface="Arial"/>
              </a:rPr>
              <a:t>симптомы</a:t>
            </a:r>
            <a:r>
              <a:rPr sz="1300" b="1" i="1" spc="20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проходят</a:t>
            </a:r>
            <a:r>
              <a:rPr sz="1300" b="1" i="1" spc="204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быстро</a:t>
            </a:r>
            <a:r>
              <a:rPr sz="1300" b="1" i="1" spc="204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(от</a:t>
            </a:r>
            <a:r>
              <a:rPr sz="1300" b="1" i="1" spc="20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нескольких</a:t>
            </a:r>
            <a:r>
              <a:rPr sz="1300" b="1" i="1" spc="215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часов </a:t>
            </a:r>
            <a:r>
              <a:rPr sz="1300" b="1" i="1" dirty="0">
                <a:latin typeface="Arial"/>
                <a:cs typeface="Arial"/>
              </a:rPr>
              <a:t>до</a:t>
            </a:r>
            <a:r>
              <a:rPr sz="1300" b="1" i="1" spc="-4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нескольких</a:t>
            </a:r>
            <a:r>
              <a:rPr sz="1300" b="1" i="1" spc="-3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суток);</a:t>
            </a:r>
            <a:endParaRPr sz="1300">
              <a:latin typeface="Arial"/>
              <a:cs typeface="Arial"/>
            </a:endParaRPr>
          </a:p>
          <a:p>
            <a:pPr marL="12700" marR="5715" indent="193040" algn="just">
              <a:lnSpc>
                <a:spcPct val="99700"/>
              </a:lnSpc>
              <a:spcBef>
                <a:spcPts val="1350"/>
              </a:spcBef>
              <a:buSzPct val="104166"/>
              <a:buFont typeface="Cambria Math"/>
              <a:buChar char="⎯"/>
              <a:tabLst>
                <a:tab pos="205740" algn="l"/>
              </a:tabLst>
            </a:pPr>
            <a:r>
              <a:rPr sz="1300" b="1" i="1" dirty="0">
                <a:latin typeface="Arial"/>
                <a:cs typeface="Arial"/>
              </a:rPr>
              <a:t>есть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четкая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временная</a:t>
            </a:r>
            <a:r>
              <a:rPr sz="1300" b="1" i="1" spc="10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связь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(несколько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spc="-10" dirty="0">
                <a:latin typeface="Arial"/>
                <a:cs typeface="Arial"/>
              </a:rPr>
              <a:t>минут) </a:t>
            </a:r>
            <a:r>
              <a:rPr sz="1300" b="1" i="1" dirty="0">
                <a:latin typeface="Arial"/>
                <a:cs typeface="Arial"/>
              </a:rPr>
              <a:t>между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стрессовым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событием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и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spc="-10" dirty="0">
                <a:latin typeface="Arial"/>
                <a:cs typeface="Arial"/>
              </a:rPr>
              <a:t>появлением симптоматики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5465" y="1194942"/>
            <a:ext cx="3869335" cy="2008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Цель</a:t>
            </a:r>
            <a:r>
              <a:rPr sz="1600" b="1" i="1" u="sng" spc="114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экстренной</a:t>
            </a:r>
            <a:r>
              <a:rPr sz="1600" b="1" i="1" u="sng" spc="120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психологической</a:t>
            </a:r>
            <a:r>
              <a:rPr sz="1600" b="1" i="1" u="sng" spc="125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помощи</a:t>
            </a:r>
            <a:r>
              <a:rPr sz="1600" b="1" i="1" u="sng" spc="114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spc="-50" smtClean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lang="ru-RU" sz="1600" b="1" spc="-5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endParaRPr lang="ru-RU" sz="1600" b="1" spc="-5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r>
              <a:rPr sz="1600" b="1" smtClean="0">
                <a:solidFill>
                  <a:srgbClr val="C00000"/>
                </a:solidFill>
                <a:latin typeface="Arial"/>
                <a:cs typeface="Arial"/>
              </a:rPr>
              <a:t>стабилизация</a:t>
            </a:r>
            <a:r>
              <a:rPr sz="1600" b="1" spc="39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состояния</a:t>
            </a:r>
            <a:r>
              <a:rPr sz="1600" b="1" spc="3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пострадавших,</a:t>
            </a:r>
            <a:r>
              <a:rPr sz="1600" b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снятие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6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уменьшение</a:t>
            </a:r>
            <a:r>
              <a:rPr sz="16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острых</a:t>
            </a:r>
            <a:r>
              <a:rPr sz="16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симптомов</a:t>
            </a:r>
            <a:r>
              <a:rPr sz="16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дистресса</a:t>
            </a:r>
            <a:r>
              <a:rPr sz="1600" b="1" spc="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600" b="1" spc="-10" smtClean="0">
                <a:solidFill>
                  <a:srgbClr val="C00000"/>
                </a:solidFill>
                <a:latin typeface="Arial"/>
                <a:cs typeface="Arial"/>
              </a:rPr>
              <a:t>восстановление</a:t>
            </a:r>
            <a:r>
              <a:rPr lang="ru-RU" sz="1600"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smtClean="0">
                <a:solidFill>
                  <a:srgbClr val="C00000"/>
                </a:solidFill>
                <a:latin typeface="Arial"/>
                <a:cs typeface="Arial"/>
              </a:rPr>
              <a:t>независимого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функционирования</a:t>
            </a:r>
            <a:endParaRPr sz="160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5272" y="761746"/>
            <a:ext cx="8266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Семья</a:t>
            </a:r>
            <a:r>
              <a:rPr sz="1600" i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находится</a:t>
            </a:r>
            <a:r>
              <a:rPr sz="1600" i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в</a:t>
            </a:r>
            <a:r>
              <a:rPr sz="1600" i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состоянии</a:t>
            </a:r>
            <a:r>
              <a:rPr sz="160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дистресса</a:t>
            </a:r>
            <a:r>
              <a:rPr sz="1600" i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(длительного</a:t>
            </a:r>
            <a:r>
              <a:rPr sz="160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стресса)</a:t>
            </a:r>
            <a:r>
              <a:rPr sz="1600" i="1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вызванного: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375" y="1228090"/>
            <a:ext cx="8707755" cy="30802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192405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352425" algn="l"/>
              </a:tabLst>
            </a:pPr>
            <a:r>
              <a:rPr sz="1600" i="1" spc="-10" dirty="0">
                <a:latin typeface="Arial"/>
                <a:cs typeface="Arial"/>
              </a:rPr>
              <a:t>Неопределенностью</a:t>
            </a:r>
            <a:r>
              <a:rPr sz="1600" i="1" spc="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–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отсутствием</a:t>
            </a:r>
            <a:r>
              <a:rPr sz="1600" i="1" spc="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информации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военнослужащем</a:t>
            </a:r>
            <a:r>
              <a:rPr sz="1600" i="1" spc="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(отце,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муже,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брате,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сыне,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внуке)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3060" indent="-193040">
              <a:lnSpc>
                <a:spcPct val="100000"/>
              </a:lnSpc>
              <a:buAutoNum type="arabicParenR"/>
              <a:tabLst>
                <a:tab pos="353060" algn="l"/>
              </a:tabLst>
            </a:pPr>
            <a:r>
              <a:rPr sz="1600" i="1" spc="-10" dirty="0">
                <a:latin typeface="Arial"/>
                <a:cs typeface="Arial"/>
              </a:rPr>
              <a:t>Страхом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за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близкого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человека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(риск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потери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близкого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человека,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ранения,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увечья)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12700" marR="5080" indent="376555" algn="just">
              <a:lnSpc>
                <a:spcPct val="105000"/>
              </a:lnSpc>
              <a:buAutoNum type="arabicParenR"/>
              <a:tabLst>
                <a:tab pos="389255" algn="l"/>
              </a:tabLst>
            </a:pPr>
            <a:r>
              <a:rPr sz="1600" i="1" dirty="0">
                <a:latin typeface="Arial"/>
                <a:cs typeface="Arial"/>
              </a:rPr>
              <a:t>Дефицитом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личного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общения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для</a:t>
            </a:r>
            <a:r>
              <a:rPr sz="1600" i="1" spc="2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членов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семьи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–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нарушена</a:t>
            </a:r>
            <a:r>
              <a:rPr sz="1600" i="1" spc="22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возможность</a:t>
            </a:r>
            <a:r>
              <a:rPr sz="1600" i="1" spc="24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личностного</a:t>
            </a:r>
            <a:r>
              <a:rPr sz="1600" i="1" spc="2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контакта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spc="-50" dirty="0">
                <a:latin typeface="Arial"/>
                <a:cs typeface="Arial"/>
              </a:rPr>
              <a:t>и </a:t>
            </a:r>
            <a:r>
              <a:rPr sz="1600" i="1" dirty="0">
                <a:latin typeface="Arial"/>
                <a:cs typeface="Arial"/>
              </a:rPr>
              <a:t>эмоциональной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поддержки,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нарушаются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привычные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способы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взаимодействия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семье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и</a:t>
            </a:r>
            <a:r>
              <a:rPr sz="1600" i="1" spc="65" dirty="0">
                <a:latin typeface="Arial"/>
                <a:cs typeface="Arial"/>
              </a:rPr>
              <a:t>  </a:t>
            </a:r>
            <a:r>
              <a:rPr sz="1600" i="1" spc="-10" dirty="0">
                <a:latin typeface="Arial"/>
                <a:cs typeface="Arial"/>
              </a:rPr>
              <a:t>повседневное ролевое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взаимодействие,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бытовые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рутинные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нагрузки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возрастают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2425" indent="-192405">
              <a:lnSpc>
                <a:spcPct val="100000"/>
              </a:lnSpc>
              <a:buAutoNum type="arabicParenR"/>
              <a:tabLst>
                <a:tab pos="352425" algn="l"/>
              </a:tabLst>
            </a:pPr>
            <a:r>
              <a:rPr sz="1600" i="1" spc="-10" dirty="0">
                <a:latin typeface="Arial"/>
                <a:cs typeface="Arial"/>
              </a:rPr>
              <a:t>Возможно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обострение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ситуативных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личностных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психологических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проблем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и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латентных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расстройств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9110" y="180594"/>
            <a:ext cx="81590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7244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6050" y="619505"/>
          <a:ext cx="8832849" cy="44754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08020"/>
                <a:gridCol w="2910839"/>
                <a:gridCol w="2713990"/>
              </a:tblGrid>
              <a:tr h="5181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Навыки,</a:t>
                      </a:r>
                      <a:r>
                        <a:rPr sz="1400" b="1" spc="-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необходимые</a:t>
                      </a:r>
                      <a:r>
                        <a:rPr sz="14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b="1" spc="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выживания.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91376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Результаты </a:t>
                      </a: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Симптомы </a:t>
                      </a: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ПТСР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территории</a:t>
                      </a:r>
                      <a:r>
                        <a:rPr sz="1200" b="1" i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ведения</a:t>
                      </a:r>
                      <a:r>
                        <a:rPr sz="1200" b="1" i="1" spc="-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r>
                        <a:rPr sz="1200" b="1" i="1" spc="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тылу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92430">
                <a:tc>
                  <a:txBody>
                    <a:bodyPr/>
                    <a:lstStyle/>
                    <a:p>
                      <a:pPr marL="90805" marR="819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071245" algn="l"/>
                          <a:tab pos="1649095" algn="l"/>
                          <a:tab pos="2804160" algn="l"/>
                        </a:tabLst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боевая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настороженность,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страх,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-6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внимания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 spc="43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страх,</a:t>
                      </a:r>
                      <a:r>
                        <a:rPr sz="900" b="1" spc="4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43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внимания,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активация</a:t>
                      </a:r>
                      <a:r>
                        <a:rPr sz="900" b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ресурсов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(«наготове»)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Бессонница,</a:t>
                      </a:r>
                      <a:r>
                        <a:rPr sz="9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гипербдительность,</a:t>
                      </a:r>
                      <a:r>
                        <a:rPr sz="900" b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вздрагивание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9080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003935" algn="l"/>
                          <a:tab pos="1390015" algn="l"/>
                          <a:tab pos="2534920" algn="l"/>
                        </a:tabLst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отреагированию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900" b="1" spc="35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уничтожения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источника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опасности,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бегства,</a:t>
                      </a:r>
                      <a:r>
                        <a:rPr sz="900" b="1" spc="-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 marR="82550" algn="just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мобилизации</a:t>
                      </a:r>
                      <a:r>
                        <a:rPr sz="900" b="1" spc="1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последующей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быстрой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релаксацией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445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b="1" spc="2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алгоритма\порядка</a:t>
                      </a:r>
                      <a:r>
                        <a:rPr sz="900" b="1" spc="2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900" b="1" spc="28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бегства, 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marR="81280" algn="just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мобилизации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последующей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релаксацией;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ответственность</a:t>
                      </a:r>
                      <a:r>
                        <a:rPr sz="900" b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Гипермобилизованность,</a:t>
                      </a:r>
                      <a:r>
                        <a:rPr sz="900" b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0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0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2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кризисной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ситуации,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ситуаций,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900" b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900" b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образы,</a:t>
                      </a:r>
                      <a:r>
                        <a:rPr sz="900" b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мысли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событии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25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символов,</a:t>
                      </a:r>
                      <a:r>
                        <a:rPr sz="900" b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ассоциируемых</a:t>
                      </a:r>
                      <a:r>
                        <a:rPr sz="900" b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событием, диссоциация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647189" algn="l"/>
                          <a:tab pos="2329180" algn="l"/>
                        </a:tabLst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Сужение</a:t>
                      </a:r>
                      <a:r>
                        <a:rPr sz="900" b="1" spc="25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диапазона,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стремление</a:t>
                      </a:r>
                      <a:r>
                        <a:rPr sz="900" b="1" spc="2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«уходу»</a:t>
                      </a:r>
                      <a:r>
                        <a:rPr sz="900" b="1" spc="4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900" b="1" spc="4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реальности</a:t>
                      </a:r>
                      <a:r>
                        <a:rPr sz="900" b="1" spc="4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409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4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4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нравственных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151255" algn="l"/>
                          <a:tab pos="2532380" algn="l"/>
                        </a:tabLst>
                      </a:pP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Снижение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фона,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гиперответственность</a:t>
                      </a:r>
                      <a:r>
                        <a:rPr sz="900" b="1" spc="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нравственных 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Оскуднение</a:t>
                      </a:r>
                      <a:r>
                        <a:rPr sz="9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чувств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284">
                <a:tc>
                  <a:txBody>
                    <a:bodyPr/>
                    <a:lstStyle/>
                    <a:p>
                      <a:pPr marL="90805" marR="8509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недавно</a:t>
                      </a:r>
                      <a:r>
                        <a:rPr sz="900" b="1" spc="3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погибшем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товарище;</a:t>
                      </a:r>
                      <a:r>
                        <a:rPr sz="900" b="1" spc="3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отношения ответственной</a:t>
                      </a:r>
                      <a:r>
                        <a:rPr sz="900" b="1" spc="7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зависимости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128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2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2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погибших</a:t>
                      </a:r>
                      <a:r>
                        <a:rPr sz="900" b="1" spc="26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родственниках,</a:t>
                      </a:r>
                      <a:r>
                        <a:rPr sz="900" b="1" spc="25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знакомых;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отношения</a:t>
                      </a:r>
                      <a:r>
                        <a:rPr sz="900" b="1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ответственной</a:t>
                      </a:r>
                      <a:r>
                        <a:rPr sz="900" b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зависимости;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900" b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(радость)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близкого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вины</a:t>
                      </a:r>
                      <a:r>
                        <a:rPr sz="9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выжившего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90805" marR="8318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боевой</a:t>
                      </a:r>
                      <a:r>
                        <a:rPr sz="900" b="1" spc="229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2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бесхитростному</a:t>
                      </a:r>
                      <a:r>
                        <a:rPr sz="900" b="1" spc="-4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индукция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4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40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3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3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изменившемуся</a:t>
                      </a:r>
                      <a:r>
                        <a:rPr sz="900" b="1" spc="1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1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1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индукция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семьями</a:t>
                      </a:r>
                      <a:r>
                        <a:rPr sz="900" b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имеющих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такой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900" b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опыт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4"/>
                        </a:spcBef>
                        <a:tabLst>
                          <a:tab pos="1583055" algn="l"/>
                        </a:tabLst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Повышенное</a:t>
                      </a:r>
                      <a:r>
                        <a:rPr sz="900" b="1" spc="34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34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справедливости, конфликтность,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раздражительность, дезадаптированность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863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43800" y="209550"/>
            <a:ext cx="1086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C00000"/>
                </a:solidFill>
                <a:latin typeface="Times New Roman"/>
                <a:cs typeface="Times New Roman"/>
              </a:rPr>
              <a:t>ТРЕВОГА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94888" y="647573"/>
            <a:ext cx="5658485" cy="1074420"/>
            <a:chOff x="3294888" y="647573"/>
            <a:chExt cx="5658485" cy="1074420"/>
          </a:xfrm>
        </p:grpSpPr>
        <p:sp>
          <p:nvSpPr>
            <p:cNvPr id="7" name="object 7"/>
            <p:cNvSpPr/>
            <p:nvPr/>
          </p:nvSpPr>
          <p:spPr>
            <a:xfrm>
              <a:off x="3307588" y="660273"/>
              <a:ext cx="5633085" cy="1049020"/>
            </a:xfrm>
            <a:custGeom>
              <a:avLst/>
              <a:gdLst/>
              <a:ahLst/>
              <a:cxnLst/>
              <a:rect l="l" t="t" r="r" b="b"/>
              <a:pathLst>
                <a:path w="5633084" h="1049020">
                  <a:moveTo>
                    <a:pt x="5108194" y="0"/>
                  </a:moveTo>
                  <a:lnTo>
                    <a:pt x="5108194" y="131063"/>
                  </a:lnTo>
                  <a:lnTo>
                    <a:pt x="0" y="131063"/>
                  </a:lnTo>
                  <a:lnTo>
                    <a:pt x="0" y="917448"/>
                  </a:lnTo>
                  <a:lnTo>
                    <a:pt x="5108194" y="917448"/>
                  </a:lnTo>
                  <a:lnTo>
                    <a:pt x="5108194" y="1048512"/>
                  </a:lnTo>
                  <a:lnTo>
                    <a:pt x="5632577" y="524255"/>
                  </a:lnTo>
                  <a:lnTo>
                    <a:pt x="5108194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07588" y="660273"/>
              <a:ext cx="5633085" cy="1049020"/>
            </a:xfrm>
            <a:custGeom>
              <a:avLst/>
              <a:gdLst/>
              <a:ahLst/>
              <a:cxnLst/>
              <a:rect l="l" t="t" r="r" b="b"/>
              <a:pathLst>
                <a:path w="5633084" h="1049020">
                  <a:moveTo>
                    <a:pt x="0" y="131063"/>
                  </a:moveTo>
                  <a:lnTo>
                    <a:pt x="5108194" y="131063"/>
                  </a:lnTo>
                  <a:lnTo>
                    <a:pt x="5108194" y="0"/>
                  </a:lnTo>
                  <a:lnTo>
                    <a:pt x="5632577" y="524255"/>
                  </a:lnTo>
                  <a:lnTo>
                    <a:pt x="5108194" y="1048512"/>
                  </a:lnTo>
                  <a:lnTo>
                    <a:pt x="5108194" y="917448"/>
                  </a:lnTo>
                  <a:lnTo>
                    <a:pt x="0" y="917448"/>
                  </a:lnTo>
                  <a:lnTo>
                    <a:pt x="0" y="131063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17570" y="775842"/>
            <a:ext cx="1370330" cy="73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indent="-62230">
              <a:lnSpc>
                <a:spcPts val="1410"/>
              </a:lnSpc>
              <a:spcBef>
                <a:spcPts val="100"/>
              </a:spcBef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Неоднозначность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Неопределенность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Новизна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41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Непредсказуемость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9059" y="890016"/>
            <a:ext cx="3009900" cy="649605"/>
            <a:chOff x="299059" y="890016"/>
            <a:chExt cx="3009900" cy="649605"/>
          </a:xfrm>
        </p:grpSpPr>
        <p:sp>
          <p:nvSpPr>
            <p:cNvPr id="11" name="object 11"/>
            <p:cNvSpPr/>
            <p:nvPr/>
          </p:nvSpPr>
          <p:spPr>
            <a:xfrm>
              <a:off x="311759" y="942721"/>
              <a:ext cx="2984500" cy="466090"/>
            </a:xfrm>
            <a:custGeom>
              <a:avLst/>
              <a:gdLst/>
              <a:ahLst/>
              <a:cxnLst/>
              <a:rect l="l" t="t" r="r" b="b"/>
              <a:pathLst>
                <a:path w="2984500" h="466090">
                  <a:moveTo>
                    <a:pt x="0" y="77724"/>
                  </a:moveTo>
                  <a:lnTo>
                    <a:pt x="6103" y="47470"/>
                  </a:lnTo>
                  <a:lnTo>
                    <a:pt x="22748" y="22764"/>
                  </a:lnTo>
                  <a:lnTo>
                    <a:pt x="47438" y="6107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7"/>
                  </a:lnTo>
                  <a:lnTo>
                    <a:pt x="2961141" y="22764"/>
                  </a:lnTo>
                  <a:lnTo>
                    <a:pt x="2977784" y="47470"/>
                  </a:lnTo>
                  <a:lnTo>
                    <a:pt x="2983890" y="77724"/>
                  </a:lnTo>
                  <a:lnTo>
                    <a:pt x="2983890" y="388365"/>
                  </a:lnTo>
                  <a:lnTo>
                    <a:pt x="2977784" y="418619"/>
                  </a:lnTo>
                  <a:lnTo>
                    <a:pt x="2961141" y="443325"/>
                  </a:lnTo>
                  <a:lnTo>
                    <a:pt x="2936473" y="459982"/>
                  </a:lnTo>
                  <a:lnTo>
                    <a:pt x="2906293" y="466089"/>
                  </a:lnTo>
                  <a:lnTo>
                    <a:pt x="77673" y="466089"/>
                  </a:lnTo>
                  <a:lnTo>
                    <a:pt x="47438" y="459982"/>
                  </a:lnTo>
                  <a:lnTo>
                    <a:pt x="22748" y="443325"/>
                  </a:lnTo>
                  <a:lnTo>
                    <a:pt x="6103" y="418619"/>
                  </a:lnTo>
                  <a:lnTo>
                    <a:pt x="0" y="388365"/>
                  </a:lnTo>
                  <a:lnTo>
                    <a:pt x="0" y="77724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684" y="890016"/>
              <a:ext cx="1833372" cy="64922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69035" y="950721"/>
            <a:ext cx="1470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Причины: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94888" y="1742694"/>
            <a:ext cx="5658485" cy="1554480"/>
            <a:chOff x="3294888" y="1742694"/>
            <a:chExt cx="5658485" cy="1554480"/>
          </a:xfrm>
        </p:grpSpPr>
        <p:sp>
          <p:nvSpPr>
            <p:cNvPr id="15" name="object 15"/>
            <p:cNvSpPr/>
            <p:nvPr/>
          </p:nvSpPr>
          <p:spPr>
            <a:xfrm>
              <a:off x="3307588" y="1755394"/>
              <a:ext cx="5633085" cy="1529080"/>
            </a:xfrm>
            <a:custGeom>
              <a:avLst/>
              <a:gdLst/>
              <a:ahLst/>
              <a:cxnLst/>
              <a:rect l="l" t="t" r="r" b="b"/>
              <a:pathLst>
                <a:path w="5633084" h="1529079">
                  <a:moveTo>
                    <a:pt x="4868037" y="0"/>
                  </a:moveTo>
                  <a:lnTo>
                    <a:pt x="4868037" y="191134"/>
                  </a:lnTo>
                  <a:lnTo>
                    <a:pt x="0" y="191134"/>
                  </a:lnTo>
                  <a:lnTo>
                    <a:pt x="0" y="1337817"/>
                  </a:lnTo>
                  <a:lnTo>
                    <a:pt x="4868037" y="1337817"/>
                  </a:lnTo>
                  <a:lnTo>
                    <a:pt x="4868037" y="1528952"/>
                  </a:lnTo>
                  <a:lnTo>
                    <a:pt x="5632577" y="764412"/>
                  </a:lnTo>
                  <a:lnTo>
                    <a:pt x="4868037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7588" y="1755394"/>
              <a:ext cx="5633085" cy="1529080"/>
            </a:xfrm>
            <a:custGeom>
              <a:avLst/>
              <a:gdLst/>
              <a:ahLst/>
              <a:cxnLst/>
              <a:rect l="l" t="t" r="r" b="b"/>
              <a:pathLst>
                <a:path w="5633084" h="1529079">
                  <a:moveTo>
                    <a:pt x="0" y="191134"/>
                  </a:moveTo>
                  <a:lnTo>
                    <a:pt x="4868037" y="191134"/>
                  </a:lnTo>
                  <a:lnTo>
                    <a:pt x="4868037" y="0"/>
                  </a:lnTo>
                  <a:lnTo>
                    <a:pt x="5632577" y="764412"/>
                  </a:lnTo>
                  <a:lnTo>
                    <a:pt x="4868037" y="1528952"/>
                  </a:lnTo>
                  <a:lnTo>
                    <a:pt x="4868037" y="1337817"/>
                  </a:lnTo>
                  <a:lnTo>
                    <a:pt x="0" y="1337817"/>
                  </a:lnTo>
                  <a:lnTo>
                    <a:pt x="0" y="191134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03270" y="1914525"/>
            <a:ext cx="4608830" cy="1129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364" indent="-113664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Невозможность</a:t>
            </a:r>
            <a:r>
              <a:rPr sz="12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расслабиться,</a:t>
            </a:r>
            <a:r>
              <a:rPr sz="1200" i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мышечное</a:t>
            </a:r>
            <a:r>
              <a:rPr sz="1200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напряжение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Суетливость,</a:t>
            </a:r>
            <a:r>
              <a:rPr sz="1200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неусидчивость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Сложно</a:t>
            </a:r>
            <a:r>
              <a:rPr sz="1200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сосредоточиться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Трудности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со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сном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Быстрая</a:t>
            </a:r>
            <a:r>
              <a:rPr sz="12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утомляемость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Трудно</a:t>
            </a:r>
            <a:r>
              <a:rPr sz="1200" i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контролируемые,</a:t>
            </a:r>
            <a:r>
              <a:rPr sz="12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цепляющиеся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друг</a:t>
            </a:r>
            <a:r>
              <a:rPr sz="12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друга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мысли</a:t>
            </a:r>
            <a:r>
              <a:rPr sz="12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образы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9059" y="2243327"/>
            <a:ext cx="3009900" cy="649605"/>
            <a:chOff x="299059" y="2243327"/>
            <a:chExt cx="3009900" cy="649605"/>
          </a:xfrm>
        </p:grpSpPr>
        <p:sp>
          <p:nvSpPr>
            <p:cNvPr id="19" name="object 19"/>
            <p:cNvSpPr/>
            <p:nvPr/>
          </p:nvSpPr>
          <p:spPr>
            <a:xfrm>
              <a:off x="311759" y="2295651"/>
              <a:ext cx="2984500" cy="466090"/>
            </a:xfrm>
            <a:custGeom>
              <a:avLst/>
              <a:gdLst/>
              <a:ahLst/>
              <a:cxnLst/>
              <a:rect l="l" t="t" r="r" b="b"/>
              <a:pathLst>
                <a:path w="2984500" h="466089">
                  <a:moveTo>
                    <a:pt x="0" y="77597"/>
                  </a:moveTo>
                  <a:lnTo>
                    <a:pt x="6103" y="47416"/>
                  </a:lnTo>
                  <a:lnTo>
                    <a:pt x="22748" y="22748"/>
                  </a:lnTo>
                  <a:lnTo>
                    <a:pt x="47438" y="6105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5"/>
                  </a:lnTo>
                  <a:lnTo>
                    <a:pt x="2961141" y="22748"/>
                  </a:lnTo>
                  <a:lnTo>
                    <a:pt x="2977784" y="47416"/>
                  </a:lnTo>
                  <a:lnTo>
                    <a:pt x="2983890" y="77597"/>
                  </a:lnTo>
                  <a:lnTo>
                    <a:pt x="2983890" y="388366"/>
                  </a:lnTo>
                  <a:lnTo>
                    <a:pt x="2977784" y="418546"/>
                  </a:lnTo>
                  <a:lnTo>
                    <a:pt x="2961141" y="443214"/>
                  </a:lnTo>
                  <a:lnTo>
                    <a:pt x="2936473" y="459857"/>
                  </a:lnTo>
                  <a:lnTo>
                    <a:pt x="2906293" y="465963"/>
                  </a:lnTo>
                  <a:lnTo>
                    <a:pt x="77673" y="465963"/>
                  </a:lnTo>
                  <a:lnTo>
                    <a:pt x="47438" y="459857"/>
                  </a:lnTo>
                  <a:lnTo>
                    <a:pt x="22748" y="443214"/>
                  </a:lnTo>
                  <a:lnTo>
                    <a:pt x="6103" y="418546"/>
                  </a:lnTo>
                  <a:lnTo>
                    <a:pt x="0" y="388366"/>
                  </a:lnTo>
                  <a:lnTo>
                    <a:pt x="0" y="7759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376" y="2243327"/>
              <a:ext cx="2189988" cy="64922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90727" y="2304033"/>
            <a:ext cx="182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Проявления: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3791" y="3826941"/>
            <a:ext cx="141287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900">
              <a:latin typeface="Times New Roman"/>
              <a:cs typeface="Times New Roman"/>
            </a:endParaRPr>
          </a:p>
          <a:p>
            <a:pPr marL="203200" marR="196850" indent="188595">
              <a:lnSpc>
                <a:spcPts val="919"/>
              </a:lnSpc>
              <a:spcBef>
                <a:spcPts val="5"/>
              </a:spcBef>
            </a:pPr>
            <a:r>
              <a:rPr sz="900" spc="-10" dirty="0">
                <a:latin typeface="Microsoft Sans Serif"/>
                <a:cs typeface="Microsoft Sans Serif"/>
              </a:rPr>
              <a:t>Устранение неопределенности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10460" y="3826941"/>
            <a:ext cx="147383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7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90"/>
              </a:spcBef>
            </a:pPr>
            <a:endParaRPr sz="900">
              <a:latin typeface="Times New Roman"/>
              <a:cs typeface="Times New Roman"/>
            </a:endParaRPr>
          </a:p>
          <a:p>
            <a:pPr marL="53975" marR="45085" indent="-2540" algn="ctr">
              <a:lnSpc>
                <a:spcPct val="85900"/>
              </a:lnSpc>
            </a:pPr>
            <a:r>
              <a:rPr sz="900" spc="-10" dirty="0">
                <a:latin typeface="Microsoft Sans Serif"/>
                <a:cs typeface="Microsoft Sans Serif"/>
              </a:rPr>
              <a:t>Снижение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тревожности через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проработку </a:t>
            </a:r>
            <a:r>
              <a:rPr sz="900" dirty="0">
                <a:latin typeface="Microsoft Sans Serif"/>
                <a:cs typeface="Microsoft Sans Serif"/>
              </a:rPr>
              <a:t>страхов,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тревоги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и</a:t>
            </a:r>
            <a:r>
              <a:rPr sz="900" spc="-10" dirty="0">
                <a:latin typeface="Microsoft Sans Serif"/>
                <a:cs typeface="Microsoft Sans Serif"/>
              </a:rPr>
              <a:t> других </a:t>
            </a:r>
            <a:r>
              <a:rPr sz="900" dirty="0">
                <a:latin typeface="Microsoft Sans Serif"/>
                <a:cs typeface="Microsoft Sans Serif"/>
              </a:rPr>
              <a:t>острых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реакций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на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940"/>
              </a:lnSpc>
            </a:pPr>
            <a:r>
              <a:rPr sz="900" spc="-10" dirty="0">
                <a:latin typeface="Microsoft Sans Serif"/>
                <a:cs typeface="Microsoft Sans Serif"/>
              </a:rPr>
              <a:t>стрпесс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68065" y="3826941"/>
            <a:ext cx="136715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900">
              <a:latin typeface="Times New Roman"/>
              <a:cs typeface="Times New Roman"/>
            </a:endParaRPr>
          </a:p>
          <a:p>
            <a:pPr marL="48260" marR="42545" indent="286385">
              <a:lnSpc>
                <a:spcPts val="919"/>
              </a:lnSpc>
            </a:pPr>
            <a:r>
              <a:rPr sz="900" spc="-10" dirty="0">
                <a:latin typeface="Microsoft Sans Serif"/>
                <a:cs typeface="Microsoft Sans Serif"/>
              </a:rPr>
              <a:t>Ограничение источников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негативного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860"/>
              </a:lnSpc>
            </a:pPr>
            <a:r>
              <a:rPr sz="900" spc="-10" dirty="0">
                <a:latin typeface="Microsoft Sans Serif"/>
                <a:cs typeface="Microsoft Sans Serif"/>
              </a:rPr>
              <a:t>информационного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1000"/>
              </a:lnSpc>
            </a:pPr>
            <a:r>
              <a:rPr sz="900" spc="-10" dirty="0">
                <a:latin typeface="Microsoft Sans Serif"/>
                <a:cs typeface="Microsoft Sans Serif"/>
              </a:rPr>
              <a:t>влияния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1924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79375" rIns="0" bIns="0" rtlCol="0">
            <a:spAutoFit/>
          </a:bodyPr>
          <a:lstStyle/>
          <a:p>
            <a:pPr marL="57785" marR="44450" algn="ctr">
              <a:lnSpc>
                <a:spcPct val="86100"/>
              </a:lnSpc>
              <a:spcBef>
                <a:spcPts val="625"/>
              </a:spcBef>
            </a:pPr>
            <a:r>
              <a:rPr sz="900" dirty="0">
                <a:latin typeface="Microsoft Sans Serif"/>
                <a:cs typeface="Microsoft Sans Serif"/>
              </a:rPr>
              <a:t>Восполнение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дефицита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личного </a:t>
            </a:r>
            <a:r>
              <a:rPr sz="900" dirty="0">
                <a:latin typeface="Microsoft Sans Serif"/>
                <a:cs typeface="Microsoft Sans Serif"/>
              </a:rPr>
              <a:t>общения для членов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семьи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185" dirty="0">
                <a:latin typeface="Microsoft Sans Serif"/>
                <a:cs typeface="Microsoft Sans Serif"/>
              </a:rPr>
              <a:t>– </a:t>
            </a:r>
            <a:r>
              <a:rPr sz="900" dirty="0">
                <a:latin typeface="Microsoft Sans Serif"/>
                <a:cs typeface="Microsoft Sans Serif"/>
              </a:rPr>
              <a:t>подбор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источников</a:t>
            </a:r>
            <a:endParaRPr sz="900">
              <a:latin typeface="Microsoft Sans Serif"/>
              <a:cs typeface="Microsoft Sans Serif"/>
            </a:endParaRPr>
          </a:p>
          <a:p>
            <a:pPr marL="6985" algn="ctr">
              <a:lnSpc>
                <a:spcPts val="850"/>
              </a:lnSpc>
            </a:pPr>
            <a:r>
              <a:rPr sz="900" dirty="0">
                <a:latin typeface="Microsoft Sans Serif"/>
                <a:cs typeface="Microsoft Sans Serif"/>
              </a:rPr>
              <a:t>эмоциональной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и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личностной</a:t>
            </a:r>
            <a:endParaRPr sz="900">
              <a:latin typeface="Microsoft Sans Serif"/>
              <a:cs typeface="Microsoft Sans Serif"/>
            </a:endParaRPr>
          </a:p>
          <a:p>
            <a:pPr marL="204470" marR="186055" indent="-6350" algn="ctr">
              <a:lnSpc>
                <a:spcPct val="86400"/>
              </a:lnSpc>
              <a:spcBef>
                <a:spcPts val="75"/>
              </a:spcBef>
            </a:pPr>
            <a:r>
              <a:rPr sz="900" spc="-10" dirty="0">
                <a:latin typeface="Microsoft Sans Serif"/>
                <a:cs typeface="Microsoft Sans Serif"/>
              </a:rPr>
              <a:t>поддержки,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перестройка повседневного</a:t>
            </a:r>
            <a:r>
              <a:rPr sz="900" spc="6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ролевого взаимодействия,</a:t>
            </a:r>
            <a:r>
              <a:rPr sz="900" spc="8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рутинных </a:t>
            </a:r>
            <a:r>
              <a:rPr sz="900" spc="-20" dirty="0">
                <a:latin typeface="Microsoft Sans Serif"/>
                <a:cs typeface="Microsoft Sans Serif"/>
              </a:rPr>
              <a:t>нагрузок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на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членов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семьи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4362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0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85"/>
              </a:spcBef>
            </a:pPr>
            <a:endParaRPr sz="900">
              <a:latin typeface="Times New Roman"/>
              <a:cs typeface="Times New Roman"/>
            </a:endParaRPr>
          </a:p>
          <a:p>
            <a:pPr marL="60960" marR="52705" indent="1905" algn="ctr">
              <a:lnSpc>
                <a:spcPct val="86200"/>
              </a:lnSpc>
            </a:pPr>
            <a:r>
              <a:rPr sz="900" dirty="0">
                <a:latin typeface="Microsoft Sans Serif"/>
                <a:cs typeface="Microsoft Sans Serif"/>
              </a:rPr>
              <a:t>В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случае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необходимости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85" dirty="0">
                <a:latin typeface="Microsoft Sans Serif"/>
                <a:cs typeface="Microsoft Sans Serif"/>
              </a:rPr>
              <a:t>– </a:t>
            </a:r>
            <a:r>
              <a:rPr sz="900" dirty="0">
                <a:latin typeface="Microsoft Sans Serif"/>
                <a:cs typeface="Microsoft Sans Serif"/>
              </a:rPr>
              <a:t>обращение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за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очной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и</a:t>
            </a:r>
            <a:r>
              <a:rPr sz="900" spc="-10" dirty="0">
                <a:latin typeface="Microsoft Sans Serif"/>
                <a:cs typeface="Microsoft Sans Serif"/>
              </a:rPr>
              <a:t> медицинской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(неврологической </a:t>
            </a:r>
            <a:r>
              <a:rPr sz="900" dirty="0">
                <a:latin typeface="Microsoft Sans Serif"/>
                <a:cs typeface="Microsoft Sans Serif"/>
              </a:rPr>
              <a:t>и </a:t>
            </a:r>
            <a:r>
              <a:rPr sz="900" spc="-10" dirty="0">
                <a:latin typeface="Microsoft Sans Serif"/>
                <a:cs typeface="Microsoft Sans Serif"/>
              </a:rPr>
              <a:t>психиатрической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помощью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в</a:t>
            </a:r>
            <a:r>
              <a:rPr sz="900" dirty="0">
                <a:latin typeface="Microsoft Sans Serif"/>
                <a:cs typeface="Microsoft Sans Serif"/>
              </a:rPr>
              <a:t> связи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тревожным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состоянием)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33400" y="3028950"/>
            <a:ext cx="2625725" cy="734060"/>
            <a:chOff x="395109" y="2957702"/>
            <a:chExt cx="2625725" cy="734060"/>
          </a:xfrm>
        </p:grpSpPr>
        <p:sp>
          <p:nvSpPr>
            <p:cNvPr id="28" name="object 28"/>
            <p:cNvSpPr/>
            <p:nvPr/>
          </p:nvSpPr>
          <p:spPr>
            <a:xfrm>
              <a:off x="395109" y="2957702"/>
              <a:ext cx="2625725" cy="734060"/>
            </a:xfrm>
            <a:custGeom>
              <a:avLst/>
              <a:gdLst/>
              <a:ahLst/>
              <a:cxnLst/>
              <a:rect l="l" t="t" r="r" b="b"/>
              <a:pathLst>
                <a:path w="2625725" h="734060">
                  <a:moveTo>
                    <a:pt x="1968995" y="0"/>
                  </a:moveTo>
                  <a:lnTo>
                    <a:pt x="656335" y="0"/>
                  </a:lnTo>
                  <a:lnTo>
                    <a:pt x="656335" y="366903"/>
                  </a:lnTo>
                  <a:lnTo>
                    <a:pt x="0" y="366903"/>
                  </a:lnTo>
                  <a:lnTo>
                    <a:pt x="1312659" y="733806"/>
                  </a:lnTo>
                  <a:lnTo>
                    <a:pt x="2625331" y="366903"/>
                  </a:lnTo>
                  <a:lnTo>
                    <a:pt x="1968995" y="366903"/>
                  </a:lnTo>
                  <a:lnTo>
                    <a:pt x="196899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5109" y="2957702"/>
              <a:ext cx="2625725" cy="734060"/>
            </a:xfrm>
            <a:custGeom>
              <a:avLst/>
              <a:gdLst/>
              <a:ahLst/>
              <a:cxnLst/>
              <a:rect l="l" t="t" r="r" b="b"/>
              <a:pathLst>
                <a:path w="2625725" h="734060">
                  <a:moveTo>
                    <a:pt x="0" y="366903"/>
                  </a:moveTo>
                  <a:lnTo>
                    <a:pt x="656335" y="366903"/>
                  </a:lnTo>
                  <a:lnTo>
                    <a:pt x="656335" y="0"/>
                  </a:lnTo>
                  <a:lnTo>
                    <a:pt x="1968995" y="0"/>
                  </a:lnTo>
                  <a:lnTo>
                    <a:pt x="1968995" y="366903"/>
                  </a:lnTo>
                  <a:lnTo>
                    <a:pt x="2625331" y="366903"/>
                  </a:lnTo>
                  <a:lnTo>
                    <a:pt x="1312659" y="733806"/>
                  </a:lnTo>
                  <a:lnTo>
                    <a:pt x="0" y="366903"/>
                  </a:lnTo>
                  <a:close/>
                </a:path>
              </a:pathLst>
            </a:custGeom>
            <a:ln w="25399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048000" y="3333750"/>
            <a:ext cx="560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НАПРАВЛЕНИЯ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8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ПОМОЩИ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333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81800" y="133350"/>
            <a:ext cx="2213356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200150"/>
            <a:ext cx="8915400" cy="3669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 dirty="0">
                <a:latin typeface="Arial"/>
                <a:cs typeface="Arial"/>
              </a:rPr>
              <a:t>При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взаимодействии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учитывать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247015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59715" algn="l"/>
              </a:tabLst>
            </a:pP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детей</a:t>
            </a:r>
            <a:r>
              <a:rPr sz="1200" i="1" spc="11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дошкольного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возраста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еще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нет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собственных</a:t>
            </a:r>
            <a:r>
              <a:rPr sz="1200" i="1" spc="11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навыков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совладания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ситуацией,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поэтому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spc="-25" dirty="0">
                <a:latin typeface="Arial"/>
                <a:cs typeface="Arial"/>
              </a:rPr>
              <a:t>они </a:t>
            </a:r>
            <a:r>
              <a:rPr sz="1200" i="1" dirty="0">
                <a:latin typeface="Arial"/>
                <a:cs typeface="Arial"/>
              </a:rPr>
              <a:t>практически</a:t>
            </a:r>
            <a:r>
              <a:rPr sz="1200" i="1" spc="30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полностью</a:t>
            </a:r>
            <a:r>
              <a:rPr sz="1200" i="1" spc="295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зависят</a:t>
            </a:r>
            <a:r>
              <a:rPr sz="1200" i="1" spc="30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от</a:t>
            </a:r>
            <a:r>
              <a:rPr sz="1200" i="1" spc="29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взрослого.</a:t>
            </a:r>
            <a:r>
              <a:rPr sz="1200" i="1" spc="3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После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травматического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события</a:t>
            </a:r>
            <a:r>
              <a:rPr sz="1200" i="1" spc="2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могут</a:t>
            </a:r>
            <a:r>
              <a:rPr sz="1200" i="1" spc="29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наблюдаться </a:t>
            </a:r>
            <a:r>
              <a:rPr sz="1200" b="1" i="1" dirty="0">
                <a:latin typeface="Arial"/>
                <a:cs typeface="Arial"/>
              </a:rPr>
              <a:t>регрессия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</a:t>
            </a:r>
            <a:r>
              <a:rPr sz="1200" b="1" i="1" spc="16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более</a:t>
            </a:r>
            <a:r>
              <a:rPr sz="1200" b="1" i="1" spc="15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ранние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поведенческие</a:t>
            </a:r>
            <a:r>
              <a:rPr sz="1200" b="1" i="1" spc="17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стадии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изменения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режима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питания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16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сна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необъяснимые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боли, </a:t>
            </a:r>
            <a:r>
              <a:rPr sz="1200" b="1" i="1" dirty="0">
                <a:latin typeface="Arial"/>
                <a:cs typeface="Arial"/>
              </a:rPr>
              <a:t>непослушание,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гиперактивность,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речевые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нарушения,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агрессия,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отстранение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Ребенок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снова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снова, преувеличивая,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рассказывать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травматическом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событии.</a:t>
            </a:r>
            <a:endParaRPr sz="1200">
              <a:latin typeface="Arial"/>
              <a:cs typeface="Arial"/>
            </a:endParaRPr>
          </a:p>
          <a:p>
            <a:pPr marL="12700" marR="5715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Печаль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– это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одна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из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естественных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эмоций.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хочет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готов поговорить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своих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чувствах</a:t>
            </a:r>
            <a:r>
              <a:rPr sz="1200" i="1" spc="-10" dirty="0">
                <a:latin typeface="Arial"/>
                <a:cs typeface="Arial"/>
              </a:rPr>
              <a:t>,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препятствуйте,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поддержите</a:t>
            </a:r>
            <a:r>
              <a:rPr sz="1200" b="1" i="1" spc="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его</a:t>
            </a:r>
            <a:r>
              <a:rPr sz="1200" b="1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этом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начинании.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Обучающемуся</a:t>
            </a:r>
            <a:r>
              <a:rPr sz="1200" i="1" spc="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услышать,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вы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готовы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понять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состояние.</a:t>
            </a:r>
            <a:endParaRPr sz="1200">
              <a:latin typeface="Arial"/>
              <a:cs typeface="Arial"/>
            </a:endParaRPr>
          </a:p>
          <a:p>
            <a:pPr marL="12700" marR="6350" indent="205740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18440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хочет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поговорить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2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самом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факте</a:t>
            </a:r>
            <a:r>
              <a:rPr sz="1200" b="1" i="1" spc="229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смерти,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используйте</a:t>
            </a:r>
            <a:r>
              <a:rPr sz="1200" b="1" i="1" spc="2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простые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для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него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слова,</a:t>
            </a:r>
            <a:r>
              <a:rPr sz="1200" b="1" i="1" spc="229" dirty="0">
                <a:latin typeface="Arial"/>
                <a:cs typeface="Arial"/>
              </a:rPr>
              <a:t> </a:t>
            </a:r>
            <a:r>
              <a:rPr sz="1200" b="1" i="1" spc="-25" dirty="0">
                <a:latin typeface="Arial"/>
                <a:cs typeface="Arial"/>
              </a:rPr>
              <a:t>не </a:t>
            </a:r>
            <a:r>
              <a:rPr sz="1200" b="1" i="1" dirty="0">
                <a:latin typeface="Arial"/>
                <a:cs typeface="Arial"/>
              </a:rPr>
              <a:t>допускающие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недосказанности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или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двусмысленности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i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передавайте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обучающемуся</a:t>
            </a:r>
            <a:r>
              <a:rPr sz="1200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подробности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1200" i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близкого,</a:t>
            </a:r>
            <a:r>
              <a:rPr sz="1200" i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i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узнали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1200" i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i="1" spc="3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представителей).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Старайтесь</a:t>
            </a:r>
            <a:r>
              <a:rPr sz="1200" i="1" spc="4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следить,</a:t>
            </a:r>
            <a:r>
              <a:rPr sz="1200" i="1" spc="4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4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39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его </a:t>
            </a:r>
            <a:r>
              <a:rPr sz="1200" i="1" dirty="0">
                <a:latin typeface="Arial"/>
                <a:cs typeface="Arial"/>
              </a:rPr>
              <a:t>окружении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также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никто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этого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делал.</a:t>
            </a:r>
            <a:endParaRPr sz="1200">
              <a:latin typeface="Arial"/>
              <a:cs typeface="Arial"/>
            </a:endParaRPr>
          </a:p>
          <a:p>
            <a:pPr marL="12700" marR="6350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хочет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говорить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умершем,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посещать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места,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связанные</a:t>
            </a:r>
            <a:r>
              <a:rPr sz="1200" b="1" i="1" spc="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ним,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настаивайте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не </a:t>
            </a:r>
            <a:r>
              <a:rPr sz="1200" i="1" dirty="0">
                <a:latin typeface="Arial"/>
                <a:cs typeface="Arial"/>
              </a:rPr>
              <a:t>упрекайте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обучающегося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этом.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055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111072"/>
            <a:ext cx="8839199" cy="385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 dirty="0">
                <a:latin typeface="Arial"/>
                <a:cs typeface="Arial"/>
              </a:rPr>
              <a:t>При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взаимодействии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учитывать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17462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187325" algn="l"/>
              </a:tabLst>
            </a:pPr>
            <a:r>
              <a:rPr sz="1200" b="1" i="1" dirty="0">
                <a:latin typeface="Arial"/>
                <a:cs typeface="Arial"/>
              </a:rPr>
              <a:t>Избегайте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обсуждать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чересчур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серьезные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страшные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для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вещи,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есть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вероятность,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что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2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услышать.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стоит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делать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этого,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кажется,</a:t>
            </a:r>
            <a:r>
              <a:rPr sz="1200" i="1" spc="2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слишком</a:t>
            </a:r>
            <a:r>
              <a:rPr sz="1200" i="1" spc="229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увлечен,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чтобы </a:t>
            </a:r>
            <a:r>
              <a:rPr sz="1200" i="1" dirty="0">
                <a:latin typeface="Arial"/>
                <a:cs typeface="Arial"/>
              </a:rPr>
              <a:t>слушать,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слишком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мал,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понимать.</a:t>
            </a:r>
            <a:endParaRPr sz="1200">
              <a:latin typeface="Arial"/>
              <a:cs typeface="Arial"/>
            </a:endParaRPr>
          </a:p>
          <a:p>
            <a:pPr marL="12700" marR="5080" indent="177800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По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возможности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оставляйте</a:t>
            </a:r>
            <a:r>
              <a:rPr sz="1200" b="1" i="1" spc="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обучающегося</a:t>
            </a:r>
            <a:r>
              <a:rPr sz="1200" b="1" i="1" spc="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одного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течение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дня,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особенно,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просит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этом.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Если </a:t>
            </a:r>
            <a:r>
              <a:rPr sz="1200" i="1" dirty="0">
                <a:latin typeface="Arial"/>
                <a:cs typeface="Arial"/>
              </a:rPr>
              <a:t>профессиональная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необходимость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того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требует,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сообщите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обучающемуся,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уходите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определенное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время,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0" dirty="0">
                <a:latin typeface="Arial"/>
                <a:cs typeface="Arial"/>
              </a:rPr>
              <a:t>а </a:t>
            </a:r>
            <a:r>
              <a:rPr sz="1200" i="1" dirty="0">
                <a:latin typeface="Arial"/>
                <a:cs typeface="Arial"/>
              </a:rPr>
              <a:t>потом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вернетесь.</a:t>
            </a:r>
            <a:endParaRPr sz="1200">
              <a:latin typeface="Arial"/>
              <a:cs typeface="Arial"/>
            </a:endParaRPr>
          </a:p>
          <a:p>
            <a:pPr marL="12700" marR="5080" indent="21653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229235" algn="l"/>
              </a:tabLst>
            </a:pP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315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надо</a:t>
            </a:r>
            <a:r>
              <a:rPr sz="1200" b="1" i="1" spc="3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загружать</a:t>
            </a:r>
            <a:r>
              <a:rPr sz="1200" b="1" i="1" spc="3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обучающегося,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например,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сведениями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геополитических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стратегиях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30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национальных </a:t>
            </a:r>
            <a:r>
              <a:rPr sz="1200" i="1" dirty="0">
                <a:latin typeface="Arial"/>
                <a:cs typeface="Arial"/>
              </a:rPr>
              <a:t>интересах.</a:t>
            </a:r>
            <a:r>
              <a:rPr sz="1200" i="1" spc="12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Масштабные,</a:t>
            </a:r>
            <a:r>
              <a:rPr sz="1200" i="1" spc="1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комплексные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трудноразрешимые</a:t>
            </a:r>
            <a:r>
              <a:rPr sz="1200" i="1" spc="1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проблемы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могут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дополнительно</a:t>
            </a:r>
            <a:r>
              <a:rPr sz="1200" i="1" spc="125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увеличивать </a:t>
            </a:r>
            <a:r>
              <a:rPr sz="1200" i="1" dirty="0">
                <a:latin typeface="Arial"/>
                <a:cs typeface="Arial"/>
              </a:rPr>
              <a:t>тревожность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перед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незнакомыми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системами</a:t>
            </a:r>
            <a:r>
              <a:rPr sz="1200" i="1" spc="145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взаимоотношений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10" dirty="0">
                <a:latin typeface="Arial"/>
                <a:cs typeface="Arial"/>
              </a:rPr>
              <a:t> социальными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институтами.</a:t>
            </a:r>
            <a:endParaRPr sz="1200">
              <a:latin typeface="Arial"/>
              <a:cs typeface="Arial"/>
            </a:endParaRPr>
          </a:p>
          <a:p>
            <a:pPr marL="12700" marR="6985" indent="187960" algn="just">
              <a:lnSpc>
                <a:spcPct val="100000"/>
              </a:lnSpc>
              <a:spcBef>
                <a:spcPts val="600"/>
              </a:spcBef>
              <a:buAutoNum type="arabicPeriod" startAt="5"/>
              <a:tabLst>
                <a:tab pos="200660" algn="l"/>
              </a:tabLst>
            </a:pPr>
            <a:r>
              <a:rPr sz="1200" i="1" dirty="0">
                <a:latin typeface="Arial"/>
                <a:cs typeface="Arial"/>
              </a:rPr>
              <a:t>Постарайтесь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</a:t>
            </a:r>
            <a:r>
              <a:rPr sz="1200" i="1" spc="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мере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возможности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включать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тот</a:t>
            </a:r>
            <a:r>
              <a:rPr sz="1200" i="1" spc="9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распорядок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дня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который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был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него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до </a:t>
            </a:r>
            <a:r>
              <a:rPr sz="1200" i="1" spc="-10" dirty="0">
                <a:latin typeface="Arial"/>
                <a:cs typeface="Arial"/>
              </a:rPr>
              <a:t>утраты.</a:t>
            </a:r>
            <a:endParaRPr sz="1200">
              <a:latin typeface="Arial"/>
              <a:cs typeface="Arial"/>
            </a:endParaRPr>
          </a:p>
          <a:p>
            <a:pPr marL="12700" marR="5080" indent="188595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201295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родители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(законные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представители)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обучающегося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обратятся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вам</a:t>
            </a:r>
            <a:r>
              <a:rPr sz="1200" b="1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вопросом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1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сделать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так,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забыл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умершего</a:t>
            </a:r>
            <a:r>
              <a:rPr sz="1200" i="1" spc="26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близкого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человека,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предложите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иметь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наготове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фотографию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или </a:t>
            </a:r>
            <a:r>
              <a:rPr sz="1200" i="1" dirty="0">
                <a:latin typeface="Arial"/>
                <a:cs typeface="Arial"/>
              </a:rPr>
              <a:t>другие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памятные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вещи.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Когда</a:t>
            </a:r>
            <a:r>
              <a:rPr sz="1200" i="1" spc="3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будет</a:t>
            </a:r>
            <a:r>
              <a:rPr sz="1200" i="1" spc="3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готов,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3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попросить</a:t>
            </a:r>
            <a:r>
              <a:rPr sz="1200" i="1" spc="3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рассказать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ему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</a:t>
            </a:r>
            <a:r>
              <a:rPr sz="1200" i="1" spc="3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ушедшем человеке.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817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133350"/>
            <a:ext cx="1925574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8600" y="1276350"/>
            <a:ext cx="863727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400" i="1" dirty="0">
                <a:latin typeface="Arial"/>
                <a:cs typeface="Arial"/>
              </a:rPr>
              <a:t>При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взаимодействии</a:t>
            </a:r>
            <a:r>
              <a:rPr sz="1400" i="1" spc="-45" dirty="0"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4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важно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учитывать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следующее:</a:t>
            </a:r>
            <a:endParaRPr sz="1400">
              <a:latin typeface="Arial"/>
              <a:cs typeface="Arial"/>
            </a:endParaRPr>
          </a:p>
          <a:p>
            <a:pPr marL="12700" marR="5080" indent="271780" algn="just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284480" algn="l"/>
              </a:tabLst>
            </a:pPr>
            <a:r>
              <a:rPr sz="1400" i="1" dirty="0">
                <a:latin typeface="Arial"/>
                <a:cs typeface="Arial"/>
              </a:rPr>
              <a:t>Дети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могут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испытывать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иррациональный</a:t>
            </a:r>
            <a:r>
              <a:rPr sz="1400" b="1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страх</a:t>
            </a:r>
            <a:r>
              <a:rPr sz="1400" b="1" i="1" spc="9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преждевременной</a:t>
            </a:r>
            <a:r>
              <a:rPr sz="1400" b="1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смерти</a:t>
            </a:r>
            <a:r>
              <a:rPr sz="1400" i="1" dirty="0">
                <a:latin typeface="Arial"/>
                <a:cs typeface="Arial"/>
              </a:rPr>
              <a:t>,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не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понимая,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что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такое</a:t>
            </a:r>
            <a:r>
              <a:rPr sz="1400" i="1" spc="80" dirty="0">
                <a:latin typeface="Arial"/>
                <a:cs typeface="Arial"/>
              </a:rPr>
              <a:t> </a:t>
            </a:r>
            <a:r>
              <a:rPr sz="1400" i="1" spc="-50" dirty="0">
                <a:latin typeface="Arial"/>
                <a:cs typeface="Arial"/>
              </a:rPr>
              <a:t>и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она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наступает.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Идея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смерти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еще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не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полностью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находит понимание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маленьких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детей.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Осознание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реальности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близости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смерти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может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быть</a:t>
            </a:r>
            <a:r>
              <a:rPr sz="1400" i="1" spc="23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травмирующим.</a:t>
            </a:r>
            <a:r>
              <a:rPr sz="1400" i="1" spc="22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Для</a:t>
            </a:r>
            <a:r>
              <a:rPr sz="1400" i="1" spc="229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этого</a:t>
            </a:r>
            <a:r>
              <a:rPr sz="1400" i="1" spc="22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всегда</a:t>
            </a:r>
            <a:r>
              <a:rPr sz="1400" i="1" spc="22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необходимо</a:t>
            </a:r>
            <a:r>
              <a:rPr sz="1400" i="1" spc="229" dirty="0">
                <a:latin typeface="Arial"/>
                <a:cs typeface="Arial"/>
              </a:rPr>
              <a:t>  </a:t>
            </a:r>
            <a:r>
              <a:rPr sz="1400" i="1" spc="-10" dirty="0">
                <a:latin typeface="Arial"/>
                <a:cs typeface="Arial"/>
              </a:rPr>
              <a:t>проговаривать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ребенком, </a:t>
            </a:r>
            <a:r>
              <a:rPr sz="1400" i="1" dirty="0">
                <a:latin typeface="Arial"/>
                <a:cs typeface="Arial"/>
              </a:rPr>
              <a:t>что именно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20" dirty="0">
                <a:latin typeface="Arial"/>
                <a:cs typeface="Arial"/>
              </a:rPr>
              <a:t>означает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смерть,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она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происходит,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люди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справляются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со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смертью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близких.</a:t>
            </a:r>
            <a:endParaRPr sz="1400">
              <a:latin typeface="Arial"/>
              <a:cs typeface="Arial"/>
            </a:endParaRPr>
          </a:p>
          <a:p>
            <a:pPr marL="12700" marR="5715" indent="278130" algn="just">
              <a:lnSpc>
                <a:spcPct val="100000"/>
              </a:lnSpc>
              <a:spcBef>
                <a:spcPts val="605"/>
              </a:spcBef>
              <a:buAutoNum type="arabicPeriod" startAt="10"/>
              <a:tabLst>
                <a:tab pos="290830" algn="l"/>
              </a:tabLst>
            </a:pP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другим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типичным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для</a:t>
            </a:r>
            <a:r>
              <a:rPr sz="1400" i="1" spc="2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этого</a:t>
            </a:r>
            <a:r>
              <a:rPr sz="1400" i="1" spc="2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возраста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реакциям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относятся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страх</a:t>
            </a:r>
            <a:r>
              <a:rPr sz="1400" b="1" i="1" spc="24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сепарации</a:t>
            </a:r>
            <a:r>
              <a:rPr sz="1400" b="1" i="1" spc="23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(утраты)</a:t>
            </a:r>
            <a:r>
              <a:rPr sz="1400" b="1" i="1" spc="229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</a:t>
            </a:r>
            <a:r>
              <a:rPr sz="1400" b="1" i="1" spc="22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родителями, </a:t>
            </a:r>
            <a:r>
              <a:rPr sz="1400" b="1" i="1" dirty="0">
                <a:latin typeface="Arial"/>
                <a:cs typeface="Arial"/>
              </a:rPr>
              <a:t>беспричинный</a:t>
            </a:r>
            <a:r>
              <a:rPr sz="1400" b="1" i="1" spc="-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плач,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неподвижность.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800" y="1276350"/>
            <a:ext cx="8639810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dirty="0">
                <a:latin typeface="Arial"/>
                <a:cs typeface="Arial"/>
              </a:rPr>
              <a:t>При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беседе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младшего</a:t>
            </a:r>
            <a:r>
              <a:rPr sz="1400" b="1" i="1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школьного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важно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учитывать,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что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возрасте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от</a:t>
            </a:r>
            <a:r>
              <a:rPr sz="1400" b="1" i="1" spc="6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5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до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11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лет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могут </a:t>
            </a:r>
            <a:r>
              <a:rPr sz="1400" i="1">
                <a:latin typeface="Arial"/>
                <a:cs typeface="Arial"/>
              </a:rPr>
              <a:t>дополнительно</a:t>
            </a:r>
            <a:r>
              <a:rPr sz="1400" i="1" spc="450">
                <a:latin typeface="Arial"/>
                <a:cs typeface="Arial"/>
              </a:rPr>
              <a:t> </a:t>
            </a:r>
            <a:r>
              <a:rPr sz="1400" i="1" smtClean="0">
                <a:latin typeface="Arial"/>
                <a:cs typeface="Arial"/>
              </a:rPr>
              <a:t>проявиться</a:t>
            </a:r>
            <a:r>
              <a:rPr lang="ru-RU" sz="1400" i="1" dirty="0" smtClean="0">
                <a:latin typeface="Arial"/>
                <a:cs typeface="Arial"/>
              </a:rPr>
              <a:t>:</a:t>
            </a: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smtClean="0">
                <a:latin typeface="Arial"/>
                <a:cs typeface="Arial"/>
              </a:rPr>
              <a:t>страх</a:t>
            </a:r>
            <a:r>
              <a:rPr sz="1400" b="1" i="1" spc="450" smtClean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школы</a:t>
            </a:r>
            <a:r>
              <a:rPr sz="1400" i="1" dirty="0">
                <a:latin typeface="Arial"/>
                <a:cs typeface="Arial"/>
              </a:rPr>
              <a:t>,</a:t>
            </a:r>
            <a:r>
              <a:rPr sz="1400" i="1" spc="44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замкнутость,</a:t>
            </a:r>
            <a:r>
              <a:rPr sz="1400" b="1" i="1" spc="45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трудности</a:t>
            </a:r>
            <a:r>
              <a:rPr sz="1400" b="1" i="1" spc="44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концентрации,</a:t>
            </a:r>
            <a:r>
              <a:rPr sz="1400" b="1" i="1" spc="4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разрыв</a:t>
            </a:r>
            <a:r>
              <a:rPr sz="1400" b="1" i="1" spc="45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</a:t>
            </a:r>
            <a:r>
              <a:rPr sz="1400" b="1" i="1" spc="44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прежними </a:t>
            </a:r>
            <a:r>
              <a:rPr sz="1400" b="1" i="1" dirty="0">
                <a:latin typeface="Arial"/>
                <a:cs typeface="Arial"/>
              </a:rPr>
              <a:t>друзьями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–</a:t>
            </a:r>
            <a:r>
              <a:rPr sz="1400" i="1" spc="25">
                <a:latin typeface="Arial"/>
                <a:cs typeface="Arial"/>
              </a:rPr>
              <a:t> </a:t>
            </a:r>
            <a:endParaRPr lang="ru-RU" sz="1400" i="1" spc="2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то</a:t>
            </a:r>
            <a:r>
              <a:rPr sz="1400" i="1" spc="25" smtClean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есть,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целый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комплекс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поведенческих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проблем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проблем,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связанных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обучением,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включая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школьную тревожность</a:t>
            </a:r>
            <a:r>
              <a:rPr sz="1400" i="1" spc="-10">
                <a:latin typeface="Arial"/>
                <a:cs typeface="Arial"/>
              </a:rPr>
              <a:t>.</a:t>
            </a:r>
            <a:r>
              <a:rPr sz="1400" i="1" spc="-35">
                <a:latin typeface="Arial"/>
                <a:cs typeface="Arial"/>
              </a:rPr>
              <a:t> </a:t>
            </a:r>
            <a:endParaRPr lang="ru-RU" sz="1400" i="1" spc="-35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Могут</a:t>
            </a:r>
            <a:r>
              <a:rPr sz="1400" i="1" spc="-20" smtClean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также</a:t>
            </a:r>
            <a:r>
              <a:rPr sz="1400" i="1" spc="-10" dirty="0">
                <a:latin typeface="Arial"/>
                <a:cs typeface="Arial"/>
              </a:rPr>
              <a:t> появляться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обостряться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жалобы</a:t>
            </a:r>
            <a:r>
              <a:rPr sz="1400" b="1" i="1" spc="-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на</a:t>
            </a:r>
            <a:r>
              <a:rPr sz="1400" b="1" i="1" spc="-10" dirty="0">
                <a:latin typeface="Arial"/>
                <a:cs typeface="Arial"/>
              </a:rPr>
              <a:t> плохое</a:t>
            </a:r>
            <a:r>
              <a:rPr sz="1400" b="1" i="1" spc="-2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самочувствие</a:t>
            </a:r>
            <a:r>
              <a:rPr sz="1400" b="1" i="1" spc="-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 </a:t>
            </a:r>
            <a:r>
              <a:rPr sz="1400" b="1" i="1" spc="-10" dirty="0">
                <a:latin typeface="Arial"/>
                <a:cs typeface="Arial"/>
              </a:rPr>
              <a:t>боли</a:t>
            </a:r>
            <a:r>
              <a:rPr sz="1400" i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dirty="0" smtClean="0">
                <a:solidFill>
                  <a:srgbClr val="000000"/>
                </a:solidFill>
              </a:rPr>
              <a:t>	</a:t>
            </a:r>
            <a:r>
              <a:rPr lang="ru-RU" sz="1400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10400" y="133350"/>
            <a:ext cx="19812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1352550"/>
            <a:ext cx="8637905" cy="2567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sz="1400" b="1" i="1" u="sng" spc="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подростковом</a:t>
            </a:r>
            <a:r>
              <a:rPr sz="1400" b="1" i="1" u="sng" spc="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возрасте</a:t>
            </a:r>
            <a:r>
              <a:rPr sz="1400" b="1" i="1" u="sng" spc="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повышается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риск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обращения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неадаптивным</a:t>
            </a:r>
            <a:r>
              <a:rPr sz="1400" b="1" i="1" spc="9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формам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совладания</a:t>
            </a:r>
            <a:r>
              <a:rPr sz="1400" b="1" i="1" spc="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стрессовой </a:t>
            </a:r>
            <a:r>
              <a:rPr sz="1400" b="1" i="1" dirty="0">
                <a:latin typeface="Arial"/>
                <a:cs typeface="Arial"/>
              </a:rPr>
              <a:t>ситуацией</a:t>
            </a:r>
            <a:r>
              <a:rPr sz="1400" b="1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–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аутоагрессивному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поведению,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употреблению психоактивных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веществ,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а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также </a:t>
            </a:r>
            <a:r>
              <a:rPr sz="1400" b="1" i="1" dirty="0">
                <a:latin typeface="Arial"/>
                <a:cs typeface="Arial"/>
              </a:rPr>
              <a:t>противоправному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spc="-50" dirty="0">
                <a:latin typeface="Arial"/>
                <a:cs typeface="Arial"/>
              </a:rPr>
              <a:t>и </a:t>
            </a:r>
            <a:r>
              <a:rPr sz="1400" b="1" i="1" dirty="0">
                <a:latin typeface="Arial"/>
                <a:cs typeface="Arial"/>
              </a:rPr>
              <a:t>провокационному</a:t>
            </a:r>
            <a:r>
              <a:rPr sz="1400" b="1" i="1" spc="170" dirty="0">
                <a:latin typeface="Arial"/>
                <a:cs typeface="Arial"/>
              </a:rPr>
              <a:t>  </a:t>
            </a:r>
            <a:r>
              <a:rPr sz="1400" b="1" i="1" dirty="0">
                <a:latin typeface="Arial"/>
                <a:cs typeface="Arial"/>
              </a:rPr>
              <a:t>поведению</a:t>
            </a:r>
            <a:r>
              <a:rPr sz="1400" b="1" i="1">
                <a:latin typeface="Arial"/>
                <a:cs typeface="Arial"/>
              </a:rPr>
              <a:t>.</a:t>
            </a:r>
            <a:r>
              <a:rPr sz="1400" b="1" i="1" spc="170">
                <a:latin typeface="Arial"/>
                <a:cs typeface="Arial"/>
              </a:rPr>
              <a:t>  </a:t>
            </a:r>
            <a:endParaRPr lang="ru-RU" sz="1400" b="1" i="1" spc="17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smtClean="0">
                <a:latin typeface="Arial"/>
                <a:cs typeface="Arial"/>
              </a:rPr>
              <a:t>Переживания</a:t>
            </a:r>
            <a:r>
              <a:rPr sz="1400" i="1" spc="160" smtClean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беспомощности</a:t>
            </a:r>
            <a:r>
              <a:rPr sz="1400" i="1" spc="17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нестабильности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мира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могут</a:t>
            </a:r>
            <a:r>
              <a:rPr sz="1400" i="1" spc="16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быть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spc="-10" dirty="0">
                <a:latin typeface="Arial"/>
                <a:cs typeface="Arial"/>
              </a:rPr>
              <a:t>очень </a:t>
            </a:r>
            <a:r>
              <a:rPr sz="1400" i="1" dirty="0">
                <a:latin typeface="Arial"/>
                <a:cs typeface="Arial"/>
              </a:rPr>
              <a:t>болезненны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этом</a:t>
            </a:r>
            <a:r>
              <a:rPr sz="1400" i="1" spc="8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возрасте</a:t>
            </a:r>
            <a:r>
              <a:rPr sz="1400" i="1">
                <a:latin typeface="Arial"/>
                <a:cs typeface="Arial"/>
              </a:rPr>
              <a:t>:</a:t>
            </a:r>
            <a:r>
              <a:rPr sz="1400" i="1" spc="70">
                <a:latin typeface="Arial"/>
                <a:cs typeface="Arial"/>
              </a:rPr>
              <a:t> </a:t>
            </a:r>
            <a:endParaRPr lang="ru-RU" sz="1400" i="1" spc="70" dirty="0" smtClean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smtClean="0">
                <a:latin typeface="Arial"/>
                <a:cs typeface="Arial"/>
              </a:rPr>
              <a:t>эмоциональное</a:t>
            </a:r>
            <a:r>
              <a:rPr sz="1400" b="1" i="1" spc="70" smtClean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оцепенение,</a:t>
            </a:r>
            <a:r>
              <a:rPr sz="1400" b="1" i="1" spc="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проблемы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в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общении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сверстниками,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депрессия, </a:t>
            </a:r>
            <a:r>
              <a:rPr sz="1400" b="1" i="1" dirty="0">
                <a:latin typeface="Arial"/>
                <a:cs typeface="Arial"/>
              </a:rPr>
              <a:t>антисоциальное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поведение,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проблемы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в обучении,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суицидальные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мысли,</a:t>
            </a:r>
            <a:r>
              <a:rPr sz="1400" b="1" i="1" spc="2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избегание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каких-</a:t>
            </a:r>
            <a:r>
              <a:rPr sz="1400" b="1" i="1" dirty="0">
                <a:latin typeface="Arial"/>
                <a:cs typeface="Arial"/>
              </a:rPr>
              <a:t>либо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напоминаний </a:t>
            </a:r>
            <a:r>
              <a:rPr sz="1400" b="1" i="1" dirty="0">
                <a:latin typeface="Arial"/>
                <a:cs typeface="Arial"/>
              </a:rPr>
              <a:t>о</a:t>
            </a:r>
            <a:r>
              <a:rPr sz="1400" b="1" i="1" spc="3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травматическом</a:t>
            </a:r>
            <a:r>
              <a:rPr sz="1400" b="1" i="1" spc="-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событии.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234" y="529716"/>
            <a:ext cx="6464300" cy="4527550"/>
            <a:chOff x="302234" y="529716"/>
            <a:chExt cx="6464300" cy="4527550"/>
          </a:xfrm>
        </p:grpSpPr>
        <p:sp>
          <p:nvSpPr>
            <p:cNvPr id="3" name="object 3"/>
            <p:cNvSpPr/>
            <p:nvPr/>
          </p:nvSpPr>
          <p:spPr>
            <a:xfrm>
              <a:off x="311759" y="539241"/>
              <a:ext cx="6445250" cy="635"/>
            </a:xfrm>
            <a:custGeom>
              <a:avLst/>
              <a:gdLst/>
              <a:ahLst/>
              <a:cxnLst/>
              <a:rect l="l" t="t" r="r" b="b"/>
              <a:pathLst>
                <a:path w="6445250" h="634">
                  <a:moveTo>
                    <a:pt x="0" y="0"/>
                  </a:moveTo>
                  <a:lnTo>
                    <a:pt x="6445021" y="254"/>
                  </a:lnTo>
                </a:path>
              </a:pathLst>
            </a:custGeom>
            <a:ln w="19050">
              <a:solidFill>
                <a:srgbClr val="4480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3189" y="4343996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4">
                  <a:moveTo>
                    <a:pt x="2232494" y="0"/>
                  </a:moveTo>
                  <a:lnTo>
                    <a:pt x="356387" y="0"/>
                  </a:lnTo>
                  <a:lnTo>
                    <a:pt x="0" y="356400"/>
                  </a:lnTo>
                  <a:lnTo>
                    <a:pt x="356387" y="712788"/>
                  </a:lnTo>
                  <a:lnTo>
                    <a:pt x="2232494" y="712788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9110" y="180594"/>
            <a:ext cx="74732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3189" y="641730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489"/>
                </a:lnTo>
                <a:lnTo>
                  <a:pt x="356387" y="712851"/>
                </a:lnTo>
                <a:lnTo>
                  <a:pt x="2232494" y="712851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04061" y="747521"/>
            <a:ext cx="12719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Задачи:</a:t>
            </a:r>
            <a:endParaRPr sz="27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4101" y="629030"/>
            <a:ext cx="738505" cy="738505"/>
            <a:chOff x="204101" y="629030"/>
            <a:chExt cx="738505" cy="73850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801" y="641730"/>
              <a:ext cx="712787" cy="7128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6801" y="641730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489"/>
                  </a:moveTo>
                  <a:lnTo>
                    <a:pt x="3253" y="308122"/>
                  </a:lnTo>
                  <a:lnTo>
                    <a:pt x="12730" y="261731"/>
                  </a:lnTo>
                  <a:lnTo>
                    <a:pt x="28007" y="217741"/>
                  </a:lnTo>
                  <a:lnTo>
                    <a:pt x="48657" y="176577"/>
                  </a:lnTo>
                  <a:lnTo>
                    <a:pt x="74258" y="138663"/>
                  </a:lnTo>
                  <a:lnTo>
                    <a:pt x="104384" y="104425"/>
                  </a:lnTo>
                  <a:lnTo>
                    <a:pt x="138610" y="74289"/>
                  </a:lnTo>
                  <a:lnTo>
                    <a:pt x="176513" y="48678"/>
                  </a:lnTo>
                  <a:lnTo>
                    <a:pt x="217666" y="28019"/>
                  </a:lnTo>
                  <a:lnTo>
                    <a:pt x="261646" y="12736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6"/>
                  </a:lnTo>
                  <a:lnTo>
                    <a:pt x="495115" y="28019"/>
                  </a:lnTo>
                  <a:lnTo>
                    <a:pt x="536270" y="48678"/>
                  </a:lnTo>
                  <a:lnTo>
                    <a:pt x="574174" y="74289"/>
                  </a:lnTo>
                  <a:lnTo>
                    <a:pt x="608401" y="104425"/>
                  </a:lnTo>
                  <a:lnTo>
                    <a:pt x="638527" y="138663"/>
                  </a:lnTo>
                  <a:lnTo>
                    <a:pt x="664129" y="176577"/>
                  </a:lnTo>
                  <a:lnTo>
                    <a:pt x="684780" y="217741"/>
                  </a:lnTo>
                  <a:lnTo>
                    <a:pt x="700056" y="261731"/>
                  </a:lnTo>
                  <a:lnTo>
                    <a:pt x="709534" y="308122"/>
                  </a:lnTo>
                  <a:lnTo>
                    <a:pt x="712787" y="356489"/>
                  </a:lnTo>
                  <a:lnTo>
                    <a:pt x="709534" y="404852"/>
                  </a:lnTo>
                  <a:lnTo>
                    <a:pt x="700056" y="451236"/>
                  </a:lnTo>
                  <a:lnTo>
                    <a:pt x="684780" y="495216"/>
                  </a:lnTo>
                  <a:lnTo>
                    <a:pt x="664129" y="536368"/>
                  </a:lnTo>
                  <a:lnTo>
                    <a:pt x="638527" y="574266"/>
                  </a:lnTo>
                  <a:lnTo>
                    <a:pt x="608401" y="608488"/>
                  </a:lnTo>
                  <a:lnTo>
                    <a:pt x="574174" y="638609"/>
                  </a:lnTo>
                  <a:lnTo>
                    <a:pt x="536270" y="664205"/>
                  </a:lnTo>
                  <a:lnTo>
                    <a:pt x="495115" y="684851"/>
                  </a:lnTo>
                  <a:lnTo>
                    <a:pt x="451133" y="700123"/>
                  </a:lnTo>
                  <a:lnTo>
                    <a:pt x="404749" y="709598"/>
                  </a:lnTo>
                  <a:lnTo>
                    <a:pt x="356387" y="712851"/>
                  </a:lnTo>
                  <a:lnTo>
                    <a:pt x="308028" y="709598"/>
                  </a:lnTo>
                  <a:lnTo>
                    <a:pt x="261646" y="700123"/>
                  </a:lnTo>
                  <a:lnTo>
                    <a:pt x="217666" y="684851"/>
                  </a:lnTo>
                  <a:lnTo>
                    <a:pt x="176513" y="664205"/>
                  </a:lnTo>
                  <a:lnTo>
                    <a:pt x="138610" y="638609"/>
                  </a:lnTo>
                  <a:lnTo>
                    <a:pt x="104384" y="608488"/>
                  </a:lnTo>
                  <a:lnTo>
                    <a:pt x="74258" y="574266"/>
                  </a:lnTo>
                  <a:lnTo>
                    <a:pt x="48657" y="536368"/>
                  </a:lnTo>
                  <a:lnTo>
                    <a:pt x="28007" y="495216"/>
                  </a:lnTo>
                  <a:lnTo>
                    <a:pt x="12730" y="451236"/>
                  </a:lnTo>
                  <a:lnTo>
                    <a:pt x="3253" y="404852"/>
                  </a:lnTo>
                  <a:lnTo>
                    <a:pt x="0" y="35648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73189" y="1567307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361"/>
                </a:lnTo>
                <a:lnTo>
                  <a:pt x="356387" y="712850"/>
                </a:lnTo>
                <a:lnTo>
                  <a:pt x="2232494" y="712850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66800" y="1805126"/>
            <a:ext cx="154264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Стабилизироваться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4101" y="1554607"/>
            <a:ext cx="738505" cy="738505"/>
            <a:chOff x="204101" y="1554607"/>
            <a:chExt cx="738505" cy="73850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801" y="1567307"/>
              <a:ext cx="712787" cy="7128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16801" y="1567307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361"/>
                  </a:moveTo>
                  <a:lnTo>
                    <a:pt x="3253" y="308024"/>
                  </a:lnTo>
                  <a:lnTo>
                    <a:pt x="12730" y="261658"/>
                  </a:lnTo>
                  <a:lnTo>
                    <a:pt x="28007" y="217687"/>
                  </a:lnTo>
                  <a:lnTo>
                    <a:pt x="48657" y="176539"/>
                  </a:lnTo>
                  <a:lnTo>
                    <a:pt x="74258" y="138638"/>
                  </a:lnTo>
                  <a:lnTo>
                    <a:pt x="104384" y="104409"/>
                  </a:lnTo>
                  <a:lnTo>
                    <a:pt x="138610" y="74279"/>
                  </a:lnTo>
                  <a:lnTo>
                    <a:pt x="176513" y="48673"/>
                  </a:lnTo>
                  <a:lnTo>
                    <a:pt x="217666" y="28017"/>
                  </a:lnTo>
                  <a:lnTo>
                    <a:pt x="261646" y="12735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5"/>
                  </a:lnTo>
                  <a:lnTo>
                    <a:pt x="495115" y="28017"/>
                  </a:lnTo>
                  <a:lnTo>
                    <a:pt x="536270" y="48673"/>
                  </a:lnTo>
                  <a:lnTo>
                    <a:pt x="574174" y="74279"/>
                  </a:lnTo>
                  <a:lnTo>
                    <a:pt x="608401" y="104409"/>
                  </a:lnTo>
                  <a:lnTo>
                    <a:pt x="638527" y="138638"/>
                  </a:lnTo>
                  <a:lnTo>
                    <a:pt x="664129" y="176539"/>
                  </a:lnTo>
                  <a:lnTo>
                    <a:pt x="684780" y="217687"/>
                  </a:lnTo>
                  <a:lnTo>
                    <a:pt x="700056" y="261658"/>
                  </a:lnTo>
                  <a:lnTo>
                    <a:pt x="709534" y="308024"/>
                  </a:lnTo>
                  <a:lnTo>
                    <a:pt x="712787" y="356361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0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60489" y="2480182"/>
            <a:ext cx="2258060" cy="738505"/>
            <a:chOff x="560489" y="2480182"/>
            <a:chExt cx="2258060" cy="738505"/>
          </a:xfrm>
        </p:grpSpPr>
        <p:sp>
          <p:nvSpPr>
            <p:cNvPr id="17" name="object 17"/>
            <p:cNvSpPr/>
            <p:nvPr/>
          </p:nvSpPr>
          <p:spPr>
            <a:xfrm>
              <a:off x="573189" y="2492882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5">
                  <a:moveTo>
                    <a:pt x="2232494" y="0"/>
                  </a:moveTo>
                  <a:lnTo>
                    <a:pt x="356387" y="0"/>
                  </a:lnTo>
                  <a:lnTo>
                    <a:pt x="0" y="356362"/>
                  </a:lnTo>
                  <a:lnTo>
                    <a:pt x="356387" y="712851"/>
                  </a:lnTo>
                  <a:lnTo>
                    <a:pt x="2232494" y="712851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3189" y="2492882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5">
                  <a:moveTo>
                    <a:pt x="2232494" y="712851"/>
                  </a:moveTo>
                  <a:lnTo>
                    <a:pt x="356387" y="712851"/>
                  </a:lnTo>
                  <a:lnTo>
                    <a:pt x="0" y="356362"/>
                  </a:lnTo>
                  <a:lnTo>
                    <a:pt x="356387" y="0"/>
                  </a:lnTo>
                  <a:lnTo>
                    <a:pt x="2232494" y="0"/>
                  </a:lnTo>
                  <a:lnTo>
                    <a:pt x="2232494" y="71285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66800" y="2573273"/>
            <a:ext cx="1676400" cy="5238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ctr">
              <a:lnSpc>
                <a:spcPct val="86300"/>
              </a:lnSpc>
              <a:spcBef>
                <a:spcPts val="295"/>
              </a:spcBef>
            </a:pPr>
            <a:r>
              <a:rPr sz="12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Дать</a:t>
            </a:r>
            <a:r>
              <a:rPr sz="1200" b="1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чувствам</a:t>
            </a:r>
            <a:r>
              <a:rPr sz="1200" b="1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место, пространство, получать</a:t>
            </a:r>
            <a:r>
              <a:rPr sz="1200" b="1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поддержку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4101" y="2480182"/>
            <a:ext cx="738505" cy="738505"/>
            <a:chOff x="204101" y="2480182"/>
            <a:chExt cx="738505" cy="738505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801" y="2492882"/>
              <a:ext cx="712787" cy="71285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6801" y="2492882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1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573189" y="3418459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4">
                <a:moveTo>
                  <a:pt x="2232494" y="0"/>
                </a:moveTo>
                <a:lnTo>
                  <a:pt x="356387" y="0"/>
                </a:lnTo>
                <a:lnTo>
                  <a:pt x="0" y="356362"/>
                </a:lnTo>
                <a:lnTo>
                  <a:pt x="356387" y="712774"/>
                </a:lnTo>
                <a:lnTo>
                  <a:pt x="2232494" y="712774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43000" y="3577793"/>
            <a:ext cx="1447800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45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Осознавать,</a:t>
            </a:r>
            <a:r>
              <a:rPr sz="1200" b="1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endParaRPr sz="1200" b="1">
              <a:latin typeface="Microsoft Sans Serif"/>
              <a:cs typeface="Microsoft Sans Serif"/>
            </a:endParaRPr>
          </a:p>
          <a:p>
            <a:pPr algn="ctr">
              <a:lnSpc>
                <a:spcPts val="1345"/>
              </a:lnSpc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происходит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4101" y="3405759"/>
            <a:ext cx="738505" cy="738505"/>
            <a:chOff x="204101" y="3405759"/>
            <a:chExt cx="738505" cy="738505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801" y="3418459"/>
              <a:ext cx="712787" cy="71277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16801" y="3418459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4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6"/>
                  </a:lnTo>
                  <a:lnTo>
                    <a:pt x="700056" y="451113"/>
                  </a:lnTo>
                  <a:lnTo>
                    <a:pt x="684780" y="495097"/>
                  </a:lnTo>
                  <a:lnTo>
                    <a:pt x="664129" y="536254"/>
                  </a:lnTo>
                  <a:lnTo>
                    <a:pt x="638527" y="574158"/>
                  </a:lnTo>
                  <a:lnTo>
                    <a:pt x="608401" y="608387"/>
                  </a:lnTo>
                  <a:lnTo>
                    <a:pt x="574174" y="638514"/>
                  </a:lnTo>
                  <a:lnTo>
                    <a:pt x="536270" y="664115"/>
                  </a:lnTo>
                  <a:lnTo>
                    <a:pt x="495115" y="684767"/>
                  </a:lnTo>
                  <a:lnTo>
                    <a:pt x="451133" y="700043"/>
                  </a:lnTo>
                  <a:lnTo>
                    <a:pt x="404749" y="709521"/>
                  </a:lnTo>
                  <a:lnTo>
                    <a:pt x="356387" y="712774"/>
                  </a:lnTo>
                  <a:lnTo>
                    <a:pt x="308028" y="709521"/>
                  </a:lnTo>
                  <a:lnTo>
                    <a:pt x="261646" y="700043"/>
                  </a:lnTo>
                  <a:lnTo>
                    <a:pt x="217666" y="684767"/>
                  </a:lnTo>
                  <a:lnTo>
                    <a:pt x="176513" y="664115"/>
                  </a:lnTo>
                  <a:lnTo>
                    <a:pt x="138610" y="638514"/>
                  </a:lnTo>
                  <a:lnTo>
                    <a:pt x="104384" y="608387"/>
                  </a:lnTo>
                  <a:lnTo>
                    <a:pt x="74258" y="574158"/>
                  </a:lnTo>
                  <a:lnTo>
                    <a:pt x="48657" y="536254"/>
                  </a:lnTo>
                  <a:lnTo>
                    <a:pt x="28007" y="495097"/>
                  </a:lnTo>
                  <a:lnTo>
                    <a:pt x="12730" y="451113"/>
                  </a:lnTo>
                  <a:lnTo>
                    <a:pt x="3253" y="404726"/>
                  </a:lnTo>
                  <a:lnTo>
                    <a:pt x="0" y="3563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66800" y="4582768"/>
            <a:ext cx="1676400" cy="198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Принимать</a:t>
            </a:r>
            <a:r>
              <a:rPr sz="1200" b="1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решения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4101" y="528827"/>
            <a:ext cx="8919210" cy="4540885"/>
            <a:chOff x="204101" y="528827"/>
            <a:chExt cx="8919210" cy="454088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801" y="4343997"/>
              <a:ext cx="712787" cy="71279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6801" y="4343997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4">
                  <a:moveTo>
                    <a:pt x="0" y="356400"/>
                  </a:moveTo>
                  <a:lnTo>
                    <a:pt x="3253" y="308038"/>
                  </a:lnTo>
                  <a:lnTo>
                    <a:pt x="12730" y="261653"/>
                  </a:lnTo>
                  <a:lnTo>
                    <a:pt x="28007" y="217671"/>
                  </a:lnTo>
                  <a:lnTo>
                    <a:pt x="48657" y="176516"/>
                  </a:lnTo>
                  <a:lnTo>
                    <a:pt x="74258" y="138613"/>
                  </a:lnTo>
                  <a:lnTo>
                    <a:pt x="104384" y="104386"/>
                  </a:lnTo>
                  <a:lnTo>
                    <a:pt x="138610" y="74259"/>
                  </a:lnTo>
                  <a:lnTo>
                    <a:pt x="176513" y="48658"/>
                  </a:lnTo>
                  <a:lnTo>
                    <a:pt x="217666" y="28007"/>
                  </a:lnTo>
                  <a:lnTo>
                    <a:pt x="261646" y="12730"/>
                  </a:lnTo>
                  <a:lnTo>
                    <a:pt x="308028" y="3253"/>
                  </a:lnTo>
                  <a:lnTo>
                    <a:pt x="356387" y="0"/>
                  </a:lnTo>
                  <a:lnTo>
                    <a:pt x="404749" y="3253"/>
                  </a:lnTo>
                  <a:lnTo>
                    <a:pt x="451133" y="12730"/>
                  </a:lnTo>
                  <a:lnTo>
                    <a:pt x="495115" y="28007"/>
                  </a:lnTo>
                  <a:lnTo>
                    <a:pt x="536270" y="48658"/>
                  </a:lnTo>
                  <a:lnTo>
                    <a:pt x="574174" y="74259"/>
                  </a:lnTo>
                  <a:lnTo>
                    <a:pt x="608401" y="104386"/>
                  </a:lnTo>
                  <a:lnTo>
                    <a:pt x="638527" y="138613"/>
                  </a:lnTo>
                  <a:lnTo>
                    <a:pt x="664129" y="176516"/>
                  </a:lnTo>
                  <a:lnTo>
                    <a:pt x="684780" y="217671"/>
                  </a:lnTo>
                  <a:lnTo>
                    <a:pt x="700056" y="261653"/>
                  </a:lnTo>
                  <a:lnTo>
                    <a:pt x="709534" y="308038"/>
                  </a:lnTo>
                  <a:lnTo>
                    <a:pt x="712787" y="356400"/>
                  </a:lnTo>
                  <a:lnTo>
                    <a:pt x="709534" y="404759"/>
                  </a:lnTo>
                  <a:lnTo>
                    <a:pt x="700056" y="451141"/>
                  </a:lnTo>
                  <a:lnTo>
                    <a:pt x="684780" y="495121"/>
                  </a:lnTo>
                  <a:lnTo>
                    <a:pt x="664129" y="536274"/>
                  </a:lnTo>
                  <a:lnTo>
                    <a:pt x="638527" y="574177"/>
                  </a:lnTo>
                  <a:lnTo>
                    <a:pt x="608401" y="608403"/>
                  </a:lnTo>
                  <a:lnTo>
                    <a:pt x="574174" y="638529"/>
                  </a:lnTo>
                  <a:lnTo>
                    <a:pt x="536270" y="664130"/>
                  </a:lnTo>
                  <a:lnTo>
                    <a:pt x="495115" y="684781"/>
                  </a:lnTo>
                  <a:lnTo>
                    <a:pt x="451133" y="700057"/>
                  </a:lnTo>
                  <a:lnTo>
                    <a:pt x="404749" y="709535"/>
                  </a:lnTo>
                  <a:lnTo>
                    <a:pt x="356387" y="712788"/>
                  </a:lnTo>
                  <a:lnTo>
                    <a:pt x="308028" y="709535"/>
                  </a:lnTo>
                  <a:lnTo>
                    <a:pt x="261646" y="700057"/>
                  </a:lnTo>
                  <a:lnTo>
                    <a:pt x="217666" y="684781"/>
                  </a:lnTo>
                  <a:lnTo>
                    <a:pt x="176513" y="664130"/>
                  </a:lnTo>
                  <a:lnTo>
                    <a:pt x="138610" y="638529"/>
                  </a:lnTo>
                  <a:lnTo>
                    <a:pt x="104384" y="608403"/>
                  </a:lnTo>
                  <a:lnTo>
                    <a:pt x="74258" y="574177"/>
                  </a:lnTo>
                  <a:lnTo>
                    <a:pt x="48657" y="536274"/>
                  </a:lnTo>
                  <a:lnTo>
                    <a:pt x="28007" y="495121"/>
                  </a:lnTo>
                  <a:lnTo>
                    <a:pt x="12730" y="451141"/>
                  </a:lnTo>
                  <a:lnTo>
                    <a:pt x="3253" y="404759"/>
                  </a:lnTo>
                  <a:lnTo>
                    <a:pt x="0" y="35640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23794" y="688593"/>
              <a:ext cx="610870" cy="4369435"/>
            </a:xfrm>
            <a:custGeom>
              <a:avLst/>
              <a:gdLst/>
              <a:ahLst/>
              <a:cxnLst/>
              <a:rect l="l" t="t" r="r" b="b"/>
              <a:pathLst>
                <a:path w="610870" h="4369435">
                  <a:moveTo>
                    <a:pt x="0" y="0"/>
                  </a:moveTo>
                  <a:lnTo>
                    <a:pt x="70016" y="1348"/>
                  </a:lnTo>
                  <a:lnTo>
                    <a:pt x="134283" y="5186"/>
                  </a:lnTo>
                  <a:lnTo>
                    <a:pt x="190970" y="11206"/>
                  </a:lnTo>
                  <a:lnTo>
                    <a:pt x="238247" y="19099"/>
                  </a:lnTo>
                  <a:lnTo>
                    <a:pt x="297246" y="39268"/>
                  </a:lnTo>
                  <a:lnTo>
                    <a:pt x="305307" y="50926"/>
                  </a:lnTo>
                  <a:lnTo>
                    <a:pt x="305307" y="2133599"/>
                  </a:lnTo>
                  <a:lnTo>
                    <a:pt x="313368" y="2145251"/>
                  </a:lnTo>
                  <a:lnTo>
                    <a:pt x="372358" y="2165377"/>
                  </a:lnTo>
                  <a:lnTo>
                    <a:pt x="419621" y="2173243"/>
                  </a:lnTo>
                  <a:lnTo>
                    <a:pt x="476285" y="2179238"/>
                  </a:lnTo>
                  <a:lnTo>
                    <a:pt x="540519" y="2183058"/>
                  </a:lnTo>
                  <a:lnTo>
                    <a:pt x="610489" y="2184399"/>
                  </a:lnTo>
                  <a:lnTo>
                    <a:pt x="540519" y="2185748"/>
                  </a:lnTo>
                  <a:lnTo>
                    <a:pt x="476285" y="2189586"/>
                  </a:lnTo>
                  <a:lnTo>
                    <a:pt x="419621" y="2195606"/>
                  </a:lnTo>
                  <a:lnTo>
                    <a:pt x="372358" y="2203499"/>
                  </a:lnTo>
                  <a:lnTo>
                    <a:pt x="313368" y="2223668"/>
                  </a:lnTo>
                  <a:lnTo>
                    <a:pt x="305307" y="2235326"/>
                  </a:lnTo>
                  <a:lnTo>
                    <a:pt x="305307" y="4317961"/>
                  </a:lnTo>
                  <a:lnTo>
                    <a:pt x="297246" y="4329624"/>
                  </a:lnTo>
                  <a:lnTo>
                    <a:pt x="238247" y="4349774"/>
                  </a:lnTo>
                  <a:lnTo>
                    <a:pt x="190970" y="4357652"/>
                  </a:lnTo>
                  <a:lnTo>
                    <a:pt x="134283" y="4363657"/>
                  </a:lnTo>
                  <a:lnTo>
                    <a:pt x="70016" y="4367484"/>
                  </a:lnTo>
                  <a:lnTo>
                    <a:pt x="0" y="4368827"/>
                  </a:lnTo>
                </a:path>
              </a:pathLst>
            </a:custGeom>
            <a:ln w="9525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22218" y="54152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8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556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22218" y="54152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602351" y="673100"/>
            <a:ext cx="143065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Поддержание</a:t>
            </a:r>
            <a:r>
              <a:rPr sz="1100" b="1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рутины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505200" y="590550"/>
            <a:ext cx="5638800" cy="847597"/>
            <a:chOff x="3471417" y="590550"/>
            <a:chExt cx="5638800" cy="847597"/>
          </a:xfrm>
        </p:grpSpPr>
        <p:sp>
          <p:nvSpPr>
            <p:cNvPr id="37" name="object 37"/>
            <p:cNvSpPr/>
            <p:nvPr/>
          </p:nvSpPr>
          <p:spPr>
            <a:xfrm>
              <a:off x="3471417" y="5905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20" y="484759"/>
                  </a:lnTo>
                  <a:lnTo>
                    <a:pt x="421639" y="379349"/>
                  </a:lnTo>
                  <a:lnTo>
                    <a:pt x="421639" y="105410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1417" y="5905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421639" y="105410"/>
                  </a:lnTo>
                  <a:lnTo>
                    <a:pt x="421639" y="379349"/>
                  </a:lnTo>
                  <a:lnTo>
                    <a:pt x="210820" y="484759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22217" y="95300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7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22217" y="95300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535295" y="1084833"/>
            <a:ext cx="156273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Упорядочивание</a:t>
            </a:r>
            <a:r>
              <a:rPr sz="1100" b="1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509517" y="838708"/>
            <a:ext cx="5613400" cy="1023619"/>
            <a:chOff x="3509517" y="838708"/>
            <a:chExt cx="5613400" cy="1023619"/>
          </a:xfrm>
        </p:grpSpPr>
        <p:sp>
          <p:nvSpPr>
            <p:cNvPr id="43" name="object 43"/>
            <p:cNvSpPr/>
            <p:nvPr/>
          </p:nvSpPr>
          <p:spPr>
            <a:xfrm>
              <a:off x="8536304" y="851408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0" y="105409"/>
                  </a:lnTo>
                  <a:lnTo>
                    <a:pt x="0" y="379221"/>
                  </a:lnTo>
                  <a:lnTo>
                    <a:pt x="210947" y="484631"/>
                  </a:lnTo>
                  <a:lnTo>
                    <a:pt x="421767" y="379221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536304" y="851408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221"/>
                  </a:lnTo>
                  <a:lnTo>
                    <a:pt x="210947" y="484631"/>
                  </a:lnTo>
                  <a:lnTo>
                    <a:pt x="0" y="379221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22217" y="136436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85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285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22217" y="136436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85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285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738242" y="1496313"/>
            <a:ext cx="31591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Опора</a:t>
            </a:r>
            <a:r>
              <a:rPr sz="1100" b="1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то,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может</a:t>
            </a:r>
            <a:r>
              <a:rPr sz="11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оставаться</a:t>
            </a:r>
            <a:r>
              <a:rPr sz="1100" b="1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стабильным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509517" y="1385569"/>
            <a:ext cx="5613400" cy="887730"/>
            <a:chOff x="3509517" y="1385569"/>
            <a:chExt cx="5613400" cy="887730"/>
          </a:xfrm>
        </p:grpSpPr>
        <p:sp>
          <p:nvSpPr>
            <p:cNvPr id="49" name="object 49"/>
            <p:cNvSpPr/>
            <p:nvPr/>
          </p:nvSpPr>
          <p:spPr>
            <a:xfrm>
              <a:off x="3534282" y="139826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09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34282" y="139826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09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22217" y="1775840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601"/>
                  </a:lnTo>
                  <a:lnTo>
                    <a:pt x="2794000" y="484759"/>
                  </a:lnTo>
                  <a:lnTo>
                    <a:pt x="5588000" y="363601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22217" y="1775840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1"/>
                  </a:lnTo>
                  <a:lnTo>
                    <a:pt x="2794000" y="484759"/>
                  </a:lnTo>
                  <a:lnTo>
                    <a:pt x="0" y="363601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001895" y="1907794"/>
            <a:ext cx="2632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Удовлетворение</a:t>
            </a:r>
            <a:r>
              <a:rPr sz="11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базовых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потребностей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522217" y="1730629"/>
            <a:ext cx="5588000" cy="941832"/>
            <a:chOff x="3522217" y="1730629"/>
            <a:chExt cx="5588000" cy="941832"/>
          </a:xfrm>
        </p:grpSpPr>
        <p:sp>
          <p:nvSpPr>
            <p:cNvPr id="55" name="object 55"/>
            <p:cNvSpPr/>
            <p:nvPr/>
          </p:nvSpPr>
          <p:spPr>
            <a:xfrm>
              <a:off x="8062340" y="1730629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0" y="105537"/>
                  </a:lnTo>
                  <a:lnTo>
                    <a:pt x="0" y="379349"/>
                  </a:lnTo>
                  <a:lnTo>
                    <a:pt x="210819" y="484759"/>
                  </a:lnTo>
                  <a:lnTo>
                    <a:pt x="421639" y="379349"/>
                  </a:lnTo>
                  <a:lnTo>
                    <a:pt x="421639" y="105537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62340" y="1730629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421639" y="105537"/>
                  </a:lnTo>
                  <a:lnTo>
                    <a:pt x="421639" y="379349"/>
                  </a:lnTo>
                  <a:lnTo>
                    <a:pt x="210819" y="484759"/>
                  </a:lnTo>
                  <a:lnTo>
                    <a:pt x="0" y="379349"/>
                  </a:lnTo>
                  <a:lnTo>
                    <a:pt x="0" y="105537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22217" y="218732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22217" y="218732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794250" y="2319274"/>
            <a:ext cx="30454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Включенность</a:t>
            </a:r>
            <a:r>
              <a:rPr sz="11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в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работу/волонтерство/помощь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429000" y="2038350"/>
            <a:ext cx="5681217" cy="1045463"/>
            <a:chOff x="3429000" y="2038350"/>
            <a:chExt cx="5681217" cy="1045463"/>
          </a:xfrm>
        </p:grpSpPr>
        <p:sp>
          <p:nvSpPr>
            <p:cNvPr id="61" name="object 61"/>
            <p:cNvSpPr/>
            <p:nvPr/>
          </p:nvSpPr>
          <p:spPr>
            <a:xfrm>
              <a:off x="3429000" y="20383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222"/>
                  </a:lnTo>
                  <a:lnTo>
                    <a:pt x="210819" y="484759"/>
                  </a:lnTo>
                  <a:lnTo>
                    <a:pt x="421639" y="379222"/>
                  </a:lnTo>
                  <a:lnTo>
                    <a:pt x="421639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29000" y="20383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421639" y="105410"/>
                  </a:lnTo>
                  <a:lnTo>
                    <a:pt x="421639" y="379222"/>
                  </a:lnTo>
                  <a:lnTo>
                    <a:pt x="210819" y="484759"/>
                  </a:lnTo>
                  <a:lnTo>
                    <a:pt x="0" y="379222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22217" y="259867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600"/>
                  </a:lnTo>
                  <a:lnTo>
                    <a:pt x="2794000" y="484758"/>
                  </a:lnTo>
                  <a:lnTo>
                    <a:pt x="5588000" y="363600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22217" y="259867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600"/>
                  </a:lnTo>
                  <a:lnTo>
                    <a:pt x="2794000" y="484758"/>
                  </a:lnTo>
                  <a:lnTo>
                    <a:pt x="0" y="363600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558029" y="2658618"/>
            <a:ext cx="3518535" cy="33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100" spc="-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mtClean="0">
                <a:solidFill>
                  <a:srgbClr val="C00000"/>
                </a:solidFill>
                <a:latin typeface="Microsoft Sans Serif"/>
                <a:cs typeface="Microsoft Sans Serif"/>
              </a:rPr>
              <a:t>(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что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происходит,</a:t>
            </a:r>
            <a:r>
              <a:rPr sz="11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к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кому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обратиться,</a:t>
            </a:r>
            <a:r>
              <a:rPr sz="1100" spc="-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где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ts val="1230"/>
              </a:lnSpc>
            </a:pP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найти</a:t>
            </a:r>
            <a:r>
              <a:rPr sz="11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помощь)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509517" y="2484373"/>
            <a:ext cx="5647690" cy="1023619"/>
            <a:chOff x="3509517" y="2484373"/>
            <a:chExt cx="5647690" cy="1023619"/>
          </a:xfrm>
        </p:grpSpPr>
        <p:sp>
          <p:nvSpPr>
            <p:cNvPr id="67" name="object 67"/>
            <p:cNvSpPr/>
            <p:nvPr/>
          </p:nvSpPr>
          <p:spPr>
            <a:xfrm>
              <a:off x="8722233" y="2497073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947" y="484758"/>
                  </a:lnTo>
                  <a:lnTo>
                    <a:pt x="421767" y="379349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C4CC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722233" y="2497073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9"/>
                  </a:lnTo>
                  <a:lnTo>
                    <a:pt x="210947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22217" y="301015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473"/>
                  </a:lnTo>
                  <a:lnTo>
                    <a:pt x="2794000" y="484758"/>
                  </a:lnTo>
                  <a:lnTo>
                    <a:pt x="5588000" y="363473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22217" y="301015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3"/>
                  </a:lnTo>
                  <a:lnTo>
                    <a:pt x="2794000" y="484758"/>
                  </a:lnTo>
                  <a:lnTo>
                    <a:pt x="0" y="363473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417946" y="3142615"/>
            <a:ext cx="18002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Перераспределение</a:t>
            </a:r>
            <a:r>
              <a:rPr sz="1100" spc="8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ролей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3509517" y="2860294"/>
            <a:ext cx="5613400" cy="1059180"/>
            <a:chOff x="3509517" y="2860294"/>
            <a:chExt cx="5613400" cy="1059180"/>
          </a:xfrm>
        </p:grpSpPr>
        <p:sp>
          <p:nvSpPr>
            <p:cNvPr id="73" name="object 73"/>
            <p:cNvSpPr/>
            <p:nvPr/>
          </p:nvSpPr>
          <p:spPr>
            <a:xfrm>
              <a:off x="3534282" y="2872994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34282" y="2872994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10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22217" y="3421634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70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22217" y="3421634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70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4576317" y="3481832"/>
            <a:ext cx="3481070" cy="3384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95605" marR="5080" indent="-382905">
              <a:lnSpc>
                <a:spcPts val="1140"/>
              </a:lnSpc>
              <a:spcBef>
                <a:spcPts val="29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Поддержка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человека,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который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принимает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решения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и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обеспечивает</a:t>
            </a:r>
            <a:r>
              <a:rPr sz="11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финансовую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безопасность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310763" y="3352419"/>
            <a:ext cx="5812155" cy="1390015"/>
            <a:chOff x="3310763" y="3352419"/>
            <a:chExt cx="5812155" cy="1390015"/>
          </a:xfrm>
        </p:grpSpPr>
        <p:sp>
          <p:nvSpPr>
            <p:cNvPr id="79" name="object 79"/>
            <p:cNvSpPr/>
            <p:nvPr/>
          </p:nvSpPr>
          <p:spPr>
            <a:xfrm>
              <a:off x="8344408" y="336511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8"/>
                  </a:lnTo>
                  <a:lnTo>
                    <a:pt x="210947" y="484758"/>
                  </a:lnTo>
                  <a:lnTo>
                    <a:pt x="421767" y="379348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44408" y="336511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8"/>
                  </a:lnTo>
                  <a:lnTo>
                    <a:pt x="210947" y="484758"/>
                  </a:lnTo>
                  <a:lnTo>
                    <a:pt x="0" y="379348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22218" y="383298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08"/>
                  </a:lnTo>
                  <a:lnTo>
                    <a:pt x="0" y="363562"/>
                  </a:lnTo>
                  <a:lnTo>
                    <a:pt x="2794000" y="484746"/>
                  </a:lnTo>
                  <a:lnTo>
                    <a:pt x="5588000" y="363562"/>
                  </a:lnTo>
                  <a:lnTo>
                    <a:pt x="5588000" y="12120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522218" y="383298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08"/>
                  </a:lnTo>
                  <a:lnTo>
                    <a:pt x="5588000" y="363562"/>
                  </a:lnTo>
                  <a:lnTo>
                    <a:pt x="2794000" y="484746"/>
                  </a:lnTo>
                  <a:lnTo>
                    <a:pt x="0" y="363562"/>
                  </a:lnTo>
                  <a:lnTo>
                    <a:pt x="0" y="12120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23463" y="3618484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0" y="105409"/>
                  </a:lnTo>
                  <a:lnTo>
                    <a:pt x="0" y="379336"/>
                  </a:lnTo>
                  <a:lnTo>
                    <a:pt x="210820" y="484758"/>
                  </a:lnTo>
                  <a:lnTo>
                    <a:pt x="421639" y="379336"/>
                  </a:lnTo>
                  <a:lnTo>
                    <a:pt x="421639" y="105409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23463" y="3618484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421639" y="105409"/>
                  </a:lnTo>
                  <a:lnTo>
                    <a:pt x="421639" y="379336"/>
                  </a:lnTo>
                  <a:lnTo>
                    <a:pt x="210820" y="484758"/>
                  </a:lnTo>
                  <a:lnTo>
                    <a:pt x="0" y="379336"/>
                  </a:lnTo>
                  <a:lnTo>
                    <a:pt x="0" y="105409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522218" y="424444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83"/>
                  </a:lnTo>
                  <a:lnTo>
                    <a:pt x="0" y="363550"/>
                  </a:lnTo>
                  <a:lnTo>
                    <a:pt x="2794000" y="484720"/>
                  </a:lnTo>
                  <a:lnTo>
                    <a:pt x="5588000" y="363550"/>
                  </a:lnTo>
                  <a:lnTo>
                    <a:pt x="5588000" y="121183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22218" y="424444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83"/>
                  </a:lnTo>
                  <a:lnTo>
                    <a:pt x="5588000" y="363550"/>
                  </a:lnTo>
                  <a:lnTo>
                    <a:pt x="2794000" y="484720"/>
                  </a:lnTo>
                  <a:lnTo>
                    <a:pt x="0" y="363550"/>
                  </a:lnTo>
                  <a:lnTo>
                    <a:pt x="0" y="121183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4947030" y="3965549"/>
            <a:ext cx="274129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Поддерживающие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отношения с</a:t>
            </a:r>
            <a:r>
              <a:rPr sz="11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близкими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44450">
              <a:lnSpc>
                <a:spcPct val="100000"/>
              </a:lnSpc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Разные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точки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зрения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семье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285" dirty="0">
                <a:solidFill>
                  <a:srgbClr val="C00000"/>
                </a:solidFill>
                <a:latin typeface="Microsoft Sans Serif"/>
                <a:cs typeface="Microsoft Sans Serif"/>
              </a:rPr>
              <a:t>–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решение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509517" y="4446231"/>
            <a:ext cx="5613400" cy="707390"/>
            <a:chOff x="3509517" y="4446231"/>
            <a:chExt cx="5613400" cy="707390"/>
          </a:xfrm>
        </p:grpSpPr>
        <p:sp>
          <p:nvSpPr>
            <p:cNvPr id="89" name="object 89"/>
            <p:cNvSpPr/>
            <p:nvPr/>
          </p:nvSpPr>
          <p:spPr>
            <a:xfrm>
              <a:off x="8434704" y="4458931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35"/>
                  </a:lnTo>
                  <a:lnTo>
                    <a:pt x="0" y="379298"/>
                  </a:lnTo>
                  <a:lnTo>
                    <a:pt x="210947" y="484720"/>
                  </a:lnTo>
                  <a:lnTo>
                    <a:pt x="421767" y="379298"/>
                  </a:lnTo>
                  <a:lnTo>
                    <a:pt x="421767" y="105435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434704" y="4458931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35"/>
                  </a:lnTo>
                  <a:lnTo>
                    <a:pt x="421767" y="379298"/>
                  </a:lnTo>
                  <a:lnTo>
                    <a:pt x="210947" y="484720"/>
                  </a:lnTo>
                  <a:lnTo>
                    <a:pt x="0" y="379298"/>
                  </a:lnTo>
                  <a:lnTo>
                    <a:pt x="0" y="105435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22217" y="465588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70"/>
                  </a:lnTo>
                  <a:lnTo>
                    <a:pt x="0" y="363537"/>
                  </a:lnTo>
                  <a:lnTo>
                    <a:pt x="2794000" y="484718"/>
                  </a:lnTo>
                  <a:lnTo>
                    <a:pt x="5588000" y="363537"/>
                  </a:lnTo>
                  <a:lnTo>
                    <a:pt x="5588000" y="121170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522217" y="465588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70"/>
                  </a:lnTo>
                  <a:lnTo>
                    <a:pt x="5588000" y="363537"/>
                  </a:lnTo>
                  <a:lnTo>
                    <a:pt x="2794000" y="484718"/>
                  </a:lnTo>
                  <a:lnTo>
                    <a:pt x="0" y="363537"/>
                  </a:lnTo>
                  <a:lnTo>
                    <a:pt x="0" y="121170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5029200" y="4788814"/>
            <a:ext cx="2514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Методы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само-</a:t>
            </a:r>
            <a:r>
              <a:rPr sz="1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взаимопомощи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3352800" y="4400550"/>
            <a:ext cx="447675" cy="510540"/>
            <a:chOff x="2794635" y="4417402"/>
            <a:chExt cx="447675" cy="510540"/>
          </a:xfrm>
        </p:grpSpPr>
        <p:sp>
          <p:nvSpPr>
            <p:cNvPr id="95" name="object 95"/>
            <p:cNvSpPr/>
            <p:nvPr/>
          </p:nvSpPr>
          <p:spPr>
            <a:xfrm>
              <a:off x="2807335" y="4430102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22"/>
                  </a:lnTo>
                  <a:lnTo>
                    <a:pt x="0" y="379298"/>
                  </a:lnTo>
                  <a:lnTo>
                    <a:pt x="210819" y="484720"/>
                  </a:lnTo>
                  <a:lnTo>
                    <a:pt x="421766" y="379298"/>
                  </a:lnTo>
                  <a:lnTo>
                    <a:pt x="421766" y="105422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07335" y="4430102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22"/>
                  </a:lnTo>
                  <a:lnTo>
                    <a:pt x="421766" y="379298"/>
                  </a:lnTo>
                  <a:lnTo>
                    <a:pt x="210819" y="484720"/>
                  </a:lnTo>
                  <a:lnTo>
                    <a:pt x="0" y="379298"/>
                  </a:lnTo>
                  <a:lnTo>
                    <a:pt x="0" y="105422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79" y="201168"/>
            <a:ext cx="5614416" cy="5120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058" y="51942"/>
            <a:ext cx="5632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4000" i="1" spc="-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000" i="1" spc="-10" dirty="0">
                <a:solidFill>
                  <a:srgbClr val="C00000"/>
                </a:solidFill>
                <a:latin typeface="Arial"/>
                <a:cs typeface="Arial"/>
              </a:rPr>
              <a:t>ДОПУСКАТЬ: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095" y="644397"/>
            <a:ext cx="8644890" cy="4026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00"/>
              </a:lnSpc>
              <a:spcBef>
                <a:spcPts val="100"/>
              </a:spcBef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4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Утрата/горе/тревога/…</a:t>
            </a:r>
            <a:r>
              <a:rPr sz="16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вина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это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из-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тебя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62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 + стыд</a:t>
            </a:r>
            <a:r>
              <a:rPr sz="1600" b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теперь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sz="1600" b="1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вс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видит,</a:t>
            </a:r>
            <a:r>
              <a:rPr sz="16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как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ты можешь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играть</a:t>
            </a:r>
            <a:r>
              <a:rPr sz="16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 куклы,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600" b="1" spc="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smtClean="0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lang="ru-RU" sz="1600" b="1" spc="-20" dirty="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там»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0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1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1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страх</a:t>
            </a:r>
            <a:r>
              <a:rPr sz="1600" b="1" spc="1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кто-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то</a:t>
            </a:r>
            <a:r>
              <a:rPr sz="1600" b="1" spc="1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600" b="1" spc="1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родных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от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тревоги,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горя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«сходит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600" b="1" spc="1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ума»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вед</a:t>
            </a:r>
            <a:r>
              <a:rPr lang="ru-RU" sz="16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 smtClean="0">
                <a:solidFill>
                  <a:srgbClr val="C00000"/>
                </a:solidFill>
                <a:latin typeface="Times New Roman"/>
                <a:cs typeface="Times New Roman"/>
              </a:rPr>
              <a:t>т</a:t>
            </a:r>
            <a:r>
              <a:rPr sz="1600" b="1" spc="140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себя</a:t>
            </a:r>
            <a:endParaRPr sz="1600">
              <a:latin typeface="Times New Roman"/>
              <a:cs typeface="Times New Roman"/>
            </a:endParaRPr>
          </a:p>
          <a:p>
            <a:pPr marL="393700">
              <a:lnSpc>
                <a:spcPts val="1739"/>
              </a:lnSpc>
            </a:pP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неадекватно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),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8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ужас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без</a:t>
            </a:r>
            <a:r>
              <a:rPr sz="16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человека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6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выжить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158875" indent="-220345">
              <a:lnSpc>
                <a:spcPct val="100000"/>
              </a:lnSpc>
              <a:spcBef>
                <a:spcPts val="1735"/>
              </a:spcBef>
              <a:buClr>
                <a:srgbClr val="000000"/>
              </a:buClr>
              <a:buFont typeface="Wingdings"/>
              <a:buChar char=""/>
              <a:tabLst>
                <a:tab pos="1158875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допускать</a:t>
            </a:r>
            <a:r>
              <a:rPr sz="14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возникновения</a:t>
            </a:r>
            <a:r>
              <a:rPr sz="1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связок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чувств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875" indent="-220345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875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4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почему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09345" marR="5080" indent="-171450" algn="just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Wingdings"/>
              <a:buChar char=""/>
              <a:tabLst>
                <a:tab pos="1110615" algn="l"/>
              </a:tabLst>
            </a:pP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Стараться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вс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15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равно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быть</a:t>
            </a:r>
            <a:r>
              <a:rPr sz="1400" b="1" spc="16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для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sz="1400" b="1" spc="16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опорой,</a:t>
            </a:r>
            <a:r>
              <a:rPr sz="1400" b="1" spc="16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отвечать</a:t>
            </a:r>
            <a:r>
              <a:rPr sz="1400" b="1" spc="17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его</a:t>
            </a:r>
            <a:r>
              <a:rPr sz="1400" b="1" spc="16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вопросы,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почему,</a:t>
            </a:r>
            <a:r>
              <a:rPr sz="1400" b="1" spc="40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рассказывать,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объяснять,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том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числе</a:t>
            </a:r>
            <a:r>
              <a:rPr sz="1400" b="1" spc="3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ваше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состояние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временное,</a:t>
            </a:r>
            <a:r>
              <a:rPr sz="1400" b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так</a:t>
            </a:r>
            <a:r>
              <a:rPr sz="1400" b="1" spc="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будет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всегда</a:t>
            </a:r>
            <a:r>
              <a:rPr sz="1400" b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ваши</a:t>
            </a:r>
            <a:r>
              <a:rPr sz="1400" b="1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сл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зы</a:t>
            </a:r>
            <a:r>
              <a:rPr sz="1400" b="1" spc="365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имеют</a:t>
            </a:r>
            <a:r>
              <a:rPr sz="1400" b="1" spc="3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3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mtClean="0">
                <a:solidFill>
                  <a:srgbClr val="FF0000"/>
                </a:solidFill>
                <a:latin typeface="Arial"/>
                <a:cs typeface="Arial"/>
              </a:rPr>
              <a:t>нку</a:t>
            </a:r>
            <a:r>
              <a:rPr sz="1400" b="1" spc="33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0000"/>
                </a:solidFill>
                <a:latin typeface="Arial"/>
                <a:cs typeface="Arial"/>
              </a:rPr>
              <a:t>ни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малейшего</a:t>
            </a:r>
            <a:r>
              <a:rPr sz="1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отношения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240" indent="-21971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240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препятствовать</a:t>
            </a:r>
            <a:r>
              <a:rPr sz="1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общению</a:t>
            </a:r>
            <a:r>
              <a:rPr sz="1400" b="1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spc="-10" dirty="0" smtClean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-10" smtClean="0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lang="ru-RU" sz="1400" b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5475" y="244220"/>
            <a:ext cx="32569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702527"/>
                </a:solidFill>
                <a:latin typeface="Times New Roman"/>
                <a:cs typeface="Times New Roman"/>
              </a:rPr>
              <a:t>ПОСЛЕДСТВИЯ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820" y="3866972"/>
            <a:ext cx="8959215" cy="545465"/>
          </a:xfrm>
          <a:prstGeom prst="rect">
            <a:avLst/>
          </a:prstGeom>
          <a:solidFill>
            <a:srgbClr val="3981B9"/>
          </a:solidFill>
        </p:spPr>
        <p:txBody>
          <a:bodyPr vert="horz" wrap="square" lIns="0" tIns="95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ПРОВОЖАЛ,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ХОРОНИЛ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820" y="4412284"/>
            <a:ext cx="8959215" cy="464820"/>
          </a:xfrm>
          <a:prstGeom prst="rect">
            <a:avLst/>
          </a:prstGeom>
          <a:solidFill>
            <a:srgbClr val="CED7E7">
              <a:alpha val="90194"/>
            </a:srgbClr>
          </a:solidFill>
          <a:ln w="25400">
            <a:solidFill>
              <a:srgbClr val="CED7E7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844550">
              <a:lnSpc>
                <a:spcPct val="100000"/>
              </a:lnSpc>
              <a:spcBef>
                <a:spcPts val="434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Отношения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бывают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не</a:t>
            </a:r>
            <a:r>
              <a:rPr sz="2000" b="1" spc="-3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завершенными,</a:t>
            </a:r>
            <a:r>
              <a:rPr sz="2000" b="1" spc="-6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возникновение</a:t>
            </a:r>
            <a:r>
              <a:rPr sz="2000" b="1" spc="-4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120" y="830833"/>
            <a:ext cx="8984615" cy="3063875"/>
            <a:chOff x="65120" y="830833"/>
            <a:chExt cx="8984615" cy="3063875"/>
          </a:xfrm>
        </p:grpSpPr>
        <p:sp>
          <p:nvSpPr>
            <p:cNvPr id="6" name="object 6"/>
            <p:cNvSpPr/>
            <p:nvPr/>
          </p:nvSpPr>
          <p:spPr>
            <a:xfrm>
              <a:off x="77820" y="2328291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141"/>
                  </a:lnTo>
                  <a:lnTo>
                    <a:pt x="4285391" y="1009141"/>
                  </a:lnTo>
                  <a:lnTo>
                    <a:pt x="4285391" y="1164844"/>
                  </a:lnTo>
                  <a:lnTo>
                    <a:pt x="4091335" y="1164844"/>
                  </a:lnTo>
                  <a:lnTo>
                    <a:pt x="4479574" y="1553108"/>
                  </a:lnTo>
                  <a:lnTo>
                    <a:pt x="4867813" y="1164844"/>
                  </a:lnTo>
                  <a:lnTo>
                    <a:pt x="4673757" y="1164844"/>
                  </a:lnTo>
                  <a:lnTo>
                    <a:pt x="4673757" y="1009141"/>
                  </a:lnTo>
                  <a:lnTo>
                    <a:pt x="8959118" y="1009141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820" y="2328291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1009141"/>
                  </a:moveTo>
                  <a:lnTo>
                    <a:pt x="4673757" y="1009141"/>
                  </a:lnTo>
                  <a:lnTo>
                    <a:pt x="4673757" y="1164844"/>
                  </a:lnTo>
                  <a:lnTo>
                    <a:pt x="4867813" y="1164844"/>
                  </a:lnTo>
                  <a:lnTo>
                    <a:pt x="4479574" y="1553108"/>
                  </a:lnTo>
                  <a:lnTo>
                    <a:pt x="4091335" y="1164844"/>
                  </a:lnTo>
                  <a:lnTo>
                    <a:pt x="4285391" y="1164844"/>
                  </a:lnTo>
                  <a:lnTo>
                    <a:pt x="4285391" y="1009141"/>
                  </a:lnTo>
                  <a:lnTo>
                    <a:pt x="0" y="1009141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14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820" y="287342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20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820" y="287342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20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20" y="843533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268"/>
                  </a:lnTo>
                  <a:lnTo>
                    <a:pt x="4285391" y="1009268"/>
                  </a:lnTo>
                  <a:lnTo>
                    <a:pt x="4285391" y="1164843"/>
                  </a:lnTo>
                  <a:lnTo>
                    <a:pt x="4091335" y="1164843"/>
                  </a:lnTo>
                  <a:lnTo>
                    <a:pt x="4479574" y="1553209"/>
                  </a:lnTo>
                  <a:lnTo>
                    <a:pt x="4867813" y="1164843"/>
                  </a:lnTo>
                  <a:lnTo>
                    <a:pt x="4673757" y="1164843"/>
                  </a:lnTo>
                  <a:lnTo>
                    <a:pt x="4673757" y="1009268"/>
                  </a:lnTo>
                  <a:lnTo>
                    <a:pt x="8959118" y="1009268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820" y="843533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1009268"/>
                  </a:moveTo>
                  <a:lnTo>
                    <a:pt x="4673757" y="1009268"/>
                  </a:lnTo>
                  <a:lnTo>
                    <a:pt x="4673757" y="1164843"/>
                  </a:lnTo>
                  <a:lnTo>
                    <a:pt x="4867813" y="1164843"/>
                  </a:lnTo>
                  <a:lnTo>
                    <a:pt x="4479574" y="1553209"/>
                  </a:lnTo>
                  <a:lnTo>
                    <a:pt x="4091335" y="1164843"/>
                  </a:lnTo>
                  <a:lnTo>
                    <a:pt x="4285391" y="1164843"/>
                  </a:lnTo>
                  <a:lnTo>
                    <a:pt x="4285391" y="1009268"/>
                  </a:lnTo>
                  <a:lnTo>
                    <a:pt x="0" y="1009268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26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20" y="133545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19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820" y="133545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19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0520" y="779345"/>
            <a:ext cx="8933815" cy="24669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tabLst>
                <a:tab pos="2491740" algn="l"/>
              </a:tabLst>
            </a:pP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СООБЩИЛИ</a:t>
            </a:r>
            <a:r>
              <a:rPr sz="2000" b="1" spc="46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О</a:t>
            </a:r>
            <a:r>
              <a:rPr sz="2000" b="1" dirty="0">
                <a:latin typeface="Times New Roman"/>
                <a:cs typeface="Times New Roman"/>
              </a:rPr>
              <a:t>	ТОМ,</a:t>
            </a:r>
            <a:r>
              <a:rPr sz="2000" b="1" spc="3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ГДЕ</a:t>
            </a:r>
            <a:r>
              <a:rPr sz="2000" b="1" spc="3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БЛИЗКИЙ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ЧЕЛОВЕК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НАХОДИТСЯ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Создается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почва</a:t>
            </a:r>
            <a:r>
              <a:rPr sz="2000" b="1" spc="-6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для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r>
              <a:rPr sz="2000" b="1" spc="-7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и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недоверия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к</a:t>
            </a:r>
            <a:r>
              <a:rPr sz="2000" b="1" spc="-4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людям,</a:t>
            </a:r>
            <a:r>
              <a:rPr sz="2000" b="1" spc="-7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взрослым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ИСКЛЮЧИЛИ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ИЗ</a:t>
            </a:r>
            <a:r>
              <a:rPr sz="2000" b="1" spc="4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ПРОЦЕССА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ПРОВОДОВ,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ОБЩЕНИЯ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Возникновения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чувства</a:t>
            </a:r>
            <a:r>
              <a:rPr sz="2000" b="1" spc="-7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покинутости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911725"/>
            <a:chOff x="163321" y="165098"/>
            <a:chExt cx="8923655" cy="4911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850" y="171449"/>
              <a:ext cx="5334000" cy="2133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2850" y="2390775"/>
              <a:ext cx="5314022" cy="2686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873625"/>
            <a:chOff x="163321" y="165098"/>
            <a:chExt cx="8923655" cy="4873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850" y="166623"/>
              <a:ext cx="5334000" cy="23526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217487" y="152400"/>
            <a:chExt cx="8869680" cy="4819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487" y="152400"/>
              <a:ext cx="8869299" cy="5619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487" y="638175"/>
              <a:ext cx="8869299" cy="43338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dirty="0"/>
              <a:t>-</a:t>
            </a:r>
            <a:r>
              <a:rPr spc="-15" dirty="0"/>
              <a:t> </a:t>
            </a:r>
            <a:r>
              <a:rPr dirty="0"/>
              <a:t>М.</a:t>
            </a:r>
            <a:r>
              <a:rPr spc="-25" dirty="0"/>
              <a:t> </a:t>
            </a:r>
            <a:r>
              <a:rPr spc="-20" dirty="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" y="514350"/>
            <a:ext cx="8991600" cy="45129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-3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беседы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sz="1400" b="1" spc="-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400" b="1" spc="-30" dirty="0" smtClean="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который</a:t>
            </a:r>
            <a:r>
              <a:rPr sz="1400" b="1" spc="-6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позволяет</a:t>
            </a:r>
            <a:r>
              <a:rPr sz="1400" b="1" spc="-4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человеку</a:t>
            </a:r>
            <a:r>
              <a:rPr sz="1400" b="1" spc="-5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вернуться</a:t>
            </a:r>
            <a:r>
              <a:rPr sz="1400" b="1" spc="-4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400" b="1" spc="-45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400" b="1" spc="-3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-1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400" b="1" spc="-2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утраченной</a:t>
            </a:r>
            <a:r>
              <a:rPr sz="1400" b="1" spc="-5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значимостью</a:t>
            </a:r>
            <a:r>
              <a:rPr sz="1400" b="1" spc="-5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400" b="1" spc="-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заново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перепрожить</a:t>
            </a:r>
            <a:r>
              <a:rPr sz="1400" b="1" spc="-6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их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посмотреть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глазами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Х,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чему бы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порадовались,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чем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гордиться?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 гордиться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прямо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сейчас,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36220" indent="-223520">
              <a:lnSpc>
                <a:spcPct val="100000"/>
              </a:lnSpc>
              <a:buChar char="—"/>
              <a:tabLst>
                <a:tab pos="23622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вспоминаете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хорошее,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ет)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ит)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вас,</a:t>
            </a:r>
            <a:r>
              <a:rPr sz="1200" b="1" i="1" spc="2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тогда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пробуждается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становится</a:t>
            </a:r>
            <a:r>
              <a:rPr sz="1200" b="1" i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более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самой?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бы,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сохранять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поддерживать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день?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стали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так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чувствовать,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повлияло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шаги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направлению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6985" indent="200660">
              <a:lnSpc>
                <a:spcPct val="100000"/>
              </a:lnSpc>
              <a:spcBef>
                <a:spcPts val="5"/>
              </a:spcBef>
              <a:buChar char="—"/>
              <a:tabLst>
                <a:tab pos="21336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дадите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другим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людям</a:t>
            </a:r>
            <a:r>
              <a:rPr sz="1200" b="1" i="1" spc="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знать,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вернули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определенное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себе,</a:t>
            </a:r>
            <a:r>
              <a:rPr sz="1200" b="1" i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образ,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</a:t>
            </a:r>
            <a:r>
              <a:rPr sz="1200" b="1" i="1" spc="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ясно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виден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представляется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привлекательным?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5080" indent="203835">
              <a:lnSpc>
                <a:spcPct val="100000"/>
              </a:lnSpc>
              <a:spcBef>
                <a:spcPts val="5"/>
              </a:spcBef>
              <a:buChar char="—"/>
              <a:tabLst>
                <a:tab pos="216535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200" b="1" i="1" spc="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осознавание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того,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200" b="1" i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1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,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1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как-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изменить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ход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вашей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теперешнее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знание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ближайший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шаг,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предпримете?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кажется,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еще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важного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сможете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узнать,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предпримете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шаг?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dirty="0"/>
              <a:t>М.</a:t>
            </a:r>
            <a:r>
              <a:rPr spc="-25" dirty="0"/>
              <a:t> </a:t>
            </a:r>
            <a:r>
              <a:rPr spc="-20" dirty="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514350"/>
            <a:ext cx="8839199" cy="4531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3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Снова</a:t>
            </a:r>
            <a:r>
              <a:rPr sz="1400" b="1" spc="-1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сказать</a:t>
            </a:r>
            <a:r>
              <a:rPr sz="1400" b="1" spc="-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«Здравствуй!»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869054">
              <a:lnSpc>
                <a:spcPct val="100000"/>
              </a:lnSpc>
            </a:pP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муж,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смотрел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любящими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глазами?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Откуда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он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именно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ваших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словах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поступках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сообщило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ему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этом?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 видите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 такого,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потеряно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-…-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могут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измениться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другими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людьми,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будете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день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помнить,</a:t>
            </a:r>
            <a:r>
              <a:rPr sz="1300" b="1" i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есть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это?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«своим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собственным»,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меньше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зависеть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мнения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одобрения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окружающих?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сделать,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чтобы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познакомить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окружающих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новым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себя?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приглашение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других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разделить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вами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новый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больше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заботиться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подобный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опыт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заботы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300" b="1" i="1" spc="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300" b="1" i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отношение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Посмотреть</a:t>
            </a:r>
            <a:r>
              <a:rPr sz="1400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себя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глазами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другого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значимого</a:t>
            </a:r>
            <a:r>
              <a:rPr sz="1400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вас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человека и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гордиться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чему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lang="ru-RU" sz="1400" spc="-1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радоваться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предлагая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сохранить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развивать</a:t>
            </a:r>
            <a:r>
              <a:rPr sz="1400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найденное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клиентом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400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самом,</a:t>
            </a:r>
            <a:r>
              <a:rPr sz="1400" spc="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дает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самым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клиенту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возможность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создать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дополнительный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</a:t>
            </a:r>
            <a:r>
              <a:rPr sz="1400" spc="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«не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прощаясь»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ушедшим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близким</a:t>
            </a:r>
            <a:r>
              <a:rPr sz="1400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200">
              <a:latin typeface="Times New Roman"/>
              <a:cs typeface="Times New Roman"/>
            </a:endParaRPr>
          </a:p>
          <a:p>
            <a:pPr marL="22860" algn="ct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Озвучивая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эти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вопросы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думая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над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ответом,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</a:t>
            </a:r>
            <a:r>
              <a:rPr sz="1200" b="1" spc="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находит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вспоминает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зарыто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глубоко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внутри,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5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уже</a:t>
            </a:r>
            <a:r>
              <a:rPr lang="ru-RU" sz="1200" b="1" spc="-25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приелось»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замечается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повседневной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жизни.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найти,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восстановить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укрепить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позитивные</a:t>
            </a:r>
            <a:r>
              <a:rPr lang="ru-RU" sz="1200" b="1" spc="-1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мысли</a:t>
            </a:r>
            <a:r>
              <a:rPr sz="1200" b="1" spc="-2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себе,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бережное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отношение</a:t>
            </a:r>
            <a:r>
              <a:rPr sz="1200" b="1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 и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своему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Ребенку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источники</a:t>
            </a:r>
            <a:r>
              <a:rPr sz="1200" b="1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ресурса.</a:t>
            </a:r>
            <a:endParaRPr sz="1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11632"/>
            <a:ext cx="71539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Терапевтическое</a:t>
            </a:r>
            <a:r>
              <a:rPr spc="-30" dirty="0"/>
              <a:t> </a:t>
            </a:r>
            <a:r>
              <a:rPr dirty="0"/>
              <a:t>письмо</a:t>
            </a:r>
            <a:r>
              <a:rPr spc="-60" dirty="0"/>
              <a:t> </a:t>
            </a:r>
            <a:r>
              <a:rPr dirty="0"/>
              <a:t>(Роберт</a:t>
            </a:r>
            <a:r>
              <a:rPr spc="-20" dirty="0"/>
              <a:t> </a:t>
            </a:r>
            <a:r>
              <a:rPr spc="-10" dirty="0"/>
              <a:t>Неймайер)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455" y="769746"/>
            <a:ext cx="8479790" cy="196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предложить</a:t>
            </a:r>
            <a:r>
              <a:rPr sz="16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написать</a:t>
            </a:r>
            <a:r>
              <a:rPr sz="1600" b="1" spc="-1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свете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его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точки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зрения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сострадательного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другого</a:t>
            </a:r>
            <a:endParaRPr lang="ru-RU" sz="16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lang="ru-RU" sz="1600" b="1" dirty="0" err="1" smtClean="0">
                <a:solidFill>
                  <a:srgbClr val="253147"/>
                </a:solidFill>
                <a:latin typeface="Times New Roman"/>
                <a:cs typeface="Times New Roman"/>
              </a:rPr>
              <a:t>н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аписа</a:t>
            </a:r>
            <a:r>
              <a:rPr lang="ru-RU" sz="1600" b="1" dirty="0" err="1" smtClean="0">
                <a:solidFill>
                  <a:srgbClr val="253147"/>
                </a:solidFill>
                <a:latin typeface="Times New Roman"/>
                <a:cs typeface="Times New Roman"/>
              </a:rPr>
              <a:t>ть</a:t>
            </a:r>
            <a:r>
              <a:rPr sz="1600" b="1" spc="-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биографическую</a:t>
            </a:r>
            <a:r>
              <a:rPr sz="1600" b="1" spc="-2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работу,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описывающую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совместную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жизнь</a:t>
            </a:r>
            <a:r>
              <a:rPr sz="1600" b="1" spc="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клиента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любимым</a:t>
            </a:r>
            <a:r>
              <a:rPr lang="ru-RU" sz="16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человеком</a:t>
            </a:r>
            <a:endParaRPr lang="ru-RU" sz="16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осмысленные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реконструктивные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интервью,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которых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человек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вновь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получает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доступ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ярким</a:t>
            </a:r>
            <a:r>
              <a:rPr lang="ru-RU" sz="16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образам</a:t>
            </a:r>
            <a:r>
              <a:rPr sz="1600" b="1" spc="-7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ищет</a:t>
            </a:r>
            <a:r>
              <a:rPr sz="1600" b="1" spc="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них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новое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значение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70180"/>
            <a:ext cx="8551673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пустого</a:t>
            </a:r>
            <a:r>
              <a:rPr spc="45" dirty="0"/>
              <a:t> </a:t>
            </a:r>
            <a:r>
              <a:rPr dirty="0"/>
              <a:t>стула</a:t>
            </a:r>
            <a:r>
              <a:rPr spc="20" dirty="0"/>
              <a:t> </a:t>
            </a:r>
            <a:r>
              <a:rPr dirty="0"/>
              <a:t>(Ф.</a:t>
            </a:r>
            <a:r>
              <a:rPr spc="-40" dirty="0"/>
              <a:t> </a:t>
            </a:r>
            <a:r>
              <a:rPr dirty="0"/>
              <a:t>Перлзом,</a:t>
            </a:r>
            <a:r>
              <a:rPr spc="-45" dirty="0"/>
              <a:t> </a:t>
            </a:r>
            <a:r>
              <a:rPr dirty="0"/>
              <a:t>Р.</a:t>
            </a:r>
            <a:r>
              <a:rPr spc="-20" dirty="0"/>
              <a:t> </a:t>
            </a:r>
            <a:r>
              <a:rPr dirty="0"/>
              <a:t>Эрскиным,</a:t>
            </a:r>
            <a:r>
              <a:rPr spc="-60" dirty="0"/>
              <a:t> </a:t>
            </a:r>
            <a:r>
              <a:rPr dirty="0"/>
              <a:t>Б.</a:t>
            </a:r>
            <a:r>
              <a:rPr spc="-40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spc="-25" dirty="0"/>
              <a:t>М.</a:t>
            </a:r>
          </a:p>
          <a:p>
            <a:pPr marL="12700" algn="l">
              <a:lnSpc>
                <a:spcPct val="100000"/>
              </a:lnSpc>
            </a:pPr>
            <a:r>
              <a:rPr spc="-10"/>
              <a:t>Гулдингами</a:t>
            </a:r>
            <a:r>
              <a:rPr spc="-10" smtClean="0"/>
              <a:t>)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1200150"/>
            <a:ext cx="8610600" cy="1995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85"/>
              </a:lnSpc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прием,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часто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используемый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гештальттерапии:</a:t>
            </a:r>
            <a:endParaRPr sz="1600"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00000"/>
              </a:lnSpc>
              <a:spcBef>
                <a:spcPts val="1480"/>
              </a:spcBef>
            </a:pP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6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перед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собой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посадить</a:t>
            </a:r>
            <a:r>
              <a:rPr sz="16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воображаемого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собеседника </a:t>
            </a:r>
            <a:r>
              <a:rPr sz="1600" b="1" spc="-5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endParaRPr lang="ru-RU" sz="1600" b="1" spc="-50" dirty="0" smtClean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50000"/>
              </a:lnSpc>
              <a:spcBef>
                <a:spcPts val="1480"/>
              </a:spcBef>
            </a:pPr>
            <a:r>
              <a:rPr sz="1600" b="1" smtClean="0">
                <a:solidFill>
                  <a:srgbClr val="253147"/>
                </a:solidFill>
                <a:latin typeface="Times New Roman"/>
                <a:cs typeface="Times New Roman"/>
              </a:rPr>
              <a:t>организуется</a:t>
            </a:r>
            <a:r>
              <a:rPr sz="1600" b="1" spc="-3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диалог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между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тем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«я»,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которое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сидит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первоначальном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стуле,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посаженным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пустой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«собеседником»,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причем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роль</a:t>
            </a:r>
            <a:r>
              <a:rPr sz="16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600" b="1" spc="-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собеседника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исполняет,</a:t>
            </a:r>
            <a:r>
              <a:rPr sz="1600" b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—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пересаживаясь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стул,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—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сам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клиент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054100"/>
            <a:ext cx="8686799" cy="2626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противоречивых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эмоций,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естественным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возникают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ответ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400" b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любые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потери</a:t>
            </a:r>
            <a:r>
              <a:rPr sz="1400" b="1" spc="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или</a:t>
            </a:r>
            <a:r>
              <a:rPr sz="1400" b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изменения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привычных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моделей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поведения</a:t>
            </a:r>
            <a:r>
              <a:rPr sz="1400" b="1" spc="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(непроработанное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почти</a:t>
            </a:r>
            <a:r>
              <a:rPr sz="1400" b="1" spc="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всегда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включает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в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4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чувства,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были</a:t>
            </a:r>
            <a:r>
              <a:rPr sz="14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выражены)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помощью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метода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клиенты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учатся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выражать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свои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чувства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завершать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эмоциональные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объектом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(может</a:t>
            </a:r>
            <a:r>
              <a:rPr sz="1400" i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400" i="1" spc="2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использован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индивидуальной,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групповой</a:t>
            </a:r>
            <a:r>
              <a:rPr sz="1400" i="1" spc="1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работе,</a:t>
            </a:r>
            <a:r>
              <a:rPr sz="1400" i="1" spc="2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а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также</a:t>
            </a:r>
            <a:r>
              <a:rPr sz="1400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качестве</a:t>
            </a:r>
            <a:r>
              <a:rPr sz="1400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самопомощи).</a:t>
            </a:r>
            <a:endParaRPr sz="1400" i="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Работа</a:t>
            </a:r>
            <a:r>
              <a:rPr sz="1400" b="1" i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mtClean="0">
                <a:solidFill>
                  <a:srgbClr val="C00000"/>
                </a:solidFill>
                <a:latin typeface="Times New Roman"/>
                <a:cs typeface="Times New Roman"/>
              </a:rPr>
              <a:t>этим</a:t>
            </a:r>
            <a:r>
              <a:rPr sz="1400" b="1" i="1" spc="-35" smtClean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методом</a:t>
            </a:r>
            <a:r>
              <a:rPr sz="1400" b="1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состоит</a:t>
            </a:r>
            <a:r>
              <a:rPr sz="14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4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нескольких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700" marR="5715" indent="-381000">
              <a:lnSpc>
                <a:spcPct val="89400"/>
              </a:lnSpc>
              <a:spcBef>
                <a:spcPts val="985"/>
              </a:spcBef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</a:t>
            </a:r>
            <a:r>
              <a:rPr sz="1400" b="1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строит</a:t>
            </a:r>
            <a:r>
              <a:rPr sz="1400" b="1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график</a:t>
            </a:r>
            <a:r>
              <a:rPr sz="1400" b="1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отношений,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наглядно</a:t>
            </a:r>
            <a:r>
              <a:rPr sz="1400" b="1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отражающий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все</a:t>
            </a:r>
            <a:r>
              <a:rPr sz="14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значимые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(и</a:t>
            </a:r>
            <a:r>
              <a:rPr sz="14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позитивные,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негативные)</a:t>
            </a:r>
            <a:r>
              <a:rPr sz="14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аспекты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отношений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значимым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человеком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6108" y="1383013"/>
            <a:ext cx="4366260" cy="7423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заполнить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таблицу: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1366" y="2291842"/>
          <a:ext cx="8654415" cy="2053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4805"/>
                <a:gridCol w="2884805"/>
                <a:gridCol w="2884805"/>
              </a:tblGrid>
              <a:tr h="731520">
                <a:tc>
                  <a:txBody>
                    <a:bodyPr/>
                    <a:lstStyle/>
                    <a:p>
                      <a:pPr marL="88709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ИЗВИНЕНИЯ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94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ПРОЩЕНИЕ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 marR="585470" indent="3321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ЗНАЧИМЫЕ ЭМОЦИОНАЛЬНЫЕ ВЫСКАЗЫВАНИЯ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dirty="0" smtClean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извиниться</a:t>
                      </a:r>
                      <a:r>
                        <a:rPr sz="1400" i="1" spc="-5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dirty="0" smtClean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 smtClean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попросить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прощения</a:t>
                      </a:r>
                      <a:r>
                        <a:rPr sz="1400" i="1" spc="-6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76910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2580" marR="31432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невыраженные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8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высказывания,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которые</a:t>
                      </a:r>
                      <a:r>
                        <a:rPr sz="1400" i="1" spc="-5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субъективно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попадают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4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вышеперечисленные</a:t>
                      </a:r>
                      <a:r>
                        <a:rPr sz="1400" i="1" spc="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категории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5874" y="1432597"/>
            <a:ext cx="8517255" cy="15703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065" indent="-380365">
              <a:lnSpc>
                <a:spcPts val="2780"/>
              </a:lnSpc>
              <a:spcBef>
                <a:spcPts val="680"/>
              </a:spcBef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написать</a:t>
            </a:r>
            <a:r>
              <a:rPr sz="14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значимому</a:t>
            </a:r>
            <a:r>
              <a:rPr sz="1400" b="1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человеку:</a:t>
            </a:r>
            <a:endParaRPr sz="1400">
              <a:latin typeface="Times New Roman"/>
              <a:cs typeface="Times New Roman"/>
            </a:endParaRPr>
          </a:p>
          <a:p>
            <a:pPr marL="963294" lvl="1" indent="-112395">
              <a:lnSpc>
                <a:spcPts val="1580"/>
              </a:lnSpc>
              <a:buChar char="-"/>
              <a:tabLst>
                <a:tab pos="963294" algn="l"/>
              </a:tabLst>
            </a:pP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4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выразить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свои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эмоции,</a:t>
            </a:r>
            <a:r>
              <a:rPr sz="1400" b="1" i="1" spc="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извиниться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</a:t>
            </a:r>
            <a:r>
              <a:rPr sz="1400" b="1" i="1" spc="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простить</a:t>
            </a:r>
            <a:r>
              <a:rPr sz="1400" b="1" i="1" spc="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человека,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которому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адресовано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письмо;</a:t>
            </a:r>
            <a:endParaRPr sz="1400">
              <a:latin typeface="Times New Roman"/>
              <a:cs typeface="Times New Roman"/>
            </a:endParaRPr>
          </a:p>
          <a:p>
            <a:pPr marL="12700" marR="5080" lvl="1" indent="962660">
              <a:lnSpc>
                <a:spcPct val="100000"/>
              </a:lnSpc>
              <a:buChar char="-"/>
              <a:tabLst>
                <a:tab pos="975360" algn="l"/>
              </a:tabLst>
            </a:pP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прочитать</a:t>
            </a:r>
            <a:r>
              <a:rPr sz="1400" b="1" i="1" spc="10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это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вслух,</a:t>
            </a:r>
            <a:r>
              <a:rPr sz="1400" b="1" i="1" spc="1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что</a:t>
            </a:r>
            <a:r>
              <a:rPr sz="1400" b="1" i="1" spc="114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помогает</a:t>
            </a:r>
            <a:r>
              <a:rPr sz="1400" b="1" i="1" spc="16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ему</a:t>
            </a:r>
            <a:r>
              <a:rPr sz="1400" b="1" i="1" spc="1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вербализовать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20" dirty="0">
                <a:solidFill>
                  <a:srgbClr val="2C608A"/>
                </a:solidFill>
                <a:latin typeface="Times New Roman"/>
                <a:cs typeface="Times New Roman"/>
              </a:rPr>
              <a:t>свои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чувства,</a:t>
            </a:r>
            <a:r>
              <a:rPr sz="1400" b="1" i="1" spc="-5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а</a:t>
            </a:r>
            <a:r>
              <a:rPr sz="1400" b="1" i="1" spc="-1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также</a:t>
            </a:r>
            <a:r>
              <a:rPr sz="1400" b="1" i="1" spc="-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быть</a:t>
            </a:r>
            <a:r>
              <a:rPr sz="1400" b="1" i="1" spc="-5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услышанными</a:t>
            </a:r>
            <a:r>
              <a:rPr sz="1400" b="1" i="1" spc="-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другим</a:t>
            </a:r>
            <a:r>
              <a:rPr sz="1400" b="1" i="1" spc="-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человеком</a:t>
            </a:r>
            <a:r>
              <a:rPr sz="1400" b="1" i="1" spc="-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(психологом</a:t>
            </a:r>
            <a:r>
              <a:rPr sz="1400" b="1" i="1" spc="-5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или</a:t>
            </a:r>
            <a:r>
              <a:rPr sz="1400" b="1" i="1" spc="-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группой)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2400" y="3618738"/>
            <a:ext cx="486943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наиболее</a:t>
            </a:r>
            <a:r>
              <a:rPr sz="1200" b="1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целесообразно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использование</a:t>
            </a:r>
            <a:r>
              <a:rPr sz="12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2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ситуации,</a:t>
            </a:r>
            <a:endParaRPr sz="1200">
              <a:latin typeface="Times New Roman"/>
              <a:cs typeface="Times New Roman"/>
            </a:endParaRPr>
          </a:p>
          <a:p>
            <a:pPr marL="317500" marR="5715" indent="1103630" algn="r">
              <a:lnSpc>
                <a:spcPct val="100000"/>
              </a:lnSpc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интервал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между</a:t>
            </a:r>
            <a:r>
              <a:rPr sz="12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событием-триггером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применением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практике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2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помощи</a:t>
            </a:r>
            <a:endParaRPr sz="1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был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менее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1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года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33350"/>
            <a:ext cx="449580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ТЕХНИКА</a:t>
            </a:r>
            <a:r>
              <a:rPr sz="1600" b="1" spc="-4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6</a:t>
            </a:r>
            <a:r>
              <a:rPr sz="1600" b="1" spc="-4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СИМВОЛДРАМА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438151"/>
            <a:ext cx="8686800" cy="2372444"/>
          </a:xfrm>
          <a:prstGeom prst="rect">
            <a:avLst/>
          </a:prstGeom>
        </p:spPr>
        <p:txBody>
          <a:bodyPr vert="horz" wrap="square" lIns="0" tIns="12700" rIns="0" bIns="0" numCol="2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Стрессы</a:t>
            </a:r>
            <a:r>
              <a:rPr lang="ru-RU" sz="1100" b="1" spc="-2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lang="ru-RU" sz="1100" b="1" spc="-2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неотъемлемые</a:t>
            </a:r>
            <a:r>
              <a:rPr lang="ru-RU" sz="1100" b="1" spc="-5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спутники</a:t>
            </a:r>
            <a:r>
              <a:rPr lang="ru-RU" sz="1100" b="1" spc="-3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современной</a:t>
            </a:r>
            <a:r>
              <a:rPr lang="ru-RU" sz="1100" b="1" spc="-2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жизни.</a:t>
            </a:r>
            <a:endParaRPr lang="ru-RU" sz="1100" b="1" dirty="0" smtClean="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lang="ru-RU" sz="1100" b="1" dirty="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lang="ru-RU" sz="1100" b="1" spc="105" dirty="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lang="ru-RU" sz="1100" b="1" spc="-2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Трудности</a:t>
            </a:r>
            <a:r>
              <a:rPr lang="ru-RU" sz="1100" b="1" spc="-1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учебе,</a:t>
            </a:r>
            <a:r>
              <a:rPr lang="ru-RU" sz="1100" b="1" spc="-3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плохая</a:t>
            </a:r>
            <a:r>
              <a:rPr lang="ru-RU" sz="1100" b="1" spc="-2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концентрация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внимания</a:t>
            </a:r>
            <a:r>
              <a:rPr lang="ru-RU" sz="1100" b="1" spc="-1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школе</a:t>
            </a:r>
            <a:r>
              <a:rPr lang="ru-RU" sz="1100" b="1" spc="-4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 smtClean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lang="ru-RU" sz="1100" b="1" spc="-10" dirty="0" smtClean="0">
                <a:solidFill>
                  <a:srgbClr val="253147"/>
                </a:solidFill>
                <a:latin typeface="Times New Roman"/>
                <a:cs typeface="Times New Roman"/>
              </a:rPr>
              <a:t> дома.</a:t>
            </a:r>
            <a:endParaRPr lang="ru-RU" sz="1100" b="1" spc="-5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3147"/>
                </a:solidFill>
                <a:latin typeface="Times New Roman"/>
                <a:cs typeface="Times New Roman"/>
              </a:rPr>
              <a:t>        . </a:t>
            </a:r>
            <a:r>
              <a:rPr sz="1100" b="1" smtClean="0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0" smtClean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во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родителями,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братьями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сестрами.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Тяжелое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 развода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родителей.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4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смерти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близкого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человека,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бабушки,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дедушки.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4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Трудности во</a:t>
            </a:r>
            <a:r>
              <a:rPr sz="1100" b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со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сверстниками.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Трудности,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связанные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переживанием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первой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любви.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Рассеянность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ребенка</a:t>
            </a:r>
            <a:r>
              <a:rPr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.</a:t>
            </a:r>
            <a:endParaRPr lang="ru-RU" sz="11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endParaRPr lang="ru-RU" sz="1100" b="1" spc="-10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Агрессивное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поведение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детей.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состояния,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тики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ритуалы.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Ночной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дневной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энурез,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энкапрез</a:t>
            </a:r>
            <a:r>
              <a:rPr sz="1100" b="1" spc="-10" smtClean="0">
                <a:solidFill>
                  <a:srgbClr val="253147"/>
                </a:solidFill>
                <a:latin typeface="Times New Roman"/>
                <a:cs typeface="Times New Roman"/>
              </a:rPr>
              <a:t>.</a:t>
            </a:r>
            <a:endParaRPr lang="ru-RU" sz="1100" b="1" spc="-10" dirty="0" smtClean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smtClean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smtClean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Страхи и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фобии.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Различные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психосоматические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расстройства.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Кожные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высыпания,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угри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бородавки.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Нарушения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пищевого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поведения,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вплоть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до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анорексии,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ведущей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истощению.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Заикание.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Неуверенность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своих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силах.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профессионального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выбора.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0600" y="2647950"/>
            <a:ext cx="5105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dirty="0">
                <a:solidFill>
                  <a:srgbClr val="C00000"/>
                </a:solidFill>
              </a:rPr>
              <a:t>Противопоказания для использования символдрамы</a:t>
            </a:r>
            <a:endParaRPr sz="1400" u="sng">
              <a:solidFill>
                <a:srgbClr val="C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2800350"/>
            <a:ext cx="88392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4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i="1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r>
              <a:rPr sz="11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Психозы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шизофрения,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том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числе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компенсированной</a:t>
            </a:r>
            <a:r>
              <a:rPr sz="1200" b="1" spc="-4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форме.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95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Серьезные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органические</a:t>
            </a:r>
            <a:r>
              <a:rPr sz="1200" b="1" spc="-2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нарушения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головного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мозга</a:t>
            </a:r>
            <a:r>
              <a:rPr sz="1200" b="1" spc="-3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центральной</a:t>
            </a:r>
            <a:r>
              <a:rPr sz="1200" b="1" spc="-6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нервной</a:t>
            </a:r>
            <a:r>
              <a:rPr sz="1200" b="1" spc="-5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системы,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эпилепсия.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Низкий</a:t>
            </a:r>
            <a:r>
              <a:rPr sz="1200" b="1" spc="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интеллект</a:t>
            </a:r>
            <a:r>
              <a:rPr sz="1200" b="1" spc="-3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(менее</a:t>
            </a:r>
            <a:r>
              <a:rPr sz="1200" b="1" spc="-2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единиц).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Отсутствие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мотивации.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0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Соматические</a:t>
            </a:r>
            <a:r>
              <a:rPr sz="1200" b="1" spc="-2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заболевания,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представляющие</a:t>
            </a:r>
            <a:r>
              <a:rPr sz="1200" b="1" spc="-5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опасность</a:t>
            </a:r>
            <a:r>
              <a:rPr sz="1200" b="1" spc="-6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жизни</a:t>
            </a:r>
            <a:r>
              <a:rPr sz="1200" b="1" spc="-3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(онкология,</a:t>
            </a:r>
            <a:r>
              <a:rPr sz="1200" b="1" spc="-4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тяжелые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аутоиммунные</a:t>
            </a:r>
            <a:r>
              <a:rPr lang="ru-RU" sz="1200" b="1" spc="-1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14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Возраст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менее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шести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лет.</a:t>
            </a:r>
            <a:endParaRPr sz="12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868362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 smtClean="0">
              <a:latin typeface="Times New Roman"/>
              <a:cs typeface="Times New Roman"/>
            </a:endParaRPr>
          </a:p>
          <a:p>
            <a:pPr marL="3486150">
              <a:lnSpc>
                <a:spcPct val="100000"/>
              </a:lnSpc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4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1400" b="1" i="1" spc="-5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 smtClean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i="1" spc="-4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 smtClean="0">
                <a:solidFill>
                  <a:srgbClr val="C00000"/>
                </a:solidFill>
                <a:latin typeface="Arial"/>
                <a:cs typeface="Arial"/>
              </a:rPr>
              <a:t>травматизации</a:t>
            </a:r>
            <a:r>
              <a:rPr sz="1400" b="1" i="1" spc="-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i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Arial"/>
                <a:cs typeface="Arial"/>
              </a:rPr>
              <a:t>зоне</a:t>
            </a:r>
            <a:r>
              <a:rPr sz="1400" b="1" i="1" spc="-25" dirty="0">
                <a:solidFill>
                  <a:srgbClr val="C00000"/>
                </a:solidFill>
                <a:latin typeface="Arial"/>
                <a:cs typeface="Arial"/>
              </a:rPr>
              <a:t> 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883" y="811110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85"/>
              </a:lnSpc>
            </a:pPr>
            <a:r>
              <a:rPr sz="1600" b="1" dirty="0">
                <a:latin typeface="Times New Roman"/>
                <a:cs typeface="Times New Roman"/>
              </a:rPr>
              <a:t>1.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Ясно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осознаваемое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чувство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угрозы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для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жизни,</a:t>
            </a:r>
            <a:r>
              <a:rPr sz="1600" b="1" spc="-25" dirty="0">
                <a:latin typeface="Times New Roman"/>
                <a:cs typeface="Times New Roman"/>
              </a:rPr>
              <a:t> так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55"/>
              </a:lnSpc>
            </a:pPr>
            <a:r>
              <a:rPr sz="1600" b="1" spc="-10" dirty="0">
                <a:latin typeface="Times New Roman"/>
                <a:cs typeface="Times New Roman"/>
              </a:rPr>
              <a:t>называемый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биологический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страх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смерти,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ранения,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боли,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sz="1600" b="1" spc="-10" dirty="0">
                <a:latin typeface="Times New Roman"/>
                <a:cs typeface="Times New Roman"/>
              </a:rPr>
              <a:t>инвалидизации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5302" y="798410"/>
            <a:ext cx="671830" cy="678180"/>
            <a:chOff x="265302" y="798410"/>
            <a:chExt cx="671830" cy="678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754" y="811110"/>
              <a:ext cx="375635" cy="5605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8002" y="811110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72883" y="1571205"/>
            <a:ext cx="7080517" cy="550791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648970" marR="219075" indent="-425450">
              <a:lnSpc>
                <a:spcPts val="1660"/>
              </a:lnSpc>
              <a:spcBef>
                <a:spcPts val="894"/>
              </a:spcBef>
            </a:pPr>
            <a:r>
              <a:rPr sz="1600" b="1" dirty="0">
                <a:latin typeface="Times New Roman"/>
                <a:cs typeface="Times New Roman"/>
              </a:rPr>
              <a:t>2.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Ни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чем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не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сравнимый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стресс,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возникающий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человека, непосредственно </a:t>
            </a:r>
            <a:r>
              <a:rPr sz="1600" b="1" spc="-20" dirty="0">
                <a:latin typeface="Times New Roman"/>
                <a:cs typeface="Times New Roman"/>
              </a:rPr>
              <a:t>участвующего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боевом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действии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05800" y="1504950"/>
            <a:ext cx="671830" cy="678180"/>
            <a:chOff x="7141336" y="1578952"/>
            <a:chExt cx="671830" cy="6781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9788" y="1591652"/>
              <a:ext cx="375635" cy="5605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54036" y="1591652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29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72883" y="2331300"/>
            <a:ext cx="7080517" cy="663002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23570" marR="287655" indent="-332740">
              <a:lnSpc>
                <a:spcPts val="1660"/>
              </a:lnSpc>
              <a:spcBef>
                <a:spcPts val="70"/>
              </a:spcBef>
            </a:pPr>
            <a:r>
              <a:rPr sz="1600" b="1" dirty="0">
                <a:latin typeface="Times New Roman"/>
                <a:cs typeface="Times New Roman"/>
              </a:rPr>
              <a:t>3.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Наряду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этим</a:t>
            </a:r>
            <a:r>
              <a:rPr sz="1600" b="1" spc="-10" dirty="0">
                <a:latin typeface="Times New Roman"/>
                <a:cs typeface="Times New Roman"/>
              </a:rPr>
              <a:t> появляется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психоэмоциональный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стресс, </a:t>
            </a:r>
            <a:r>
              <a:rPr sz="1600" b="1" dirty="0">
                <a:latin typeface="Times New Roman"/>
                <a:cs typeface="Times New Roman"/>
              </a:rPr>
              <a:t>связанный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гибелью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глазах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других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людей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или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 spc="-50" smtClean="0">
                <a:latin typeface="Times New Roman"/>
                <a:cs typeface="Times New Roman"/>
              </a:rPr>
              <a:t>с</a:t>
            </a:r>
            <a:r>
              <a:rPr lang="ru-RU" sz="1600" b="1" spc="-50" dirty="0" smtClean="0">
                <a:latin typeface="Times New Roman"/>
                <a:cs typeface="Times New Roman"/>
              </a:rPr>
              <a:t> </a:t>
            </a:r>
            <a:r>
              <a:rPr sz="1600" b="1" spc="-25" smtClean="0">
                <a:latin typeface="Times New Roman"/>
                <a:cs typeface="Times New Roman"/>
              </a:rPr>
              <a:t>необходимостью</a:t>
            </a:r>
            <a:r>
              <a:rPr sz="1600" b="1" spc="-50" smtClean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убивать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человека,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пусть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противника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3995" y="2257005"/>
            <a:ext cx="671830" cy="678180"/>
            <a:chOff x="213995" y="2257005"/>
            <a:chExt cx="671830" cy="67818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446" y="2269705"/>
              <a:ext cx="375635" cy="5605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6695" y="226970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72883" y="3091395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19710">
              <a:lnSpc>
                <a:spcPts val="1590"/>
              </a:lnSpc>
            </a:pPr>
            <a:r>
              <a:rPr sz="1600" b="1" dirty="0">
                <a:latin typeface="Times New Roman"/>
                <a:cs typeface="Times New Roman"/>
              </a:rPr>
              <a:t>4.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Воздействие специфических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факторов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боевой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обстановки</a:t>
            </a:r>
            <a:endParaRPr sz="1600">
              <a:latin typeface="Times New Roman"/>
              <a:cs typeface="Times New Roman"/>
            </a:endParaRPr>
          </a:p>
          <a:p>
            <a:pPr marL="1692275" marR="227965" indent="-1459230">
              <a:lnSpc>
                <a:spcPts val="1660"/>
              </a:lnSpc>
              <a:spcBef>
                <a:spcPts val="140"/>
              </a:spcBef>
            </a:pPr>
            <a:r>
              <a:rPr sz="1600" b="1" dirty="0">
                <a:latin typeface="Times New Roman"/>
                <a:cs typeface="Times New Roman"/>
              </a:rPr>
              <a:t>(дефицит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времени,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ускорение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темпа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действий,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внезапность</a:t>
            </a:r>
            <a:r>
              <a:rPr sz="1600" b="1" spc="-10">
                <a:latin typeface="Times New Roman"/>
                <a:cs typeface="Times New Roman"/>
              </a:rPr>
              <a:t>, </a:t>
            </a:r>
            <a:r>
              <a:rPr sz="1600" b="1" spc="-10" smtClean="0">
                <a:latin typeface="Times New Roman"/>
                <a:cs typeface="Times New Roman"/>
              </a:rPr>
              <a:t>неопределенность</a:t>
            </a:r>
            <a:r>
              <a:rPr sz="1600" b="1" spc="-10" dirty="0">
                <a:latin typeface="Times New Roman"/>
                <a:cs typeface="Times New Roman"/>
              </a:rPr>
              <a:t>,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новизна)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382000" y="3028950"/>
            <a:ext cx="671830" cy="678180"/>
            <a:chOff x="7100316" y="3088855"/>
            <a:chExt cx="671830" cy="67818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8767" y="3101555"/>
              <a:ext cx="375635" cy="5605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13016" y="310155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29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72883" y="3859212"/>
            <a:ext cx="7080517" cy="543739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1118870" marR="81280" indent="-1033780">
              <a:lnSpc>
                <a:spcPts val="1660"/>
              </a:lnSpc>
              <a:spcBef>
                <a:spcPts val="840"/>
              </a:spcBef>
            </a:pPr>
            <a:r>
              <a:rPr sz="1600" b="1" dirty="0">
                <a:latin typeface="Times New Roman"/>
                <a:cs typeface="Times New Roman"/>
              </a:rPr>
              <a:t>5.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Невзгоды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лишения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(нередко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отсутствие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полноценного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сна, </a:t>
            </a:r>
            <a:r>
              <a:rPr sz="1600" b="1" spc="-10" dirty="0">
                <a:latin typeface="Times New Roman"/>
                <a:cs typeface="Times New Roman"/>
              </a:rPr>
              <a:t>особенности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водного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режима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питания)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03733" y="3828465"/>
            <a:ext cx="671830" cy="678180"/>
            <a:chOff x="203733" y="3828465"/>
            <a:chExt cx="671830" cy="67818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184" y="3841165"/>
              <a:ext cx="375635" cy="5605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6433" y="384116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40053" y="4512665"/>
            <a:ext cx="701334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Возникающие</a:t>
            </a:r>
            <a:r>
              <a:rPr sz="1200" b="1" i="1" spc="25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адаптационные</a:t>
            </a:r>
            <a:r>
              <a:rPr sz="1200" b="1" i="1" spc="25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реакции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воздействии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экстремальных</a:t>
            </a:r>
            <a:r>
              <a:rPr sz="1200" b="1" i="1" spc="254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факторов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всегда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избыточны,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поэтому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стресс-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реакция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сопровождается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200" b="1" i="1" spc="4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только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приспособительными,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но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патологическими</a:t>
            </a:r>
            <a:r>
              <a:rPr sz="1200" b="1" i="1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изменениями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1" y="541401"/>
            <a:ext cx="396494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600" i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C00000"/>
                </a:solidFill>
                <a:latin typeface="Arial"/>
                <a:cs typeface="Arial"/>
              </a:rPr>
              <a:t>личностных</a:t>
            </a:r>
            <a:r>
              <a:rPr sz="1600" i="1" spc="3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Arial"/>
                <a:cs typeface="Arial"/>
              </a:rPr>
              <a:t>изменений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9755" y="973315"/>
            <a:ext cx="6632575" cy="894476"/>
          </a:xfrm>
          <a:prstGeom prst="rect">
            <a:avLst/>
          </a:prstGeom>
          <a:solidFill>
            <a:srgbClr val="6C828D"/>
          </a:solidFill>
        </p:spPr>
        <p:txBody>
          <a:bodyPr vert="horz" wrap="square" lIns="0" tIns="136525" rIns="0" bIns="0" rtlCol="0">
            <a:spAutoFit/>
          </a:bodyPr>
          <a:lstStyle/>
          <a:p>
            <a:pPr marL="303530" marR="297180" indent="115570">
              <a:lnSpc>
                <a:spcPts val="1450"/>
              </a:lnSpc>
              <a:spcBef>
                <a:spcPts val="107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условиях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реальных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боевых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формируется тревожная настороженность,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стойкое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восприятие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окружающей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обстановки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как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325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потенциально</a:t>
            </a:r>
            <a:r>
              <a:rPr sz="1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опасной,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враждебной,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готовность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импульсивному,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том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56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числе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агрессивному,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реагированию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угрожающие </a:t>
            </a:r>
            <a:r>
              <a:rPr sz="1400" b="1" spc="-10" smtClean="0">
                <a:solidFill>
                  <a:srgbClr val="FFFFFF"/>
                </a:solidFill>
                <a:latin typeface="Arial"/>
                <a:cs typeface="Arial"/>
              </a:rPr>
              <a:t>стимулы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59" y="972045"/>
            <a:ext cx="1000061" cy="10101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49755" y="2150097"/>
            <a:ext cx="6632575" cy="1010285"/>
          </a:xfrm>
          <a:prstGeom prst="rect">
            <a:avLst/>
          </a:prstGeom>
          <a:solidFill>
            <a:srgbClr val="8E9EA7"/>
          </a:solidFill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marL="57785" marR="49530" algn="ctr">
              <a:lnSpc>
                <a:spcPts val="145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этом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снижается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ценность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человеческой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поскольку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снимается психологический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барьер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перед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лишением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другого</a:t>
            </a:r>
            <a:r>
              <a:rPr sz="14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также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личная ответственность</a:t>
            </a:r>
            <a:r>
              <a:rPr sz="1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социальные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последствия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совершаемых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9795" y="2150097"/>
            <a:ext cx="1000061" cy="101017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49755" y="3326955"/>
            <a:ext cx="6632575" cy="864339"/>
          </a:xfrm>
          <a:prstGeom prst="rect">
            <a:avLst/>
          </a:prstGeom>
          <a:solidFill>
            <a:srgbClr val="AFBAC1"/>
          </a:solidFill>
        </p:spPr>
        <p:txBody>
          <a:bodyPr vert="horz" wrap="square" lIns="0" tIns="193040" rIns="0" bIns="0" rtlCol="0">
            <a:spAutoFit/>
          </a:bodyPr>
          <a:lstStyle/>
          <a:p>
            <a:pPr marL="100330" marR="93980" algn="ctr">
              <a:lnSpc>
                <a:spcPts val="1450"/>
              </a:lnSpc>
              <a:spcBef>
                <a:spcPts val="1520"/>
              </a:spcBef>
            </a:pPr>
            <a:r>
              <a:rPr sz="1400" b="1" dirty="0">
                <a:latin typeface="Arial"/>
                <a:cs typeface="Arial"/>
              </a:rPr>
              <a:t>При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работе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семьей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важно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объяснять,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что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когда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человек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возвращается </a:t>
            </a:r>
            <a:r>
              <a:rPr sz="1400" b="1" dirty="0">
                <a:latin typeface="Arial"/>
                <a:cs typeface="Arial"/>
              </a:rPr>
              <a:t>из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зоны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боевых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действий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(даже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условии</a:t>
            </a:r>
            <a:r>
              <a:rPr sz="1400" b="1" spc="-10" dirty="0">
                <a:latin typeface="Arial"/>
                <a:cs typeface="Arial"/>
              </a:rPr>
              <a:t> физического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здоровья)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330"/>
              </a:spcBef>
            </a:pP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ЭТО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ДРУГОЙ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ЧЕЛОВЕК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59" y="3326955"/>
            <a:ext cx="1000061" cy="101017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38800" y="541401"/>
            <a:ext cx="3344036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1600"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боевого</a:t>
            </a:r>
            <a:r>
              <a:rPr sz="16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C00000"/>
                </a:solidFill>
                <a:latin typeface="Arial"/>
                <a:cs typeface="Arial"/>
              </a:rPr>
              <a:t>ПТСР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110" y="180594"/>
            <a:ext cx="64064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98011" y="1112354"/>
            <a:ext cx="1743075" cy="1071575"/>
          </a:xfrm>
          <a:prstGeom prst="rect">
            <a:avLst/>
          </a:prstGeom>
          <a:solidFill>
            <a:srgbClr val="78909C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7945" marR="61594" indent="1270" algn="ctr">
              <a:lnSpc>
                <a:spcPct val="86500"/>
              </a:lnSpc>
            </a:pPr>
            <a:r>
              <a:rPr sz="900" b="1" smtClean="0">
                <a:solidFill>
                  <a:srgbClr val="FFFFFF"/>
                </a:solidFill>
                <a:latin typeface="Arial"/>
                <a:cs typeface="Arial"/>
              </a:rPr>
              <a:t>Ночные</a:t>
            </a:r>
            <a:r>
              <a:rPr sz="900" b="1" spc="-25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кошмары,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нарушение</a:t>
            </a:r>
            <a:r>
              <a:rPr sz="9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"/>
                <a:cs typeface="Arial"/>
              </a:rPr>
              <a:t>сна.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кошмарных</a:t>
            </a: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снов</a:t>
            </a:r>
            <a:r>
              <a:rPr sz="9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"/>
                <a:cs typeface="Arial"/>
              </a:rPr>
              <a:t>ПТСР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характерно</a:t>
            </a:r>
            <a:r>
              <a:rPr sz="9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фотографически</a:t>
            </a:r>
            <a:r>
              <a:rPr sz="9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точное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воспроизведение</a:t>
            </a:r>
            <a:r>
              <a:rPr sz="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действительно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пережитых</a:t>
            </a:r>
            <a:r>
              <a:rPr sz="9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событий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4950" y="1112354"/>
            <a:ext cx="1743075" cy="986937"/>
          </a:xfrm>
          <a:prstGeom prst="rect">
            <a:avLst/>
          </a:prstGeom>
          <a:solidFill>
            <a:srgbClr val="78909C">
              <a:alpha val="84313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700">
              <a:latin typeface="Times New Roman"/>
              <a:cs typeface="Times New Roman"/>
            </a:endParaRPr>
          </a:p>
          <a:p>
            <a:pPr marL="1270" algn="ctr">
              <a:lnSpc>
                <a:spcPts val="780"/>
              </a:lnSpc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Социальное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избегание,</a:t>
            </a:r>
            <a:endParaRPr sz="1000">
              <a:latin typeface="Arial"/>
              <a:cs typeface="Arial"/>
            </a:endParaRPr>
          </a:p>
          <a:p>
            <a:pPr marL="103505" marR="92710" algn="ctr">
              <a:lnSpc>
                <a:spcPct val="86500"/>
              </a:lnSpc>
              <a:spcBef>
                <a:spcPts val="5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дистанцирование</a:t>
            </a:r>
            <a:r>
              <a:rPr sz="1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0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отчуждение</a:t>
            </a:r>
            <a:r>
              <a:rPr sz="1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sz="10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других,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включая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близких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членов</a:t>
            </a:r>
            <a:r>
              <a:rPr sz="10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31888" y="1112354"/>
            <a:ext cx="1743075" cy="966931"/>
          </a:xfrm>
          <a:prstGeom prst="rect">
            <a:avLst/>
          </a:prstGeom>
          <a:solidFill>
            <a:srgbClr val="78909C">
              <a:alpha val="7843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1594" marR="24765" indent="-27940">
              <a:lnSpc>
                <a:spcPct val="86400"/>
              </a:lnSpc>
            </a:pP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Изменения</a:t>
            </a:r>
            <a:r>
              <a:rPr sz="10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поведения,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эксплозивные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вспышки,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раздражительность</a:t>
            </a:r>
            <a:r>
              <a:rPr sz="10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склонность к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физическому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насилию</a:t>
            </a:r>
            <a:endParaRPr sz="1000">
              <a:latin typeface="Arial"/>
              <a:cs typeface="Arial"/>
            </a:endParaRPr>
          </a:p>
          <a:p>
            <a:pPr marL="400050">
              <a:lnSpc>
                <a:spcPts val="72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над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другими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людьми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8011" y="2332189"/>
            <a:ext cx="1743075" cy="1034129"/>
          </a:xfrm>
          <a:prstGeom prst="rect">
            <a:avLst/>
          </a:prstGeom>
          <a:solidFill>
            <a:srgbClr val="78909C">
              <a:alpha val="7294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28575" marR="22225" indent="-635" algn="ctr">
              <a:lnSpc>
                <a:spcPct val="86200"/>
              </a:lnSpc>
            </a:pP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Злоупотребление</a:t>
            </a:r>
            <a:r>
              <a:rPr sz="1000" b="1" spc="5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алкоголем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наркотиками,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«снятия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остроты»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болезненных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переживаний,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воспоминаний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4950" y="2332189"/>
            <a:ext cx="1743075" cy="1072088"/>
          </a:xfrm>
          <a:prstGeom prst="rect">
            <a:avLst/>
          </a:prstGeom>
          <a:solidFill>
            <a:srgbClr val="78909C">
              <a:alpha val="6705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74320" marR="144145" indent="-121920" algn="ctr">
              <a:spcBef>
                <a:spcPts val="5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Антисоциальное</a:t>
            </a:r>
            <a:r>
              <a:rPr sz="10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противоправные</a:t>
            </a:r>
            <a:r>
              <a:rPr sz="10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1888" y="2332189"/>
            <a:ext cx="1743075" cy="1072088"/>
          </a:xfrm>
          <a:prstGeom prst="rect">
            <a:avLst/>
          </a:prstGeom>
          <a:solidFill>
            <a:srgbClr val="78909C">
              <a:alpha val="6156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27329" marR="109220" indent="-111760" algn="ctr"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Депрессия,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суицидальные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мысли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попытки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самоубийству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56480" y="3552126"/>
            <a:ext cx="1743075" cy="1074653"/>
          </a:xfrm>
          <a:prstGeom prst="rect">
            <a:avLst/>
          </a:prstGeom>
          <a:solidFill>
            <a:srgbClr val="78909C">
              <a:alpha val="55685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algn="ctr">
              <a:spcBef>
                <a:spcPts val="5"/>
              </a:spcBef>
            </a:pPr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Высокие</a:t>
            </a:r>
            <a:r>
              <a:rPr sz="1100" b="1" spc="-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уровни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тревожной</a:t>
            </a:r>
            <a:endParaRPr sz="1100">
              <a:latin typeface="Arial"/>
              <a:cs typeface="Arial"/>
            </a:endParaRPr>
          </a:p>
          <a:p>
            <a:pPr marL="40005" marR="33020" algn="ctr">
              <a:spcBef>
                <a:spcPts val="55"/>
              </a:spcBef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напряженности</a:t>
            </a:r>
            <a:r>
              <a:rPr sz="11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1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неустойчивости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3419" y="3552126"/>
            <a:ext cx="2641981" cy="997389"/>
          </a:xfrm>
          <a:prstGeom prst="rect">
            <a:avLst/>
          </a:prstGeom>
          <a:solidFill>
            <a:srgbClr val="78909C">
              <a:alpha val="50195"/>
            </a:srgbClr>
          </a:solidFill>
        </p:spPr>
        <p:txBody>
          <a:bodyPr vert="horz" wrap="square" lIns="0" tIns="62230" rIns="0" bIns="0" rtlCol="0">
            <a:spAutoFit/>
          </a:bodyPr>
          <a:lstStyle/>
          <a:p>
            <a:pPr marL="76200" marR="67310" indent="-1270" algn="ctr">
              <a:lnSpc>
                <a:spcPct val="86500"/>
              </a:lnSpc>
              <a:spcBef>
                <a:spcPts val="490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Неспецифические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жалобы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обнаруживаются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психосоматические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расстройства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виде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хронического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мышечного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напряжения,</a:t>
            </a:r>
            <a:endParaRPr sz="900">
              <a:latin typeface="Arial"/>
              <a:cs typeface="Arial"/>
            </a:endParaRPr>
          </a:p>
          <a:p>
            <a:pPr marL="169545" marR="161290" indent="635" algn="ctr">
              <a:lnSpc>
                <a:spcPts val="720"/>
              </a:lnSpc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повышенной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утомляемости,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мышечно-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суставной,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головной,</a:t>
            </a:r>
            <a:endParaRPr sz="900">
              <a:latin typeface="Arial"/>
              <a:cs typeface="Arial"/>
            </a:endParaRPr>
          </a:p>
          <a:p>
            <a:pPr marL="108585" marR="99695" indent="-2540" algn="ctr">
              <a:lnSpc>
                <a:spcPts val="720"/>
              </a:lnSpc>
              <a:spcBef>
                <a:spcPts val="1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артритоподобной</a:t>
            </a:r>
            <a:r>
              <a:rPr sz="9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болей,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язвы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желудка,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боли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области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сердца,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респираторного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симптома,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колита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7177" y="971551"/>
            <a:ext cx="1997710" cy="2405146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4305" marR="147955" algn="ctr">
              <a:lnSpc>
                <a:spcPct val="86300"/>
              </a:lnSpc>
            </a:pPr>
            <a:endParaRPr lang="ru-RU" sz="1100" b="1" dirty="0" smtClean="0">
              <a:latin typeface="Arial"/>
              <a:cs typeface="Arial"/>
            </a:endParaRPr>
          </a:p>
          <a:p>
            <a:pPr marL="154305" marR="147955" algn="ctr">
              <a:lnSpc>
                <a:spcPct val="86300"/>
              </a:lnSpc>
            </a:pPr>
            <a:r>
              <a:rPr sz="1100" b="1" smtClean="0">
                <a:latin typeface="Arial"/>
                <a:cs typeface="Arial"/>
              </a:rPr>
              <a:t>К</a:t>
            </a:r>
            <a:r>
              <a:rPr sz="1100" b="1" spc="-30" smtClean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важным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факторам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риска </a:t>
            </a:r>
            <a:r>
              <a:rPr sz="1100" b="1" dirty="0">
                <a:latin typeface="Arial"/>
                <a:cs typeface="Arial"/>
              </a:rPr>
              <a:t>развития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ПТСР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относятся характерологические </a:t>
            </a:r>
            <a:r>
              <a:rPr sz="1100" b="1" dirty="0">
                <a:latin typeface="Arial"/>
                <a:cs typeface="Arial"/>
              </a:rPr>
              <a:t>особенности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личности, </a:t>
            </a:r>
            <a:r>
              <a:rPr sz="1100" b="1" dirty="0">
                <a:latin typeface="Arial"/>
                <a:cs typeface="Arial"/>
              </a:rPr>
              <a:t>включая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черты</a:t>
            </a:r>
            <a:endParaRPr sz="1100">
              <a:latin typeface="Arial"/>
              <a:cs typeface="Arial"/>
            </a:endParaRPr>
          </a:p>
          <a:p>
            <a:pPr marL="455930" marR="38100" indent="-410209">
              <a:lnSpc>
                <a:spcPts val="1030"/>
              </a:lnSpc>
              <a:spcBef>
                <a:spcPts val="10"/>
              </a:spcBef>
            </a:pPr>
            <a:r>
              <a:rPr sz="1100" b="1" dirty="0">
                <a:latin typeface="Arial"/>
                <a:cs typeface="Arial"/>
              </a:rPr>
              <a:t>социопатического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поведения, </a:t>
            </a:r>
            <a:r>
              <a:rPr sz="1100" b="1" dirty="0">
                <a:latin typeface="Arial"/>
                <a:cs typeface="Arial"/>
              </a:rPr>
              <a:t>а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также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развитие алкогольной</a:t>
            </a:r>
            <a:r>
              <a:rPr sz="1100" b="1" spc="4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85725" marR="79375" algn="ctr">
              <a:lnSpc>
                <a:spcPct val="86300"/>
              </a:lnSpc>
              <a:spcBef>
                <a:spcPts val="5"/>
              </a:spcBef>
            </a:pPr>
            <a:r>
              <a:rPr sz="1100" b="1" dirty="0">
                <a:latin typeface="Arial"/>
                <a:cs typeface="Arial"/>
              </a:rPr>
              <a:t>наркотической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зависимости. </a:t>
            </a:r>
            <a:r>
              <a:rPr sz="1100" b="1" dirty="0">
                <a:latin typeface="Arial"/>
                <a:cs typeface="Arial"/>
              </a:rPr>
              <a:t>Это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снижает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способность </a:t>
            </a:r>
            <a:r>
              <a:rPr sz="1100" b="1" dirty="0">
                <a:latin typeface="Arial"/>
                <a:cs typeface="Arial"/>
              </a:rPr>
              <a:t>личности к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преодолению </a:t>
            </a:r>
            <a:r>
              <a:rPr sz="1100" b="1" dirty="0">
                <a:latin typeface="Arial"/>
                <a:cs typeface="Arial"/>
              </a:rPr>
              <a:t>травматических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стрессовых переживаний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0520" y="1736661"/>
            <a:ext cx="920115" cy="929005"/>
            <a:chOff x="300520" y="1736661"/>
            <a:chExt cx="920115" cy="92900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220" y="1749361"/>
              <a:ext cx="894499" cy="90354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3220" y="1749361"/>
              <a:ext cx="894715" cy="903605"/>
            </a:xfrm>
            <a:custGeom>
              <a:avLst/>
              <a:gdLst/>
              <a:ahLst/>
              <a:cxnLst/>
              <a:rect l="l" t="t" r="r" b="b"/>
              <a:pathLst>
                <a:path w="894715" h="903605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3220" y="3500613"/>
            <a:ext cx="1997710" cy="152654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1000">
              <a:latin typeface="Times New Roman"/>
              <a:cs typeface="Times New Roman"/>
            </a:endParaRPr>
          </a:p>
          <a:p>
            <a:pPr marL="246379" marR="238760" indent="34925" algn="ctr">
              <a:lnSpc>
                <a:spcPts val="1030"/>
              </a:lnSpc>
            </a:pPr>
            <a:r>
              <a:rPr sz="1000" b="1" dirty="0">
                <a:latin typeface="Arial"/>
                <a:cs typeface="Arial"/>
              </a:rPr>
              <a:t>Наличие в</a:t>
            </a:r>
            <a:r>
              <a:rPr sz="1000" b="1" spc="-10" dirty="0">
                <a:latin typeface="Arial"/>
                <a:cs typeface="Arial"/>
              </a:rPr>
              <a:t> анамнезе </a:t>
            </a:r>
            <a:r>
              <a:rPr sz="1000" b="1" dirty="0">
                <a:latin typeface="Arial"/>
                <a:cs typeface="Arial"/>
              </a:rPr>
              <a:t>психологических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травм </a:t>
            </a:r>
            <a:r>
              <a:rPr sz="1000" b="1" dirty="0">
                <a:latin typeface="Arial"/>
                <a:cs typeface="Arial"/>
              </a:rPr>
              <a:t>(например,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физическое </a:t>
            </a:r>
            <a:r>
              <a:rPr sz="1000" b="1" dirty="0">
                <a:latin typeface="Arial"/>
                <a:cs typeface="Arial"/>
              </a:rPr>
              <a:t>насилие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в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детстве,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 dirty="0">
                <a:latin typeface="Arial"/>
                <a:cs typeface="Arial"/>
              </a:rPr>
              <a:t>несчастные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случаи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50" dirty="0"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marL="43815" marR="36830" algn="ctr">
              <a:lnSpc>
                <a:spcPts val="1030"/>
              </a:lnSpc>
              <a:spcBef>
                <a:spcPts val="90"/>
              </a:spcBef>
            </a:pPr>
            <a:r>
              <a:rPr sz="1000" b="1" dirty="0">
                <a:latin typeface="Arial"/>
                <a:cs typeface="Arial"/>
              </a:rPr>
              <a:t>прошлом)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может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увеличивать </a:t>
            </a:r>
            <a:r>
              <a:rPr sz="1000" b="1" dirty="0">
                <a:latin typeface="Arial"/>
                <a:cs typeface="Arial"/>
              </a:rPr>
              <a:t>риск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того,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что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после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 dirty="0">
                <a:latin typeface="Arial"/>
                <a:cs typeface="Arial"/>
              </a:rPr>
              <a:t>очередного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травматического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5"/>
              </a:lnSpc>
            </a:pPr>
            <a:r>
              <a:rPr sz="1000" b="1" dirty="0">
                <a:latin typeface="Arial"/>
                <a:cs typeface="Arial"/>
              </a:rPr>
              <a:t>события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разовьется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ПТСР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387726" y="3799243"/>
            <a:ext cx="920115" cy="929005"/>
            <a:chOff x="2387726" y="3799243"/>
            <a:chExt cx="920115" cy="92900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0426" y="3811943"/>
              <a:ext cx="894499" cy="90354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00426" y="3811943"/>
              <a:ext cx="894715" cy="903605"/>
            </a:xfrm>
            <a:custGeom>
              <a:avLst/>
              <a:gdLst/>
              <a:ahLst/>
              <a:cxnLst/>
              <a:rect l="l" t="t" r="r" b="b"/>
              <a:pathLst>
                <a:path w="894714" h="903604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ACACAC"/>
                </a:solidFill>
                <a:latin typeface="Microsoft Sans Serif"/>
                <a:cs typeface="Microsoft Sans Serif"/>
              </a:rPr>
              <a:t>41</a:t>
            </a:r>
            <a:endParaRPr sz="9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ACACAC"/>
                </a:solidFill>
                <a:latin typeface="Microsoft Sans Serif"/>
                <a:cs typeface="Microsoft Sans Serif"/>
              </a:rPr>
              <a:t>42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3987" cy="5143499"/>
            <a:chOff x="159372" y="109601"/>
            <a:chExt cx="8984615" cy="48818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912" y="109601"/>
              <a:ext cx="8888349" cy="3714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372" y="481076"/>
              <a:ext cx="8984615" cy="45100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404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/>
                <a:gridCol w="6592570"/>
              </a:tblGrid>
              <a:tr h="617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1.Осознание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чувств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2425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?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(осознать,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понять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причины)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хочу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данной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ситуации?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могу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сделать?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16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Остановка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мыслей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  <a:tabLst>
                          <a:tab pos="434340" algn="l"/>
                        </a:tabLst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Рубильник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(шлагбаум)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«Стоп»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можете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отделаться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тягостной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мысли,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сеет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16205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переживания?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Представьте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себе,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эта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одолевающая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мысль -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большой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рубильник,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потянитесь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нему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резко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дерните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вниз.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вс</a:t>
                      </a:r>
                      <a:r>
                        <a:rPr lang="ru-RU" sz="1200" i="1" dirty="0" smtClean="0">
                          <a:latin typeface="Times New Roman"/>
                          <a:cs typeface="Times New Roman"/>
                        </a:rPr>
                        <a:t>ё</a:t>
                      </a:r>
                      <a:r>
                        <a:rPr sz="1200" i="1" smtClean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i="1" spc="-1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тишина.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Вы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вырубили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эту</a:t>
                      </a:r>
                      <a:r>
                        <a:rPr sz="1200" i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мысль.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434340" algn="l"/>
                        </a:tabLst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Визуализация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«Лист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плывущий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течению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реки»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«Облако»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8967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Переключение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настоящее: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живу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«здесь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сейчас»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«5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вижу-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слышу-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ощущаю»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27635" algn="just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Найди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вещей,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видеть,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которым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прикоснуться,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слышать,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 запах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почувствовать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вещь,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которую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попробовать.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Назови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mtClean="0">
                          <a:latin typeface="Times New Roman"/>
                          <a:cs typeface="Times New Roman"/>
                        </a:rPr>
                        <a:t>десять</a:t>
                      </a:r>
                      <a:r>
                        <a:rPr sz="1200" spc="-2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круглых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(красных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др.)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предметов»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buAutoNum type="arabicPeriod" startAt="2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прошлое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(приятные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воспоминания)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 startAt="2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2"/>
                        <a:tabLst>
                          <a:tab pos="24384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Головоломки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(тренировка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гибкости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мышления)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1778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368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/>
                <a:gridCol w="6592570"/>
              </a:tblGrid>
              <a:tr h="1348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Дыхательные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техники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 indent="-227329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3187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Выдох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страха,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вдох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смелости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вдох…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выдох...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Успокаивающее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дыхание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25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Дыхание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квадрату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82980">
                <a:tc>
                  <a:txBody>
                    <a:bodyPr/>
                    <a:lstStyle/>
                    <a:p>
                      <a:pPr marL="91440" marR="83629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Физическая активность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Спортивные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упражнения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Прогулка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Синхрогимнастика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481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Методы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нервно-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мышечной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релаксации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Аутотренинг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Прогрессивная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мышечная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Джекобсону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элементами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визуализации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Медитация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8600" y="613664"/>
            <a:ext cx="8777325" cy="43548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2069" indent="-50800">
              <a:lnSpc>
                <a:spcPct val="100000"/>
              </a:lnSpc>
              <a:spcBef>
                <a:spcPts val="7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Вот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средняя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продолжительность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такая-то.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Какой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</a:t>
            </a:r>
            <a:r>
              <a:rPr sz="900" b="1" i="1" spc="2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себе</a:t>
            </a:r>
            <a:r>
              <a:rPr sz="900" b="1" i="1" spc="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представляете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свою,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поставьте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примерно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(смотрим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перспективы).</a:t>
            </a:r>
            <a:endParaRPr sz="900">
              <a:latin typeface="Times New Roman"/>
              <a:cs typeface="Times New Roman"/>
            </a:endParaRPr>
          </a:p>
          <a:p>
            <a:pPr marL="52069" indent="-50800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Где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сейчас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находитесь?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(Важная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точка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для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начала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разговора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(25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летний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ближе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концу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ставит</a:t>
            </a:r>
            <a:r>
              <a:rPr sz="900" b="1" i="1" spc="19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-</a:t>
            </a:r>
            <a:r>
              <a:rPr sz="900" b="1" i="1" dirty="0">
                <a:latin typeface="Times New Roman"/>
                <a:cs typeface="Times New Roman"/>
              </a:rPr>
              <a:t>все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прошлом-</a:t>
            </a:r>
            <a:r>
              <a:rPr sz="900" b="1" i="1" dirty="0">
                <a:latin typeface="Times New Roman"/>
                <a:cs typeface="Times New Roman"/>
              </a:rPr>
              <a:t>синдром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укороченного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будущего).</a:t>
            </a:r>
            <a:endParaRPr sz="900">
              <a:latin typeface="Times New Roman"/>
              <a:cs typeface="Times New Roman"/>
            </a:endParaRPr>
          </a:p>
          <a:p>
            <a:pPr marL="12700" marR="5080" indent="-1143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	Разместите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которые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были.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(Сейчас,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будущем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что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имеет для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пациента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максимальную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–внешние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внутренние,</a:t>
            </a:r>
            <a:r>
              <a:rPr sz="900" b="1" i="1" spc="-10" dirty="0">
                <a:latin typeface="Times New Roman"/>
                <a:cs typeface="Times New Roman"/>
              </a:rPr>
              <a:t> связанные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ближайшим </a:t>
            </a:r>
            <a:r>
              <a:rPr sz="900" b="1" i="1" dirty="0">
                <a:latin typeface="Times New Roman"/>
                <a:cs typeface="Times New Roman"/>
              </a:rPr>
              <a:t>окружением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1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общественными</a:t>
            </a:r>
            <a:r>
              <a:rPr sz="900" b="1" i="1" spc="1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событиями.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Пишем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ставя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годы.</a:t>
            </a:r>
            <a:r>
              <a:rPr sz="900" b="1" i="1" spc="1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Какие</a:t>
            </a:r>
            <a:r>
              <a:rPr sz="900" b="1" i="1" spc="10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точки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проставил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важные,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вокруг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них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строим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беседу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(женитьбу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поставил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–значит </a:t>
            </a:r>
            <a:r>
              <a:rPr sz="900" b="1" i="1" dirty="0">
                <a:latin typeface="Times New Roman"/>
                <a:cs typeface="Times New Roman"/>
              </a:rPr>
              <a:t>говорим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</a:t>
            </a:r>
            <a:r>
              <a:rPr sz="900" b="1" i="1" spc="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ответственности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за</a:t>
            </a:r>
            <a:r>
              <a:rPr sz="900" b="1" i="1" spc="3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семью).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А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потом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уже даем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шкалу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оценок,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например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от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-</a:t>
            </a:r>
            <a:r>
              <a:rPr sz="900" b="1" i="1" dirty="0">
                <a:latin typeface="Times New Roman"/>
                <a:cs typeface="Times New Roman"/>
              </a:rPr>
              <a:t>5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до </a:t>
            </a:r>
            <a:r>
              <a:rPr sz="900" b="1" i="1" spc="-25" dirty="0">
                <a:latin typeface="Times New Roman"/>
                <a:cs typeface="Times New Roman"/>
              </a:rPr>
              <a:t>+5.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Может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он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согласится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увеличить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линию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жизни..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нет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прогресса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сомневается,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следующая вариация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методики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(примеры)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линия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Маресьева,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Сергея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Бурлакова,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Кутузова,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паралимпийцев,</a:t>
            </a:r>
            <a:r>
              <a:rPr sz="900" b="1" i="1" spc="-6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моделей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Почему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 не</a:t>
            </a:r>
            <a:r>
              <a:rPr sz="900" i="1" spc="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нарисовал</a:t>
            </a:r>
            <a:r>
              <a:rPr sz="900" i="1" spc="-4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будущее?</a:t>
            </a:r>
            <a:endParaRPr sz="900">
              <a:latin typeface="Times New Roman"/>
              <a:cs typeface="Times New Roman"/>
            </a:endParaRPr>
          </a:p>
          <a:p>
            <a:pPr marL="858519" lvl="1" indent="-11303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858519" algn="l"/>
              </a:tabLst>
            </a:pPr>
            <a:r>
              <a:rPr sz="900" i="1" dirty="0">
                <a:latin typeface="Times New Roman"/>
                <a:cs typeface="Times New Roman"/>
              </a:rPr>
              <a:t>Так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 сейчас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где? В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настоящем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или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прошлом?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У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тебя,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правда,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не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было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настоящем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радостных</a:t>
            </a:r>
            <a:r>
              <a:rPr sz="900" i="1" spc="-10" dirty="0">
                <a:latin typeface="Times New Roman"/>
                <a:cs typeface="Times New Roman"/>
              </a:rPr>
              <a:t> 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Сколько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лет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еще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собираешься</a:t>
            </a:r>
            <a:r>
              <a:rPr sz="900" i="1" spc="-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жить?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пустоте,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без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Можно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ли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посвятить</a:t>
            </a:r>
            <a:r>
              <a:rPr sz="900" i="1" spc="-4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всю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жизнь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прошлому?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Как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считаешь,</a:t>
            </a:r>
            <a:r>
              <a:rPr sz="900" i="1" spc="-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зачем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живешь,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какова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твоя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жизненная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миссия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и</a:t>
            </a:r>
            <a:r>
              <a:rPr sz="900" i="1" spc="-20" dirty="0">
                <a:latin typeface="Times New Roman"/>
                <a:cs typeface="Times New Roman"/>
              </a:rPr>
              <a:t> т.д.</a:t>
            </a:r>
            <a:endParaRPr sz="9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AutoNum type="arabicPeriod"/>
            </a:pP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smtClean="0">
                <a:latin typeface="Times New Roman"/>
                <a:cs typeface="Times New Roman"/>
              </a:rPr>
              <a:t>Почему </a:t>
            </a:r>
            <a:r>
              <a:rPr sz="900" b="1" i="1" dirty="0">
                <a:latin typeface="Times New Roman"/>
                <a:cs typeface="Times New Roman"/>
              </a:rPr>
              <a:t>определил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такой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срок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своей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 (выход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желание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нежелание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жить,</a:t>
            </a:r>
            <a:r>
              <a:rPr sz="900" b="1" i="1" spc="-10" dirty="0">
                <a:latin typeface="Times New Roman"/>
                <a:cs typeface="Times New Roman"/>
              </a:rPr>
              <a:t> осмысленность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10" dirty="0">
                <a:latin typeface="Times New Roman"/>
                <a:cs typeface="Times New Roman"/>
              </a:rPr>
              <a:t> бессмысленность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существования)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Почему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выбрал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настоящее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 таком</a:t>
            </a:r>
            <a:r>
              <a:rPr sz="900" b="1" i="1" spc="-5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отрезке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продолжительность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будущего.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мало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«ценных»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событий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прошлом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ценности.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беден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событийный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выбор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семьи,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родных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близких,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товарищей,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профессиональной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деятельности,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здоровья,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образования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spc="-20" dirty="0">
                <a:latin typeface="Times New Roman"/>
                <a:cs typeface="Times New Roman"/>
              </a:rPr>
              <a:t>т.д.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5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Почему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определил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будущее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—</a:t>
            </a:r>
            <a:r>
              <a:rPr sz="900" b="1" i="1" dirty="0">
                <a:latin typeface="Times New Roman"/>
                <a:cs typeface="Times New Roman"/>
              </a:rPr>
              <a:t>выход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смысл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перспективы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жизни.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Предложение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—исправить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прошлое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спроектировать</a:t>
            </a:r>
            <a:r>
              <a:rPr sz="900" b="1" i="1" spc="-5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будущее.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1016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53200" y="133350"/>
            <a:ext cx="2438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«Линия</a:t>
            </a:r>
            <a:r>
              <a:rPr sz="1200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imes New Roman"/>
                <a:cs typeface="Times New Roman"/>
              </a:rPr>
              <a:t>жизни»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Александра</a:t>
            </a:r>
            <a:r>
              <a:rPr sz="1200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Кроника</a:t>
            </a:r>
            <a:r>
              <a:rPr sz="1200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50" dirty="0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интерпретации</a:t>
            </a:r>
            <a:r>
              <a:rPr sz="1200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imes New Roman"/>
                <a:cs typeface="Times New Roman"/>
              </a:rPr>
              <a:t>А.Караяни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543802" y="220624"/>
            <a:ext cx="2054860" cy="1905000"/>
            <a:chOff x="6543802" y="220624"/>
            <a:chExt cx="2054860" cy="19050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43802" y="1079830"/>
              <a:ext cx="1743075" cy="1045844"/>
            </a:xfrm>
            <a:custGeom>
              <a:avLst/>
              <a:gdLst/>
              <a:ahLst/>
              <a:cxnLst/>
              <a:rect l="l" t="t" r="r" b="b"/>
              <a:pathLst>
                <a:path w="1743075" h="1045844">
                  <a:moveTo>
                    <a:pt x="1742694" y="0"/>
                  </a:moveTo>
                  <a:lnTo>
                    <a:pt x="0" y="0"/>
                  </a:lnTo>
                  <a:lnTo>
                    <a:pt x="0" y="1045641"/>
                  </a:lnTo>
                  <a:lnTo>
                    <a:pt x="1742694" y="1045641"/>
                  </a:lnTo>
                  <a:lnTo>
                    <a:pt x="17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600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страхе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9798" y="1079830"/>
            <a:ext cx="1743075" cy="113107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100330" marR="93980" algn="ctr">
              <a:spcBef>
                <a:spcPts val="5"/>
              </a:spcBef>
            </a:pPr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оставляйте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одного.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тяжело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переносить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100">
              <a:latin typeface="Arial"/>
              <a:cs typeface="Arial"/>
            </a:endParaRPr>
          </a:p>
          <a:p>
            <a:pPr algn="ctr"/>
            <a:r>
              <a:rPr lang="ru-RU" sz="1100" b="1" spc="-10" dirty="0" smtClean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диночестве</a:t>
            </a:r>
            <a:endParaRPr lang="ru-RU" sz="11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26736" y="1079830"/>
            <a:ext cx="1743075" cy="108747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000">
              <a:latin typeface="Times New Roman"/>
              <a:cs typeface="Times New Roman"/>
            </a:endParaRPr>
          </a:p>
          <a:p>
            <a:pPr marL="378460" marR="203835" indent="-1663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чего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lang="ru-RU" sz="11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378460" marR="203835" indent="-166370"/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3802" y="1079830"/>
            <a:ext cx="1743075" cy="1047723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70"/>
              </a:spcBef>
            </a:pPr>
            <a:endParaRPr sz="1000">
              <a:latin typeface="Times New Roman"/>
              <a:cs typeface="Times New Roman"/>
            </a:endParaRPr>
          </a:p>
          <a:p>
            <a:pPr marL="92075" marR="82550" indent="-12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отвлечь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фразами: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«Не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думай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этом»,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«Это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ерунда»,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«Это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глупости»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09798" y="2299665"/>
            <a:ext cx="1743075" cy="113043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172085" marR="164465" algn="ctr"/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100" b="1" spc="-6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несколько дыхательных</a:t>
            </a:r>
            <a:endParaRPr sz="1100">
              <a:latin typeface="Arial"/>
              <a:cs typeface="Arial"/>
            </a:endParaRPr>
          </a:p>
          <a:p>
            <a:pPr marL="1905" algn="ctr"/>
            <a:r>
              <a:rPr lang="ru-RU" sz="1100" b="1" spc="-10" dirty="0" smtClean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10" smtClean="0">
                <a:solidFill>
                  <a:srgbClr val="C00000"/>
                </a:solidFill>
                <a:latin typeface="Arial"/>
                <a:cs typeface="Arial"/>
              </a:rPr>
              <a:t>пражнений</a:t>
            </a:r>
            <a:endParaRPr lang="ru-RU" sz="11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905" algn="ctr"/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26736" y="2299665"/>
            <a:ext cx="1743075" cy="104584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37795" marR="130810" indent="2540" algn="ctr">
              <a:lnSpc>
                <a:spcPct val="86100"/>
              </a:lnSpc>
              <a:spcBef>
                <a:spcPts val="49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ребенок,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страхах,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этого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поиграть,</a:t>
            </a:r>
            <a:endParaRPr sz="1000">
              <a:latin typeface="Arial"/>
              <a:cs typeface="Arial"/>
            </a:endParaRPr>
          </a:p>
          <a:p>
            <a:pPr marL="110489" marR="10033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порисовать,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полепить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целью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3802" y="2299665"/>
            <a:ext cx="1743075" cy="102335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0" marR="116839" indent="-1905" algn="ctr">
              <a:spcBef>
                <a:spcPts val="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каким-нибудь </a:t>
            </a:r>
            <a:r>
              <a:rPr sz="1100" b="1" spc="-20" smtClean="0">
                <a:solidFill>
                  <a:srgbClr val="C00000"/>
                </a:solidFill>
                <a:latin typeface="Arial"/>
                <a:cs typeface="Arial"/>
              </a:rPr>
              <a:t>делом</a:t>
            </a:r>
            <a:endParaRPr lang="ru-RU" sz="1100" b="1" spc="-2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7000" marR="116839" indent="-1905" algn="ctr"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477" y="3624198"/>
            <a:ext cx="818070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dirty="0">
                <a:latin typeface="Microsoft Sans Serif"/>
                <a:cs typeface="Microsoft Sans Serif"/>
              </a:rPr>
              <a:t>Положите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руку</a:t>
            </a:r>
            <a:r>
              <a:rPr sz="1200" spc="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живот;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вдохните,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почувствуйте,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как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сначала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воздухом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наполняется</a:t>
            </a:r>
            <a:r>
              <a:rPr sz="1200" spc="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грудь,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потом </a:t>
            </a:r>
            <a:r>
              <a:rPr sz="1200" dirty="0">
                <a:latin typeface="Microsoft Sans Serif"/>
                <a:cs typeface="Microsoft Sans Serif"/>
              </a:rPr>
              <a:t>живот.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Выдохните.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Сначала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опускается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живот,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потом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грудь.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Медленно повторите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 </a:t>
            </a:r>
            <a:r>
              <a:rPr sz="1200" spc="-10" dirty="0">
                <a:latin typeface="Microsoft Sans Serif"/>
                <a:cs typeface="Microsoft Sans Serif"/>
              </a:rPr>
              <a:t>упражнение </a:t>
            </a:r>
            <a:r>
              <a:rPr sz="1200" spc="245" dirty="0">
                <a:latin typeface="Microsoft Sans Serif"/>
                <a:cs typeface="Microsoft Sans Serif"/>
              </a:rPr>
              <a:t>3—</a:t>
            </a:r>
            <a:r>
              <a:rPr sz="1200" dirty="0">
                <a:latin typeface="Microsoft Sans Serif"/>
                <a:cs typeface="Microsoft Sans Serif"/>
              </a:rPr>
              <a:t>4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раза;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226060" algn="just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200" dirty="0">
                <a:latin typeface="Microsoft Sans Serif"/>
                <a:cs typeface="Microsoft Sans Serif"/>
              </a:rPr>
              <a:t>Глубоко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вдохните.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365" dirty="0">
                <a:latin typeface="Microsoft Sans Serif"/>
                <a:cs typeface="Microsoft Sans Serif"/>
              </a:rPr>
              <a:t> </a:t>
            </a:r>
            <a:r>
              <a:rPr sz="1200" spc="25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Начинайте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выдыхать.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Выдыхайте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и </a:t>
            </a:r>
            <a:r>
              <a:rPr sz="1200" dirty="0">
                <a:latin typeface="Microsoft Sans Serif"/>
                <a:cs typeface="Microsoft Sans Serif"/>
              </a:rPr>
              <a:t>примерно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середине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выдоха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паузу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70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Постарайтесь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выдохнуть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как</a:t>
            </a:r>
            <a:r>
              <a:rPr sz="1200" spc="1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можно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сильнее.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повторите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упражнение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245" dirty="0">
                <a:latin typeface="Microsoft Sans Serif"/>
                <a:cs typeface="Microsoft Sans Serif"/>
              </a:rPr>
              <a:t>3—</a:t>
            </a:r>
            <a:r>
              <a:rPr sz="1200" dirty="0">
                <a:latin typeface="Microsoft Sans Serif"/>
                <a:cs typeface="Microsoft Sans Serif"/>
              </a:rPr>
              <a:t>4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раза.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Если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человеку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трудно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дышать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таком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ритме,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присоединитесь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к </a:t>
            </a:r>
            <a:r>
              <a:rPr sz="1200" dirty="0">
                <a:latin typeface="Microsoft Sans Serif"/>
                <a:cs typeface="Microsoft Sans Serif"/>
              </a:rPr>
              <a:t>нему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дышите</a:t>
            </a:r>
            <a:r>
              <a:rPr sz="1200" spc="-10" dirty="0">
                <a:latin typeface="Microsoft Sans Serif"/>
                <a:cs typeface="Microsoft Sans Serif"/>
              </a:rPr>
              <a:t> вместе.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поможет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ему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успокоиться,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почувствовать, </a:t>
            </a:r>
            <a:r>
              <a:rPr sz="1200" dirty="0">
                <a:latin typeface="Microsoft Sans Serif"/>
                <a:cs typeface="Microsoft Sans Serif"/>
              </a:rPr>
              <a:t>что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рядом.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12795" y="3354451"/>
            <a:ext cx="588010" cy="337820"/>
            <a:chOff x="3312795" y="3354451"/>
            <a:chExt cx="588010" cy="337820"/>
          </a:xfrm>
        </p:grpSpPr>
        <p:sp>
          <p:nvSpPr>
            <p:cNvPr id="22" name="object 22"/>
            <p:cNvSpPr/>
            <p:nvPr/>
          </p:nvSpPr>
          <p:spPr>
            <a:xfrm>
              <a:off x="3325495" y="3367151"/>
              <a:ext cx="562610" cy="312420"/>
            </a:xfrm>
            <a:custGeom>
              <a:avLst/>
              <a:gdLst/>
              <a:ahLst/>
              <a:cxnLst/>
              <a:rect l="l" t="t" r="r" b="b"/>
              <a:pathLst>
                <a:path w="562610" h="312420">
                  <a:moveTo>
                    <a:pt x="421513" y="0"/>
                  </a:moveTo>
                  <a:lnTo>
                    <a:pt x="140462" y="0"/>
                  </a:lnTo>
                  <a:lnTo>
                    <a:pt x="140462" y="155956"/>
                  </a:lnTo>
                  <a:lnTo>
                    <a:pt x="0" y="155956"/>
                  </a:lnTo>
                  <a:lnTo>
                    <a:pt x="281050" y="311912"/>
                  </a:lnTo>
                  <a:lnTo>
                    <a:pt x="562101" y="155956"/>
                  </a:lnTo>
                  <a:lnTo>
                    <a:pt x="421513" y="155956"/>
                  </a:lnTo>
                  <a:lnTo>
                    <a:pt x="42151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25495" y="3367151"/>
              <a:ext cx="562610" cy="312420"/>
            </a:xfrm>
            <a:custGeom>
              <a:avLst/>
              <a:gdLst/>
              <a:ahLst/>
              <a:cxnLst/>
              <a:rect l="l" t="t" r="r" b="b"/>
              <a:pathLst>
                <a:path w="562610" h="312420">
                  <a:moveTo>
                    <a:pt x="0" y="155956"/>
                  </a:moveTo>
                  <a:lnTo>
                    <a:pt x="140462" y="155956"/>
                  </a:lnTo>
                  <a:lnTo>
                    <a:pt x="140462" y="0"/>
                  </a:lnTo>
                  <a:lnTo>
                    <a:pt x="421513" y="0"/>
                  </a:lnTo>
                  <a:lnTo>
                    <a:pt x="421513" y="155956"/>
                  </a:lnTo>
                  <a:lnTo>
                    <a:pt x="562101" y="155956"/>
                  </a:lnTo>
                  <a:lnTo>
                    <a:pt x="281050" y="311912"/>
                  </a:lnTo>
                  <a:lnTo>
                    <a:pt x="0" y="155956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524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93319"/>
            <a:ext cx="37782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sz="1400" spc="-10" dirty="0">
                <a:solidFill>
                  <a:srgbClr val="000000"/>
                </a:solidFill>
              </a:rPr>
              <a:t>Оказание</a:t>
            </a:r>
            <a:r>
              <a:rPr sz="1400" dirty="0">
                <a:solidFill>
                  <a:srgbClr val="000000"/>
                </a:solidFill>
              </a:rPr>
              <a:t>	</a:t>
            </a:r>
            <a:r>
              <a:rPr sz="1400" spc="-10" dirty="0">
                <a:solidFill>
                  <a:srgbClr val="000000"/>
                </a:solidFill>
              </a:rPr>
              <a:t>экстренной</a:t>
            </a:r>
            <a:r>
              <a:rPr sz="1400" dirty="0">
                <a:solidFill>
                  <a:srgbClr val="000000"/>
                </a:solidFill>
              </a:rPr>
              <a:t>	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4294123" y="293319"/>
            <a:ext cx="784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помощи,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2720" y="293319"/>
            <a:ext cx="15417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психологической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477" y="506983"/>
            <a:ext cx="13061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3005" algn="l"/>
              </a:tabLst>
            </a:pPr>
            <a:r>
              <a:rPr sz="1400" b="1" spc="-10" dirty="0">
                <a:latin typeface="Arial"/>
                <a:cs typeface="Arial"/>
              </a:rPr>
              <a:t>коррекции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7338" y="506983"/>
            <a:ext cx="2946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4115" algn="l"/>
                <a:tab pos="2542540" algn="l"/>
              </a:tabLst>
            </a:pP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477" y="720344"/>
            <a:ext cx="15182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4175" algn="l"/>
                <a:tab pos="1296035" algn="l"/>
              </a:tabLst>
            </a:pPr>
            <a:r>
              <a:rPr sz="1400" b="1" spc="-50" dirty="0">
                <a:latin typeface="Arial"/>
                <a:cs typeface="Arial"/>
              </a:rPr>
              <a:t>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членам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2708" y="506983"/>
            <a:ext cx="11626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 indent="-231775">
              <a:lnSpc>
                <a:spcPct val="100000"/>
              </a:lnSpc>
              <a:spcBef>
                <a:spcPts val="105"/>
              </a:spcBef>
              <a:tabLst>
                <a:tab pos="1040130" algn="l"/>
              </a:tabLst>
            </a:pPr>
            <a:r>
              <a:rPr sz="1400" b="1" spc="-10" dirty="0">
                <a:latin typeface="Arial"/>
                <a:cs typeface="Arial"/>
              </a:rPr>
              <a:t>поддержки семей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145" y="506983"/>
            <a:ext cx="37217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детям</a:t>
            </a:r>
            <a:endParaRPr sz="1400">
              <a:latin typeface="Arial"/>
              <a:cs typeface="Arial"/>
            </a:endParaRPr>
          </a:p>
          <a:p>
            <a:pPr marL="201295">
              <a:lnSpc>
                <a:spcPct val="100000"/>
              </a:lnSpc>
              <a:tabLst>
                <a:tab pos="1014094" algn="l"/>
                <a:tab pos="1385570" algn="l"/>
                <a:tab pos="3039745" algn="l"/>
              </a:tabLst>
            </a:pPr>
            <a:r>
              <a:rPr sz="1400" b="1" spc="-10" dirty="0">
                <a:latin typeface="Arial"/>
                <a:cs typeface="Arial"/>
              </a:rPr>
              <a:t>очном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дистанционном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режиме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2335" y="220624"/>
            <a:ext cx="1957705" cy="2034539"/>
            <a:chOff x="6752335" y="220624"/>
            <a:chExt cx="1957705" cy="2034539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2335" y="1080185"/>
              <a:ext cx="1957705" cy="1174750"/>
            </a:xfrm>
            <a:custGeom>
              <a:avLst/>
              <a:gdLst/>
              <a:ahLst/>
              <a:cxnLst/>
              <a:rect l="l" t="t" r="r" b="b"/>
              <a:pathLst>
                <a:path w="1957704" h="1174750">
                  <a:moveTo>
                    <a:pt x="1957451" y="0"/>
                  </a:moveTo>
                  <a:lnTo>
                    <a:pt x="0" y="0"/>
                  </a:lnTo>
                  <a:lnTo>
                    <a:pt x="0" y="1174445"/>
                  </a:lnTo>
                  <a:lnTo>
                    <a:pt x="1957451" y="1174445"/>
                  </a:lnTo>
                  <a:lnTo>
                    <a:pt x="19574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6020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1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чувство,</a:t>
            </a:r>
            <a:endParaRPr sz="1100">
              <a:latin typeface="Arial"/>
              <a:cs typeface="Arial"/>
            </a:endParaRPr>
          </a:p>
          <a:p>
            <a:pPr marL="52705" marR="45085" indent="1905" algn="ctr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оберегает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нас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от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рискованных,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опасных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поступков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лишает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нас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способности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думать,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действовать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9178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" algn="ctr">
              <a:lnSpc>
                <a:spcPts val="12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endParaRPr sz="1100">
              <a:latin typeface="Arial"/>
              <a:cs typeface="Arial"/>
            </a:endParaRPr>
          </a:p>
          <a:p>
            <a:pPr marL="223520" marR="215265" algn="ctr">
              <a:lnSpc>
                <a:spcPts val="1140"/>
              </a:lnSpc>
              <a:spcBef>
                <a:spcPts val="95"/>
              </a:spcBef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сформулировать</a:t>
            </a:r>
            <a:r>
              <a:rPr sz="11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про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себя,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потом</a:t>
            </a:r>
            <a:endParaRPr sz="1100">
              <a:latin typeface="Arial"/>
              <a:cs typeface="Arial"/>
            </a:endParaRPr>
          </a:p>
          <a:p>
            <a:pPr marL="635" algn="ctr">
              <a:lnSpc>
                <a:spcPts val="1045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проговорить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вслух,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2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вызывает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2335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2400" rIns="0" bIns="0" rtlCol="0">
            <a:spAutoFit/>
          </a:bodyPr>
          <a:lstStyle/>
          <a:p>
            <a:pPr marL="286385" marR="116839" indent="-160020">
              <a:lnSpc>
                <a:spcPts val="1140"/>
              </a:lnSpc>
              <a:spcBef>
                <a:spcPts val="12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поделитесь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своими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переживаниями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100">
              <a:latin typeface="Arial"/>
              <a:cs typeface="Arial"/>
            </a:endParaRPr>
          </a:p>
          <a:p>
            <a:pPr marL="149225">
              <a:lnSpc>
                <a:spcPts val="10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окружающими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людьми.</a:t>
            </a:r>
            <a:endParaRPr sz="1100">
              <a:latin typeface="Arial"/>
              <a:cs typeface="Arial"/>
            </a:endParaRPr>
          </a:p>
          <a:p>
            <a:pPr marL="289560" marR="272415" indent="-6350">
              <a:lnSpc>
                <a:spcPts val="1140"/>
              </a:lnSpc>
              <a:spcBef>
                <a:spcPts val="9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Высказанный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страх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становится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меньше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9178" y="2450388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/>
              <a:cs typeface="Times New Roman"/>
            </a:endParaRPr>
          </a:p>
          <a:p>
            <a:pPr marL="158115" marR="147955" indent="-1905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приближении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приступа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дышать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3655009"/>
            <a:ext cx="858710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Дышать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нужно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неглубоко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вдыхать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через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40" dirty="0">
                <a:latin typeface="Microsoft Sans Serif"/>
                <a:cs typeface="Microsoft Sans Serif"/>
              </a:rPr>
              <a:t>рот,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выдыхать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через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нос.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глубокий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вдох,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секунды,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выдохните.</a:t>
            </a:r>
            <a:r>
              <a:rPr sz="1200" spc="2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Повторите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упражнение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раза.</a:t>
            </a:r>
            <a:r>
              <a:rPr sz="1200" spc="27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Потом </a:t>
            </a: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нормальных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(неглубоких)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медленных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вдоха-</a:t>
            </a:r>
            <a:r>
              <a:rPr sz="1200" dirty="0">
                <a:latin typeface="Microsoft Sans Serif"/>
                <a:cs typeface="Microsoft Sans Serif"/>
              </a:rPr>
              <a:t>выдоха.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Чередуйте</a:t>
            </a:r>
            <a:r>
              <a:rPr sz="1200" spc="-10" dirty="0">
                <a:latin typeface="Microsoft Sans Serif"/>
                <a:cs typeface="Microsoft Sans Serif"/>
              </a:rPr>
              <a:t> глубокое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нормальное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тех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пор, </a:t>
            </a:r>
            <a:r>
              <a:rPr sz="1200" dirty="0">
                <a:latin typeface="Microsoft Sans Serif"/>
                <a:cs typeface="Microsoft Sans Serif"/>
              </a:rPr>
              <a:t>пока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</a:t>
            </a:r>
            <a:r>
              <a:rPr sz="1200" spc="-20" dirty="0">
                <a:latin typeface="Microsoft Sans Serif"/>
                <a:cs typeface="Microsoft Sans Serif"/>
              </a:rPr>
              <a:t> почувствуете </a:t>
            </a:r>
            <a:r>
              <a:rPr sz="1200" dirty="0">
                <a:latin typeface="Microsoft Sans Serif"/>
                <a:cs typeface="Microsoft Sans Serif"/>
              </a:rPr>
              <a:t>себя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лучше.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41477" y="1194942"/>
            <a:ext cx="1692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Помощь</a:t>
            </a:r>
            <a:r>
              <a:rPr sz="12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при</a:t>
            </a:r>
            <a:r>
              <a:rPr sz="12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тревоге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4202" y="1376299"/>
            <a:ext cx="1667510" cy="15240"/>
          </a:xfrm>
          <a:custGeom>
            <a:avLst/>
            <a:gdLst/>
            <a:ahLst/>
            <a:cxnLst/>
            <a:rect l="l" t="t" r="r" b="b"/>
            <a:pathLst>
              <a:path w="1667510" h="15240">
                <a:moveTo>
                  <a:pt x="1667255" y="0"/>
                </a:moveTo>
                <a:lnTo>
                  <a:pt x="0" y="0"/>
                </a:lnTo>
                <a:lnTo>
                  <a:pt x="0" y="15239"/>
                </a:lnTo>
                <a:lnTo>
                  <a:pt x="1667255" y="15239"/>
                </a:lnTo>
                <a:lnTo>
                  <a:pt x="16672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92122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100">
              <a:latin typeface="Times New Roman"/>
              <a:cs typeface="Times New Roman"/>
            </a:endParaRPr>
          </a:p>
          <a:p>
            <a:pPr marL="185420" marR="171450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постараться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разговорить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1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именно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тревожит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2454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41605">
              <a:lnSpc>
                <a:spcPts val="1230"/>
              </a:lnSpc>
              <a:spcBef>
                <a:spcPts val="42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тревожится,</a:t>
            </a:r>
            <a:endParaRPr sz="1100">
              <a:latin typeface="Arial"/>
              <a:cs typeface="Arial"/>
            </a:endParaRPr>
          </a:p>
          <a:p>
            <a:pPr marL="45720" marR="36195" indent="241935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хватает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происходящих</a:t>
            </a:r>
            <a:endParaRPr sz="1100">
              <a:latin typeface="Arial"/>
              <a:cs typeface="Arial"/>
            </a:endParaRPr>
          </a:p>
          <a:p>
            <a:pPr marL="220979">
              <a:lnSpc>
                <a:spcPts val="10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событиях.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случае</a:t>
            </a:r>
            <a:endParaRPr sz="1100">
              <a:latin typeface="Arial"/>
              <a:cs typeface="Arial"/>
            </a:endParaRPr>
          </a:p>
          <a:p>
            <a:pPr marL="53340" marR="45720" algn="ctr">
              <a:lnSpc>
                <a:spcPts val="1140"/>
              </a:lnSpc>
              <a:spcBef>
                <a:spcPts val="9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составить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план,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когда,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какую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информацию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2915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1100">
              <a:latin typeface="Times New Roman"/>
              <a:cs typeface="Times New Roman"/>
            </a:endParaRPr>
          </a:p>
          <a:p>
            <a:pPr marL="312420" marR="303530" indent="635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умственным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трудом: считать,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писать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7351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2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Физический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труд,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домашние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хлопоты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тоже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могут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endParaRPr sz="1100">
              <a:latin typeface="Arial"/>
              <a:cs typeface="Arial"/>
            </a:endParaRPr>
          </a:p>
          <a:p>
            <a:pPr marL="412750" marR="405130" algn="ctr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хорошим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способом успокоиться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07684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1100">
              <a:latin typeface="Times New Roman"/>
              <a:cs typeface="Times New Roman"/>
            </a:endParaRPr>
          </a:p>
          <a:p>
            <a:pPr marL="120650" marR="113030" indent="121920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зарядку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359410">
              <a:lnSpc>
                <a:spcPts val="11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пробежку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1507" y="1459738"/>
            <a:ext cx="2185670" cy="136704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100" b="1" smtClean="0">
                <a:solidFill>
                  <a:srgbClr val="C00000"/>
                </a:solidFill>
                <a:latin typeface="Arial"/>
                <a:cs typeface="Arial"/>
              </a:rPr>
              <a:t>Тревога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говорят,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что,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испытывая</a:t>
            </a:r>
            <a:endParaRPr sz="1100">
              <a:latin typeface="Arial"/>
              <a:cs typeface="Arial"/>
            </a:endParaRPr>
          </a:p>
          <a:p>
            <a:pPr marL="12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чего-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100">
              <a:latin typeface="Arial"/>
              <a:cs typeface="Arial"/>
            </a:endParaRPr>
          </a:p>
          <a:p>
            <a:pPr marL="64135" marR="55880" indent="-635" algn="ctr">
              <a:spcBef>
                <a:spcPts val="7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конкретного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(поездок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метро,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болезни ребенка,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аварии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 т.д.),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испытывая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чувство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тревоги,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век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знает,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чего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55235" y="1459738"/>
            <a:ext cx="2185670" cy="135421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648335" marR="253365" indent="-386080"/>
            <a:r>
              <a:rPr sz="1200" b="1" smtClean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200" b="1" spc="-3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тревоги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тяжелее,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smtClean="0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endParaRPr lang="ru-RU" sz="12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lang="ru-RU" sz="12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58838" y="1459738"/>
            <a:ext cx="2185670" cy="138499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5730" marR="117475" indent="635" algn="ctr"/>
            <a:endParaRPr lang="ru-RU" sz="1000" b="1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125730" marR="117475" indent="635" algn="ctr"/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4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шаг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превратить тревогу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страх.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постараться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именно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тревожит.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smtClean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lang="ru-RU" sz="1000" b="1" spc="-2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достаточно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снизилось,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не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такими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мучительными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3308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123825" marR="114300" indent="-2540" algn="ctr"/>
            <a:r>
              <a:rPr sz="900" b="1" smtClean="0">
                <a:solidFill>
                  <a:srgbClr val="C00000"/>
                </a:solidFill>
                <a:latin typeface="Arial"/>
                <a:cs typeface="Arial"/>
              </a:rPr>
              <a:t>Самое</a:t>
            </a:r>
            <a:r>
              <a:rPr sz="900" b="1" spc="-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мучительное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тревоге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невозможность расслабиться.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Напряжены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мышцы,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голове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крутятся</a:t>
            </a:r>
            <a:r>
              <a:rPr sz="9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одни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те же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мысли: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поэтому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полезно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бывает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сделать несколько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движений,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снять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полезны</a:t>
            </a:r>
            <a:endParaRPr sz="900">
              <a:latin typeface="Arial"/>
              <a:cs typeface="Arial"/>
            </a:endParaRPr>
          </a:p>
          <a:p>
            <a:pPr algn="ctr"/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упражнения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растяжку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smtClean="0">
                <a:solidFill>
                  <a:srgbClr val="C00000"/>
                </a:solidFill>
                <a:latin typeface="Arial"/>
                <a:cs typeface="Arial"/>
              </a:rPr>
              <a:t>мышц</a:t>
            </a:r>
            <a:endParaRPr lang="ru-RU" sz="900" b="1" spc="-2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7036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86360" marR="77470" indent="1270" algn="ctr"/>
            <a:r>
              <a:rPr sz="900" b="1" smtClean="0">
                <a:solidFill>
                  <a:srgbClr val="C00000"/>
                </a:solidFill>
                <a:latin typeface="Arial"/>
                <a:cs typeface="Arial"/>
              </a:rPr>
              <a:t>Сложные</a:t>
            </a:r>
            <a:r>
              <a:rPr sz="900" b="1" spc="-3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умственные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тоже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помогают</a:t>
            </a:r>
            <a:r>
              <a:rPr sz="9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снизить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уровень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тревоги.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считать.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Например, поочередно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уме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отнимать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100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6,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то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7,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перемножать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двузначные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числа,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посчитать,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какое</a:t>
            </a:r>
            <a:r>
              <a:rPr sz="9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число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приходился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второй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понедельник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прошлого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месяца.</a:t>
            </a:r>
            <a:endParaRPr sz="900">
              <a:latin typeface="Arial"/>
              <a:cs typeface="Arial"/>
            </a:endParaRPr>
          </a:p>
          <a:p>
            <a:pPr marL="72390" marR="62865" algn="ctr"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вспоминать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сочинять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стихи, придумывать</a:t>
            </a:r>
            <a:r>
              <a:rPr sz="9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рифмы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800" y="1333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643117" y="220624"/>
            <a:ext cx="2955925" cy="2600325"/>
            <a:chOff x="5643117" y="220624"/>
            <a:chExt cx="2955925" cy="26003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43117" y="1080515"/>
              <a:ext cx="2900045" cy="1740535"/>
            </a:xfrm>
            <a:custGeom>
              <a:avLst/>
              <a:gdLst/>
              <a:ahLst/>
              <a:cxnLst/>
              <a:rect l="l" t="t" r="r" b="b"/>
              <a:pathLst>
                <a:path w="2900045" h="1740535">
                  <a:moveTo>
                    <a:pt x="2900044" y="0"/>
                  </a:moveTo>
                  <a:lnTo>
                    <a:pt x="0" y="0"/>
                  </a:lnTo>
                  <a:lnTo>
                    <a:pt x="0" y="1740026"/>
                  </a:lnTo>
                  <a:lnTo>
                    <a:pt x="2900044" y="1740026"/>
                  </a:lnTo>
                  <a:lnTo>
                    <a:pt x="2900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1477" y="1194942"/>
            <a:ext cx="1474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плаче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53132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300">
              <a:latin typeface="Times New Roman"/>
              <a:cs typeface="Times New Roman"/>
            </a:endParaRPr>
          </a:p>
          <a:p>
            <a:pPr marL="83185" marR="74295" algn="ctr">
              <a:lnSpc>
                <a:spcPct val="86500"/>
              </a:lnSpc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способ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выплеснуть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чувства,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следует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сразу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начинать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человека,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плачет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43117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300">
              <a:latin typeface="Times New Roman"/>
              <a:cs typeface="Times New Roman"/>
            </a:endParaRPr>
          </a:p>
          <a:p>
            <a:pPr marL="73025" marR="62865" indent="-1905" algn="ctr">
              <a:lnSpc>
                <a:spcPct val="86200"/>
              </a:lnSpc>
              <a:spcBef>
                <a:spcPts val="5"/>
              </a:spcBef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Находиться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плачущим человеком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пытаться</a:t>
            </a:r>
            <a:r>
              <a:rPr sz="13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помочь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неправильно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48125" y="3110572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287655" marR="279400" indent="113030">
              <a:lnSpc>
                <a:spcPts val="1340"/>
              </a:lnSpc>
              <a:spcBef>
                <a:spcPts val="800"/>
              </a:spcBef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свою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поддержку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сочувствие.</a:t>
            </a:r>
            <a:r>
              <a:rPr sz="13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240"/>
              </a:lnSpc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обязательно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словами.</a:t>
            </a:r>
            <a:endParaRPr sz="1300">
              <a:latin typeface="Arial"/>
              <a:cs typeface="Arial"/>
            </a:endParaRPr>
          </a:p>
          <a:p>
            <a:pPr marL="69850" marR="61594" algn="ctr">
              <a:lnSpc>
                <a:spcPts val="1340"/>
              </a:lnSpc>
              <a:spcBef>
                <a:spcPts val="125"/>
              </a:spcBef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3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сесть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рядом,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приобнять человека,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поглаживая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голове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почувствовать,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endParaRPr sz="1300">
              <a:latin typeface="Arial"/>
              <a:cs typeface="Arial"/>
            </a:endParaRPr>
          </a:p>
          <a:p>
            <a:pPr marL="184150" marR="175895" algn="ctr">
              <a:lnSpc>
                <a:spcPts val="1340"/>
              </a:lnSpc>
              <a:spcBef>
                <a:spcPts val="15"/>
              </a:spcBef>
            </a:pP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сочувствуете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сопереживаете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3400" y="12001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0358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000">
              <a:latin typeface="Times New Roman"/>
              <a:cs typeface="Times New Roman"/>
            </a:endParaRPr>
          </a:p>
          <a:p>
            <a:pPr marL="306705" marR="233679" indent="-64135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Плач: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правило,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приносят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значительное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позволяет</a:t>
            </a:r>
            <a:endParaRPr sz="1000">
              <a:latin typeface="Arial"/>
              <a:cs typeface="Arial"/>
            </a:endParaRPr>
          </a:p>
          <a:p>
            <a:pPr marL="527685" marR="221615" indent="-299085">
              <a:lnSpc>
                <a:spcPts val="104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переполняющие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3321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25"/>
              </a:spcBef>
            </a:pPr>
            <a:endParaRPr sz="1000">
              <a:latin typeface="Times New Roman"/>
              <a:cs typeface="Times New Roman"/>
            </a:endParaRPr>
          </a:p>
          <a:p>
            <a:pPr marL="224790" marR="217170" algn="ctr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считать,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слезы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являются</a:t>
            </a:r>
            <a:r>
              <a:rPr sz="10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проявлением</a:t>
            </a:r>
            <a:endParaRPr sz="1000">
              <a:latin typeface="Arial"/>
              <a:cs typeface="Arial"/>
            </a:endParaRPr>
          </a:p>
          <a:p>
            <a:pPr marL="102870" marR="9334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слабости.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плачете,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свидетельствует</a:t>
            </a:r>
            <a:r>
              <a:rPr sz="10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endParaRPr sz="1000">
              <a:latin typeface="Arial"/>
              <a:cs typeface="Arial"/>
            </a:endParaRPr>
          </a:p>
          <a:p>
            <a:pPr marL="62865" marR="5461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«нытик»;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должно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стыдно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6409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8110" rIns="0" bIns="0" rtlCol="0">
            <a:spAutoFit/>
          </a:bodyPr>
          <a:lstStyle/>
          <a:p>
            <a:pPr marL="107314" marR="97790" algn="ctr">
              <a:lnSpc>
                <a:spcPct val="86100"/>
              </a:lnSpc>
              <a:spcBef>
                <a:spcPts val="93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сдерживает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эмоциональной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разрядки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происходит.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затягивается,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49530" marR="41275" indent="254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психическому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физическому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здоровью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быть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нанесен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урон.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зря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говорят: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«сошел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ума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горя»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10358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000">
              <a:latin typeface="Times New Roman"/>
              <a:cs typeface="Times New Roman"/>
            </a:endParaRPr>
          </a:p>
          <a:p>
            <a:pPr marL="204470" marR="198120" indent="254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стараться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успокоиться,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«взять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руки».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выплакаться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3321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62890" marR="25336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Выпить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стакан воды.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известное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широко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используемое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средство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6409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08279" marR="198120" indent="-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Медленно,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глубоко,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нормально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дышать,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концентрируясь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выдохе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48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803897" y="220624"/>
            <a:ext cx="1795145" cy="1833245"/>
            <a:chOff x="6803897" y="220624"/>
            <a:chExt cx="1795145" cy="183324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03897" y="1080350"/>
              <a:ext cx="1622425" cy="973455"/>
            </a:xfrm>
            <a:custGeom>
              <a:avLst/>
              <a:gdLst/>
              <a:ahLst/>
              <a:cxnLst/>
              <a:rect l="l" t="t" r="r" b="b"/>
              <a:pathLst>
                <a:path w="1622425" h="973455">
                  <a:moveTo>
                    <a:pt x="1622044" y="0"/>
                  </a:moveTo>
                  <a:lnTo>
                    <a:pt x="0" y="0"/>
                  </a:lnTo>
                  <a:lnTo>
                    <a:pt x="0" y="973239"/>
                  </a:lnTo>
                  <a:lnTo>
                    <a:pt x="1622044" y="973239"/>
                  </a:lnTo>
                  <a:lnTo>
                    <a:pt x="1622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7805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истерике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532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229235" marR="90805" indent="-131445">
              <a:spcBef>
                <a:spcPts val="5"/>
              </a:spcBef>
            </a:pPr>
            <a:r>
              <a:rPr sz="1000" b="1" smtClean="0">
                <a:solidFill>
                  <a:srgbClr val="C00000"/>
                </a:solidFill>
                <a:latin typeface="Arial"/>
                <a:cs typeface="Arial"/>
              </a:rPr>
              <a:t>Удалите</a:t>
            </a:r>
            <a:r>
              <a:rPr sz="1000" b="1" spc="-5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зрителей,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создайте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спокойную</a:t>
            </a:r>
            <a:r>
              <a:rPr sz="10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endParaRPr lang="ru-RU" sz="10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967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87630" marR="80010" indent="-1905" algn="ctr">
              <a:spcBef>
                <a:spcPts val="5"/>
              </a:spcBef>
            </a:pPr>
            <a:r>
              <a:rPr sz="1000" b="1" spc="-10" smtClean="0">
                <a:solidFill>
                  <a:srgbClr val="C00000"/>
                </a:solidFill>
                <a:latin typeface="Arial"/>
                <a:cs typeface="Arial"/>
              </a:rPr>
              <a:t>Останьтесь</a:t>
            </a:r>
            <a:r>
              <a:rPr sz="1000" b="1" spc="3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 наедине,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опасно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smtClean="0">
                <a:solidFill>
                  <a:srgbClr val="C00000"/>
                </a:solidFill>
                <a:latin typeface="Arial"/>
                <a:cs typeface="Arial"/>
              </a:rPr>
              <a:t>вас</a:t>
            </a:r>
            <a:endParaRPr lang="ru-RU" sz="1000" b="1" spc="-25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lang="ru-RU" sz="1000" b="1" spc="-2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03897" y="1080350"/>
            <a:ext cx="1622425" cy="98680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Times New Roman"/>
              <a:cs typeface="Times New Roman"/>
            </a:endParaRPr>
          </a:p>
          <a:p>
            <a:pPr marL="37465" marR="29845" algn="ctr"/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Неожиданно</a:t>
            </a:r>
            <a:r>
              <a:rPr sz="8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совершите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действие,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сильно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удивить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(например,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пощечину,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облить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водой,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грохотом</a:t>
            </a:r>
            <a:r>
              <a:rPr sz="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уронить</a:t>
            </a:r>
            <a:endParaRPr sz="800">
              <a:latin typeface="Arial"/>
              <a:cs typeface="Arial"/>
            </a:endParaRPr>
          </a:p>
          <a:p>
            <a:pPr algn="ctr"/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предмет,</a:t>
            </a:r>
            <a:r>
              <a:rPr sz="8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r>
              <a:rPr sz="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крикнуть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800">
              <a:latin typeface="Arial"/>
              <a:cs typeface="Arial"/>
            </a:endParaRPr>
          </a:p>
          <a:p>
            <a:pPr marL="1905" algn="ctr"/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пострадавшего)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3532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Times New Roman"/>
              <a:cs typeface="Times New Roman"/>
            </a:endParaRPr>
          </a:p>
          <a:p>
            <a:pPr marL="38735" marR="33020" indent="1270" algn="ctr">
              <a:lnSpc>
                <a:spcPct val="8630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такое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действие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удается,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 сидите рядом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держите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руку,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поглаживайте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вступайте</a:t>
            </a:r>
            <a:r>
              <a:rPr sz="8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 ним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беседу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или,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тем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более,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спор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1967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800">
              <a:latin typeface="Times New Roman"/>
              <a:cs typeface="Times New Roman"/>
            </a:endParaRPr>
          </a:p>
          <a:p>
            <a:pPr marL="114935" marR="105410" indent="-2540" algn="ctr">
              <a:lnSpc>
                <a:spcPts val="83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Любые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ваши</a:t>
            </a:r>
            <a:r>
              <a:rPr sz="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этой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ситуации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подольют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масла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огонь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03897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endParaRPr sz="800">
              <a:latin typeface="Times New Roman"/>
              <a:cs typeface="Times New Roman"/>
            </a:endParaRPr>
          </a:p>
          <a:p>
            <a:pPr marL="133350" marR="125095" algn="ctr">
              <a:lnSpc>
                <a:spcPct val="8630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истерика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пошла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спад,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пострадавшим</a:t>
            </a:r>
            <a:r>
              <a:rPr sz="8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короткими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фразами,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уверенным,</a:t>
            </a:r>
            <a:r>
              <a:rPr sz="8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доброжелательным</a:t>
            </a:r>
            <a:r>
              <a:rPr sz="8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тоном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(«выпей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воды»,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«умойся»)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19675" y="3351288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800">
              <a:latin typeface="Times New Roman"/>
              <a:cs typeface="Times New Roman"/>
            </a:endParaRPr>
          </a:p>
          <a:p>
            <a:pPr marL="104139" marR="92710" indent="-635" algn="ctr">
              <a:lnSpc>
                <a:spcPts val="83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истерики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наступает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упадок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сил.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477" y="4355083"/>
            <a:ext cx="8178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отличие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слез,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истерика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состояние,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которое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необходимо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постараться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прекратить.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этом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состоянии </a:t>
            </a:r>
            <a:r>
              <a:rPr sz="1200" dirty="0">
                <a:latin typeface="Microsoft Sans Serif"/>
                <a:cs typeface="Microsoft Sans Serif"/>
              </a:rPr>
              <a:t>человек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теряет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много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физических</a:t>
            </a:r>
            <a:r>
              <a:rPr sz="1200" spc="3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психологических</a:t>
            </a:r>
            <a:r>
              <a:rPr sz="1200" spc="3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сил.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Помочь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человеку</a:t>
            </a:r>
            <a:r>
              <a:rPr sz="1200" spc="3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можно,</a:t>
            </a:r>
            <a:r>
              <a:rPr sz="1200" spc="3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совершив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следующие действия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51941" y="1584833"/>
            <a:ext cx="588010" cy="2753360"/>
            <a:chOff x="851941" y="1584833"/>
            <a:chExt cx="588010" cy="2753360"/>
          </a:xfrm>
        </p:grpSpPr>
        <p:sp>
          <p:nvSpPr>
            <p:cNvPr id="23" name="object 23"/>
            <p:cNvSpPr/>
            <p:nvPr/>
          </p:nvSpPr>
          <p:spPr>
            <a:xfrm>
              <a:off x="864641" y="1597533"/>
              <a:ext cx="562610" cy="2727960"/>
            </a:xfrm>
            <a:custGeom>
              <a:avLst/>
              <a:gdLst/>
              <a:ahLst/>
              <a:cxnLst/>
              <a:rect l="l" t="t" r="r" b="b"/>
              <a:pathLst>
                <a:path w="562610" h="2727960">
                  <a:moveTo>
                    <a:pt x="421614" y="0"/>
                  </a:moveTo>
                  <a:lnTo>
                    <a:pt x="140525" y="0"/>
                  </a:lnTo>
                  <a:lnTo>
                    <a:pt x="140525" y="2446870"/>
                  </a:lnTo>
                  <a:lnTo>
                    <a:pt x="0" y="2446870"/>
                  </a:lnTo>
                  <a:lnTo>
                    <a:pt x="281051" y="2727909"/>
                  </a:lnTo>
                  <a:lnTo>
                    <a:pt x="562076" y="2446870"/>
                  </a:lnTo>
                  <a:lnTo>
                    <a:pt x="421614" y="2446870"/>
                  </a:lnTo>
                  <a:lnTo>
                    <a:pt x="42161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4641" y="1597533"/>
              <a:ext cx="562610" cy="2727960"/>
            </a:xfrm>
            <a:custGeom>
              <a:avLst/>
              <a:gdLst/>
              <a:ahLst/>
              <a:cxnLst/>
              <a:rect l="l" t="t" r="r" b="b"/>
              <a:pathLst>
                <a:path w="562610" h="2727960">
                  <a:moveTo>
                    <a:pt x="0" y="2446870"/>
                  </a:moveTo>
                  <a:lnTo>
                    <a:pt x="140525" y="2446870"/>
                  </a:lnTo>
                  <a:lnTo>
                    <a:pt x="140525" y="0"/>
                  </a:lnTo>
                  <a:lnTo>
                    <a:pt x="421614" y="0"/>
                  </a:lnTo>
                  <a:lnTo>
                    <a:pt x="421614" y="2446870"/>
                  </a:lnTo>
                  <a:lnTo>
                    <a:pt x="562076" y="2446870"/>
                  </a:lnTo>
                  <a:lnTo>
                    <a:pt x="281051" y="2727909"/>
                  </a:lnTo>
                  <a:lnTo>
                    <a:pt x="0" y="244687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228600" y="1333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28600" y="18097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10185" marR="203200" algn="ctr">
              <a:lnSpc>
                <a:spcPts val="1030"/>
              </a:lnSpc>
              <a:spcBef>
                <a:spcPts val="40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Истерика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состояние,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147955" marR="140335" algn="ctr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самому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потому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этот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момент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6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крайне</a:t>
            </a:r>
            <a:endParaRPr sz="1000">
              <a:latin typeface="Arial"/>
              <a:cs typeface="Arial"/>
            </a:endParaRPr>
          </a:p>
          <a:p>
            <a:pPr marL="91440" marR="85090" indent="1905" algn="ctr">
              <a:lnSpc>
                <a:spcPct val="863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взвинченном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эмоциональном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состоянии 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плохо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понимает,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происходит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вокруг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000">
              <a:latin typeface="Times New Roman"/>
              <a:cs typeface="Times New Roman"/>
            </a:endParaRPr>
          </a:p>
          <a:p>
            <a:pPr marL="134620" marR="126364" indent="-1270" algn="ctr">
              <a:lnSpc>
                <a:spcPct val="862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возникает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мысль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следует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истерику,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уже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шаг на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пути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прекращения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50800" marR="3619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Уйти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«зрителей»,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свидетелей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происходящего,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остаться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одному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Умыться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ледяной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водой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поможет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прийти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133350" marR="124460" indent="214629">
              <a:lnSpc>
                <a:spcPct val="86100"/>
              </a:lnSpc>
              <a:spcBef>
                <a:spcPts val="91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дыхательные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упражнения: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вдох,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задержка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дыхания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1—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секунды,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медленный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выдох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через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нос,</a:t>
            </a:r>
            <a:endParaRPr sz="1000">
              <a:latin typeface="Arial"/>
              <a:cs typeface="Arial"/>
            </a:endParaRPr>
          </a:p>
          <a:p>
            <a:pPr marL="43815" marR="36195" indent="3175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задержка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дыхания на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1—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секунды,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медленный вдох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000">
              <a:latin typeface="Arial"/>
              <a:cs typeface="Arial"/>
            </a:endParaRPr>
          </a:p>
          <a:p>
            <a:pPr marL="212725" marR="205104" algn="ctr">
              <a:lnSpc>
                <a:spcPts val="1030"/>
              </a:lnSpc>
              <a:spcBef>
                <a:spcPts val="5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того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момента,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удастся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успокоиться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133350"/>
            <a:ext cx="701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1477" y="1194942"/>
            <a:ext cx="1619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апатии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2122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</a:pP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человеком.</a:t>
            </a:r>
            <a:endParaRPr sz="1000">
              <a:latin typeface="Arial"/>
              <a:cs typeface="Arial"/>
            </a:endParaRPr>
          </a:p>
          <a:p>
            <a:pPr marL="47625" marR="39370" indent="-2540" algn="ctr">
              <a:lnSpc>
                <a:spcPct val="864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простых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исходя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знаком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нет: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«Как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тебя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зовут?», «Как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чувствуешь?»,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«Хочешь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есть?»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02454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000">
              <a:latin typeface="Times New Roman"/>
              <a:cs typeface="Times New Roman"/>
            </a:endParaRPr>
          </a:p>
          <a:p>
            <a:pPr marL="78105" marR="64769" indent="11747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Проводите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к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месту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отдыха,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удобно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устроиться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(обязательно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endParaRPr sz="1000">
              <a:latin typeface="Arial"/>
              <a:cs typeface="Arial"/>
            </a:endParaRPr>
          </a:p>
          <a:p>
            <a:pPr marL="68643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обувь)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2915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000">
              <a:latin typeface="Times New Roman"/>
              <a:cs typeface="Times New Roman"/>
            </a:endParaRPr>
          </a:p>
          <a:p>
            <a:pPr marL="83185" marR="76200" indent="15240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руку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положите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свою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руку ему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лоб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7351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000">
              <a:latin typeface="Times New Roman"/>
              <a:cs typeface="Times New Roman"/>
            </a:endParaRPr>
          </a:p>
          <a:p>
            <a:pPr marL="417830" marR="53975" indent="-35687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поспать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полежать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7684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41910" marR="35560" indent="1270" algn="ctr">
              <a:lnSpc>
                <a:spcPts val="1030"/>
              </a:lnSpc>
              <a:spcBef>
                <a:spcPts val="53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отдохнуть,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вовлекайте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любую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совместную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деятельность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(можно</a:t>
            </a:r>
            <a:endParaRPr sz="1000">
              <a:latin typeface="Arial"/>
              <a:cs typeface="Arial"/>
            </a:endParaRPr>
          </a:p>
          <a:p>
            <a:pPr marL="146685" marR="139700" algn="ctr">
              <a:lnSpc>
                <a:spcPts val="1030"/>
              </a:lnSpc>
              <a:spcBef>
                <a:spcPts val="90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прогуляться,</a:t>
            </a:r>
            <a:r>
              <a:rPr sz="10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сходить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выпить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кофе,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помочь</a:t>
            </a:r>
            <a:endParaRPr sz="1000">
              <a:latin typeface="Arial"/>
              <a:cs typeface="Arial"/>
            </a:endParaRPr>
          </a:p>
          <a:p>
            <a:pPr marL="635"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нуждающимся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помощи)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477" y="4420616"/>
            <a:ext cx="8177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состоянии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апатии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помимо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упадка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сил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наваливается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безразличие,</a:t>
            </a:r>
            <a:r>
              <a:rPr sz="1200" spc="-10" dirty="0">
                <a:latin typeface="Microsoft Sans Serif"/>
                <a:cs typeface="Microsoft Sans Serif"/>
              </a:rPr>
              <a:t> появляется </a:t>
            </a:r>
            <a:r>
              <a:rPr sz="1200" dirty="0">
                <a:latin typeface="Microsoft Sans Serif"/>
                <a:cs typeface="Microsoft Sans Serif"/>
              </a:rPr>
              <a:t>ощущение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опустошенности.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Если </a:t>
            </a:r>
            <a:r>
              <a:rPr sz="1200" spc="-10" dirty="0">
                <a:latin typeface="Microsoft Sans Serif"/>
                <a:cs typeface="Microsoft Sans Serif"/>
              </a:rPr>
              <a:t>человека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оставить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без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поддержки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внимания,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апатия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может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перерасти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депрессию.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52436" y="1536446"/>
            <a:ext cx="588010" cy="2867660"/>
            <a:chOff x="752436" y="1536446"/>
            <a:chExt cx="588010" cy="2867660"/>
          </a:xfrm>
        </p:grpSpPr>
        <p:sp>
          <p:nvSpPr>
            <p:cNvPr id="19" name="object 19"/>
            <p:cNvSpPr/>
            <p:nvPr/>
          </p:nvSpPr>
          <p:spPr>
            <a:xfrm>
              <a:off x="765136" y="1549146"/>
              <a:ext cx="562610" cy="2842260"/>
            </a:xfrm>
            <a:custGeom>
              <a:avLst/>
              <a:gdLst/>
              <a:ahLst/>
              <a:cxnLst/>
              <a:rect l="l" t="t" r="r" b="b"/>
              <a:pathLst>
                <a:path w="562610" h="2842260">
                  <a:moveTo>
                    <a:pt x="421563" y="0"/>
                  </a:moveTo>
                  <a:lnTo>
                    <a:pt x="140525" y="0"/>
                  </a:lnTo>
                  <a:lnTo>
                    <a:pt x="140525" y="2560599"/>
                  </a:lnTo>
                  <a:lnTo>
                    <a:pt x="0" y="2560599"/>
                  </a:lnTo>
                  <a:lnTo>
                    <a:pt x="281038" y="2841637"/>
                  </a:lnTo>
                  <a:lnTo>
                    <a:pt x="562140" y="2560599"/>
                  </a:lnTo>
                  <a:lnTo>
                    <a:pt x="421563" y="2560599"/>
                  </a:lnTo>
                  <a:lnTo>
                    <a:pt x="42156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5136" y="1549146"/>
              <a:ext cx="562610" cy="2842260"/>
            </a:xfrm>
            <a:custGeom>
              <a:avLst/>
              <a:gdLst/>
              <a:ahLst/>
              <a:cxnLst/>
              <a:rect l="l" t="t" r="r" b="b"/>
              <a:pathLst>
                <a:path w="562610" h="2842260">
                  <a:moveTo>
                    <a:pt x="0" y="2560599"/>
                  </a:moveTo>
                  <a:lnTo>
                    <a:pt x="140525" y="2560599"/>
                  </a:lnTo>
                  <a:lnTo>
                    <a:pt x="140525" y="0"/>
                  </a:lnTo>
                  <a:lnTo>
                    <a:pt x="421563" y="0"/>
                  </a:lnTo>
                  <a:lnTo>
                    <a:pt x="421563" y="2560599"/>
                  </a:lnTo>
                  <a:lnTo>
                    <a:pt x="562140" y="2560599"/>
                  </a:lnTo>
                  <a:lnTo>
                    <a:pt x="281038" y="2841637"/>
                  </a:lnTo>
                  <a:lnTo>
                    <a:pt x="0" y="2560599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ts val="780"/>
              </a:lnSpc>
              <a:spcBef>
                <a:spcPts val="37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Апатия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является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реакцией,</a:t>
            </a:r>
            <a:endParaRPr sz="700">
              <a:latin typeface="Arial"/>
              <a:cs typeface="Arial"/>
            </a:endParaRPr>
          </a:p>
          <a:p>
            <a:pPr marL="36195" marR="27940" indent="2540" algn="ctr">
              <a:lnSpc>
                <a:spcPct val="86400"/>
              </a:lnSpc>
              <a:spcBef>
                <a:spcPts val="5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которая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направлена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защиту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психики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чувствуете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упадок сил,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  <a:p>
            <a:pPr marL="45085" marR="37465" algn="ctr">
              <a:lnSpc>
                <a:spcPct val="8580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собраться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начать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что-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особенно,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понимаете,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способны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испытывать</a:t>
            </a:r>
            <a:endParaRPr sz="700">
              <a:latin typeface="Arial"/>
              <a:cs typeface="Arial"/>
            </a:endParaRPr>
          </a:p>
          <a:p>
            <a:pPr marL="57785" marR="52069" algn="ctr">
              <a:lnSpc>
                <a:spcPts val="720"/>
              </a:lnSpc>
              <a:spcBef>
                <a:spcPts val="1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эмоции,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 smtClean="0">
              <a:latin typeface="Times New Roman"/>
              <a:cs typeface="Times New Roman"/>
            </a:endParaRPr>
          </a:p>
          <a:p>
            <a:pPr marL="48260" marR="31115" indent="-1270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Снимите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обувь,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примите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удобную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позу,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расслабиться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700" smtClean="0">
              <a:latin typeface="Times New Roman"/>
              <a:cs typeface="Times New Roman"/>
            </a:endParaRPr>
          </a:p>
          <a:p>
            <a:pPr marL="152400" marR="72390" indent="-6858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злоупотребляйте</a:t>
            </a:r>
            <a:r>
              <a:rPr sz="7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напитками,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содержащими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кофеин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(кофе,</a:t>
            </a:r>
            <a:endParaRPr sz="700">
              <a:latin typeface="Arial"/>
              <a:cs typeface="Arial"/>
            </a:endParaRPr>
          </a:p>
          <a:p>
            <a:pPr marL="208915" marR="86995" indent="-108585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крепкий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чай),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только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усугубить ваше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0800" algn="ctr">
              <a:lnSpc>
                <a:spcPct val="8640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ноги,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следите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тем,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чтобы тело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было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напряжено.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20700" marR="157480" indent="-356870">
              <a:lnSpc>
                <a:spcPts val="72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Отдохните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столько,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сколько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потребуется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57785" marR="45720" indent="-190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требует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вас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действий,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короткий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отдых,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расслабьтесь,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хотя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бы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15—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20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минут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74930" marR="65405" indent="-317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Помассируйте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мочки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ушей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пальцы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рук —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огромное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биологически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точек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06730" marR="182880" indent="-31115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Выпейте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чашку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некрепкого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сладкого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чая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63500" marR="5715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быстром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116839" marR="110489" indent="127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приступайте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выполнению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тех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дел,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сделать.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Выполняйте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endParaRPr sz="700">
              <a:latin typeface="Arial"/>
              <a:cs typeface="Arial"/>
            </a:endParaRPr>
          </a:p>
          <a:p>
            <a:pPr marL="54610" marR="46990" indent="-1270" algn="ctr">
              <a:lnSpc>
                <a:spcPts val="720"/>
              </a:lnSpc>
              <a:spcBef>
                <a:spcPts val="7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темпе,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сохранять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силы.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Например, если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дойти до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какого-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3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бегите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передвигайтесь</a:t>
            </a:r>
            <a:r>
              <a:rPr sz="7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шагом.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700">
              <a:latin typeface="Times New Roman"/>
              <a:cs typeface="Times New Roman"/>
            </a:endParaRPr>
          </a:p>
          <a:p>
            <a:pPr marL="125095" marR="118110" algn="ctr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беритесь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дел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сразу,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таком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внимание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рассеяно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25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сконцентрироваться,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нескольких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делах,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153035" marR="13843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первой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возможности дать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себе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полноценный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отдых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24142" y="220624"/>
            <a:ext cx="1910714" cy="2007870"/>
            <a:chOff x="6724142" y="220624"/>
            <a:chExt cx="1910714" cy="20078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24142" y="1081874"/>
              <a:ext cx="1910714" cy="1146810"/>
            </a:xfrm>
            <a:custGeom>
              <a:avLst/>
              <a:gdLst/>
              <a:ahLst/>
              <a:cxnLst/>
              <a:rect l="l" t="t" r="r" b="b"/>
              <a:pathLst>
                <a:path w="1910715" h="1146810">
                  <a:moveTo>
                    <a:pt x="1910588" y="0"/>
                  </a:moveTo>
                  <a:lnTo>
                    <a:pt x="0" y="0"/>
                  </a:lnTo>
                  <a:lnTo>
                    <a:pt x="0" y="1146340"/>
                  </a:lnTo>
                  <a:lnTo>
                    <a:pt x="1910588" y="1146340"/>
                  </a:lnTo>
                  <a:lnTo>
                    <a:pt x="1910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6458" y="1194942"/>
            <a:ext cx="1689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чувстве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вины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</a:t>
            </a:r>
            <a:r>
              <a:rPr sz="1200" b="1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стыда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20950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56515" marR="48895" algn="ctr">
              <a:lnSpc>
                <a:spcPts val="1030"/>
              </a:lnSpc>
              <a:spcBef>
                <a:spcPts val="894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который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мучается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стыда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вины,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убедить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обратиться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специалисту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66700" marR="259079" indent="635" algn="ctr">
              <a:lnSpc>
                <a:spcPts val="1030"/>
              </a:lnSpc>
              <a:spcBef>
                <a:spcPts val="9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психолога</a:t>
            </a:r>
            <a:r>
              <a:rPr sz="1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врачапсихотерапевта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22546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000">
              <a:latin typeface="Times New Roman"/>
              <a:cs typeface="Times New Roman"/>
            </a:endParaRPr>
          </a:p>
          <a:p>
            <a:pPr marL="635" algn="ctr">
              <a:lnSpc>
                <a:spcPts val="1115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выслушайте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24142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>
              <a:latin typeface="Times New Roman"/>
              <a:cs typeface="Times New Roman"/>
            </a:endParaRPr>
          </a:p>
          <a:p>
            <a:pPr marL="124460" marR="114935" indent="-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слушаете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понимаете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(кивайте,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поддакивайте,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«угу»,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«ага»)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0950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5"/>
              </a:spcBef>
            </a:pPr>
            <a:endParaRPr sz="1000">
              <a:latin typeface="Times New Roman"/>
              <a:cs typeface="Times New Roman"/>
            </a:endParaRPr>
          </a:p>
          <a:p>
            <a:pPr marL="102235" marR="93980" algn="ctr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осуждайте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оценивать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вам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кажется,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поступил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неправильно.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2546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endParaRPr sz="1000">
              <a:latin typeface="Times New Roman"/>
              <a:cs typeface="Times New Roman"/>
            </a:endParaRPr>
          </a:p>
          <a:p>
            <a:pPr marL="381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000">
              <a:latin typeface="Arial"/>
              <a:cs typeface="Arial"/>
            </a:endParaRPr>
          </a:p>
          <a:p>
            <a:pPr marL="48895" marR="34925" algn="ctr">
              <a:lnSpc>
                <a:spcPct val="863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принимаете</a:t>
            </a:r>
            <a:r>
              <a:rPr sz="10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таким,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какой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есть.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пытайтесь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переубедить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(«Ты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виноват»,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«Такое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каждым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случиться»)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24142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000">
              <a:latin typeface="Times New Roman"/>
              <a:cs typeface="Times New Roman"/>
            </a:endParaRPr>
          </a:p>
          <a:p>
            <a:pPr marL="136525" marR="126364" algn="ctr">
              <a:lnSpc>
                <a:spcPct val="8610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этапе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дать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выговориться,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рассказать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чувствах.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22546" y="3756723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90"/>
              </a:spcBef>
            </a:pPr>
            <a:endParaRPr sz="1000">
              <a:latin typeface="Times New Roman"/>
              <a:cs typeface="Times New Roman"/>
            </a:endParaRPr>
          </a:p>
          <a:p>
            <a:pPr marL="209550" marR="195580" indent="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давайте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советов,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рассказывайте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своем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опыте,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000">
              <a:latin typeface="Arial"/>
              <a:cs typeface="Arial"/>
            </a:endParaRPr>
          </a:p>
          <a:p>
            <a:pPr marL="3175"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слушайте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755004" y="220624"/>
            <a:ext cx="3006725" cy="2665095"/>
            <a:chOff x="5755004" y="220624"/>
            <a:chExt cx="3006725" cy="266509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755004" y="1081151"/>
              <a:ext cx="3006725" cy="1804035"/>
            </a:xfrm>
            <a:custGeom>
              <a:avLst/>
              <a:gdLst/>
              <a:ahLst/>
              <a:cxnLst/>
              <a:rect l="l" t="t" r="r" b="b"/>
              <a:pathLst>
                <a:path w="3006725" h="1804035">
                  <a:moveTo>
                    <a:pt x="3006725" y="0"/>
                  </a:moveTo>
                  <a:lnTo>
                    <a:pt x="0" y="0"/>
                  </a:lnTo>
                  <a:lnTo>
                    <a:pt x="0" y="1804035"/>
                  </a:lnTo>
                  <a:lnTo>
                    <a:pt x="3006725" y="1804035"/>
                  </a:lnTo>
                  <a:lnTo>
                    <a:pt x="300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7670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" algn="ctr">
              <a:lnSpc>
                <a:spcPts val="2014"/>
              </a:lnSpc>
              <a:spcBef>
                <a:spcPts val="5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этими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1864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чувствами</a:t>
            </a:r>
            <a:endParaRPr sz="1800">
              <a:latin typeface="Arial"/>
              <a:cs typeface="Arial"/>
            </a:endParaRPr>
          </a:p>
          <a:p>
            <a:pPr marL="100965" marR="94615" algn="ctr">
              <a:lnSpc>
                <a:spcPts val="1860"/>
              </a:lnSpc>
              <a:spcBef>
                <a:spcPts val="16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самостоятельно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без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посторонней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помощи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800" b="1" spc="-1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трудно.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5004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88595" rIns="0" bIns="0" rtlCol="0">
            <a:spAutoFit/>
          </a:bodyPr>
          <a:lstStyle/>
          <a:p>
            <a:pPr marL="211454" marR="201930" indent="421640">
              <a:lnSpc>
                <a:spcPct val="86400"/>
              </a:lnSpc>
              <a:spcBef>
                <a:spcPts val="1485"/>
              </a:spcBef>
            </a:pP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Говоря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своих чувствах,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используйте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вместо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стыдно»</a:t>
            </a:r>
            <a:endParaRPr sz="1800">
              <a:latin typeface="Arial"/>
              <a:cs typeface="Arial"/>
            </a:endParaRPr>
          </a:p>
          <a:p>
            <a:pPr marL="418465" marR="410845" indent="635" algn="ctr">
              <a:lnSpc>
                <a:spcPts val="1860"/>
              </a:lnSpc>
              <a:spcBef>
                <a:spcPts val="1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виноват»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словосочетание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ts val="186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сожалею»,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жаль».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7670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207645">
              <a:lnSpc>
                <a:spcPts val="2014"/>
              </a:lnSpc>
              <a:spcBef>
                <a:spcPts val="1195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имеют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endParaRPr sz="1800">
              <a:latin typeface="Arial"/>
              <a:cs typeface="Arial"/>
            </a:endParaRPr>
          </a:p>
          <a:p>
            <a:pPr marL="269875" marR="257810" indent="243840">
              <a:lnSpc>
                <a:spcPct val="86200"/>
              </a:lnSpc>
              <a:spcBef>
                <a:spcPts val="155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значение,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такая формулировка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оценить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ними.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5004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266065" marR="256540" indent="-1905" algn="ctr">
              <a:lnSpc>
                <a:spcPts val="1870"/>
              </a:lnSpc>
              <a:spcBef>
                <a:spcPts val="57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Напишите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чувствах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письмо.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800">
              <a:latin typeface="Arial"/>
              <a:cs typeface="Arial"/>
            </a:endParaRPr>
          </a:p>
          <a:p>
            <a:pPr marL="80010" marR="71755" algn="ctr">
              <a:lnSpc>
                <a:spcPts val="186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письмо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себе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человеку,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которого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потеряли.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endParaRPr sz="1800">
              <a:latin typeface="Arial"/>
              <a:cs typeface="Arial"/>
            </a:endParaRPr>
          </a:p>
          <a:p>
            <a:pPr marL="92075" marR="85090" algn="ctr">
              <a:lnSpc>
                <a:spcPts val="1860"/>
              </a:lnSpc>
              <a:spcBef>
                <a:spcPts val="15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помогает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315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862698" y="220624"/>
            <a:ext cx="2141855" cy="2209800"/>
            <a:chOff x="6862698" y="220624"/>
            <a:chExt cx="2141855" cy="22098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62698" y="1145158"/>
              <a:ext cx="2141855" cy="1285240"/>
            </a:xfrm>
            <a:custGeom>
              <a:avLst/>
              <a:gdLst/>
              <a:ahLst/>
              <a:cxnLst/>
              <a:rect l="l" t="t" r="r" b="b"/>
              <a:pathLst>
                <a:path w="2141854" h="1285239">
                  <a:moveTo>
                    <a:pt x="2141474" y="0"/>
                  </a:moveTo>
                  <a:lnTo>
                    <a:pt x="0" y="0"/>
                  </a:lnTo>
                  <a:lnTo>
                    <a:pt x="0" y="1284858"/>
                  </a:lnTo>
                  <a:lnTo>
                    <a:pt x="2141474" y="1284858"/>
                  </a:lnTo>
                  <a:lnTo>
                    <a:pt x="2141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5538" y="1194942"/>
            <a:ext cx="1171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двигательном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возбуждении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1507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111760" marR="104775" algn="ctr">
              <a:lnSpc>
                <a:spcPts val="1030"/>
              </a:lnSpc>
              <a:spcBef>
                <a:spcPts val="92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вопросы,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привлекут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44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внимание,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дело,</a:t>
            </a:r>
            <a:endParaRPr sz="1000">
              <a:latin typeface="Arial"/>
              <a:cs typeface="Arial"/>
            </a:endParaRPr>
          </a:p>
          <a:p>
            <a:pPr marL="403860" marR="397510" algn="ctr">
              <a:lnSpc>
                <a:spcPts val="1040"/>
              </a:lnSpc>
              <a:spcBef>
                <a:spcPts val="8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заставит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задуматься -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любая</a:t>
            </a:r>
            <a:endParaRPr sz="1000">
              <a:latin typeface="Arial"/>
              <a:cs typeface="Arial"/>
            </a:endParaRPr>
          </a:p>
          <a:p>
            <a:pPr marL="113030" marR="10541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интеллектуальная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активность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снизит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уровень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активности физической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7103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80"/>
              </a:spcBef>
            </a:pPr>
            <a:endParaRPr sz="1000">
              <a:latin typeface="Times New Roman"/>
              <a:cs typeface="Times New Roman"/>
            </a:endParaRPr>
          </a:p>
          <a:p>
            <a:pPr marL="67945" marR="59690" indent="-1270" algn="ctr">
              <a:lnSpc>
                <a:spcPct val="862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физических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выполнить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какую-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(что-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принести,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переставить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т.д.),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почувствовал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усталость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62698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совместно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дыхательную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гимнастику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2289" y="1799717"/>
            <a:ext cx="588010" cy="2391410"/>
            <a:chOff x="892289" y="1799717"/>
            <a:chExt cx="588010" cy="2391410"/>
          </a:xfrm>
        </p:grpSpPr>
        <p:sp>
          <p:nvSpPr>
            <p:cNvPr id="19" name="object 19"/>
            <p:cNvSpPr/>
            <p:nvPr/>
          </p:nvSpPr>
          <p:spPr>
            <a:xfrm>
              <a:off x="904989" y="1812417"/>
              <a:ext cx="562610" cy="2366010"/>
            </a:xfrm>
            <a:custGeom>
              <a:avLst/>
              <a:gdLst/>
              <a:ahLst/>
              <a:cxnLst/>
              <a:rect l="l" t="t" r="r" b="b"/>
              <a:pathLst>
                <a:path w="562610" h="2366010">
                  <a:moveTo>
                    <a:pt x="421525" y="0"/>
                  </a:moveTo>
                  <a:lnTo>
                    <a:pt x="140525" y="0"/>
                  </a:lnTo>
                  <a:lnTo>
                    <a:pt x="140525" y="2084832"/>
                  </a:lnTo>
                  <a:lnTo>
                    <a:pt x="0" y="2084832"/>
                  </a:lnTo>
                  <a:lnTo>
                    <a:pt x="281038" y="2365883"/>
                  </a:lnTo>
                  <a:lnTo>
                    <a:pt x="562114" y="2084832"/>
                  </a:lnTo>
                  <a:lnTo>
                    <a:pt x="421525" y="2084832"/>
                  </a:lnTo>
                  <a:lnTo>
                    <a:pt x="42152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4989" y="1812417"/>
              <a:ext cx="562610" cy="2366010"/>
            </a:xfrm>
            <a:custGeom>
              <a:avLst/>
              <a:gdLst/>
              <a:ahLst/>
              <a:cxnLst/>
              <a:rect l="l" t="t" r="r" b="b"/>
              <a:pathLst>
                <a:path w="562610" h="2366010">
                  <a:moveTo>
                    <a:pt x="0" y="2084832"/>
                  </a:moveTo>
                  <a:lnTo>
                    <a:pt x="140525" y="2084832"/>
                  </a:lnTo>
                  <a:lnTo>
                    <a:pt x="140525" y="0"/>
                  </a:lnTo>
                  <a:lnTo>
                    <a:pt x="421525" y="0"/>
                  </a:lnTo>
                  <a:lnTo>
                    <a:pt x="421525" y="2084832"/>
                  </a:lnTo>
                  <a:lnTo>
                    <a:pt x="562114" y="2084832"/>
                  </a:lnTo>
                  <a:lnTo>
                    <a:pt x="281038" y="2365883"/>
                  </a:lnTo>
                  <a:lnTo>
                    <a:pt x="0" y="2084832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1477" y="2454655"/>
            <a:ext cx="8587105" cy="251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1030" marR="5080" indent="13652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27555" algn="l"/>
              </a:tabLst>
            </a:pPr>
            <a:r>
              <a:rPr sz="900" b="1" i="1" dirty="0">
                <a:latin typeface="Arial"/>
                <a:cs typeface="Arial"/>
              </a:rPr>
              <a:t>Встаньте.</a:t>
            </a:r>
            <a:r>
              <a:rPr sz="900" b="1" i="1" spc="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медленный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вдох,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почувствуйте,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как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воздух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заполняет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сначала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грудную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клетку,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потом </a:t>
            </a:r>
            <a:r>
              <a:rPr sz="900" b="1" i="1" dirty="0">
                <a:latin typeface="Arial"/>
                <a:cs typeface="Arial"/>
              </a:rPr>
              <a:t>живот.</a:t>
            </a:r>
            <a:r>
              <a:rPr sz="900" b="1" i="1" spc="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Выдыхайте</a:t>
            </a:r>
            <a:r>
              <a:rPr sz="900" b="1" i="1" spc="10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обратном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порядке</a:t>
            </a:r>
            <a:r>
              <a:rPr sz="900" b="1" i="1" spc="7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—</a:t>
            </a:r>
            <a:r>
              <a:rPr sz="900" b="1" i="1" spc="11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сначала</a:t>
            </a:r>
            <a:r>
              <a:rPr sz="900" b="1" i="1" spc="10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нижние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отделы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легких,</a:t>
            </a:r>
            <a:r>
              <a:rPr sz="900" b="1" i="1" spc="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потом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верхние.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1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паузу</a:t>
            </a:r>
            <a:r>
              <a:rPr sz="900" b="1" i="1" spc="85" dirty="0">
                <a:latin typeface="Arial"/>
                <a:cs typeface="Arial"/>
              </a:rPr>
              <a:t> </a:t>
            </a:r>
            <a:r>
              <a:rPr sz="900" b="1" i="1" spc="-50" dirty="0">
                <a:latin typeface="Arial"/>
                <a:cs typeface="Arial"/>
              </a:rPr>
              <a:t>в</a:t>
            </a:r>
            <a:r>
              <a:rPr sz="900" b="1" i="1" dirty="0">
                <a:latin typeface="Arial"/>
                <a:cs typeface="Arial"/>
              </a:rPr>
              <a:t> 1—2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сек.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Повторите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упражнение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еще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1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раз.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Важно</a:t>
            </a:r>
            <a:r>
              <a:rPr sz="900" b="1" i="1" spc="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медленно,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иначе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от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переизбытка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кислорода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может </a:t>
            </a:r>
            <a:r>
              <a:rPr sz="900" b="1" i="1" dirty="0">
                <a:latin typeface="Arial"/>
                <a:cs typeface="Arial"/>
              </a:rPr>
              <a:t>закружиться</a:t>
            </a:r>
            <a:r>
              <a:rPr sz="900" b="1" i="1" spc="-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голова.</a:t>
            </a:r>
            <a:endParaRPr sz="900">
              <a:latin typeface="Arial"/>
              <a:cs typeface="Arial"/>
            </a:endParaRPr>
          </a:p>
          <a:p>
            <a:pPr marL="1891030" marR="5715" indent="160655" algn="just">
              <a:lnSpc>
                <a:spcPct val="100000"/>
              </a:lnSpc>
              <a:buAutoNum type="arabicPeriod"/>
              <a:tabLst>
                <a:tab pos="2051685" algn="l"/>
              </a:tabLst>
            </a:pPr>
            <a:r>
              <a:rPr sz="900" b="1" i="1" dirty="0">
                <a:latin typeface="Arial"/>
                <a:cs typeface="Arial"/>
              </a:rPr>
              <a:t>Продолжайте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глубоко</a:t>
            </a:r>
            <a:r>
              <a:rPr sz="900" b="1" i="1" spc="2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дышать.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При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этом</a:t>
            </a:r>
            <a:r>
              <a:rPr sz="900" b="1" i="1" spc="2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каждом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выдохе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постарайтесь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почувствовать </a:t>
            </a:r>
            <a:r>
              <a:rPr sz="900" b="1" i="1" dirty="0">
                <a:latin typeface="Arial"/>
                <a:cs typeface="Arial"/>
              </a:rPr>
              <a:t>расслабление.</a:t>
            </a:r>
            <a:r>
              <a:rPr sz="900" b="1" i="1" spc="254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Расслабьте</a:t>
            </a:r>
            <a:r>
              <a:rPr sz="900" b="1" i="1" spc="27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руки,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плечи,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спину.</a:t>
            </a:r>
            <a:r>
              <a:rPr sz="900" b="1" i="1" spc="254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Почувствуйте</a:t>
            </a:r>
            <a:r>
              <a:rPr sz="900" b="1" i="1" spc="26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их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тяжесть.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Концентрируйтесь</a:t>
            </a:r>
            <a:r>
              <a:rPr sz="900" b="1" i="1" spc="26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дыхании, </a:t>
            </a:r>
            <a:r>
              <a:rPr sz="900" b="1" i="1" dirty="0">
                <a:latin typeface="Arial"/>
                <a:cs typeface="Arial"/>
              </a:rPr>
              <a:t>представьте,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что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выдыхаете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свое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напряжение.</a:t>
            </a:r>
            <a:r>
              <a:rPr sz="900" b="1" i="1" spc="-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-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3—4</a:t>
            </a:r>
            <a:r>
              <a:rPr sz="900" b="1" i="1" spc="-35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вдоха-выдоха.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buAutoNum type="arabicPeriod"/>
              <a:tabLst>
                <a:tab pos="2016760" algn="l"/>
              </a:tabLst>
            </a:pPr>
            <a:r>
              <a:rPr sz="900" b="1" i="1" dirty="0">
                <a:latin typeface="Arial"/>
                <a:cs typeface="Arial"/>
              </a:rPr>
              <a:t>Некоторое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время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(примерно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1—2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минуты)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дышите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нормально.</a:t>
            </a:r>
            <a:endParaRPr sz="900">
              <a:latin typeface="Arial"/>
              <a:cs typeface="Arial"/>
            </a:endParaRPr>
          </a:p>
          <a:p>
            <a:pPr marL="1891030" marR="5080" indent="154305" algn="just">
              <a:lnSpc>
                <a:spcPct val="100000"/>
              </a:lnSpc>
              <a:buAutoNum type="arabicPeriod"/>
              <a:tabLst>
                <a:tab pos="2045335" algn="l"/>
              </a:tabLst>
            </a:pPr>
            <a:r>
              <a:rPr sz="900" b="1" i="1" dirty="0">
                <a:latin typeface="Arial"/>
                <a:cs typeface="Arial"/>
              </a:rPr>
              <a:t>Снова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начинайте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</a:t>
            </a:r>
            <a:r>
              <a:rPr sz="900" b="1" i="1" spc="1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дышать.</a:t>
            </a:r>
            <a:r>
              <a:rPr sz="900" b="1" i="1" spc="17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Вдыхайте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теперь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через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нос,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а</a:t>
            </a:r>
            <a:r>
              <a:rPr sz="900" b="1" i="1" spc="1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выдыхайте</a:t>
            </a:r>
            <a:r>
              <a:rPr sz="900" b="1" i="1" spc="1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через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рот,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сложив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spc="-20" dirty="0">
                <a:latin typeface="Arial"/>
                <a:cs typeface="Arial"/>
              </a:rPr>
              <a:t>губы </a:t>
            </a:r>
            <a:r>
              <a:rPr sz="900" b="1" i="1" dirty="0">
                <a:latin typeface="Arial"/>
                <a:cs typeface="Arial"/>
              </a:rPr>
              <a:t>трубочкой.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При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выдохе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представьте,</a:t>
            </a:r>
            <a:r>
              <a:rPr sz="900" b="1" i="1" spc="409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что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осторожно</a:t>
            </a:r>
            <a:r>
              <a:rPr sz="900" b="1" i="1" spc="41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дуете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свечку,</a:t>
            </a:r>
            <a:r>
              <a:rPr sz="900" b="1" i="1" spc="409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стараясь</a:t>
            </a:r>
            <a:r>
              <a:rPr sz="900" b="1" i="1" spc="4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не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погасить</a:t>
            </a:r>
            <a:r>
              <a:rPr sz="900" b="1" i="1" spc="425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пламя. </a:t>
            </a:r>
            <a:r>
              <a:rPr sz="900" b="1" i="1" dirty="0">
                <a:latin typeface="Arial"/>
                <a:cs typeface="Arial"/>
              </a:rPr>
              <a:t>Старайтесь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сохранять</a:t>
            </a:r>
            <a:r>
              <a:rPr sz="900" b="1" i="1" spc="-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состояние</a:t>
            </a:r>
            <a:r>
              <a:rPr sz="900" b="1" i="1" spc="-10" dirty="0">
                <a:latin typeface="Arial"/>
                <a:cs typeface="Arial"/>
              </a:rPr>
              <a:t> расслабленности.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Повторите</a:t>
            </a:r>
            <a:r>
              <a:rPr sz="900" b="1" i="1" spc="-1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упражнение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3—4 </a:t>
            </a:r>
            <a:r>
              <a:rPr sz="900" b="1" i="1" spc="-10" dirty="0">
                <a:latin typeface="Arial"/>
                <a:cs typeface="Arial"/>
              </a:rPr>
              <a:t>раза.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016760" algn="l"/>
              </a:tabLst>
            </a:pPr>
            <a:r>
              <a:rPr sz="900" b="1" i="1" dirty="0">
                <a:latin typeface="Arial"/>
                <a:cs typeface="Arial"/>
              </a:rPr>
              <a:t>Дышите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как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обычно.</a:t>
            </a:r>
            <a:endParaRPr sz="900">
              <a:latin typeface="Arial"/>
              <a:cs typeface="Arial"/>
            </a:endParaRPr>
          </a:p>
          <a:p>
            <a:pPr marL="12700" marR="80645" algn="just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Microsoft Sans Serif"/>
                <a:cs typeface="Microsoft Sans Serif"/>
              </a:rPr>
              <a:t>Острая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реакция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стресс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может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проявляться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 двигательном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возбуждении, которое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может </a:t>
            </a:r>
            <a:r>
              <a:rPr sz="1200" dirty="0">
                <a:latin typeface="Microsoft Sans Serif"/>
                <a:cs typeface="Microsoft Sans Serif"/>
              </a:rPr>
              <a:t>стать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опасным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самого </a:t>
            </a:r>
            <a:r>
              <a:rPr sz="1200" dirty="0">
                <a:latin typeface="Microsoft Sans Serif"/>
                <a:cs typeface="Microsoft Sans Serif"/>
              </a:rPr>
              <a:t>пострадавшего</a:t>
            </a:r>
            <a:r>
              <a:rPr sz="1200" spc="2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окружающих.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5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этом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случае</a:t>
            </a:r>
            <a:r>
              <a:rPr sz="1200" spc="2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постарайтесь</a:t>
            </a:r>
            <a:r>
              <a:rPr sz="1200" spc="2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найти</a:t>
            </a:r>
            <a:r>
              <a:rPr sz="1200" spc="25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возможность</a:t>
            </a:r>
            <a:r>
              <a:rPr sz="1200" spc="2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физически</a:t>
            </a:r>
            <a:r>
              <a:rPr sz="1200" spc="2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остановить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человека. </a:t>
            </a:r>
            <a:r>
              <a:rPr sz="1200" dirty="0">
                <a:latin typeface="Microsoft Sans Serif"/>
                <a:cs typeface="Microsoft Sans Serif"/>
              </a:rPr>
              <a:t>Прежде,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чем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пытаться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ему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помочь,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убедитесь,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что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опасно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вас.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Помните,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психологическая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помощь </a:t>
            </a:r>
            <a:r>
              <a:rPr sz="1200" spc="-20" dirty="0">
                <a:latin typeface="Microsoft Sans Serif"/>
                <a:cs typeface="Microsoft Sans Serif"/>
              </a:rPr>
              <a:t>возможна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только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случае,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если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пострадавший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отдает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себе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отчет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своих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действиях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700">
              <a:latin typeface="Times New Roman"/>
              <a:cs typeface="Times New Roman"/>
            </a:endParaRPr>
          </a:p>
          <a:p>
            <a:pPr marL="3175"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испытывает</a:t>
            </a:r>
            <a:endParaRPr sz="700">
              <a:latin typeface="Arial"/>
              <a:cs typeface="Arial"/>
            </a:endParaRPr>
          </a:p>
          <a:p>
            <a:pPr marL="146050" marR="140335" algn="ctr">
              <a:lnSpc>
                <a:spcPts val="730"/>
              </a:lnSpc>
              <a:spcBef>
                <a:spcPts val="55"/>
              </a:spcBef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«переизбыток»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энергии,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потребность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активно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6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действовать,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ситуация этого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требует.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45720" marR="36830" indent="-63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выражено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слабо,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нервно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ходит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кругами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комнате,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больничному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коридору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50165" marR="36830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крайних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вариантах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состояния человек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предпринимать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активные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отдавая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0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3340" indent="254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них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отчета.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Например,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сильного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испуга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куда-то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бежит,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наносить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травмы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затем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вспомнить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своих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действиях.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31115" marR="25400" indent="151130">
              <a:lnSpc>
                <a:spcPts val="720"/>
              </a:lnSpc>
              <a:spcBef>
                <a:spcPts val="50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возникает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endParaRPr sz="700">
              <a:latin typeface="Arial"/>
              <a:cs typeface="Arial"/>
            </a:endParaRPr>
          </a:p>
          <a:p>
            <a:pPr marL="28575" marR="22225" indent="275590">
              <a:lnSpc>
                <a:spcPct val="8660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получения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известия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трагическом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событии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получает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известие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endParaRPr sz="700">
              <a:latin typeface="Arial"/>
              <a:cs typeface="Arial"/>
            </a:endParaRPr>
          </a:p>
          <a:p>
            <a:pPr marL="83185" marR="78105" indent="635" algn="ctr">
              <a:lnSpc>
                <a:spcPts val="72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близкого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родственника)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ждать</a:t>
            </a:r>
            <a:endParaRPr sz="700">
              <a:latin typeface="Arial"/>
              <a:cs typeface="Arial"/>
            </a:endParaRPr>
          </a:p>
          <a:p>
            <a:pPr marL="104775" marR="97155" indent="635" algn="ctr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ждут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исхода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трудной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больнице)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700">
              <a:latin typeface="Times New Roman"/>
              <a:cs typeface="Times New Roman"/>
            </a:endParaRPr>
          </a:p>
          <a:p>
            <a:pPr marL="1905" algn="ctr">
              <a:lnSpc>
                <a:spcPts val="78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направить</a:t>
            </a:r>
            <a:endParaRPr sz="700">
              <a:latin typeface="Arial"/>
              <a:cs typeface="Arial"/>
            </a:endParaRPr>
          </a:p>
          <a:p>
            <a:pPr marL="3175"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активность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какое-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нибудь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дело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зарядку,</a:t>
            </a:r>
            <a:endParaRPr sz="700">
              <a:latin typeface="Arial"/>
              <a:cs typeface="Arial"/>
            </a:endParaRPr>
          </a:p>
          <a:p>
            <a:pPr marL="138430" marR="131445" algn="ctr">
              <a:lnSpc>
                <a:spcPts val="730"/>
              </a:lnSpc>
              <a:spcBef>
                <a:spcPts val="55"/>
              </a:spcBef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пробежаться,</a:t>
            </a:r>
            <a:r>
              <a:rPr sz="700" b="1" spc="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</a:t>
            </a:r>
            <a:r>
              <a:rPr sz="7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свежем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воздухе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9"/>
              </a:spcBef>
            </a:pPr>
            <a:endParaRPr sz="700">
              <a:latin typeface="Times New Roman"/>
              <a:cs typeface="Times New Roman"/>
            </a:endParaRPr>
          </a:p>
          <a:p>
            <a:pPr marL="99695" marR="91440" indent="1905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дышите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ровно 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медленно.</a:t>
            </a:r>
            <a:endParaRPr sz="700">
              <a:latin typeface="Arial"/>
              <a:cs typeface="Arial"/>
            </a:endParaRPr>
          </a:p>
          <a:p>
            <a:pPr marL="1270" algn="ctr">
              <a:lnSpc>
                <a:spcPts val="665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Сосредоточьтесь</a:t>
            </a:r>
            <a:r>
              <a:rPr sz="700" b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своем</a:t>
            </a:r>
            <a:endParaRPr sz="700">
              <a:latin typeface="Arial"/>
              <a:cs typeface="Arial"/>
            </a:endParaRPr>
          </a:p>
          <a:p>
            <a:pPr marL="36830" marR="27305" indent="-1270" algn="ctr">
              <a:lnSpc>
                <a:spcPts val="720"/>
              </a:lnSpc>
              <a:spcBef>
                <a:spcPts val="7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дыхании.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Представьте,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вместе с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воздухом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выдыхаете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90805" marR="84455" indent="635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ноги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активно растереть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появления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ощущения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тепла.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700">
              <a:latin typeface="Times New Roman"/>
              <a:cs typeface="Times New Roman"/>
            </a:endParaRPr>
          </a:p>
          <a:p>
            <a:pPr marL="66675" marR="55244" algn="ctr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Положите руку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запястье,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почувствуйте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свой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пульс,</a:t>
            </a:r>
            <a:endParaRPr sz="700">
              <a:latin typeface="Arial"/>
              <a:cs typeface="Arial"/>
            </a:endParaRPr>
          </a:p>
          <a:p>
            <a:pPr marL="73025" marR="59690" algn="ctr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сосредоточиться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работе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700">
              <a:latin typeface="Times New Roman"/>
              <a:cs typeface="Times New Roman"/>
            </a:endParaRPr>
          </a:p>
          <a:p>
            <a:pPr marL="275590" marR="69215" indent="-200025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своего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сердца,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представить,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оно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размеренно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бьется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marL="6350" algn="ctr">
              <a:lnSpc>
                <a:spcPts val="78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возможно,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включите</a:t>
            </a:r>
            <a:endParaRPr sz="700">
              <a:latin typeface="Arial"/>
              <a:cs typeface="Arial"/>
            </a:endParaRPr>
          </a:p>
          <a:p>
            <a:pPr marL="74930" marR="63500" algn="ctr">
              <a:lnSpc>
                <a:spcPts val="730"/>
              </a:lnSpc>
              <a:spcBef>
                <a:spcPts val="5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спокойную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музыку,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 которая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нравится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391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728589" y="220624"/>
            <a:ext cx="3014980" cy="2669540"/>
            <a:chOff x="5728589" y="220624"/>
            <a:chExt cx="3014980" cy="266954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728589" y="1081277"/>
              <a:ext cx="3014980" cy="1809114"/>
            </a:xfrm>
            <a:custGeom>
              <a:avLst/>
              <a:gdLst/>
              <a:ahLst/>
              <a:cxnLst/>
              <a:rect l="l" t="t" r="r" b="b"/>
              <a:pathLst>
                <a:path w="3014979" h="1809114">
                  <a:moveTo>
                    <a:pt x="3014726" y="0"/>
                  </a:moveTo>
                  <a:lnTo>
                    <a:pt x="0" y="0"/>
                  </a:lnTo>
                  <a:lnTo>
                    <a:pt x="0" y="1808861"/>
                  </a:lnTo>
                  <a:lnTo>
                    <a:pt x="3014726" y="1808861"/>
                  </a:lnTo>
                  <a:lnTo>
                    <a:pt x="3014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5602" y="1194942"/>
            <a:ext cx="1672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3090" marR="5080" indent="-581025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нервной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дрожи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2364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35"/>
              </a:spcBef>
            </a:pPr>
            <a:endParaRPr sz="1600">
              <a:latin typeface="Times New Roman"/>
              <a:cs typeface="Times New Roman"/>
            </a:endParaRPr>
          </a:p>
          <a:p>
            <a:pPr marL="382905" marR="356235" indent="-20320" algn="just">
              <a:lnSpc>
                <a:spcPts val="1660"/>
              </a:lnSpc>
              <a:spcBef>
                <a:spcPts val="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6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дрожь.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плечи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6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сильно,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endParaRPr sz="1600">
              <a:latin typeface="Arial"/>
              <a:cs typeface="Arial"/>
            </a:endParaRPr>
          </a:p>
          <a:p>
            <a:pPr marL="286385" algn="just">
              <a:lnSpc>
                <a:spcPts val="1505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потрясите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его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течение</a:t>
            </a:r>
            <a:endParaRPr sz="1600">
              <a:latin typeface="Arial"/>
              <a:cs typeface="Arial"/>
            </a:endParaRPr>
          </a:p>
          <a:p>
            <a:pPr marL="807720" algn="just">
              <a:lnSpc>
                <a:spcPts val="1789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10—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15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секунд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28589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152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95"/>
              </a:spcBef>
            </a:pPr>
            <a:endParaRPr sz="1600">
              <a:latin typeface="Times New Roman"/>
              <a:cs typeface="Times New Roman"/>
            </a:endParaRPr>
          </a:p>
          <a:p>
            <a:pPr marL="1905" algn="ctr">
              <a:lnSpc>
                <a:spcPts val="1789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Продолжайте</a:t>
            </a:r>
            <a:endParaRPr sz="1600">
              <a:latin typeface="Arial"/>
              <a:cs typeface="Arial"/>
            </a:endParaRPr>
          </a:p>
          <a:p>
            <a:pPr marL="100965" marR="92075" algn="ctr">
              <a:lnSpc>
                <a:spcPts val="1660"/>
              </a:lnSpc>
              <a:spcBef>
                <a:spcPts val="140"/>
              </a:spcBef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разговаривать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6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иначе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6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воспринять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ваши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6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нападение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2364" y="3191624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endParaRPr sz="1600">
              <a:latin typeface="Times New Roman"/>
              <a:cs typeface="Times New Roman"/>
            </a:endParaRPr>
          </a:p>
          <a:p>
            <a:pPr marL="117475" marR="112395" algn="ctr">
              <a:lnSpc>
                <a:spcPts val="1660"/>
              </a:lnSpc>
              <a:spcBef>
                <a:spcPts val="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завершения</a:t>
            </a:r>
            <a:r>
              <a:rPr sz="16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реакции необходимо</a:t>
            </a:r>
            <a:r>
              <a:rPr sz="16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51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пострадавшему</a:t>
            </a:r>
            <a:endParaRPr sz="1600">
              <a:latin typeface="Arial"/>
              <a:cs typeface="Arial"/>
            </a:endParaRPr>
          </a:p>
          <a:p>
            <a:pPr marL="239395" marR="233679" indent="-635" algn="ctr">
              <a:lnSpc>
                <a:spcPts val="1660"/>
              </a:lnSpc>
              <a:spcBef>
                <a:spcPts val="140"/>
              </a:spcBef>
            </a:pP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отдохнуть.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Желательно</a:t>
            </a:r>
            <a:r>
              <a:rPr sz="16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уложить</a:t>
            </a:r>
            <a:r>
              <a:rPr sz="16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спать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15000" y="3181350"/>
            <a:ext cx="3014980" cy="185884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72720" marR="165100" indent="39370" algn="just">
              <a:lnSpc>
                <a:spcPts val="1660"/>
              </a:lnSpc>
              <a:spcBef>
                <a:spcPts val="495"/>
              </a:spcBef>
            </a:pPr>
            <a:r>
              <a:rPr sz="16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Категорически</a:t>
            </a:r>
            <a:r>
              <a:rPr sz="1600" b="1" u="sng" spc="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нельзя</a:t>
            </a:r>
            <a:r>
              <a:rPr sz="160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39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endParaRPr lang="ru-RU" sz="1600" b="1" spc="390" dirty="0" smtClean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172720" marR="165100" indent="39370" algn="l">
              <a:lnSpc>
                <a:spcPts val="1660"/>
              </a:lnSpc>
              <a:spcBef>
                <a:spcPts val="495"/>
              </a:spcBef>
            </a:pPr>
            <a:r>
              <a:rPr sz="1400" b="1" spc="-25" smtClean="0">
                <a:solidFill>
                  <a:srgbClr val="C00000"/>
                </a:solidFill>
                <a:latin typeface="Arial"/>
                <a:cs typeface="Arial"/>
              </a:rPr>
              <a:t>1.</a:t>
            </a:r>
            <a:r>
              <a:rPr lang="ru-RU" sz="1400" b="1" spc="-2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mtClean="0">
                <a:solidFill>
                  <a:srgbClr val="C00000"/>
                </a:solidFill>
                <a:latin typeface="Arial"/>
                <a:cs typeface="Arial"/>
              </a:rPr>
              <a:t>Обнимать</a:t>
            </a:r>
            <a:r>
              <a:rPr sz="1400" b="1" spc="-10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прижимать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себе.</a:t>
            </a:r>
            <a:endParaRPr sz="1400">
              <a:latin typeface="Arial"/>
              <a:cs typeface="Arial"/>
            </a:endParaRPr>
          </a:p>
          <a:p>
            <a:pPr marL="106045" algn="just">
              <a:lnSpc>
                <a:spcPts val="1505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2.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Укрывать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теплым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endParaRPr lang="ru-RU" sz="1400" b="1" spc="-15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 smtClean="0">
                <a:solidFill>
                  <a:srgbClr val="C00000"/>
                </a:solidFill>
                <a:latin typeface="Arial"/>
                <a:cs typeface="Arial"/>
              </a:rPr>
              <a:t>3.</a:t>
            </a:r>
            <a:r>
              <a:rPr lang="ru-RU" sz="1400" b="1" spc="-25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smtClean="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endParaRPr sz="1400">
              <a:latin typeface="Arial"/>
              <a:cs typeface="Arial"/>
            </a:endParaRPr>
          </a:p>
          <a:p>
            <a:pPr marL="163830" marR="157480" indent="2540" algn="ctr">
              <a:lnSpc>
                <a:spcPts val="1660"/>
              </a:lnSpc>
              <a:spcBef>
                <a:spcPts val="14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пострадавшего,</a:t>
            </a:r>
            <a:r>
              <a:rPr sz="14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говорить,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взял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руки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000">
              <a:latin typeface="Times New Roman"/>
              <a:cs typeface="Times New Roman"/>
            </a:endParaRPr>
          </a:p>
          <a:p>
            <a:pPr marL="160020" marR="153670" indent="6858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стрессового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события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начинает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бить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дрожь,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дрожат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endParaRPr sz="1000">
              <a:latin typeface="Arial"/>
              <a:cs typeface="Arial"/>
            </a:endParaRPr>
          </a:p>
          <a:p>
            <a:pPr marL="404495">
              <a:lnSpc>
                <a:spcPts val="104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охватывает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тело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43180" marR="34290" indent="-635" algn="ctr">
              <a:lnSpc>
                <a:spcPct val="8620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считают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вредным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пытаются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быстрее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прекратить,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время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такой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реакции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мы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сбросить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лишнее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напряжение,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появившееся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нашем теле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из-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стресса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433705" marR="201930" indent="-22288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тело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сбрасывает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endParaRPr sz="1000">
              <a:latin typeface="Arial"/>
              <a:cs typeface="Arial"/>
            </a:endParaRPr>
          </a:p>
          <a:p>
            <a:pPr marL="16129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напряжение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000">
              <a:latin typeface="Times New Roman"/>
              <a:cs typeface="Times New Roman"/>
            </a:endParaRPr>
          </a:p>
          <a:p>
            <a:pPr marL="64135" marR="57150" indent="-63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старайтесь прекратить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состояние,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силой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удержать</a:t>
            </a:r>
            <a:r>
              <a:rPr sz="1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трясущиеся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мышцы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достигнете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обратного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результата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000">
              <a:latin typeface="Times New Roman"/>
              <a:cs typeface="Times New Roman"/>
            </a:endParaRPr>
          </a:p>
          <a:p>
            <a:pPr marL="299720" marR="170180" indent="-121920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обращать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внимания,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через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некоторое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она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сама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собой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848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4241" y="220624"/>
            <a:ext cx="1960880" cy="2036445"/>
            <a:chOff x="6754241" y="220624"/>
            <a:chExt cx="1960880" cy="203644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4241" y="1080084"/>
              <a:ext cx="1960880" cy="1176655"/>
            </a:xfrm>
            <a:custGeom>
              <a:avLst/>
              <a:gdLst/>
              <a:ahLst/>
              <a:cxnLst/>
              <a:rect l="l" t="t" r="r" b="b"/>
              <a:pathLst>
                <a:path w="1960879" h="1176655">
                  <a:moveTo>
                    <a:pt x="1960752" y="0"/>
                  </a:moveTo>
                  <a:lnTo>
                    <a:pt x="0" y="0"/>
                  </a:lnTo>
                  <a:lnTo>
                    <a:pt x="0" y="1176451"/>
                  </a:lnTo>
                  <a:lnTo>
                    <a:pt x="1960752" y="1176451"/>
                  </a:lnTo>
                  <a:lnTo>
                    <a:pt x="19607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7898" y="1194942"/>
            <a:ext cx="1507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marR="5080" indent="-58419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гневе,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злости,</a:t>
            </a:r>
            <a:r>
              <a:rPr sz="1200" b="1" i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агрессии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0685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615315" marR="33020" indent="-575310">
              <a:lnSpc>
                <a:spcPts val="919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Сведите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минимуму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 окружающих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7400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900">
              <a:latin typeface="Times New Roman"/>
              <a:cs typeface="Times New Roman"/>
            </a:endParaRPr>
          </a:p>
          <a:p>
            <a:pPr marL="95885" marR="87630" indent="252729">
              <a:lnSpc>
                <a:spcPct val="862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пострадавшему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«выпустить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пар»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выговориться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507365">
              <a:lnSpc>
                <a:spcPts val="925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избить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подушку)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4241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675" indent="33020">
              <a:lnSpc>
                <a:spcPts val="919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работу,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связанную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высокой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нагрузкой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0685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635" algn="ctr">
              <a:lnSpc>
                <a:spcPts val="1000"/>
              </a:lnSpc>
              <a:spcBef>
                <a:spcPts val="29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Демонстрируйте</a:t>
            </a:r>
            <a:endParaRPr sz="900">
              <a:latin typeface="Arial"/>
              <a:cs typeface="Arial"/>
            </a:endParaRPr>
          </a:p>
          <a:p>
            <a:pPr marL="58419" marR="52069" algn="ctr">
              <a:lnSpc>
                <a:spcPts val="940"/>
              </a:lnSpc>
              <a:spcBef>
                <a:spcPts val="7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благожелательность,</a:t>
            </a:r>
            <a:r>
              <a:rPr sz="900" b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согласны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обвиняйте</a:t>
            </a:r>
            <a:endParaRPr sz="900">
              <a:latin typeface="Arial"/>
              <a:cs typeface="Arial"/>
            </a:endParaRPr>
          </a:p>
          <a:p>
            <a:pPr marL="113664" marR="107314" algn="ctr">
              <a:lnSpc>
                <a:spcPts val="940"/>
              </a:lnSpc>
              <a:spcBef>
                <a:spcPts val="80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самого,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высказывайтесь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поводу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действий.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противном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случае</a:t>
            </a:r>
            <a:r>
              <a:rPr sz="9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10" dirty="0">
                <a:solidFill>
                  <a:srgbClr val="C00000"/>
                </a:solidFill>
                <a:latin typeface="Arial"/>
                <a:cs typeface="Arial"/>
              </a:rPr>
              <a:t>агрессивное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0"/>
              </a:lnSpc>
            </a:pP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900" b="1" i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будет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направлено</a:t>
            </a:r>
            <a:r>
              <a:rPr sz="9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i="1" spc="-20" dirty="0">
                <a:solidFill>
                  <a:srgbClr val="C00000"/>
                </a:solidFill>
                <a:latin typeface="Arial"/>
                <a:cs typeface="Arial"/>
              </a:rPr>
              <a:t>вас.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7400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endParaRPr sz="900">
              <a:latin typeface="Times New Roman"/>
              <a:cs typeface="Times New Roman"/>
            </a:endParaRPr>
          </a:p>
          <a:p>
            <a:pPr marL="69850" marR="62865" algn="ctr">
              <a:lnSpc>
                <a:spcPct val="86100"/>
              </a:lnSpc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говорить: «Что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человек!».</a:t>
            </a:r>
            <a:r>
              <a:rPr sz="9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говорить: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«Ты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ужасно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злишься,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тебе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хочется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разнести вдребезги.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Давай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вместе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попытаемся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найти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5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этой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ситуации»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54241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900">
              <a:latin typeface="Times New Roman"/>
              <a:cs typeface="Times New Roman"/>
            </a:endParaRPr>
          </a:p>
          <a:p>
            <a:pPr marL="324485" marR="316230" indent="635" algn="ctr">
              <a:lnSpc>
                <a:spcPct val="861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разрядить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смешными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комментариями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1905" algn="ctr">
              <a:lnSpc>
                <a:spcPts val="85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действиями,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том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1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случае,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уместно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7400" y="382521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040" algn="ctr">
              <a:lnSpc>
                <a:spcPct val="861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Агрессия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погашена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страхом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наказания,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если: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нет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цели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выгоду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от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агрессивного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поведения;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наказание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строгое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6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вероятность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осуществления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велика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85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70"/>
              </a:spcBef>
            </a:pPr>
            <a:endParaRPr sz="1200">
              <a:latin typeface="Times New Roman"/>
              <a:cs typeface="Times New Roman"/>
            </a:endParaRPr>
          </a:p>
          <a:p>
            <a:pPr marL="80645" marR="74295" indent="1270" algn="ctr">
              <a:lnSpc>
                <a:spcPct val="864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злость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чувства, которые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испытывают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переживающие</a:t>
            </a:r>
            <a:r>
              <a:rPr sz="12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несчастье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45"/>
              </a:spcBef>
            </a:pPr>
            <a:endParaRPr sz="1200">
              <a:latin typeface="Times New Roman"/>
              <a:cs typeface="Times New Roman"/>
            </a:endParaRPr>
          </a:p>
          <a:p>
            <a:pPr marL="57150" marR="48260" indent="-1905" algn="ctr">
              <a:lnSpc>
                <a:spcPct val="865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испытываете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гнев,</a:t>
            </a:r>
            <a:r>
              <a:rPr sz="12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2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таким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образом,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шло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вред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окружающим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127000" marR="120650" indent="635" algn="ctr">
              <a:lnSpc>
                <a:spcPct val="86400"/>
              </a:lnSpc>
              <a:spcBef>
                <a:spcPts val="685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Доказано,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скрывающие</a:t>
            </a:r>
            <a:r>
              <a:rPr sz="12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подавляющие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агрессию, испытывают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endParaRPr sz="1200">
              <a:latin typeface="Arial"/>
              <a:cs typeface="Arial"/>
            </a:endParaRPr>
          </a:p>
          <a:p>
            <a:pPr marL="171450" marR="161925" algn="ctr">
              <a:lnSpc>
                <a:spcPct val="86300"/>
              </a:lnSpc>
              <a:spcBef>
                <a:spcPts val="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проблем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 здоровьем,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те,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умеют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свой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выражать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376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151130" marR="143510" indent="1270" algn="ctr">
              <a:lnSpc>
                <a:spcPct val="86300"/>
              </a:lnSpc>
              <a:spcBef>
                <a:spcPts val="690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Громко</a:t>
            </a:r>
            <a:r>
              <a:rPr sz="12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топните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ногой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(стукните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рукой)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чувством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повторите: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0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злюсь»,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взбешен»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200">
              <a:latin typeface="Arial"/>
              <a:cs typeface="Arial"/>
            </a:endParaRPr>
          </a:p>
          <a:p>
            <a:pPr marL="102235" marR="95250" indent="1905" algn="ctr">
              <a:lnSpc>
                <a:spcPct val="863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повторить несколько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раз,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почувствуете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35678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200">
              <a:latin typeface="Times New Roman"/>
              <a:cs typeface="Times New Roman"/>
            </a:endParaRPr>
          </a:p>
          <a:p>
            <a:pPr marL="124460" marR="114935" algn="ctr">
              <a:lnSpc>
                <a:spcPct val="86300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высказать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2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другому человеку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87591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200">
              <a:latin typeface="Times New Roman"/>
              <a:cs typeface="Times New Roman"/>
            </a:endParaRPr>
          </a:p>
          <a:p>
            <a:pPr marL="162560" marR="147320" algn="ctr">
              <a:lnSpc>
                <a:spcPct val="864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2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физическую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нагрузку,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почувствуйте, сколько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endParaRPr sz="1200">
              <a:latin typeface="Arial"/>
              <a:cs typeface="Arial"/>
            </a:endParaRPr>
          </a:p>
          <a:p>
            <a:pPr marL="87630" marR="72390" algn="ctr">
              <a:lnSpc>
                <a:spcPts val="1250"/>
              </a:lnSpc>
              <a:spcBef>
                <a:spcPts val="5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энергии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затрачиваете,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2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злитесь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1507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915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Займитесь</a:t>
            </a:r>
            <a:endParaRPr sz="1500">
              <a:latin typeface="Arial"/>
              <a:cs typeface="Arial"/>
            </a:endParaRPr>
          </a:p>
          <a:p>
            <a:pPr marL="89535" marR="82550" algn="ctr">
              <a:lnSpc>
                <a:spcPts val="1560"/>
              </a:lnSpc>
              <a:spcBef>
                <a:spcPts val="130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физическим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трудом: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переставляйте</a:t>
            </a:r>
            <a:endParaRPr sz="1500">
              <a:latin typeface="Arial"/>
              <a:cs typeface="Arial"/>
            </a:endParaRPr>
          </a:p>
          <a:p>
            <a:pPr algn="ctr">
              <a:lnSpc>
                <a:spcPts val="1410"/>
              </a:lnSpc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мебель,</a:t>
            </a:r>
            <a:r>
              <a:rPr sz="15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убирайте,</a:t>
            </a:r>
            <a:endParaRPr sz="1500">
              <a:latin typeface="Arial"/>
              <a:cs typeface="Arial"/>
            </a:endParaRPr>
          </a:p>
          <a:p>
            <a:pPr marL="4445" algn="ctr">
              <a:lnSpc>
                <a:spcPts val="1675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работайте</a:t>
            </a:r>
            <a:r>
              <a:rPr sz="15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5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саду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7103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77470" marR="64135" indent="-5715" algn="ctr">
              <a:lnSpc>
                <a:spcPct val="86300"/>
              </a:lnSpc>
              <a:spcBef>
                <a:spcPts val="1165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зарядку,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совершите</a:t>
            </a:r>
            <a:r>
              <a:rPr sz="15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пробежку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5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500">
              <a:latin typeface="Arial"/>
              <a:cs typeface="Arial"/>
            </a:endParaRPr>
          </a:p>
          <a:p>
            <a:pPr marL="362585" marR="354965" indent="635" algn="ctr">
              <a:lnSpc>
                <a:spcPts val="1550"/>
              </a:lnSpc>
              <a:spcBef>
                <a:spcPts val="5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пройдитесь 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r>
              <a:rPr sz="15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2698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238125" marR="227329" indent="420370">
              <a:lnSpc>
                <a:spcPts val="1550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Примите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контрастный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душ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51507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endParaRPr sz="1500">
              <a:latin typeface="Times New Roman"/>
              <a:cs typeface="Times New Roman"/>
            </a:endParaRPr>
          </a:p>
          <a:p>
            <a:pPr marL="180975" marR="173990" indent="635" algn="ctr">
              <a:lnSpc>
                <a:spcPct val="86200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Покричите, потопайте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ногами,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побейте</a:t>
            </a:r>
            <a:r>
              <a:rPr sz="15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ненужную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посуду</a:t>
            </a:r>
            <a:r>
              <a:rPr sz="15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07103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90170" marR="82550" algn="ctr">
              <a:lnSpc>
                <a:spcPct val="86200"/>
              </a:lnSpc>
              <a:spcBef>
                <a:spcPts val="1165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волю</a:t>
            </a:r>
            <a:r>
              <a:rPr sz="15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слезам, поделитесь</a:t>
            </a:r>
            <a:r>
              <a:rPr sz="15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своими переживаниями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с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людьми,</a:t>
            </a:r>
            <a:r>
              <a:rPr sz="15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которым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5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можете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доверять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62698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840" rIns="0" bIns="0" rtlCol="0">
            <a:spAutoFit/>
          </a:bodyPr>
          <a:lstStyle/>
          <a:p>
            <a:pPr marL="1270" algn="ctr">
              <a:lnSpc>
                <a:spcPts val="1675"/>
              </a:lnSpc>
              <a:spcBef>
                <a:spcPts val="920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5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употребляйте</a:t>
            </a:r>
            <a:endParaRPr sz="1500">
              <a:latin typeface="Arial"/>
              <a:cs typeface="Arial"/>
            </a:endParaRPr>
          </a:p>
          <a:p>
            <a:pPr marL="64769" marR="55880" indent="1270" algn="ctr">
              <a:lnSpc>
                <a:spcPct val="86300"/>
              </a:lnSpc>
              <a:spcBef>
                <a:spcPts val="120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 алкоголя,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это,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как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правило,</a:t>
            </a:r>
            <a:r>
              <a:rPr sz="15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только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усугубляет</a:t>
            </a:r>
            <a:r>
              <a:rPr sz="15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ситуацию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4117949"/>
            <a:ext cx="849772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Способы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не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являются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психологическими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приемами,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многие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люди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интуитивно </a:t>
            </a:r>
            <a:r>
              <a:rPr spc="-10" dirty="0">
                <a:latin typeface="Microsoft Sans Serif"/>
                <a:cs typeface="Microsoft Sans Serif"/>
              </a:rPr>
              <a:t>используют</a:t>
            </a:r>
            <a:r>
              <a:rPr dirty="0">
                <a:latin typeface="Microsoft Sans Serif"/>
                <a:cs typeface="Microsoft Sans Serif"/>
              </a:rPr>
              <a:t> их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в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жизни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37"/>
            <a:ext cx="2093214" cy="238417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316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ЗАЗЕМЛЕНИЯ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во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время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эмоциональных</a:t>
            </a:r>
            <a:r>
              <a:rPr sz="1400" b="0" spc="-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бурь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свои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мысли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чувства,</a:t>
            </a:r>
            <a:r>
              <a:rPr sz="1400" b="0" spc="29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ЗАМЕДЛИТЕСЬ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СОЕДИНИТЕСЬ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со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своим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телом,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медленно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прижимая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ноги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к</a:t>
            </a:r>
            <a:r>
              <a:rPr sz="1400" b="0" spc="3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полу,</a:t>
            </a:r>
            <a:r>
              <a:rPr sz="1400" b="0" spc="3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потягиваясь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дыша,</a:t>
            </a:r>
            <a:r>
              <a:rPr sz="1400" b="0" spc="3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а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затем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01848" y="981837"/>
            <a:ext cx="6271895" cy="322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  <a:tabLst>
                <a:tab pos="532130" algn="l"/>
                <a:tab pos="977265" algn="l"/>
                <a:tab pos="1445260" algn="l"/>
                <a:tab pos="1720850" algn="l"/>
                <a:tab pos="1806575" algn="l"/>
                <a:tab pos="1873885" algn="l"/>
                <a:tab pos="2353945" algn="l"/>
                <a:tab pos="2730500" algn="l"/>
                <a:tab pos="3091180" algn="l"/>
                <a:tab pos="3818254" algn="l"/>
                <a:tab pos="3968115" algn="l"/>
                <a:tab pos="3990975" algn="l"/>
                <a:tab pos="4443730" algn="l"/>
                <a:tab pos="4886960" algn="l"/>
                <a:tab pos="4994910" algn="l"/>
                <a:tab pos="5411470" algn="l"/>
                <a:tab pos="5884545" algn="l"/>
                <a:tab pos="615823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ПЕРЕКЛЮЧИТСЬ</a:t>
            </a:r>
            <a:r>
              <a:rPr sz="1400" dirty="0">
                <a:latin typeface="Microsoft Sans Serif"/>
                <a:cs typeface="Microsoft Sans Serif"/>
              </a:rPr>
              <a:t>		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ВКЛЮЧИТЕСЬ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50" dirty="0">
                <a:latin typeface="Microsoft Sans Serif"/>
                <a:cs typeface="Microsoft Sans Serif"/>
              </a:rPr>
              <a:t>в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окружающий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мир. 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можете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увидеть,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услышать,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потрогать,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попробовать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почувствовать?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любопытством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обратите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внимание,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находится </a:t>
            </a:r>
            <a:r>
              <a:rPr sz="1400" dirty="0">
                <a:latin typeface="Microsoft Sans Serif"/>
                <a:cs typeface="Microsoft Sans Serif"/>
              </a:rPr>
              <a:t>перед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вами.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Заметьте,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где</a:t>
            </a:r>
            <a:r>
              <a:rPr sz="1400" spc="2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находитесь,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кто</a:t>
            </a:r>
            <a:r>
              <a:rPr sz="1400" spc="3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рядом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вами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29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вы 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Практический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совет: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Заземление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особенно</a:t>
            </a:r>
            <a:r>
              <a:rPr sz="1400" spc="30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полезно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во</a:t>
            </a:r>
            <a:r>
              <a:rPr sz="1400" spc="31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время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стрессовых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ситуаций</a:t>
            </a:r>
            <a:r>
              <a:rPr sz="1400" spc="320" dirty="0">
                <a:latin typeface="Microsoft Sans Serif"/>
                <a:cs typeface="Microsoft Sans Serif"/>
              </a:rPr>
              <a:t> 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эмоциональных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бурь.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практиковать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заземление,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когда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вас </a:t>
            </a:r>
            <a:r>
              <a:rPr sz="1400" dirty="0">
                <a:latin typeface="Microsoft Sans Serif"/>
                <a:cs typeface="Microsoft Sans Serif"/>
              </a:rPr>
              <a:t>есть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всего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одна-</a:t>
            </a:r>
            <a:r>
              <a:rPr sz="1400" dirty="0">
                <a:latin typeface="Microsoft Sans Serif"/>
                <a:cs typeface="Microsoft Sans Serif"/>
              </a:rPr>
              <a:t>две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минуты,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например,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когда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чего-</a:t>
            </a:r>
            <a:r>
              <a:rPr sz="1400" dirty="0">
                <a:latin typeface="Microsoft Sans Serif"/>
                <a:cs typeface="Microsoft Sans Serif"/>
              </a:rPr>
              <a:t>то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ждете,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либо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до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229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после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повседневных</a:t>
            </a:r>
            <a:r>
              <a:rPr sz="1400" spc="2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занятий,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таких</a:t>
            </a:r>
            <a:r>
              <a:rPr sz="1400" spc="2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как</a:t>
            </a:r>
            <a:r>
              <a:rPr sz="1400" spc="2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стирка,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еда,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приготовление </a:t>
            </a:r>
            <a:r>
              <a:rPr sz="1400" dirty="0">
                <a:latin typeface="Microsoft Sans Serif"/>
                <a:cs typeface="Microsoft Sans Serif"/>
              </a:rPr>
              <a:t>пищи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сон.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Практикуясь</a:t>
            </a:r>
            <a:r>
              <a:rPr sz="1400" spc="1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это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время,</a:t>
            </a:r>
            <a:r>
              <a:rPr sz="1400" spc="1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обнаружить,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27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скучные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занятия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становятся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более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приятными.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Это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облегчит </a:t>
            </a:r>
            <a:r>
              <a:rPr sz="1400" dirty="0">
                <a:latin typeface="Microsoft Sans Serif"/>
                <a:cs typeface="Microsoft Sans Serif"/>
              </a:rPr>
              <a:t>применение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заземления</a:t>
            </a:r>
            <a:r>
              <a:rPr sz="1400" spc="45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позднее,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459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более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сложных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ситуациях.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52565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ОСВОБОДИТЕСЬ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ОТ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КРЮЧКА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помощью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этих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трех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действий: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69990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59079" indent="205104">
              <a:lnSpc>
                <a:spcPct val="100000"/>
              </a:lnSpc>
              <a:spcBef>
                <a:spcPts val="105"/>
              </a:spcBef>
              <a:buAutoNum type="arabicParenR"/>
              <a:tabLst>
                <a:tab pos="217804" algn="l"/>
              </a:tabLst>
            </a:pPr>
            <a:r>
              <a:rPr sz="1400" spc="-25" dirty="0">
                <a:latin typeface="Microsoft Sans Serif"/>
                <a:cs typeface="Microsoft Sans Serif"/>
              </a:rPr>
              <a:t>ОБРАТИТЕ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зацепила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или </a:t>
            </a:r>
            <a:r>
              <a:rPr sz="1400" dirty="0">
                <a:latin typeface="Microsoft Sans Serif"/>
                <a:cs typeface="Microsoft Sans Serif"/>
              </a:rPr>
              <a:t>чувство.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Осознайте,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чувство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отвлекает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spc="5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любопытством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понаблюдайте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ней/ним.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Microsoft Sans Serif"/>
              <a:buAutoNum type="arabicParenR"/>
            </a:pPr>
            <a:endParaRPr sz="1400">
              <a:latin typeface="Microsoft Sans Serif"/>
              <a:cs typeface="Microsoft Sans Serif"/>
            </a:endParaRPr>
          </a:p>
          <a:p>
            <a:pPr marL="318770" indent="-306070">
              <a:lnSpc>
                <a:spcPct val="100000"/>
              </a:lnSpc>
              <a:buAutoNum type="arabicParenR"/>
              <a:tabLst>
                <a:tab pos="318770" algn="l"/>
                <a:tab pos="971550" algn="l"/>
                <a:tab pos="2082164" algn="l"/>
                <a:tab pos="2524760" algn="l"/>
                <a:tab pos="3053080" algn="l"/>
                <a:tab pos="3460115" algn="l"/>
                <a:tab pos="4436110" algn="l"/>
                <a:tab pos="5120005" algn="l"/>
                <a:tab pos="557149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Затем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НАЗОВИТЕ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про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себя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эту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тягостную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мысль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или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чувство,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появилась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мне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сдавило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грудную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клетку»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охватил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гнев»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появилась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прошлом»</a:t>
            </a:r>
            <a:endParaRPr sz="1400">
              <a:latin typeface="Microsoft Sans Serif"/>
              <a:cs typeface="Microsoft Sans Serif"/>
            </a:endParaRPr>
          </a:p>
          <a:p>
            <a:pPr marL="12700" marR="113982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0" dirty="0">
                <a:latin typeface="Microsoft Sans Serif"/>
                <a:cs typeface="Microsoft Sans Serif"/>
              </a:rPr>
              <a:t> тофиксирую,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10" dirty="0">
                <a:latin typeface="Microsoft Sans Serif"/>
                <a:cs typeface="Microsoft Sans Serif"/>
              </a:rPr>
              <a:t> появилась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 marR="37274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одолевают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страхи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 </a:t>
            </a:r>
            <a:r>
              <a:rPr sz="1400" spc="-10" dirty="0">
                <a:latin typeface="Microsoft Sans Serif"/>
                <a:cs typeface="Microsoft Sans Serif"/>
              </a:rPr>
              <a:t>отношении будущего».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217804" indent="-205104">
              <a:lnSpc>
                <a:spcPct val="100000"/>
              </a:lnSpc>
              <a:buAutoNum type="arabicParenR" startAt="3"/>
              <a:tabLst>
                <a:tab pos="217804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Затем</a:t>
            </a:r>
            <a:r>
              <a:rPr sz="1400" spc="-25" dirty="0">
                <a:latin typeface="Microsoft Sans Serif"/>
                <a:cs typeface="Microsoft Sans Serif"/>
              </a:rPr>
              <a:t> ПЕРЕКЛЮЧИТЕСЬ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Уделяйте </a:t>
            </a:r>
            <a:r>
              <a:rPr sz="1400" dirty="0">
                <a:latin typeface="Microsoft Sans Serif"/>
                <a:cs typeface="Microsoft Sans Serif"/>
              </a:rPr>
              <a:t>все</a:t>
            </a:r>
            <a:r>
              <a:rPr sz="1400" spc="-20" dirty="0">
                <a:latin typeface="Microsoft Sans Serif"/>
                <a:cs typeface="Microsoft Sans Serif"/>
              </a:rPr>
              <a:t> свое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026160" algn="l"/>
                <a:tab pos="1579245" algn="l"/>
                <a:tab pos="2038350" algn="l"/>
                <a:tab pos="2757805" algn="l"/>
                <a:tab pos="3050540" algn="l"/>
                <a:tab pos="3716020" algn="l"/>
                <a:tab pos="4017010" algn="l"/>
                <a:tab pos="4643120" algn="l"/>
                <a:tab pos="5115560" algn="l"/>
                <a:tab pos="554101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внимание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тем,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кто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рядом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вами,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тому,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37"/>
            <a:ext cx="2086102" cy="2463546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48799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Выберите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ценности,</a:t>
            </a:r>
            <a:r>
              <a:rPr sz="1400" b="0" spc="-5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наиболее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важные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вас,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71895" cy="39170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125">
              <a:lnSpc>
                <a:spcPct val="100000"/>
              </a:lnSpc>
              <a:spcBef>
                <a:spcPts val="105"/>
              </a:spcBef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0" dirty="0">
                <a:latin typeface="Microsoft Sans Serif"/>
                <a:cs typeface="Microsoft Sans Serif"/>
              </a:rPr>
              <a:t> заботливым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полезным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смелым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трудолюбивым.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должны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решить,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какие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ценности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важнее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всего!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tabLst>
                <a:tab pos="698500" algn="l"/>
                <a:tab pos="1680210" algn="l"/>
                <a:tab pos="2257425" algn="l"/>
                <a:tab pos="3329304" algn="l"/>
                <a:tab pos="4327525" algn="l"/>
                <a:tab pos="5156835" algn="l"/>
                <a:tab pos="556196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Затем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выберите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одно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маленькое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действие,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которое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35" dirty="0">
                <a:latin typeface="Microsoft Sans Serif"/>
                <a:cs typeface="Microsoft Sans Serif"/>
              </a:rPr>
              <a:t>сможете </a:t>
            </a:r>
            <a:r>
              <a:rPr sz="1400" dirty="0">
                <a:latin typeface="Microsoft Sans Serif"/>
                <a:cs typeface="Microsoft Sans Serif"/>
              </a:rPr>
              <a:t>совершить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следующей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неделе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соответствии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этими</a:t>
            </a:r>
            <a:r>
              <a:rPr sz="1400" spc="-10" dirty="0">
                <a:latin typeface="Microsoft Sans Serif"/>
                <a:cs typeface="Microsoft Sans Serif"/>
              </a:rPr>
              <a:t> ценностями.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сделаете?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скажете?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45" dirty="0">
                <a:latin typeface="Microsoft Sans Serif"/>
                <a:cs typeface="Microsoft Sans Serif"/>
              </a:rPr>
              <a:t>Даже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самые</a:t>
            </a:r>
            <a:r>
              <a:rPr sz="1400" spc="-20" dirty="0">
                <a:latin typeface="Microsoft Sans Serif"/>
                <a:cs typeface="Microsoft Sans Serif"/>
              </a:rPr>
              <a:t> незначительные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действия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важны!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endParaRPr lang="ru-RU" sz="1400" dirty="0" smtClean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mtClean="0">
                <a:latin typeface="Microsoft Sans Serif"/>
                <a:cs typeface="Microsoft Sans Serif"/>
              </a:rPr>
              <a:t>Помните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имеется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три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подхода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сложной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ситуации: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УЙТИ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dirty="0">
                <a:latin typeface="Microsoft Sans Serif"/>
                <a:cs typeface="Microsoft Sans Serif"/>
              </a:rPr>
              <a:t>ИЗМЕНИТЬ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МОЖНО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ИЗМЕНИТЬ;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ПРИНЯТЬ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ТОГО,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latin typeface="Microsoft Sans Serif"/>
                <a:cs typeface="Microsoft Sans Serif"/>
              </a:rPr>
              <a:t>НЕЛЬЗЯ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ИЗМЕНИТЬ;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ЖИТЬ</a:t>
            </a:r>
            <a:r>
              <a:rPr sz="1400" spc="-30" dirty="0">
                <a:latin typeface="Microsoft Sans Serif"/>
                <a:cs typeface="Microsoft Sans Serif"/>
              </a:rPr>
              <a:t> СОГЛАСНО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СВОИМ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ЦЕННОСТЯМ</a:t>
            </a:r>
            <a:endParaRPr sz="1400">
              <a:latin typeface="Microsoft Sans Serif"/>
              <a:cs typeface="Microsoft Sans Serif"/>
            </a:endParaRPr>
          </a:p>
          <a:p>
            <a:pPr marL="492125" indent="-479425">
              <a:lnSpc>
                <a:spcPct val="100000"/>
              </a:lnSpc>
              <a:buAutoNum type="arabicPeriod" startAt="3"/>
              <a:tabLst>
                <a:tab pos="492125" algn="l"/>
                <a:tab pos="1652270" algn="l"/>
                <a:tab pos="2111375" algn="l"/>
                <a:tab pos="3597275" algn="l"/>
                <a:tab pos="4175125" algn="l"/>
                <a:tab pos="513207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СДАТЬСЯ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ОТКАЗАТЬСЯ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ОТ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СВОИХ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ЦЕННОСТЕЙ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696" y="799337"/>
            <a:ext cx="2113534" cy="3043809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7293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18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</a:t>
            </a:r>
            <a:r>
              <a:rPr sz="1400" b="0" spc="30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свою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других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отвечайте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8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нее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81837"/>
            <a:ext cx="6272530" cy="280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Освободитесь</a:t>
            </a:r>
            <a:r>
              <a:rPr sz="1400" spc="4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от</a:t>
            </a:r>
            <a:r>
              <a:rPr sz="1400" spc="4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недобрых</a:t>
            </a:r>
            <a:r>
              <a:rPr sz="1400" spc="409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мыслей,</a:t>
            </a:r>
            <a:r>
              <a:rPr sz="1400" spc="43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ОБРАЩАЯ</a:t>
            </a:r>
            <a:r>
              <a:rPr sz="1400" spc="4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4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них</a:t>
            </a:r>
            <a:r>
              <a:rPr sz="1400" spc="4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44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НАЗЫВАЯ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их.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Затем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попробуйте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поговорить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собой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по-</a:t>
            </a:r>
            <a:r>
              <a:rPr sz="1400" dirty="0">
                <a:latin typeface="Microsoft Sans Serif"/>
                <a:cs typeface="Microsoft Sans Serif"/>
              </a:rPr>
              <a:t>доброму.</a:t>
            </a:r>
            <a:r>
              <a:rPr sz="1400" spc="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Если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себе,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будет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больше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энергии,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чтобы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помогать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другим,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больше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стимулов, </a:t>
            </a:r>
            <a:r>
              <a:rPr sz="1400" dirty="0">
                <a:latin typeface="Microsoft Sans Serif"/>
                <a:cs typeface="Microsoft Sans Serif"/>
              </a:rPr>
              <a:t>чтобы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проявлять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доброту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другим,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пойдет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пользу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всем.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также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протянуть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руку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ладонью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вверх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представить,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как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она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наполняется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  <a:p>
            <a:pPr marL="12700" marR="762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Бережно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приложите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ладонь</a:t>
            </a:r>
            <a:r>
              <a:rPr sz="1400" spc="3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какой-</a:t>
            </a:r>
            <a:r>
              <a:rPr sz="1400" dirty="0">
                <a:latin typeface="Microsoft Sans Serif"/>
                <a:cs typeface="Microsoft Sans Serif"/>
              </a:rPr>
              <a:t>нибудь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части</a:t>
            </a:r>
            <a:r>
              <a:rPr sz="1400" spc="3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вашего</a:t>
            </a:r>
            <a:r>
              <a:rPr sz="1400" spc="3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тела,</a:t>
            </a:r>
            <a:r>
              <a:rPr sz="1400" spc="3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где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вы </a:t>
            </a:r>
            <a:r>
              <a:rPr sz="1400" spc="-10" dirty="0">
                <a:latin typeface="Microsoft Sans Serif"/>
                <a:cs typeface="Microsoft Sans Serif"/>
              </a:rPr>
              <a:t>чувствуете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боль.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Почувствуйте, </a:t>
            </a:r>
            <a:r>
              <a:rPr sz="1400" spc="-40" dirty="0">
                <a:latin typeface="Microsoft Sans Serif"/>
                <a:cs typeface="Microsoft Sans Serif"/>
              </a:rPr>
              <a:t>как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теплота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перетекает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ваше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тело.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Посмотрите,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можете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быть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добрым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себе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через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эту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ладонь.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88"/>
            <a:ext cx="2093214" cy="30988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1848" y="342976"/>
            <a:ext cx="626999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31215" algn="l"/>
                <a:tab pos="1646555" algn="l"/>
                <a:tab pos="1969770" algn="l"/>
                <a:tab pos="2483485" algn="l"/>
                <a:tab pos="3417570" algn="l"/>
                <a:tab pos="4080510" algn="l"/>
                <a:tab pos="4331970" algn="l"/>
                <a:tab pos="5080635" algn="l"/>
                <a:tab pos="5667375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Попытки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отогнать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35" dirty="0">
                <a:latin typeface="Microsoft Sans Serif"/>
                <a:cs typeface="Microsoft Sans Serif"/>
              </a:rPr>
              <a:t>от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себя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тягостные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мысли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чувства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часто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бывают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spc="-30" dirty="0">
                <a:latin typeface="Microsoft Sans Serif"/>
                <a:cs typeface="Microsoft Sans Serif"/>
              </a:rPr>
              <a:t>безрезультатными.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Поэтому,</a:t>
            </a:r>
            <a:r>
              <a:rPr sz="1300" dirty="0">
                <a:latin typeface="Microsoft Sans Serif"/>
                <a:cs typeface="Microsoft Sans Serif"/>
              </a:rPr>
              <a:t> вместо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этого,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30" dirty="0">
                <a:latin typeface="Microsoft Sans Serif"/>
                <a:cs typeface="Microsoft Sans Serif"/>
              </a:rPr>
              <a:t>СОЗДАЕМ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них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ПРОСТРАНСТВО: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37641"/>
            <a:ext cx="6271260" cy="3988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5300" indent="193040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205740" algn="l"/>
              </a:tabLst>
            </a:pPr>
            <a:r>
              <a:rPr sz="1300" dirty="0">
                <a:latin typeface="Microsoft Sans Serif"/>
                <a:cs typeface="Microsoft Sans Serif"/>
              </a:rPr>
              <a:t>ОБРАЩАЕМ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ВНИМАНИЕ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тягостную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наблюдаем </a:t>
            </a:r>
            <a:r>
              <a:rPr sz="1300" dirty="0">
                <a:latin typeface="Microsoft Sans Serif"/>
                <a:cs typeface="Microsoft Sans Serif"/>
              </a:rPr>
              <a:t>за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ней/ним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любопытством.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Концентрируем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ней/нем.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268730" algn="l"/>
                <a:tab pos="1762125" algn="l"/>
                <a:tab pos="2792730" algn="l"/>
                <a:tab pos="3517900" algn="l"/>
                <a:tab pos="3740785" algn="l"/>
                <a:tab pos="4245610" algn="l"/>
                <a:tab pos="5295265" algn="l"/>
                <a:tab pos="6164580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Представляем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себе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неприятное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чувство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в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виде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35" dirty="0">
                <a:latin typeface="Microsoft Sans Serif"/>
                <a:cs typeface="Microsoft Sans Serif"/>
              </a:rPr>
              <a:t>какого-</a:t>
            </a:r>
            <a:r>
              <a:rPr sz="1300" spc="-20" dirty="0">
                <a:latin typeface="Microsoft Sans Serif"/>
                <a:cs typeface="Microsoft Sans Serif"/>
              </a:rPr>
              <a:t>либо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предмета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и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обращаем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его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размер,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форму,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цвет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температуру.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205740" indent="-193040">
              <a:lnSpc>
                <a:spcPct val="100000"/>
              </a:lnSpc>
              <a:buAutoNum type="arabicParenR" startAt="2"/>
              <a:tabLst>
                <a:tab pos="205740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НАЗЫВАЕМ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тягостную</a:t>
            </a:r>
            <a:r>
              <a:rPr sz="1300" dirty="0">
                <a:latin typeface="Microsoft Sans Serif"/>
                <a:cs typeface="Microsoft Sans Serif"/>
              </a:rPr>
              <a:t> мысль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чувство, </a:t>
            </a:r>
            <a:r>
              <a:rPr sz="1300" spc="-10" dirty="0">
                <a:latin typeface="Microsoft Sans Serif"/>
                <a:cs typeface="Microsoft Sans Serif"/>
              </a:rPr>
              <a:t>например: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«Вот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возникло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неприятное чувство»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«Вот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появилась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тягостная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прошлом»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Microsoft Sans Serif"/>
                <a:cs typeface="Microsoft Sans Serif"/>
              </a:rPr>
              <a:t>«Я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обращаю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,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охватила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грусть»</a:t>
            </a:r>
            <a:endParaRPr sz="1300">
              <a:latin typeface="Microsoft Sans Serif"/>
              <a:cs typeface="Microsoft Sans Serif"/>
            </a:endParaRPr>
          </a:p>
          <a:p>
            <a:pPr marL="12700" marR="122555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обращаю </a:t>
            </a:r>
            <a:r>
              <a:rPr sz="1300" spc="-10" dirty="0">
                <a:latin typeface="Microsoft Sans Serif"/>
                <a:cs typeface="Microsoft Sans Serif"/>
              </a:rPr>
              <a:t>внимание,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появилась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том,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я </a:t>
            </a:r>
            <a:r>
              <a:rPr sz="1300" dirty="0">
                <a:latin typeface="Microsoft Sans Serif"/>
                <a:cs typeface="Microsoft Sans Serif"/>
              </a:rPr>
              <a:t>слабый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человек».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 indent="211454" algn="just">
              <a:lnSpc>
                <a:spcPct val="100000"/>
              </a:lnSpc>
              <a:buAutoNum type="arabicParenR" startAt="3"/>
              <a:tabLst>
                <a:tab pos="224154" algn="l"/>
              </a:tabLst>
            </a:pPr>
            <a:r>
              <a:rPr sz="1300" dirty="0">
                <a:latin typeface="Microsoft Sans Serif"/>
                <a:cs typeface="Microsoft Sans Serif"/>
              </a:rPr>
              <a:t>Позвольте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этому</a:t>
            </a:r>
            <a:r>
              <a:rPr sz="1300" spc="10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неприятному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чувству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9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мысли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прийти</a:t>
            </a:r>
            <a:r>
              <a:rPr sz="1300" spc="10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9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уйти</a:t>
            </a:r>
            <a:r>
              <a:rPr sz="1300" spc="10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как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погоде. </a:t>
            </a:r>
            <a:r>
              <a:rPr sz="1300" dirty="0">
                <a:latin typeface="Microsoft Sans Serif"/>
                <a:cs typeface="Microsoft Sans Serif"/>
              </a:rPr>
              <a:t>Дышите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представляйте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себе,</a:t>
            </a:r>
            <a:r>
              <a:rPr sz="1300" spc="27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как</a:t>
            </a:r>
            <a:r>
              <a:rPr sz="1300" spc="2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ваше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дыхание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проникает</a:t>
            </a:r>
            <a:r>
              <a:rPr sz="1300" spc="2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вашу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боль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и </a:t>
            </a:r>
            <a:r>
              <a:rPr sz="1300" spc="-10" dirty="0">
                <a:latin typeface="Microsoft Sans Serif"/>
                <a:cs typeface="Microsoft Sans Serif"/>
              </a:rPr>
              <a:t>обволакивает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ее,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создавая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нее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пространство.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Вместо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того,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чтобы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бороться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этой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мыслью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 чувством, </a:t>
            </a:r>
            <a:r>
              <a:rPr sz="1300" spc="-25" dirty="0">
                <a:latin typeface="Microsoft Sans Serif"/>
                <a:cs typeface="Microsoft Sans Serif"/>
              </a:rPr>
              <a:t>позвольте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ей/ему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пройти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сквозь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вас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подобно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тому, </a:t>
            </a:r>
            <a:r>
              <a:rPr sz="1300" spc="-20" dirty="0">
                <a:latin typeface="Microsoft Sans Serif"/>
                <a:cs typeface="Microsoft Sans Serif"/>
              </a:rPr>
              <a:t>как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погода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перемещается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</a:t>
            </a:r>
            <a:r>
              <a:rPr sz="1300" spc="-60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небу.</a:t>
            </a:r>
            <a:endParaRPr sz="13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Microsoft Sans Serif"/>
                <a:cs typeface="Microsoft Sans Serif"/>
              </a:rPr>
              <a:t>Если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вы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будете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бороться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погодой,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7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вас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будет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больше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времени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энергии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5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того,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чтобы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включиться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окружающий</a:t>
            </a:r>
            <a:r>
              <a:rPr sz="1300" spc="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мир</a:t>
            </a:r>
            <a:r>
              <a:rPr sz="1300" spc="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заниматься</a:t>
            </a:r>
            <a:r>
              <a:rPr sz="1300" spc="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важными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вас </a:t>
            </a:r>
            <a:r>
              <a:rPr sz="1300" spc="-10" dirty="0">
                <a:latin typeface="Microsoft Sans Serif"/>
                <a:cs typeface="Microsoft Sans Serif"/>
              </a:rPr>
              <a:t>делами.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578" y="799337"/>
            <a:ext cx="2087752" cy="300151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68160" y="220624"/>
            <a:ext cx="8834120" cy="4794250"/>
            <a:chOff x="168160" y="220624"/>
            <a:chExt cx="8834120" cy="479425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8160" y="4239170"/>
              <a:ext cx="8834120" cy="775970"/>
            </a:xfrm>
            <a:custGeom>
              <a:avLst/>
              <a:gdLst/>
              <a:ahLst/>
              <a:cxnLst/>
              <a:rect l="l" t="t" r="r" b="b"/>
              <a:pathLst>
                <a:path w="8834120" h="775970">
                  <a:moveTo>
                    <a:pt x="8833993" y="0"/>
                  </a:moveTo>
                  <a:lnTo>
                    <a:pt x="0" y="0"/>
                  </a:lnTo>
                  <a:lnTo>
                    <a:pt x="0" y="775373"/>
                  </a:lnTo>
                  <a:lnTo>
                    <a:pt x="8833993" y="775373"/>
                  </a:lnTo>
                  <a:lnTo>
                    <a:pt x="883399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5831" y="4307535"/>
            <a:ext cx="8531860" cy="60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760">
              <a:lnSpc>
                <a:spcPts val="1565"/>
              </a:lnSpc>
              <a:spcBef>
                <a:spcPts val="100"/>
              </a:spcBef>
              <a:tabLst>
                <a:tab pos="987425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3.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довести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400">
              <a:latin typeface="Microsoft Sans Serif"/>
              <a:cs typeface="Microsoft Sans Serif"/>
            </a:endParaRPr>
          </a:p>
          <a:p>
            <a:pPr marL="1901825" marR="5080" indent="-1902460">
              <a:lnSpc>
                <a:spcPts val="1450"/>
              </a:lnSpc>
              <a:spcBef>
                <a:spcPts val="130"/>
              </a:spcBef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рекомендации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особенностях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взаимодействия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детьми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пережитой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ими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острой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фазе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разных</a:t>
            </a:r>
            <a:r>
              <a:rPr sz="140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возрастных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этапах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5460" y="2933826"/>
            <a:ext cx="8859520" cy="1336040"/>
            <a:chOff x="155460" y="2933826"/>
            <a:chExt cx="8859520" cy="1336040"/>
          </a:xfrm>
        </p:grpSpPr>
        <p:sp>
          <p:nvSpPr>
            <p:cNvPr id="14" name="object 14"/>
            <p:cNvSpPr/>
            <p:nvPr/>
          </p:nvSpPr>
          <p:spPr>
            <a:xfrm>
              <a:off x="168160" y="2946526"/>
              <a:ext cx="8834120" cy="1310640"/>
            </a:xfrm>
            <a:custGeom>
              <a:avLst/>
              <a:gdLst/>
              <a:ahLst/>
              <a:cxnLst/>
              <a:rect l="l" t="t" r="r" b="b"/>
              <a:pathLst>
                <a:path w="8834120" h="1310639">
                  <a:moveTo>
                    <a:pt x="8833980" y="0"/>
                  </a:moveTo>
                  <a:lnTo>
                    <a:pt x="0" y="0"/>
                  </a:lnTo>
                  <a:lnTo>
                    <a:pt x="0" y="851281"/>
                  </a:lnTo>
                  <a:lnTo>
                    <a:pt x="4253217" y="851281"/>
                  </a:lnTo>
                  <a:lnTo>
                    <a:pt x="4253217" y="982624"/>
                  </a:lnTo>
                  <a:lnTo>
                    <a:pt x="4089387" y="982624"/>
                  </a:lnTo>
                  <a:lnTo>
                    <a:pt x="4416920" y="1310157"/>
                  </a:lnTo>
                  <a:lnTo>
                    <a:pt x="4744453" y="982624"/>
                  </a:lnTo>
                  <a:lnTo>
                    <a:pt x="4580750" y="982624"/>
                  </a:lnTo>
                  <a:lnTo>
                    <a:pt x="4580750" y="851281"/>
                  </a:lnTo>
                  <a:lnTo>
                    <a:pt x="8833980" y="851281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8160" y="2946526"/>
              <a:ext cx="8834120" cy="1310640"/>
            </a:xfrm>
            <a:custGeom>
              <a:avLst/>
              <a:gdLst/>
              <a:ahLst/>
              <a:cxnLst/>
              <a:rect l="l" t="t" r="r" b="b"/>
              <a:pathLst>
                <a:path w="8834120" h="1310639">
                  <a:moveTo>
                    <a:pt x="8833980" y="851281"/>
                  </a:moveTo>
                  <a:lnTo>
                    <a:pt x="4580750" y="851281"/>
                  </a:lnTo>
                  <a:lnTo>
                    <a:pt x="4580750" y="982624"/>
                  </a:lnTo>
                  <a:lnTo>
                    <a:pt x="4744453" y="982624"/>
                  </a:lnTo>
                  <a:lnTo>
                    <a:pt x="4416920" y="1310157"/>
                  </a:lnTo>
                  <a:lnTo>
                    <a:pt x="4089387" y="982624"/>
                  </a:lnTo>
                  <a:lnTo>
                    <a:pt x="4253217" y="982624"/>
                  </a:lnTo>
                  <a:lnTo>
                    <a:pt x="4253217" y="851281"/>
                  </a:lnTo>
                  <a:lnTo>
                    <a:pt x="0" y="851281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85128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178811" y="3040761"/>
            <a:ext cx="1739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2.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00604" y="3040761"/>
            <a:ext cx="4191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отношения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утрате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5460" y="3366566"/>
          <a:ext cx="8823323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7735"/>
                <a:gridCol w="2208530"/>
                <a:gridCol w="2208529"/>
                <a:gridCol w="2208529"/>
              </a:tblGrid>
              <a:tr h="828675">
                <a:tc>
                  <a:txBody>
                    <a:bodyPr/>
                    <a:lstStyle/>
                    <a:p>
                      <a:pPr marL="259715" marR="242570" indent="635" algn="ctr">
                        <a:lnSpc>
                          <a:spcPts val="103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Отношение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как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несовершеннолетнего,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так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и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8255" algn="ctr">
                        <a:lnSpc>
                          <a:spcPts val="944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совершеннолетнего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лица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утрате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1285" marR="102235" indent="59055" algn="just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должно</a:t>
                      </a:r>
                      <a:r>
                        <a:rPr sz="1000" spc="12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сложиться</a:t>
                      </a:r>
                      <a:r>
                        <a:rPr sz="1000" spc="25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из</a:t>
                      </a:r>
                      <a:r>
                        <a:rPr sz="1000" spc="24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трех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компонентов</a:t>
                      </a:r>
                      <a:r>
                        <a:rPr sz="1000" spc="25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260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000" spc="24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когнитивного, аффективного</a:t>
                      </a:r>
                      <a:r>
                        <a:rPr sz="10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поведенческого: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9225" marR="140335" indent="-1905" algn="ctr">
                        <a:lnSpc>
                          <a:spcPts val="1030"/>
                        </a:lnSpc>
                        <a:tabLst>
                          <a:tab pos="563880" algn="l"/>
                          <a:tab pos="592455" algn="l"/>
                          <a:tab pos="1537970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	обучающемуся</a:t>
                      </a:r>
                      <a:r>
                        <a:rPr sz="1000" i="1" spc="1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понять,</a:t>
                      </a:r>
                      <a:r>
                        <a:rPr sz="1000" i="1" spc="12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13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люди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вокруг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него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разделяют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его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эмоции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и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готовы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поддержать</a:t>
                      </a:r>
                      <a:r>
                        <a:rPr sz="10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его;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7790" marR="90170" indent="1905" algn="ctr">
                        <a:lnSpc>
                          <a:spcPts val="1030"/>
                        </a:lnSpc>
                        <a:tabLst>
                          <a:tab pos="544195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обучающемуся</a:t>
                      </a:r>
                      <a:r>
                        <a:rPr sz="1000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почувствовать,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он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продолжает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быть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для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оставшихся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членов</a:t>
                      </a:r>
                      <a:r>
                        <a:rPr sz="10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семьи;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07645" marR="199390" algn="ctr">
                        <a:lnSpc>
                          <a:spcPts val="1030"/>
                        </a:lnSpc>
                        <a:spcBef>
                          <a:spcPts val="170"/>
                        </a:spcBef>
                        <a:tabLst>
                          <a:tab pos="652780" algn="l"/>
                          <a:tab pos="1391285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обучающегося</a:t>
                      </a:r>
                      <a:r>
                        <a:rPr sz="1000" i="1" spc="1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сориентировать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на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ts val="944"/>
                        </a:lnSpc>
                        <a:tabLst>
                          <a:tab pos="897255" algn="l"/>
                        </a:tabLst>
                      </a:pPr>
                      <a:r>
                        <a:rPr sz="1000" i="1" spc="-10" dirty="0">
                          <a:latin typeface="Arial"/>
                          <a:cs typeface="Arial"/>
                        </a:rPr>
                        <a:t>дальнейшую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деятельность</a:t>
                      </a:r>
                      <a:r>
                        <a:rPr sz="1000" i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05435" marR="297180" algn="ctr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составить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вместе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с</a:t>
                      </a:r>
                      <a:r>
                        <a:rPr sz="10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план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действий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ближайшее будущее.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19" name="object 19"/>
          <p:cNvGrpSpPr/>
          <p:nvPr/>
        </p:nvGrpSpPr>
        <p:grpSpPr>
          <a:xfrm>
            <a:off x="155460" y="1155572"/>
            <a:ext cx="8859520" cy="1821180"/>
            <a:chOff x="155460" y="1155572"/>
            <a:chExt cx="8859520" cy="1821180"/>
          </a:xfrm>
        </p:grpSpPr>
        <p:sp>
          <p:nvSpPr>
            <p:cNvPr id="20" name="object 20"/>
            <p:cNvSpPr/>
            <p:nvPr/>
          </p:nvSpPr>
          <p:spPr>
            <a:xfrm>
              <a:off x="168160" y="1168272"/>
              <a:ext cx="8834120" cy="1795780"/>
            </a:xfrm>
            <a:custGeom>
              <a:avLst/>
              <a:gdLst/>
              <a:ahLst/>
              <a:cxnLst/>
              <a:rect l="l" t="t" r="r" b="b"/>
              <a:pathLst>
                <a:path w="8834120" h="1795780">
                  <a:moveTo>
                    <a:pt x="8833980" y="0"/>
                  </a:moveTo>
                  <a:lnTo>
                    <a:pt x="0" y="0"/>
                  </a:lnTo>
                  <a:lnTo>
                    <a:pt x="0" y="1166876"/>
                  </a:lnTo>
                  <a:lnTo>
                    <a:pt x="4192511" y="1166876"/>
                  </a:lnTo>
                  <a:lnTo>
                    <a:pt x="4192511" y="1346834"/>
                  </a:lnTo>
                  <a:lnTo>
                    <a:pt x="3967975" y="1346834"/>
                  </a:lnTo>
                  <a:lnTo>
                    <a:pt x="4416920" y="1795779"/>
                  </a:lnTo>
                  <a:lnTo>
                    <a:pt x="4865992" y="1346834"/>
                  </a:lnTo>
                  <a:lnTo>
                    <a:pt x="4641456" y="1346834"/>
                  </a:lnTo>
                  <a:lnTo>
                    <a:pt x="4641456" y="1166876"/>
                  </a:lnTo>
                  <a:lnTo>
                    <a:pt x="8833980" y="116687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8160" y="1168272"/>
              <a:ext cx="8834120" cy="1795780"/>
            </a:xfrm>
            <a:custGeom>
              <a:avLst/>
              <a:gdLst/>
              <a:ahLst/>
              <a:cxnLst/>
              <a:rect l="l" t="t" r="r" b="b"/>
              <a:pathLst>
                <a:path w="8834120" h="1795780">
                  <a:moveTo>
                    <a:pt x="8833980" y="1166876"/>
                  </a:moveTo>
                  <a:lnTo>
                    <a:pt x="4641456" y="1166876"/>
                  </a:lnTo>
                  <a:lnTo>
                    <a:pt x="4641456" y="1346834"/>
                  </a:lnTo>
                  <a:lnTo>
                    <a:pt x="4865992" y="1346834"/>
                  </a:lnTo>
                  <a:lnTo>
                    <a:pt x="4416920" y="1795779"/>
                  </a:lnTo>
                  <a:lnTo>
                    <a:pt x="3967975" y="1346834"/>
                  </a:lnTo>
                  <a:lnTo>
                    <a:pt x="4192511" y="1346834"/>
                  </a:lnTo>
                  <a:lnTo>
                    <a:pt x="4192511" y="1166876"/>
                  </a:lnTo>
                  <a:lnTo>
                    <a:pt x="0" y="116687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876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22859" y="1254963"/>
            <a:ext cx="1739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1.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4651" y="1254963"/>
            <a:ext cx="7703184" cy="424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65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Информирование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гибели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(смерти)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(законного</a:t>
            </a:r>
            <a:endParaRPr sz="1400">
              <a:latin typeface="Microsoft Sans Serif"/>
              <a:cs typeface="Microsoft Sans Serif"/>
            </a:endParaRPr>
          </a:p>
          <a:p>
            <a:pPr marR="612140" algn="ctr">
              <a:lnSpc>
                <a:spcPts val="1565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представителя)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5460" y="1809534"/>
            <a:ext cx="2967355" cy="1028700"/>
            <a:chOff x="155460" y="1809534"/>
            <a:chExt cx="2967355" cy="1028700"/>
          </a:xfrm>
        </p:grpSpPr>
        <p:sp>
          <p:nvSpPr>
            <p:cNvPr id="25" name="object 25"/>
            <p:cNvSpPr/>
            <p:nvPr/>
          </p:nvSpPr>
          <p:spPr>
            <a:xfrm>
              <a:off x="16816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5" h="1003300">
                  <a:moveTo>
                    <a:pt x="2941828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8" y="1003007"/>
                  </a:lnTo>
                  <a:lnTo>
                    <a:pt x="2941828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816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5" h="1003300">
                  <a:moveTo>
                    <a:pt x="0" y="1003007"/>
                  </a:moveTo>
                  <a:lnTo>
                    <a:pt x="2941828" y="1003007"/>
                  </a:lnTo>
                  <a:lnTo>
                    <a:pt x="2941828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5711" y="1895982"/>
            <a:ext cx="2804160" cy="83439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72720" marR="161925" indent="-1905" algn="ctr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зависимости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от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обстоятельств </a:t>
            </a:r>
            <a:r>
              <a:rPr sz="1000" spc="-10" dirty="0">
                <a:latin typeface="Microsoft Sans Serif"/>
                <a:cs typeface="Microsoft Sans Serif"/>
              </a:rPr>
              <a:t>детям </a:t>
            </a:r>
            <a:r>
              <a:rPr sz="1000" dirty="0">
                <a:latin typeface="Microsoft Sans Serif"/>
                <a:cs typeface="Microsoft Sans Serif"/>
              </a:rPr>
              <a:t>ветеранов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(участников)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СВО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смерти </a:t>
            </a:r>
            <a:r>
              <a:rPr sz="1000" dirty="0">
                <a:latin typeface="Microsoft Sans Serif"/>
                <a:cs typeface="Microsoft Sans Serif"/>
              </a:rPr>
              <a:t>родителя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(родственника)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могут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сообщать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5"/>
              </a:lnSpc>
            </a:pPr>
            <a:r>
              <a:rPr sz="1000" spc="-10" dirty="0">
                <a:latin typeface="Microsoft Sans Serif"/>
                <a:cs typeface="Microsoft Sans Serif"/>
              </a:rPr>
              <a:t>значимые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взрослые: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воспитатель,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классный</a:t>
            </a:r>
            <a:endParaRPr sz="1000">
              <a:latin typeface="Microsoft Sans Serif"/>
              <a:cs typeface="Microsoft Sans Serif"/>
            </a:endParaRPr>
          </a:p>
          <a:p>
            <a:pPr marL="1270" algn="ctr">
              <a:lnSpc>
                <a:spcPts val="1040"/>
              </a:lnSpc>
            </a:pPr>
            <a:r>
              <a:rPr sz="1000" spc="-10" dirty="0">
                <a:latin typeface="Microsoft Sans Serif"/>
                <a:cs typeface="Microsoft Sans Serif"/>
              </a:rPr>
              <a:t>руководитель,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куратор</a:t>
            </a:r>
            <a:r>
              <a:rPr sz="1000" dirty="0">
                <a:latin typeface="Microsoft Sans Serif"/>
                <a:cs typeface="Microsoft Sans Serif"/>
              </a:rPr>
              <a:t> группы,</a:t>
            </a:r>
            <a:r>
              <a:rPr sz="1000" spc="-10" dirty="0">
                <a:latin typeface="Microsoft Sans Serif"/>
                <a:cs typeface="Microsoft Sans Serif"/>
              </a:rPr>
              <a:t> педагог-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115"/>
              </a:lnSpc>
            </a:pPr>
            <a:r>
              <a:rPr sz="1000" dirty="0">
                <a:latin typeface="Microsoft Sans Serif"/>
                <a:cs typeface="Microsoft Sans Serif"/>
              </a:rPr>
              <a:t>психолог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/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психолог,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социальный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педагог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т.д.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054730" y="1809534"/>
            <a:ext cx="2967355" cy="1028700"/>
            <a:chOff x="3054730" y="1809534"/>
            <a:chExt cx="2967355" cy="1028700"/>
          </a:xfrm>
        </p:grpSpPr>
        <p:sp>
          <p:nvSpPr>
            <p:cNvPr id="29" name="object 29"/>
            <p:cNvSpPr/>
            <p:nvPr/>
          </p:nvSpPr>
          <p:spPr>
            <a:xfrm>
              <a:off x="306743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4" h="1003300">
                  <a:moveTo>
                    <a:pt x="2941827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7" y="1003007"/>
                  </a:lnTo>
                  <a:lnTo>
                    <a:pt x="2941827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6743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4" h="1003300">
                  <a:moveTo>
                    <a:pt x="0" y="1003007"/>
                  </a:moveTo>
                  <a:lnTo>
                    <a:pt x="2941827" y="1003007"/>
                  </a:lnTo>
                  <a:lnTo>
                    <a:pt x="2941827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336797" y="1961768"/>
            <a:ext cx="24028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Ключевым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критерием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выбора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человека,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78301" y="2092832"/>
            <a:ext cx="27190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80975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latin typeface="Microsoft Sans Serif"/>
                <a:cs typeface="Microsoft Sans Serif"/>
              </a:rPr>
              <a:t>сообщающего </a:t>
            </a:r>
            <a:r>
              <a:rPr sz="1000" spc="-10" dirty="0">
                <a:latin typeface="Microsoft Sans Serif"/>
                <a:cs typeface="Microsoft Sans Serif"/>
              </a:rPr>
              <a:t>обучающемуся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смерти </a:t>
            </a:r>
            <a:r>
              <a:rPr sz="1000" dirty="0">
                <a:latin typeface="Microsoft Sans Serif"/>
                <a:cs typeface="Microsoft Sans Serif"/>
              </a:rPr>
              <a:t>родителя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(законного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представителя),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должна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44417" y="2354960"/>
            <a:ext cx="2388235" cy="3098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624840" marR="5080" indent="-612775">
              <a:lnSpc>
                <a:spcPts val="1040"/>
              </a:lnSpc>
              <a:spcBef>
                <a:spcPts val="265"/>
              </a:spcBef>
            </a:pPr>
            <a:r>
              <a:rPr sz="1000" dirty="0">
                <a:latin typeface="Microsoft Sans Serif"/>
                <a:cs typeface="Microsoft Sans Serif"/>
              </a:rPr>
              <a:t>быть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степень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эмоциональной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близости, взаимного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доверия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009259" y="1822234"/>
            <a:ext cx="2941955" cy="1003300"/>
          </a:xfrm>
          <a:custGeom>
            <a:avLst/>
            <a:gdLst/>
            <a:ahLst/>
            <a:cxnLst/>
            <a:rect l="l" t="t" r="r" b="b"/>
            <a:pathLst>
              <a:path w="2941954" h="1003300">
                <a:moveTo>
                  <a:pt x="0" y="1003007"/>
                </a:moveTo>
                <a:lnTo>
                  <a:pt x="2941827" y="1003007"/>
                </a:lnTo>
                <a:lnTo>
                  <a:pt x="2941827" y="0"/>
                </a:lnTo>
                <a:lnTo>
                  <a:pt x="0" y="0"/>
                </a:lnTo>
                <a:lnTo>
                  <a:pt x="0" y="1003007"/>
                </a:lnTo>
                <a:close/>
              </a:path>
            </a:pathLst>
          </a:custGeom>
          <a:ln w="25400">
            <a:solidFill>
              <a:srgbClr val="CADD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021959" y="1809534"/>
            <a:ext cx="2916555" cy="1028700"/>
          </a:xfrm>
          <a:prstGeom prst="rect">
            <a:avLst/>
          </a:prstGeom>
          <a:solidFill>
            <a:srgbClr val="CADDDA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860"/>
              </a:lnSpc>
            </a:pPr>
            <a:r>
              <a:rPr sz="1000" dirty="0">
                <a:latin typeface="Microsoft Sans Serif"/>
                <a:cs typeface="Microsoft Sans Serif"/>
              </a:rPr>
              <a:t>Сообщение </a:t>
            </a:r>
            <a:r>
              <a:rPr sz="1000" spc="-10" dirty="0">
                <a:latin typeface="Microsoft Sans Serif"/>
                <a:cs typeface="Microsoft Sans Serif"/>
              </a:rPr>
              <a:t>обучающемуся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смерти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родителя</a:t>
            </a:r>
            <a:endParaRPr sz="1000">
              <a:latin typeface="Microsoft Sans Serif"/>
              <a:cs typeface="Microsoft Sans Serif"/>
            </a:endParaRPr>
          </a:p>
          <a:p>
            <a:pPr marL="156845" marR="147320" indent="-1905" algn="ctr">
              <a:lnSpc>
                <a:spcPct val="86300"/>
              </a:lnSpc>
              <a:spcBef>
                <a:spcPts val="80"/>
              </a:spcBef>
              <a:tabLst>
                <a:tab pos="1917700" algn="l"/>
              </a:tabLst>
            </a:pPr>
            <a:r>
              <a:rPr sz="1000" spc="-20" dirty="0">
                <a:latin typeface="Microsoft Sans Serif"/>
                <a:cs typeface="Microsoft Sans Serif"/>
              </a:rPr>
              <a:t>(законного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представителя)</a:t>
            </a:r>
            <a:r>
              <a:rPr sz="1000" spc="8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должно происходить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лично, и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ни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коем</a:t>
            </a:r>
            <a:r>
              <a:rPr sz="1000" dirty="0">
                <a:latin typeface="Microsoft Sans Serif"/>
                <a:cs typeface="Microsoft Sans Serif"/>
              </a:rPr>
              <a:t> случае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не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в </a:t>
            </a:r>
            <a:r>
              <a:rPr sz="1000" dirty="0">
                <a:latin typeface="Microsoft Sans Serif"/>
                <a:cs typeface="Microsoft Sans Serif"/>
              </a:rPr>
              <a:t>дистанционном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режиме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260" dirty="0">
                <a:latin typeface="Microsoft Sans Serif"/>
                <a:cs typeface="Microsoft Sans Serif"/>
              </a:rPr>
              <a:t>–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это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необходимо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в </a:t>
            </a:r>
            <a:r>
              <a:rPr sz="1000" dirty="0">
                <a:latin typeface="Microsoft Sans Serif"/>
                <a:cs typeface="Microsoft Sans Serif"/>
              </a:rPr>
              <a:t>целях заботы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жизни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spc="-50" dirty="0">
                <a:latin typeface="Microsoft Sans Serif"/>
                <a:cs typeface="Microsoft Sans Serif"/>
              </a:rPr>
              <a:t>и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здоровье</a:t>
            </a:r>
            <a:endParaRPr sz="1000">
              <a:latin typeface="Microsoft Sans Serif"/>
              <a:cs typeface="Microsoft Sans Serif"/>
            </a:endParaRPr>
          </a:p>
          <a:p>
            <a:pPr marL="73025" marR="63500" algn="ctr">
              <a:lnSpc>
                <a:spcPts val="1030"/>
              </a:lnSpc>
              <a:spcBef>
                <a:spcPts val="5"/>
              </a:spcBef>
              <a:tabLst>
                <a:tab pos="729615" algn="l"/>
                <a:tab pos="1358900" algn="l"/>
                <a:tab pos="2239010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ребенка,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которые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подвержены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опасности </a:t>
            </a:r>
            <a:r>
              <a:rPr sz="1000" spc="-30" dirty="0">
                <a:latin typeface="Microsoft Sans Serif"/>
                <a:cs typeface="Microsoft Sans Serif"/>
              </a:rPr>
              <a:t>из-</a:t>
            </a:r>
            <a:r>
              <a:rPr sz="1000" dirty="0">
                <a:latin typeface="Microsoft Sans Serif"/>
                <a:cs typeface="Microsoft Sans Serif"/>
              </a:rPr>
              <a:t>за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возможной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сильной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эмоциональной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0"/>
              </a:lnSpc>
            </a:pPr>
            <a:r>
              <a:rPr sz="1000" spc="-10" dirty="0">
                <a:latin typeface="Microsoft Sans Serif"/>
                <a:cs typeface="Microsoft Sans Serif"/>
              </a:rPr>
              <a:t>реакции.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39000" y="209550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600" y="2095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6989" y="1111072"/>
            <a:ext cx="8637905" cy="336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1200"/>
              </a:spcBef>
              <a:buChar char="–"/>
              <a:tabLst>
                <a:tab pos="926465" algn="l"/>
              </a:tabLst>
            </a:pPr>
            <a:r>
              <a:rPr sz="1200" b="1" dirty="0">
                <a:latin typeface="Arial"/>
                <a:cs typeface="Arial"/>
              </a:rPr>
              <a:t>Нельзя</a:t>
            </a:r>
            <a:r>
              <a:rPr sz="1200" b="1" spc="4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формировать</a:t>
            </a:r>
            <a:r>
              <a:rPr sz="1200" b="1" spc="4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у</a:t>
            </a:r>
            <a:r>
              <a:rPr sz="1200" b="1" spc="4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обучающегося</a:t>
            </a:r>
            <a:r>
              <a:rPr sz="1200" b="1" spc="4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идею</a:t>
            </a:r>
            <a:r>
              <a:rPr sz="1200" b="1" spc="4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</a:t>
            </a:r>
            <a:r>
              <a:rPr sz="1200" b="1" spc="43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привлекательности</a:t>
            </a:r>
            <a:r>
              <a:rPr sz="1200" b="1" spc="45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смерти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4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Следует</a:t>
            </a:r>
            <a:r>
              <a:rPr sz="1200" i="1" spc="4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быть</a:t>
            </a:r>
            <a:r>
              <a:rPr sz="1200" i="1" spc="434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очень </a:t>
            </a:r>
            <a:r>
              <a:rPr sz="1200" i="1" dirty="0">
                <a:latin typeface="Arial"/>
                <a:cs typeface="Arial"/>
              </a:rPr>
              <a:t>осторожным</a:t>
            </a:r>
            <a:r>
              <a:rPr sz="1200" i="1" spc="1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описании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причин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смерти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родителя.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стоит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рассказывать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смерти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сценарии, </a:t>
            </a:r>
            <a:r>
              <a:rPr sz="1200" i="1" dirty="0">
                <a:latin typeface="Arial"/>
                <a:cs typeface="Arial"/>
              </a:rPr>
              <a:t>который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захочет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повторить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обучающийся.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Абсолютно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недопустимо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озвучивать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любые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тезисы,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минимально </a:t>
            </a:r>
            <a:r>
              <a:rPr sz="1200" i="1" dirty="0">
                <a:latin typeface="Arial"/>
                <a:cs typeface="Arial"/>
              </a:rPr>
              <a:t>напоминающие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герой,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любил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тебя,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i="1" spc="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тебя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«Своей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смертью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доказал,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хороший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человек»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прочие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тезисы,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героизирующие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восхваляющие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факт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смерти. </a:t>
            </a:r>
            <a:r>
              <a:rPr sz="1200" i="1" dirty="0">
                <a:latin typeface="Arial"/>
                <a:cs typeface="Arial"/>
              </a:rPr>
              <a:t>Конструктивнее</a:t>
            </a:r>
            <a:r>
              <a:rPr sz="1200" i="1" spc="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уделять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больше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внимания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жизни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достижениям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умершего.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Каким</a:t>
            </a:r>
            <a:r>
              <a:rPr sz="1200" i="1" spc="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был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человеком,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каким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хотел </a:t>
            </a:r>
            <a:r>
              <a:rPr sz="1200" i="1" dirty="0">
                <a:latin typeface="Arial"/>
                <a:cs typeface="Arial"/>
              </a:rPr>
              <a:t>воспитать</a:t>
            </a:r>
            <a:r>
              <a:rPr sz="1200" i="1" spc="2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своего</a:t>
            </a:r>
            <a:r>
              <a:rPr sz="1200" i="1" spc="229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ребенка,</a:t>
            </a:r>
            <a:r>
              <a:rPr sz="1200" i="1" spc="2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каковы</a:t>
            </a:r>
            <a:r>
              <a:rPr sz="1200" i="1" spc="2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были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жизненные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ценности.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Таким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образом,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мы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можем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сделать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упор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на </a:t>
            </a:r>
            <a:r>
              <a:rPr sz="1200" i="1" dirty="0">
                <a:latin typeface="Arial"/>
                <a:cs typeface="Arial"/>
              </a:rPr>
              <a:t>положительные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стороны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жизни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сохранить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памяти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именно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самые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лучшие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моменты,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которые </a:t>
            </a:r>
            <a:r>
              <a:rPr sz="1200" i="1" dirty="0">
                <a:latin typeface="Arial"/>
                <a:cs typeface="Arial"/>
              </a:rPr>
              <a:t>остались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от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родителя.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605"/>
              </a:spcBef>
              <a:buChar char="–"/>
              <a:tabLst>
                <a:tab pos="926465" algn="l"/>
              </a:tabLst>
            </a:pPr>
            <a:r>
              <a:rPr sz="1200" b="1" dirty="0">
                <a:latin typeface="Arial"/>
                <a:cs typeface="Arial"/>
              </a:rPr>
              <a:t>Недопустимо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описывать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погибшего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(умершего)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родителя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негативном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ключе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Для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ребенка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родитель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8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подавляющем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большинстве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случаев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остается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фигурой,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которой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себя</a:t>
            </a:r>
            <a:r>
              <a:rPr sz="1200" i="1" spc="8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многом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идентифицирует. </a:t>
            </a:r>
            <a:r>
              <a:rPr sz="1200" i="1" dirty="0">
                <a:latin typeface="Arial"/>
                <a:cs typeface="Arial"/>
              </a:rPr>
              <a:t>Абсолютно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недопустимо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озвучивать</a:t>
            </a:r>
            <a:r>
              <a:rPr sz="1200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</a:t>
            </a:r>
            <a:r>
              <a:rPr sz="1200" i="1" spc="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наподобие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погиб,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слабо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боролся»,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подвел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товарищей»,</a:t>
            </a:r>
            <a:r>
              <a:rPr sz="1200" i="1" spc="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глупо</a:t>
            </a:r>
            <a:r>
              <a:rPr sz="1200" i="1" spc="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поступил»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1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случае,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вашем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восприятии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существуют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весомые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причины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для </a:t>
            </a:r>
            <a:r>
              <a:rPr sz="1200" i="1" dirty="0">
                <a:latin typeface="Arial"/>
                <a:cs typeface="Arial"/>
              </a:rPr>
              <a:t>этого.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Разрушение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положительного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эмоционального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образа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восприятии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ребенка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–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дополнительная травматизация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психики,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итак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переживающей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потерю.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22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68160" y="4638800"/>
            <a:ext cx="8834120" cy="408305"/>
          </a:xfrm>
          <a:prstGeom prst="rect">
            <a:avLst/>
          </a:prstGeom>
          <a:solidFill>
            <a:srgbClr val="009587"/>
          </a:solidFill>
        </p:spPr>
        <p:txBody>
          <a:bodyPr vert="horz" wrap="square" lIns="0" tIns="81915" rIns="0" bIns="0" rtlCol="0">
            <a:spAutoFit/>
          </a:bodyPr>
          <a:lstStyle/>
          <a:p>
            <a:pPr marL="1468120">
              <a:lnSpc>
                <a:spcPct val="100000"/>
              </a:lnSpc>
              <a:spcBef>
                <a:spcPts val="645"/>
              </a:spcBef>
              <a:tabLst>
                <a:tab pos="2089785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8.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Оперативно</a:t>
            </a:r>
            <a:r>
              <a:rPr sz="1400" spc="3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преодолеть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тревожное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5460" y="2843910"/>
            <a:ext cx="8859520" cy="1820545"/>
            <a:chOff x="155460" y="2843910"/>
            <a:chExt cx="8859520" cy="1820545"/>
          </a:xfrm>
        </p:grpSpPr>
        <p:sp>
          <p:nvSpPr>
            <p:cNvPr id="13" name="object 13"/>
            <p:cNvSpPr/>
            <p:nvPr/>
          </p:nvSpPr>
          <p:spPr>
            <a:xfrm>
              <a:off x="168160" y="2856610"/>
              <a:ext cx="8834120" cy="1795145"/>
            </a:xfrm>
            <a:custGeom>
              <a:avLst/>
              <a:gdLst/>
              <a:ahLst/>
              <a:cxnLst/>
              <a:rect l="l" t="t" r="r" b="b"/>
              <a:pathLst>
                <a:path w="8834120" h="1795145">
                  <a:moveTo>
                    <a:pt x="8833980" y="0"/>
                  </a:moveTo>
                  <a:lnTo>
                    <a:pt x="0" y="0"/>
                  </a:lnTo>
                  <a:lnTo>
                    <a:pt x="0" y="1166406"/>
                  </a:lnTo>
                  <a:lnTo>
                    <a:pt x="4192638" y="1166406"/>
                  </a:lnTo>
                  <a:lnTo>
                    <a:pt x="4192638" y="1346327"/>
                  </a:lnTo>
                  <a:lnTo>
                    <a:pt x="3968229" y="1346327"/>
                  </a:lnTo>
                  <a:lnTo>
                    <a:pt x="4416920" y="1795106"/>
                  </a:lnTo>
                  <a:lnTo>
                    <a:pt x="4865738" y="1346327"/>
                  </a:lnTo>
                  <a:lnTo>
                    <a:pt x="4641329" y="1346327"/>
                  </a:lnTo>
                  <a:lnTo>
                    <a:pt x="4641329" y="1166406"/>
                  </a:lnTo>
                  <a:lnTo>
                    <a:pt x="8833980" y="116640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160" y="2856610"/>
              <a:ext cx="8834120" cy="1795145"/>
            </a:xfrm>
            <a:custGeom>
              <a:avLst/>
              <a:gdLst/>
              <a:ahLst/>
              <a:cxnLst/>
              <a:rect l="l" t="t" r="r" b="b"/>
              <a:pathLst>
                <a:path w="8834120" h="1795145">
                  <a:moveTo>
                    <a:pt x="8833980" y="1166406"/>
                  </a:moveTo>
                  <a:lnTo>
                    <a:pt x="4641329" y="1166406"/>
                  </a:lnTo>
                  <a:lnTo>
                    <a:pt x="4641329" y="1346327"/>
                  </a:lnTo>
                  <a:lnTo>
                    <a:pt x="4865738" y="1346327"/>
                  </a:lnTo>
                  <a:lnTo>
                    <a:pt x="4416920" y="1795106"/>
                  </a:lnTo>
                  <a:lnTo>
                    <a:pt x="3968229" y="1346327"/>
                  </a:lnTo>
                  <a:lnTo>
                    <a:pt x="4192638" y="1346327"/>
                  </a:lnTo>
                  <a:lnTo>
                    <a:pt x="4192638" y="1166406"/>
                  </a:lnTo>
                  <a:lnTo>
                    <a:pt x="0" y="116640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40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9811" y="2843911"/>
            <a:ext cx="8329930" cy="1160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16865">
              <a:lnSpc>
                <a:spcPts val="1450"/>
              </a:lnSpc>
              <a:spcBef>
                <a:spcPts val="340"/>
              </a:spcBef>
              <a:tabLst>
                <a:tab pos="951230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7.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С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целью</a:t>
            </a:r>
            <a:r>
              <a:rPr sz="1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совершенствования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психолого-педагогических</a:t>
            </a:r>
            <a:r>
              <a:rPr sz="1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работников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оказании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поддержки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детям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endParaRPr sz="1400">
              <a:latin typeface="Microsoft Sans Serif"/>
              <a:cs typeface="Microsoft Sans Serif"/>
            </a:endParaRPr>
          </a:p>
          <a:p>
            <a:pPr marL="33655" marR="26670" indent="4445" algn="ctr">
              <a:lnSpc>
                <a:spcPct val="86100"/>
              </a:lnSpc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педагогам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освоить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дополнительные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профессиональные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повышения квалификации,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формирование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психологических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области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оказания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обучающимся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стрессовых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состояниях,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психоэмоциональных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450"/>
              </a:lnSpc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нарушениях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вследствие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переживания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психотравмирующих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событий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5460" y="1153667"/>
            <a:ext cx="8859520" cy="1729105"/>
            <a:chOff x="155460" y="1153667"/>
            <a:chExt cx="8859520" cy="1729105"/>
          </a:xfrm>
        </p:grpSpPr>
        <p:sp>
          <p:nvSpPr>
            <p:cNvPr id="17" name="object 17"/>
            <p:cNvSpPr/>
            <p:nvPr/>
          </p:nvSpPr>
          <p:spPr>
            <a:xfrm>
              <a:off x="168160" y="1166367"/>
              <a:ext cx="8834120" cy="1703705"/>
            </a:xfrm>
            <a:custGeom>
              <a:avLst/>
              <a:gdLst/>
              <a:ahLst/>
              <a:cxnLst/>
              <a:rect l="l" t="t" r="r" b="b"/>
              <a:pathLst>
                <a:path w="8834120" h="1703705">
                  <a:moveTo>
                    <a:pt x="8833980" y="0"/>
                  </a:moveTo>
                  <a:lnTo>
                    <a:pt x="0" y="0"/>
                  </a:lnTo>
                  <a:lnTo>
                    <a:pt x="0" y="1106678"/>
                  </a:lnTo>
                  <a:lnTo>
                    <a:pt x="4204068" y="1106678"/>
                  </a:lnTo>
                  <a:lnTo>
                    <a:pt x="4204068" y="1277366"/>
                  </a:lnTo>
                  <a:lnTo>
                    <a:pt x="3991216" y="1277366"/>
                  </a:lnTo>
                  <a:lnTo>
                    <a:pt x="4416920" y="1703197"/>
                  </a:lnTo>
                  <a:lnTo>
                    <a:pt x="4842751" y="1277366"/>
                  </a:lnTo>
                  <a:lnTo>
                    <a:pt x="4629899" y="1277366"/>
                  </a:lnTo>
                  <a:lnTo>
                    <a:pt x="4629899" y="1106678"/>
                  </a:lnTo>
                  <a:lnTo>
                    <a:pt x="8833980" y="1106678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8160" y="1166367"/>
              <a:ext cx="8834120" cy="1703705"/>
            </a:xfrm>
            <a:custGeom>
              <a:avLst/>
              <a:gdLst/>
              <a:ahLst/>
              <a:cxnLst/>
              <a:rect l="l" t="t" r="r" b="b"/>
              <a:pathLst>
                <a:path w="8834120" h="1703705">
                  <a:moveTo>
                    <a:pt x="8833980" y="1106678"/>
                  </a:moveTo>
                  <a:lnTo>
                    <a:pt x="4629899" y="1106678"/>
                  </a:lnTo>
                  <a:lnTo>
                    <a:pt x="4629899" y="1277366"/>
                  </a:lnTo>
                  <a:lnTo>
                    <a:pt x="4842751" y="1277366"/>
                  </a:lnTo>
                  <a:lnTo>
                    <a:pt x="4416920" y="1703197"/>
                  </a:lnTo>
                  <a:lnTo>
                    <a:pt x="3991216" y="1277366"/>
                  </a:lnTo>
                  <a:lnTo>
                    <a:pt x="4204068" y="1277366"/>
                  </a:lnTo>
                  <a:lnTo>
                    <a:pt x="4204068" y="1106678"/>
                  </a:lnTo>
                  <a:lnTo>
                    <a:pt x="0" y="1106678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0667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9811" y="1215389"/>
            <a:ext cx="8329295" cy="97599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66675" algn="just">
              <a:lnSpc>
                <a:spcPts val="1450"/>
              </a:lnSpc>
              <a:spcBef>
                <a:spcPts val="340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6.</a:t>
            </a:r>
            <a:r>
              <a:rPr sz="1400" spc="3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39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38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39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разработать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(или)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применять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специальные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кризисного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сопровождения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СВО,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погибших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(умерших)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исполнении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обязанностей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военной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службы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(службы)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осуществлять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коррекционную</a:t>
            </a:r>
            <a:endParaRPr sz="1400">
              <a:latin typeface="Microsoft Sans Serif"/>
              <a:cs typeface="Microsoft Sans Serif"/>
            </a:endParaRPr>
          </a:p>
          <a:p>
            <a:pPr marL="3810" algn="ctr">
              <a:lnSpc>
                <a:spcPts val="1320"/>
              </a:lnSpc>
              <a:spcBef>
                <a:spcPts val="5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работу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переживанию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горя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обучающимися,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находящимися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родителя,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315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565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участника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СВО, в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очном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дистанционном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режиме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99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8600" y="895350"/>
            <a:ext cx="6803390" cy="17549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r>
              <a:rPr lang="ru-RU" sz="1400" b="1" u="sng" dirty="0" smtClean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_____________________________________________</a:t>
            </a:r>
            <a:endParaRPr sz="1400">
              <a:latin typeface="Arial"/>
              <a:cs typeface="Arial"/>
            </a:endParaRPr>
          </a:p>
          <a:p>
            <a:pPr marL="630555" marR="2813050" algn="ctr">
              <a:lnSpc>
                <a:spcPct val="100000"/>
              </a:lnSpc>
              <a:spcBef>
                <a:spcPts val="109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Федеральная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линия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детского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телефона</a:t>
            </a:r>
            <a:r>
              <a:rPr sz="18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доверия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2000-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122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921" y="1166112"/>
            <a:ext cx="9070340" cy="3767837"/>
            <a:chOff x="73921" y="1166113"/>
            <a:chExt cx="9070340" cy="350075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8967" y="1166113"/>
              <a:ext cx="4455033" cy="22189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5721" y="2778391"/>
              <a:ext cx="2887472" cy="18879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921" y="2738945"/>
              <a:ext cx="4149344" cy="185166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99720" y="1193419"/>
            <a:ext cx="4363720" cy="1769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11557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кризисная помощь</a:t>
            </a:r>
            <a:endParaRPr sz="1800">
              <a:latin typeface="Arial"/>
              <a:cs typeface="Arial"/>
            </a:endParaRPr>
          </a:p>
          <a:p>
            <a:pPr marL="28448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97815" marR="5080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200" b="1" i="1" dirty="0">
                <a:latin typeface="Arial"/>
                <a:cs typeface="Arial"/>
              </a:rPr>
              <a:t>Основные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задачи</a:t>
            </a:r>
            <a:r>
              <a:rPr sz="1200" b="1" i="1" spc="-50" dirty="0">
                <a:latin typeface="Arial"/>
                <a:cs typeface="Arial"/>
              </a:rPr>
              <a:t> :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4579" y="1313179"/>
            <a:ext cx="3819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  <a:tabLst>
                <a:tab pos="1265555" algn="l"/>
                <a:tab pos="2843530" algn="l"/>
              </a:tabLst>
            </a:pPr>
            <a:r>
              <a:rPr sz="1200" b="1" spc="-10" dirty="0">
                <a:latin typeface="Arial"/>
                <a:cs typeface="Arial"/>
              </a:rPr>
              <a:t>Федеральный</a:t>
            </a:r>
            <a:r>
              <a:rPr sz="1200" b="1" dirty="0">
                <a:latin typeface="Arial"/>
                <a:cs typeface="Arial"/>
              </a:rPr>
              <a:t>	</a:t>
            </a:r>
            <a:r>
              <a:rPr sz="1200" b="1" spc="-10" dirty="0">
                <a:latin typeface="Arial"/>
                <a:cs typeface="Arial"/>
              </a:rPr>
              <a:t>координационный</a:t>
            </a:r>
            <a:r>
              <a:rPr sz="1200" b="1" dirty="0">
                <a:latin typeface="Arial"/>
                <a:cs typeface="Arial"/>
              </a:rPr>
              <a:t>	центр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по </a:t>
            </a:r>
            <a:r>
              <a:rPr sz="1200" b="1" spc="-10" dirty="0">
                <a:latin typeface="Arial"/>
                <a:cs typeface="Arial"/>
              </a:rPr>
              <a:t>обеспечению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психологической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службы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 </a:t>
            </a:r>
            <a:r>
              <a:rPr sz="1200" b="1" spc="-10" dirty="0">
                <a:latin typeface="Arial"/>
                <a:cs typeface="Arial"/>
              </a:rPr>
              <a:t>системе образования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Российской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Федерации </a:t>
            </a:r>
            <a:r>
              <a:rPr sz="1200" b="1" spc="-10" dirty="0">
                <a:latin typeface="Arial"/>
                <a:cs typeface="Arial"/>
              </a:rPr>
              <a:t>МГППУ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" y="2936875"/>
            <a:ext cx="8669655" cy="2023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9895" indent="97155">
              <a:lnSpc>
                <a:spcPct val="100000"/>
              </a:lnSpc>
              <a:spcBef>
                <a:spcPts val="100"/>
              </a:spcBef>
              <a:buChar char="•"/>
              <a:tabLst>
                <a:tab pos="109855" algn="l"/>
                <a:tab pos="1012190" algn="l"/>
                <a:tab pos="2600960" algn="l"/>
                <a:tab pos="3486785" algn="l"/>
                <a:tab pos="4881880" algn="l"/>
              </a:tabLst>
            </a:pPr>
            <a:r>
              <a:rPr sz="1200" b="1" i="1" spc="-10" dirty="0">
                <a:latin typeface="Arial"/>
                <a:cs typeface="Arial"/>
              </a:rPr>
              <a:t>оказание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психологической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помощи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обучающимся,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находящимся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состоянии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эмоциональной </a:t>
            </a:r>
            <a:r>
              <a:rPr sz="1200" b="1" i="1" dirty="0">
                <a:latin typeface="Arial"/>
                <a:cs typeface="Arial"/>
              </a:rPr>
              <a:t>дезадаптации</a:t>
            </a:r>
            <a:r>
              <a:rPr sz="1200" b="1" i="1" spc="-5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испытывающим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высокий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уровень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психологического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стресса;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профилактика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состояний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эмоциональной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дезадаптации;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развитие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устойчивости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-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стрессу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формирование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конструктивных</a:t>
            </a:r>
            <a:r>
              <a:rPr sz="1200" b="1" i="1" dirty="0">
                <a:latin typeface="Arial"/>
                <a:cs typeface="Arial"/>
              </a:rPr>
              <a:t> навыков</a:t>
            </a:r>
            <a:r>
              <a:rPr sz="1200" b="1" i="1" spc="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совладания</a:t>
            </a:r>
            <a:r>
              <a:rPr sz="1200" b="1" i="1" spc="-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20" dirty="0">
                <a:latin typeface="Arial"/>
                <a:cs typeface="Arial"/>
              </a:rPr>
              <a:t>ним;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повышение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социальной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компетентности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проблемных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0" dirty="0">
                <a:latin typeface="Arial"/>
                <a:cs typeface="Arial"/>
              </a:rPr>
              <a:t> кризисных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жизненных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ситуациях;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развитие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способности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саморазвитию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самоопределению;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профилактика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преодоление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отклонений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личностном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развитии.</a:t>
            </a:r>
            <a:endParaRPr sz="1200">
              <a:latin typeface="Arial"/>
              <a:cs typeface="Arial"/>
            </a:endParaRPr>
          </a:p>
          <a:p>
            <a:pPr marL="2233930">
              <a:lnSpc>
                <a:spcPct val="100000"/>
              </a:lnSpc>
              <a:spcBef>
                <a:spcPts val="850"/>
              </a:spcBef>
            </a:pPr>
            <a:r>
              <a:rPr sz="1000" dirty="0">
                <a:latin typeface="Microsoft Sans Serif"/>
                <a:cs typeface="Microsoft Sans Serif"/>
              </a:rPr>
              <a:t>Получить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консультацию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можно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телефону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бесплатной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горячей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линии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8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800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600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31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14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или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оставить</a:t>
            </a: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письменное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обращение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сайте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www.psychologmgppu.ru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20" dirty="0">
                <a:latin typeface="Microsoft Sans Serif"/>
                <a:cs typeface="Microsoft Sans Serif"/>
              </a:rPr>
              <a:t>Также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для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родителей </a:t>
            </a:r>
            <a:r>
              <a:rPr sz="1000" spc="-10" dirty="0">
                <a:latin typeface="Microsoft Sans Serif"/>
                <a:cs typeface="Microsoft Sans Serif"/>
              </a:rPr>
              <a:t>запущена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серия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бесплатных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вебинаров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онлайн-площадке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http://бытьродителем.рф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7527" y="170180"/>
            <a:ext cx="80182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5836" y="414274"/>
            <a:ext cx="6803390" cy="21730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endParaRPr lang="ru-RU" sz="1800" b="1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r>
              <a:rPr sz="1800" b="1" smtClean="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smtClean="0">
                <a:solidFill>
                  <a:srgbClr val="C00000"/>
                </a:solidFill>
                <a:latin typeface="Arial"/>
                <a:cs typeface="Arial"/>
              </a:rPr>
              <a:t>кризисная</a:t>
            </a:r>
            <a:r>
              <a:rPr lang="ru-RU" sz="1800" b="1" spc="-10" dirty="0" smtClean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smtClean="0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2721724"/>
            <a:ext cx="2229485" cy="22294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4129" y="2721698"/>
            <a:ext cx="3905758" cy="21892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5970" y="1512303"/>
            <a:ext cx="2430779" cy="34389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8600" y="133350"/>
            <a:ext cx="792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 smtClean="0">
                <a:solidFill>
                  <a:srgbClr val="000000"/>
                </a:solidFill>
              </a:rPr>
              <a:t>Оказание</a:t>
            </a:r>
            <a:r>
              <a:rPr lang="ru-RU" sz="1400" b="1" dirty="0" smtClean="0">
                <a:solidFill>
                  <a:srgbClr val="000000"/>
                </a:solidFill>
              </a:rPr>
              <a:t>	</a:t>
            </a:r>
            <a:r>
              <a:rPr lang="ru-RU" sz="1400" b="1" spc="-10" dirty="0" smtClean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 smtClean="0">
                <a:solidFill>
                  <a:schemeClr val="tx1"/>
                </a:solidFill>
              </a:rPr>
              <a:t>помощи,</a:t>
            </a: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spc="-10" dirty="0" smtClean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9137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(участников)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СВО,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членов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педагогических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работников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образовательной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организации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возможности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и </a:t>
            </a:r>
            <a:r>
              <a:rPr sz="1400" b="1" spc="-10" dirty="0">
                <a:latin typeface="Arial"/>
                <a:cs typeface="Arial"/>
              </a:rPr>
              <a:t>ресурсах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получения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помощи,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психолого-</a:t>
            </a:r>
            <a:r>
              <a:rPr sz="1400" b="1" spc="-10" dirty="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u="sng" spc="-150" dirty="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95" y="1104391"/>
            <a:ext cx="3965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рабочие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дни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9.00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18.00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(мск)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222-34-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763" y="1927301"/>
            <a:ext cx="44151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случае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возникновения</a:t>
            </a:r>
            <a:endParaRPr sz="14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конфликтных</a:t>
            </a:r>
            <a:r>
              <a:rPr sz="1400" b="1" spc="7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ситуаций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между</a:t>
            </a:r>
            <a:r>
              <a:rPr sz="1400" b="1" spc="60" dirty="0">
                <a:latin typeface="Arial"/>
                <a:cs typeface="Arial"/>
              </a:rPr>
              <a:t>  </a:t>
            </a:r>
            <a:r>
              <a:rPr sz="1400" b="1" spc="-10" dirty="0">
                <a:latin typeface="Arial"/>
                <a:cs typeface="Arial"/>
              </a:rPr>
              <a:t>участниками образовательных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отношений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763" y="2781046"/>
            <a:ext cx="441642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травли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8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образовательной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среде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spc="-20" dirty="0">
                <a:latin typeface="Arial"/>
                <a:cs typeface="Arial"/>
              </a:rPr>
              <a:t>фоне </a:t>
            </a:r>
            <a:r>
              <a:rPr sz="1400" b="1" dirty="0">
                <a:latin typeface="Arial"/>
                <a:cs typeface="Arial"/>
              </a:rPr>
              <a:t>предвзятого</a:t>
            </a:r>
            <a:r>
              <a:rPr sz="1400" b="1" spc="8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отношения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к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особому</a:t>
            </a:r>
            <a:r>
              <a:rPr sz="1400" b="1" spc="70" dirty="0">
                <a:latin typeface="Arial"/>
                <a:cs typeface="Arial"/>
              </a:rPr>
              <a:t>  </a:t>
            </a:r>
            <a:r>
              <a:rPr sz="1400" b="1" spc="-10" dirty="0">
                <a:latin typeface="Arial"/>
                <a:cs typeface="Arial"/>
              </a:rPr>
              <a:t>статусу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ветеранов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5014" y="1276858"/>
            <a:ext cx="35896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ФГБУ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«Центр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защиты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прав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интересов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детей»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6482" y="3098419"/>
            <a:ext cx="36391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solidFill>
                  <a:srgbClr val="9F5800"/>
                </a:solidFill>
                <a:latin typeface="Microsoft Sans Serif"/>
                <a:cs typeface="Microsoft Sans Serif"/>
              </a:rPr>
              <a:t>Форма</a:t>
            </a:r>
            <a:r>
              <a:rPr sz="1800" spc="-7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обращения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на</a:t>
            </a:r>
            <a:r>
              <a:rPr sz="1800" spc="-20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специализированной</a:t>
            </a:r>
            <a:r>
              <a:rPr sz="1800" spc="-2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странице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официального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сайта</a:t>
            </a:r>
            <a:endParaRPr sz="1800">
              <a:latin typeface="Microsoft Sans Serif"/>
              <a:cs typeface="Microsoft Sans Serif"/>
            </a:endParaRPr>
          </a:p>
          <a:p>
            <a:pPr marL="283845" marR="279400" algn="ctr">
              <a:lnSpc>
                <a:spcPct val="100000"/>
              </a:lnSpc>
            </a:pP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ФГБУ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«Центр</a:t>
            </a: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защиты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прав</a:t>
            </a: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9F5800"/>
                </a:solidFill>
                <a:latin typeface="Microsoft Sans Serif"/>
                <a:cs typeface="Microsoft Sans Serif"/>
              </a:rPr>
              <a:t>и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интересов</a:t>
            </a:r>
            <a:r>
              <a:rPr sz="1800" spc="-2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детей» https://fcprc.ru.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2279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(участников)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СВО,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членов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педагогических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работников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образовательной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организации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возможности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и </a:t>
            </a:r>
            <a:r>
              <a:rPr sz="1400" b="1" spc="-10" dirty="0">
                <a:latin typeface="Arial"/>
                <a:cs typeface="Arial"/>
              </a:rPr>
              <a:t>ресурсах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получения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помощи,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психолого-</a:t>
            </a:r>
            <a:r>
              <a:rPr sz="1400" b="1" spc="-10" dirty="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u="sng" spc="-150" dirty="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394" y="1276858"/>
            <a:ext cx="3609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Arial"/>
                <a:cs typeface="Arial"/>
              </a:rPr>
              <a:t>Государственный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фонд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поддержки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участников специальной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военной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операции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Arial"/>
                <a:cs typeface="Arial"/>
              </a:rPr>
              <a:t>«Защитники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Отечества»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7951" y="2086927"/>
            <a:ext cx="4345558" cy="27646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6775" y="1275334"/>
            <a:ext cx="4363085" cy="1790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09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«Горячая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линии»</a:t>
            </a:r>
            <a:endParaRPr sz="1800">
              <a:latin typeface="Arial"/>
              <a:cs typeface="Arial"/>
            </a:endParaRPr>
          </a:p>
          <a:p>
            <a:pPr marL="313690" algn="ctr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8-800-201-42-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18</a:t>
            </a:r>
            <a:endParaRPr sz="1800">
              <a:latin typeface="Arial"/>
              <a:cs typeface="Arial"/>
            </a:endParaRPr>
          </a:p>
          <a:p>
            <a:pPr marL="12065" marR="5080" indent="635" algn="ctr">
              <a:lnSpc>
                <a:spcPct val="100000"/>
              </a:lnSpc>
              <a:spcBef>
                <a:spcPts val="925"/>
              </a:spcBef>
            </a:pP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дополнительных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мер поддержки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обучающихся</a:t>
            </a:r>
            <a:r>
              <a:rPr sz="18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их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(законных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представителей)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семей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800" spc="-8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800" spc="-7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СВО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6595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243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R="295275" algn="ctr">
                        <a:lnSpc>
                          <a:spcPts val="1290"/>
                        </a:lnSpc>
                      </a:pPr>
                      <a:r>
                        <a:rPr sz="11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Филиал</a:t>
                      </a:r>
                      <a:r>
                        <a:rPr sz="11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фонда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5275"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«Защитники</a:t>
                      </a:r>
                      <a:r>
                        <a:rPr sz="11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Отечества»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7180" algn="ctr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Воронежская</a:t>
                      </a:r>
                      <a:r>
                        <a:rPr sz="11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+7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(4732)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10-00-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ежедневно</a:t>
                      </a:r>
                      <a:r>
                        <a:rPr sz="1100" i="1" spc="4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18:00,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 marR="4635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157605" algn="l"/>
                        </a:tabLst>
                      </a:pP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выходной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суббота,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ts val="1245"/>
                        </a:lnSpc>
                      </a:pP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воскресенье;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Члены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семей</a:t>
                      </a:r>
                      <a:r>
                        <a:rPr sz="11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(ветеранов)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СВО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1096645">
                <a:tc>
                  <a:txBody>
                    <a:bodyPr/>
                    <a:lstStyle/>
                    <a:p>
                      <a:pPr marL="359410" marR="655320" algn="ctr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Круглосуточная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экстренная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ts val="1395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МЧС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989-50-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83210" algn="just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детям,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подросткам,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родителям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marR="283845" algn="just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представителям),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состоянии,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случае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возникновения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чрезвычайных</a:t>
                      </a:r>
                      <a:r>
                        <a:rPr sz="1200" i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ситуаций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8881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138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R="178435" algn="ctr">
                        <a:lnSpc>
                          <a:spcPts val="141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Анонимный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телефон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3510" marR="323215" indent="190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доверияФГБУ «НМИЦ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ПН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В.П.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Сербского» Минздрава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637-70-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Психиатрическая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/>
                    <a:lstStyle/>
                    <a:p>
                      <a:pPr marL="207010" marR="513715" indent="63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вопросамдомашнего насилия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637-22-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927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69439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социальная, юридическая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300355" marR="58737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640" marR="454659" indent="-1905" algn="ctr">
                        <a:lnSpc>
                          <a:spcPts val="144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sz="1200" b="1" spc="-6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222-55-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975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2689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81929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 smtClean="0">
                <a:solidFill>
                  <a:srgbClr val="000000"/>
                </a:solidFill>
              </a:rPr>
              <a:t>психолого-</a:t>
            </a:r>
            <a:r>
              <a:rPr sz="1400" spc="-10" smtClean="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 smtClean="0">
                <a:solidFill>
                  <a:srgbClr val="000000"/>
                </a:solidFill>
              </a:rPr>
              <a:t> поддержки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04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/>
                <a:gridCol w="2136775"/>
                <a:gridCol w="1336675"/>
                <a:gridCol w="2936240"/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</a:tr>
              <a:tr h="860425">
                <a:tc>
                  <a:txBody>
                    <a:bodyPr/>
                    <a:lstStyle/>
                    <a:p>
                      <a:pPr marR="287655" algn="ctr">
                        <a:lnSpc>
                          <a:spcPts val="141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765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РоссийскогоКрасного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956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  <a:tabLst>
                          <a:tab pos="1499235" algn="l"/>
                          <a:tab pos="237426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семьям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мобилизованных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военнослужащих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  <a:tr h="903605">
                <a:tc>
                  <a:txBody>
                    <a:bodyPr/>
                    <a:lstStyle/>
                    <a:p>
                      <a:pPr marL="129539" marR="705485" indent="-190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помощиродителям проекта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бытьродителем.рф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26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2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444-22-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(доб.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ts val="1410"/>
                        </a:lnSpc>
                        <a:tabLst>
                          <a:tab pos="328295" algn="l"/>
                        </a:tabLst>
                      </a:pP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мск)в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будни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5880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обучения,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детьми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130810" marR="55753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Чат-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бот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оказанию 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6720" algn="ctr">
                        <a:lnSpc>
                          <a:spcPts val="1395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Ссылка</a:t>
                      </a:r>
                      <a:r>
                        <a:rPr sz="1800" b="1" spc="-7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входа: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1800" b="1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https://vk.com/psy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2110"/>
                        </a:lnSpc>
                      </a:pPr>
                      <a:r>
                        <a:rPr sz="1800" b="1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_myvmeste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482600">
                        <a:lnSpc>
                          <a:spcPts val="141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00:00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053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мск)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18161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734060" algn="l"/>
                          <a:tab pos="1123950" algn="l"/>
                          <a:tab pos="197929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Сервис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бесплатной психологической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поддержки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населению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7223</Words>
  <Application>Microsoft Office PowerPoint</Application>
  <PresentationFormat>Экран (16:9)</PresentationFormat>
  <Paragraphs>1147</Paragraphs>
  <Slides>73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4" baseType="lpstr">
      <vt:lpstr>Office Theme</vt:lpstr>
      <vt:lpstr>Слайд 1</vt:lpstr>
      <vt:lpstr>Направления организации психолого-педагогического сопровождения детей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 </vt:lpstr>
      <vt:lpstr>Семья находится в состоянии дистресса (длительного стресса) вызванного:</vt:lpstr>
      <vt:lpstr>Слайд 5</vt:lpstr>
      <vt:lpstr>ТРЕВОГА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Слайд 12</vt:lpstr>
      <vt:lpstr>НЕЛЬЗЯ ДОПУСКАТЬ:</vt:lpstr>
      <vt:lpstr>ПОСЛЕДСТВИЯ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Техника 1 - М. Уаит</vt:lpstr>
      <vt:lpstr>Техника 2 - М. Уаит</vt:lpstr>
      <vt:lpstr>Техника 3 - Терапевтическое письмо (Роберт Неймайер)</vt:lpstr>
      <vt:lpstr>Техника 4 - пустого стула (Ф. Перлзом, Р. Эрскиным, Б. и М. Гулдингами)</vt:lpstr>
      <vt:lpstr>Техника 5 - метод исцеления горя, предложенный Джоном Джеймсом (J.W. James) и Расселом Фридманом (R. Friedman)</vt:lpstr>
      <vt:lpstr>Техника 5 - метод исцеления горя, предложенный Джоном Джеймсом (J.W. James) и Расселом Фридманом (R. Friedman)</vt:lpstr>
      <vt:lpstr>Техника 5 - метод исцеления горя, предложенный Джоном Джеймсом (J.W. James) и Расселом Фридманом (R. Friedman)</vt:lpstr>
      <vt:lpstr>Слайд 29</vt:lpstr>
      <vt:lpstr>Слайд 30</vt:lpstr>
      <vt:lpstr>Специфика личностных изменений</vt:lpstr>
      <vt:lpstr>Психологические техники оказания поддержки семьям участников СВО</vt:lpstr>
      <vt:lpstr>Слайд 33</vt:lpstr>
      <vt:lpstr>Слайд 34</vt:lpstr>
      <vt:lpstr>Слайд 35</vt:lpstr>
      <vt:lpstr>Слайд 36</vt:lpstr>
      <vt:lpstr>«Линия жизни» Александра Кроника в интерпретации А.Караяни</vt:lpstr>
      <vt:lpstr>Слайд 38</vt:lpstr>
      <vt:lpstr>Слайд 39</vt:lpstr>
      <vt:lpstr>Оказание экстренной психологической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Слайд 57</vt:lpstr>
      <vt:lpstr>Для ЗАЗЕМЛЕНИЯ во время эмоциональных бурь ОБРАТИТЕ ВНИМАНИЕ на свои мысли и чувства, ЗАМЕДЛИТЕСЬ и СОЕДИНИТЕСЬ со своим телом, медленно прижимая ноги к полу, потягиваясь и дыша, а затем</vt:lpstr>
      <vt:lpstr>ОСВОБОДИТЕСЬ ОТ КРЮЧКА с помощью этих трех действий:</vt:lpstr>
      <vt:lpstr>Выберите ценности, наиболее важные для вас, например:</vt:lpstr>
      <vt:lpstr>Обратите внимание на свою боль и боль других и отвечайте на нее с добротой.</vt:lpstr>
      <vt:lpstr>Слайд 62</vt:lpstr>
      <vt:lpstr>Слайд 63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Слайд 66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Слайд 68</vt:lpstr>
      <vt:lpstr>Слайд 69</vt:lpstr>
      <vt:lpstr>Слайд 70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45</cp:revision>
  <dcterms:created xsi:type="dcterms:W3CDTF">2024-09-17T09:51:36Z</dcterms:created>
  <dcterms:modified xsi:type="dcterms:W3CDTF">2024-10-02T13:34:31Z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2010</vt:lpwstr>
  </property>
</Properties>
</file>