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vml" ContentType="application/vnd.openxmlformats-officedocument.vmlDrawing"/>
  <Default Extension="docx" ContentType="application/vnd.openxmlformats-officedocument.wordprocessingml.document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711" r:id="rId1"/>
    <p:sldMasterId id="2147483723" r:id="rId2"/>
  </p:sldMasterIdLst>
  <p:sldIdLst>
    <p:sldId id="301" r:id="rId3"/>
    <p:sldId id="268" r:id="rId4"/>
    <p:sldId id="258" r:id="rId5"/>
    <p:sldId id="259" r:id="rId6"/>
    <p:sldId id="300" r:id="rId7"/>
    <p:sldId id="335" r:id="rId8"/>
    <p:sldId id="336" r:id="rId9"/>
    <p:sldId id="302" r:id="rId10"/>
    <p:sldId id="338" r:id="rId11"/>
    <p:sldId id="311" r:id="rId12"/>
    <p:sldId id="315" r:id="rId13"/>
    <p:sldId id="344" r:id="rId14"/>
    <p:sldId id="329" r:id="rId15"/>
    <p:sldId id="341" r:id="rId16"/>
    <p:sldId id="340" r:id="rId17"/>
    <p:sldId id="342" r:id="rId18"/>
    <p:sldId id="328" r:id="rId19"/>
    <p:sldId id="272" r:id="rId20"/>
    <p:sldId id="265" r:id="rId21"/>
    <p:sldId id="332" r:id="rId22"/>
  </p:sldIdLst>
  <p:sldSz cx="12192000" cy="6858000"/>
  <p:notesSz cx="6858000" cy="9144000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6081">
          <p15:clr>
            <a:srgbClr val="A4A3A4"/>
          </p15:clr>
        </p15:guide>
        <p15:guide id="4" pos="58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2EB"/>
    <a:srgbClr val="D76FD9"/>
    <a:srgbClr val="F9D7F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3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34" y="102"/>
      </p:cViewPr>
      <p:guideLst>
        <p:guide orient="horz" pos="2160"/>
        <p:guide pos="3840"/>
        <p:guide pos="6081"/>
        <p:guide pos="585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1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drawings/_rels/vmlDrawing1.v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32.png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CCBB7-F9CD-4016-B2FF-8EE7E825417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952DF-D4F8-4BFA-8DF4-A8156938F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879357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CCBB7-F9CD-4016-B2FF-8EE7E82541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15.09.2026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952DF-D4F8-4BFA-8DF4-A8156938FC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027758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theme" Target="../theme/theme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flip="none" rotWithShape="1">
          <a:gsLst>
            <a:gs pos="100000">
              <a:schemeClr val="bg1"/>
            </a:gs>
            <a:gs pos="22000">
              <a:schemeClr val="accent6">
                <a:lumMod val="60000"/>
                <a:lumOff val="40000"/>
              </a:schemeClr>
            </a:gs>
            <a:gs pos="100000">
              <a:schemeClr val="bg1">
                <a:lumMod val="7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CCBB7-F9CD-4016-B2FF-8EE7E825417F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952DF-D4F8-4BFA-8DF4-A8156938F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39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flip="none" rotWithShape="1">
          <a:gsLst>
            <a:gs pos="100000">
              <a:schemeClr val="bg1"/>
            </a:gs>
            <a:gs pos="0">
              <a:schemeClr val="accent6">
                <a:lumMod val="60000"/>
                <a:lumOff val="40000"/>
              </a:schemeClr>
            </a:gs>
            <a:gs pos="100000">
              <a:schemeClr val="bg1">
                <a:lumMod val="75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CCBB7-F9CD-4016-B2FF-8EE7E82541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t>15.09.2026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952DF-D4F8-4BFA-8DF4-A8156938FCB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353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8.jpeg" /><Relationship Id="rId6" Type="http://schemas.openxmlformats.org/officeDocument/2006/relationships/image" Target="../media/image9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jpeg" /><Relationship Id="rId3" Type="http://schemas.openxmlformats.org/officeDocument/2006/relationships/image" Target="../media/image23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Relationship Id="rId3" Type="http://schemas.openxmlformats.org/officeDocument/2006/relationships/image" Target="../media/image25.png" /><Relationship Id="rId4" Type="http://schemas.openxmlformats.org/officeDocument/2006/relationships/image" Target="../media/image26.png" /><Relationship Id="rId5" Type="http://schemas.openxmlformats.org/officeDocument/2006/relationships/image" Target="../media/image27.png" /><Relationship Id="rId6" Type="http://schemas.openxmlformats.org/officeDocument/2006/relationships/image" Target="../media/image28.png" /><Relationship Id="rId7" Type="http://schemas.openxmlformats.org/officeDocument/2006/relationships/image" Target="../media/image29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png" /><Relationship Id="rId3" Type="http://schemas.openxmlformats.org/officeDocument/2006/relationships/image" Target="../media/image31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package" Target="../embeddings/Microsoft_Word_Document1.docx" TargetMode="Internal" /><Relationship Id="rId3" Type="http://schemas.openxmlformats.org/officeDocument/2006/relationships/image" Target="../media/image32.png" /><Relationship Id="rId4" Type="http://schemas.openxmlformats.org/officeDocument/2006/relationships/vmlDrawing" Target="../drawings/vmlDrawing1.v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3.png" /><Relationship Id="rId3" Type="http://schemas.openxmlformats.org/officeDocument/2006/relationships/image" Target="../media/image34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5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3600"/>
            <a:ext cx="12192000" cy="6834400"/>
          </a:xfrm>
          <a:prstGeom prst="rect">
            <a:avLst/>
          </a:prstGeom>
          <a:solidFill>
            <a:srgbClr val="DDDDDD">
              <a:alpha val="3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67198" y="4312221"/>
            <a:ext cx="4588625" cy="2366995"/>
          </a:xfrm>
          <a:solidFill>
            <a:schemeClr val="accent4">
              <a:lumMod val="40000"/>
              <a:lumOff val="60000"/>
              <a:alpha val="68000"/>
            </a:schemeClr>
          </a:solidFill>
        </p:spPr>
        <p:txBody>
          <a:bodyPr>
            <a:noAutofit/>
          </a:bodyPr>
          <a:lstStyle/>
          <a:p>
            <a:r>
              <a:rPr lang="ru-RU">
                <a:latin typeface="Comic Sans MS" panose="030f0702030302020204" pitchFamily="66" charset="0"/>
              </a:rPr>
              <a:t>Выполнила работу </a:t>
            </a:r>
          </a:p>
          <a:p>
            <a:r>
              <a:rPr lang="ru-RU">
                <a:latin typeface="Comic Sans MS" panose="030f0702030302020204" pitchFamily="66" charset="0"/>
              </a:rPr>
              <a:t>Ученица «МАОУ СОШ №40»</a:t>
            </a:r>
          </a:p>
          <a:p>
            <a:r>
              <a:rPr lang="ru-RU">
                <a:latin typeface="Comic Sans MS" panose="030f0702030302020204" pitchFamily="66" charset="0"/>
              </a:rPr>
              <a:t> </a:t>
            </a:r>
            <a:r>
              <a:rPr lang="ru-RU" smtClean="0">
                <a:latin typeface="Comic Sans MS" panose="030f0702030302020204" pitchFamily="66" charset="0"/>
              </a:rPr>
              <a:t>10 </a:t>
            </a:r>
            <a:r>
              <a:rPr lang="ru-RU">
                <a:latin typeface="Comic Sans MS" panose="030f0702030302020204" pitchFamily="66" charset="0"/>
              </a:rPr>
              <a:t>класса</a:t>
            </a:r>
          </a:p>
          <a:p>
            <a:r>
              <a:rPr lang="ru-RU" smtClean="0">
                <a:latin typeface="Comic Sans MS" panose="030f0702030302020204" pitchFamily="66" charset="0"/>
              </a:rPr>
              <a:t>В. М.</a:t>
            </a:r>
          </a:p>
          <a:p>
            <a:r>
              <a:rPr lang="ru-RU">
                <a:latin typeface="Comic Sans MS" panose="030f0702030302020204" pitchFamily="66" charset="0"/>
              </a:rPr>
              <a:t>.</a:t>
            </a:r>
            <a:r>
              <a:rPr lang="ru-RU" smtClean="0">
                <a:latin typeface="Comic Sans MS" panose="030f0702030302020204" pitchFamily="66" charset="0"/>
              </a:rPr>
              <a:t>  </a:t>
            </a: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9802" y="1670204"/>
            <a:ext cx="7863668" cy="1138773"/>
          </a:xfrm>
          <a:prstGeom prst="rect">
            <a:avLst/>
          </a:prstGeom>
          <a:solidFill>
            <a:schemeClr val="accent4">
              <a:lumMod val="40000"/>
              <a:lumOff val="60000"/>
              <a:alpha val="67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i="1" u="sng">
                <a:solidFill>
                  <a:prstClr val="black">
                    <a:lumMod val="95000"/>
                    <a:lumOff val="5000"/>
                  </a:prstClr>
                </a:solidFill>
              </a:rPr>
              <a:t>Номинация  проекта:</a:t>
            </a:r>
            <a:r>
              <a:rPr lang="ru-RU" sz="3200">
                <a:solidFill>
                  <a:prstClr val="black">
                    <a:lumMod val="95000"/>
                    <a:lumOff val="5000"/>
                  </a:prstClr>
                </a:solidFill>
              </a:rPr>
              <a:t>  «</a:t>
            </a:r>
            <a:r>
              <a:rPr lang="ru-RU" sz="3200" i="1">
                <a:solidFill>
                  <a:prstClr val="black"/>
                </a:solidFill>
              </a:rPr>
              <a:t>Технология</a:t>
            </a:r>
            <a:r>
              <a:rPr lang="ru-RU" sz="4400" i="1">
                <a:solidFill>
                  <a:prstClr val="black"/>
                </a:solidFill>
              </a:rPr>
              <a:t> </a:t>
            </a:r>
            <a:r>
              <a:rPr lang="ru-RU" sz="3200" i="1">
                <a:solidFill>
                  <a:prstClr val="black"/>
                </a:solidFill>
              </a:rPr>
              <a:t>успеха»</a:t>
            </a:r>
            <a:br>
              <a:rPr lang="ru-RU" sz="2400">
                <a:solidFill>
                  <a:prstClr val="black"/>
                </a:solidFill>
              </a:rPr>
            </a:br>
            <a:endParaRPr lang="ru-RU" sz="240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379" y="0"/>
            <a:ext cx="11075831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>
                <a:ln>
                  <a:solidFill>
                    <a:prstClr val="black"/>
                  </a:solidFill>
                </a:ln>
                <a:solidFill>
                  <a:prstClr val="white">
                    <a:lumMod val="95000"/>
                  </a:prstClr>
                </a:solidFill>
              </a:rPr>
              <a:t>Творческий </a:t>
            </a:r>
            <a:r>
              <a:rPr lang="ru-RU" sz="4800" b="1" smtClean="0">
                <a:ln>
                  <a:solidFill>
                    <a:prstClr val="black"/>
                  </a:solidFill>
                </a:ln>
                <a:solidFill>
                  <a:prstClr val="white">
                    <a:lumMod val="95000"/>
                  </a:prstClr>
                </a:solidFill>
              </a:rPr>
              <a:t>проект</a:t>
            </a:r>
          </a:p>
          <a:p>
            <a:pPr algn="ctr"/>
            <a:r>
              <a:rPr lang="ru-RU" sz="6000" b="1" smtClean="0">
                <a:ln>
                  <a:solidFill>
                    <a:prstClr val="black"/>
                  </a:solidFill>
                </a:ln>
                <a:solidFill>
                  <a:prstClr val="white">
                    <a:lumMod val="95000"/>
                  </a:prstClr>
                </a:solidFill>
              </a:rPr>
              <a:t>«</a:t>
            </a:r>
            <a:r>
              <a:rPr lang="ru-RU" sz="4000" b="1" smtClean="0">
                <a:ln>
                  <a:solidFill>
                    <a:prstClr val="black"/>
                  </a:solidFill>
                </a:ln>
                <a:solidFill>
                  <a:prstClr val="white">
                    <a:lumMod val="95000"/>
                  </a:prstClr>
                </a:solidFill>
              </a:rPr>
              <a:t>Будущее </a:t>
            </a:r>
            <a:r>
              <a:rPr lang="ru-RU" sz="4000" b="1">
                <a:ln>
                  <a:solidFill>
                    <a:prstClr val="black"/>
                  </a:solidFill>
                </a:ln>
                <a:solidFill>
                  <a:prstClr val="white">
                    <a:lumMod val="95000"/>
                  </a:prstClr>
                </a:solidFill>
              </a:rPr>
              <a:t>России: взгляд </a:t>
            </a:r>
            <a:r>
              <a:rPr lang="ru-RU" sz="4000" b="1" smtClean="0">
                <a:ln>
                  <a:solidFill>
                    <a:prstClr val="black"/>
                  </a:solidFill>
                </a:ln>
                <a:solidFill>
                  <a:prstClr val="white">
                    <a:lumMod val="95000"/>
                  </a:prstClr>
                </a:solidFill>
              </a:rPr>
              <a:t>молодых»</a:t>
            </a:r>
          </a:p>
          <a:p>
            <a:pPr algn="ctr"/>
            <a:endParaRPr lang="ru-RU" sz="4000" b="1">
              <a:ln>
                <a:solidFill>
                  <a:prstClr val="black"/>
                </a:solidFill>
              </a:ln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9777" y="2369880"/>
            <a:ext cx="897774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smtClean="0">
                <a:ln>
                  <a:solidFill>
                    <a:prstClr val="black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«</a:t>
            </a:r>
            <a:r>
              <a:rPr lang="ru-RU" sz="8800" smtClean="0"/>
              <a:t>п</a:t>
            </a:r>
            <a:r>
              <a:rPr lang="ru-RU" sz="6600" smtClean="0"/>
              <a:t>одарочный </a:t>
            </a:r>
            <a:r>
              <a:rPr lang="ru-RU" sz="6600"/>
              <a:t>набор «Тепло петель»</a:t>
            </a:r>
            <a:endParaRPr lang="ru-RU" sz="6600">
              <a:latin typeface="Comic Sans MS" panose="030f0702030302020204" pitchFamily="66" charset="0"/>
            </a:endParaRPr>
          </a:p>
          <a:p>
            <a:pPr algn="ctr"/>
            <a:r>
              <a:rPr lang="ru-RU" sz="6600" b="1" smtClean="0">
                <a:ln>
                  <a:solidFill>
                    <a:prstClr val="black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»</a:t>
            </a:r>
            <a:endParaRPr lang="ru-RU" sz="6600" b="1">
              <a:ln>
                <a:solidFill>
                  <a:prstClr val="black"/>
                </a:solidFill>
              </a:ln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334929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7829" y="393510"/>
            <a:ext cx="10515600" cy="1325563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ru-RU" sz="4800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anose="030f0702030302020204" pitchFamily="66" charset="0"/>
              </a:rPr>
              <a:t>Обоснование выбора темы проекта</a:t>
            </a:r>
            <a:br>
              <a:rPr lang="ru-RU"/>
            </a:b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1719073"/>
            <a:ext cx="7452513" cy="4322290"/>
          </a:xfrm>
        </p:spPr>
        <p:txBody>
          <a:bodyPr>
            <a:noAutofit/>
          </a:bodyPr>
          <a:lstStyle/>
          <a:p>
            <a:r>
              <a:rPr lang="ru-RU" sz="3200">
                <a:solidFill>
                  <a:schemeClr val="tx1"/>
                </a:solidFill>
                <a:latin typeface="Comic Sans MS" panose="030f0702030302020204" pitchFamily="66" charset="0"/>
              </a:rPr>
              <a:t>Люди издавна украшают изделия. Это может быть вышивка, батика и многое другое, что может радовать глаза. Сейчас, в магазине можно купить практически всё, но больше и больше ценят самодельные вещи, на мой взгляд, вещь, сделанная своими руками, обладает некой энергией, душой, настроением.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01710" y="2358989"/>
            <a:ext cx="3002117" cy="424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53842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8112" y="509848"/>
            <a:ext cx="8596668" cy="901959"/>
          </a:xfrm>
          <a:noFill/>
          <a:ln>
            <a:noFill/>
          </a:ln>
        </p:spPr>
        <p:txBody>
          <a:bodyPr/>
          <a:lstStyle/>
          <a:p>
            <a:pPr algn="ctr"/>
            <a:r>
              <a:rPr lang="ru-RU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anose="030f0702030302020204" pitchFamily="66" charset="0"/>
              </a:rPr>
              <a:t>Цели и 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9455" y="1487425"/>
            <a:ext cx="10893982" cy="50297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ru-RU" b="1" u="sng">
                <a:solidFill>
                  <a:schemeClr val="tx1"/>
                </a:solidFill>
                <a:latin typeface="Comic Sans MS" panose="030f0702030302020204" pitchFamily="66" charset="0"/>
              </a:rPr>
              <a:t>Главная цель</a:t>
            </a:r>
            <a:r>
              <a:rPr lang="ru-RU" b="1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ru-RU" b="1" smtClean="0">
                <a:solidFill>
                  <a:schemeClr val="tx1"/>
                </a:solidFill>
                <a:latin typeface="Comic Sans MS" panose="030f0702030302020204" pitchFamily="66" charset="0"/>
              </a:rPr>
              <a:t>–</a:t>
            </a:r>
            <a:r>
              <a:rPr lang="ru-RU" smtClean="0">
                <a:solidFill>
                  <a:srgbClr val="FF0000"/>
                </a:solidFill>
                <a:latin typeface="Comic Sans MS" panose="030f0702030302020204" pitchFamily="66" charset="0"/>
              </a:rPr>
              <a:t>Выполнить </a:t>
            </a:r>
            <a:r>
              <a:rPr lang="ru-RU">
                <a:solidFill>
                  <a:srgbClr val="FF0000"/>
                </a:solidFill>
              </a:rPr>
              <a:t>п</a:t>
            </a:r>
            <a:r>
              <a:rPr lang="ru-RU" smtClean="0">
                <a:solidFill>
                  <a:srgbClr val="FF0000"/>
                </a:solidFill>
              </a:rPr>
              <a:t>одарочный </a:t>
            </a:r>
            <a:r>
              <a:rPr lang="ru-RU">
                <a:solidFill>
                  <a:srgbClr val="FF0000"/>
                </a:solidFill>
              </a:rPr>
              <a:t>набор «Тепло петель</a:t>
            </a:r>
            <a:r>
              <a:rPr lang="ru-RU" smtClean="0">
                <a:solidFill>
                  <a:srgbClr val="FF0000"/>
                </a:solidFill>
              </a:rPr>
              <a:t>»</a:t>
            </a:r>
            <a:endParaRPr lang="ru-RU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ru-RU" b="1" u="sng" smtClean="0">
                <a:solidFill>
                  <a:schemeClr val="tx1"/>
                </a:solidFill>
                <a:latin typeface="Comic Sans MS" panose="030f0702030302020204" pitchFamily="66" charset="0"/>
              </a:rPr>
              <a:t>Задачи</a:t>
            </a:r>
            <a:r>
              <a:rPr lang="ru-RU" b="1" u="sng">
                <a:solidFill>
                  <a:schemeClr val="tx1"/>
                </a:solidFill>
                <a:latin typeface="Comic Sans MS" panose="030f0702030302020204" pitchFamily="66" charset="0"/>
              </a:rPr>
              <a:t> </a:t>
            </a:r>
            <a:r>
              <a:rPr lang="ru-RU" b="1" u="sng" smtClean="0">
                <a:solidFill>
                  <a:schemeClr val="tx1"/>
                </a:solidFill>
                <a:latin typeface="Comic Sans MS" panose="030f0702030302020204" pitchFamily="66" charset="0"/>
              </a:rPr>
              <a:t>проекта</a:t>
            </a:r>
            <a:r>
              <a:rPr lang="ru-RU" b="1" i="1" smtClean="0">
                <a:solidFill>
                  <a:schemeClr val="tx1"/>
                </a:solidFill>
                <a:latin typeface="Comic Sans MS" panose="030f0702030302020204" pitchFamily="66" charset="0"/>
              </a:rPr>
              <a:t>: </a:t>
            </a:r>
            <a:r>
              <a:rPr lang="ru-RU" smtClean="0"/>
              <a:t>Разработать </a:t>
            </a:r>
            <a:r>
              <a:rPr lang="ru-RU"/>
              <a:t>и изготовить безопасный, практичный и эстетически привлекательный подарочный комплект ручной работы для новорожденного, состоящий из вязаных пинеток и развивающей игрушки-погремушки.</a:t>
            </a:r>
            <a:endParaRPr lang="ru-RU" b="1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ru-RU" sz="2400" b="1" u="sng" smtClean="0"/>
              <a:t>Цель</a:t>
            </a:r>
            <a:r>
              <a:rPr lang="ru-RU" sz="2400" b="1" smtClean="0"/>
              <a:t>:</a:t>
            </a:r>
            <a:br>
              <a:rPr lang="ru-RU" sz="2400"/>
            </a:br>
            <a:r>
              <a:rPr lang="ru-RU" sz="2400"/>
              <a:t>* Изучить требования безопасности (ГОСТы) и ассортимент детских вязаных изделий (0-6 месяцев).</a:t>
            </a:r>
            <a:br>
              <a:rPr lang="ru-RU" sz="2400"/>
            </a:br>
            <a:r>
              <a:rPr lang="ru-RU" sz="2400"/>
              <a:t>* Выбрать экологически чистые и гипоаллергенные материалы для изготовления.</a:t>
            </a:r>
            <a:br>
              <a:rPr lang="ru-RU" sz="2400"/>
            </a:br>
            <a:r>
              <a:rPr lang="ru-RU" sz="2400"/>
              <a:t>* Разработать/адаптировать технологическую и техническую документацию (схемы) для вязания.</a:t>
            </a:r>
            <a:br>
              <a:rPr lang="ru-RU" sz="2400"/>
            </a:br>
            <a:r>
              <a:rPr lang="ru-RU" sz="2400"/>
              <a:t>* Изготовить комплект "Пинетки и игрушка" в едином стиле.</a:t>
            </a:r>
            <a:br>
              <a:rPr lang="ru-RU" sz="2400"/>
            </a:br>
            <a:r>
              <a:rPr lang="ru-RU" sz="2400"/>
              <a:t>* Провести анализ экономической эффективности проекта.</a:t>
            </a:r>
          </a:p>
          <a:p>
            <a:pPr marL="0" indent="0">
              <a:buNone/>
            </a:pPr>
            <a:endParaRPr lang="ru-RU" sz="2400">
              <a:solidFill>
                <a:schemeClr val="tx1"/>
              </a:solidFill>
            </a:endParaRPr>
          </a:p>
        </p:txBody>
      </p:sp>
      <p:pic>
        <p:nvPicPr>
          <p:cNvPr id="6" name="Рисунок 5" descr="красивая девочк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706900" y="4192074"/>
            <a:ext cx="1485100" cy="2665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7800064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anose="030f0702030302020204" pitchFamily="66" charset="0"/>
              </a:rPr>
              <a:t>Историческая справка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4708" y="1085088"/>
            <a:ext cx="8452028" cy="4203637"/>
          </a:xfrm>
        </p:spPr>
        <p:txBody>
          <a:bodyPr>
            <a:noAutofit/>
          </a:bodyPr>
          <a:lstStyle/>
          <a:p>
            <a:r>
              <a:rPr lang="ru-RU">
                <a:latin typeface="Comic Sans MS" panose="030f0702030302020204" pitchFamily="66" charset="0"/>
              </a:rPr>
              <a:t>История вязания насчитывает тысячелетия, а самые древние вязаные артефакты были обнаружены в Египте и датируются началом нашей эры. Интересно, что изначально этим ремеслом занимались в основном мужчины, а в Европе оно стало широко распространяться в эпоху Средневековья. В 16 веке в Англии была изобретена вязальная машина, что позволило наладить массовое производство чулок. Однако ручное вязание не потеряло своей актуальности, оставаясь важным домашним умением и народным промыслом. </a:t>
            </a:r>
            <a:endParaRPr lang="ru-RU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946410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86935" y="608475"/>
            <a:ext cx="10515600" cy="76944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b="1" i="0" u="none" strike="noStrike" cap="none" normalizeH="0" baseline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/>
                <a:latin typeface="Comic Sans MS" panose="030f0702030302020204" pitchFamily="66" charset="0"/>
                <a:ea typeface="Times New Roman" pitchFamily="18" charset="0"/>
                <a:cs typeface="Times New Roman" pitchFamily="18" charset="0"/>
              </a:rPr>
              <a:t>Схема обдумывания</a:t>
            </a:r>
            <a:endParaRPr kumimoji="0" lang="ru-RU" b="0" i="0" u="none" strike="noStrike" cap="none" normalizeH="0" baseline="0">
              <a:ln>
                <a:solidFill>
                  <a:schemeClr val="tx1"/>
                </a:solidFill>
              </a:ln>
              <a:solidFill>
                <a:schemeClr val="bg1"/>
              </a:solidFill>
              <a:effectLst/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353426" y="2012008"/>
            <a:ext cx="3485143" cy="236492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endParaRPr lang="ru-RU"/>
          </a:p>
        </p:txBody>
      </p:sp>
      <p:sp>
        <p:nvSpPr>
          <p:cNvPr id="15" name="Выноска-облако 14"/>
          <p:cNvSpPr/>
          <p:nvPr/>
        </p:nvSpPr>
        <p:spPr>
          <a:xfrm rot="1243071">
            <a:off x="8176994" y="1766822"/>
            <a:ext cx="2854729" cy="1570365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67298" flipV="1">
            <a:off x="5142761" y="4774724"/>
            <a:ext cx="2555760" cy="183570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24536" flipH="1">
            <a:off x="2066616" y="4131859"/>
            <a:ext cx="2762880" cy="173237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44821">
            <a:off x="7917525" y="3705283"/>
            <a:ext cx="2710569" cy="160027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48508" flipH="1">
            <a:off x="1191852" y="1899787"/>
            <a:ext cx="2945317" cy="164777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rot="20283004">
            <a:off x="1408079" y="2258547"/>
            <a:ext cx="27474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>
                <a:latin typeface="Comic Sans MS" panose="030f0702030302020204" pitchFamily="66" charset="0"/>
              </a:rPr>
              <a:t>Экономическое обоснование</a:t>
            </a:r>
          </a:p>
        </p:txBody>
      </p:sp>
      <p:sp>
        <p:nvSpPr>
          <p:cNvPr id="21" name="TextBox 20"/>
          <p:cNvSpPr txBox="1"/>
          <p:nvPr/>
        </p:nvSpPr>
        <p:spPr>
          <a:xfrm rot="19749768">
            <a:off x="2273308" y="4528589"/>
            <a:ext cx="25428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>
                <a:latin typeface="Comic Sans MS" panose="030f0702030302020204" pitchFamily="66" charset="0"/>
              </a:rPr>
              <a:t>Экологическое обоснование</a:t>
            </a:r>
          </a:p>
        </p:txBody>
      </p:sp>
      <p:sp>
        <p:nvSpPr>
          <p:cNvPr id="22" name="TextBox 21"/>
          <p:cNvSpPr txBox="1"/>
          <p:nvPr/>
        </p:nvSpPr>
        <p:spPr>
          <a:xfrm rot="1188703">
            <a:off x="5389781" y="5277077"/>
            <a:ext cx="2326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>
                <a:latin typeface="Comic Sans MS" panose="030f0702030302020204" pitchFamily="66" charset="0"/>
              </a:rPr>
              <a:t>Технология изготовления</a:t>
            </a:r>
          </a:p>
        </p:txBody>
      </p:sp>
      <p:sp>
        <p:nvSpPr>
          <p:cNvPr id="23" name="TextBox 22"/>
          <p:cNvSpPr txBox="1"/>
          <p:nvPr/>
        </p:nvSpPr>
        <p:spPr>
          <a:xfrm rot="1063204">
            <a:off x="8240491" y="4115657"/>
            <a:ext cx="22604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>
                <a:latin typeface="Comic Sans MS" panose="030f0702030302020204" pitchFamily="66" charset="0"/>
              </a:rPr>
              <a:t>Материалы и инструменты</a:t>
            </a:r>
          </a:p>
        </p:txBody>
      </p:sp>
      <p:sp>
        <p:nvSpPr>
          <p:cNvPr id="25" name="TextBox 24"/>
          <p:cNvSpPr txBox="1"/>
          <p:nvPr/>
        </p:nvSpPr>
        <p:spPr>
          <a:xfrm rot="1050840">
            <a:off x="8654030" y="2321170"/>
            <a:ext cx="21257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>
                <a:latin typeface="Comic Sans MS" panose="030f0702030302020204" pitchFamily="66" charset="0"/>
              </a:rPr>
              <a:t>Потребность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89223" y="2552004"/>
            <a:ext cx="32135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smtClean="0">
                <a:latin typeface="Comic Sans MS" panose="030f0702030302020204" pitchFamily="66" charset="0"/>
              </a:rPr>
              <a:t>   Подарочный     набор «Тепло петель»  малышу</a:t>
            </a:r>
            <a:endParaRPr lang="ru-RU" sz="280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42830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7764" y="2653784"/>
            <a:ext cx="2174054" cy="1912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Рисунок 3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16218" y="219456"/>
            <a:ext cx="2457285" cy="190538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3076" name="Рисунок 1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747878" y="3547873"/>
            <a:ext cx="2356199" cy="20360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3077" name="Рисунок 4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522464" y="912628"/>
            <a:ext cx="3011424" cy="20225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ru-RU">
                <a:ln w="1841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Банк идей</a:t>
            </a:r>
          </a:p>
        </p:txBody>
      </p:sp>
      <p:pic>
        <p:nvPicPr>
          <p:cNvPr id="8" name="Рисунок 7" descr="C:\Users\Учитель\Downloads\photo_5201824128900921147_y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144512" y="3429000"/>
            <a:ext cx="3828288" cy="24882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Стрелка вниз 9"/>
          <p:cNvSpPr/>
          <p:nvPr/>
        </p:nvSpPr>
        <p:spPr>
          <a:xfrm rot="19355504">
            <a:off x="6602418" y="1965745"/>
            <a:ext cx="190393" cy="24666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C:\Users\Учитель\Downloads\photo_5201824128900921147_y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296912" y="3581400"/>
            <a:ext cx="3828288" cy="24882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0281552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298979" y="96688"/>
            <a:ext cx="2746717" cy="33323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2064" y="3291839"/>
            <a:ext cx="2597860" cy="34666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4101" name="Рисунок 3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864862" y="441578"/>
            <a:ext cx="3809227" cy="285026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838200" y="316357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b="1">
                <a:latin typeface="Comic Sans MS" panose="030f0702030302020204" pitchFamily="66" charset="0"/>
              </a:rPr>
              <a:t>Банк идей</a:t>
            </a:r>
          </a:p>
        </p:txBody>
      </p:sp>
      <p:pic>
        <p:nvPicPr>
          <p:cNvPr id="2050" name="Рисунок 9" descr="1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913902" y="4235482"/>
            <a:ext cx="1362075" cy="2266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Стрелка вниз 4"/>
          <p:cNvSpPr/>
          <p:nvPr/>
        </p:nvSpPr>
        <p:spPr>
          <a:xfrm rot="19355504">
            <a:off x="8575121" y="2877767"/>
            <a:ext cx="158258" cy="33236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9355504">
            <a:off x="8727521" y="3030167"/>
            <a:ext cx="158258" cy="33236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784728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3571" y="1648353"/>
            <a:ext cx="6866176" cy="4855290"/>
          </a:xfrm>
        </p:spPr>
        <p:txBody>
          <a:bodyPr>
            <a:normAutofit/>
          </a:bodyPr>
          <a:lstStyle/>
          <a:p>
            <a:r>
              <a:rPr lang="ru-RU" sz="3200">
                <a:latin typeface="Comic Sans MS" panose="030f0702030302020204" pitchFamily="66" charset="0"/>
              </a:rPr>
              <a:t>Анализ прототипов помог мне сориентироваться в огромном разнообразии моделей детских </a:t>
            </a:r>
            <a:r>
              <a:rPr lang="ru-RU" sz="3200" smtClean="0">
                <a:latin typeface="Comic Sans MS" panose="030f0702030302020204" pitchFamily="66" charset="0"/>
              </a:rPr>
              <a:t>вязанных изделий.  </a:t>
            </a:r>
            <a:r>
              <a:rPr lang="ru-RU" sz="3200">
                <a:latin typeface="Comic Sans MS" panose="030f0702030302020204" pitchFamily="66" charset="0"/>
              </a:rPr>
              <a:t>Рассмотрев все варианты   </a:t>
            </a:r>
            <a:r>
              <a:rPr lang="ru-RU" sz="3200" smtClean="0">
                <a:latin typeface="Comic Sans MS" panose="030f0702030302020204" pitchFamily="66" charset="0"/>
              </a:rPr>
              <a:t>вязанных изделий, </a:t>
            </a:r>
            <a:r>
              <a:rPr lang="ru-RU" sz="3200">
                <a:latin typeface="Comic Sans MS" panose="030f0702030302020204" pitchFamily="66" charset="0"/>
              </a:rPr>
              <a:t>я решила  остановиться на </a:t>
            </a:r>
            <a:r>
              <a:rPr lang="ru-RU" sz="3200" smtClean="0">
                <a:latin typeface="Comic Sans MS" panose="030f0702030302020204" pitchFamily="66" charset="0"/>
              </a:rPr>
              <a:t>этих  вариантах.</a:t>
            </a:r>
            <a:endParaRPr lang="ru-RU" sz="3200">
              <a:latin typeface="Comic Sans MS" panose="030f0702030302020204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38200" y="382534"/>
            <a:ext cx="100463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b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latin typeface="Comic Sans MS" panose="030f0702030302020204" pitchFamily="66" charset="0"/>
              </a:rPr>
              <a:t>Выбор окончательного варианта</a:t>
            </a:r>
            <a:endParaRPr lang="ru-RU">
              <a:solidFill>
                <a:prstClr val="black"/>
              </a:solidFill>
            </a:endParaRPr>
          </a:p>
        </p:txBody>
      </p:sp>
      <p:pic>
        <p:nvPicPr>
          <p:cNvPr id="7" name="Объект 3" descr="C:\Users\Учитель\Downloads\f794d4cf-ff66-4847-b6b9-35695f07d9c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269011" y="1344168"/>
            <a:ext cx="2438400" cy="23987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C:\Users\Учитель\Downloads\photo_5201824128900921147_y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003878" y="3873581"/>
            <a:ext cx="2968666" cy="24507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6383955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/>
              <a:t>Окончательный вариант пинеток сочетает в себе лучшие характеристики нескольких идей, что обеспечивает их практичность и привлекательный внешний вид. Изделие вяжется крючком, что делает его мягким, теплым и комфортным для ножки ребенка. В дизайне декоративные элементы придают пинеткам более нарядный и стильный вид. </a:t>
            </a:r>
            <a:endParaRPr lang="ru-RU" smtClean="0"/>
          </a:p>
          <a:p>
            <a:r>
              <a:rPr lang="ru-RU" smtClean="0"/>
              <a:t>Окончательный </a:t>
            </a:r>
            <a:r>
              <a:rPr lang="ru-RU"/>
              <a:t>вариант погремушки представляет собой вязаного зайчика, закрепленного на натуральном деревянном кольце. Главное преимущество этого выбора — его двойная функциональность как игрушки и безопасного грызунка. Деревянное кольцо является натуральным и прочным материалом, который помогает ребенку во время прорезывания зубов, а также легко чистится. </a:t>
            </a:r>
          </a:p>
          <a:p>
            <a:r>
              <a:rPr lang="ru-RU" smtClean="0"/>
              <a:t>Вязаная </a:t>
            </a:r>
            <a:r>
              <a:rPr lang="ru-RU"/>
              <a:t>часть выполнена с высоким уровнем безопасности: она имеет плоскую и обтекаемую форму, что минимизирует риск отрывания мелких элементов, в отличие от игрушек с выступающими деталями. 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b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latin typeface="Comic Sans MS" panose="030f0702030302020204" pitchFamily="66" charset="0"/>
              </a:rPr>
              <a:t>Выбор окончательного варианта</a:t>
            </a: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788688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Прямоугольник 4"/>
          <p:cNvSpPr/>
          <p:nvPr/>
        </p:nvSpPr>
        <p:spPr>
          <a:xfrm>
            <a:off x="304799" y="345132"/>
            <a:ext cx="11505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latin typeface="Comic Sans MS" panose="030f0702030302020204" pitchFamily="66" charset="0"/>
              </a:rPr>
              <a:t>Выбор </a:t>
            </a:r>
            <a:r>
              <a:rPr lang="ru-RU" sz="3600" b="1" smtClean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latin typeface="Comic Sans MS" panose="030f0702030302020204" pitchFamily="66" charset="0"/>
              </a:rPr>
              <a:t>ниток, кольца </a:t>
            </a:r>
            <a:r>
              <a:rPr lang="ru-RU" sz="3600" b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latin typeface="Comic Sans MS" panose="030f0702030302020204" pitchFamily="66" charset="0"/>
              </a:rPr>
              <a:t>и </a:t>
            </a:r>
            <a:r>
              <a:rPr lang="ru-RU" sz="3600" b="1" smtClean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latin typeface="Comic Sans MS" panose="030f0702030302020204" pitchFamily="66" charset="0"/>
              </a:rPr>
              <a:t>крючка  </a:t>
            </a:r>
            <a:r>
              <a:rPr lang="ru-RU" sz="3600" b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latin typeface="Comic Sans MS" panose="030f0702030302020204" pitchFamily="66" charset="0"/>
              </a:rPr>
              <a:t>для работы</a:t>
            </a:r>
            <a:endParaRPr lang="ru-RU" sz="3600">
              <a:solidFill>
                <a:prstClr val="black"/>
              </a:solidFill>
            </a:endParaRPr>
          </a:p>
        </p:txBody>
      </p:sp>
      <p:pic>
        <p:nvPicPr>
          <p:cNvPr id="2050" name="Picture 2" descr="I:\photo_2025-11-21_08-42-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568440" y="1695336"/>
            <a:ext cx="3525990" cy="4701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I:\photo_2025-11-21_08-42-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24254" y="2740804"/>
            <a:ext cx="3803903" cy="28529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897165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33200"/>
            <a:ext cx="11933914" cy="876276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4000" b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Comic Sans MS" panose="030f0702030302020204" pitchFamily="66" charset="0"/>
                <a:ea typeface="Times New Roman" pitchFamily="18" charset="0"/>
                <a:cs typeface="Times New Roman" pitchFamily="18" charset="0"/>
              </a:rPr>
              <a:t>Последовательность</a:t>
            </a:r>
            <a:br>
              <a:rPr lang="ru-RU" sz="4000" b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Comic Sans MS" panose="030f0702030302020204" pitchFamily="66" charset="0"/>
                <a:ea typeface="Times New Roman" pitchFamily="18" charset="0"/>
                <a:cs typeface="Times New Roman" pitchFamily="18" charset="0"/>
              </a:rPr>
            </a:br>
            <a:r>
              <a:rPr lang="ru-RU" sz="4000" b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latin typeface="Comic Sans MS" panose="030f0702030302020204" pitchFamily="66" charset="0"/>
                <a:ea typeface="Times New Roman" pitchFamily="18" charset="0"/>
                <a:cs typeface="Times New Roman" pitchFamily="18" charset="0"/>
              </a:rPr>
              <a:t> изготовления изделия</a:t>
            </a:r>
            <a:br>
              <a:rPr lang="ru-RU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anose="030f0702030302020204" pitchFamily="66" charset="0"/>
                <a:cs typeface="Arial" panose="020b0604020202020204" pitchFamily="34" charset="0"/>
              </a:rPr>
            </a:br>
            <a:endParaRPr lang="ru-RU">
              <a:latin typeface="Comic Sans MS" panose="030f07020303020202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44906" y="1354760"/>
            <a:ext cx="101890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u="sng" smtClean="0">
                <a:latin typeface="Comic Sans MS" panose="030f0702030302020204" pitchFamily="66" charset="0"/>
              </a:rPr>
              <a:t>Набор петель и вывязывании овальной подошвы. </a:t>
            </a:r>
            <a:endParaRPr lang="ru-RU" sz="3200" u="sng">
              <a:latin typeface="Comic Sans MS" panose="030f0702030302020204" pitchFamily="66" charset="0"/>
            </a:endParaRPr>
          </a:p>
        </p:txBody>
      </p:sp>
      <p:pic>
        <p:nvPicPr>
          <p:cNvPr id="8" name="Рисунок 7" descr="I:\photo_2025-11-21_08-43-0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641592" y="2441447"/>
            <a:ext cx="3200400" cy="39237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 descr="I:\photo_2025-11-21_08-43-05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425791" y="2441447"/>
            <a:ext cx="2919095" cy="38925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62983631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 descr="C:\Users\Учитель\Desktop\МАРИНЕ\2025-11-27_11-13-15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515420" y="2785750"/>
            <a:ext cx="4324036" cy="31395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5018" y="632147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ru-RU" b="1" smtClean="0">
                <a:ln>
                  <a:solidFill>
                    <a:prstClr val="black"/>
                  </a:solidFill>
                </a:ln>
                <a:solidFill>
                  <a:prstClr val="white">
                    <a:lumMod val="95000"/>
                  </a:prstClr>
                </a:solidFill>
                <a:latin typeface="Calibri"/>
              </a:rPr>
            </a:br>
            <a:r>
              <a:rPr lang="ru-RU" sz="4000" b="1" smtClean="0">
                <a:ln>
                  <a:solidFill>
                    <a:prstClr val="black"/>
                  </a:solidFill>
                </a:ln>
                <a:solidFill>
                  <a:prstClr val="white">
                    <a:lumMod val="95000"/>
                  </a:prstClr>
                </a:solidFill>
                <a:latin typeface="Comic Sans MS" panose="030f0702030302020204" pitchFamily="66" charset="0"/>
              </a:rPr>
              <a:t>Последовательность</a:t>
            </a:r>
            <a:br>
              <a:rPr lang="ru-RU" sz="4000" b="1">
                <a:ln>
                  <a:solidFill>
                    <a:prstClr val="black"/>
                  </a:solidFill>
                </a:ln>
                <a:solidFill>
                  <a:prstClr val="white">
                    <a:lumMod val="95000"/>
                  </a:prstClr>
                </a:solidFill>
                <a:latin typeface="Comic Sans MS" panose="030f0702030302020204" pitchFamily="66" charset="0"/>
              </a:rPr>
            </a:br>
            <a:r>
              <a:rPr lang="ru-RU" sz="4000" b="1">
                <a:ln>
                  <a:solidFill>
                    <a:prstClr val="black"/>
                  </a:solidFill>
                </a:ln>
                <a:solidFill>
                  <a:prstClr val="white">
                    <a:lumMod val="95000"/>
                  </a:prstClr>
                </a:solidFill>
                <a:latin typeface="Comic Sans MS" panose="030f0702030302020204" pitchFamily="66" charset="0"/>
              </a:rPr>
              <a:t>изготовления </a:t>
            </a:r>
            <a:r>
              <a:rPr lang="ru-RU" sz="4000" b="1" smtClean="0">
                <a:ln>
                  <a:solidFill>
                    <a:prstClr val="black"/>
                  </a:solidFill>
                </a:ln>
                <a:solidFill>
                  <a:prstClr val="white">
                    <a:lumMod val="95000"/>
                  </a:prstClr>
                </a:solidFill>
                <a:latin typeface="Comic Sans MS" panose="030f0702030302020204" pitchFamily="66" charset="0"/>
              </a:rPr>
              <a:t>изделия</a:t>
            </a:r>
            <a:r>
              <a:rPr lang="ru-RU" sz="4000">
                <a:latin typeface="Comic Sans MS" panose="030f0702030302020204" pitchFamily="66" charset="0"/>
              </a:rPr>
              <a:t> </a:t>
            </a:r>
            <a:r>
              <a:rPr lang="ru-RU" sz="4000" smtClean="0">
                <a:latin typeface="Comic Sans MS" panose="030f0702030302020204" pitchFamily="66" charset="0"/>
              </a:rPr>
              <a:t>  </a:t>
            </a:r>
            <a:br>
              <a:rPr lang="ru-RU" smtClean="0"/>
            </a:br>
            <a:r>
              <a:rPr lang="ru-RU"/>
              <a:t> </a:t>
            </a:r>
            <a:r>
              <a:rPr lang="ru-RU" smtClean="0"/>
              <a:t>                         </a:t>
            </a:r>
            <a:r>
              <a:rPr lang="ru-RU" sz="3600" b="1" err="1" smtClean="0">
                <a:latin typeface="Comic Sans MS" panose="030f0702030302020204" pitchFamily="66" charset="0"/>
              </a:rPr>
              <a:t>Соединие   </a:t>
            </a:r>
            <a:r>
              <a:rPr lang="ru-RU" sz="3600" b="1">
                <a:latin typeface="Comic Sans MS" panose="030f0702030302020204" pitchFamily="66" charset="0"/>
              </a:rPr>
              <a:t>2 </a:t>
            </a:r>
            <a:r>
              <a:rPr lang="ru-RU" sz="3600" b="1" smtClean="0">
                <a:latin typeface="Comic Sans MS" panose="030f0702030302020204" pitchFamily="66" charset="0"/>
              </a:rPr>
              <a:t>подошв между </a:t>
            </a:r>
            <a:r>
              <a:rPr lang="ru-RU" sz="3600" b="1">
                <a:latin typeface="Comic Sans MS" panose="030f0702030302020204" pitchFamily="66" charset="0"/>
              </a:rPr>
              <a:t>собой</a:t>
            </a:r>
            <a:br>
              <a:rPr lang="ru-RU" b="1"/>
            </a:br>
            <a:br>
              <a:rPr lang="ru-RU" b="1"/>
            </a:br>
            <a:endParaRPr lang="ru-RU" b="1"/>
          </a:p>
        </p:txBody>
      </p:sp>
    </p:spTree>
    <p:extLst>
      <p:ext uri="{BB962C8B-B14F-4D97-AF65-F5344CB8AC3E}">
        <p14:creationId xmlns:p14="http://schemas.microsoft.com/office/powerpoint/2010/main" val="3167400095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10579"/>
            <a:ext cx="10005812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>
                <a:ln>
                  <a:solidFill>
                    <a:prstClr val="black"/>
                  </a:solidFill>
                </a:ln>
                <a:solidFill>
                  <a:prstClr val="white">
                    <a:lumMod val="95000"/>
                  </a:prstClr>
                </a:solidFill>
                <a:latin typeface="Comic Sans MS" panose="030f0702030302020204" pitchFamily="66" charset="0"/>
                <a:ea typeface="+mn-ea"/>
                <a:cs typeface="+mn-cs"/>
              </a:rPr>
              <a:t>Последовательность</a:t>
            </a:r>
            <a:br>
              <a:rPr lang="ru-RU" sz="3600" b="1">
                <a:ln>
                  <a:solidFill>
                    <a:prstClr val="black"/>
                  </a:solidFill>
                </a:ln>
                <a:solidFill>
                  <a:prstClr val="white">
                    <a:lumMod val="95000"/>
                  </a:prstClr>
                </a:solidFill>
                <a:latin typeface="Comic Sans MS" panose="030f0702030302020204" pitchFamily="66" charset="0"/>
                <a:ea typeface="+mn-ea"/>
                <a:cs typeface="+mn-cs"/>
              </a:rPr>
            </a:br>
            <a:r>
              <a:rPr lang="ru-RU" sz="3600" b="1">
                <a:ln>
                  <a:solidFill>
                    <a:prstClr val="black"/>
                  </a:solidFill>
                </a:ln>
                <a:solidFill>
                  <a:prstClr val="white">
                    <a:lumMod val="95000"/>
                  </a:prstClr>
                </a:solidFill>
                <a:latin typeface="Comic Sans MS" panose="030f0702030302020204" pitchFamily="66" charset="0"/>
                <a:ea typeface="+mn-ea"/>
                <a:cs typeface="+mn-cs"/>
              </a:rPr>
              <a:t>изготовления </a:t>
            </a:r>
            <a:r>
              <a:rPr lang="ru-RU" sz="3600" b="1" smtClean="0">
                <a:ln>
                  <a:solidFill>
                    <a:prstClr val="black"/>
                  </a:solidFill>
                </a:ln>
                <a:solidFill>
                  <a:prstClr val="white">
                    <a:lumMod val="95000"/>
                  </a:prstClr>
                </a:solidFill>
                <a:latin typeface="Comic Sans MS" panose="030f0702030302020204" pitchFamily="66" charset="0"/>
                <a:ea typeface="+mn-ea"/>
                <a:cs typeface="+mn-cs"/>
              </a:rPr>
              <a:t>изделия</a:t>
            </a:r>
            <a:r>
              <a:rPr lang="ru-RU" sz="3600">
                <a:latin typeface="Comic Sans MS" panose="030f0702030302020204" pitchFamily="66" charset="0"/>
              </a:rPr>
              <a:t> </a:t>
            </a:r>
            <a:r>
              <a:rPr lang="ru-RU" sz="3200" smtClean="0">
                <a:latin typeface="Comic Sans MS" panose="030f0702030302020204" pitchFamily="66" charset="0"/>
              </a:rPr>
              <a:t>«Обвязка края»</a:t>
            </a:r>
            <a:endParaRPr lang="ru-RU" sz="3200">
              <a:latin typeface="Comic Sans MS" panose="030f07020303020202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66884" y="1493914"/>
            <a:ext cx="4958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/>
              <a:t>подъем стенок, формирование мыска и задника</a:t>
            </a:r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3818" y="2145272"/>
            <a:ext cx="3334134" cy="407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586220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44" y="365125"/>
            <a:ext cx="12106656" cy="1325563"/>
          </a:xfrm>
        </p:spPr>
        <p:txBody>
          <a:bodyPr>
            <a:normAutofit fontScale="90000"/>
          </a:bodyPr>
          <a:lstStyle/>
          <a:p>
            <a:r>
              <a:rPr lang="ru-RU" sz="3600" b="1">
                <a:ln>
                  <a:solidFill>
                    <a:prstClr val="black"/>
                  </a:solidFill>
                </a:ln>
                <a:solidFill>
                  <a:prstClr val="white">
                    <a:lumMod val="95000"/>
                  </a:prstClr>
                </a:solidFill>
                <a:latin typeface="Comic Sans MS" panose="030f0702030302020204" pitchFamily="66" charset="0"/>
              </a:rPr>
              <a:t>Последовательность</a:t>
            </a:r>
            <a:br>
              <a:rPr lang="ru-RU" sz="3600" b="1">
                <a:ln>
                  <a:solidFill>
                    <a:prstClr val="black"/>
                  </a:solidFill>
                </a:ln>
                <a:solidFill>
                  <a:prstClr val="white">
                    <a:lumMod val="95000"/>
                  </a:prstClr>
                </a:solidFill>
                <a:latin typeface="Comic Sans MS" panose="030f0702030302020204" pitchFamily="66" charset="0"/>
              </a:rPr>
            </a:br>
            <a:r>
              <a:rPr lang="ru-RU" sz="3600" b="1">
                <a:ln>
                  <a:solidFill>
                    <a:prstClr val="black"/>
                  </a:solidFill>
                </a:ln>
                <a:solidFill>
                  <a:prstClr val="white">
                    <a:lumMod val="95000"/>
                  </a:prstClr>
                </a:solidFill>
                <a:latin typeface="Comic Sans MS" panose="030f0702030302020204" pitchFamily="66" charset="0"/>
              </a:rPr>
              <a:t>изготовления изделия</a:t>
            </a:r>
            <a:r>
              <a:rPr lang="ru-RU" sz="3600">
                <a:latin typeface="Comic Sans MS" panose="030f0702030302020204" pitchFamily="66" charset="0"/>
              </a:rPr>
              <a:t> </a:t>
            </a:r>
            <a:r>
              <a:rPr lang="ru-RU" sz="3600" smtClean="0">
                <a:latin typeface="Comic Sans MS" panose="030f0702030302020204" pitchFamily="66" charset="0"/>
              </a:rPr>
              <a:t>   </a:t>
            </a:r>
            <a:r>
              <a:rPr lang="ru-RU" sz="3100" smtClean="0">
                <a:latin typeface="Comic Sans MS" panose="030f0702030302020204" pitchFamily="66" charset="0"/>
              </a:rPr>
              <a:t>Вязание  мысика  </a:t>
            </a:r>
            <a:r>
              <a:rPr lang="ru-RU" sz="3100">
                <a:latin typeface="Comic Sans MS" panose="030f0702030302020204" pitchFamily="66" charset="0"/>
              </a:rPr>
              <a:t>и </a:t>
            </a:r>
            <a:r>
              <a:rPr lang="ru-RU" sz="3100" smtClean="0">
                <a:latin typeface="Comic Sans MS" panose="030f0702030302020204" pitchFamily="66" charset="0"/>
              </a:rPr>
              <a:t>верха пинеток</a:t>
            </a:r>
            <a:r>
              <a:rPr lang="ru-RU" sz="3100"/>
              <a:t>.</a:t>
            </a:r>
          </a:p>
        </p:txBody>
      </p:sp>
      <p:pic>
        <p:nvPicPr>
          <p:cNvPr id="4" name="Объект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6985" y="2399471"/>
            <a:ext cx="2506287" cy="333340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456696" y="2974023"/>
            <a:ext cx="3196892" cy="2250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3770718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>
                <a:ln w="18415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Вязание </a:t>
            </a:r>
            <a:r>
              <a:rPr lang="ru-RU" sz="3600" smtClean="0">
                <a:ln w="18415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погремушки</a:t>
            </a:r>
            <a:r>
              <a:rPr lang="ru-RU" sz="3600">
                <a:ln w="18415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: </a:t>
            </a:r>
            <a:r>
              <a:rPr lang="ru-RU" sz="3600" smtClean="0">
                <a:ln w="18415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вязание </a:t>
            </a:r>
            <a:r>
              <a:rPr lang="ru-RU" sz="3600">
                <a:ln w="18415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головы и </a:t>
            </a:r>
            <a:r>
              <a:rPr lang="ru-RU" sz="3600" smtClean="0">
                <a:ln w="18415" cmpd="sng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ушек.</a:t>
            </a:r>
            <a:endParaRPr lang="ru-RU" sz="3600">
              <a:ln w="18415" cmpd="sng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784289"/>
            <a:ext cx="2778309" cy="21494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385822"/>
            <a:ext cx="2833559" cy="21952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0227" y="4385822"/>
            <a:ext cx="2785517" cy="21665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27" y="1784288"/>
            <a:ext cx="2783561" cy="21494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5346" y="1784288"/>
            <a:ext cx="2770176" cy="214943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5346" y="4385822"/>
            <a:ext cx="2766628" cy="2166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095871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>
                <a:latin typeface="Comic Sans MS" panose="030f0702030302020204" pitchFamily="66" charset="0"/>
                <a:ea typeface="Times New Roman"/>
              </a:rPr>
              <a:t>Сборка: </a:t>
            </a:r>
            <a:r>
              <a:rPr lang="ru-RU" sz="3600" smtClean="0">
                <a:latin typeface="Comic Sans MS" panose="030f0702030302020204" pitchFamily="66" charset="0"/>
                <a:ea typeface="Times New Roman"/>
              </a:rPr>
              <a:t>надежное </a:t>
            </a:r>
            <a:r>
              <a:rPr lang="ru-RU" sz="3600">
                <a:latin typeface="Comic Sans MS" panose="030f0702030302020204" pitchFamily="66" charset="0"/>
                <a:ea typeface="Times New Roman"/>
              </a:rPr>
              <a:t>крепление вязаной части игрушки к деревянному </a:t>
            </a:r>
            <a:r>
              <a:rPr lang="ru-RU" sz="3600" smtClean="0">
                <a:latin typeface="Comic Sans MS" panose="030f0702030302020204" pitchFamily="66" charset="0"/>
                <a:ea typeface="Times New Roman"/>
              </a:rPr>
              <a:t>кольцу</a:t>
            </a:r>
            <a:endParaRPr lang="ru-RU" sz="3600">
              <a:latin typeface="Comic Sans MS" panose="030f0702030302020204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3337" y="2527841"/>
            <a:ext cx="3652771" cy="28297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138862" y="2083039"/>
            <a:ext cx="2981383" cy="387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484340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008944"/>
              </p:ext>
            </p:extLst>
          </p:nvPr>
        </p:nvGraphicFramePr>
        <p:xfrm>
          <a:off x="1231900" y="1497013"/>
          <a:ext cx="9688513" cy="432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Документ" r:id="rId2" imgW="6449233" imgH="2882790" progId="Word.Document.12">
                  <p:embed/>
                </p:oleObj>
              </mc:Choice>
              <mc:Fallback>
                <p:oleObj name="Документ" r:id="rId2" imgW="6449233" imgH="2882790" progId="Word.Document.12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31900" y="1497013"/>
                        <a:ext cx="9688513" cy="4321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562428" y="379639"/>
            <a:ext cx="10515600" cy="939419"/>
          </a:xfrm>
        </p:spPr>
        <p:txBody>
          <a:bodyPr/>
          <a:lstStyle/>
          <a:p>
            <a:pPr algn="ctr"/>
            <a:r>
              <a:rPr lang="ru-RU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anose="030f0702030302020204" pitchFamily="66" charset="0"/>
              </a:rPr>
              <a:t>Затраты</a:t>
            </a:r>
          </a:p>
        </p:txBody>
      </p:sp>
    </p:spTree>
    <p:extLst>
      <p:ext uri="{BB962C8B-B14F-4D97-AF65-F5344CB8AC3E}">
        <p14:creationId xmlns:p14="http://schemas.microsoft.com/office/powerpoint/2010/main" val="991355477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026" name="Picture 2" descr="https://trafaret-decor.ru/sites/default/files/ramki/black/2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53568" y="-80471"/>
            <a:ext cx="10766187" cy="6626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80542" y="6541143"/>
            <a:ext cx="338111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Рекламное объявление</a:t>
            </a:r>
            <a:endParaRPr kumimoji="0" lang="ru-RU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5065433" y="2044075"/>
            <a:ext cx="5120976" cy="320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3200" b="0" i="1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3200" i="1">
              <a:solidFill>
                <a:srgbClr val="000000"/>
              </a:solidFill>
              <a:latin typeface="Monotype Corsiva" pitchFamily="66" charset="0"/>
              <a:cs typeface="Times New Roman" panose="02020603050405020304" pitchFamily="18" charset="0"/>
            </a:endParaRPr>
          </a:p>
          <a:p>
            <a:r>
              <a:rPr lang="ru-RU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 </a:t>
            </a:r>
            <a:r>
              <a:rPr lang="ru-RU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прекрасней наслаждения, </a:t>
            </a:r>
            <a:br>
              <a:rPr lang="ru-RU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itchFamily="18" charset="0"/>
                <a:ea typeface="Cambria Math" pitchFamily="18" charset="0"/>
              </a:rPr>
              <a:t>увидеть рук своих творения!</a:t>
            </a:r>
          </a:p>
          <a:p>
            <a:r>
              <a:rPr lang="ru-RU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itchFamily="18" charset="0"/>
                <a:ea typeface="Cambria Math" pitchFamily="18" charset="0"/>
              </a:rPr>
              <a:t>Творенье рук не терпит суеты,</a:t>
            </a:r>
          </a:p>
          <a:p>
            <a:r>
              <a:rPr lang="ru-RU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itchFamily="18" charset="0"/>
                <a:ea typeface="Cambria Math" pitchFamily="18" charset="0"/>
              </a:rPr>
              <a:t>И вроде только что закончена работа, </a:t>
            </a:r>
            <a:br>
              <a:rPr lang="ru-RU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itchFamily="18" charset="0"/>
                <a:ea typeface="Cambria Math" pitchFamily="18" charset="0"/>
              </a:rPr>
            </a:br>
            <a:r>
              <a:rPr lang="ru-RU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itchFamily="18" charset="0"/>
                <a:ea typeface="Cambria Math" pitchFamily="18" charset="0"/>
              </a:rPr>
              <a:t>но мыслей рой, и снова творить   охота, </a:t>
            </a:r>
            <a:br>
              <a:rPr lang="ru-RU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itchFamily="18" charset="0"/>
                <a:ea typeface="Cambria Math" pitchFamily="18" charset="0"/>
              </a:rPr>
            </a:br>
            <a:r>
              <a:rPr lang="ru-RU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itchFamily="18" charset="0"/>
                <a:ea typeface="Cambria Math" pitchFamily="18" charset="0"/>
              </a:rPr>
              <a:t>И вновь идеи, образы, детали...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u-RU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53568" y="1706880"/>
            <a:ext cx="4413504" cy="34869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8431201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mic Sans MS" panose="030f0702030302020204" pitchFamily="66" charset="0"/>
              </a:rPr>
              <a:t>Самооценка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76274" y="1690688"/>
            <a:ext cx="11125201" cy="4521426"/>
          </a:xfrm>
        </p:spPr>
        <p:txBody>
          <a:bodyPr>
            <a:normAutofit/>
          </a:bodyPr>
          <a:lstStyle/>
          <a:p>
            <a:pPr fontAlgn="base"/>
            <a:r>
              <a:rPr lang="ru-RU">
                <a:solidFill>
                  <a:schemeClr val="tx1"/>
                </a:solidFill>
                <a:latin typeface="Comic Sans MS" panose="030f0702030302020204" pitchFamily="66" charset="0"/>
              </a:rPr>
              <a:t>Анализируя выполненную работу, я  считаю, что выполнила цель и задачи, поставленные перед собой. </a:t>
            </a:r>
          </a:p>
          <a:p>
            <a:pPr fontAlgn="base"/>
            <a:r>
              <a:rPr lang="ru-RU">
                <a:solidFill>
                  <a:schemeClr val="tx1"/>
                </a:solidFill>
                <a:latin typeface="Comic Sans MS" panose="030f0702030302020204" pitchFamily="66" charset="0"/>
              </a:rPr>
              <a:t>В  процессе  выполнения  творческой   работы   я   закрепила умения   правильно   и красиво выполнять  изделия,  подбирать  цвета.</a:t>
            </a:r>
          </a:p>
          <a:p>
            <a:pPr fontAlgn="base"/>
            <a:r>
              <a:rPr lang="ru-RU">
                <a:solidFill>
                  <a:schemeClr val="tx1"/>
                </a:solidFill>
                <a:latin typeface="Comic Sans MS" panose="030f0702030302020204" pitchFamily="66" charset="0"/>
              </a:rPr>
              <a:t> Нам понравилось выполнять эту работу, это творческий, увлекательный процесс, в результате которого получилось  замечательное  изделие.        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831998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2714" y="176439"/>
            <a:ext cx="10515600" cy="1325563"/>
          </a:xfrm>
        </p:spPr>
        <p:txBody>
          <a:bodyPr/>
          <a:lstStyle/>
          <a:p>
            <a:pPr algn="ctr"/>
            <a:r>
              <a:rPr lang="ru-RU" b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latin typeface="Comic Sans MS" panose="030f0702030302020204" pitchFamily="66" charset="0"/>
              </a:rPr>
              <a:t>Готовое изделие</a:t>
            </a:r>
            <a:endParaRPr lang="ru-RU"/>
          </a:p>
        </p:txBody>
      </p:sp>
      <p:pic>
        <p:nvPicPr>
          <p:cNvPr id="2050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072128" y="1495789"/>
            <a:ext cx="2707005" cy="4267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56665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1_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Широкоэкранный</PresentationFormat>
  <Paragraphs>54</Paragraphs>
  <Slides>20</Slides>
  <Notes>0</Notes>
  <TotalTime>2955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8">
      <vt:lpstr>Arial</vt:lpstr>
      <vt:lpstr>Calibri Light</vt:lpstr>
      <vt:lpstr>Calibri</vt:lpstr>
      <vt:lpstr>Comic Sans MS</vt:lpstr>
      <vt:lpstr>Times New Roman</vt:lpstr>
      <vt:lpstr>Monotype Corsiva</vt:lpstr>
      <vt:lpstr>Cambria Math</vt:lpstr>
      <vt:lpstr>Тема Office</vt:lpstr>
      <vt:lpstr>PowerPoint Presentation</vt:lpstr>
      <vt:lpstr>Обоснование выбора темы проекта</vt:lpstr>
      <vt:lpstr>Цели и задачи</vt:lpstr>
      <vt:lpstr>Историческая справка</vt:lpstr>
      <vt:lpstr>Схема обдумывания</vt:lpstr>
      <vt:lpstr>Банк идей</vt:lpstr>
      <vt:lpstr>Банк идей</vt:lpstr>
      <vt:lpstr>PowerPoint Presentation</vt:lpstr>
      <vt:lpstr>Выбор окончательного варианта</vt:lpstr>
      <vt:lpstr>PowerPoint Presentation</vt:lpstr>
      <vt:lpstr>Последовательность изготовления изделия</vt:lpstr>
      <vt:lpstr>Последовательностьизготовления изделия                             Соединие   2 подошв между собой</vt:lpstr>
      <vt:lpstr>Последовательностьизготовления изделия «Обвязка края»</vt:lpstr>
      <vt:lpstr>Последовательностьизготовления изделия    Вязание  мысика  и верха пинеток.</vt:lpstr>
      <vt:lpstr>Вязание погремушки: вязание головы и ушек.</vt:lpstr>
      <vt:lpstr>Сборка: надежное крепление вязаной части игрушки к деревянному кольцу</vt:lpstr>
      <vt:lpstr>Затраты</vt:lpstr>
      <vt:lpstr>PowerPoint Presentation</vt:lpstr>
      <vt:lpstr>Самооценка</vt:lpstr>
      <vt:lpstr>Готовое изделие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Творческий проект</dc:title>
  <dc:creator>Учитель</dc:creator>
  <cp:lastModifiedBy>Админ</cp:lastModifiedBy>
  <cp:revision>197</cp:revision>
  <dcterms:created xsi:type="dcterms:W3CDTF">2020-12-03T12:57:24Z</dcterms:created>
  <dcterms:modified xsi:type="dcterms:W3CDTF">2026-09-15T08:45:43Z</dcterms:modified>
</cp:coreProperties>
</file>