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65" r:id="rId2"/>
    <p:sldId id="267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6" r:id="rId13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-510" y="-102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en-US" smtClean="0"/>
              <a:t>10/10/2025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8218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en-US" smtClean="0"/>
              <a:t>10/10/2025</a:t>
            </a:fld>
            <a:endParaRPr lang="en-US"/>
          </a:p>
        </p:txBody>
      </p:sp>
      <p:sp>
        <p:nvSpPr>
          <p:cNvPr id="4" name="Slide Image Placeho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450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10/10/2025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 Light" panose="020F0302020204030204" pitchFamily="34" charset="0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1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/>
              <a:t>Second level 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10/10/2025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3750945"/>
            <a:ext cx="9843135" cy="811530"/>
          </a:xfrm>
        </p:spPr>
        <p:txBody>
          <a:bodyPr anchor="b">
            <a:no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10/10/2025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kumimoji="0" lang="en-US" sz="2800" b="0" i="0" u="none" strike="noStrike" kern="1200" cap="none" spc="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10/10/2025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10/10/2025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10/10/2025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10/10/2025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  <a:t>10/10/2025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10/10/2025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10/10/2025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10/10/2025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  <a:endParaRPr lang="en-US" dirty="0"/>
          </a:p>
          <a:p>
            <a:pPr lvl="3"/>
            <a:r>
              <a:rPr lang="en-US" dirty="0" smtClean="0"/>
              <a:t>Fourth level</a:t>
            </a:r>
            <a:endParaRPr lang="en-US" dirty="0"/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  <a:t>10/10/2025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None/>
        <a:defRPr sz="2800" b="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altLang="en-US" sz="3600">
                <a:latin typeface="Times New Roman" panose="02020603050405020304" charset="0"/>
                <a:cs typeface="Times New Roman" panose="02020603050405020304" charset="0"/>
              </a:rPr>
              <a:t>Сколько предложений?</a:t>
            </a:r>
          </a:p>
        </p:txBody>
      </p:sp>
      <p:sp>
        <p:nvSpPr>
          <p:cNvPr id="5" name="Замещающий 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en-US" dirty="0"/>
              <a:t>                                                      </a:t>
            </a:r>
            <a:r>
              <a:rPr lang="en-US" altLang="en-US" sz="44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Кедр</a:t>
            </a:r>
            <a:endParaRPr lang="en-US" altLang="en-US" sz="4400" dirty="0">
              <a:solidFill>
                <a:schemeClr val="accent1">
                  <a:lumMod val="50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en-US" sz="44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Кедр</a:t>
            </a:r>
            <a:r>
              <a:rPr lang="en-US" altLang="ru-RU" sz="4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- </a:t>
            </a:r>
            <a:r>
              <a:rPr lang="en-US" altLang="en-US" sz="44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это</a:t>
            </a:r>
            <a:r>
              <a:rPr lang="en-US" altLang="ru-RU" sz="4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44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хвойное</a:t>
            </a:r>
            <a:r>
              <a:rPr lang="en-US" altLang="ru-RU" sz="4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44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дерево</a:t>
            </a:r>
            <a:r>
              <a:rPr lang="en-US" altLang="ru-RU" sz="4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44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могучие</a:t>
            </a:r>
            <a:r>
              <a:rPr lang="en-US" altLang="ru-RU" sz="4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44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кедры</a:t>
            </a:r>
            <a:r>
              <a:rPr lang="en-US" altLang="ru-RU" sz="4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44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растут</a:t>
            </a:r>
            <a:r>
              <a:rPr lang="en-US" altLang="ru-RU" sz="4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4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в</a:t>
            </a:r>
            <a:r>
              <a:rPr lang="en-US" altLang="ru-RU" sz="4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44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Сибири</a:t>
            </a:r>
            <a:r>
              <a:rPr lang="en-US" altLang="ru-RU" sz="4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44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кедровые</a:t>
            </a:r>
            <a:r>
              <a:rPr lang="en-US" altLang="ru-RU" sz="4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44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шишки</a:t>
            </a:r>
            <a:r>
              <a:rPr lang="en-US" altLang="ru-RU" sz="4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44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очень</a:t>
            </a:r>
            <a:r>
              <a:rPr lang="en-US" altLang="ru-RU" sz="4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44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питательны</a:t>
            </a:r>
            <a:r>
              <a:rPr lang="en-US" altLang="ru-RU" sz="4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16379" y="628650"/>
            <a:ext cx="1116874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en-US" dirty="0"/>
              <a:t> </a:t>
            </a:r>
            <a:r>
              <a:rPr lang="ru-RU" altLang="en-US" dirty="0" smtClean="0"/>
              <a:t>                                                                                         </a:t>
            </a:r>
            <a:r>
              <a:rPr lang="en-US" altLang="en-US" sz="5400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Кедр</a:t>
            </a:r>
            <a:endParaRPr lang="en-US" altLang="en-US" sz="5400" dirty="0">
              <a:solidFill>
                <a:schemeClr val="accent1">
                  <a:lumMod val="50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en-US" sz="54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Кедр</a:t>
            </a:r>
            <a:r>
              <a:rPr lang="en-US" altLang="ru-RU" sz="5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- </a:t>
            </a:r>
            <a:r>
              <a:rPr lang="en-US" altLang="en-US" sz="54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это</a:t>
            </a:r>
            <a:r>
              <a:rPr lang="en-US" altLang="ru-RU" sz="5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54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хвойное</a:t>
            </a:r>
            <a:r>
              <a:rPr lang="en-US" altLang="ru-RU" sz="5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5400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дерево</a:t>
            </a:r>
            <a:r>
              <a:rPr lang="ru-RU" altLang="en-US" sz="5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.</a:t>
            </a:r>
            <a:r>
              <a:rPr lang="en-US" altLang="ru-RU" sz="5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ru-RU" altLang="ru-RU" sz="5400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М</a:t>
            </a:r>
            <a:r>
              <a:rPr lang="en-US" altLang="en-US" sz="5400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огучие</a:t>
            </a:r>
            <a:r>
              <a:rPr lang="en-US" altLang="ru-RU" sz="5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54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кедры</a:t>
            </a:r>
            <a:r>
              <a:rPr lang="en-US" altLang="ru-RU" sz="5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54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растут</a:t>
            </a:r>
            <a:r>
              <a:rPr lang="en-US" altLang="ru-RU" sz="5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5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в</a:t>
            </a:r>
            <a:r>
              <a:rPr lang="en-US" altLang="ru-RU" sz="5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5400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Сибири</a:t>
            </a:r>
            <a:r>
              <a:rPr lang="ru-RU" altLang="en-US" sz="5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.</a:t>
            </a:r>
            <a:r>
              <a:rPr lang="en-US" altLang="ru-RU" sz="5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ru-RU" altLang="ru-RU" sz="5400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К</a:t>
            </a:r>
            <a:r>
              <a:rPr lang="en-US" altLang="en-US" sz="5400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едровые</a:t>
            </a:r>
            <a:r>
              <a:rPr lang="en-US" altLang="ru-RU" sz="5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54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шишки</a:t>
            </a:r>
            <a:r>
              <a:rPr lang="en-US" altLang="ru-RU" sz="5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54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очень</a:t>
            </a:r>
            <a:r>
              <a:rPr lang="en-US" altLang="ru-RU" sz="5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54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питательны</a:t>
            </a:r>
            <a:r>
              <a:rPr lang="en-US" altLang="ru-RU" sz="5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ru-RU" sz="5400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416379" y="551543"/>
            <a:ext cx="10937421" cy="5558971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529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altLang="en-US" dirty="0"/>
              <a:t>Тема «Однокоренные слова»</a:t>
            </a:r>
            <a:br>
              <a:rPr lang="ru-RU" altLang="en-US" dirty="0"/>
            </a:br>
            <a:endParaRPr lang="ru-RU" altLang="en-US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502229" y="3633106"/>
            <a:ext cx="9165771" cy="1624693"/>
          </a:xfrm>
        </p:spPr>
        <p:txBody>
          <a:bodyPr/>
          <a:lstStyle/>
          <a:p>
            <a:endParaRPr lang="ru-RU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en-US"/>
              <a:t>«Родственники»</a:t>
            </a:r>
          </a:p>
        </p:txBody>
      </p:sp>
      <p:pic>
        <p:nvPicPr>
          <p:cNvPr id="9" name="Замещающее содержимое 8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49250" y="1607185"/>
            <a:ext cx="5746750" cy="4289425"/>
          </a:xfrm>
          <a:prstGeom prst="rect">
            <a:avLst/>
          </a:prstGeom>
        </p:spPr>
      </p:pic>
      <p:sp>
        <p:nvSpPr>
          <p:cNvPr id="8" name="Замещающее содержимое 7"/>
          <p:cNvSpPr>
            <a:spLocks noGrp="1"/>
          </p:cNvSpPr>
          <p:nvPr>
            <p:ph sz="quarter" idx="4"/>
          </p:nvPr>
        </p:nvSpPr>
        <p:spPr>
          <a:xfrm>
            <a:off x="6478270" y="2349500"/>
            <a:ext cx="5183505" cy="2473325"/>
          </a:xfrm>
        </p:spPr>
        <p:txBody>
          <a:bodyPr/>
          <a:lstStyle/>
          <a:p>
            <a:r>
              <a:rPr lang="en-US" altLang="ru-RU"/>
              <a:t>-</a:t>
            </a:r>
            <a:r>
              <a:rPr lang="en-US" altLang="ru-RU" b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b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Вы</a:t>
            </a:r>
            <a:r>
              <a:rPr lang="en-US" altLang="ru-RU" b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b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кто</a:t>
            </a:r>
            <a:r>
              <a:rPr lang="en-US" altLang="ru-RU" b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b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такие</a:t>
            </a:r>
            <a:r>
              <a:rPr lang="en-US" altLang="ru-RU" b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?</a:t>
            </a:r>
          </a:p>
          <a:p>
            <a:r>
              <a:rPr lang="en-US" altLang="ru-RU" b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-</a:t>
            </a:r>
            <a:r>
              <a:rPr lang="en-US" altLang="en-US" b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Я</a:t>
            </a:r>
            <a:r>
              <a:rPr lang="en-US" altLang="ru-RU" b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b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Гусь</a:t>
            </a:r>
            <a:r>
              <a:rPr lang="en-US" altLang="ru-RU" b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b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это</a:t>
            </a:r>
            <a:r>
              <a:rPr lang="en-US" altLang="ru-RU" b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- </a:t>
            </a:r>
            <a:r>
              <a:rPr lang="en-US" altLang="en-US" b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Гусыня</a:t>
            </a:r>
            <a:r>
              <a:rPr lang="en-US" altLang="ru-RU" b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b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это</a:t>
            </a:r>
            <a:r>
              <a:rPr lang="en-US" altLang="ru-RU" b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b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наши</a:t>
            </a:r>
            <a:r>
              <a:rPr lang="en-US" altLang="ru-RU" b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b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Гусята</a:t>
            </a:r>
            <a:r>
              <a:rPr lang="en-US" altLang="ru-RU" b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 b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А</a:t>
            </a:r>
            <a:r>
              <a:rPr lang="en-US" altLang="ru-RU" b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b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ты</a:t>
            </a:r>
            <a:r>
              <a:rPr lang="en-US" altLang="ru-RU" b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b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кто</a:t>
            </a:r>
            <a:r>
              <a:rPr lang="en-US" altLang="ru-RU" b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?</a:t>
            </a:r>
          </a:p>
          <a:p>
            <a:r>
              <a:rPr lang="en-US" altLang="ru-RU" b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- </a:t>
            </a:r>
            <a:r>
              <a:rPr lang="en-US" altLang="en-US" b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А</a:t>
            </a:r>
            <a:r>
              <a:rPr lang="en-US" altLang="ru-RU" b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b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я</a:t>
            </a:r>
            <a:r>
              <a:rPr lang="en-US" altLang="ru-RU" b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b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ваша</a:t>
            </a:r>
            <a:r>
              <a:rPr lang="en-US" altLang="ru-RU" b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b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тётя</a:t>
            </a:r>
            <a:r>
              <a:rPr lang="en-US" altLang="ru-RU" b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- </a:t>
            </a:r>
            <a:r>
              <a:rPr lang="en-US" altLang="en-US" b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Гусеница</a:t>
            </a:r>
            <a:r>
              <a:rPr lang="en-US" altLang="ru-RU" b="1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altLang="en-US" sz="4800">
                <a:latin typeface="Times New Roman" panose="02020603050405020304" charset="0"/>
                <a:cs typeface="Times New Roman" panose="02020603050405020304" charset="0"/>
              </a:rPr>
              <a:t>С</a:t>
            </a:r>
            <a:r>
              <a:rPr lang="en-US" altLang="en-US" sz="4800">
                <a:latin typeface="Times New Roman" panose="02020603050405020304" charset="0"/>
                <a:cs typeface="Times New Roman" panose="02020603050405020304" charset="0"/>
              </a:rPr>
              <a:t>колько</a:t>
            </a:r>
            <a:r>
              <a:rPr lang="en-US" altLang="ru-RU" sz="4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4800">
                <a:latin typeface="Times New Roman" panose="02020603050405020304" charset="0"/>
                <a:cs typeface="Times New Roman" panose="02020603050405020304" charset="0"/>
              </a:rPr>
              <a:t>разных</a:t>
            </a:r>
            <a:r>
              <a:rPr lang="en-US" altLang="ru-RU" sz="4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4800">
                <a:latin typeface="Times New Roman" panose="02020603050405020304" charset="0"/>
                <a:cs typeface="Times New Roman" panose="02020603050405020304" charset="0"/>
              </a:rPr>
              <a:t>слов</a:t>
            </a:r>
            <a:r>
              <a:rPr lang="en-US" altLang="ru-RU" sz="4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4800">
                <a:latin typeface="Times New Roman" panose="02020603050405020304" charset="0"/>
                <a:cs typeface="Times New Roman" panose="02020603050405020304" charset="0"/>
              </a:rPr>
              <a:t>написано</a:t>
            </a:r>
            <a:r>
              <a:rPr lang="en-US" altLang="ru-RU" sz="4800">
                <a:latin typeface="Times New Roman" panose="02020603050405020304" charset="0"/>
                <a:cs typeface="Times New Roman" panose="02020603050405020304" charset="0"/>
              </a:rPr>
              <a:t>? </a:t>
            </a:r>
            <a:br>
              <a:rPr lang="en-US" altLang="ru-RU" sz="4800">
                <a:latin typeface="Times New Roman" panose="02020603050405020304" charset="0"/>
                <a:cs typeface="Times New Roman" panose="02020603050405020304" charset="0"/>
              </a:rPr>
            </a:br>
            <a:r>
              <a:rPr lang="en-US" altLang="en-US" sz="4800">
                <a:latin typeface="Times New Roman" panose="02020603050405020304" charset="0"/>
                <a:cs typeface="Times New Roman" panose="02020603050405020304" charset="0"/>
              </a:rPr>
              <a:t>Выпишите</a:t>
            </a:r>
            <a:r>
              <a:rPr lang="en-US" altLang="ru-RU" sz="4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4800">
                <a:latin typeface="Times New Roman" panose="02020603050405020304" charset="0"/>
                <a:cs typeface="Times New Roman" panose="02020603050405020304" charset="0"/>
              </a:rPr>
              <a:t>только</a:t>
            </a:r>
            <a:r>
              <a:rPr lang="en-US" altLang="ru-RU" sz="4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4800">
                <a:latin typeface="Times New Roman" panose="02020603050405020304" charset="0"/>
                <a:cs typeface="Times New Roman" panose="02020603050405020304" charset="0"/>
              </a:rPr>
              <a:t>разные</a:t>
            </a:r>
            <a:r>
              <a:rPr lang="en-US" altLang="ru-RU" sz="4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4800">
                <a:latin typeface="Times New Roman" panose="02020603050405020304" charset="0"/>
                <a:cs typeface="Times New Roman" panose="02020603050405020304" charset="0"/>
              </a:rPr>
              <a:t>слова</a:t>
            </a:r>
            <a:r>
              <a:rPr lang="en-US" altLang="ru-RU" sz="4800">
                <a:latin typeface="Times New Roman" panose="02020603050405020304" charset="0"/>
                <a:cs typeface="Times New Roman" panose="02020603050405020304" charset="0"/>
              </a:rPr>
              <a:t>.</a:t>
            </a:r>
          </a:p>
        </p:txBody>
      </p:sp>
      <p:sp>
        <p:nvSpPr>
          <p:cNvPr id="7" name="Замещающий 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z="600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en-US" sz="60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Ходьба</a:t>
            </a:r>
            <a:r>
              <a:rPr lang="en-US" altLang="ru-RU" sz="60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60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поход</a:t>
            </a:r>
            <a:r>
              <a:rPr lang="en-US" altLang="ru-RU" sz="60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60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походка</a:t>
            </a:r>
            <a:r>
              <a:rPr lang="en-US" altLang="ru-RU" sz="60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60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походы</a:t>
            </a:r>
            <a:r>
              <a:rPr lang="en-US" altLang="ru-RU" sz="60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60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ходьбой</a:t>
            </a:r>
            <a:r>
              <a:rPr lang="en-US" altLang="ru-RU" sz="60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60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походный</a:t>
            </a:r>
            <a:r>
              <a:rPr lang="en-US" altLang="ru-RU" sz="60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мещающее содержимое 7"/>
          <p:cNvSpPr>
            <a:spLocks noGrp="1"/>
          </p:cNvSpPr>
          <p:nvPr>
            <p:ph sz="half" idx="1"/>
          </p:nvPr>
        </p:nvSpPr>
        <p:spPr>
          <a:xfrm>
            <a:off x="647700" y="821055"/>
            <a:ext cx="5181600" cy="5356225"/>
          </a:xfrm>
        </p:spPr>
        <p:txBody>
          <a:bodyPr/>
          <a:lstStyle/>
          <a:p>
            <a:r>
              <a:rPr lang="ru-RU" altLang="en-US" sz="36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Однокоренные слова</a:t>
            </a:r>
          </a:p>
          <a:p>
            <a:pPr algn="ctr"/>
            <a:r>
              <a:rPr lang="ru-RU" altLang="en-US" sz="4000" u="sng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ходьб</a:t>
            </a:r>
            <a:r>
              <a:rPr lang="ru-RU" altLang="en-US" sz="400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а</a:t>
            </a:r>
          </a:p>
          <a:p>
            <a:pPr algn="ctr"/>
            <a:r>
              <a:rPr lang="ru-RU" altLang="en-US" sz="4000" u="sng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поход</a:t>
            </a:r>
            <a:endParaRPr lang="ru-RU" altLang="en-US" sz="4000">
              <a:solidFill>
                <a:schemeClr val="tx2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r>
              <a:rPr lang="ru-RU" altLang="en-US" sz="4000" u="sng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походк</a:t>
            </a:r>
            <a:r>
              <a:rPr lang="ru-RU" altLang="en-US" sz="400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а</a:t>
            </a:r>
          </a:p>
          <a:p>
            <a:pPr algn="ctr"/>
            <a:r>
              <a:rPr lang="ru-RU" altLang="en-US" sz="4000" u="sng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походн</a:t>
            </a:r>
            <a:r>
              <a:rPr lang="ru-RU" altLang="en-US" sz="400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ый</a:t>
            </a:r>
          </a:p>
        </p:txBody>
      </p:sp>
      <p:sp>
        <p:nvSpPr>
          <p:cNvPr id="9" name="Замещающее содержимое 8"/>
          <p:cNvSpPr>
            <a:spLocks noGrp="1"/>
          </p:cNvSpPr>
          <p:nvPr>
            <p:ph sz="half" idx="2"/>
          </p:nvPr>
        </p:nvSpPr>
        <p:spPr>
          <a:xfrm>
            <a:off x="5981700" y="707390"/>
            <a:ext cx="5181600" cy="5469890"/>
          </a:xfrm>
        </p:spPr>
        <p:txBody>
          <a:bodyPr/>
          <a:lstStyle/>
          <a:p>
            <a:pPr algn="ctr"/>
            <a:r>
              <a:rPr lang="ru-RU" altLang="en-US" sz="3600">
                <a:latin typeface="Times New Roman" panose="02020603050405020304" charset="0"/>
                <a:cs typeface="Times New Roman" panose="02020603050405020304" charset="0"/>
              </a:rPr>
              <a:t>Формы слова</a:t>
            </a:r>
          </a:p>
          <a:p>
            <a:pPr algn="ctr"/>
            <a:endParaRPr lang="ru-RU" altLang="en-US" sz="3600"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r>
              <a:rPr lang="ru-RU" altLang="en-US" sz="4000" u="sng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ходьб</a:t>
            </a:r>
            <a:r>
              <a:rPr lang="ru-RU" altLang="en-US" sz="40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а - </a:t>
            </a:r>
            <a:r>
              <a:rPr lang="ru-RU" altLang="en-US" sz="4000" u="sng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ходьб</a:t>
            </a:r>
            <a:r>
              <a:rPr lang="ru-RU" altLang="en-US" sz="40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ой</a:t>
            </a:r>
          </a:p>
          <a:p>
            <a:pPr algn="ctr"/>
            <a:r>
              <a:rPr lang="ru-RU" altLang="en-US" sz="4000" u="sng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поход</a:t>
            </a:r>
            <a:r>
              <a:rPr lang="ru-RU" altLang="en-US" sz="40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- </a:t>
            </a:r>
            <a:r>
              <a:rPr lang="ru-RU" altLang="en-US" sz="4000" u="sng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поход</a:t>
            </a:r>
            <a:r>
              <a:rPr lang="ru-RU" altLang="en-US" sz="40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ы</a:t>
            </a:r>
          </a:p>
          <a:p>
            <a:endParaRPr lang="ru-RU" altLang="en-US" sz="4000">
              <a:solidFill>
                <a:schemeClr val="accent1">
                  <a:lumMod val="50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1705"/>
          </a:xfrm>
        </p:spPr>
        <p:txBody>
          <a:bodyPr/>
          <a:lstStyle/>
          <a:p>
            <a:pPr algn="ctr"/>
            <a:r>
              <a:rPr lang="ru-RU" altLang="en-US" sz="3600">
                <a:latin typeface="Times New Roman" panose="02020603050405020304" charset="0"/>
                <a:cs typeface="Times New Roman" panose="02020603050405020304" charset="0"/>
              </a:rPr>
              <a:t>Грамматическая сказка «Чужак»</a:t>
            </a:r>
          </a:p>
        </p:txBody>
      </p:sp>
      <p:sp>
        <p:nvSpPr>
          <p:cNvPr id="6" name="Замещающий 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altLang="en-US"/>
          </a:p>
        </p:txBody>
      </p:sp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2"/>
          <a:srcRect l="51455" t="28617" r="4304" b="11231"/>
          <a:stretch>
            <a:fillRect/>
          </a:stretch>
        </p:blipFill>
        <p:spPr>
          <a:xfrm>
            <a:off x="5942965" y="1225550"/>
            <a:ext cx="5127625" cy="5111750"/>
          </a:xfrm>
          <a:prstGeom prst="rect">
            <a:avLst/>
          </a:prstGeom>
        </p:spPr>
      </p:pic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2"/>
          <a:srcRect l="6152" t="20630" r="50944" b="18144"/>
          <a:stretch>
            <a:fillRect/>
          </a:stretch>
        </p:blipFill>
        <p:spPr>
          <a:xfrm>
            <a:off x="649605" y="1068705"/>
            <a:ext cx="4935220" cy="52692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862965"/>
          </a:xfrm>
        </p:spPr>
        <p:txBody>
          <a:bodyPr/>
          <a:lstStyle/>
          <a:p>
            <a:pPr algn="ctr"/>
            <a:r>
              <a:rPr lang="ru-RU" altLang="en-US" sz="3600">
                <a:latin typeface="Times New Roman" panose="02020603050405020304" charset="0"/>
                <a:cs typeface="Times New Roman" panose="02020603050405020304" charset="0"/>
              </a:rPr>
              <a:t>Однокоренные слова ( по сказке)</a:t>
            </a:r>
          </a:p>
        </p:txBody>
      </p:sp>
      <p:sp>
        <p:nvSpPr>
          <p:cNvPr id="5" name="Замещающее содержимое 4"/>
          <p:cNvSpPr>
            <a:spLocks noGrp="1"/>
          </p:cNvSpPr>
          <p:nvPr>
            <p:ph sz="half" idx="1"/>
          </p:nvPr>
        </p:nvSpPr>
        <p:spPr>
          <a:xfrm>
            <a:off x="743585" y="1563370"/>
            <a:ext cx="5181600" cy="4553585"/>
          </a:xfrm>
        </p:spPr>
        <p:txBody>
          <a:bodyPr>
            <a:normAutofit fontScale="92500"/>
          </a:bodyPr>
          <a:lstStyle/>
          <a:p>
            <a:r>
              <a:rPr lang="ru-RU" altLang="en-US" sz="36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вода                      водичка</a:t>
            </a:r>
          </a:p>
          <a:p>
            <a:r>
              <a:rPr lang="ru-RU" altLang="en-US" sz="36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водица                 </a:t>
            </a:r>
            <a:r>
              <a:rPr lang="ru-RU" altLang="en-US" sz="36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водяной                </a:t>
            </a:r>
            <a:r>
              <a:rPr lang="ru-RU" altLang="en-US" sz="36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водитель            водолаз    </a:t>
            </a:r>
            <a:r>
              <a:rPr lang="ru-RU" altLang="en-US" sz="36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водоросли          водопад</a:t>
            </a:r>
            <a:endParaRPr lang="ru-RU" altLang="en-US" sz="3600">
              <a:solidFill>
                <a:schemeClr val="accent1">
                  <a:lumMod val="50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ru-RU" altLang="en-US" sz="36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подводник        водомерка             </a:t>
            </a:r>
          </a:p>
        </p:txBody>
      </p:sp>
      <p:sp>
        <p:nvSpPr>
          <p:cNvPr id="6" name="Замещающее содержимое 5"/>
          <p:cNvSpPr>
            <a:spLocks noGrp="1"/>
          </p:cNvSpPr>
          <p:nvPr>
            <p:ph sz="half" idx="2"/>
          </p:nvPr>
        </p:nvSpPr>
        <p:spPr>
          <a:xfrm>
            <a:off x="6916420" y="1825625"/>
            <a:ext cx="4552315" cy="4351655"/>
          </a:xfrm>
        </p:spPr>
        <p:txBody>
          <a:bodyPr>
            <a:normAutofit fontScale="92500"/>
          </a:bodyPr>
          <a:lstStyle/>
          <a:p>
            <a:r>
              <a:rPr lang="en-US" altLang="ru-RU" sz="3200" i="1">
                <a:latin typeface="Times New Roman" panose="02020603050405020304" charset="0"/>
                <a:cs typeface="Times New Roman" panose="02020603050405020304" charset="0"/>
              </a:rPr>
              <a:t>— </a:t>
            </a:r>
            <a:r>
              <a:rPr lang="en-US" altLang="en-US" sz="3200" i="1">
                <a:latin typeface="Times New Roman" panose="02020603050405020304" charset="0"/>
                <a:cs typeface="Times New Roman" panose="02020603050405020304" charset="0"/>
              </a:rPr>
              <a:t>Кто</a:t>
            </a:r>
            <a:r>
              <a:rPr lang="en-US" altLang="ru-RU" sz="3200" i="1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200" i="1">
                <a:latin typeface="Times New Roman" panose="02020603050405020304" charset="0"/>
                <a:cs typeface="Times New Roman" panose="02020603050405020304" charset="0"/>
              </a:rPr>
              <a:t>же</a:t>
            </a:r>
            <a:r>
              <a:rPr lang="en-US" altLang="ru-RU" sz="3200" i="1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200" i="1">
                <a:latin typeface="Times New Roman" panose="02020603050405020304" charset="0"/>
                <a:cs typeface="Times New Roman" panose="02020603050405020304" charset="0"/>
              </a:rPr>
              <a:t>оказался</a:t>
            </a:r>
            <a:r>
              <a:rPr lang="en-US" altLang="ru-RU" sz="3200" i="1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200" i="1">
                <a:latin typeface="Times New Roman" panose="02020603050405020304" charset="0"/>
                <a:cs typeface="Times New Roman" panose="02020603050405020304" charset="0"/>
              </a:rPr>
              <a:t>чужаком</a:t>
            </a:r>
            <a:r>
              <a:rPr lang="en-US" altLang="ru-RU" sz="3200" i="1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200" i="1">
                <a:latin typeface="Times New Roman" panose="02020603050405020304" charset="0"/>
                <a:cs typeface="Times New Roman" panose="02020603050405020304" charset="0"/>
              </a:rPr>
              <a:t>среди</a:t>
            </a:r>
            <a:r>
              <a:rPr lang="en-US" altLang="ru-RU" sz="3200" i="1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200" i="1">
                <a:latin typeface="Times New Roman" panose="02020603050405020304" charset="0"/>
                <a:cs typeface="Times New Roman" panose="02020603050405020304" charset="0"/>
              </a:rPr>
              <a:t>родственников</a:t>
            </a:r>
            <a:r>
              <a:rPr lang="en-US" altLang="ru-RU" sz="3200" i="1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200" i="1">
                <a:latin typeface="Times New Roman" panose="02020603050405020304" charset="0"/>
                <a:cs typeface="Times New Roman" panose="02020603050405020304" charset="0"/>
              </a:rPr>
              <a:t>воды</a:t>
            </a:r>
            <a:r>
              <a:rPr lang="en-US" altLang="ru-RU" sz="3200" i="1">
                <a:latin typeface="Times New Roman" panose="02020603050405020304" charset="0"/>
                <a:cs typeface="Times New Roman" panose="02020603050405020304" charset="0"/>
              </a:rPr>
              <a:t>?</a:t>
            </a:r>
          </a:p>
          <a:p>
            <a:r>
              <a:rPr lang="en-US" altLang="ru-RU" sz="3200" i="1">
                <a:latin typeface="Times New Roman" panose="02020603050405020304" charset="0"/>
                <a:cs typeface="Times New Roman" panose="02020603050405020304" charset="0"/>
              </a:rPr>
              <a:t>— </a:t>
            </a:r>
            <a:r>
              <a:rPr lang="en-US" altLang="en-US" sz="3200" i="1">
                <a:latin typeface="Times New Roman" panose="02020603050405020304" charset="0"/>
                <a:cs typeface="Times New Roman" panose="02020603050405020304" charset="0"/>
              </a:rPr>
              <a:t>Почему</a:t>
            </a:r>
            <a:r>
              <a:rPr lang="en-US" altLang="ru-RU" sz="3200" i="1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200" i="1">
                <a:latin typeface="Times New Roman" panose="02020603050405020304" charset="0"/>
                <a:cs typeface="Times New Roman" panose="02020603050405020304" charset="0"/>
              </a:rPr>
              <a:t>гости</a:t>
            </a:r>
            <a:r>
              <a:rPr lang="en-US" altLang="ru-RU" sz="3200" i="1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200" i="1">
                <a:latin typeface="Times New Roman" panose="02020603050405020304" charset="0"/>
                <a:cs typeface="Times New Roman" panose="02020603050405020304" charset="0"/>
              </a:rPr>
              <a:t>не</a:t>
            </a:r>
            <a:r>
              <a:rPr lang="en-US" altLang="ru-RU" sz="3200" i="1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200" i="1">
                <a:latin typeface="Times New Roman" panose="02020603050405020304" charset="0"/>
                <a:cs typeface="Times New Roman" panose="02020603050405020304" charset="0"/>
              </a:rPr>
              <a:t>сразу</a:t>
            </a:r>
            <a:r>
              <a:rPr lang="en-US" altLang="ru-RU" sz="3200" i="1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200" i="1">
                <a:latin typeface="Times New Roman" panose="02020603050405020304" charset="0"/>
                <a:cs typeface="Times New Roman" panose="02020603050405020304" charset="0"/>
              </a:rPr>
              <a:t>приметили</a:t>
            </a:r>
            <a:r>
              <a:rPr lang="en-US" altLang="ru-RU" sz="3200" i="1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200" i="1">
                <a:latin typeface="Times New Roman" panose="02020603050405020304" charset="0"/>
                <a:cs typeface="Times New Roman" panose="02020603050405020304" charset="0"/>
              </a:rPr>
              <a:t>чужака</a:t>
            </a:r>
            <a:r>
              <a:rPr lang="en-US" altLang="ru-RU" sz="3200" i="1">
                <a:latin typeface="Times New Roman" panose="02020603050405020304" charset="0"/>
                <a:cs typeface="Times New Roman" panose="02020603050405020304" charset="0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871855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en-US" sz="3600">
                <a:latin typeface="Times New Roman" panose="02020603050405020304" charset="0"/>
                <a:cs typeface="Times New Roman" panose="02020603050405020304" charset="0"/>
              </a:rPr>
              <a:t>Однокоренные слова к слову «водитель»</a:t>
            </a:r>
            <a:br>
              <a:rPr lang="ru-RU" altLang="en-US" sz="3600">
                <a:latin typeface="Times New Roman" panose="02020603050405020304" charset="0"/>
                <a:cs typeface="Times New Roman" panose="02020603050405020304" charset="0"/>
              </a:rPr>
            </a:br>
            <a:r>
              <a:rPr lang="ru-RU" altLang="en-US" sz="3600">
                <a:latin typeface="Times New Roman" panose="02020603050405020304" charset="0"/>
                <a:cs typeface="Times New Roman" panose="02020603050405020304" charset="0"/>
              </a:rPr>
              <a:t> (</a:t>
            </a:r>
            <a:r>
              <a:rPr lang="ru-RU" altLang="en-US" sz="2400">
                <a:latin typeface="Times New Roman" panose="02020603050405020304" charset="0"/>
                <a:cs typeface="Times New Roman" panose="02020603050405020304" charset="0"/>
              </a:rPr>
              <a:t>«лицо по роду деятельности»)</a:t>
            </a:r>
          </a:p>
        </p:txBody>
      </p:sp>
      <p:sp>
        <p:nvSpPr>
          <p:cNvPr id="5" name="Замещающее содержимое 4"/>
          <p:cNvSpPr>
            <a:spLocks noGrp="1"/>
          </p:cNvSpPr>
          <p:nvPr>
            <p:ph sz="half" idx="1"/>
          </p:nvPr>
        </p:nvSpPr>
        <p:spPr>
          <a:xfrm>
            <a:off x="647700" y="1584325"/>
            <a:ext cx="5181600" cy="4762500"/>
          </a:xfrm>
        </p:spPr>
        <p:txBody>
          <a:bodyPr/>
          <a:lstStyle/>
          <a:p>
            <a:endParaRPr lang="ru-RU" altLang="en-US"/>
          </a:p>
        </p:txBody>
      </p:sp>
      <p:pic>
        <p:nvPicPr>
          <p:cNvPr id="7" name="Замещающее содержимое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172845" y="1583690"/>
            <a:ext cx="4077970" cy="4714875"/>
          </a:xfrm>
          <a:prstGeom prst="rect">
            <a:avLst/>
          </a:prstGeom>
        </p:spPr>
      </p:pic>
      <p:sp>
        <p:nvSpPr>
          <p:cNvPr id="9" name="Текстовое поле 8"/>
          <p:cNvSpPr txBox="1"/>
          <p:nvPr/>
        </p:nvSpPr>
        <p:spPr>
          <a:xfrm>
            <a:off x="6699250" y="1261110"/>
            <a:ext cx="3816350" cy="475996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ru-RU" altLang="en-US" sz="24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вождение</a:t>
            </a:r>
            <a:endParaRPr lang="ru-RU" altLang="en-US" sz="2400">
              <a:solidFill>
                <a:schemeClr val="accent1">
                  <a:lumMod val="50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ru-RU" altLang="en-US" sz="2400">
              <a:solidFill>
                <a:schemeClr val="accent1">
                  <a:lumMod val="50000"/>
                </a:schemeClr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r>
              <a:rPr lang="ru-RU" altLang="en-US" sz="24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водить</a:t>
            </a:r>
            <a:endParaRPr lang="ru-RU" altLang="en-US" sz="2400">
              <a:solidFill>
                <a:schemeClr val="accent1">
                  <a:lumMod val="50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ru-RU" altLang="en-US" sz="2400">
              <a:solidFill>
                <a:schemeClr val="accent1">
                  <a:lumMod val="50000"/>
                </a:schemeClr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r>
              <a:rPr lang="ru-RU" altLang="en-US" sz="24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водительское (кресло)</a:t>
            </a:r>
          </a:p>
          <a:p>
            <a:endParaRPr lang="ru-RU" altLang="en-US" sz="2400">
              <a:solidFill>
                <a:schemeClr val="accent1">
                  <a:lumMod val="50000"/>
                </a:schemeClr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r>
              <a:rPr lang="ru-RU" altLang="en-US" sz="24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переводчик</a:t>
            </a:r>
          </a:p>
          <a:p>
            <a:endParaRPr lang="ru-RU" altLang="en-US" sz="2400">
              <a:solidFill>
                <a:schemeClr val="accent1">
                  <a:lumMod val="50000"/>
                </a:schemeClr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r>
              <a:rPr lang="ru-RU" altLang="en-US" sz="24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водительница</a:t>
            </a:r>
          </a:p>
          <a:p>
            <a:endParaRPr lang="ru-RU" altLang="en-US" sz="2400">
              <a:solidFill>
                <a:schemeClr val="accent1">
                  <a:lumMod val="50000"/>
                </a:schemeClr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r>
              <a:rPr lang="ru-RU" altLang="en-US" sz="24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уводить</a:t>
            </a:r>
          </a:p>
          <a:p>
            <a:endParaRPr lang="ru-RU" altLang="en-US" sz="2400">
              <a:solidFill>
                <a:schemeClr val="accent1">
                  <a:lumMod val="50000"/>
                </a:schemeClr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r>
              <a:rPr lang="ru-RU" altLang="en-US" sz="24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переводной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en-US" sz="3600" b="0">
                <a:latin typeface="Times New Roman" panose="02020603050405020304" charset="0"/>
                <a:cs typeface="Times New Roman" panose="02020603050405020304" charset="0"/>
              </a:rPr>
              <a:t>«Третий лишний»</a:t>
            </a:r>
          </a:p>
        </p:txBody>
      </p:sp>
      <p:sp>
        <p:nvSpPr>
          <p:cNvPr id="5" name="Замещающее 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altLang="en-US" sz="44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Гореть</a:t>
            </a:r>
            <a:r>
              <a:rPr lang="en-US" altLang="ru-RU" sz="44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44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гора</a:t>
            </a:r>
            <a:r>
              <a:rPr lang="en-US" altLang="ru-RU" sz="44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44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пригорок</a:t>
            </a:r>
            <a:r>
              <a:rPr lang="en-US" altLang="ru-RU" sz="44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.</a:t>
            </a:r>
          </a:p>
          <a:p>
            <a:pPr algn="ctr"/>
            <a:r>
              <a:rPr lang="en-US" altLang="en-US" sz="44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Пот</a:t>
            </a:r>
            <a:r>
              <a:rPr lang="en-US" altLang="ru-RU" sz="44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44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потолок</a:t>
            </a:r>
            <a:r>
              <a:rPr lang="en-US" altLang="ru-RU" sz="44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44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потливый</a:t>
            </a:r>
            <a:r>
              <a:rPr lang="en-US" altLang="ru-RU" sz="44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.</a:t>
            </a:r>
          </a:p>
          <a:p>
            <a:pPr algn="ctr"/>
            <a:r>
              <a:rPr lang="en-US" altLang="en-US" sz="44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Море</a:t>
            </a:r>
            <a:r>
              <a:rPr lang="en-US" altLang="ru-RU" sz="44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44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морщины</a:t>
            </a:r>
            <a:r>
              <a:rPr lang="en-US" altLang="ru-RU" sz="44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44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морской</a:t>
            </a:r>
            <a:r>
              <a:rPr lang="en-US" altLang="ru-RU" sz="44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.</a:t>
            </a:r>
          </a:p>
          <a:p>
            <a:pPr algn="ctr"/>
            <a:r>
              <a:rPr lang="en-US" altLang="en-US" sz="44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Боль</a:t>
            </a:r>
            <a:r>
              <a:rPr lang="en-US" altLang="ru-RU" sz="44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44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большой</a:t>
            </a:r>
            <a:r>
              <a:rPr lang="en-US" altLang="ru-RU" sz="44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44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больница</a:t>
            </a:r>
            <a:r>
              <a:rPr lang="en-US" altLang="ru-RU" sz="44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. </a:t>
            </a:r>
          </a:p>
          <a:p>
            <a:pPr algn="ctr"/>
            <a:endParaRPr lang="en-US" altLang="ru-RU" sz="4400">
              <a:solidFill>
                <a:schemeClr val="accent1">
                  <a:lumMod val="50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b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             «Третий лишний»</a:t>
            </a:r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altLang="en-US" sz="4000" strike="sngStrike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Гореть</a:t>
            </a:r>
            <a:r>
              <a:rPr lang="en-US" altLang="ru-RU" sz="40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 </a:t>
            </a:r>
            <a:r>
              <a:rPr lang="en-US" altLang="en-US" sz="40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гора</a:t>
            </a:r>
            <a:r>
              <a:rPr lang="en-US" altLang="ru-RU" sz="40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 </a:t>
            </a:r>
            <a:r>
              <a:rPr lang="en-US" altLang="en-US" sz="40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пригорок</a:t>
            </a:r>
            <a:r>
              <a:rPr lang="en-US" altLang="ru-RU" sz="40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.</a:t>
            </a:r>
            <a:endParaRPr lang="en-US" altLang="ru-RU" sz="4000">
              <a:solidFill>
                <a:schemeClr val="accent1">
                  <a:lumMod val="50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r>
              <a:rPr lang="en-US" altLang="en-US" sz="40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Пот</a:t>
            </a:r>
            <a:r>
              <a:rPr lang="en-US" altLang="ru-RU" sz="40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 </a:t>
            </a:r>
            <a:r>
              <a:rPr lang="en-US" altLang="en-US" sz="4000" strike="sngStrike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потолок</a:t>
            </a:r>
            <a:r>
              <a:rPr lang="en-US" altLang="ru-RU" sz="4000" strike="sngStrike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</a:t>
            </a:r>
            <a:r>
              <a:rPr lang="en-US" altLang="ru-RU" sz="40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40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потливый</a:t>
            </a:r>
            <a:r>
              <a:rPr lang="en-US" altLang="ru-RU" sz="40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.</a:t>
            </a:r>
            <a:endParaRPr lang="en-US" altLang="ru-RU" sz="4000">
              <a:solidFill>
                <a:schemeClr val="accent1">
                  <a:lumMod val="50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r>
              <a:rPr lang="en-US" altLang="en-US" sz="40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Море</a:t>
            </a:r>
            <a:r>
              <a:rPr lang="en-US" altLang="ru-RU" sz="40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 </a:t>
            </a:r>
            <a:r>
              <a:rPr lang="en-US" altLang="en-US" sz="4000" strike="sngStrike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морщины</a:t>
            </a:r>
            <a:r>
              <a:rPr lang="en-US" altLang="ru-RU" sz="40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 </a:t>
            </a:r>
            <a:r>
              <a:rPr lang="en-US" altLang="en-US" sz="40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морской</a:t>
            </a:r>
            <a:r>
              <a:rPr lang="en-US" altLang="ru-RU" sz="40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.</a:t>
            </a:r>
            <a:endParaRPr lang="en-US" altLang="ru-RU" sz="4000">
              <a:solidFill>
                <a:schemeClr val="accent1">
                  <a:lumMod val="50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r>
              <a:rPr lang="en-US" altLang="en-US" sz="40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Боль</a:t>
            </a:r>
            <a:r>
              <a:rPr lang="en-US" altLang="ru-RU" sz="40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 </a:t>
            </a:r>
            <a:r>
              <a:rPr lang="en-US" altLang="en-US" sz="4000" strike="sngStrike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большой</a:t>
            </a:r>
            <a:r>
              <a:rPr lang="en-US" altLang="ru-RU" sz="40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 </a:t>
            </a:r>
            <a:r>
              <a:rPr lang="en-US" altLang="en-US" sz="40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больница</a:t>
            </a:r>
            <a:r>
              <a:rPr lang="en-US" altLang="ru-RU" sz="40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.</a:t>
            </a:r>
            <a:endParaRPr lang="ru-RU" altLang="en-US" sz="4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en-US" sz="3600" b="0">
                <a:latin typeface="Times New Roman" panose="02020603050405020304" charset="0"/>
                <a:cs typeface="Times New Roman" panose="02020603050405020304" charset="0"/>
              </a:rPr>
              <a:t>Домашнее задание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32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Упр</a:t>
            </a:r>
            <a:r>
              <a:rPr lang="en-US" altLang="ru-RU" sz="32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. 110 (</a:t>
            </a:r>
            <a:r>
              <a:rPr lang="en-US" altLang="en-US" sz="32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стр</a:t>
            </a:r>
            <a:r>
              <a:rPr lang="en-US" altLang="ru-RU" sz="32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.62)</a:t>
            </a:r>
          </a:p>
          <a:p>
            <a:r>
              <a:rPr lang="en-US" altLang="ru-RU" sz="32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- 1</a:t>
            </a:r>
            <a:r>
              <a:rPr lang="en-US" altLang="en-US" sz="32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в</a:t>
            </a:r>
            <a:r>
              <a:rPr lang="en-US" altLang="ru-RU" sz="32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 sz="32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Списать</a:t>
            </a:r>
            <a:r>
              <a:rPr lang="en-US" altLang="ru-RU" sz="32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2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текст</a:t>
            </a:r>
            <a:r>
              <a:rPr lang="en-US" altLang="ru-RU" sz="32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 sz="32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Подчеркнуть</a:t>
            </a:r>
            <a:r>
              <a:rPr lang="en-US" altLang="ru-RU" sz="32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2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однокоренные</a:t>
            </a:r>
            <a:r>
              <a:rPr lang="en-US" altLang="ru-RU" sz="32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2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слова</a:t>
            </a:r>
            <a:r>
              <a:rPr lang="en-US" altLang="ru-RU" sz="32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.</a:t>
            </a:r>
          </a:p>
          <a:p>
            <a:r>
              <a:rPr lang="en-US" altLang="en-US" sz="32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Подумать</a:t>
            </a:r>
            <a:r>
              <a:rPr lang="en-US" altLang="ru-RU" sz="32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2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над</a:t>
            </a:r>
            <a:r>
              <a:rPr lang="en-US" altLang="ru-RU" sz="32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2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вопросом</a:t>
            </a:r>
            <a:r>
              <a:rPr lang="en-US" altLang="ru-RU" sz="32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: </a:t>
            </a:r>
            <a:r>
              <a:rPr lang="en-US" altLang="en-US" sz="32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картошка</a:t>
            </a:r>
            <a:r>
              <a:rPr lang="en-US" altLang="ru-RU" sz="32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2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и</a:t>
            </a:r>
            <a:r>
              <a:rPr lang="en-US" altLang="ru-RU" sz="32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2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картофель</a:t>
            </a:r>
            <a:r>
              <a:rPr lang="en-US" altLang="ru-RU" sz="32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- </a:t>
            </a:r>
            <a:r>
              <a:rPr lang="en-US" altLang="en-US" sz="32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это</a:t>
            </a:r>
            <a:r>
              <a:rPr lang="en-US" altLang="ru-RU" sz="32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2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однокоренные</a:t>
            </a:r>
            <a:r>
              <a:rPr lang="en-US" altLang="ru-RU" sz="32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32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слова</a:t>
            </a:r>
            <a:r>
              <a:rPr lang="en-US" altLang="ru-RU" sz="32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?</a:t>
            </a:r>
          </a:p>
          <a:p>
            <a:r>
              <a:rPr lang="en-US" altLang="ru-RU" sz="36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- 2</a:t>
            </a:r>
            <a:r>
              <a:rPr lang="en-US" altLang="en-US" sz="36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в</a:t>
            </a:r>
            <a:r>
              <a:rPr lang="en-US" altLang="ru-RU" sz="36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 sz="36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Р</a:t>
            </a:r>
            <a:r>
              <a:rPr lang="en-US" altLang="ru-RU" sz="36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.</a:t>
            </a:r>
            <a:r>
              <a:rPr lang="en-US" altLang="en-US" sz="36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т</a:t>
            </a:r>
            <a:r>
              <a:rPr lang="en-US" altLang="ru-RU" sz="36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 sz="36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стр</a:t>
            </a:r>
            <a:r>
              <a:rPr lang="en-US" altLang="ru-RU" sz="36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. 35 </a:t>
            </a:r>
            <a:r>
              <a:rPr lang="" altLang="en-US" sz="36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№</a:t>
            </a:r>
            <a:r>
              <a:rPr lang="en-US" altLang="ru-RU" sz="36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85.</a:t>
            </a:r>
          </a:p>
          <a:p>
            <a:r>
              <a:rPr lang="en-US" altLang="ru-RU" sz="36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- 3</a:t>
            </a:r>
            <a:r>
              <a:rPr lang="en-US" altLang="en-US" sz="36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в</a:t>
            </a:r>
            <a:r>
              <a:rPr lang="en-US" altLang="ru-RU" sz="36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 sz="36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Р</a:t>
            </a:r>
            <a:r>
              <a:rPr lang="en-US" altLang="ru-RU" sz="36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.</a:t>
            </a:r>
            <a:r>
              <a:rPr lang="en-US" altLang="en-US" sz="36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т</a:t>
            </a:r>
            <a:r>
              <a:rPr lang="en-US" altLang="ru-RU" sz="36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 sz="36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стр</a:t>
            </a:r>
            <a:r>
              <a:rPr lang="en-US" altLang="ru-RU" sz="36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.35 </a:t>
            </a:r>
            <a:r>
              <a:rPr lang="" altLang="en-US" sz="36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№</a:t>
            </a:r>
            <a:r>
              <a:rPr lang="en-US" altLang="ru-RU" sz="3600">
                <a:solidFill>
                  <a:schemeClr val="accent1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84.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270</Words>
  <Application>Microsoft Office PowerPoint</Application>
  <PresentationFormat>Произвольный</PresentationFormat>
  <Paragraphs>59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Office Theme</vt:lpstr>
      <vt:lpstr>Сколько предложений?</vt:lpstr>
      <vt:lpstr>Презентация PowerPoint</vt:lpstr>
      <vt:lpstr>Тема «Однокоренные слова» </vt:lpstr>
      <vt:lpstr>«Родственники»</vt:lpstr>
      <vt:lpstr>Сколько разных слов написано?  Выпишите только разные слова.</vt:lpstr>
      <vt:lpstr>Презентация PowerPoint</vt:lpstr>
      <vt:lpstr>Грамматическая сказка «Чужак»</vt:lpstr>
      <vt:lpstr>Однокоренные слова ( по сказке)</vt:lpstr>
      <vt:lpstr>Однокоренные слова к слову «водитель»  («лицо по роду деятельности»)</vt:lpstr>
      <vt:lpstr>«Третий лишний»</vt:lpstr>
      <vt:lpstr>                  «Третий лишний»</vt:lpstr>
      <vt:lpstr>Домашнее 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PetrAhtimirov</dc:creator>
  <cp:lastModifiedBy>Учитель</cp:lastModifiedBy>
  <cp:revision>5</cp:revision>
  <dcterms:created xsi:type="dcterms:W3CDTF">2025-07-23T00:59:00Z</dcterms:created>
  <dcterms:modified xsi:type="dcterms:W3CDTF">2025-10-10T13:05:20Z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1049-12.2.0.22549</vt:lpwstr>
  </property>
  <property fmtid="{D5CDD505-2E9C-101B-9397-08002B2CF9AE}" pid="3" name="ICV">
    <vt:lpwstr>02B4154C4DD34C0F8038053ED3A16D37_11</vt:lpwstr>
  </property>
</Properties>
</file>