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notesSlides/notesSlide10.xml" ContentType="application/vnd.openxmlformats-officedocument.presentationml.notesSlide+xml"/>
  <Override PartName="/ppt/charts/chart12.xml" ContentType="application/vnd.openxmlformats-officedocument.drawingml.chart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notesSlides/notesSlide14.xml" ContentType="application/vnd.openxmlformats-officedocument.presentationml.notesSlide+xml"/>
  <Override PartName="/ppt/charts/chart16.xml" ContentType="application/vnd.openxmlformats-officedocument.drawingml.chart+xml"/>
  <Override PartName="/ppt/notesSlides/notesSlide15.xml" ContentType="application/vnd.openxmlformats-officedocument.presentationml.notesSlide+xml"/>
  <Override PartName="/ppt/charts/chart17.xml" ContentType="application/vnd.openxmlformats-officedocument.drawingml.chart+xml"/>
  <Override PartName="/ppt/notesSlides/notesSlide16.xml" ContentType="application/vnd.openxmlformats-officedocument.presentationml.notesSlide+xml"/>
  <Override PartName="/ppt/charts/chart18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79" r:id="rId3"/>
    <p:sldId id="312" r:id="rId4"/>
    <p:sldId id="293" r:id="rId5"/>
    <p:sldId id="374" r:id="rId6"/>
    <p:sldId id="390" r:id="rId7"/>
    <p:sldId id="391" r:id="rId8"/>
    <p:sldId id="311" r:id="rId9"/>
    <p:sldId id="377" r:id="rId10"/>
    <p:sldId id="375" r:id="rId11"/>
    <p:sldId id="376" r:id="rId12"/>
    <p:sldId id="378" r:id="rId13"/>
    <p:sldId id="379" r:id="rId14"/>
    <p:sldId id="380" r:id="rId15"/>
    <p:sldId id="383" r:id="rId16"/>
    <p:sldId id="392" r:id="rId17"/>
    <p:sldId id="300" r:id="rId18"/>
    <p:sldId id="302" r:id="rId19"/>
    <p:sldId id="301" r:id="rId20"/>
    <p:sldId id="366" r:id="rId21"/>
    <p:sldId id="396" r:id="rId22"/>
    <p:sldId id="397" r:id="rId23"/>
    <p:sldId id="367" r:id="rId24"/>
    <p:sldId id="368" r:id="rId25"/>
    <p:sldId id="384" r:id="rId26"/>
    <p:sldId id="395" r:id="rId27"/>
    <p:sldId id="363" r:id="rId28"/>
    <p:sldId id="394" r:id="rId29"/>
    <p:sldId id="382" r:id="rId30"/>
    <p:sldId id="386" r:id="rId31"/>
    <p:sldId id="387" r:id="rId32"/>
    <p:sldId id="385" r:id="rId33"/>
    <p:sldId id="354" r:id="rId34"/>
    <p:sldId id="388" r:id="rId35"/>
    <p:sldId id="317" r:id="rId36"/>
    <p:sldId id="313" r:id="rId37"/>
  </p:sldIdLst>
  <p:sldSz cx="18288000" cy="10287000"/>
  <p:notesSz cx="6797675" cy="9926638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Montserrat Semi-Bold" panose="020B0604020202020204" charset="-52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40" autoAdjust="0"/>
    <p:restoredTop sz="94554" autoAdjust="0"/>
  </p:normalViewPr>
  <p:slideViewPr>
    <p:cSldViewPr>
      <p:cViewPr>
        <p:scale>
          <a:sx n="50" d="100"/>
          <a:sy n="50" d="100"/>
        </p:scale>
        <p:origin x="-806" y="-83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7.6571349633927158E-3"/>
                  <c:y val="-2.6768349902358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ADA-41E7-BCC9-039B1FF4F23F}"/>
                </c:ext>
              </c:extLst>
            </c:dLbl>
            <c:dLbl>
              <c:idx val="1"/>
              <c:layout>
                <c:manualLayout>
                  <c:x val="6.920077972709552E-3"/>
                  <c:y val="-5.82710101524105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ADA-41E7-BCC9-039B1FF4F23F}"/>
                </c:ext>
              </c:extLst>
            </c:dLbl>
            <c:dLbl>
              <c:idx val="2"/>
              <c:layout>
                <c:manualLayout>
                  <c:x val="7.3221439425334989E-3"/>
                  <c:y val="-4.53781360061605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ADA-41E7-BCC9-039B1FF4F23F}"/>
                </c:ext>
              </c:extLst>
            </c:dLbl>
            <c:dLbl>
              <c:idx val="3"/>
              <c:layout>
                <c:manualLayout>
                  <c:x val="3.8986354775828458E-3"/>
                  <c:y val="-2.5449098796607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9CA-4FC8-AB58-3E84463D3D71}"/>
                </c:ext>
              </c:extLst>
            </c:dLbl>
            <c:dLbl>
              <c:idx val="4"/>
              <c:layout>
                <c:manualLayout>
                  <c:x val="3.8986354775828458E-3"/>
                  <c:y val="-1.7964069738781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846-4348-969B-FF483DEF7544}"/>
                </c:ext>
              </c:extLst>
            </c:dLbl>
            <c:dLbl>
              <c:idx val="5"/>
              <c:layout>
                <c:manualLayout>
                  <c:x val="5.8479532163742687E-3"/>
                  <c:y val="-2.84431104197380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6.8226120857699801E-3"/>
                  <c:y val="-2.5449098796607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4.8732943469785572E-3"/>
                  <c:y val="-2.2455087173477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6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  <c:pt idx="5">
                  <c:v>2024 год</c:v>
                </c:pt>
                <c:pt idx="6">
                  <c:v>2025 год</c:v>
                </c:pt>
                <c:pt idx="7">
                  <c:v>2026 год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</c:v>
                </c:pt>
                <c:pt idx="1">
                  <c:v>5</c:v>
                </c:pt>
                <c:pt idx="2">
                  <c:v>9</c:v>
                </c:pt>
                <c:pt idx="3">
                  <c:v>13</c:v>
                </c:pt>
                <c:pt idx="4">
                  <c:v>12</c:v>
                </c:pt>
                <c:pt idx="5">
                  <c:v>8</c:v>
                </c:pt>
                <c:pt idx="6">
                  <c:v>11</c:v>
                </c:pt>
                <c:pt idx="7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ADA-41E7-BCC9-039B1FF4F2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0871168"/>
        <c:axId val="140260992"/>
        <c:axId val="0"/>
      </c:bar3DChart>
      <c:catAx>
        <c:axId val="1808711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0260992"/>
        <c:crosses val="autoZero"/>
        <c:auto val="1"/>
        <c:lblAlgn val="ctr"/>
        <c:lblOffset val="100"/>
        <c:noMultiLvlLbl val="0"/>
      </c:catAx>
      <c:valAx>
        <c:axId val="140260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08711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7.657134963392734E-3"/>
                  <c:y val="-3.4253378960184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39A-4926-9C4F-4099412AAA28}"/>
                </c:ext>
              </c:extLst>
            </c:dLbl>
            <c:dLbl>
              <c:idx val="1"/>
              <c:layout>
                <c:manualLayout>
                  <c:x val="1.1793372319688109E-2"/>
                  <c:y val="-5.6774004340845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39A-4926-9C4F-4099412AAA28}"/>
                </c:ext>
              </c:extLst>
            </c:dLbl>
            <c:dLbl>
              <c:idx val="2"/>
              <c:layout>
                <c:manualLayout>
                  <c:x val="8.2968028119292103E-3"/>
                  <c:y val="-3.4898977450731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39A-4926-9C4F-4099412AAA28}"/>
                </c:ext>
              </c:extLst>
            </c:dLbl>
            <c:dLbl>
              <c:idx val="3"/>
              <c:layout>
                <c:manualLayout>
                  <c:x val="1.5594541910331383E-2"/>
                  <c:y val="-1.6467063927216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00D-424F-A75D-1F476D27060E}"/>
                </c:ext>
              </c:extLst>
            </c:dLbl>
            <c:dLbl>
              <c:idx val="4"/>
              <c:layout>
                <c:manualLayout>
                  <c:x val="4.8732943469785572E-3"/>
                  <c:y val="-4.19161627238244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6.8226120857699801E-3"/>
                  <c:y val="-3.2934127854433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8.771929824561403E-3"/>
                  <c:y val="-3.8922151100694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2.9238998633942686E-3"/>
                  <c:y val="-2.5449098796607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6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Лист1!$A$2:$A$9</c:f>
              <c:strCache>
                <c:ptCount val="8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  <c:pt idx="3">
                  <c:v>2022 год</c:v>
                </c:pt>
                <c:pt idx="4">
                  <c:v>2023 год</c:v>
                </c:pt>
                <c:pt idx="5">
                  <c:v>2024 год</c:v>
                </c:pt>
                <c:pt idx="6">
                  <c:v>2025 год</c:v>
                </c:pt>
                <c:pt idx="7">
                  <c:v>2026 год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22</c:v>
                </c:pt>
                <c:pt idx="1">
                  <c:v>115</c:v>
                </c:pt>
                <c:pt idx="2">
                  <c:v>374</c:v>
                </c:pt>
                <c:pt idx="3">
                  <c:v>668</c:v>
                </c:pt>
                <c:pt idx="4">
                  <c:v>600</c:v>
                </c:pt>
                <c:pt idx="5">
                  <c:v>366</c:v>
                </c:pt>
                <c:pt idx="6">
                  <c:v>469</c:v>
                </c:pt>
                <c:pt idx="7">
                  <c:v>469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39A-4926-9C4F-4099412AAA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0872704"/>
        <c:axId val="140317184"/>
        <c:axId val="0"/>
      </c:bar3DChart>
      <c:catAx>
        <c:axId val="1808727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0317184"/>
        <c:crosses val="autoZero"/>
        <c:auto val="1"/>
        <c:lblAlgn val="ctr"/>
        <c:lblOffset val="100"/>
        <c:noMultiLvlLbl val="0"/>
      </c:catAx>
      <c:valAx>
        <c:axId val="140317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08727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"5"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6.2500000000000029E-3"/>
                  <c:y val="-6.71875000000000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C65-4A87-858B-7FA9A3B6AB9C}"/>
                </c:ext>
              </c:extLst>
            </c:dLbl>
            <c:dLbl>
              <c:idx val="1"/>
              <c:layout>
                <c:manualLayout>
                  <c:x val="5.208333333333412E-3"/>
                  <c:y val="-3.4375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C65-4A87-858B-7FA9A3B6AB9C}"/>
                </c:ext>
              </c:extLst>
            </c:dLbl>
            <c:dLbl>
              <c:idx val="5"/>
              <c:layout>
                <c:manualLayout>
                  <c:x val="-1.9819819819819819E-2"/>
                  <c:y val="-1.470588235294117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52</c:v>
                </c:pt>
                <c:pt idx="1">
                  <c:v>145</c:v>
                </c:pt>
                <c:pt idx="2">
                  <c:v>249</c:v>
                </c:pt>
                <c:pt idx="3">
                  <c:v>240</c:v>
                </c:pt>
                <c:pt idx="4">
                  <c:v>143</c:v>
                </c:pt>
                <c:pt idx="5">
                  <c:v>245</c:v>
                </c:pt>
                <c:pt idx="6">
                  <c:v>203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C65-4A87-858B-7FA9A3B6AB9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"4"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0416666666666628E-2"/>
                  <c:y val="-3.4375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C65-4A87-858B-7FA9A3B6AB9C}"/>
                </c:ext>
              </c:extLst>
            </c:dLbl>
            <c:dLbl>
              <c:idx val="1"/>
              <c:layout>
                <c:manualLayout>
                  <c:x val="1.6666666666666677E-2"/>
                  <c:y val="-2.500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C65-4A87-858B-7FA9A3B6AB9C}"/>
                </c:ext>
              </c:extLst>
            </c:dLbl>
            <c:dLbl>
              <c:idx val="5"/>
              <c:layout>
                <c:manualLayout>
                  <c:x val="1.4414414414414546E-2"/>
                  <c:y val="-1.17647058823529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7117117117117116E-2"/>
                  <c:y val="-2.94117647058823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60</c:v>
                </c:pt>
                <c:pt idx="1">
                  <c:v>174</c:v>
                </c:pt>
                <c:pt idx="2">
                  <c:v>290</c:v>
                </c:pt>
                <c:pt idx="3">
                  <c:v>298</c:v>
                </c:pt>
                <c:pt idx="4">
                  <c:v>181</c:v>
                </c:pt>
                <c:pt idx="5">
                  <c:v>165</c:v>
                </c:pt>
                <c:pt idx="6">
                  <c:v>174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8C65-4A87-858B-7FA9A3B6AB9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"3"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583333333333341E-2"/>
                  <c:y val="-4.3750000000000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8C65-4A87-858B-7FA9A3B6AB9C}"/>
                </c:ext>
              </c:extLst>
            </c:dLbl>
            <c:dLbl>
              <c:idx val="1"/>
              <c:layout>
                <c:manualLayout>
                  <c:x val="1.2500000000000001E-2"/>
                  <c:y val="-2.500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C65-4A87-858B-7FA9A3B6AB9C}"/>
                </c:ext>
              </c:extLst>
            </c:dLbl>
            <c:dLbl>
              <c:idx val="5"/>
              <c:layout>
                <c:manualLayout>
                  <c:x val="3.603603603603603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4414414414414415E-2"/>
                  <c:y val="-2.94117647058823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2</c:v>
                </c:pt>
                <c:pt idx="1">
                  <c:v>53</c:v>
                </c:pt>
                <c:pt idx="2">
                  <c:v>125</c:v>
                </c:pt>
                <c:pt idx="3">
                  <c:v>61</c:v>
                </c:pt>
                <c:pt idx="4">
                  <c:v>42</c:v>
                </c:pt>
                <c:pt idx="5">
                  <c:v>59</c:v>
                </c:pt>
                <c:pt idx="6">
                  <c:v>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8C65-4A87-858B-7FA9A3B6AB9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"2"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Лист1!$E$2:$E$8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8C65-4A87-858B-7FA9A3B6AB9C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Не явился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7B3-49DC-BB49-1014D7B53D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1003264"/>
        <c:axId val="140364032"/>
        <c:axId val="0"/>
      </c:bar3DChart>
      <c:catAx>
        <c:axId val="181003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32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0364032"/>
        <c:crosses val="autoZero"/>
        <c:auto val="1"/>
        <c:lblAlgn val="ctr"/>
        <c:lblOffset val="100"/>
        <c:noMultiLvlLbl val="0"/>
      </c:catAx>
      <c:valAx>
        <c:axId val="1403640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8100326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8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791666666666666E-2"/>
                  <c:y val="-7.3437500000000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078-4BBA-867B-EEFE1349E1E0}"/>
                </c:ext>
              </c:extLst>
            </c:dLbl>
            <c:dLbl>
              <c:idx val="1"/>
              <c:layout>
                <c:manualLayout>
                  <c:x val="-7.6388006448120034E-17"/>
                  <c:y val="-4.21875000000000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078-4BBA-867B-EEFE1349E1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</c:f>
              <c:strCache>
                <c:ptCount val="1"/>
                <c:pt idx="0">
                  <c:v>Группа А41-22</c:v>
                </c:pt>
              </c:strCache>
            </c:strRef>
          </c:cat>
          <c:val>
            <c:numRef>
              <c:f>Лист1!$B$2:$B$2</c:f>
              <c:numCache>
                <c:formatCode>General</c:formatCode>
                <c:ptCount val="1"/>
                <c:pt idx="0">
                  <c:v>56.98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078-4BBA-867B-EEFE1349E1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9999917979002627E-2"/>
                  <c:y val="-7.49999999999999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078-4BBA-867B-EEFE1349E1E0}"/>
                </c:ext>
              </c:extLst>
            </c:dLbl>
            <c:dLbl>
              <c:idx val="1"/>
              <c:layout>
                <c:manualLayout>
                  <c:x val="2.6041666666666522E-2"/>
                  <c:y val="-3.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078-4BBA-867B-EEFE1349E1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</c:f>
              <c:strCache>
                <c:ptCount val="1"/>
                <c:pt idx="0">
                  <c:v>Группа А41-22</c:v>
                </c:pt>
              </c:strCache>
            </c:strRef>
          </c:cat>
          <c:val>
            <c:numRef>
              <c:f>Лист1!$C$2:$C$2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078-4BBA-867B-EEFE1349E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1165056"/>
        <c:axId val="184313536"/>
        <c:axId val="0"/>
      </c:bar3DChart>
      <c:catAx>
        <c:axId val="18116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4313536"/>
        <c:crosses val="autoZero"/>
        <c:auto val="1"/>
        <c:lblAlgn val="ctr"/>
        <c:lblOffset val="100"/>
        <c:noMultiLvlLbl val="0"/>
      </c:catAx>
      <c:valAx>
        <c:axId val="18431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16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 b="1" i="0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6"/>
                <c:pt idx="0">
                  <c:v>С41-22</c:v>
                </c:pt>
                <c:pt idx="1">
                  <c:v>С42-22</c:v>
                </c:pt>
                <c:pt idx="2">
                  <c:v>С44-22</c:v>
                </c:pt>
                <c:pt idx="3">
                  <c:v>С45-22</c:v>
                </c:pt>
                <c:pt idx="4">
                  <c:v>С35у-23</c:v>
                </c:pt>
                <c:pt idx="5">
                  <c:v>С41з-22</c:v>
                </c:pt>
              </c:strCache>
            </c:strRef>
          </c:cat>
          <c:val>
            <c:numRef>
              <c:f>Лист1!$B$2:$B$8</c:f>
              <c:numCache>
                <c:formatCode>0.00</c:formatCode>
                <c:ptCount val="7"/>
                <c:pt idx="0">
                  <c:v>70.31</c:v>
                </c:pt>
                <c:pt idx="1">
                  <c:v>69.2</c:v>
                </c:pt>
                <c:pt idx="2">
                  <c:v>61.56</c:v>
                </c:pt>
                <c:pt idx="3">
                  <c:v>65.33</c:v>
                </c:pt>
                <c:pt idx="4">
                  <c:v>64.27</c:v>
                </c:pt>
                <c:pt idx="5">
                  <c:v>64.680000000000007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E9-45D1-AE09-0211815A3A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Лист1!$A$2:$A$8</c:f>
              <c:strCache>
                <c:ptCount val="6"/>
                <c:pt idx="0">
                  <c:v>С41-22</c:v>
                </c:pt>
                <c:pt idx="1">
                  <c:v>С42-22</c:v>
                </c:pt>
                <c:pt idx="2">
                  <c:v>С44-22</c:v>
                </c:pt>
                <c:pt idx="3">
                  <c:v>С45-22</c:v>
                </c:pt>
                <c:pt idx="4">
                  <c:v>С35у-23</c:v>
                </c:pt>
                <c:pt idx="5">
                  <c:v>С41з-22</c:v>
                </c:pt>
              </c:strCache>
            </c:strRef>
          </c:cat>
          <c:val>
            <c:numRef>
              <c:f>Лист1!$C$2:$C$8</c:f>
              <c:numCache>
                <c:formatCode>0.00</c:formatCode>
                <c:ptCount val="7"/>
                <c:pt idx="0">
                  <c:v>75</c:v>
                </c:pt>
                <c:pt idx="1">
                  <c:v>75</c:v>
                </c:pt>
                <c:pt idx="2">
                  <c:v>75</c:v>
                </c:pt>
                <c:pt idx="3">
                  <c:v>75</c:v>
                </c:pt>
                <c:pt idx="4">
                  <c:v>75</c:v>
                </c:pt>
                <c:pt idx="5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E9-45D1-AE09-0211815A3A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8925824"/>
        <c:axId val="169582592"/>
        <c:axId val="0"/>
      </c:bar3DChart>
      <c:catAx>
        <c:axId val="15892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582592"/>
        <c:crosses val="autoZero"/>
        <c:auto val="1"/>
        <c:lblAlgn val="ctr"/>
        <c:lblOffset val="100"/>
        <c:noMultiLvlLbl val="0"/>
      </c:catAx>
      <c:valAx>
        <c:axId val="16958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892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4.0625000000000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C45-4181-95E7-0DBFA10C0283}"/>
                </c:ext>
              </c:extLst>
            </c:dLbl>
            <c:dLbl>
              <c:idx val="1"/>
              <c:layout>
                <c:manualLayout>
                  <c:x val="-3.1250000000000006E-3"/>
                  <c:y val="-5.1562500000000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C45-4181-95E7-0DBFA10C0283}"/>
                </c:ext>
              </c:extLst>
            </c:dLbl>
            <c:dLbl>
              <c:idx val="2"/>
              <c:layout>
                <c:manualLayout>
                  <c:x val="-1.7708333333333333E-2"/>
                  <c:y val="-3.5937500000000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C45-4181-95E7-0DBFA10C02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Группа Мс41-22</c:v>
                </c:pt>
                <c:pt idx="1">
                  <c:v>Группа Мс41з-22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36.14</c:v>
                </c:pt>
                <c:pt idx="1">
                  <c:v>39.35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45-4181-95E7-0DBFA10C028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791666666666742E-2"/>
                  <c:y val="-3.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C45-4181-95E7-0DBFA10C0283}"/>
                </c:ext>
              </c:extLst>
            </c:dLbl>
            <c:dLbl>
              <c:idx val="1"/>
              <c:layout>
                <c:manualLayout>
                  <c:x val="2.7083333333333487E-2"/>
                  <c:y val="-3.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C45-4181-95E7-0DBFA10C0283}"/>
                </c:ext>
              </c:extLst>
            </c:dLbl>
            <c:dLbl>
              <c:idx val="2"/>
              <c:layout>
                <c:manualLayout>
                  <c:x val="1.1458333333333334E-2"/>
                  <c:y val="-2.1875000000000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C45-4181-95E7-0DBFA10C02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Группа Мс41-22</c:v>
                </c:pt>
                <c:pt idx="1">
                  <c:v>Группа Мс41з-22</c:v>
                </c:pt>
              </c:strCache>
            </c:strRef>
          </c:cat>
          <c:val>
            <c:numRef>
              <c:f>Лист1!$C$2:$C$3</c:f>
              <c:numCache>
                <c:formatCode>0.00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C45-4181-95E7-0DBFA10C0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6846976"/>
        <c:axId val="169586624"/>
        <c:axId val="0"/>
      </c:bar3DChart>
      <c:catAx>
        <c:axId val="16684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9586624"/>
        <c:crosses val="autoZero"/>
        <c:auto val="1"/>
        <c:lblAlgn val="ctr"/>
        <c:lblOffset val="100"/>
        <c:noMultiLvlLbl val="0"/>
      </c:catAx>
      <c:valAx>
        <c:axId val="16958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684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Мс31-23</c:v>
                </c:pt>
                <c:pt idx="1">
                  <c:v>Мс32-23</c:v>
                </c:pt>
                <c:pt idx="2">
                  <c:v>Мс33-23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33.340000000000003</c:v>
                </c:pt>
                <c:pt idx="1">
                  <c:v>32.06</c:v>
                </c:pt>
                <c:pt idx="2">
                  <c:v>34.4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E9-45D1-AE09-0211815A3A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Мс31-23</c:v>
                </c:pt>
                <c:pt idx="1">
                  <c:v>Мс32-23</c:v>
                </c:pt>
                <c:pt idx="2">
                  <c:v>Мс33-23</c:v>
                </c:pt>
              </c:strCache>
            </c:strRef>
          </c:cat>
          <c:val>
            <c:numRef>
              <c:f>Лист1!$C$2:$C$5</c:f>
              <c:numCache>
                <c:formatCode>0.00</c:formatCode>
                <c:ptCount val="4"/>
                <c:pt idx="0">
                  <c:v>50</c:v>
                </c:pt>
                <c:pt idx="1">
                  <c:v>50</c:v>
                </c:pt>
                <c:pt idx="2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E9-45D1-AE09-0211815A3A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0999680"/>
        <c:axId val="151254080"/>
        <c:axId val="0"/>
      </c:bar3DChart>
      <c:catAx>
        <c:axId val="18099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1254080"/>
        <c:crosses val="autoZero"/>
        <c:auto val="1"/>
        <c:lblAlgn val="ctr"/>
        <c:lblOffset val="100"/>
        <c:noMultiLvlLbl val="0"/>
      </c:catAx>
      <c:valAx>
        <c:axId val="15125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99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500000000000077E-2"/>
                  <c:y val="-7.81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</c:f>
              <c:strCache>
                <c:ptCount val="1"/>
                <c:pt idx="0">
                  <c:v>Группа Бд31-23</c:v>
                </c:pt>
              </c:strCache>
            </c:strRef>
          </c:cat>
          <c:val>
            <c:numRef>
              <c:f>Лист1!$B$2:$B$2</c:f>
              <c:numCache>
                <c:formatCode>General</c:formatCode>
                <c:ptCount val="1"/>
                <c:pt idx="0">
                  <c:v>64.7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2B-42D8-A4C4-C951A0DEEF6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0208333333333334E-2"/>
                  <c:y val="-3.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</c:f>
              <c:strCache>
                <c:ptCount val="1"/>
                <c:pt idx="0">
                  <c:v>Группа Бд31-23</c:v>
                </c:pt>
              </c:strCache>
            </c:strRef>
          </c:cat>
          <c:val>
            <c:numRef>
              <c:f>Лист1!$C$2:$C$2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2B-42D8-A4C4-C951A0DEE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1282304"/>
        <c:axId val="184317568"/>
        <c:axId val="0"/>
      </c:bar3DChart>
      <c:catAx>
        <c:axId val="18128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4317568"/>
        <c:crosses val="autoZero"/>
        <c:auto val="1"/>
        <c:lblAlgn val="ctr"/>
        <c:lblOffset val="100"/>
        <c:noMultiLvlLbl val="0"/>
      </c:catAx>
      <c:valAx>
        <c:axId val="18431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28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2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416666666665903E-3"/>
                  <c:y val="-7.81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</c:f>
              <c:strCache>
                <c:ptCount val="1"/>
                <c:pt idx="0">
                  <c:v>Группа Гд41-22</c:v>
                </c:pt>
              </c:strCache>
            </c:strRef>
          </c:cat>
          <c:val>
            <c:numRef>
              <c:f>Лист1!$B$2:$B$2</c:f>
              <c:numCache>
                <c:formatCode>General</c:formatCode>
                <c:ptCount val="1"/>
                <c:pt idx="0">
                  <c:v>51.74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2B-42D8-A4C4-C951A0DEEF6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6458333333333336E-2"/>
                  <c:y val="-3.4375000000000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</c:f>
              <c:strCache>
                <c:ptCount val="1"/>
                <c:pt idx="0">
                  <c:v>Группа Гд41-22</c:v>
                </c:pt>
              </c:strCache>
            </c:strRef>
          </c:cat>
          <c:val>
            <c:numRef>
              <c:f>Лист1!$C$2:$C$2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2B-42D8-A4C4-C951A0DEE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4382976"/>
        <c:axId val="185223424"/>
        <c:axId val="0"/>
      </c:bar3DChart>
      <c:catAx>
        <c:axId val="184382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5223424"/>
        <c:crosses val="autoZero"/>
        <c:auto val="1"/>
        <c:lblAlgn val="ctr"/>
        <c:lblOffset val="100"/>
        <c:noMultiLvlLbl val="0"/>
      </c:catAx>
      <c:valAx>
        <c:axId val="18522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4382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2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416666666665903E-3"/>
                  <c:y val="-7.81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</c:f>
              <c:strCache>
                <c:ptCount val="1"/>
                <c:pt idx="0">
                  <c:v>Группа Ск41-22</c:v>
                </c:pt>
              </c:strCache>
            </c:strRef>
          </c:cat>
          <c:val>
            <c:numRef>
              <c:f>Лист1!$B$2:$B$2</c:f>
              <c:numCache>
                <c:formatCode>General</c:formatCode>
                <c:ptCount val="1"/>
                <c:pt idx="0">
                  <c:v>69.569999999999993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2B-42D8-A4C4-C951A0DEEF6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Лист1!$A$2:$A$2</c:f>
              <c:strCache>
                <c:ptCount val="1"/>
                <c:pt idx="0">
                  <c:v>Группа Ск41-22</c:v>
                </c:pt>
              </c:strCache>
            </c:strRef>
          </c:cat>
          <c:val>
            <c:numRef>
              <c:f>Лист1!$C$2:$C$2</c:f>
              <c:numCache>
                <c:formatCode>0.00</c:formatCode>
                <c:ptCount val="1"/>
                <c:pt idx="0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2B-42D8-A4C4-C951A0DEE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9493120"/>
        <c:axId val="158541504"/>
        <c:axId val="0"/>
      </c:bar3DChart>
      <c:catAx>
        <c:axId val="15949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8541504"/>
        <c:crosses val="autoZero"/>
        <c:auto val="1"/>
        <c:lblAlgn val="ctr"/>
        <c:lblOffset val="100"/>
        <c:noMultiLvlLbl val="0"/>
      </c:catAx>
      <c:valAx>
        <c:axId val="15854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49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2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4.0625000000000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C45-4181-95E7-0DBFA10C0283}"/>
                </c:ext>
              </c:extLst>
            </c:dLbl>
            <c:dLbl>
              <c:idx val="1"/>
              <c:layout>
                <c:manualLayout>
                  <c:x val="-3.1250000000000006E-3"/>
                  <c:y val="-5.1562500000000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C45-4181-95E7-0DBFA10C0283}"/>
                </c:ext>
              </c:extLst>
            </c:dLbl>
            <c:dLbl>
              <c:idx val="2"/>
              <c:layout>
                <c:manualLayout>
                  <c:x val="-1.7708333333333333E-2"/>
                  <c:y val="-3.5937500000000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C45-4181-95E7-0DBFA10C02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Группа Эо31-23</c:v>
                </c:pt>
                <c:pt idx="1">
                  <c:v>Группа Эо32-24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56.97</c:v>
                </c:pt>
                <c:pt idx="1">
                  <c:v>48.74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45-4181-95E7-0DBFA10C028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9791666666666742E-2"/>
                  <c:y val="-3.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C45-4181-95E7-0DBFA10C0283}"/>
                </c:ext>
              </c:extLst>
            </c:dLbl>
            <c:dLbl>
              <c:idx val="1"/>
              <c:layout>
                <c:manualLayout>
                  <c:x val="2.7083333333333487E-2"/>
                  <c:y val="-3.1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C45-4181-95E7-0DBFA10C0283}"/>
                </c:ext>
              </c:extLst>
            </c:dLbl>
            <c:dLbl>
              <c:idx val="2"/>
              <c:layout>
                <c:manualLayout>
                  <c:x val="1.1458333333333334E-2"/>
                  <c:y val="-2.1875000000000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C45-4181-95E7-0DBFA10C02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Группа Эо31-23</c:v>
                </c:pt>
                <c:pt idx="1">
                  <c:v>Группа Эо32-24</c:v>
                </c:pt>
              </c:strCache>
            </c:strRef>
          </c:cat>
          <c:val>
            <c:numRef>
              <c:f>Лист1!$C$2:$C$3</c:f>
              <c:numCache>
                <c:formatCode>0.00</c:formatCode>
                <c:ptCount val="2"/>
                <c:pt idx="0">
                  <c:v>75</c:v>
                </c:pt>
                <c:pt idx="1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C45-4181-95E7-0DBFA10C0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5181696"/>
        <c:axId val="185227456"/>
        <c:axId val="0"/>
      </c:bar3DChart>
      <c:catAx>
        <c:axId val="185181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5227456"/>
        <c:crosses val="autoZero"/>
        <c:auto val="1"/>
        <c:lblAlgn val="ctr"/>
        <c:lblOffset val="100"/>
        <c:noMultiLvlLbl val="0"/>
      </c:catAx>
      <c:valAx>
        <c:axId val="18522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518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541666666666667E-2"/>
                  <c:y val="-6.8750000000000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C45-4181-95E7-0DBFA10C0283}"/>
                </c:ext>
              </c:extLst>
            </c:dLbl>
            <c:dLbl>
              <c:idx val="1"/>
              <c:layout>
                <c:manualLayout>
                  <c:x val="-3.1250000000000006E-3"/>
                  <c:y val="-5.1562500000000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C45-4181-95E7-0DBFA10C0283}"/>
                </c:ext>
              </c:extLst>
            </c:dLbl>
            <c:dLbl>
              <c:idx val="2"/>
              <c:layout>
                <c:manualLayout>
                  <c:x val="-1.7708333333333333E-2"/>
                  <c:y val="-3.5937500000000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C45-4181-95E7-0DBFA10C02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</c:f>
              <c:strCache>
                <c:ptCount val="1"/>
                <c:pt idx="0">
                  <c:v>Группа Н41-22</c:v>
                </c:pt>
              </c:strCache>
            </c:strRef>
          </c:cat>
          <c:val>
            <c:numRef>
              <c:f>Лист1!$B$2:$B$2</c:f>
              <c:numCache>
                <c:formatCode>General</c:formatCode>
                <c:ptCount val="1"/>
                <c:pt idx="0">
                  <c:v>34.68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C45-4181-95E7-0DBFA10C028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229166666666667E-2"/>
                  <c:y val="-1.406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C45-4181-95E7-0DBFA10C0283}"/>
                </c:ext>
              </c:extLst>
            </c:dLbl>
            <c:dLbl>
              <c:idx val="1"/>
              <c:layout>
                <c:manualLayout>
                  <c:x val="1.4583333333333259E-2"/>
                  <c:y val="-2.1875000000000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C45-4181-95E7-0DBFA10C0283}"/>
                </c:ext>
              </c:extLst>
            </c:dLbl>
            <c:dLbl>
              <c:idx val="2"/>
              <c:layout>
                <c:manualLayout>
                  <c:x val="1.1458333333333334E-2"/>
                  <c:y val="-2.1875000000000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C45-4181-95E7-0DBFA10C02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Лист1!$A$2:$A$2</c:f>
              <c:strCache>
                <c:ptCount val="1"/>
                <c:pt idx="0">
                  <c:v>Группа Н41-22</c:v>
                </c:pt>
              </c:strCache>
            </c:strRef>
          </c:cat>
          <c:val>
            <c:numRef>
              <c:f>Лист1!$C$2:$C$2</c:f>
              <c:numCache>
                <c:formatCode>0.00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C45-4181-95E7-0DBFA10C0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6377600"/>
        <c:axId val="158921216"/>
        <c:axId val="0"/>
      </c:bar3DChart>
      <c:catAx>
        <c:axId val="15637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8921216"/>
        <c:crosses val="autoZero"/>
        <c:auto val="1"/>
        <c:lblAlgn val="ctr"/>
        <c:lblOffset val="100"/>
        <c:noMultiLvlLbl val="0"/>
      </c:catAx>
      <c:valAx>
        <c:axId val="15892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637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8.4375000000000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730-45BE-8D00-735F3B29C964}"/>
                </c:ext>
              </c:extLst>
            </c:dLbl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Группа Тс41-22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44.67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730-45BE-8D00-735F3B29C96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500000000000001E-2"/>
                  <c:y val="-7.1874999999999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730-45BE-8D00-735F3B29C9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Группа Тс41-22</c:v>
                </c:pt>
              </c:strCache>
            </c:strRef>
          </c:cat>
          <c:val>
            <c:numRef>
              <c:f>Лист1!$C$2</c:f>
              <c:numCache>
                <c:formatCode>0.00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730-45BE-8D00-735F3B29C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018880"/>
        <c:axId val="185264384"/>
        <c:axId val="0"/>
      </c:bar3DChart>
      <c:catAx>
        <c:axId val="19301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5264384"/>
        <c:crosses val="autoZero"/>
        <c:auto val="1"/>
        <c:lblAlgn val="ctr"/>
        <c:lblOffset val="100"/>
        <c:noMultiLvlLbl val="0"/>
      </c:catAx>
      <c:valAx>
        <c:axId val="18526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301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40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8.4375000000000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730-45BE-8D00-735F3B29C964}"/>
                </c:ext>
              </c:extLst>
            </c:dLbl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Группа Э41-22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31.82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730-45BE-8D00-735F3B29C96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500000000000001E-2"/>
                  <c:y val="-7.1874999999999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730-45BE-8D00-735F3B29C9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Группа Э41-22</c:v>
                </c:pt>
              </c:strCache>
            </c:strRef>
          </c:cat>
          <c:val>
            <c:numRef>
              <c:f>Лист1!$C$2</c:f>
              <c:numCache>
                <c:formatCode>0.00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730-45BE-8D00-735F3B29C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162240"/>
        <c:axId val="185268416"/>
        <c:axId val="0"/>
      </c:bar3DChart>
      <c:catAx>
        <c:axId val="19316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5268416"/>
        <c:crosses val="autoZero"/>
        <c:auto val="1"/>
        <c:lblAlgn val="ctr"/>
        <c:lblOffset val="100"/>
        <c:noMultiLvlLbl val="0"/>
      </c:catAx>
      <c:valAx>
        <c:axId val="18526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3162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40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8.4375000000000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730-45BE-8D00-735F3B29C964}"/>
                </c:ext>
              </c:extLst>
            </c:dLbl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Группа Р41-22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37.729999999999997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730-45BE-8D00-735F3B29C96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500000000000001E-2"/>
                  <c:y val="-7.1874999999999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730-45BE-8D00-735F3B29C9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Группа Р41-22</c:v>
                </c:pt>
              </c:strCache>
            </c:strRef>
          </c:cat>
          <c:val>
            <c:numRef>
              <c:f>Лист1!$C$2</c:f>
              <c:numCache>
                <c:formatCode>0.00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730-45BE-8D00-735F3B29C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9542784"/>
        <c:axId val="193108160"/>
        <c:axId val="0"/>
      </c:bar3DChart>
      <c:catAx>
        <c:axId val="15954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3108160"/>
        <c:crosses val="autoZero"/>
        <c:auto val="1"/>
        <c:lblAlgn val="ctr"/>
        <c:lblOffset val="100"/>
        <c:noMultiLvlLbl val="0"/>
      </c:catAx>
      <c:valAx>
        <c:axId val="19310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54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40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8.43750000000000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730-45BE-8D00-735F3B29C964}"/>
                </c:ext>
              </c:extLst>
            </c:dLbl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Группа То41-22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30.7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730-45BE-8D00-735F3B29C96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500000000000001E-2"/>
                  <c:y val="-7.1874999999999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730-45BE-8D00-735F3B29C96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Группа То41-22</c:v>
                </c:pt>
              </c:strCache>
            </c:strRef>
          </c:cat>
          <c:val>
            <c:numRef>
              <c:f>Лист1!$C$2</c:f>
              <c:numCache>
                <c:formatCode>0.00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730-45BE-8D00-735F3B29C9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293312"/>
        <c:axId val="193104128"/>
        <c:axId val="0"/>
      </c:bar3DChart>
      <c:catAx>
        <c:axId val="19329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3104128"/>
        <c:crosses val="autoZero"/>
        <c:auto val="1"/>
        <c:lblAlgn val="ctr"/>
        <c:lblOffset val="100"/>
        <c:noMultiLvlLbl val="0"/>
      </c:catAx>
      <c:valAx>
        <c:axId val="19310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3293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40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5BC-4A45-8859-D9DB0824C1EC}"/>
              </c:ext>
            </c:extLst>
          </c:dPt>
          <c:dLbls>
            <c:dLbl>
              <c:idx val="0"/>
              <c:layout>
                <c:manualLayout>
                  <c:x val="3.1250000000000006E-3"/>
                  <c:y val="-7.968749999999999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60,75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5BC-4A45-8859-D9DB0824C1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Тг31-23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60.75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BC-4A45-8859-D9DB0824C1E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75,00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5BC-4A45-8859-D9DB0824C1EC}"/>
                </c:ext>
              </c:extLst>
            </c:dLbl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Тг31-23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5BC-4A45-8859-D9DB0824C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634816"/>
        <c:axId val="159721728"/>
        <c:axId val="0"/>
      </c:bar3DChart>
      <c:catAx>
        <c:axId val="19363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721728"/>
        <c:crosses val="autoZero"/>
        <c:auto val="1"/>
        <c:lblAlgn val="ctr"/>
        <c:lblOffset val="100"/>
        <c:noMultiLvlLbl val="0"/>
      </c:catAx>
      <c:valAx>
        <c:axId val="159721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363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40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Средний балл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5BC-4A45-8859-D9DB0824C1EC}"/>
              </c:ext>
            </c:extLst>
          </c:dPt>
          <c:dLbls>
            <c:dLbl>
              <c:idx val="0"/>
              <c:layout>
                <c:manualLayout>
                  <c:x val="3.125000000000001E-3"/>
                  <c:y val="-7.968749999999999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70,25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5BC-4A45-8859-D9DB0824C1E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Мо21-24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5BC-4A45-8859-D9DB0824C1E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Максимальный балл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75,00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5BC-4A45-8859-D9DB0824C1EC}"/>
                </c:ext>
              </c:extLst>
            </c:dLbl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Мо21-24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5BC-4A45-8859-D9DB0824C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634304"/>
        <c:axId val="159725760"/>
        <c:axId val="0"/>
      </c:bar3DChart>
      <c:catAx>
        <c:axId val="19363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9725760"/>
        <c:crosses val="autoZero"/>
        <c:auto val="1"/>
        <c:lblAlgn val="ctr"/>
        <c:lblOffset val="100"/>
        <c:noMultiLvlLbl val="0"/>
      </c:catAx>
      <c:valAx>
        <c:axId val="15972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1" i="0" u="none" strike="noStrike" kern="1200" baseline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363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baseline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4000" b="1">
          <a:solidFill>
            <a:schemeClr val="bg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E90001-C549-4381-B529-FD388D215B6A}" type="datetimeFigureOut">
              <a:rPr lang="ru-RU" smtClean="0"/>
              <a:pPr/>
              <a:t>02.07.2026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6DD33-9DAB-4ADB-9CBA-1D6428BBD6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520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F098D-98D3-4603-889F-6888C8100828}" type="datetimeFigureOut">
              <a:rPr lang="ru-RU" smtClean="0"/>
              <a:pPr/>
              <a:t>02.07.2026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029FB-8DF4-46B1-9568-879629369B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676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135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721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452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515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452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7076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707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707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5159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5159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7233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7233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723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723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761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761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5608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A029FB-8DF4-46B1-9568-879629369BEA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560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95628-81DA-45DB-9E4B-6E7EC6435F7E}" type="datetime1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D89B5-D733-4D95-89FE-A4F8BFD0DBF1}" type="datetime1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14EE-63DA-4AF4-87B9-ED75B9A84A5B}" type="datetime1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892CE-11CD-4C83-89AE-5246E1ED6D81}" type="datetime1">
              <a:rPr lang="en-US" smtClean="0"/>
              <a:pPr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F55C1-0640-4675-8BDC-B8ED81354FAB}" type="datetime1">
              <a:rPr lang="en-US" smtClean="0"/>
              <a:pPr/>
              <a:t>7/2/2026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4C372-4B73-48BB-9805-D3EA94EB4683}" type="datetime1">
              <a:rPr lang="en-US" smtClean="0"/>
              <a:pPr/>
              <a:t>7/2/2026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6B913-75EA-4991-B5F8-BE35A7CDF3B2}" type="datetime1">
              <a:rPr lang="en-US" smtClean="0"/>
              <a:pPr/>
              <a:t>7/2/2026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F72C3-E4DE-46A4-BD7B-A7A4CBCD4F9B}" type="datetime1">
              <a:rPr lang="en-US" smtClean="0"/>
              <a:pPr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F7795-BA2C-4439-864E-FD0648FD8CAD}" type="datetime1">
              <a:rPr lang="en-US" smtClean="0"/>
              <a:pPr/>
              <a:t>7/2/2026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19C1F-B512-453B-9CD4-C0DAE706AD40}" type="datetime1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56DC9-303C-4C60-AC0F-4B34D3DEA29E}" type="datetime1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C6D953-5D34-4E03-81A7-869BC6D76944}" type="datetime1">
              <a:rPr lang="en-US" smtClean="0"/>
              <a:pPr/>
              <a:t>7/2/2026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chart" Target="../charts/char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4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5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6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7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8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9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0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1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2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3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4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5.xml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6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7.xml"/><Relationship Id="rId4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hart" Target="../charts/chart18.xml"/><Relationship Id="rId4" Type="http://schemas.openxmlformats.org/officeDocument/2006/relationships/image" Target="../media/image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23476" r="30718"/>
          <a:stretch>
            <a:fillRect/>
          </a:stretch>
        </p:blipFill>
        <p:spPr>
          <a:xfrm rot="-10800000">
            <a:off x="0" y="0"/>
            <a:ext cx="3333771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394774" y="439477"/>
            <a:ext cx="13359826" cy="1656023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5621000" y="94107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TextBox 4"/>
          <p:cNvSpPr txBox="1"/>
          <p:nvPr/>
        </p:nvSpPr>
        <p:spPr>
          <a:xfrm>
            <a:off x="3733800" y="2476500"/>
            <a:ext cx="14173200" cy="5734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2415" lvl="1" algn="just"/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2415" lvl="1" algn="ctr"/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проведения демонстрационных экзаменов в </a:t>
            </a:r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в качестве формы государственной итоговой аттестации обучающихся по образовательным программам среднего профессионального образования базового и профильного уровней с января по июнь </a:t>
            </a:r>
            <a:r>
              <a:rPr lang="ru-RU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</a:p>
          <a:p>
            <a:pPr marL="272415" lvl="1" algn="just">
              <a:lnSpc>
                <a:spcPts val="4620"/>
              </a:lnSpc>
            </a:pPr>
            <a:endParaRPr lang="ru-RU" sz="3300" dirty="0" smtClean="0">
              <a:solidFill>
                <a:schemeClr val="bg1"/>
              </a:solidFill>
              <a:latin typeface="Montserrat Semi-Bold"/>
            </a:endParaRPr>
          </a:p>
          <a:p>
            <a:pPr marL="272415" lvl="1" algn="just">
              <a:lnSpc>
                <a:spcPts val="4620"/>
              </a:lnSpc>
            </a:pPr>
            <a:endParaRPr lang="en-US" sz="3300" dirty="0">
              <a:solidFill>
                <a:schemeClr val="bg1"/>
              </a:solidFill>
              <a:latin typeface="Montserrat Semi-Bold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6858000" y="7899400"/>
            <a:ext cx="10896600" cy="32470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2415" lvl="1" algn="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Докладчик:</a:t>
            </a:r>
          </a:p>
          <a:p>
            <a:pPr marL="272415" lvl="1" algn="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Заместитель директора по инновационной и производственной работе Тюрина Марина Николаевна</a:t>
            </a:r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2415" lvl="1" algn="just">
              <a:lnSpc>
                <a:spcPts val="4620"/>
              </a:lnSpc>
            </a:pPr>
            <a:endParaRPr lang="ru-RU" sz="2000" b="1" dirty="0">
              <a:solidFill>
                <a:schemeClr val="bg1"/>
              </a:solidFill>
            </a:endParaRPr>
          </a:p>
          <a:p>
            <a:pPr marL="272415" lvl="1" algn="just">
              <a:lnSpc>
                <a:spcPts val="4620"/>
              </a:lnSpc>
            </a:pPr>
            <a:endParaRPr lang="ru-RU" sz="2000" dirty="0" smtClean="0">
              <a:solidFill>
                <a:schemeClr val="bg1"/>
              </a:solidFill>
              <a:latin typeface="Montserrat Semi-Bold"/>
            </a:endParaRPr>
          </a:p>
          <a:p>
            <a:pPr marL="272415" lvl="1" algn="just">
              <a:lnSpc>
                <a:spcPts val="4620"/>
              </a:lnSpc>
            </a:pPr>
            <a:endParaRPr lang="en-US" sz="2000" dirty="0">
              <a:solidFill>
                <a:schemeClr val="bg1"/>
              </a:solidFill>
              <a:latin typeface="Montserrat Semi-Bold"/>
            </a:endParaRPr>
          </a:p>
        </p:txBody>
      </p:sp>
      <p:pic>
        <p:nvPicPr>
          <p:cNvPr id="9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3327471" y="9644094"/>
            <a:ext cx="10102809" cy="642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70881" y="723900"/>
            <a:ext cx="148589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Демонстрационный экзамен</a:t>
            </a:r>
            <a:r>
              <a:rPr lang="ru-RU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процедура аттестации обучающихся колледжей и техникумов, определяющая уровень владения профессиональными навыками и умениями. Проводится по итогам обучения либо при промежуточной аттестации.</a:t>
            </a:r>
          </a:p>
          <a:p>
            <a:pPr indent="900113" algn="just"/>
            <a:r>
              <a:rPr lang="ru-RU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демонстрационного экзамена</a:t>
            </a:r>
            <a:r>
              <a:rPr lang="ru-RU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выпускники и обучающиеся образовательных организаций, реализующих образовательные программы среднего профессионального образования, допущенные по решению образовательной организации до государственной итоговой аттестации (далее – ГИА) в форме демонстрационного экзамена.</a:t>
            </a: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130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185546" y="190500"/>
            <a:ext cx="14721454" cy="951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Организация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и проведение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демонстрационного экзамена осуществлялась на основании нормативных документов:</a:t>
            </a:r>
          </a:p>
          <a:p>
            <a:pPr marL="571500" indent="-571500" algn="just">
              <a:buFontTx/>
              <a:buChar char="-"/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В соответствии с частью 5 статьи 59 Федерального закона от 29 декабря 2012 г. №273-ФЗ «Об образовании в Российской Федерации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» (с изменениями и дополнениями);</a:t>
            </a:r>
            <a:endParaRPr 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marL="571500" indent="-571500" algn="just">
              <a:buFontTx/>
              <a:buChar char="-"/>
            </a:pP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Приказ Министерства просвещения РФ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№ 800 от 08.11.2021 г. «Об утверждении Порядка проведения государственной итоговой аттестации по образовательным программам среднего профессионального образования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» (с изменениями и дополнениями);</a:t>
            </a:r>
          </a:p>
          <a:p>
            <a:pPr marL="571500" indent="-571500" algn="just">
              <a:buFontTx/>
              <a:buChar char="-"/>
            </a:pP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Приказ Министерства просвещения РФ от 19 января 2023 г. N 37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«О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внесении изменений в Порядок проведения государственной итоговой аттестации по образовательным программам среднего профессионального образования, утвержденный приказом Министерства просвещения Российской Федерации от 8 ноября 2021 г. N 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800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»; ….</a:t>
            </a:r>
            <a:endParaRPr lang="ru-RU" sz="36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pPr marL="571500" indent="-571500" algn="just">
              <a:buFontTx/>
              <a:buChar char="-"/>
            </a:pPr>
            <a:r>
              <a:rPr lang="ru-RU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ФГОСы</a:t>
            </a:r>
            <a:r>
              <a:rPr lang="ru-RU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itchFamily="18" charset="0"/>
              </a:rPr>
              <a:t> по специальностям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130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6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/>
          <a:srcRect l="41797" t="14583" r="38867" b="17708"/>
          <a:stretch>
            <a:fillRect/>
          </a:stretch>
        </p:blipFill>
        <p:spPr bwMode="auto">
          <a:xfrm>
            <a:off x="4214778" y="69237"/>
            <a:ext cx="4786346" cy="9427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Овал 3"/>
          <p:cNvSpPr/>
          <p:nvPr/>
        </p:nvSpPr>
        <p:spPr>
          <a:xfrm>
            <a:off x="7143736" y="8643962"/>
            <a:ext cx="2253902" cy="685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57150">
                <a:solidFill>
                  <a:schemeClr val="tx1"/>
                </a:solidFill>
              </a:ln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6048" y="1286067"/>
            <a:ext cx="8293600" cy="6630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трелка вниз 4"/>
          <p:cNvSpPr/>
          <p:nvPr/>
        </p:nvSpPr>
        <p:spPr>
          <a:xfrm rot="13120252">
            <a:off x="9684022" y="6772111"/>
            <a:ext cx="956857" cy="232820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43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  <p:sp>
        <p:nvSpPr>
          <p:cNvPr id="33794" name="AutoShape 2" descr="image (47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6" name="AutoShape 4" descr="image (47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003" y="717807"/>
            <a:ext cx="14151941" cy="831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80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  <p:sp>
        <p:nvSpPr>
          <p:cNvPr id="33794" name="AutoShape 2" descr="image (47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6" name="AutoShape 4" descr="image (47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"/>
          <a:stretch/>
        </p:blipFill>
        <p:spPr bwMode="auto">
          <a:xfrm>
            <a:off x="3527376" y="505584"/>
            <a:ext cx="14349433" cy="8742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591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  <p:sp>
        <p:nvSpPr>
          <p:cNvPr id="33794" name="AutoShape 2" descr="image (47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3796" name="AutoShape 4" descr="image (47)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416" y="3631332"/>
            <a:ext cx="1357194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458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70881" y="557624"/>
            <a:ext cx="148589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just"/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основании приказа Приказом Министерства образования Чувашской Республики «О проведении демонстрационного экзамена в 2026 году в качестве формы государственной итоговой аттестации/промежуточной аттестации обучающихся по образовательным программам среднего профессионального образования» № 166 от 19.02.2026 г.» и на основании приказа ГАПОУ ЧР «ЧТСГХ» № 50а от 24.02.2026 г. «О проведении демонстрационного экзамена в 2026 году в качестве формы государственной итоговой аттестации/промежуточной аттестации обучающихся по образовательным программам среднего профессионального образования», на основании оценочных материалов для демонстрационного экзамена базового уровня с января по июнь 2026 года были проведены демонстрационные экзамены по 15 (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было 11) </a:t>
            </a:r>
            <a:r>
              <a:rPr lang="ru-RU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специальностям в 24 (было 19) группах в количестве 469 (было 360) студентов выпускных групп на «5» - 203 (было 156) чел., «4» - 174 (было 154) чел., «3» - 92 (было 50) чел. «2» - 0 чел., ср. балл – 4,24 (было 4,29)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70281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43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29001" y="30932"/>
            <a:ext cx="14858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Группы, сдавшие демонстрационный экзамен в рамках государственной итоговой аттестации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547969"/>
              </p:ext>
            </p:extLst>
          </p:nvPr>
        </p:nvGraphicFramePr>
        <p:xfrm>
          <a:off x="3630676" y="1471092"/>
          <a:ext cx="14157322" cy="80872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7752"/>
                <a:gridCol w="2482212"/>
                <a:gridCol w="723399"/>
                <a:gridCol w="1730049"/>
                <a:gridCol w="1130417"/>
                <a:gridCol w="1551384"/>
                <a:gridCol w="1492988"/>
                <a:gridCol w="1153947"/>
                <a:gridCol w="1404959"/>
                <a:gridCol w="1950215"/>
              </a:tblGrid>
              <a:tr h="258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специальности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электронного аттестата / уровень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Учебная группа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выдачи, начала и окончания ДЭ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бал по выбранному 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</a:tr>
              <a:tr h="258495">
                <a:tc>
                  <a:txBody>
                    <a:bodyPr/>
                    <a:lstStyle/>
                    <a:p>
                      <a:pPr marL="342900" lvl="0" indent="-34290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07.02.01 Архитектура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07.02.01-1-2026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169097 от 27.04.2026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341962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А41-21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15.06.2026 – 17.06.2026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56,98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- 7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- 8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- 5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4,10</a:t>
                      </a:r>
                    </a:p>
                  </a:txBody>
                  <a:tcPr marL="68580" marR="68580" marT="0" marB="0"/>
                </a:tc>
              </a:tr>
              <a:tr h="2584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08.02.01 Строительство и эксплуатация зданий и сооружений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08.02.01-1-2026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169093 от 26.03.2026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341947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С41-22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15.06.2026 – 17.06.2026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70,31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- 15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- 6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- 0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4,71</a:t>
                      </a:r>
                    </a:p>
                  </a:txBody>
                  <a:tcPr marL="68580" marR="68580" marT="0" marB="0"/>
                </a:tc>
              </a:tr>
              <a:tr h="2584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08.02.01 Строительство и эксплуатация зданий и сооружений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08.02.01-1-202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169095 от 27.03.2026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341949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С42-2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.06.202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.06.202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69,20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- 19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- 2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- 2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4,70</a:t>
                      </a:r>
                    </a:p>
                  </a:txBody>
                  <a:tcPr marL="68580" marR="68580" marT="0" marB="0"/>
                </a:tc>
              </a:tr>
              <a:tr h="25849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08.02.01 Строительство и эксплуатация зданий и сооружений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08.02.01-1-202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169095 от 27.03.2026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341951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С4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.06.202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– 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.06.202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61,56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- 10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- 7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- 8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4,70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130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10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29001" y="65754"/>
            <a:ext cx="148589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Группы, сдавшие демонстрационный экзамен в рамках государственной итоговой аттестации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286392"/>
              </p:ext>
            </p:extLst>
          </p:nvPr>
        </p:nvGraphicFramePr>
        <p:xfrm>
          <a:off x="3124200" y="1243674"/>
          <a:ext cx="15011398" cy="77391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0945"/>
                <a:gridCol w="2681584"/>
                <a:gridCol w="781502"/>
                <a:gridCol w="1869007"/>
                <a:gridCol w="1221212"/>
                <a:gridCol w="1675991"/>
                <a:gridCol w="1612904"/>
                <a:gridCol w="1246632"/>
                <a:gridCol w="1517806"/>
                <a:gridCol w="1823815"/>
              </a:tblGrid>
              <a:tr h="88811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специальности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электронного аттестата / уровень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Учебная группа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выдачи, начала и окончания ДЭ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бал по выбранному 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</a:tr>
              <a:tr h="121429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08.02.01 Строительство и эксплуатация зданий и сооружений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08.02.01-1-202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169093 от 26.03.2026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341953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С4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-2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.06.202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.06.202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65,33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- 10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- 13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- 1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4,38</a:t>
                      </a:r>
                    </a:p>
                  </a:txBody>
                  <a:tcPr marL="68580" marR="68580" marT="0" marB="0"/>
                </a:tc>
              </a:tr>
              <a:tr h="121429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08.02.01 Строительство и эксплуатация зданий и сооружений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08.02.01-1-2026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169093 от 26.03.2026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341955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С35у-23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23.06.2026 – 26.06.2026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64,27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- 12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- 11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- 1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4,45</a:t>
                      </a:r>
                    </a:p>
                  </a:txBody>
                  <a:tcPr marL="68580" marR="68580" marT="0" marB="0"/>
                </a:tc>
              </a:tr>
              <a:tr h="121429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08.02.01 Строительство и эксплуатация зданий и сооружений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08.02.01-1-202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169093 от 26.03.2026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341946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С41з-2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.06.202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.06.202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64,68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- 11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- 8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- 0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4,58</a:t>
                      </a:r>
                    </a:p>
                  </a:txBody>
                  <a:tcPr marL="68580" marR="68580" marT="0" marB="0"/>
                </a:tc>
              </a:tr>
              <a:tr h="1214291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64,62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- 84 чел.,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- 55 чел.,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- 17 чел.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«2» - 0 чел.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4,42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3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29001" y="-71474"/>
            <a:ext cx="14858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Группы, сдавшие демонстрационный экзамен в рамках государственной итоговой аттестации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012155"/>
              </p:ext>
            </p:extLst>
          </p:nvPr>
        </p:nvGraphicFramePr>
        <p:xfrm>
          <a:off x="2979103" y="967035"/>
          <a:ext cx="15021881" cy="86810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1350"/>
                <a:gridCol w="2683457"/>
                <a:gridCol w="782048"/>
                <a:gridCol w="1870312"/>
                <a:gridCol w="1222065"/>
                <a:gridCol w="1677162"/>
                <a:gridCol w="1614032"/>
                <a:gridCol w="1247502"/>
                <a:gridCol w="1518866"/>
                <a:gridCol w="1825087"/>
              </a:tblGrid>
              <a:tr h="168255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специальности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электронного аттестата / уровень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Учебная группа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выдачи, начала и окончания ДЭ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бал по выбранному 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</a:tr>
              <a:tr h="26693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08.02.07 Монтаж и эксплуатация внутренних сантехнических устройств, кондиционирования воздуха и вентиляции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08.02.07-1-2026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169096 от 08.04.2026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341972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Мс41-22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15.06.2026 – 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36,14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- 4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- 11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- 3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4,06</a:t>
                      </a:r>
                    </a:p>
                  </a:txBody>
                  <a:tcPr marL="68580" marR="68580" marT="0" marB="0"/>
                </a:tc>
              </a:tr>
              <a:tr h="26693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08.02.07 Монтаж и эксплуатация внутренних сантехнических устройств, кондиционирования воздуха и вентиляции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08.02.07-1-2026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169096 от 08.04.2026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341959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Мс41з-22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05.06.2026 – 08.06.2026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39,35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- 4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- 9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- 0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4,31</a:t>
                      </a:r>
                    </a:p>
                  </a:txBody>
                  <a:tcPr marL="68580" marR="68580" marT="0" marB="0"/>
                </a:tc>
              </a:tr>
              <a:tr h="16598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37,75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- 8 чел.,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- 20 чел.,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- 3 чел.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4,16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79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29001" y="-71474"/>
            <a:ext cx="14858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Группы, сдавшие демонстрационный экзамен в рамках государственной итоговой аттестации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472490"/>
              </p:ext>
            </p:extLst>
          </p:nvPr>
        </p:nvGraphicFramePr>
        <p:xfrm>
          <a:off x="3630676" y="1142972"/>
          <a:ext cx="14157322" cy="84795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7752"/>
                <a:gridCol w="2482212"/>
                <a:gridCol w="850286"/>
                <a:gridCol w="1603162"/>
                <a:gridCol w="1130417"/>
                <a:gridCol w="1551384"/>
                <a:gridCol w="1492988"/>
                <a:gridCol w="1153947"/>
                <a:gridCol w="1404959"/>
                <a:gridCol w="1950215"/>
              </a:tblGrid>
              <a:tr h="258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специальности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электронного аттестата / уровень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Учебная группа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выдачи, начала и окончания ДЭ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бал по выбранному 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</a:tr>
              <a:tr h="2584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38.02.07 Банковское дело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38.02.07-1-2026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169109 от 30.04.2026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341983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Бд31-23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15.06.2026 – 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64,70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,00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- 13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- 10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- 1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4,32</a:t>
                      </a:r>
                    </a:p>
                  </a:txBody>
                  <a:tcPr marL="68580" marR="68580" marT="0" marB="0"/>
                </a:tc>
              </a:tr>
              <a:tr h="2584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43.02.14 Гостиничное дело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43.02.14-1-2026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169104 от 24.04.2026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341973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Гд41-22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15.06.2026 – 19.06.2026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51,74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- 7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- 6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- 5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4,11</a:t>
                      </a:r>
                    </a:p>
                  </a:txBody>
                  <a:tcPr marL="68580" marR="68580" marT="0" marB="0"/>
                </a:tc>
              </a:tr>
              <a:tr h="2584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43.02.08 Сервис домашнего и коммунального хозяйства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43.02.08-1-202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169105 от 10.04.2026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341975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Ск41-2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.06.202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– 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.06.202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69,57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- 10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- 5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- 0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4,67</a:t>
                      </a:r>
                    </a:p>
                  </a:txBody>
                  <a:tcPr marL="68580" marR="68580" marT="0" marB="0"/>
                </a:tc>
              </a:tr>
              <a:tr h="3231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08.02.09 Монтаж, наладка и эксплуатация электрооборудования промышленных и гражданских зданий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08.02.09-1-2026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169099 от 06.04.2026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341966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Н41-22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15.06.2026 – 18.06.2026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34,68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50,00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- 2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- 7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- 5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3,80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20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29001" y="-38100"/>
            <a:ext cx="14858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Группы, сдавшие демонстрационный экзамен в рамках государственной итоговой аттестации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342674"/>
              </p:ext>
            </p:extLst>
          </p:nvPr>
        </p:nvGraphicFramePr>
        <p:xfrm>
          <a:off x="2879304" y="1255068"/>
          <a:ext cx="15193688" cy="84262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4220"/>
                <a:gridCol w="2650544"/>
                <a:gridCol w="1060513"/>
                <a:gridCol w="1559316"/>
                <a:gridCol w="1207076"/>
                <a:gridCol w="1656591"/>
                <a:gridCol w="1594236"/>
                <a:gridCol w="1232202"/>
                <a:gridCol w="1500237"/>
                <a:gridCol w="2158753"/>
              </a:tblGrid>
              <a:tr h="13486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специальности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электронного аттестата / уровень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Учебная группа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выдачи, начала и окончания ДЭ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бал по выбранному КОД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</a:tr>
              <a:tr h="19125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08.02.13 Монтаж и эксплуатация внутренних сантехнических устройств, кондиционирования воздуха и вентиляции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08.02.13-1-2026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169107 от 29.04.2026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341977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Мс31-23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17.06.2026 – 19.06.2026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33,34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50,00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- 3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- 6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- 7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3,75</a:t>
                      </a:r>
                    </a:p>
                  </a:txBody>
                  <a:tcPr marL="68580" marR="68580" marT="0" marB="0"/>
                </a:tc>
              </a:tr>
              <a:tr h="19442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08.02.13 Монтаж и эксплуатация внутренних сантехнических устройств, кондиционирования воздуха и вентиляции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08.02.13-1-2026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169107 от 29.04.2026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341979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Мс32-23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19.06.2026 – 23.06.2026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32,06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50,00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- 4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- 7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- 6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3,88</a:t>
                      </a:r>
                    </a:p>
                  </a:txBody>
                  <a:tcPr marL="68580" marR="68580" marT="0" marB="0"/>
                </a:tc>
              </a:tr>
              <a:tr h="18722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08.02.13 Монтаж и эксплуатация внутренних сантехнических устройств, кондиционирования воздуха и вентиляции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08.02.13-1-2026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169107 от 29.04.2026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341982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Мс33-23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23.06.2026 – 26.06.2026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34,40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50,00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- 5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- 2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- 8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3,80</a:t>
                      </a:r>
                    </a:p>
                  </a:txBody>
                  <a:tcPr marL="68580" marR="68580" marT="0" marB="0"/>
                </a:tc>
              </a:tr>
              <a:tr h="13486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33,27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50,00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- 12 чел.,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- 15 чел.,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- 21 чел.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3,81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70281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70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29001" y="142840"/>
            <a:ext cx="14858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Группы, сдавшие демонстрационный экзамен в рамках государственной итоговой аттестации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433770"/>
              </p:ext>
            </p:extLst>
          </p:nvPr>
        </p:nvGraphicFramePr>
        <p:xfrm>
          <a:off x="3630676" y="1500162"/>
          <a:ext cx="14300198" cy="77391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7752"/>
                <a:gridCol w="2482212"/>
                <a:gridCol w="850286"/>
                <a:gridCol w="1603162"/>
                <a:gridCol w="1130417"/>
                <a:gridCol w="1551384"/>
                <a:gridCol w="1492988"/>
                <a:gridCol w="1153947"/>
                <a:gridCol w="1404959"/>
                <a:gridCol w="2093091"/>
              </a:tblGrid>
              <a:tr h="258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специальности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электронного аттестата / уровень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Учебная группа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выдачи, начала и окончания ДЭ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бал по выбранному 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</a:tr>
              <a:tr h="2584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08.02.14 Эксплуатация и обслуживание многоквартирного дома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08.02.14-1-2026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169112 от 08.04.2026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341986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Эо31-23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22.06.2026 – 25.06.2026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56,97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- 9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- 5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- 4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4,28</a:t>
                      </a:r>
                    </a:p>
                  </a:txBody>
                  <a:tcPr marL="68580" marR="68580" marT="0" marB="0"/>
                </a:tc>
              </a:tr>
              <a:tr h="2584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08.02.14 Эксплуатация и обслуживание многоквартирного дома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08.02.14-1-2026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169112 от 08.04.2026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341987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Эо32-23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25.06.2026 – 27.06.2026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48,74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- 8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- 4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- 4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4,25</a:t>
                      </a:r>
                    </a:p>
                  </a:txBody>
                  <a:tcPr marL="68580" marR="68580" marT="0" marB="0"/>
                </a:tc>
              </a:tr>
              <a:tr h="374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52,86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- 17 чел.,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- 9 чел.,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- 8 чел.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4,26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74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13.02.02 Теплоснабжение и теплотехническое оборудование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13.02.02-2-2026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159280 от 02.04.2026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341957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Тс41-22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15.06.2026 – 20.06.2026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44,67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50,00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- 13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- 8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- 0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4,60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8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29001" y="-36"/>
            <a:ext cx="14858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Группы, сдавшие демонстрационный экзамен в рамках государственной итоговой аттестации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036145"/>
              </p:ext>
            </p:extLst>
          </p:nvPr>
        </p:nvGraphicFramePr>
        <p:xfrm>
          <a:off x="3630676" y="1214410"/>
          <a:ext cx="14300198" cy="85876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7752"/>
                <a:gridCol w="2482212"/>
                <a:gridCol w="850286"/>
                <a:gridCol w="1603162"/>
                <a:gridCol w="1130417"/>
                <a:gridCol w="1551384"/>
                <a:gridCol w="1492988"/>
                <a:gridCol w="1153947"/>
                <a:gridCol w="1404959"/>
                <a:gridCol w="2093091"/>
              </a:tblGrid>
              <a:tr h="258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специальности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электронного аттестата / уровень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Учебная группа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выдачи, начала и окончания ДЭ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бал по выбранному 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</a:tr>
              <a:tr h="2584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13.02.11 Техническая эксплуатация и обслуживание электрического и электромеханического оборудования (по отраслям)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13.02.11-2-2026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169101 от 02.04.2026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341969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Э41-22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20.06.2026 – 26.06.2026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31,82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50,00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- 2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- 5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- 12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3,50</a:t>
                      </a:r>
                    </a:p>
                  </a:txBody>
                  <a:tcPr marL="68580" marR="68580" marT="0" marB="0"/>
                </a:tc>
              </a:tr>
              <a:tr h="2584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13.02.07 Электроснабжение (по отраслям)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13.02.07-2-2026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169100 от 09.04.2026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341968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Р41-22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15.06.2026 – 19.06.2026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37,73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50,00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- 4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- 14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- 2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4,10</a:t>
                      </a:r>
                    </a:p>
                  </a:txBody>
                  <a:tcPr marL="68580" marR="68580" marT="0" marB="0"/>
                </a:tc>
              </a:tr>
              <a:tr h="374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15.02.13 Техническое обслуживание и ремонт систем вентиляции и кондиционирования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15.02.13-1-2026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169103 от 28.04.2026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341971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То41-22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15.06.2026 – 25.06.2026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30,70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50,00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- 2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- 12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3,27</a:t>
                      </a:r>
                    </a:p>
                  </a:txBody>
                  <a:tcPr marL="68580" marR="68580" marT="0" marB="0"/>
                </a:tc>
              </a:tr>
              <a:tr h="374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43.02.16 Туризм и гостеприимство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43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.0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-202</a:t>
                      </a: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169111 от 21.04.2026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341985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Тг31-23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20.06.2026 – 25.06.2026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60,75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- 5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- 7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- 0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4,42</a:t>
                      </a:r>
                    </a:p>
                  </a:txBody>
                  <a:tcPr marL="68580" marR="68580" marT="0" marB="0"/>
                </a:tc>
              </a:tr>
              <a:tr h="374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24.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08.01.28 Мастер отделочных строительных и декоративных работ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08.01.28-4-2026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№ 169098 от 29.04.2026 г.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ID </a:t>
                      </a: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341965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Мо21-24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22.06.2026 – 26.06.2026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70,25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75,00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- 18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- 3 чел.,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- 1 чел.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4,64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28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429001" y="342771"/>
            <a:ext cx="148589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Группы, сдавшие демонстрационный экзамен в рамках государственной итоговой аттестации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552538"/>
              </p:ext>
            </p:extLst>
          </p:nvPr>
        </p:nvGraphicFramePr>
        <p:xfrm>
          <a:off x="3121218" y="3271292"/>
          <a:ext cx="14951774" cy="42177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254"/>
                <a:gridCol w="2266009"/>
                <a:gridCol w="1218331"/>
                <a:gridCol w="1676209"/>
                <a:gridCol w="1181923"/>
                <a:gridCol w="1622071"/>
                <a:gridCol w="1561015"/>
                <a:gridCol w="1206526"/>
                <a:gridCol w="1468975"/>
                <a:gridCol w="2188461"/>
              </a:tblGrid>
              <a:tr h="258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специальностей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Электронных аттестатов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Учебная группа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ДЭ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балл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Максимальный бал по выбранному КОД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/>
                </a:tc>
              </a:tr>
              <a:tr h="258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2749" marR="1274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 – 7, профильный уровень - 8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24+2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 01 июня по 27 июня 2026 г.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469, из них 469 чел. студенты выпускных групп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 (7) – </a:t>
                      </a:r>
                      <a:r>
                        <a:rPr lang="ru-RU" sz="2000" b="1" u="sng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35,80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Профильный уровень (8) – </a:t>
                      </a:r>
                      <a:r>
                        <a:rPr lang="ru-RU" sz="2000" b="1" u="sng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61,43</a:t>
                      </a:r>
                      <a:endParaRPr lang="ru-RU" sz="2000" b="1" u="sng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Базовый уровень – 50, профильный уровень - 75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«5» - 203 чел.,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«4» - 174 чел.,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«3» - 92 чел.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«2» - 0 чел.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ср. балл – 4,24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4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31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70880" y="246956"/>
            <a:ext cx="1504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Анализ количества компетенций или специальностей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019598524"/>
              </p:ext>
            </p:extLst>
          </p:nvPr>
        </p:nvGraphicFramePr>
        <p:xfrm>
          <a:off x="4114800" y="1079498"/>
          <a:ext cx="13030200" cy="8483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5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5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70880" y="368134"/>
            <a:ext cx="150409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Анализ количества студентов, сдавших демонстрационный экзамен</a:t>
            </a:r>
            <a:endParaRPr lang="en-US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89013598"/>
              </p:ext>
            </p:extLst>
          </p:nvPr>
        </p:nvGraphicFramePr>
        <p:xfrm>
          <a:off x="4176240" y="1678873"/>
          <a:ext cx="13030200" cy="8483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8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70880" y="368134"/>
            <a:ext cx="1504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Анализ оценок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980162664"/>
              </p:ext>
            </p:extLst>
          </p:nvPr>
        </p:nvGraphicFramePr>
        <p:xfrm>
          <a:off x="3429000" y="1185862"/>
          <a:ext cx="14097000" cy="86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5" cstate="print"/>
          <a:srcRect l="20507" t="92003" r="15039" b="706"/>
          <a:stretch>
            <a:fillRect/>
          </a:stretch>
        </p:blipFill>
        <p:spPr>
          <a:xfrm>
            <a:off x="2928894" y="9644130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1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368134"/>
            <a:ext cx="150409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 </a:t>
            </a:r>
            <a:endParaRPr lang="ru-RU" sz="32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2415" lvl="1" algn="ctr"/>
            <a:r>
              <a:rPr lang="ru-RU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07.02.01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Архитектура</a:t>
            </a:r>
            <a:endParaRPr lang="en-US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773952406"/>
              </p:ext>
            </p:extLst>
          </p:nvPr>
        </p:nvGraphicFramePr>
        <p:xfrm>
          <a:off x="4343400" y="1693862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3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368134"/>
            <a:ext cx="1504092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</a:t>
            </a:r>
          </a:p>
          <a:p>
            <a:pPr marL="272415" lvl="1"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08.02.01 Строительство и эксплуатация зданий и сооружений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879715426"/>
              </p:ext>
            </p:extLst>
          </p:nvPr>
        </p:nvGraphicFramePr>
        <p:xfrm>
          <a:off x="3269047" y="1661940"/>
          <a:ext cx="14637953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31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2374"/>
            <a:ext cx="1504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</a:t>
            </a:r>
          </a:p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08.02.07 Монтаж и эксплуатация внутренних сантехнических устройств, кондиционирования воздуха и </a:t>
            </a:r>
            <a:r>
              <a:rPr lang="ru-RU" sz="32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вентиляции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88911872"/>
              </p:ext>
            </p:extLst>
          </p:nvPr>
        </p:nvGraphicFramePr>
        <p:xfrm>
          <a:off x="4391472" y="1516094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2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62848" y="174948"/>
            <a:ext cx="1504092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</a:t>
            </a:r>
          </a:p>
          <a:p>
            <a:pPr marL="272415" lvl="1" algn="ctr"/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08.02.13 Монтаж и эксплуатация внутренних сантехнических устройств, кондиционирования воздуха и вентиляции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755148183"/>
              </p:ext>
            </p:extLst>
          </p:nvPr>
        </p:nvGraphicFramePr>
        <p:xfrm>
          <a:off x="3701898" y="1903140"/>
          <a:ext cx="13978884" cy="7904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68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368134"/>
            <a:ext cx="1504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38.02.07 Банковское дело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13829327"/>
              </p:ext>
            </p:extLst>
          </p:nvPr>
        </p:nvGraphicFramePr>
        <p:xfrm>
          <a:off x="4267200" y="1438370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7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148814"/>
            <a:ext cx="1504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 </a:t>
            </a:r>
          </a:p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43.02.14 Гостиничное дело</a:t>
            </a:r>
            <a:endParaRPr lang="en-US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2415" lvl="1" algn="ctr"/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06660365"/>
              </p:ext>
            </p:extLst>
          </p:nvPr>
        </p:nvGraphicFramePr>
        <p:xfrm>
          <a:off x="4267200" y="1438370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7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368134"/>
            <a:ext cx="1504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 </a:t>
            </a:r>
          </a:p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43.02.08 Сервис домашнего и коммунального хозяйства</a:t>
            </a:r>
            <a:endParaRPr lang="en-US" sz="36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2415" lvl="1" algn="ctr"/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77042938"/>
              </p:ext>
            </p:extLst>
          </p:nvPr>
        </p:nvGraphicFramePr>
        <p:xfrm>
          <a:off x="4267200" y="1438370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59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2374"/>
            <a:ext cx="1504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</a:t>
            </a:r>
          </a:p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08.02.14 Эксплуатация и обслуживание многоквартирного дома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575069228"/>
              </p:ext>
            </p:extLst>
          </p:nvPr>
        </p:nvGraphicFramePr>
        <p:xfrm>
          <a:off x="4391472" y="1516094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4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2374"/>
            <a:ext cx="1504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</a:t>
            </a:r>
          </a:p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08.02.09 Монтаж, наладка и эксплуатация электрооборудования промышленных и гражданских зданий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838680436"/>
              </p:ext>
            </p:extLst>
          </p:nvPr>
        </p:nvGraphicFramePr>
        <p:xfrm>
          <a:off x="4343400" y="1286831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0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89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368134"/>
            <a:ext cx="1504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 </a:t>
            </a:r>
          </a:p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13.02.02 Теплоснабжение и теплотехническое оборудование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921326665"/>
              </p:ext>
            </p:extLst>
          </p:nvPr>
        </p:nvGraphicFramePr>
        <p:xfrm>
          <a:off x="4038600" y="1568463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3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47080" y="0"/>
            <a:ext cx="1504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 </a:t>
            </a:r>
          </a:p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13.02.11 Техническая эксплуатация и обслуживание электрического и электромеханического оборудования (по отраслям)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741247409"/>
              </p:ext>
            </p:extLst>
          </p:nvPr>
        </p:nvGraphicFramePr>
        <p:xfrm>
          <a:off x="4038600" y="1568463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3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368134"/>
            <a:ext cx="1504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 </a:t>
            </a:r>
          </a:p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13.02.07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Электроснабжение (по отраслям)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609045338"/>
              </p:ext>
            </p:extLst>
          </p:nvPr>
        </p:nvGraphicFramePr>
        <p:xfrm>
          <a:off x="4038600" y="1568463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3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142840"/>
            <a:ext cx="1504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 </a:t>
            </a:r>
          </a:p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15.02.13 Техническое обслуживание и ремонт систем вентиляции и кондиционирования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635858528"/>
              </p:ext>
            </p:extLst>
          </p:nvPr>
        </p:nvGraphicFramePr>
        <p:xfrm>
          <a:off x="4038600" y="1568463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33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214278"/>
            <a:ext cx="1504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 </a:t>
            </a:r>
          </a:p>
          <a:p>
            <a:pPr marL="272415" lvl="1" algn="ctr"/>
            <a:r>
              <a:rPr lang="ru-RU" sz="3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43.02.16 Туризм и гостеприимство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819291855"/>
              </p:ext>
            </p:extLst>
          </p:nvPr>
        </p:nvGraphicFramePr>
        <p:xfrm>
          <a:off x="3886200" y="1511300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130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2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170880" y="214278"/>
            <a:ext cx="1504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Средний балл по специальности </a:t>
            </a:r>
          </a:p>
          <a:p>
            <a:pPr marL="272415" lvl="1"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08.01.28 </a:t>
            </a:r>
            <a:r>
              <a:rPr lang="ru-R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отделочных строительных и декоративных работ</a:t>
            </a:r>
            <a:endParaRPr lang="en-US" sz="36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980568299"/>
              </p:ext>
            </p:extLst>
          </p:nvPr>
        </p:nvGraphicFramePr>
        <p:xfrm>
          <a:off x="3886200" y="1511300"/>
          <a:ext cx="12192000" cy="81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7" name="Объект 3"/>
          <p:cNvPicPr>
            <a:picLocks noChangeAspect="1"/>
          </p:cNvPicPr>
          <p:nvPr/>
        </p:nvPicPr>
        <p:blipFill>
          <a:blip r:embed="rId6" cstate="print"/>
          <a:srcRect l="20507" t="92003" r="15039" b="706"/>
          <a:stretch>
            <a:fillRect/>
          </a:stretch>
        </p:blipFill>
        <p:spPr>
          <a:xfrm>
            <a:off x="2928894" y="9644130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22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18216" y="266700"/>
            <a:ext cx="14858999" cy="886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Выводы</a:t>
            </a:r>
          </a:p>
          <a:p>
            <a:pPr marL="514350" indent="-514350" algn="just">
              <a:buAutoNum type="arabicPeriod"/>
            </a:pP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Улучшить материально-техническую базу по специальностям </a:t>
            </a:r>
            <a:r>
              <a:rPr lang="ru-RU" sz="3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07.02.01 Архитектура, 08.02.01 Строительство и эксплуатация зданий и сооружений, 08.02.13 Монтаж и эксплуатация внутренних сантехнических устройств, кондиционирования воздуха и вентиляции, 08.02.09 Монтаж, наладка и эксплуатация электрооборудования промышленных и гражданских зданий, 08.02.14 Эксплуатация и обслуживание многоквартирного дома, 13.02.02 Теплоснабжение и теплотехническое оборудование, 13.02.07 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Электроснабжение, 13.02.13 Эксплуатация </a:t>
            </a:r>
            <a:r>
              <a:rPr lang="ru-RU" sz="3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обслуживание электрического и электромеханического оборудования (по отраслям), 21.02.19 Землеустройство, 21.02.20 Прикладная геодезия, 38.02.07 Банковское дело, 43.02.16 Туризм и гостеприимство, 54.02.01 Дизайн (по отраслям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путем 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участия в грантах и конкурсах.</a:t>
            </a:r>
            <a:endParaRPr lang="ru-RU" sz="3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/>
            </a:pP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Обучить </a:t>
            </a:r>
            <a:r>
              <a:rPr lang="ru-RU" sz="3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преподавателей на право проведения Чемпионатов 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«Профессионалы» в </a:t>
            </a:r>
            <a:r>
              <a:rPr lang="ru-RU" sz="3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рамках своего региона и на право участия в оценке демонстрационного экзамена 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экспертной группе.</a:t>
            </a:r>
          </a:p>
          <a:p>
            <a:pPr marL="514350" indent="-514350" algn="just">
              <a:buAutoNum type="arabicPeriod"/>
            </a:pP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Повысить </a:t>
            </a:r>
            <a:r>
              <a:rPr lang="ru-RU" sz="3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качество проведения демонстрационных экзаменов по ФГОС СПО и повысить уровень знаний обучающихся с помощью применения Демонстрационных экзаменов в рамках ГИА и ПА.</a:t>
            </a:r>
          </a:p>
          <a:p>
            <a:pPr marL="514350" indent="-514350" algn="just">
              <a:buAutoNum type="arabicPeriod"/>
            </a:pP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Повышать </a:t>
            </a:r>
            <a:r>
              <a:rPr lang="ru-RU" sz="3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квалификацию преподавателей и мастеров п/о в рамках реализации 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федерального проекта </a:t>
            </a:r>
            <a:r>
              <a:rPr lang="ru-RU" sz="3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Профессионалитет</a:t>
            </a:r>
            <a:r>
              <a:rPr lang="ru-RU" sz="3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endParaRPr lang="en-US" sz="6000" b="1" dirty="0">
              <a:solidFill>
                <a:schemeClr val="bg1"/>
              </a:solidFill>
              <a:latin typeface="Montserrat Semi-Bold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5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63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/>
          <a:srcRect l="41268" t="3831" r="19724" b="1363"/>
          <a:stretch>
            <a:fillRect/>
          </a:stretch>
        </p:blipFill>
        <p:spPr>
          <a:xfrm rot="-10800000">
            <a:off x="-15413" y="0"/>
            <a:ext cx="2994513" cy="102870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4" cstate="print"/>
          <a:srcRect r="89365" b="78915"/>
          <a:stretch>
            <a:fillRect/>
          </a:stretch>
        </p:blipFill>
        <p:spPr>
          <a:xfrm>
            <a:off x="274532" y="0"/>
            <a:ext cx="2053004" cy="2573662"/>
          </a:xfrm>
          <a:prstGeom prst="rect">
            <a:avLst/>
          </a:prstGeom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773400" y="96393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18216" y="1242402"/>
            <a:ext cx="14858999" cy="6623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2415" lvl="1" algn="ctr">
              <a:lnSpc>
                <a:spcPts val="4620"/>
              </a:lnSpc>
            </a:pPr>
            <a:r>
              <a:rPr lang="ru-RU" sz="6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Контактные данные:</a:t>
            </a:r>
          </a:p>
          <a:p>
            <a:pPr marL="272415" lvl="1" algn="ctr">
              <a:lnSpc>
                <a:spcPts val="4620"/>
              </a:lnSpc>
            </a:pPr>
            <a:endParaRPr lang="ru-RU" sz="6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958215" lvl="1" indent="-685800">
              <a:lnSpc>
                <a:spcPts val="4620"/>
              </a:lnSpc>
              <a:buFont typeface="Arial" pitchFamily="34" charset="0"/>
              <a:buChar char="•"/>
            </a:pPr>
            <a:r>
              <a:rPr lang="ru-R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Отдел инновационной и производственной работы</a:t>
            </a:r>
          </a:p>
          <a:p>
            <a:pPr marL="272415" lvl="1">
              <a:lnSpc>
                <a:spcPts val="4620"/>
              </a:lnSpc>
            </a:pPr>
            <a:endParaRPr lang="ru-RU" sz="4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2415" lvl="1">
              <a:lnSpc>
                <a:spcPts val="4620"/>
              </a:lnSpc>
            </a:pPr>
            <a:r>
              <a:rPr lang="ru-RU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Тюрина Марина Николаевна</a:t>
            </a:r>
          </a:p>
          <a:p>
            <a:pPr marL="272415" lvl="1">
              <a:lnSpc>
                <a:spcPts val="4620"/>
              </a:lnSpc>
            </a:pPr>
            <a:r>
              <a:rPr lang="en-US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mar.tyurina.1981@mail.ru</a:t>
            </a:r>
          </a:p>
          <a:p>
            <a:pPr marL="272415" lvl="1">
              <a:lnSpc>
                <a:spcPts val="4620"/>
              </a:lnSpc>
            </a:pPr>
            <a:r>
              <a:rPr lang="en-US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 (8352) 22-38-99</a:t>
            </a:r>
          </a:p>
          <a:p>
            <a:pPr marL="272415" lvl="1">
              <a:lnSpc>
                <a:spcPts val="4620"/>
              </a:lnSpc>
            </a:pPr>
            <a:endParaRPr lang="en-US" sz="4800" b="1" dirty="0">
              <a:solidFill>
                <a:schemeClr val="bg1"/>
              </a:solidFill>
            </a:endParaRPr>
          </a:p>
          <a:p>
            <a:pPr marL="272415" lvl="1">
              <a:lnSpc>
                <a:spcPts val="4620"/>
              </a:lnSpc>
            </a:pPr>
            <a:endParaRPr lang="ru-RU" sz="4800" b="1" dirty="0">
              <a:solidFill>
                <a:schemeClr val="bg1"/>
              </a:solidFill>
            </a:endParaRPr>
          </a:p>
          <a:p>
            <a:pPr marL="272415" lvl="1">
              <a:lnSpc>
                <a:spcPts val="4620"/>
              </a:lnSpc>
            </a:pPr>
            <a:endParaRPr lang="en-US" sz="6000" b="1" dirty="0">
              <a:solidFill>
                <a:schemeClr val="bg1"/>
              </a:solidFill>
              <a:latin typeface="Montserrat Semi-Bold"/>
            </a:endParaRPr>
          </a:p>
        </p:txBody>
      </p:sp>
      <p:pic>
        <p:nvPicPr>
          <p:cNvPr id="6" name="Объект 3"/>
          <p:cNvPicPr>
            <a:picLocks noChangeAspect="1"/>
          </p:cNvPicPr>
          <p:nvPr/>
        </p:nvPicPr>
        <p:blipFill>
          <a:blip r:embed="rId5" cstate="print"/>
          <a:srcRect l="20507" t="92003" r="15039" b="706"/>
          <a:stretch>
            <a:fillRect/>
          </a:stretch>
        </p:blipFill>
        <p:spPr>
          <a:xfrm>
            <a:off x="2928894" y="9644094"/>
            <a:ext cx="10102809" cy="64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0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2625</Words>
  <Application>Microsoft Office PowerPoint</Application>
  <PresentationFormat>Произвольный</PresentationFormat>
  <Paragraphs>683</Paragraphs>
  <Slides>36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1" baseType="lpstr">
      <vt:lpstr>Arial</vt:lpstr>
      <vt:lpstr>Calibri</vt:lpstr>
      <vt:lpstr>Montserrat Semi-Bold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Центр занятости населения г. Чебоксары</dc:title>
  <dc:creator>Кириллова Елена Юрьевна</dc:creator>
  <cp:lastModifiedBy>Тюрина Марина Николаевна</cp:lastModifiedBy>
  <cp:revision>199</cp:revision>
  <cp:lastPrinted>2025-07-03T03:34:01Z</cp:lastPrinted>
  <dcterms:created xsi:type="dcterms:W3CDTF">2006-08-16T00:00:00Z</dcterms:created>
  <dcterms:modified xsi:type="dcterms:W3CDTF">2026-07-02T15:44:17Z</dcterms:modified>
  <dc:identifier>DADkf8UpjxU</dc:identifier>
</cp:coreProperties>
</file>