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</p:sldIdLst>
  <p:sldSz cx="8496300" cy="1202055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26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1050" y="385762"/>
            <a:ext cx="1928812" cy="13335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900">
                <a:latin typeface="Times New Roman"/>
              </a:rPr>
              <a:t>СВИДЕТЕЛЬСТВО 188Ы: 3034-3631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19712" y="385762"/>
            <a:ext cx="2376488" cy="13335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900">
                <a:latin typeface="Times New Roman"/>
              </a:rPr>
              <a:t>СВИДЕТЕЛЬСТВО СМИ ЭЛ ФС77-70095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1050" y="652462"/>
            <a:ext cx="3348037" cy="10048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или вступит в полемику, сможет увидеть сложность характеров и чувств, определить нравственный выбор. Все эти составляющие читательской компетентности формируются с дошкольного возраста. Многие педагоги скажут, что дошкольникам рано так глубоко вникать в суть человеческих отношений. Но как го¬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76737" y="623887"/>
            <a:ext cx="3343275" cy="1033463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ворит Тихомирова И.И.: « Считаться с возрастными потребностями - значит не механически следовать за возрастом, а, как учил психолог Л. С. Выготский, идти все время немножко впереди, видеть перспективы, ориентироваться не только на сегодняшний, но и на завтрашний день читательского развития».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81050" y="1824037"/>
            <a:ext cx="6934200" cy="1376363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203200">
              <a:lnSpc>
                <a:spcPct val="115000"/>
              </a:lnSpc>
            </a:pPr>
            <a:r>
              <a:rPr lang="ru" sz="1000">
                <a:latin typeface="Times New Roman"/>
              </a:rPr>
              <a:t>Список литературы:</a:t>
            </a:r>
          </a:p>
          <a:p>
            <a:pPr indent="0">
              <a:lnSpc>
                <a:spcPct val="115000"/>
              </a:lnSpc>
            </a:pPr>
            <a:r>
              <a:rPr lang="ru" sz="1000">
                <a:latin typeface="Times New Roman"/>
              </a:rPr>
              <a:t>1. Болога С. Виды и формы библиотечных мероприятий / Саша Болога. - Текст: электронный. // БВ. гн: [интер-нстнортал].</a:t>
            </a:r>
          </a:p>
          <a:p>
            <a:pPr indent="0">
              <a:lnSpc>
                <a:spcPct val="115000"/>
              </a:lnSpc>
            </a:pPr>
            <a:r>
              <a:rPr lang="ru" sz="1000">
                <a:latin typeface="Times New Roman"/>
              </a:rPr>
              <a:t>2. Тихомирова И. И. Чтение детей - эмоциональный тренинг: методическое пособие для руководителей детского творчества. М, 2022.</a:t>
            </a:r>
          </a:p>
          <a:p>
            <a:pPr indent="0">
              <a:lnSpc>
                <a:spcPct val="115000"/>
              </a:lnSpc>
            </a:pPr>
            <a:r>
              <a:rPr lang="ru" sz="1000">
                <a:latin typeface="Times New Roman"/>
              </a:rPr>
              <a:t>3. Тихомирова И. И. Школа творческого чтения. М.,2003.</a:t>
            </a:r>
          </a:p>
          <a:p>
            <a:pPr indent="0">
              <a:lnSpc>
                <a:spcPct val="115000"/>
              </a:lnSpc>
            </a:pPr>
            <a:r>
              <a:rPr lang="ru" sz="1000">
                <a:latin typeface="Times New Roman"/>
              </a:rPr>
              <a:t>4. Чиндилова О. В. Технология продуктивного чтения слушания: её сущность и особенности использования в образовании детей дошкольного возраста. М., 2014.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95450" y="3481387"/>
            <a:ext cx="5100637" cy="5857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124000"/>
              </a:lnSpc>
            </a:pPr>
            <a:r>
              <a:rPr lang="ru" sz="1900" dirty="0">
                <a:latin typeface="Times New Roman"/>
              </a:rPr>
              <a:t>Патриотическое воспитание в начальной школе: основы и эффективные подходы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04987" y="4329112"/>
            <a:ext cx="4900613" cy="3952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105000"/>
              </a:lnSpc>
            </a:pPr>
            <a:r>
              <a:rPr lang="ru" sz="1300">
                <a:latin typeface="Times New Roman"/>
              </a:rPr>
              <a:t>Ромашенькина Надежда Анатольевна, учитель начальных классов, МАОУ «СОШ №40» г.Чебоксары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1050" y="5062537"/>
            <a:ext cx="6934200" cy="709613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90000"/>
              </a:lnSpc>
            </a:pPr>
            <a:r>
              <a:rPr lang="ru" sz="1300" b="1">
                <a:latin typeface="Times New Roman"/>
              </a:rPr>
              <a:t>Библиографическое описание:</a:t>
            </a:r>
          </a:p>
          <a:p>
            <a:pPr indent="0">
              <a:lnSpc>
                <a:spcPct val="90000"/>
              </a:lnSpc>
            </a:pPr>
            <a:r>
              <a:rPr lang="ru" sz="1300">
                <a:latin typeface="Times New Roman"/>
              </a:rPr>
              <a:t>Ромашенькина Н.А. Патриотическое воспитание в начальной школе: основы и эффективные подходы Современная начальная школа №23(99) от 11.12.2025 ЦКЬ: йКр§: Ыез.з-Ъа.ги риЫ рптагу-зскоо! 2025 99.рс1Г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81050" y="6110287"/>
            <a:ext cx="3348037" cy="5148263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20320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Патриотическое воспитание является неотъемлемой частью формирования личности ребёнка, закладывая основы его гражданской позиции, уважения к истории и культуре своей страны, а также чувства ответственности за сё будущее. Начальная школа играет ключевую роль в этом процессе, поскольку именно в этом возрасте закладываются первичные ценности и формируется отношение к миру.</a:t>
            </a:r>
          </a:p>
          <a:p>
            <a:pPr indent="20320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Основные задачи патриотического воспитания в начальной школе: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Формирование представлений о Родине: Знакомство с государственными символами (герб, флаг, гимн), столицей, основными достопримечательностями, природой родного края.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Воспитание любви и уважения к истории и культуре России: Изучение значимых исторических событий, знакомство с выдающимися личностями, народными традициями, фольклором.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Формирование гражданской позиции: Воспитание чувства ответственности за свою страну, уважения к законам, понимания роли каждого гражданина в жизни общества.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Развитие чувства гордости за свою страну: Знакомство с достижениями России в различных областях (наука, искусство, спорт), героическими страницами истории.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Воспитание толерантности и уважения к другим пародам и культурам: Понимание многонационального состава России и важности мирного сосуществования. - Приобщение к общественно полезной деятельно¬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376737" y="6105525"/>
            <a:ext cx="3348038" cy="5153025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сти: Участие в акциях, направленных на благоустройство территории, помощь нуждающимся, сохранение природы.</a:t>
            </a:r>
          </a:p>
          <a:p>
            <a:pPr indent="20320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Эффективные подходы к патриотическому воспитанию в начальной школе: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1. Деятельностный подход: дети лучше всего усваивают информацию в процессе активного участия. Это могут быть: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Экскурсии: Посещение музеев (краеведческих, исторических), памятных мест, мемориалов, памятников. - Проектная деятельность: Создание альбомов «Мой город», «Моя семья», «Герои моей страны», разработка сценариев мероприятий.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Творческие мастерские: Изготовление поделок, посвященных народным промыслам, создание рисунков на патриотическую тематику.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Игры: Дидактические игры, ролевые игры, моделирующие ситуации гражданской жизни.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Встречи с интересными людьми: Приглашение ветеранов, работников культуры, представителей профессий, связанных с государственными интересами. 2. Комплексный подход: Патриотическое воспитание должно быть вплетено в содержание всех учебных предметов, а нс сводиться к отдельным мероприятиям. - Русский язык и литература: изучение произведений русских писателей, посвящённых Родине, истории, народным героям. Чтение стихов и рассказов о природе родного края.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История: Знакомство с ключевыми событиями истории России, биографиями выдающихся личностей.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85812" y="11453812"/>
            <a:ext cx="2266950" cy="17621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>
                <a:latin typeface="Times New Roman"/>
              </a:rPr>
              <a:t>СОВРЕМЕННАЯ </a:t>
            </a:r>
            <a:r>
              <a:rPr lang="ru" sz="1100" i="1">
                <a:latin typeface="Times New Roman"/>
              </a:rPr>
              <a:t>начальная школа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943350" y="11463337"/>
            <a:ext cx="176212" cy="13811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>
                <a:latin typeface="Times New Roman"/>
              </a:rPr>
              <a:t>33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210175" y="11458575"/>
            <a:ext cx="2324100" cy="180975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>
                <a:latin typeface="Times New Roman"/>
              </a:rPr>
              <a:t>ВЫПУСК №23 (99) от 11 декабря 2025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1050" y="385762"/>
            <a:ext cx="1928812" cy="13335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950">
                <a:latin typeface="Times New Roman"/>
              </a:rPr>
              <a:t>СВИДЕТЕЛЬСТВО 188М: 3034-3631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48287" y="385762"/>
            <a:ext cx="2376488" cy="13335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950">
                <a:latin typeface="Times New Roman"/>
              </a:rPr>
              <a:t>СВИДЕТЕЛЬСТВО СМИ ЭЛ № ФС77-70095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1050" y="619125"/>
            <a:ext cx="3348037" cy="5324475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ct val="118000"/>
              </a:lnSpc>
            </a:pPr>
            <a:r>
              <a:rPr lang="ru" sz="1000">
                <a:latin typeface="Times New Roman"/>
              </a:rPr>
              <a:t>- География: Изучение географического положения России, ее природных богатств, особенностей различных регионов.</a:t>
            </a:r>
          </a:p>
          <a:p>
            <a:pPr indent="0" algn="just">
              <a:lnSpc>
                <a:spcPct val="118000"/>
              </a:lnSpc>
            </a:pPr>
            <a:r>
              <a:rPr lang="ru" sz="1000">
                <a:latin typeface="Times New Roman"/>
              </a:rPr>
              <a:t>- Музыка: Прослушивание и разучивание государственных гимнов, песен о Родине, народных песен.</a:t>
            </a:r>
          </a:p>
          <a:p>
            <a:pPr indent="0" algn="just">
              <a:lnSpc>
                <a:spcPct val="118000"/>
              </a:lnSpc>
            </a:pPr>
            <a:r>
              <a:rPr lang="ru" sz="1000">
                <a:latin typeface="Times New Roman"/>
              </a:rPr>
              <a:t>- Изобразительное искусство: Рисование на тему «Моя Родина», «Праздники России», создание иллюстраций к историческим событиям.</a:t>
            </a:r>
          </a:p>
          <a:p>
            <a:pPr indent="0" algn="just">
              <a:lnSpc>
                <a:spcPct val="118000"/>
              </a:lnSpc>
            </a:pPr>
            <a:r>
              <a:rPr lang="ru" sz="1000">
                <a:latin typeface="Times New Roman"/>
              </a:rPr>
              <a:t>- Технология: Изготовление макетов, символов России, элементов народных костюмов.</a:t>
            </a:r>
          </a:p>
          <a:p>
            <a:pPr indent="0" algn="just">
              <a:lnSpc>
                <a:spcPct val="118000"/>
              </a:lnSpc>
            </a:pPr>
            <a:r>
              <a:rPr lang="ru" sz="1000">
                <a:latin typeface="Times New Roman"/>
              </a:rPr>
              <a:t>3. Личностно-ориентированный подход: важно учитывать индивидуальные особенности каждого ребенка, его интересы и потребности.</a:t>
            </a:r>
          </a:p>
          <a:p>
            <a:pPr indent="0" algn="just">
              <a:lnSpc>
                <a:spcPct val="118000"/>
              </a:lnSpc>
            </a:pPr>
            <a:r>
              <a:rPr lang="ru" sz="1000">
                <a:latin typeface="Times New Roman"/>
              </a:rPr>
              <a:t>- Создание ситуации успеха: Поддержка инициативы учеников, поощрение их усилий, формирование уверенности в своих силах.</a:t>
            </a:r>
          </a:p>
          <a:p>
            <a:pPr indent="0" algn="just">
              <a:lnSpc>
                <a:spcPct val="118000"/>
              </a:lnSpc>
            </a:pPr>
            <a:r>
              <a:rPr lang="ru" sz="1000">
                <a:latin typeface="Times New Roman"/>
              </a:rPr>
              <a:t>- Диалог и обсуждение: Стимулирование детей к высказыванию своего мнения, обсуждению вопросов, связанных с патриотизмом.</a:t>
            </a:r>
          </a:p>
          <a:p>
            <a:pPr indent="0" algn="just">
              <a:lnSpc>
                <a:spcPct val="118000"/>
              </a:lnSpc>
            </a:pPr>
            <a:r>
              <a:rPr lang="ru" sz="1000">
                <a:latin typeface="Times New Roman"/>
              </a:rPr>
              <a:t>- Формирование положительного примера: Личный пример учителя, его отношение к Родине, истории, культуре.</a:t>
            </a:r>
          </a:p>
          <a:p>
            <a:pPr indent="0" algn="just">
              <a:lnSpc>
                <a:spcPct val="118000"/>
              </a:lnSpc>
            </a:pPr>
            <a:r>
              <a:rPr lang="ru" sz="1000">
                <a:latin typeface="Times New Roman"/>
              </a:rPr>
              <a:t>4. Использование современных технологий:</a:t>
            </a:r>
          </a:p>
          <a:p>
            <a:pPr indent="0" algn="just">
              <a:lnSpc>
                <a:spcPct val="118000"/>
              </a:lnSpc>
            </a:pPr>
            <a:r>
              <a:rPr lang="ru" sz="1000">
                <a:latin typeface="Times New Roman"/>
              </a:rPr>
              <a:t>- Интерактивные доски и мультимедийные презентации: Создание ярких и запоминающихся уроков.</a:t>
            </a:r>
          </a:p>
          <a:p>
            <a:pPr indent="0" algn="just">
              <a:lnSpc>
                <a:spcPct val="118000"/>
              </a:lnSpc>
            </a:pPr>
            <a:r>
              <a:rPr lang="ru" sz="1000">
                <a:latin typeface="Times New Roman"/>
              </a:rPr>
              <a:t>- Просмотр тематических видеоматериалов: Документальные фильмы, познавательные ролики, мультфильмы.</a:t>
            </a:r>
          </a:p>
          <a:p>
            <a:pPr indent="0" algn="just">
              <a:lnSpc>
                <a:spcPct val="118000"/>
              </a:lnSpc>
            </a:pPr>
            <a:r>
              <a:rPr lang="ru" sz="1000">
                <a:latin typeface="Times New Roman"/>
              </a:rPr>
              <a:t>- Виртуальные экскурсии: Посещение музеев и исторических мест мира, не выходя из класса.</a:t>
            </a:r>
          </a:p>
          <a:p>
            <a:pPr indent="0" algn="just">
              <a:lnSpc>
                <a:spcPct val="118000"/>
              </a:lnSpc>
            </a:pPr>
            <a:r>
              <a:rPr lang="ru" sz="1000">
                <a:latin typeface="Times New Roman"/>
              </a:rPr>
              <a:t>5. Взаимодействие с семьей: Родители являются пер¬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76737" y="619125"/>
            <a:ext cx="3348038" cy="5324475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выми воспитателями ребенка, и их активное участие в патриотическом воспитании крайне важно.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Проведение совместных мероприятий: Семейные праздники, конкурсы, экскурсии.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Рекомендации для родителей: Список литературы, фильмов, мероприятий для семейного просмотра и посещения.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Вовлечение родителей в школьные проекты: Помощь в организации выставок, проведении мастер-классов.</a:t>
            </a:r>
          </a:p>
          <a:p>
            <a:pPr indent="21590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Примеры эффективных форм работы: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Уроки мужества: Посвящены героическим страницам истории России, Дню Победы.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Классные часы: «Моя Россия - моя страна», «Традиции моего народа», «Символы России».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Праздники и фестивали: «День народного единства», «Масленица», «День России».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Конкурсы: Рисунков, сочинений, стихов на патриотическую тематику.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Волонтерская деятельность: Акции по благоустройству школьной территории, помощь ветеранам.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- Тематические выставки: «Моя любимая книга о России», «Герои нашего Отечества».</a:t>
            </a:r>
          </a:p>
          <a:p>
            <a:pPr indent="21590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Патриотическое воспитание в начальной школе -это многогранный и непрерывный процесс, требующий системного подхода и творческого применения разнообразных форм и методов работы. Формируя у младших школьников любовь к своей Родине, уважение к сё истории и культуре, мы закладываем фундамент для воспитания достойных граждан своей страны, готовых трудиться на се благо и защищать сё интересы.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81050" y="6110287"/>
            <a:ext cx="6938962" cy="40909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20320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Список литературы: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1. Алексеева, Л. Н. Гражданское и патриотическое воспитание школьников: теория и практика / Л. Н. Алексеева. - М.: 11едагогика, 2019. - 224 с.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2. Гсршунский, Б. С. Философия образования для XXI века (в поисках новых моделей) / Б. С. Гсршунский. - М.: Совершенство, 1998. - 240 с.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3. Дмитриев, Ю. А. Патриотическое воспитание в начальной школе / К). А. Дмитриев </a:t>
            </a:r>
            <a:r>
              <a:rPr lang="ru" sz="1000" i="1">
                <a:latin typeface="Times New Roman"/>
              </a:rPr>
              <a:t>II</a:t>
            </a:r>
            <a:r>
              <a:rPr lang="ru" sz="1000">
                <a:latin typeface="Times New Roman"/>
              </a:rPr>
              <a:t> Начальная школа. - 2020. -№5.-С. 12-17.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4. Капитонова, А. А. Педагогические условия формирования патриотизма у младших школьников: авторсф. дис. ... канд. псд. наук / А. А. Капитонова. - Екатеринбург, 2008. - 22 с.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5. Коджаспирова, Г. М. Педагогика: учебник для вузов / Г. М. Коджаспирова, И. А. Коджасниров. - М.: Кнорус, 2011.-528 с.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6. Куликова, И. В. Патриотическое воспитание в современной школе / И. В. Куликова // Педагогика. - 2018. - №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7. - С. 3-9.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7. Левит, М. В. Воспитание гражданина: новые подходы / М. В. Левит. - М.: Просвещение, 2002. - 175 с.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8. Мудрик, А. В. Социализация человека / А. В. Мудрик. - М.: Академия, 2004. - 304 с.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9. Стрсблянская, О. В. Патриотическое воспитание младших школьников: методическое пособие / О. В. Стрс-блянская. — М.: АРКТИ, 2009. - 112 с.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10. Федеральный государственный образовательный стандарт начального общего образования (ФГОС НОО) [Электронный ресурс]. - Режим доступа: ЬЦр8://ич\лу.соп8и11ап1.ги/с1оситсп1/соп8_&lt;1ос_ГА\У_120419/ (дата обращения: 20.10.2023).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11. Хуснутдинова, Р. Р. Формирование патриотических чувств у младших школьников на уроках окружающего мира / Р. Р. Хуснутдинова // Начальная школа. - 2019. -   2. - С. 45-50.</a:t>
            </a:r>
          </a:p>
          <a:p>
            <a:pPr indent="0" algn="just">
              <a:lnSpc>
                <a:spcPct val="115000"/>
              </a:lnSpc>
            </a:pPr>
            <a:r>
              <a:rPr lang="ru" sz="1000">
                <a:latin typeface="Times New Roman"/>
              </a:rPr>
              <a:t>12. Шамова, Т. И. Воспитательный процесс в современной школе / Т. И. Шамова, Т. Н. Митрофанова. - М.: Академия, 2002. - 240 с.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85812" y="11453812"/>
            <a:ext cx="2266950" cy="176213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>
                <a:latin typeface="Times New Roman"/>
              </a:rPr>
              <a:t>СОВРЕМЕННАЯ </a:t>
            </a:r>
            <a:r>
              <a:rPr lang="ru" sz="1000" i="1">
                <a:latin typeface="Times New Roman"/>
              </a:rPr>
              <a:t>начальная ш^д.ха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71925" y="11453812"/>
            <a:ext cx="180975" cy="14763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>
                <a:latin typeface="Times New Roman"/>
              </a:rPr>
              <a:t>34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24475" y="11453812"/>
            <a:ext cx="2395537" cy="18573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>
                <a:latin typeface="Times New Roman"/>
              </a:rPr>
              <a:t>ВЫПУСК Х°23 (99) от 11 декабря 2025</a:t>
            </a:r>
          </a:p>
        </p:txBody>
      </p:sp>
    </p:spTree>
    <p:extLst>
      <p:ext uri="{BB962C8B-B14F-4D97-AF65-F5344CB8AC3E}">
        <p14:creationId xmlns:p14="http://schemas.microsoft.com/office/powerpoint/2010/main" val="9915849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1520</Words>
  <Application>Microsoft Office PowerPoint</Application>
  <PresentationFormat>Произвольный</PresentationFormat>
  <Paragraphs>75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Times New Roman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1</cp:revision>
  <dcterms:modified xsi:type="dcterms:W3CDTF">2026-01-14T07:24:24Z</dcterms:modified>
</cp:coreProperties>
</file>