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8" r:id="rId12"/>
    <p:sldId id="264" r:id="rId13"/>
    <p:sldId id="265" r:id="rId14"/>
    <p:sldId id="266" r:id="rId1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78" y="-5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4375" y="1757387"/>
            <a:ext cx="5231130" cy="394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175895">
              <a:lnSpc>
                <a:spcPts val="2090"/>
              </a:lnSpc>
            </a:pPr>
            <a:fld id="{81D60167-4931-47E6-BA6A-407CBD079E47}" type="slidenum">
              <a:rPr spc="-50" dirty="0"/>
              <a:pPr marL="175895">
                <a:lnSpc>
                  <a:spcPts val="209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175895">
              <a:lnSpc>
                <a:spcPts val="2090"/>
              </a:lnSpc>
            </a:pPr>
            <a:fld id="{81D60167-4931-47E6-BA6A-407CBD079E47}" type="slidenum">
              <a:rPr lang="ru-RU" spc="-50" smtClean="0"/>
              <a:pPr marL="175895">
                <a:lnSpc>
                  <a:spcPts val="2090"/>
                </a:lnSpc>
              </a:pPr>
              <a:t>‹#›</a:t>
            </a:fld>
            <a:endParaRPr lang="ru-RU" spc="-50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11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idx="1"/>
          </p:nvPr>
        </p:nvSpPr>
        <p:spPr>
          <a:xfrm>
            <a:off x="609600" y="1935480"/>
            <a:ext cx="10972800" cy="12381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" marR="5080" algn="ctr">
              <a:lnSpc>
                <a:spcPct val="100000"/>
              </a:lnSpc>
              <a:spcBef>
                <a:spcPts val="95"/>
              </a:spcBef>
              <a:buNone/>
            </a:pPr>
            <a:r>
              <a:rPr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</a:t>
            </a:r>
            <a:r>
              <a:rPr b="1" spc="-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b="1" spc="-9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ОПАСНОСТЬ</a:t>
            </a:r>
            <a:r>
              <a:rPr b="1" spc="-6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  <a:r>
              <a:rPr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b="1" spc="-1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5875" marR="5080" algn="ctr">
              <a:lnSpc>
                <a:spcPct val="100000"/>
              </a:lnSpc>
              <a:spcBef>
                <a:spcPts val="95"/>
              </a:spcBef>
              <a:buNone/>
            </a:pPr>
            <a:r>
              <a:rPr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ЭКСТРЕМИЗМ</a:t>
            </a:r>
            <a:r>
              <a:rPr b="1" spc="-1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b="1" spc="-1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ТЕРРОРИЗМ. </a:t>
            </a:r>
            <a:endParaRPr lang="ru-RU" b="1" spc="-1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5875" marR="5080" algn="ctr">
              <a:lnSpc>
                <a:spcPct val="100000"/>
              </a:lnSpc>
              <a:spcBef>
                <a:spcPts val="95"/>
              </a:spcBef>
              <a:buNone/>
            </a:pPr>
            <a:r>
              <a:rPr b="1" spc="-114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БУДЬТЕ</a:t>
            </a:r>
            <a:r>
              <a:rPr b="1" spc="-14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БДИТЕЛЬНЫ!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9200" y="4038600"/>
            <a:ext cx="9766935" cy="1153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600" b="1" spc="-70" smtClean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РОДИТЕЛЬСКОЕ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СОБРАНИЕ</a:t>
            </a:r>
            <a:endParaRPr sz="16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00"/>
              </a:spcBef>
            </a:pPr>
            <a:r>
              <a:rPr sz="1600" dirty="0">
                <a:latin typeface="Microsoft Sans Serif"/>
                <a:cs typeface="Microsoft Sans Serif"/>
              </a:rPr>
              <a:t>по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вопросам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профилактики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тяжких,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особо</a:t>
            </a:r>
            <a:r>
              <a:rPr sz="1600" spc="-8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тяжких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преступлений,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совершенных</a:t>
            </a:r>
            <a:r>
              <a:rPr sz="1600" spc="-6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несовершеннолетними, </a:t>
            </a:r>
            <a:r>
              <a:rPr sz="1600" dirty="0">
                <a:latin typeface="Microsoft Sans Serif"/>
                <a:cs typeface="Microsoft Sans Serif"/>
              </a:rPr>
              <a:t>а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также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вовлечения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несовершеннолетних</a:t>
            </a:r>
            <a:r>
              <a:rPr sz="1600" dirty="0">
                <a:latin typeface="Microsoft Sans Serif"/>
                <a:cs typeface="Microsoft Sans Serif"/>
              </a:rPr>
              <a:t> в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совершение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общественно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опасных</a:t>
            </a:r>
            <a:endParaRPr sz="160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</a:pPr>
            <a:r>
              <a:rPr sz="1600" spc="-10" dirty="0">
                <a:latin typeface="Microsoft Sans Serif"/>
                <a:cs typeface="Microsoft Sans Serif"/>
              </a:rPr>
              <a:t>противоправных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деяний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использованием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компьютерных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технологий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0" y="152400"/>
            <a:ext cx="914400" cy="914400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3810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Министерство образования Чувашской Республики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371600" y="1752600"/>
            <a:ext cx="5367020" cy="67710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048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40"/>
              </a:spcBef>
            </a:pPr>
            <a:r>
              <a:rPr sz="1400" b="1" dirty="0">
                <a:latin typeface="Arial"/>
                <a:cs typeface="Arial"/>
              </a:rPr>
              <a:t>Рост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криминальной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активности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подростков</a:t>
            </a:r>
            <a:endParaRPr sz="1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младших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возрастных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групп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достигших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возраста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уголовной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ответственности)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19400" y="2590800"/>
            <a:ext cx="5367020" cy="6777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1115" rIns="0" bIns="0" rtlCol="0">
            <a:spAutoFit/>
          </a:bodyPr>
          <a:lstStyle/>
          <a:p>
            <a:pPr marL="240665" marR="231140" algn="ctr">
              <a:lnSpc>
                <a:spcPct val="100000"/>
              </a:lnSpc>
              <a:spcBef>
                <a:spcPts val="245"/>
              </a:spcBef>
            </a:pPr>
            <a:r>
              <a:rPr sz="1400" b="1" dirty="0">
                <a:latin typeface="Arial"/>
                <a:cs typeface="Arial"/>
              </a:rPr>
              <a:t>Рост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криминальной</a:t>
            </a:r>
            <a:r>
              <a:rPr sz="1400" b="1" spc="-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активности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сети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Интернет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(более </a:t>
            </a:r>
            <a:r>
              <a:rPr sz="1400" dirty="0">
                <a:latin typeface="Microsoft Sans Serif"/>
                <a:cs typeface="Microsoft Sans Serif"/>
              </a:rPr>
              <a:t>трети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всех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преступлений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совершается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использованием информационно</a:t>
            </a:r>
            <a:r>
              <a:rPr sz="1400" spc="-10" dirty="0">
                <a:latin typeface="Arial MT"/>
                <a:cs typeface="Arial MT"/>
              </a:rPr>
              <a:t>-</a:t>
            </a:r>
            <a:r>
              <a:rPr sz="1400" spc="-20" dirty="0">
                <a:latin typeface="Microsoft Sans Serif"/>
                <a:cs typeface="Microsoft Sans Serif"/>
              </a:rPr>
              <a:t>телекоммуникационных</a:t>
            </a:r>
            <a:r>
              <a:rPr sz="1400" spc="9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технологий)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8800" y="4572000"/>
            <a:ext cx="5367020" cy="6777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1115" rIns="0" bIns="0" rtlCol="0">
            <a:spAutoFit/>
          </a:bodyPr>
          <a:lstStyle/>
          <a:p>
            <a:pPr marL="448309" algn="ctr">
              <a:lnSpc>
                <a:spcPct val="100000"/>
              </a:lnSpc>
              <a:spcBef>
                <a:spcPts val="245"/>
              </a:spcBef>
            </a:pPr>
            <a:r>
              <a:rPr sz="1400" b="1" dirty="0">
                <a:latin typeface="Arial"/>
                <a:cs typeface="Arial"/>
              </a:rPr>
              <a:t>Ведется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активное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вовлечение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детей</a:t>
            </a:r>
            <a:endParaRPr sz="1400">
              <a:latin typeface="Arial"/>
              <a:cs typeface="Arial"/>
            </a:endParaRPr>
          </a:p>
          <a:p>
            <a:pPr marL="448309"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подростков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противоправную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деятельность.</a:t>
            </a:r>
            <a:endParaRPr sz="1400">
              <a:latin typeface="Arial"/>
              <a:cs typeface="Arial"/>
            </a:endParaRPr>
          </a:p>
          <a:p>
            <a:pPr marL="452755" algn="ctr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Основной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канал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вовлечения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365" dirty="0">
                <a:latin typeface="Microsoft Sans Serif"/>
                <a:cs typeface="Microsoft Sans Serif"/>
              </a:rPr>
              <a:t>–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сеть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Интернет!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94510" y="5516753"/>
            <a:ext cx="9118600" cy="1162050"/>
            <a:chOff x="1794510" y="5516753"/>
            <a:chExt cx="9118600" cy="1162050"/>
          </a:xfrm>
        </p:grpSpPr>
        <p:sp>
          <p:nvSpPr>
            <p:cNvPr id="11" name="object 11"/>
            <p:cNvSpPr/>
            <p:nvPr/>
          </p:nvSpPr>
          <p:spPr>
            <a:xfrm>
              <a:off x="1800860" y="5523103"/>
              <a:ext cx="9105900" cy="1149350"/>
            </a:xfrm>
            <a:custGeom>
              <a:avLst/>
              <a:gdLst/>
              <a:ahLst/>
              <a:cxnLst/>
              <a:rect l="l" t="t" r="r" b="b"/>
              <a:pathLst>
                <a:path w="9105900" h="1149350">
                  <a:moveTo>
                    <a:pt x="8914130" y="0"/>
                  </a:moveTo>
                  <a:lnTo>
                    <a:pt x="191388" y="0"/>
                  </a:lnTo>
                  <a:lnTo>
                    <a:pt x="147516" y="5059"/>
                  </a:lnTo>
                  <a:lnTo>
                    <a:pt x="107237" y="19471"/>
                  </a:lnTo>
                  <a:lnTo>
                    <a:pt x="71700" y="42085"/>
                  </a:lnTo>
                  <a:lnTo>
                    <a:pt x="42057" y="71750"/>
                  </a:lnTo>
                  <a:lnTo>
                    <a:pt x="19459" y="107315"/>
                  </a:lnTo>
                  <a:lnTo>
                    <a:pt x="5056" y="147628"/>
                  </a:lnTo>
                  <a:lnTo>
                    <a:pt x="0" y="191541"/>
                  </a:lnTo>
                  <a:lnTo>
                    <a:pt x="0" y="957478"/>
                  </a:lnTo>
                  <a:lnTo>
                    <a:pt x="5056" y="1001388"/>
                  </a:lnTo>
                  <a:lnTo>
                    <a:pt x="19459" y="1041694"/>
                  </a:lnTo>
                  <a:lnTo>
                    <a:pt x="42057" y="1077249"/>
                  </a:lnTo>
                  <a:lnTo>
                    <a:pt x="71700" y="1106903"/>
                  </a:lnTo>
                  <a:lnTo>
                    <a:pt x="107237" y="1129507"/>
                  </a:lnTo>
                  <a:lnTo>
                    <a:pt x="147516" y="1143912"/>
                  </a:lnTo>
                  <a:lnTo>
                    <a:pt x="191388" y="1148969"/>
                  </a:lnTo>
                  <a:lnTo>
                    <a:pt x="8914130" y="1148969"/>
                  </a:lnTo>
                  <a:lnTo>
                    <a:pt x="8958049" y="1143912"/>
                  </a:lnTo>
                  <a:lnTo>
                    <a:pt x="8998362" y="1129507"/>
                  </a:lnTo>
                  <a:lnTo>
                    <a:pt x="9033921" y="1106903"/>
                  </a:lnTo>
                  <a:lnTo>
                    <a:pt x="9063578" y="1077249"/>
                  </a:lnTo>
                  <a:lnTo>
                    <a:pt x="9086183" y="1041694"/>
                  </a:lnTo>
                  <a:lnTo>
                    <a:pt x="9100588" y="1001388"/>
                  </a:lnTo>
                  <a:lnTo>
                    <a:pt x="9105646" y="957478"/>
                  </a:lnTo>
                  <a:lnTo>
                    <a:pt x="9105646" y="191541"/>
                  </a:lnTo>
                  <a:lnTo>
                    <a:pt x="9100588" y="147628"/>
                  </a:lnTo>
                  <a:lnTo>
                    <a:pt x="9086183" y="107315"/>
                  </a:lnTo>
                  <a:lnTo>
                    <a:pt x="9063578" y="71750"/>
                  </a:lnTo>
                  <a:lnTo>
                    <a:pt x="9033921" y="42085"/>
                  </a:lnTo>
                  <a:lnTo>
                    <a:pt x="8998362" y="19471"/>
                  </a:lnTo>
                  <a:lnTo>
                    <a:pt x="8958049" y="5059"/>
                  </a:lnTo>
                  <a:lnTo>
                    <a:pt x="8914130" y="0"/>
                  </a:lnTo>
                  <a:close/>
                </a:path>
              </a:pathLst>
            </a:custGeom>
            <a:solidFill>
              <a:srgbClr val="D5DC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00860" y="5523103"/>
              <a:ext cx="9105900" cy="1149350"/>
            </a:xfrm>
            <a:custGeom>
              <a:avLst/>
              <a:gdLst/>
              <a:ahLst/>
              <a:cxnLst/>
              <a:rect l="l" t="t" r="r" b="b"/>
              <a:pathLst>
                <a:path w="9105900" h="1149350">
                  <a:moveTo>
                    <a:pt x="0" y="191541"/>
                  </a:moveTo>
                  <a:lnTo>
                    <a:pt x="5056" y="147628"/>
                  </a:lnTo>
                  <a:lnTo>
                    <a:pt x="19459" y="107315"/>
                  </a:lnTo>
                  <a:lnTo>
                    <a:pt x="42057" y="71750"/>
                  </a:lnTo>
                  <a:lnTo>
                    <a:pt x="71700" y="42085"/>
                  </a:lnTo>
                  <a:lnTo>
                    <a:pt x="107237" y="19471"/>
                  </a:lnTo>
                  <a:lnTo>
                    <a:pt x="147516" y="5059"/>
                  </a:lnTo>
                  <a:lnTo>
                    <a:pt x="191388" y="0"/>
                  </a:lnTo>
                  <a:lnTo>
                    <a:pt x="8914130" y="0"/>
                  </a:lnTo>
                  <a:lnTo>
                    <a:pt x="8958049" y="5059"/>
                  </a:lnTo>
                  <a:lnTo>
                    <a:pt x="8998362" y="19471"/>
                  </a:lnTo>
                  <a:lnTo>
                    <a:pt x="9033921" y="42085"/>
                  </a:lnTo>
                  <a:lnTo>
                    <a:pt x="9063578" y="71750"/>
                  </a:lnTo>
                  <a:lnTo>
                    <a:pt x="9086183" y="107315"/>
                  </a:lnTo>
                  <a:lnTo>
                    <a:pt x="9100588" y="147628"/>
                  </a:lnTo>
                  <a:lnTo>
                    <a:pt x="9105646" y="191541"/>
                  </a:lnTo>
                  <a:lnTo>
                    <a:pt x="9105646" y="957478"/>
                  </a:lnTo>
                  <a:lnTo>
                    <a:pt x="9100588" y="1001388"/>
                  </a:lnTo>
                  <a:lnTo>
                    <a:pt x="9086183" y="1041694"/>
                  </a:lnTo>
                  <a:lnTo>
                    <a:pt x="9063578" y="1077249"/>
                  </a:lnTo>
                  <a:lnTo>
                    <a:pt x="9033921" y="1106903"/>
                  </a:lnTo>
                  <a:lnTo>
                    <a:pt x="8998362" y="1129507"/>
                  </a:lnTo>
                  <a:lnTo>
                    <a:pt x="8958049" y="1143912"/>
                  </a:lnTo>
                  <a:lnTo>
                    <a:pt x="8914130" y="1148969"/>
                  </a:lnTo>
                  <a:lnTo>
                    <a:pt x="191388" y="1148969"/>
                  </a:lnTo>
                  <a:lnTo>
                    <a:pt x="147516" y="1143912"/>
                  </a:lnTo>
                  <a:lnTo>
                    <a:pt x="107237" y="1129507"/>
                  </a:lnTo>
                  <a:lnTo>
                    <a:pt x="71700" y="1106903"/>
                  </a:lnTo>
                  <a:lnTo>
                    <a:pt x="42057" y="1077249"/>
                  </a:lnTo>
                  <a:lnTo>
                    <a:pt x="19459" y="1041694"/>
                  </a:lnTo>
                  <a:lnTo>
                    <a:pt x="5056" y="1001388"/>
                  </a:lnTo>
                  <a:lnTo>
                    <a:pt x="0" y="957478"/>
                  </a:lnTo>
                  <a:lnTo>
                    <a:pt x="0" y="191541"/>
                  </a:lnTo>
                  <a:close/>
                </a:path>
              </a:pathLst>
            </a:custGeom>
            <a:ln w="1270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31566" y="5594096"/>
            <a:ext cx="652018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055" marR="5080" indent="2921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Основная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мотивация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совершения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противоправных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деяний несовершеннолетними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–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получение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материальной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выгоды!</a:t>
            </a:r>
            <a:endParaRPr sz="1600">
              <a:latin typeface="Arial"/>
              <a:cs typeface="Arial"/>
            </a:endParaRPr>
          </a:p>
          <a:p>
            <a:pPr marL="452755" marR="80645" indent="-44069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ряде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случаев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совершению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правонарушений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способствовали праворадикальные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взгляды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и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пропаганда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русофобии.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0200" y="1219200"/>
            <a:ext cx="373380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Arial"/>
                <a:cs typeface="Arial"/>
              </a:rPr>
              <a:t>Актуальные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тенденции: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15000" y="4724400"/>
            <a:ext cx="624840" cy="380365"/>
            <a:chOff x="6559134" y="4713970"/>
            <a:chExt cx="624840" cy="380365"/>
          </a:xfrm>
        </p:grpSpPr>
        <p:sp>
          <p:nvSpPr>
            <p:cNvPr id="17" name="object 17"/>
            <p:cNvSpPr/>
            <p:nvPr/>
          </p:nvSpPr>
          <p:spPr>
            <a:xfrm>
              <a:off x="6559131" y="4713973"/>
              <a:ext cx="624840" cy="380365"/>
            </a:xfrm>
            <a:custGeom>
              <a:avLst/>
              <a:gdLst/>
              <a:ahLst/>
              <a:cxnLst/>
              <a:rect l="l" t="t" r="r" b="b"/>
              <a:pathLst>
                <a:path w="624840" h="380364">
                  <a:moveTo>
                    <a:pt x="542836" y="27152"/>
                  </a:moveTo>
                  <a:lnTo>
                    <a:pt x="540702" y="16586"/>
                  </a:lnTo>
                  <a:lnTo>
                    <a:pt x="534885" y="7950"/>
                  </a:lnTo>
                  <a:lnTo>
                    <a:pt x="526262" y="2133"/>
                  </a:lnTo>
                  <a:lnTo>
                    <a:pt x="515696" y="0"/>
                  </a:lnTo>
                  <a:lnTo>
                    <a:pt x="502132" y="0"/>
                  </a:lnTo>
                  <a:lnTo>
                    <a:pt x="502132" y="40716"/>
                  </a:lnTo>
                  <a:lnTo>
                    <a:pt x="502132" y="271437"/>
                  </a:lnTo>
                  <a:lnTo>
                    <a:pt x="122135" y="271437"/>
                  </a:lnTo>
                  <a:lnTo>
                    <a:pt x="122135" y="40716"/>
                  </a:lnTo>
                  <a:lnTo>
                    <a:pt x="502132" y="40716"/>
                  </a:lnTo>
                  <a:lnTo>
                    <a:pt x="502132" y="0"/>
                  </a:lnTo>
                  <a:lnTo>
                    <a:pt x="108559" y="0"/>
                  </a:lnTo>
                  <a:lnTo>
                    <a:pt x="98005" y="2133"/>
                  </a:lnTo>
                  <a:lnTo>
                    <a:pt x="89369" y="7950"/>
                  </a:lnTo>
                  <a:lnTo>
                    <a:pt x="83553" y="16586"/>
                  </a:lnTo>
                  <a:lnTo>
                    <a:pt x="81419" y="27152"/>
                  </a:lnTo>
                  <a:lnTo>
                    <a:pt x="81419" y="312153"/>
                  </a:lnTo>
                  <a:lnTo>
                    <a:pt x="542836" y="312153"/>
                  </a:lnTo>
                  <a:lnTo>
                    <a:pt x="542836" y="271437"/>
                  </a:lnTo>
                  <a:lnTo>
                    <a:pt x="542836" y="40716"/>
                  </a:lnTo>
                  <a:lnTo>
                    <a:pt x="542836" y="27152"/>
                  </a:lnTo>
                  <a:close/>
                </a:path>
                <a:path w="624840" h="380364">
                  <a:moveTo>
                    <a:pt x="624268" y="339293"/>
                  </a:moveTo>
                  <a:lnTo>
                    <a:pt x="352844" y="339293"/>
                  </a:lnTo>
                  <a:lnTo>
                    <a:pt x="353085" y="349592"/>
                  </a:lnTo>
                  <a:lnTo>
                    <a:pt x="350418" y="352628"/>
                  </a:lnTo>
                  <a:lnTo>
                    <a:pt x="274688" y="353098"/>
                  </a:lnTo>
                  <a:lnTo>
                    <a:pt x="271653" y="350443"/>
                  </a:lnTo>
                  <a:lnTo>
                    <a:pt x="271411" y="339293"/>
                  </a:lnTo>
                  <a:lnTo>
                    <a:pt x="0" y="339293"/>
                  </a:lnTo>
                  <a:lnTo>
                    <a:pt x="0" y="352869"/>
                  </a:lnTo>
                  <a:lnTo>
                    <a:pt x="2133" y="363435"/>
                  </a:lnTo>
                  <a:lnTo>
                    <a:pt x="7950" y="372059"/>
                  </a:lnTo>
                  <a:lnTo>
                    <a:pt x="16573" y="377875"/>
                  </a:lnTo>
                  <a:lnTo>
                    <a:pt x="27139" y="380009"/>
                  </a:lnTo>
                  <a:lnTo>
                    <a:pt x="597128" y="380009"/>
                  </a:lnTo>
                  <a:lnTo>
                    <a:pt x="607682" y="377875"/>
                  </a:lnTo>
                  <a:lnTo>
                    <a:pt x="616318" y="372059"/>
                  </a:lnTo>
                  <a:lnTo>
                    <a:pt x="622134" y="363435"/>
                  </a:lnTo>
                  <a:lnTo>
                    <a:pt x="624268" y="352869"/>
                  </a:lnTo>
                  <a:lnTo>
                    <a:pt x="624268" y="3392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6269" y="4775042"/>
              <a:ext cx="189995" cy="190002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161921" y="5855839"/>
            <a:ext cx="574675" cy="506730"/>
          </a:xfrm>
          <a:custGeom>
            <a:avLst/>
            <a:gdLst/>
            <a:ahLst/>
            <a:cxnLst/>
            <a:rect l="l" t="t" r="r" b="b"/>
            <a:pathLst>
              <a:path w="574675" h="506729">
                <a:moveTo>
                  <a:pt x="287542" y="0"/>
                </a:moveTo>
                <a:lnTo>
                  <a:pt x="274554" y="3371"/>
                </a:lnTo>
                <a:lnTo>
                  <a:pt x="264564" y="13487"/>
                </a:lnTo>
                <a:lnTo>
                  <a:pt x="3475" y="466393"/>
                </a:lnTo>
                <a:lnTo>
                  <a:pt x="0" y="480224"/>
                </a:lnTo>
                <a:lnTo>
                  <a:pt x="3642" y="493119"/>
                </a:lnTo>
                <a:lnTo>
                  <a:pt x="13028" y="502641"/>
                </a:lnTo>
                <a:lnTo>
                  <a:pt x="26784" y="506357"/>
                </a:lnTo>
                <a:lnTo>
                  <a:pt x="547634" y="506357"/>
                </a:lnTo>
                <a:lnTo>
                  <a:pt x="561392" y="502641"/>
                </a:lnTo>
                <a:lnTo>
                  <a:pt x="570779" y="493119"/>
                </a:lnTo>
                <a:lnTo>
                  <a:pt x="574422" y="480224"/>
                </a:lnTo>
                <a:lnTo>
                  <a:pt x="570946" y="466393"/>
                </a:lnTo>
                <a:lnTo>
                  <a:pt x="559456" y="446410"/>
                </a:lnTo>
                <a:lnTo>
                  <a:pt x="287209" y="446410"/>
                </a:lnTo>
                <a:lnTo>
                  <a:pt x="274138" y="443829"/>
                </a:lnTo>
                <a:lnTo>
                  <a:pt x="263564" y="436752"/>
                </a:lnTo>
                <a:lnTo>
                  <a:pt x="256488" y="426179"/>
                </a:lnTo>
                <a:lnTo>
                  <a:pt x="253907" y="413107"/>
                </a:lnTo>
                <a:lnTo>
                  <a:pt x="256488" y="400035"/>
                </a:lnTo>
                <a:lnTo>
                  <a:pt x="263564" y="389461"/>
                </a:lnTo>
                <a:lnTo>
                  <a:pt x="274138" y="382384"/>
                </a:lnTo>
                <a:lnTo>
                  <a:pt x="287209" y="379803"/>
                </a:lnTo>
                <a:lnTo>
                  <a:pt x="521156" y="379803"/>
                </a:lnTo>
                <a:lnTo>
                  <a:pt x="505836" y="353161"/>
                </a:lnTo>
                <a:lnTo>
                  <a:pt x="267228" y="353161"/>
                </a:lnTo>
                <a:lnTo>
                  <a:pt x="267228" y="120036"/>
                </a:lnTo>
                <a:lnTo>
                  <a:pt x="371787" y="120036"/>
                </a:lnTo>
                <a:lnTo>
                  <a:pt x="310521" y="13487"/>
                </a:lnTo>
                <a:lnTo>
                  <a:pt x="300530" y="3371"/>
                </a:lnTo>
                <a:lnTo>
                  <a:pt x="287542" y="0"/>
                </a:lnTo>
                <a:close/>
              </a:path>
              <a:path w="574675" h="506729">
                <a:moveTo>
                  <a:pt x="521156" y="379803"/>
                </a:moveTo>
                <a:lnTo>
                  <a:pt x="287209" y="379803"/>
                </a:lnTo>
                <a:lnTo>
                  <a:pt x="300280" y="382384"/>
                </a:lnTo>
                <a:lnTo>
                  <a:pt x="310854" y="389461"/>
                </a:lnTo>
                <a:lnTo>
                  <a:pt x="317931" y="400035"/>
                </a:lnTo>
                <a:lnTo>
                  <a:pt x="320512" y="413107"/>
                </a:lnTo>
                <a:lnTo>
                  <a:pt x="317931" y="426179"/>
                </a:lnTo>
                <a:lnTo>
                  <a:pt x="310854" y="436752"/>
                </a:lnTo>
                <a:lnTo>
                  <a:pt x="300280" y="443829"/>
                </a:lnTo>
                <a:lnTo>
                  <a:pt x="287209" y="446410"/>
                </a:lnTo>
                <a:lnTo>
                  <a:pt x="559456" y="446410"/>
                </a:lnTo>
                <a:lnTo>
                  <a:pt x="521156" y="379803"/>
                </a:lnTo>
                <a:close/>
              </a:path>
              <a:path w="574675" h="506729">
                <a:moveTo>
                  <a:pt x="371787" y="120036"/>
                </a:moveTo>
                <a:lnTo>
                  <a:pt x="307191" y="120036"/>
                </a:lnTo>
                <a:lnTo>
                  <a:pt x="307191" y="353161"/>
                </a:lnTo>
                <a:lnTo>
                  <a:pt x="505836" y="353161"/>
                </a:lnTo>
                <a:lnTo>
                  <a:pt x="371787" y="120036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67200" y="3429000"/>
            <a:ext cx="5367020" cy="92974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6731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53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Вербовка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телеграм-каналах:</a:t>
            </a:r>
            <a:endParaRPr sz="1400">
              <a:latin typeface="Arial"/>
              <a:cs typeface="Arial"/>
            </a:endParaRPr>
          </a:p>
          <a:p>
            <a:pPr marL="429895" marR="419734" indent="264795"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поджоги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транспортной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иной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инфраструктуры, </a:t>
            </a:r>
            <a:r>
              <a:rPr sz="1400" spc="-20" dirty="0">
                <a:latin typeface="Microsoft Sans Serif"/>
                <a:cs typeface="Microsoft Sans Serif"/>
              </a:rPr>
              <a:t>подготовка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(планирование)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вооруженные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нападения</a:t>
            </a:r>
            <a:endParaRPr sz="1400">
              <a:latin typeface="Microsoft Sans Serif"/>
              <a:cs typeface="Microsoft Sans Serif"/>
            </a:endParaRPr>
          </a:p>
          <a:p>
            <a:pPr marL="1290955" algn="ctr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образовательные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организации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2000" y="1219200"/>
            <a:ext cx="474345" cy="418465"/>
          </a:xfrm>
          <a:custGeom>
            <a:avLst/>
            <a:gdLst/>
            <a:ahLst/>
            <a:cxnLst/>
            <a:rect l="l" t="t" r="r" b="b"/>
            <a:pathLst>
              <a:path w="474345" h="418465">
                <a:moveTo>
                  <a:pt x="237419" y="0"/>
                </a:moveTo>
                <a:lnTo>
                  <a:pt x="226695" y="2784"/>
                </a:lnTo>
                <a:lnTo>
                  <a:pt x="218446" y="11136"/>
                </a:lnTo>
                <a:lnTo>
                  <a:pt x="2870" y="385094"/>
                </a:lnTo>
                <a:lnTo>
                  <a:pt x="0" y="396514"/>
                </a:lnTo>
                <a:lnTo>
                  <a:pt x="3007" y="407161"/>
                </a:lnTo>
                <a:lnTo>
                  <a:pt x="10757" y="415024"/>
                </a:lnTo>
                <a:lnTo>
                  <a:pt x="22115" y="418091"/>
                </a:lnTo>
                <a:lnTo>
                  <a:pt x="452173" y="418091"/>
                </a:lnTo>
                <a:lnTo>
                  <a:pt x="463533" y="415024"/>
                </a:lnTo>
                <a:lnTo>
                  <a:pt x="471284" y="407161"/>
                </a:lnTo>
                <a:lnTo>
                  <a:pt x="474292" y="396514"/>
                </a:lnTo>
                <a:lnTo>
                  <a:pt x="471422" y="385094"/>
                </a:lnTo>
                <a:lnTo>
                  <a:pt x="462251" y="369145"/>
                </a:lnTo>
                <a:lnTo>
                  <a:pt x="200848" y="369145"/>
                </a:lnTo>
                <a:lnTo>
                  <a:pt x="232195" y="242103"/>
                </a:lnTo>
                <a:lnTo>
                  <a:pt x="187099" y="242103"/>
                </a:lnTo>
                <a:lnTo>
                  <a:pt x="209097" y="104612"/>
                </a:lnTo>
                <a:lnTo>
                  <a:pt x="310142" y="104612"/>
                </a:lnTo>
                <a:lnTo>
                  <a:pt x="256393" y="11136"/>
                </a:lnTo>
                <a:lnTo>
                  <a:pt x="248143" y="2784"/>
                </a:lnTo>
                <a:lnTo>
                  <a:pt x="237419" y="0"/>
                </a:lnTo>
                <a:close/>
              </a:path>
              <a:path w="474345" h="418465">
                <a:moveTo>
                  <a:pt x="310142" y="104612"/>
                </a:moveTo>
                <a:lnTo>
                  <a:pt x="275091" y="104612"/>
                </a:lnTo>
                <a:lnTo>
                  <a:pt x="245944" y="209105"/>
                </a:lnTo>
                <a:lnTo>
                  <a:pt x="292139" y="209105"/>
                </a:lnTo>
                <a:lnTo>
                  <a:pt x="200848" y="369145"/>
                </a:lnTo>
                <a:lnTo>
                  <a:pt x="462251" y="369145"/>
                </a:lnTo>
                <a:lnTo>
                  <a:pt x="310142" y="104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algn="ctr"/>
            <a:endParaRPr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3810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Министерство образования Чувашской Республики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0" y="152400"/>
            <a:ext cx="914400" cy="914400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4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352" t="37504" r="36329" b="38192"/>
          <a:stretch>
            <a:fillRect/>
          </a:stretch>
        </p:blipFill>
        <p:spPr bwMode="auto">
          <a:xfrm>
            <a:off x="304800" y="1066800"/>
            <a:ext cx="505097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 l="35294" t="39216" r="36029" b="39216"/>
          <a:stretch>
            <a:fillRect/>
          </a:stretch>
        </p:blipFill>
        <p:spPr bwMode="auto">
          <a:xfrm>
            <a:off x="5943600" y="990600"/>
            <a:ext cx="5943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 l="35625" t="38889" r="36875" b="37778"/>
          <a:stretch>
            <a:fillRect/>
          </a:stretch>
        </p:blipFill>
        <p:spPr bwMode="auto">
          <a:xfrm>
            <a:off x="3200400" y="3657600"/>
            <a:ext cx="590731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09800" y="990600"/>
            <a:ext cx="7867092" cy="41293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3200" spc="-10" dirty="0"/>
              <a:t>ИДЕОЛОГИЯ</a:t>
            </a:r>
            <a:r>
              <a:rPr sz="3200" spc="-110" dirty="0"/>
              <a:t> </a:t>
            </a:r>
            <a:r>
              <a:rPr sz="3200" spc="-10" dirty="0" smtClean="0"/>
              <a:t>ЭКСТРЕМИЗМА</a:t>
            </a:r>
            <a:r>
              <a:rPr lang="ru-RU" sz="3200" spc="-10" dirty="0" smtClean="0"/>
              <a:t> </a:t>
            </a:r>
            <a:r>
              <a:rPr sz="3200" dirty="0" smtClean="0"/>
              <a:t>И </a:t>
            </a:r>
            <a:r>
              <a:rPr sz="3200" spc="-10" dirty="0"/>
              <a:t>ТЕРРОРИЗМА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00800" y="2133600"/>
            <a:ext cx="5504180" cy="4119879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316230" marR="1027430" indent="-172720">
              <a:lnSpc>
                <a:spcPct val="100000"/>
              </a:lnSpc>
              <a:spcBef>
                <a:spcPts val="530"/>
              </a:spcBef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насильственное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изменение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основ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конституционного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строя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(или)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нарушение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целостности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Российской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Федерации;</a:t>
            </a:r>
            <a:endParaRPr sz="1200">
              <a:latin typeface="Microsoft Sans Serif"/>
              <a:cs typeface="Microsoft Sans Serif"/>
            </a:endParaRPr>
          </a:p>
          <a:p>
            <a:pPr marL="316230" marR="83756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публичное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оправдание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терроризма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иная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террористическая деятельность;</a:t>
            </a:r>
            <a:endParaRPr sz="1200">
              <a:latin typeface="Microsoft Sans Serif"/>
              <a:cs typeface="Microsoft Sans Serif"/>
            </a:endParaRPr>
          </a:p>
          <a:p>
            <a:pPr marL="316230" marR="1608455" indent="-172720">
              <a:lnSpc>
                <a:spcPct val="100000"/>
              </a:lnSpc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0" dirty="0">
                <a:latin typeface="Microsoft Sans Serif"/>
                <a:cs typeface="Microsoft Sans Serif"/>
              </a:rPr>
              <a:t>возбуждение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социальной,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расовой,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национальной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религиозной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розни;</a:t>
            </a:r>
            <a:endParaRPr sz="1200">
              <a:latin typeface="Microsoft Sans Serif"/>
              <a:cs typeface="Microsoft Sans Serif"/>
            </a:endParaRPr>
          </a:p>
          <a:p>
            <a:pPr marL="316230" marR="208915" indent="-172720">
              <a:lnSpc>
                <a:spcPct val="100000"/>
              </a:lnSpc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пропаганда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исключительности,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превосходства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либо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неполноценности человека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признаку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его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социальной,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расовой,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национальной,</a:t>
            </a:r>
            <a:endParaRPr sz="1200">
              <a:latin typeface="Microsoft Sans Serif"/>
              <a:cs typeface="Microsoft Sans Serif"/>
            </a:endParaRPr>
          </a:p>
          <a:p>
            <a:pPr marL="31623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религиозной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языковой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принадлежности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отношения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религии;</a:t>
            </a:r>
            <a:endParaRPr sz="1200">
              <a:latin typeface="Microsoft Sans Serif"/>
              <a:cs typeface="Microsoft Sans Serif"/>
            </a:endParaRPr>
          </a:p>
          <a:p>
            <a:pPr marL="318135" indent="-173990">
              <a:lnSpc>
                <a:spcPct val="100000"/>
              </a:lnSpc>
              <a:buChar char="•"/>
              <a:tabLst>
                <a:tab pos="318135" algn="l"/>
              </a:tabLst>
            </a:pPr>
            <a:r>
              <a:rPr sz="1200" dirty="0">
                <a:latin typeface="Microsoft Sans Serif"/>
                <a:cs typeface="Microsoft Sans Serif"/>
              </a:rPr>
              <a:t>нарушение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прав,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свобод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законных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интересов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человека</a:t>
            </a:r>
            <a:endParaRPr sz="1200">
              <a:latin typeface="Microsoft Sans Serif"/>
              <a:cs typeface="Microsoft Sans Serif"/>
            </a:endParaRPr>
          </a:p>
          <a:p>
            <a:pPr marL="316230" marR="955040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гражданина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зависимости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его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социальной,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расовой, </a:t>
            </a:r>
            <a:r>
              <a:rPr sz="1200" dirty="0">
                <a:latin typeface="Microsoft Sans Serif"/>
                <a:cs typeface="Microsoft Sans Serif"/>
              </a:rPr>
              <a:t>национальной,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религиозной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языковой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принадлежности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отношения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религии;</a:t>
            </a:r>
            <a:endParaRPr sz="1200">
              <a:latin typeface="Microsoft Sans Serif"/>
              <a:cs typeface="Microsoft Sans Serif"/>
            </a:endParaRPr>
          </a:p>
          <a:p>
            <a:pPr marL="318135" indent="-173990">
              <a:lnSpc>
                <a:spcPct val="100000"/>
              </a:lnSpc>
              <a:buChar char="•"/>
              <a:tabLst>
                <a:tab pos="31813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использование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нацистской </a:t>
            </a:r>
            <a:r>
              <a:rPr sz="1200" spc="-20" dirty="0">
                <a:latin typeface="Microsoft Sans Serif"/>
                <a:cs typeface="Microsoft Sans Serif"/>
              </a:rPr>
              <a:t>атрибутики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символики,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либо</a:t>
            </a:r>
            <a:endParaRPr sz="1200">
              <a:latin typeface="Microsoft Sans Serif"/>
              <a:cs typeface="Microsoft Sans Serif"/>
            </a:endParaRPr>
          </a:p>
          <a:p>
            <a:pPr marL="31623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атрибутики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символики,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сходных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нацистской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атрибутикой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229" dirty="0">
                <a:latin typeface="Microsoft Sans Serif"/>
                <a:cs typeface="Microsoft Sans Serif"/>
              </a:rPr>
              <a:t>…;</a:t>
            </a:r>
            <a:endParaRPr sz="1200">
              <a:latin typeface="Microsoft Sans Serif"/>
              <a:cs typeface="Microsoft Sans Serif"/>
            </a:endParaRPr>
          </a:p>
          <a:p>
            <a:pPr marL="316230" marR="139700" indent="-172720">
              <a:lnSpc>
                <a:spcPct val="100000"/>
              </a:lnSpc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воспрепятствование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законной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деятельности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государственных органов, </a:t>
            </a:r>
            <a:r>
              <a:rPr sz="1200" dirty="0">
                <a:latin typeface="Microsoft Sans Serif"/>
                <a:cs typeface="Microsoft Sans Serif"/>
              </a:rPr>
              <a:t>органов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местного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самоуправления,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избирательных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комиссий, общественных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религиозных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объединений</a:t>
            </a:r>
            <a:r>
              <a:rPr sz="1200" dirty="0">
                <a:latin typeface="Microsoft Sans Serif"/>
                <a:cs typeface="Microsoft Sans Serif"/>
              </a:rPr>
              <a:t> или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иных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организаций, </a:t>
            </a:r>
            <a:r>
              <a:rPr sz="1200" dirty="0">
                <a:latin typeface="Microsoft Sans Serif"/>
                <a:cs typeface="Microsoft Sans Serif"/>
              </a:rPr>
              <a:t>соединенное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насилием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либо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угрозой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его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применения;</a:t>
            </a:r>
            <a:endParaRPr sz="1200">
              <a:latin typeface="Microsoft Sans Serif"/>
              <a:cs typeface="Microsoft Sans Serif"/>
            </a:endParaRPr>
          </a:p>
          <a:p>
            <a:pPr marL="316230" marR="140017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316230" algn="l"/>
                <a:tab pos="317500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организация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 </a:t>
            </a:r>
            <a:r>
              <a:rPr sz="1200" spc="-20" dirty="0">
                <a:latin typeface="Microsoft Sans Serif"/>
                <a:cs typeface="Microsoft Sans Serif"/>
              </a:rPr>
              <a:t>подготовка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указанных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деяний, а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также </a:t>
            </a:r>
            <a:r>
              <a:rPr sz="1200" spc="-20" dirty="0">
                <a:latin typeface="Microsoft Sans Serif"/>
                <a:cs typeface="Microsoft Sans Serif"/>
              </a:rPr>
              <a:t>подстрекательство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их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осуществлению;</a:t>
            </a:r>
            <a:endParaRPr sz="1200">
              <a:latin typeface="Microsoft Sans Serif"/>
              <a:cs typeface="Microsoft Sans Serif"/>
            </a:endParaRPr>
          </a:p>
          <a:p>
            <a:pPr marL="318135" indent="-173990">
              <a:lnSpc>
                <a:spcPct val="100000"/>
              </a:lnSpc>
              <a:buChar char="•"/>
              <a:tabLst>
                <a:tab pos="318135" algn="l"/>
              </a:tabLst>
            </a:pP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иное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*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7329" y="3212210"/>
            <a:ext cx="5424805" cy="1172210"/>
            <a:chOff x="377329" y="3212210"/>
            <a:chExt cx="5424805" cy="1172210"/>
          </a:xfrm>
        </p:grpSpPr>
        <p:sp>
          <p:nvSpPr>
            <p:cNvPr id="7" name="object 7"/>
            <p:cNvSpPr/>
            <p:nvPr/>
          </p:nvSpPr>
          <p:spPr>
            <a:xfrm>
              <a:off x="383679" y="3218560"/>
              <a:ext cx="5412105" cy="1159510"/>
            </a:xfrm>
            <a:custGeom>
              <a:avLst/>
              <a:gdLst/>
              <a:ahLst/>
              <a:cxnLst/>
              <a:rect l="l" t="t" r="r" b="b"/>
              <a:pathLst>
                <a:path w="5412105" h="1159510">
                  <a:moveTo>
                    <a:pt x="5311381" y="0"/>
                  </a:moveTo>
                  <a:lnTo>
                    <a:pt x="100444" y="0"/>
                  </a:lnTo>
                  <a:lnTo>
                    <a:pt x="61346" y="7891"/>
                  </a:lnTo>
                  <a:lnTo>
                    <a:pt x="29419" y="29416"/>
                  </a:lnTo>
                  <a:lnTo>
                    <a:pt x="7893" y="61346"/>
                  </a:lnTo>
                  <a:lnTo>
                    <a:pt x="0" y="100456"/>
                  </a:lnTo>
                  <a:lnTo>
                    <a:pt x="0" y="1059052"/>
                  </a:lnTo>
                  <a:lnTo>
                    <a:pt x="7893" y="1098109"/>
                  </a:lnTo>
                  <a:lnTo>
                    <a:pt x="29419" y="1130045"/>
                  </a:lnTo>
                  <a:lnTo>
                    <a:pt x="61346" y="1151600"/>
                  </a:lnTo>
                  <a:lnTo>
                    <a:pt x="100444" y="1159509"/>
                  </a:lnTo>
                  <a:lnTo>
                    <a:pt x="5311381" y="1159509"/>
                  </a:lnTo>
                  <a:lnTo>
                    <a:pt x="5350417" y="1151600"/>
                  </a:lnTo>
                  <a:lnTo>
                    <a:pt x="5382310" y="1130045"/>
                  </a:lnTo>
                  <a:lnTo>
                    <a:pt x="5403821" y="1098109"/>
                  </a:lnTo>
                  <a:lnTo>
                    <a:pt x="5411711" y="1059052"/>
                  </a:lnTo>
                  <a:lnTo>
                    <a:pt x="5411711" y="100456"/>
                  </a:lnTo>
                  <a:lnTo>
                    <a:pt x="5403821" y="61346"/>
                  </a:lnTo>
                  <a:lnTo>
                    <a:pt x="5382310" y="29416"/>
                  </a:lnTo>
                  <a:lnTo>
                    <a:pt x="5350417" y="7891"/>
                  </a:lnTo>
                  <a:lnTo>
                    <a:pt x="5311381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3679" y="3218560"/>
              <a:ext cx="5412105" cy="1159510"/>
            </a:xfrm>
            <a:custGeom>
              <a:avLst/>
              <a:gdLst/>
              <a:ahLst/>
              <a:cxnLst/>
              <a:rect l="l" t="t" r="r" b="b"/>
              <a:pathLst>
                <a:path w="5412105" h="1159510">
                  <a:moveTo>
                    <a:pt x="0" y="100456"/>
                  </a:moveTo>
                  <a:lnTo>
                    <a:pt x="7893" y="61346"/>
                  </a:lnTo>
                  <a:lnTo>
                    <a:pt x="29419" y="29416"/>
                  </a:lnTo>
                  <a:lnTo>
                    <a:pt x="61346" y="7891"/>
                  </a:lnTo>
                  <a:lnTo>
                    <a:pt x="100444" y="0"/>
                  </a:lnTo>
                  <a:lnTo>
                    <a:pt x="5311381" y="0"/>
                  </a:lnTo>
                  <a:lnTo>
                    <a:pt x="5350417" y="7891"/>
                  </a:lnTo>
                  <a:lnTo>
                    <a:pt x="5382310" y="29416"/>
                  </a:lnTo>
                  <a:lnTo>
                    <a:pt x="5403821" y="61346"/>
                  </a:lnTo>
                  <a:lnTo>
                    <a:pt x="5411711" y="100456"/>
                  </a:lnTo>
                  <a:lnTo>
                    <a:pt x="5411711" y="1059052"/>
                  </a:lnTo>
                  <a:lnTo>
                    <a:pt x="5403821" y="1098109"/>
                  </a:lnTo>
                  <a:lnTo>
                    <a:pt x="5382310" y="1130045"/>
                  </a:lnTo>
                  <a:lnTo>
                    <a:pt x="5350417" y="1151600"/>
                  </a:lnTo>
                  <a:lnTo>
                    <a:pt x="5311381" y="1159509"/>
                  </a:lnTo>
                  <a:lnTo>
                    <a:pt x="100444" y="1159509"/>
                  </a:lnTo>
                  <a:lnTo>
                    <a:pt x="61346" y="1151600"/>
                  </a:lnTo>
                  <a:lnTo>
                    <a:pt x="29419" y="1130045"/>
                  </a:lnTo>
                  <a:lnTo>
                    <a:pt x="7893" y="1098109"/>
                  </a:lnTo>
                  <a:lnTo>
                    <a:pt x="0" y="1059052"/>
                  </a:lnTo>
                  <a:lnTo>
                    <a:pt x="0" y="100456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7458" y="3246882"/>
            <a:ext cx="458597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Экстремистская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идеология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—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совокупность взглядов</a:t>
            </a:r>
            <a:endParaRPr sz="1400">
              <a:latin typeface="Microsoft Sans Serif"/>
              <a:cs typeface="Microsoft Sans Serif"/>
            </a:endParaRPr>
          </a:p>
          <a:p>
            <a:pPr marL="55244" marR="47625" indent="9144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идей,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представляющих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latin typeface="Arial"/>
                <a:cs typeface="Arial"/>
              </a:rPr>
              <a:t>насильственные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иные </a:t>
            </a:r>
            <a:r>
              <a:rPr sz="1400" b="1" spc="-10" dirty="0">
                <a:latin typeface="Arial"/>
                <a:cs typeface="Arial"/>
              </a:rPr>
              <a:t>противоправные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действия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как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основное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средство </a:t>
            </a:r>
            <a:r>
              <a:rPr sz="1400" b="1" dirty="0">
                <a:latin typeface="Arial"/>
                <a:cs typeface="Arial"/>
              </a:rPr>
              <a:t>разрешения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политических,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расовых,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национальных,</a:t>
            </a:r>
            <a:endParaRPr sz="1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религиозных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социальных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конфликтов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00800" y="1447800"/>
            <a:ext cx="5516880" cy="529590"/>
            <a:chOff x="6390259" y="1179702"/>
            <a:chExt cx="5516880" cy="529590"/>
          </a:xfrm>
        </p:grpSpPr>
        <p:sp>
          <p:nvSpPr>
            <p:cNvPr id="11" name="object 11"/>
            <p:cNvSpPr/>
            <p:nvPr/>
          </p:nvSpPr>
          <p:spPr>
            <a:xfrm>
              <a:off x="6396609" y="1186052"/>
              <a:ext cx="5504180" cy="516890"/>
            </a:xfrm>
            <a:custGeom>
              <a:avLst/>
              <a:gdLst/>
              <a:ahLst/>
              <a:cxnLst/>
              <a:rect l="l" t="t" r="r" b="b"/>
              <a:pathLst>
                <a:path w="5504180" h="516889">
                  <a:moveTo>
                    <a:pt x="5459221" y="0"/>
                  </a:moveTo>
                  <a:lnTo>
                    <a:pt x="44703" y="0"/>
                  </a:lnTo>
                  <a:lnTo>
                    <a:pt x="27271" y="3502"/>
                  </a:lnTo>
                  <a:lnTo>
                    <a:pt x="13065" y="13065"/>
                  </a:lnTo>
                  <a:lnTo>
                    <a:pt x="3502" y="27271"/>
                  </a:lnTo>
                  <a:lnTo>
                    <a:pt x="0" y="44704"/>
                  </a:lnTo>
                  <a:lnTo>
                    <a:pt x="0" y="471805"/>
                  </a:lnTo>
                  <a:lnTo>
                    <a:pt x="3502" y="489237"/>
                  </a:lnTo>
                  <a:lnTo>
                    <a:pt x="13065" y="503443"/>
                  </a:lnTo>
                  <a:lnTo>
                    <a:pt x="27271" y="513006"/>
                  </a:lnTo>
                  <a:lnTo>
                    <a:pt x="44703" y="516509"/>
                  </a:lnTo>
                  <a:lnTo>
                    <a:pt x="5459221" y="516509"/>
                  </a:lnTo>
                  <a:lnTo>
                    <a:pt x="5476674" y="513006"/>
                  </a:lnTo>
                  <a:lnTo>
                    <a:pt x="5490924" y="503443"/>
                  </a:lnTo>
                  <a:lnTo>
                    <a:pt x="5500530" y="489237"/>
                  </a:lnTo>
                  <a:lnTo>
                    <a:pt x="5504052" y="471805"/>
                  </a:lnTo>
                  <a:lnTo>
                    <a:pt x="5504052" y="44704"/>
                  </a:lnTo>
                  <a:lnTo>
                    <a:pt x="5500530" y="27271"/>
                  </a:lnTo>
                  <a:lnTo>
                    <a:pt x="5490924" y="13065"/>
                  </a:lnTo>
                  <a:lnTo>
                    <a:pt x="5476674" y="3502"/>
                  </a:lnTo>
                  <a:lnTo>
                    <a:pt x="5459221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96609" y="1186052"/>
              <a:ext cx="5504180" cy="516890"/>
            </a:xfrm>
            <a:custGeom>
              <a:avLst/>
              <a:gdLst/>
              <a:ahLst/>
              <a:cxnLst/>
              <a:rect l="l" t="t" r="r" b="b"/>
              <a:pathLst>
                <a:path w="5504180" h="516889">
                  <a:moveTo>
                    <a:pt x="0" y="44704"/>
                  </a:moveTo>
                  <a:lnTo>
                    <a:pt x="3502" y="27271"/>
                  </a:lnTo>
                  <a:lnTo>
                    <a:pt x="13065" y="13065"/>
                  </a:lnTo>
                  <a:lnTo>
                    <a:pt x="27271" y="3502"/>
                  </a:lnTo>
                  <a:lnTo>
                    <a:pt x="44703" y="0"/>
                  </a:lnTo>
                  <a:lnTo>
                    <a:pt x="5459221" y="0"/>
                  </a:lnTo>
                  <a:lnTo>
                    <a:pt x="5476674" y="3502"/>
                  </a:lnTo>
                  <a:lnTo>
                    <a:pt x="5490924" y="13065"/>
                  </a:lnTo>
                  <a:lnTo>
                    <a:pt x="5500530" y="27271"/>
                  </a:lnTo>
                  <a:lnTo>
                    <a:pt x="5504052" y="44704"/>
                  </a:lnTo>
                  <a:lnTo>
                    <a:pt x="5504052" y="471805"/>
                  </a:lnTo>
                  <a:lnTo>
                    <a:pt x="5500530" y="489237"/>
                  </a:lnTo>
                  <a:lnTo>
                    <a:pt x="5490924" y="503443"/>
                  </a:lnTo>
                  <a:lnTo>
                    <a:pt x="5476674" y="513006"/>
                  </a:lnTo>
                  <a:lnTo>
                    <a:pt x="5459221" y="516509"/>
                  </a:lnTo>
                  <a:lnTo>
                    <a:pt x="44703" y="516509"/>
                  </a:lnTo>
                  <a:lnTo>
                    <a:pt x="27271" y="513006"/>
                  </a:lnTo>
                  <a:lnTo>
                    <a:pt x="13065" y="503443"/>
                  </a:lnTo>
                  <a:lnTo>
                    <a:pt x="3502" y="489237"/>
                  </a:lnTo>
                  <a:lnTo>
                    <a:pt x="0" y="471805"/>
                  </a:lnTo>
                  <a:lnTo>
                    <a:pt x="0" y="44704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00800" y="1447800"/>
            <a:ext cx="5504180" cy="51689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1150"/>
              </a:spcBef>
            </a:pPr>
            <a:r>
              <a:rPr sz="1400" b="1" spc="-20" dirty="0">
                <a:latin typeface="Arial"/>
                <a:cs typeface="Arial"/>
              </a:rPr>
              <a:t>ХАРАКТЕРИСТИКИ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ЭКСТРЕМИСТСКОЙ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ДЕЯТЕЛЬНОСТИ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7329" y="1460372"/>
            <a:ext cx="5424805" cy="1640839"/>
            <a:chOff x="377329" y="1460372"/>
            <a:chExt cx="5424805" cy="1640839"/>
          </a:xfrm>
        </p:grpSpPr>
        <p:sp>
          <p:nvSpPr>
            <p:cNvPr id="15" name="object 15"/>
            <p:cNvSpPr/>
            <p:nvPr/>
          </p:nvSpPr>
          <p:spPr>
            <a:xfrm>
              <a:off x="383679" y="1466722"/>
              <a:ext cx="5412105" cy="1628139"/>
            </a:xfrm>
            <a:custGeom>
              <a:avLst/>
              <a:gdLst/>
              <a:ahLst/>
              <a:cxnLst/>
              <a:rect l="l" t="t" r="r" b="b"/>
              <a:pathLst>
                <a:path w="5412105" h="1628139">
                  <a:moveTo>
                    <a:pt x="5270741" y="0"/>
                  </a:moveTo>
                  <a:lnTo>
                    <a:pt x="141033" y="0"/>
                  </a:lnTo>
                  <a:lnTo>
                    <a:pt x="96456" y="7200"/>
                  </a:lnTo>
                  <a:lnTo>
                    <a:pt x="57741" y="27245"/>
                  </a:lnTo>
                  <a:lnTo>
                    <a:pt x="27211" y="57799"/>
                  </a:lnTo>
                  <a:lnTo>
                    <a:pt x="7190" y="96528"/>
                  </a:lnTo>
                  <a:lnTo>
                    <a:pt x="0" y="141097"/>
                  </a:lnTo>
                  <a:lnTo>
                    <a:pt x="0" y="1487042"/>
                  </a:lnTo>
                  <a:lnTo>
                    <a:pt x="7190" y="1531611"/>
                  </a:lnTo>
                  <a:lnTo>
                    <a:pt x="27211" y="1570340"/>
                  </a:lnTo>
                  <a:lnTo>
                    <a:pt x="57741" y="1600894"/>
                  </a:lnTo>
                  <a:lnTo>
                    <a:pt x="96456" y="1620939"/>
                  </a:lnTo>
                  <a:lnTo>
                    <a:pt x="141033" y="1628139"/>
                  </a:lnTo>
                  <a:lnTo>
                    <a:pt x="5270741" y="1628139"/>
                  </a:lnTo>
                  <a:lnTo>
                    <a:pt x="5315296" y="1620939"/>
                  </a:lnTo>
                  <a:lnTo>
                    <a:pt x="5353994" y="1600894"/>
                  </a:lnTo>
                  <a:lnTo>
                    <a:pt x="5384510" y="1570340"/>
                  </a:lnTo>
                  <a:lnTo>
                    <a:pt x="5404524" y="1531611"/>
                  </a:lnTo>
                  <a:lnTo>
                    <a:pt x="5411711" y="1487042"/>
                  </a:lnTo>
                  <a:lnTo>
                    <a:pt x="5411711" y="141097"/>
                  </a:lnTo>
                  <a:lnTo>
                    <a:pt x="5404524" y="96528"/>
                  </a:lnTo>
                  <a:lnTo>
                    <a:pt x="5384510" y="57799"/>
                  </a:lnTo>
                  <a:lnTo>
                    <a:pt x="5353994" y="27245"/>
                  </a:lnTo>
                  <a:lnTo>
                    <a:pt x="5315296" y="7200"/>
                  </a:lnTo>
                  <a:lnTo>
                    <a:pt x="5270741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3679" y="1466722"/>
              <a:ext cx="5412105" cy="1628139"/>
            </a:xfrm>
            <a:custGeom>
              <a:avLst/>
              <a:gdLst/>
              <a:ahLst/>
              <a:cxnLst/>
              <a:rect l="l" t="t" r="r" b="b"/>
              <a:pathLst>
                <a:path w="5412105" h="1628139">
                  <a:moveTo>
                    <a:pt x="0" y="141097"/>
                  </a:moveTo>
                  <a:lnTo>
                    <a:pt x="7190" y="96528"/>
                  </a:lnTo>
                  <a:lnTo>
                    <a:pt x="27211" y="57799"/>
                  </a:lnTo>
                  <a:lnTo>
                    <a:pt x="57741" y="27245"/>
                  </a:lnTo>
                  <a:lnTo>
                    <a:pt x="96456" y="7200"/>
                  </a:lnTo>
                  <a:lnTo>
                    <a:pt x="141033" y="0"/>
                  </a:lnTo>
                  <a:lnTo>
                    <a:pt x="5270741" y="0"/>
                  </a:lnTo>
                  <a:lnTo>
                    <a:pt x="5315296" y="7200"/>
                  </a:lnTo>
                  <a:lnTo>
                    <a:pt x="5353994" y="27245"/>
                  </a:lnTo>
                  <a:lnTo>
                    <a:pt x="5384510" y="57799"/>
                  </a:lnTo>
                  <a:lnTo>
                    <a:pt x="5404524" y="96528"/>
                  </a:lnTo>
                  <a:lnTo>
                    <a:pt x="5411711" y="141097"/>
                  </a:lnTo>
                  <a:lnTo>
                    <a:pt x="5411711" y="1487042"/>
                  </a:lnTo>
                  <a:lnTo>
                    <a:pt x="5404524" y="1531611"/>
                  </a:lnTo>
                  <a:lnTo>
                    <a:pt x="5384510" y="1570340"/>
                  </a:lnTo>
                  <a:lnTo>
                    <a:pt x="5353994" y="1600894"/>
                  </a:lnTo>
                  <a:lnTo>
                    <a:pt x="5315296" y="1620939"/>
                  </a:lnTo>
                  <a:lnTo>
                    <a:pt x="5270741" y="1628139"/>
                  </a:lnTo>
                  <a:lnTo>
                    <a:pt x="141033" y="1628139"/>
                  </a:lnTo>
                  <a:lnTo>
                    <a:pt x="96456" y="1620939"/>
                  </a:lnTo>
                  <a:lnTo>
                    <a:pt x="57741" y="1600894"/>
                  </a:lnTo>
                  <a:lnTo>
                    <a:pt x="27211" y="1570340"/>
                  </a:lnTo>
                  <a:lnTo>
                    <a:pt x="7190" y="1531611"/>
                  </a:lnTo>
                  <a:lnTo>
                    <a:pt x="0" y="1487042"/>
                  </a:lnTo>
                  <a:lnTo>
                    <a:pt x="0" y="141097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74293" y="1515618"/>
            <a:ext cx="463105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Терроризм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—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идеология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насилия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практика</a:t>
            </a:r>
            <a:endParaRPr sz="1400" dirty="0">
              <a:latin typeface="Microsoft Sans Serif"/>
              <a:cs typeface="Microsoft Sans Serif"/>
            </a:endParaRPr>
          </a:p>
          <a:p>
            <a:pPr marL="32639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воздействия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принятие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решения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органами</a:t>
            </a:r>
            <a:endParaRPr sz="1400" dirty="0">
              <a:latin typeface="Arial"/>
              <a:cs typeface="Arial"/>
            </a:endParaRPr>
          </a:p>
          <a:p>
            <a:pPr marL="402590" marR="12700" indent="-381000" algn="just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государственной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власти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органами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публичной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власти </a:t>
            </a:r>
            <a:r>
              <a:rPr sz="1400" dirty="0">
                <a:latin typeface="Microsoft Sans Serif"/>
                <a:cs typeface="Microsoft Sans Serif"/>
              </a:rPr>
              <a:t>федеральных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территорий,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органами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местного</a:t>
            </a:r>
            <a:endParaRPr sz="1400" dirty="0">
              <a:latin typeface="Microsoft Sans Serif"/>
              <a:cs typeface="Microsoft Sans Serif"/>
            </a:endParaRPr>
          </a:p>
          <a:p>
            <a:pPr marL="48895" marR="5080" indent="-36830" algn="just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самоуправления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международными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организациями, </a:t>
            </a:r>
            <a:r>
              <a:rPr sz="1400" b="1" dirty="0">
                <a:latin typeface="Arial"/>
                <a:cs typeface="Arial"/>
              </a:rPr>
              <a:t>связанные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устрашением</a:t>
            </a:r>
            <a:r>
              <a:rPr sz="1400" b="1" dirty="0">
                <a:latin typeface="Arial"/>
                <a:cs typeface="Arial"/>
              </a:rPr>
              <a:t> населения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(или)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иными формами противоправных </a:t>
            </a:r>
            <a:r>
              <a:rPr sz="1400" dirty="0">
                <a:latin typeface="Microsoft Sans Serif"/>
                <a:cs typeface="Microsoft Sans Serif"/>
              </a:rPr>
              <a:t>насильственных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действий</a:t>
            </a: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77329" y="4510913"/>
            <a:ext cx="5424805" cy="1948814"/>
            <a:chOff x="377329" y="4510913"/>
            <a:chExt cx="5424805" cy="1948814"/>
          </a:xfrm>
        </p:grpSpPr>
        <p:sp>
          <p:nvSpPr>
            <p:cNvPr id="19" name="object 19"/>
            <p:cNvSpPr/>
            <p:nvPr/>
          </p:nvSpPr>
          <p:spPr>
            <a:xfrm>
              <a:off x="383679" y="4517263"/>
              <a:ext cx="5412105" cy="1936114"/>
            </a:xfrm>
            <a:custGeom>
              <a:avLst/>
              <a:gdLst/>
              <a:ahLst/>
              <a:cxnLst/>
              <a:rect l="l" t="t" r="r" b="b"/>
              <a:pathLst>
                <a:path w="5412105" h="1936114">
                  <a:moveTo>
                    <a:pt x="5244071" y="0"/>
                  </a:moveTo>
                  <a:lnTo>
                    <a:pt x="167690" y="0"/>
                  </a:lnTo>
                  <a:lnTo>
                    <a:pt x="123113" y="5988"/>
                  </a:lnTo>
                  <a:lnTo>
                    <a:pt x="83056" y="22888"/>
                  </a:lnTo>
                  <a:lnTo>
                    <a:pt x="49117" y="49101"/>
                  </a:lnTo>
                  <a:lnTo>
                    <a:pt x="22895" y="83029"/>
                  </a:lnTo>
                  <a:lnTo>
                    <a:pt x="5990" y="123075"/>
                  </a:lnTo>
                  <a:lnTo>
                    <a:pt x="0" y="167639"/>
                  </a:lnTo>
                  <a:lnTo>
                    <a:pt x="0" y="1767928"/>
                  </a:lnTo>
                  <a:lnTo>
                    <a:pt x="5990" y="1812505"/>
                  </a:lnTo>
                  <a:lnTo>
                    <a:pt x="22895" y="1852560"/>
                  </a:lnTo>
                  <a:lnTo>
                    <a:pt x="49117" y="1886496"/>
                  </a:lnTo>
                  <a:lnTo>
                    <a:pt x="83056" y="1912714"/>
                  </a:lnTo>
                  <a:lnTo>
                    <a:pt x="123113" y="1929617"/>
                  </a:lnTo>
                  <a:lnTo>
                    <a:pt x="167690" y="1935607"/>
                  </a:lnTo>
                  <a:lnTo>
                    <a:pt x="5244071" y="1935607"/>
                  </a:lnTo>
                  <a:lnTo>
                    <a:pt x="5288635" y="1929617"/>
                  </a:lnTo>
                  <a:lnTo>
                    <a:pt x="5328681" y="1912714"/>
                  </a:lnTo>
                  <a:lnTo>
                    <a:pt x="5362609" y="1886496"/>
                  </a:lnTo>
                  <a:lnTo>
                    <a:pt x="5388823" y="1852560"/>
                  </a:lnTo>
                  <a:lnTo>
                    <a:pt x="5405722" y="1812505"/>
                  </a:lnTo>
                  <a:lnTo>
                    <a:pt x="5411711" y="1767928"/>
                  </a:lnTo>
                  <a:lnTo>
                    <a:pt x="5411711" y="167639"/>
                  </a:lnTo>
                  <a:lnTo>
                    <a:pt x="5405722" y="123075"/>
                  </a:lnTo>
                  <a:lnTo>
                    <a:pt x="5388823" y="83029"/>
                  </a:lnTo>
                  <a:lnTo>
                    <a:pt x="5362609" y="49101"/>
                  </a:lnTo>
                  <a:lnTo>
                    <a:pt x="5328681" y="22888"/>
                  </a:lnTo>
                  <a:lnTo>
                    <a:pt x="5288635" y="5988"/>
                  </a:lnTo>
                  <a:lnTo>
                    <a:pt x="5244071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3679" y="4517263"/>
              <a:ext cx="5412105" cy="1936114"/>
            </a:xfrm>
            <a:custGeom>
              <a:avLst/>
              <a:gdLst/>
              <a:ahLst/>
              <a:cxnLst/>
              <a:rect l="l" t="t" r="r" b="b"/>
              <a:pathLst>
                <a:path w="5412105" h="1936114">
                  <a:moveTo>
                    <a:pt x="0" y="167639"/>
                  </a:moveTo>
                  <a:lnTo>
                    <a:pt x="5990" y="123075"/>
                  </a:lnTo>
                  <a:lnTo>
                    <a:pt x="22895" y="83029"/>
                  </a:lnTo>
                  <a:lnTo>
                    <a:pt x="49117" y="49101"/>
                  </a:lnTo>
                  <a:lnTo>
                    <a:pt x="83056" y="22888"/>
                  </a:lnTo>
                  <a:lnTo>
                    <a:pt x="123113" y="5988"/>
                  </a:lnTo>
                  <a:lnTo>
                    <a:pt x="167690" y="0"/>
                  </a:lnTo>
                  <a:lnTo>
                    <a:pt x="5244071" y="0"/>
                  </a:lnTo>
                  <a:lnTo>
                    <a:pt x="5288635" y="5988"/>
                  </a:lnTo>
                  <a:lnTo>
                    <a:pt x="5328681" y="22888"/>
                  </a:lnTo>
                  <a:lnTo>
                    <a:pt x="5362609" y="49101"/>
                  </a:lnTo>
                  <a:lnTo>
                    <a:pt x="5388823" y="83029"/>
                  </a:lnTo>
                  <a:lnTo>
                    <a:pt x="5405722" y="123075"/>
                  </a:lnTo>
                  <a:lnTo>
                    <a:pt x="5411711" y="167639"/>
                  </a:lnTo>
                  <a:lnTo>
                    <a:pt x="5411711" y="1767928"/>
                  </a:lnTo>
                  <a:lnTo>
                    <a:pt x="5405722" y="1812505"/>
                  </a:lnTo>
                  <a:lnTo>
                    <a:pt x="5388823" y="1852560"/>
                  </a:lnTo>
                  <a:lnTo>
                    <a:pt x="5362609" y="1886496"/>
                  </a:lnTo>
                  <a:lnTo>
                    <a:pt x="5328681" y="1912714"/>
                  </a:lnTo>
                  <a:lnTo>
                    <a:pt x="5288635" y="1929617"/>
                  </a:lnTo>
                  <a:lnTo>
                    <a:pt x="5244071" y="1935607"/>
                  </a:lnTo>
                  <a:lnTo>
                    <a:pt x="167690" y="1935607"/>
                  </a:lnTo>
                  <a:lnTo>
                    <a:pt x="123113" y="1929617"/>
                  </a:lnTo>
                  <a:lnTo>
                    <a:pt x="83056" y="1912714"/>
                  </a:lnTo>
                  <a:lnTo>
                    <a:pt x="49117" y="1886496"/>
                  </a:lnTo>
                  <a:lnTo>
                    <a:pt x="22895" y="1852560"/>
                  </a:lnTo>
                  <a:lnTo>
                    <a:pt x="5990" y="1812505"/>
                  </a:lnTo>
                  <a:lnTo>
                    <a:pt x="0" y="1767928"/>
                  </a:lnTo>
                  <a:lnTo>
                    <a:pt x="0" y="167639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45998" y="4613275"/>
            <a:ext cx="5087620" cy="1808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Экстремизм </a:t>
            </a:r>
            <a:r>
              <a:rPr sz="1300" b="1" dirty="0">
                <a:latin typeface="Arial"/>
                <a:cs typeface="Arial"/>
              </a:rPr>
              <a:t>—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приверженность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к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крайним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взглядам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b="1" dirty="0">
                <a:latin typeface="Arial"/>
                <a:cs typeface="Arial"/>
              </a:rPr>
              <a:t>и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мерам</a:t>
            </a:r>
            <a:r>
              <a:rPr sz="1300" b="1" spc="-3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(преимущественно</a:t>
            </a:r>
            <a:r>
              <a:rPr sz="1300" b="1" dirty="0">
                <a:latin typeface="Arial"/>
                <a:cs typeface="Arial"/>
              </a:rPr>
              <a:t> в</a:t>
            </a:r>
            <a:r>
              <a:rPr sz="1300" b="1" spc="-4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политике),</a:t>
            </a:r>
            <a:r>
              <a:rPr sz="1300" b="1" spc="-10" dirty="0">
                <a:latin typeface="Arial"/>
                <a:cs typeface="Arial"/>
              </a:rPr>
              <a:t> антиобщественному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b="1" dirty="0">
                <a:latin typeface="Arial"/>
                <a:cs typeface="Arial"/>
              </a:rPr>
              <a:t>поведению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физических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10" dirty="0">
                <a:latin typeface="Microsoft Sans Serif"/>
                <a:cs typeface="Microsoft Sans Serif"/>
              </a:rPr>
              <a:t> юридических</a:t>
            </a:r>
            <a:r>
              <a:rPr sz="1300" spc="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лиц,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которое</a:t>
            </a:r>
            <a:endParaRPr sz="13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300" b="1" dirty="0">
                <a:latin typeface="Arial"/>
                <a:cs typeface="Arial"/>
              </a:rPr>
              <a:t>выражается</a:t>
            </a:r>
            <a:r>
              <a:rPr sz="1300" b="1" spc="-1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в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противоправном</a:t>
            </a:r>
            <a:r>
              <a:rPr sz="1300" b="1" spc="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использовании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насилия</a:t>
            </a:r>
            <a:endParaRPr sz="13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иных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крайних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форм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методов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деятельности</a:t>
            </a:r>
            <a:endParaRPr sz="1300">
              <a:latin typeface="Microsoft Sans Serif"/>
              <a:cs typeface="Microsoft Sans Serif"/>
            </a:endParaRPr>
          </a:p>
          <a:p>
            <a:pPr marL="342900" marR="337185" algn="ctr">
              <a:lnSpc>
                <a:spcPct val="100000"/>
              </a:lnSpc>
            </a:pPr>
            <a:r>
              <a:rPr sz="1300" b="1" dirty="0">
                <a:latin typeface="Arial"/>
                <a:cs typeface="Arial"/>
              </a:rPr>
              <a:t>по</a:t>
            </a:r>
            <a:r>
              <a:rPr sz="1300" b="1" spc="-4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мотивам</a:t>
            </a:r>
            <a:r>
              <a:rPr sz="1300" b="1" spc="-20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политической, идеологической,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расовой, </a:t>
            </a:r>
            <a:r>
              <a:rPr sz="1300" b="1" dirty="0">
                <a:latin typeface="Arial"/>
                <a:cs typeface="Arial"/>
              </a:rPr>
              <a:t>национальной,</a:t>
            </a:r>
            <a:r>
              <a:rPr sz="1300" b="1" spc="-3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религиозной</a:t>
            </a:r>
            <a:r>
              <a:rPr sz="1300" b="1" spc="-5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ненависти</a:t>
            </a:r>
            <a:r>
              <a:rPr sz="1300" b="1" spc="-4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или</a:t>
            </a:r>
            <a:r>
              <a:rPr sz="1300" b="1" spc="-65" dirty="0">
                <a:latin typeface="Arial"/>
                <a:cs typeface="Arial"/>
              </a:rPr>
              <a:t> </a:t>
            </a:r>
            <a:r>
              <a:rPr sz="1300" b="1" spc="-10" dirty="0">
                <a:latin typeface="Arial"/>
                <a:cs typeface="Arial"/>
              </a:rPr>
              <a:t>вражды, </a:t>
            </a:r>
            <a:r>
              <a:rPr sz="1300" dirty="0">
                <a:latin typeface="Microsoft Sans Serif"/>
                <a:cs typeface="Microsoft Sans Serif"/>
              </a:rPr>
              <a:t>а</a:t>
            </a:r>
            <a:r>
              <a:rPr sz="1300" spc="-20" dirty="0">
                <a:latin typeface="Microsoft Sans Serif"/>
                <a:cs typeface="Microsoft Sans Serif"/>
              </a:rPr>
              <a:t> также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ненависти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вражды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отношении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35" dirty="0">
                <a:latin typeface="Microsoft Sans Serif"/>
                <a:cs typeface="Microsoft Sans Serif"/>
              </a:rPr>
              <a:t>какой</a:t>
            </a:r>
            <a:r>
              <a:rPr sz="1300" spc="-35" dirty="0">
                <a:latin typeface="Arial MT"/>
                <a:cs typeface="Arial MT"/>
              </a:rPr>
              <a:t>-</a:t>
            </a:r>
            <a:r>
              <a:rPr sz="1300" spc="-20" dirty="0">
                <a:latin typeface="Microsoft Sans Serif"/>
                <a:cs typeface="Microsoft Sans Serif"/>
              </a:rPr>
              <a:t>либо </a:t>
            </a:r>
            <a:r>
              <a:rPr sz="1300" dirty="0">
                <a:latin typeface="Microsoft Sans Serif"/>
                <a:cs typeface="Microsoft Sans Serif"/>
              </a:rPr>
              <a:t>социальной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группы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иным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идейным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мотивам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86676" y="6243015"/>
            <a:ext cx="39027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*</a:t>
            </a:r>
            <a:r>
              <a:rPr sz="900" spc="-1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-</a:t>
            </a:r>
            <a:r>
              <a:rPr sz="900" spc="-10" dirty="0">
                <a:latin typeface="Arial MT"/>
                <a:cs typeface="Arial MT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в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соответствии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</a:t>
            </a:r>
            <a:r>
              <a:rPr sz="900" spc="-10" dirty="0">
                <a:latin typeface="Microsoft Sans Serif"/>
                <a:cs typeface="Microsoft Sans Serif"/>
              </a:rPr>
              <a:t> Федеральным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законом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от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25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июля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2002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г. </a:t>
            </a:r>
            <a:r>
              <a:rPr sz="900" spc="60" dirty="0">
                <a:latin typeface="Microsoft Sans Serif"/>
                <a:cs typeface="Microsoft Sans Serif"/>
              </a:rPr>
              <a:t>№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114</a:t>
            </a:r>
            <a:r>
              <a:rPr sz="900" dirty="0">
                <a:latin typeface="Arial MT"/>
                <a:cs typeface="Arial MT"/>
              </a:rPr>
              <a:t>-</a:t>
            </a:r>
            <a:r>
              <a:rPr sz="900" spc="-25" dirty="0">
                <a:latin typeface="Microsoft Sans Serif"/>
                <a:cs typeface="Microsoft Sans Serif"/>
              </a:rPr>
              <a:t>ФЗ</a:t>
            </a:r>
            <a:endParaRPr sz="900">
              <a:latin typeface="Microsoft Sans Serif"/>
              <a:cs typeface="Microsoft Sans Serif"/>
            </a:endParaRPr>
          </a:p>
          <a:p>
            <a:pPr marL="139065"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Microsoft Sans Serif"/>
                <a:cs typeface="Microsoft Sans Serif"/>
              </a:rPr>
              <a:t>«О</a:t>
            </a:r>
            <a:r>
              <a:rPr sz="900" spc="4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противодействии</a:t>
            </a:r>
            <a:r>
              <a:rPr sz="90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экстремистской</a:t>
            </a:r>
            <a:r>
              <a:rPr sz="900" spc="4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деятельности»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0" y="0"/>
            <a:ext cx="914400" cy="914400"/>
          </a:xfrm>
          <a:prstGeom prst="rect">
            <a:avLst/>
          </a:prstGeom>
        </p:spPr>
      </p:pic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752600" y="1524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Министерство образования Чувашской Республики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9" name="Рисунок 28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62000" y="1133897"/>
            <a:ext cx="10278060" cy="432015"/>
          </a:xfrm>
          <a:prstGeom prst="rect">
            <a:avLst/>
          </a:prstGeom>
        </p:spPr>
        <p:txBody>
          <a:bodyPr vert="horz" wrap="square" lIns="0" tIns="123037" rIns="0" bIns="0" rtlCol="0">
            <a:spAutoFit/>
          </a:bodyPr>
          <a:lstStyle/>
          <a:p>
            <a:pPr marL="60960" marR="5080" algn="ctr">
              <a:spcBef>
                <a:spcPts val="425"/>
              </a:spcBef>
            </a:pPr>
            <a:r>
              <a:rPr sz="2000" spc="-45" dirty="0"/>
              <a:t>РАСПРОСТРАНЕНИЕ</a:t>
            </a:r>
            <a:r>
              <a:rPr sz="2000" spc="-90" dirty="0"/>
              <a:t> </a:t>
            </a:r>
            <a:r>
              <a:rPr sz="2000" spc="-20" dirty="0"/>
              <a:t>ИДЕЙ </a:t>
            </a:r>
            <a:r>
              <a:rPr sz="2000" spc="-10" dirty="0" smtClean="0"/>
              <a:t>ЭКСТРЕМИЗМА</a:t>
            </a:r>
            <a:r>
              <a:rPr sz="2000" spc="-75" dirty="0" smtClean="0"/>
              <a:t> </a:t>
            </a:r>
            <a:r>
              <a:rPr sz="2000" dirty="0"/>
              <a:t>И</a:t>
            </a:r>
            <a:r>
              <a:rPr sz="2000" spc="-80" dirty="0"/>
              <a:t> </a:t>
            </a:r>
            <a:r>
              <a:rPr sz="2000" spc="-10" dirty="0"/>
              <a:t>ТЕРРОРИЗМА</a:t>
            </a:r>
            <a:r>
              <a:rPr sz="2000" spc="-10" dirty="0" smtClean="0"/>
              <a:t>:</a:t>
            </a:r>
            <a:r>
              <a:rPr lang="ru-RU" sz="2000" spc="-10" dirty="0" smtClean="0"/>
              <a:t> </a:t>
            </a:r>
            <a:r>
              <a:rPr sz="2000" dirty="0" err="1" smtClean="0"/>
              <a:t>причины</a:t>
            </a:r>
            <a:r>
              <a:rPr sz="2000" spc="-50" dirty="0" smtClean="0"/>
              <a:t> </a:t>
            </a:r>
            <a:r>
              <a:rPr sz="2000" spc="-10" dirty="0"/>
              <a:t>вовлечения</a:t>
            </a:r>
            <a:endParaRPr sz="2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5981446" y="5216144"/>
            <a:ext cx="5685790" cy="1089025"/>
            <a:chOff x="5981446" y="5216144"/>
            <a:chExt cx="5685790" cy="1089025"/>
          </a:xfrm>
        </p:grpSpPr>
        <p:sp>
          <p:nvSpPr>
            <p:cNvPr id="4" name="object 4"/>
            <p:cNvSpPr/>
            <p:nvPr/>
          </p:nvSpPr>
          <p:spPr>
            <a:xfrm>
              <a:off x="5987796" y="5222494"/>
              <a:ext cx="5673090" cy="1076325"/>
            </a:xfrm>
            <a:custGeom>
              <a:avLst/>
              <a:gdLst/>
              <a:ahLst/>
              <a:cxnLst/>
              <a:rect l="l" t="t" r="r" b="b"/>
              <a:pathLst>
                <a:path w="5673090" h="1076325">
                  <a:moveTo>
                    <a:pt x="5576443" y="0"/>
                  </a:moveTo>
                  <a:lnTo>
                    <a:pt x="96519" y="0"/>
                  </a:lnTo>
                  <a:lnTo>
                    <a:pt x="58935" y="7580"/>
                  </a:lnTo>
                  <a:lnTo>
                    <a:pt x="28257" y="28257"/>
                  </a:lnTo>
                  <a:lnTo>
                    <a:pt x="7580" y="58935"/>
                  </a:lnTo>
                  <a:lnTo>
                    <a:pt x="0" y="96519"/>
                  </a:lnTo>
                  <a:lnTo>
                    <a:pt x="0" y="979639"/>
                  </a:lnTo>
                  <a:lnTo>
                    <a:pt x="7580" y="1017205"/>
                  </a:lnTo>
                  <a:lnTo>
                    <a:pt x="28257" y="1047881"/>
                  </a:lnTo>
                  <a:lnTo>
                    <a:pt x="58935" y="1068563"/>
                  </a:lnTo>
                  <a:lnTo>
                    <a:pt x="96519" y="1076147"/>
                  </a:lnTo>
                  <a:lnTo>
                    <a:pt x="5576443" y="1076147"/>
                  </a:lnTo>
                  <a:lnTo>
                    <a:pt x="5614027" y="1068563"/>
                  </a:lnTo>
                  <a:lnTo>
                    <a:pt x="5644705" y="1047881"/>
                  </a:lnTo>
                  <a:lnTo>
                    <a:pt x="5665382" y="1017205"/>
                  </a:lnTo>
                  <a:lnTo>
                    <a:pt x="5672962" y="979639"/>
                  </a:lnTo>
                  <a:lnTo>
                    <a:pt x="5672962" y="96519"/>
                  </a:lnTo>
                  <a:lnTo>
                    <a:pt x="5665382" y="58935"/>
                  </a:lnTo>
                  <a:lnTo>
                    <a:pt x="5644705" y="28257"/>
                  </a:lnTo>
                  <a:lnTo>
                    <a:pt x="5614027" y="7580"/>
                  </a:lnTo>
                  <a:lnTo>
                    <a:pt x="5576443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87796" y="5222494"/>
              <a:ext cx="5673090" cy="1076325"/>
            </a:xfrm>
            <a:custGeom>
              <a:avLst/>
              <a:gdLst/>
              <a:ahLst/>
              <a:cxnLst/>
              <a:rect l="l" t="t" r="r" b="b"/>
              <a:pathLst>
                <a:path w="5673090" h="1076325">
                  <a:moveTo>
                    <a:pt x="0" y="96519"/>
                  </a:moveTo>
                  <a:lnTo>
                    <a:pt x="7580" y="58935"/>
                  </a:lnTo>
                  <a:lnTo>
                    <a:pt x="28257" y="28257"/>
                  </a:lnTo>
                  <a:lnTo>
                    <a:pt x="58935" y="7580"/>
                  </a:lnTo>
                  <a:lnTo>
                    <a:pt x="96519" y="0"/>
                  </a:lnTo>
                  <a:lnTo>
                    <a:pt x="5576443" y="0"/>
                  </a:lnTo>
                  <a:lnTo>
                    <a:pt x="5614027" y="7580"/>
                  </a:lnTo>
                  <a:lnTo>
                    <a:pt x="5644705" y="28257"/>
                  </a:lnTo>
                  <a:lnTo>
                    <a:pt x="5665382" y="58935"/>
                  </a:lnTo>
                  <a:lnTo>
                    <a:pt x="5672962" y="96519"/>
                  </a:lnTo>
                  <a:lnTo>
                    <a:pt x="5672962" y="979639"/>
                  </a:lnTo>
                  <a:lnTo>
                    <a:pt x="5665382" y="1017205"/>
                  </a:lnTo>
                  <a:lnTo>
                    <a:pt x="5644705" y="1047881"/>
                  </a:lnTo>
                  <a:lnTo>
                    <a:pt x="5614027" y="1068563"/>
                  </a:lnTo>
                  <a:lnTo>
                    <a:pt x="5576443" y="1076147"/>
                  </a:lnTo>
                  <a:lnTo>
                    <a:pt x="96519" y="1076147"/>
                  </a:lnTo>
                  <a:lnTo>
                    <a:pt x="58935" y="1068563"/>
                  </a:lnTo>
                  <a:lnTo>
                    <a:pt x="28257" y="1047881"/>
                  </a:lnTo>
                  <a:lnTo>
                    <a:pt x="7580" y="1017205"/>
                  </a:lnTo>
                  <a:lnTo>
                    <a:pt x="0" y="979639"/>
                  </a:lnTo>
                  <a:lnTo>
                    <a:pt x="0" y="96519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606667" y="5316473"/>
            <a:ext cx="461645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 marR="155575" indent="635"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Мировоззрение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детей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подростков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выстраивается </a:t>
            </a:r>
            <a:r>
              <a:rPr sz="1400" dirty="0">
                <a:latin typeface="Microsoft Sans Serif"/>
                <a:cs typeface="Microsoft Sans Serif"/>
              </a:rPr>
              <a:t>под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влиянием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множества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факторов,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среди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которых: </a:t>
            </a:r>
            <a:r>
              <a:rPr sz="1400" dirty="0">
                <a:latin typeface="Microsoft Sans Serif"/>
                <a:cs typeface="Microsoft Sans Serif"/>
              </a:rPr>
              <a:t>тренды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массовой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культуры</a:t>
            </a:r>
            <a:r>
              <a:rPr sz="1400" dirty="0">
                <a:latin typeface="Microsoft Sans Serif"/>
                <a:cs typeface="Microsoft Sans Serif"/>
              </a:rPr>
              <a:t> 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идеология</a:t>
            </a:r>
            <a:endParaRPr sz="1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преобладающих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молодежном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сообществе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субкультур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48754" y="1647951"/>
            <a:ext cx="4335145" cy="540385"/>
            <a:chOff x="7048754" y="1647951"/>
            <a:chExt cx="4335145" cy="540385"/>
          </a:xfrm>
        </p:grpSpPr>
        <p:sp>
          <p:nvSpPr>
            <p:cNvPr id="10" name="object 10"/>
            <p:cNvSpPr/>
            <p:nvPr/>
          </p:nvSpPr>
          <p:spPr>
            <a:xfrm>
              <a:off x="7055104" y="1654301"/>
              <a:ext cx="4322445" cy="527685"/>
            </a:xfrm>
            <a:custGeom>
              <a:avLst/>
              <a:gdLst/>
              <a:ahLst/>
              <a:cxnLst/>
              <a:rect l="l" t="t" r="r" b="b"/>
              <a:pathLst>
                <a:path w="4322445" h="527685">
                  <a:moveTo>
                    <a:pt x="4234561" y="0"/>
                  </a:moveTo>
                  <a:lnTo>
                    <a:pt x="87884" y="0"/>
                  </a:lnTo>
                  <a:lnTo>
                    <a:pt x="53685" y="6909"/>
                  </a:lnTo>
                  <a:lnTo>
                    <a:pt x="25749" y="25749"/>
                  </a:lnTo>
                  <a:lnTo>
                    <a:pt x="6909" y="53685"/>
                  </a:lnTo>
                  <a:lnTo>
                    <a:pt x="0" y="87884"/>
                  </a:lnTo>
                  <a:lnTo>
                    <a:pt x="0" y="439420"/>
                  </a:lnTo>
                  <a:lnTo>
                    <a:pt x="6909" y="473618"/>
                  </a:lnTo>
                  <a:lnTo>
                    <a:pt x="25749" y="501554"/>
                  </a:lnTo>
                  <a:lnTo>
                    <a:pt x="53685" y="520394"/>
                  </a:lnTo>
                  <a:lnTo>
                    <a:pt x="87884" y="527303"/>
                  </a:lnTo>
                  <a:lnTo>
                    <a:pt x="4234561" y="527303"/>
                  </a:lnTo>
                  <a:lnTo>
                    <a:pt x="4268759" y="520394"/>
                  </a:lnTo>
                  <a:lnTo>
                    <a:pt x="4296695" y="501554"/>
                  </a:lnTo>
                  <a:lnTo>
                    <a:pt x="4315535" y="473618"/>
                  </a:lnTo>
                  <a:lnTo>
                    <a:pt x="4322445" y="439420"/>
                  </a:lnTo>
                  <a:lnTo>
                    <a:pt x="4322445" y="87884"/>
                  </a:lnTo>
                  <a:lnTo>
                    <a:pt x="4315535" y="53685"/>
                  </a:lnTo>
                  <a:lnTo>
                    <a:pt x="4296695" y="25749"/>
                  </a:lnTo>
                  <a:lnTo>
                    <a:pt x="4268759" y="6909"/>
                  </a:lnTo>
                  <a:lnTo>
                    <a:pt x="4234561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55104" y="1654301"/>
              <a:ext cx="4322445" cy="527685"/>
            </a:xfrm>
            <a:custGeom>
              <a:avLst/>
              <a:gdLst/>
              <a:ahLst/>
              <a:cxnLst/>
              <a:rect l="l" t="t" r="r" b="b"/>
              <a:pathLst>
                <a:path w="4322445" h="527685">
                  <a:moveTo>
                    <a:pt x="0" y="87884"/>
                  </a:moveTo>
                  <a:lnTo>
                    <a:pt x="6909" y="53685"/>
                  </a:lnTo>
                  <a:lnTo>
                    <a:pt x="25749" y="25749"/>
                  </a:lnTo>
                  <a:lnTo>
                    <a:pt x="53685" y="6909"/>
                  </a:lnTo>
                  <a:lnTo>
                    <a:pt x="87884" y="0"/>
                  </a:lnTo>
                  <a:lnTo>
                    <a:pt x="4234561" y="0"/>
                  </a:lnTo>
                  <a:lnTo>
                    <a:pt x="4268759" y="6909"/>
                  </a:lnTo>
                  <a:lnTo>
                    <a:pt x="4296695" y="25749"/>
                  </a:lnTo>
                  <a:lnTo>
                    <a:pt x="4315535" y="53685"/>
                  </a:lnTo>
                  <a:lnTo>
                    <a:pt x="4322445" y="87884"/>
                  </a:lnTo>
                  <a:lnTo>
                    <a:pt x="4322445" y="439420"/>
                  </a:lnTo>
                  <a:lnTo>
                    <a:pt x="4315535" y="473618"/>
                  </a:lnTo>
                  <a:lnTo>
                    <a:pt x="4296695" y="501554"/>
                  </a:lnTo>
                  <a:lnTo>
                    <a:pt x="4268759" y="520394"/>
                  </a:lnTo>
                  <a:lnTo>
                    <a:pt x="4234561" y="527303"/>
                  </a:lnTo>
                  <a:lnTo>
                    <a:pt x="87884" y="527303"/>
                  </a:lnTo>
                  <a:lnTo>
                    <a:pt x="53685" y="520394"/>
                  </a:lnTo>
                  <a:lnTo>
                    <a:pt x="25749" y="501554"/>
                  </a:lnTo>
                  <a:lnTo>
                    <a:pt x="6909" y="473618"/>
                  </a:lnTo>
                  <a:lnTo>
                    <a:pt x="0" y="439420"/>
                  </a:lnTo>
                  <a:lnTo>
                    <a:pt x="0" y="87884"/>
                  </a:ln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13495" y="1792986"/>
            <a:ext cx="16103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ФАКТОРЫ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РИСКА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87796" y="4280687"/>
            <a:ext cx="5673090" cy="77406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41325" marR="433705" algn="ctr">
              <a:lnSpc>
                <a:spcPct val="100000"/>
              </a:lnSpc>
              <a:spcBef>
                <a:spcPts val="53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Знакомство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подростка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«новыми»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взглядами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происходит </a:t>
            </a:r>
            <a:r>
              <a:rPr sz="1400" dirty="0">
                <a:latin typeface="Microsoft Sans Serif"/>
                <a:cs typeface="Microsoft Sans Serif"/>
              </a:rPr>
              <a:t>в сети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Интернет,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сайте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конкретной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экстремистской</a:t>
            </a:r>
            <a:endParaRPr sz="1400">
              <a:latin typeface="Microsoft Sans Serif"/>
              <a:cs typeface="Microsoft Sans Serif"/>
            </a:endParaRPr>
          </a:p>
          <a:p>
            <a:pPr marL="1270"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организации,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Интернет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365" dirty="0">
                <a:latin typeface="Microsoft Sans Serif"/>
                <a:cs typeface="Microsoft Sans Serif"/>
              </a:rPr>
              <a:t>–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сообщества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82789" y="3510915"/>
            <a:ext cx="4355465" cy="555625"/>
            <a:chOff x="782789" y="3510915"/>
            <a:chExt cx="4355465" cy="555625"/>
          </a:xfrm>
        </p:grpSpPr>
        <p:sp>
          <p:nvSpPr>
            <p:cNvPr id="15" name="object 15"/>
            <p:cNvSpPr/>
            <p:nvPr/>
          </p:nvSpPr>
          <p:spPr>
            <a:xfrm>
              <a:off x="789139" y="3517265"/>
              <a:ext cx="4342765" cy="542925"/>
            </a:xfrm>
            <a:custGeom>
              <a:avLst/>
              <a:gdLst/>
              <a:ahLst/>
              <a:cxnLst/>
              <a:rect l="l" t="t" r="r" b="b"/>
              <a:pathLst>
                <a:path w="4342765" h="542925">
                  <a:moveTo>
                    <a:pt x="4252252" y="0"/>
                  </a:moveTo>
                  <a:lnTo>
                    <a:pt x="90436" y="0"/>
                  </a:lnTo>
                  <a:lnTo>
                    <a:pt x="55233" y="7112"/>
                  </a:lnTo>
                  <a:lnTo>
                    <a:pt x="26487" y="26511"/>
                  </a:lnTo>
                  <a:lnTo>
                    <a:pt x="7106" y="55292"/>
                  </a:lnTo>
                  <a:lnTo>
                    <a:pt x="0" y="90551"/>
                  </a:lnTo>
                  <a:lnTo>
                    <a:pt x="0" y="452247"/>
                  </a:lnTo>
                  <a:lnTo>
                    <a:pt x="7106" y="487431"/>
                  </a:lnTo>
                  <a:lnTo>
                    <a:pt x="26487" y="516175"/>
                  </a:lnTo>
                  <a:lnTo>
                    <a:pt x="55233" y="535560"/>
                  </a:lnTo>
                  <a:lnTo>
                    <a:pt x="90436" y="542671"/>
                  </a:lnTo>
                  <a:lnTo>
                    <a:pt x="4252252" y="542671"/>
                  </a:lnTo>
                  <a:lnTo>
                    <a:pt x="4287437" y="535560"/>
                  </a:lnTo>
                  <a:lnTo>
                    <a:pt x="4316180" y="516175"/>
                  </a:lnTo>
                  <a:lnTo>
                    <a:pt x="4335566" y="487431"/>
                  </a:lnTo>
                  <a:lnTo>
                    <a:pt x="4342676" y="452247"/>
                  </a:lnTo>
                  <a:lnTo>
                    <a:pt x="4342676" y="90551"/>
                  </a:lnTo>
                  <a:lnTo>
                    <a:pt x="4335566" y="55292"/>
                  </a:lnTo>
                  <a:lnTo>
                    <a:pt x="4316180" y="26511"/>
                  </a:lnTo>
                  <a:lnTo>
                    <a:pt x="4287437" y="7112"/>
                  </a:lnTo>
                  <a:lnTo>
                    <a:pt x="4252252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9139" y="3517265"/>
              <a:ext cx="4342765" cy="542925"/>
            </a:xfrm>
            <a:custGeom>
              <a:avLst/>
              <a:gdLst/>
              <a:ahLst/>
              <a:cxnLst/>
              <a:rect l="l" t="t" r="r" b="b"/>
              <a:pathLst>
                <a:path w="4342765" h="542925">
                  <a:moveTo>
                    <a:pt x="0" y="90551"/>
                  </a:moveTo>
                  <a:lnTo>
                    <a:pt x="7106" y="55292"/>
                  </a:lnTo>
                  <a:lnTo>
                    <a:pt x="26487" y="26511"/>
                  </a:lnTo>
                  <a:lnTo>
                    <a:pt x="55233" y="7112"/>
                  </a:lnTo>
                  <a:lnTo>
                    <a:pt x="90436" y="0"/>
                  </a:lnTo>
                  <a:lnTo>
                    <a:pt x="4252252" y="0"/>
                  </a:lnTo>
                  <a:lnTo>
                    <a:pt x="4287437" y="7112"/>
                  </a:lnTo>
                  <a:lnTo>
                    <a:pt x="4316180" y="26511"/>
                  </a:lnTo>
                  <a:lnTo>
                    <a:pt x="4335566" y="55292"/>
                  </a:lnTo>
                  <a:lnTo>
                    <a:pt x="4342676" y="90551"/>
                  </a:lnTo>
                  <a:lnTo>
                    <a:pt x="4342676" y="452247"/>
                  </a:lnTo>
                  <a:lnTo>
                    <a:pt x="4335566" y="487431"/>
                  </a:lnTo>
                  <a:lnTo>
                    <a:pt x="4316180" y="516175"/>
                  </a:lnTo>
                  <a:lnTo>
                    <a:pt x="4287437" y="535560"/>
                  </a:lnTo>
                  <a:lnTo>
                    <a:pt x="4252252" y="542671"/>
                  </a:lnTo>
                  <a:lnTo>
                    <a:pt x="90436" y="542671"/>
                  </a:lnTo>
                  <a:lnTo>
                    <a:pt x="55233" y="535560"/>
                  </a:lnTo>
                  <a:lnTo>
                    <a:pt x="26487" y="516175"/>
                  </a:lnTo>
                  <a:lnTo>
                    <a:pt x="7106" y="487431"/>
                  </a:lnTo>
                  <a:lnTo>
                    <a:pt x="0" y="452247"/>
                  </a:lnTo>
                  <a:lnTo>
                    <a:pt x="0" y="90551"/>
                  </a:ln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47138" y="3664077"/>
            <a:ext cx="1427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ОСОБЕННОСТИ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716" y="4168647"/>
            <a:ext cx="4323715" cy="121412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16230" indent="-172720">
              <a:lnSpc>
                <a:spcPct val="100000"/>
              </a:lnSpc>
              <a:spcBef>
                <a:spcPts val="245"/>
              </a:spcBef>
              <a:buChar char="•"/>
              <a:tabLst>
                <a:tab pos="316230" algn="l"/>
              </a:tabLst>
            </a:pPr>
            <a:r>
              <a:rPr sz="1400" dirty="0">
                <a:latin typeface="Microsoft Sans Serif"/>
                <a:cs typeface="Microsoft Sans Serif"/>
              </a:rPr>
              <a:t>Эмоциональная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волевая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неустойчивость</a:t>
            </a:r>
            <a:endParaRPr sz="1400">
              <a:latin typeface="Microsoft Sans Serif"/>
              <a:cs typeface="Microsoft Sans Serif"/>
            </a:endParaRPr>
          </a:p>
          <a:p>
            <a:pPr marL="315595" indent="-172085">
              <a:lnSpc>
                <a:spcPct val="100000"/>
              </a:lnSpc>
              <a:buChar char="•"/>
              <a:tabLst>
                <a:tab pos="31559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Неразвитость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критического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мышления</a:t>
            </a:r>
            <a:endParaRPr sz="1400">
              <a:latin typeface="Microsoft Sans Serif"/>
              <a:cs typeface="Microsoft Sans Serif"/>
            </a:endParaRPr>
          </a:p>
          <a:p>
            <a:pPr marL="316230" marR="1365250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31623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Низкая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устойчивость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личности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манипуляциям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провокациям</a:t>
            </a:r>
            <a:endParaRPr sz="1400">
              <a:latin typeface="Microsoft Sans Serif"/>
              <a:cs typeface="Microsoft Sans Serif"/>
            </a:endParaRPr>
          </a:p>
          <a:p>
            <a:pPr marL="316230" indent="-172720">
              <a:lnSpc>
                <a:spcPct val="100000"/>
              </a:lnSpc>
              <a:buChar char="•"/>
              <a:tabLst>
                <a:tab pos="316230" algn="l"/>
              </a:tabLst>
            </a:pPr>
            <a:r>
              <a:rPr sz="1400" dirty="0">
                <a:latin typeface="Microsoft Sans Serif"/>
                <a:cs typeface="Microsoft Sans Serif"/>
              </a:rPr>
              <a:t>Повышенная </a:t>
            </a:r>
            <a:r>
              <a:rPr sz="1400" spc="-10" dirty="0">
                <a:latin typeface="Microsoft Sans Serif"/>
                <a:cs typeface="Microsoft Sans Serif"/>
              </a:rPr>
              <a:t>потребность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самоутверждении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89051" y="5536058"/>
            <a:ext cx="430530" cy="509905"/>
          </a:xfrm>
          <a:custGeom>
            <a:avLst/>
            <a:gdLst/>
            <a:ahLst/>
            <a:cxnLst/>
            <a:rect l="l" t="t" r="r" b="b"/>
            <a:pathLst>
              <a:path w="430529" h="509904">
                <a:moveTo>
                  <a:pt x="196752" y="0"/>
                </a:moveTo>
                <a:lnTo>
                  <a:pt x="145976" y="4930"/>
                </a:lnTo>
                <a:lnTo>
                  <a:pt x="99910" y="22372"/>
                </a:lnTo>
                <a:lnTo>
                  <a:pt x="60417" y="50602"/>
                </a:lnTo>
                <a:lnTo>
                  <a:pt x="29359" y="87901"/>
                </a:lnTo>
                <a:lnTo>
                  <a:pt x="8599" y="132546"/>
                </a:lnTo>
                <a:lnTo>
                  <a:pt x="76" y="182373"/>
                </a:lnTo>
                <a:lnTo>
                  <a:pt x="0" y="196737"/>
                </a:lnTo>
                <a:lnTo>
                  <a:pt x="4939" y="240391"/>
                </a:lnTo>
                <a:lnTo>
                  <a:pt x="4991" y="240855"/>
                </a:lnTo>
                <a:lnTo>
                  <a:pt x="19114" y="280881"/>
                </a:lnTo>
                <a:lnTo>
                  <a:pt x="19583" y="282147"/>
                </a:lnTo>
                <a:lnTo>
                  <a:pt x="42970" y="318890"/>
                </a:lnTo>
                <a:lnTo>
                  <a:pt x="74651" y="349842"/>
                </a:lnTo>
                <a:lnTo>
                  <a:pt x="74651" y="509906"/>
                </a:lnTo>
                <a:lnTo>
                  <a:pt x="274567" y="509906"/>
                </a:lnTo>
                <a:lnTo>
                  <a:pt x="274567" y="433986"/>
                </a:lnTo>
                <a:lnTo>
                  <a:pt x="305566" y="433986"/>
                </a:lnTo>
                <a:lnTo>
                  <a:pt x="334579" y="428104"/>
                </a:lnTo>
                <a:lnTo>
                  <a:pt x="358313" y="412080"/>
                </a:lnTo>
                <a:lnTo>
                  <a:pt x="374337" y="388345"/>
                </a:lnTo>
                <a:lnTo>
                  <a:pt x="380218" y="359332"/>
                </a:lnTo>
                <a:lnTo>
                  <a:pt x="380218" y="320106"/>
                </a:lnTo>
                <a:lnTo>
                  <a:pt x="408055" y="320106"/>
                </a:lnTo>
                <a:lnTo>
                  <a:pt x="419600" y="315678"/>
                </a:lnTo>
                <a:lnTo>
                  <a:pt x="426813" y="307216"/>
                </a:lnTo>
                <a:lnTo>
                  <a:pt x="138311" y="307216"/>
                </a:lnTo>
                <a:lnTo>
                  <a:pt x="132212" y="306909"/>
                </a:lnTo>
                <a:lnTo>
                  <a:pt x="126528" y="304290"/>
                </a:lnTo>
                <a:lnTo>
                  <a:pt x="122386" y="299673"/>
                </a:lnTo>
                <a:lnTo>
                  <a:pt x="120439" y="293930"/>
                </a:lnTo>
                <a:lnTo>
                  <a:pt x="120669" y="289343"/>
                </a:lnTo>
                <a:lnTo>
                  <a:pt x="126528" y="278983"/>
                </a:lnTo>
                <a:lnTo>
                  <a:pt x="126528" y="272657"/>
                </a:lnTo>
                <a:lnTo>
                  <a:pt x="84141" y="272657"/>
                </a:lnTo>
                <a:lnTo>
                  <a:pt x="54947" y="238493"/>
                </a:lnTo>
                <a:lnTo>
                  <a:pt x="45550" y="238493"/>
                </a:lnTo>
                <a:lnTo>
                  <a:pt x="37958" y="232166"/>
                </a:lnTo>
                <a:lnTo>
                  <a:pt x="36783" y="215717"/>
                </a:lnTo>
                <a:lnTo>
                  <a:pt x="36693" y="214451"/>
                </a:lnTo>
                <a:lnTo>
                  <a:pt x="43019" y="206860"/>
                </a:lnTo>
                <a:lnTo>
                  <a:pt x="59488" y="205683"/>
                </a:lnTo>
                <a:lnTo>
                  <a:pt x="94253" y="205683"/>
                </a:lnTo>
                <a:lnTo>
                  <a:pt x="88570" y="203064"/>
                </a:lnTo>
                <a:lnTo>
                  <a:pt x="84428" y="198447"/>
                </a:lnTo>
                <a:lnTo>
                  <a:pt x="82480" y="192704"/>
                </a:lnTo>
                <a:lnTo>
                  <a:pt x="82711" y="188117"/>
                </a:lnTo>
                <a:lnTo>
                  <a:pt x="82787" y="186604"/>
                </a:lnTo>
                <a:lnTo>
                  <a:pt x="85406" y="180920"/>
                </a:lnTo>
                <a:lnTo>
                  <a:pt x="86039" y="179655"/>
                </a:lnTo>
                <a:lnTo>
                  <a:pt x="87304" y="178390"/>
                </a:lnTo>
                <a:lnTo>
                  <a:pt x="88570" y="177757"/>
                </a:lnTo>
                <a:lnTo>
                  <a:pt x="88570" y="152450"/>
                </a:lnTo>
                <a:lnTo>
                  <a:pt x="22775" y="152450"/>
                </a:lnTo>
                <a:lnTo>
                  <a:pt x="24673" y="146124"/>
                </a:lnTo>
                <a:lnTo>
                  <a:pt x="25938" y="139797"/>
                </a:lnTo>
                <a:lnTo>
                  <a:pt x="28468" y="133470"/>
                </a:lnTo>
                <a:lnTo>
                  <a:pt x="63264" y="133470"/>
                </a:lnTo>
                <a:lnTo>
                  <a:pt x="63264" y="108164"/>
                </a:lnTo>
                <a:lnTo>
                  <a:pt x="59122" y="103547"/>
                </a:lnTo>
                <a:lnTo>
                  <a:pt x="57175" y="97804"/>
                </a:lnTo>
                <a:lnTo>
                  <a:pt x="57290" y="95511"/>
                </a:lnTo>
                <a:lnTo>
                  <a:pt x="57405" y="93217"/>
                </a:lnTo>
                <a:lnTo>
                  <a:pt x="57481" y="91705"/>
                </a:lnTo>
                <a:lnTo>
                  <a:pt x="60101" y="86021"/>
                </a:lnTo>
                <a:lnTo>
                  <a:pt x="64717" y="81879"/>
                </a:lnTo>
                <a:lnTo>
                  <a:pt x="70460" y="79931"/>
                </a:lnTo>
                <a:lnTo>
                  <a:pt x="139181" y="79931"/>
                </a:lnTo>
                <a:lnTo>
                  <a:pt x="139181" y="57551"/>
                </a:lnTo>
                <a:lnTo>
                  <a:pt x="135039" y="52935"/>
                </a:lnTo>
                <a:lnTo>
                  <a:pt x="133092" y="47194"/>
                </a:lnTo>
                <a:lnTo>
                  <a:pt x="133323" y="42607"/>
                </a:lnTo>
                <a:lnTo>
                  <a:pt x="133398" y="41101"/>
                </a:lnTo>
                <a:lnTo>
                  <a:pt x="136018" y="35429"/>
                </a:lnTo>
                <a:lnTo>
                  <a:pt x="140634" y="31287"/>
                </a:lnTo>
                <a:lnTo>
                  <a:pt x="146377" y="29339"/>
                </a:lnTo>
                <a:lnTo>
                  <a:pt x="240404" y="29339"/>
                </a:lnTo>
                <a:lnTo>
                  <a:pt x="240404" y="26571"/>
                </a:lnTo>
                <a:lnTo>
                  <a:pt x="285959" y="26571"/>
                </a:lnTo>
                <a:lnTo>
                  <a:pt x="279831" y="22372"/>
                </a:lnTo>
                <a:lnTo>
                  <a:pt x="240181" y="6581"/>
                </a:lnTo>
                <a:lnTo>
                  <a:pt x="196752" y="0"/>
                </a:lnTo>
                <a:close/>
              </a:path>
              <a:path w="430529" h="509904">
                <a:moveTo>
                  <a:pt x="172167" y="205683"/>
                </a:moveTo>
                <a:lnTo>
                  <a:pt x="171990" y="205683"/>
                </a:lnTo>
                <a:lnTo>
                  <a:pt x="145507" y="232166"/>
                </a:lnTo>
                <a:lnTo>
                  <a:pt x="145507" y="278983"/>
                </a:lnTo>
                <a:lnTo>
                  <a:pt x="149649" y="283600"/>
                </a:lnTo>
                <a:lnTo>
                  <a:pt x="151597" y="289343"/>
                </a:lnTo>
                <a:lnTo>
                  <a:pt x="151446" y="292348"/>
                </a:lnTo>
                <a:lnTo>
                  <a:pt x="151366" y="293930"/>
                </a:lnTo>
                <a:lnTo>
                  <a:pt x="151290" y="295442"/>
                </a:lnTo>
                <a:lnTo>
                  <a:pt x="148671" y="301126"/>
                </a:lnTo>
                <a:lnTo>
                  <a:pt x="144054" y="305268"/>
                </a:lnTo>
                <a:lnTo>
                  <a:pt x="138311" y="307216"/>
                </a:lnTo>
                <a:lnTo>
                  <a:pt x="426813" y="307216"/>
                </a:lnTo>
                <a:lnTo>
                  <a:pt x="427825" y="306030"/>
                </a:lnTo>
                <a:lnTo>
                  <a:pt x="430118" y="292348"/>
                </a:lnTo>
                <a:lnTo>
                  <a:pt x="423871" y="275820"/>
                </a:lnTo>
                <a:lnTo>
                  <a:pt x="403499" y="240391"/>
                </a:lnTo>
                <a:lnTo>
                  <a:pt x="195486" y="240391"/>
                </a:lnTo>
                <a:lnTo>
                  <a:pt x="188527" y="233431"/>
                </a:lnTo>
                <a:lnTo>
                  <a:pt x="188527" y="222043"/>
                </a:lnTo>
                <a:lnTo>
                  <a:pt x="172167" y="205683"/>
                </a:lnTo>
                <a:close/>
              </a:path>
              <a:path w="430529" h="509904">
                <a:moveTo>
                  <a:pt x="94253" y="205683"/>
                </a:moveTo>
                <a:lnTo>
                  <a:pt x="60840" y="205683"/>
                </a:lnTo>
                <a:lnTo>
                  <a:pt x="68325" y="211921"/>
                </a:lnTo>
                <a:lnTo>
                  <a:pt x="68958" y="220778"/>
                </a:lnTo>
                <a:lnTo>
                  <a:pt x="68958" y="225207"/>
                </a:lnTo>
                <a:lnTo>
                  <a:pt x="92998" y="253677"/>
                </a:lnTo>
                <a:lnTo>
                  <a:pt x="126528" y="253677"/>
                </a:lnTo>
                <a:lnTo>
                  <a:pt x="126528" y="224574"/>
                </a:lnTo>
                <a:lnTo>
                  <a:pt x="145112" y="205990"/>
                </a:lnTo>
                <a:lnTo>
                  <a:pt x="100353" y="205990"/>
                </a:lnTo>
                <a:lnTo>
                  <a:pt x="94253" y="205683"/>
                </a:lnTo>
                <a:close/>
              </a:path>
              <a:path w="430529" h="509904">
                <a:moveTo>
                  <a:pt x="189793" y="95511"/>
                </a:moveTo>
                <a:lnTo>
                  <a:pt x="158160" y="95511"/>
                </a:lnTo>
                <a:lnTo>
                  <a:pt x="158160" y="164471"/>
                </a:lnTo>
                <a:lnTo>
                  <a:pt x="202445" y="208758"/>
                </a:lnTo>
                <a:lnTo>
                  <a:pt x="213200" y="208758"/>
                </a:lnTo>
                <a:lnTo>
                  <a:pt x="220159" y="215717"/>
                </a:lnTo>
                <a:lnTo>
                  <a:pt x="220159" y="233431"/>
                </a:lnTo>
                <a:lnTo>
                  <a:pt x="213200" y="240391"/>
                </a:lnTo>
                <a:lnTo>
                  <a:pt x="403499" y="240391"/>
                </a:lnTo>
                <a:lnTo>
                  <a:pt x="380218" y="199900"/>
                </a:lnTo>
                <a:lnTo>
                  <a:pt x="380218" y="196737"/>
                </a:lnTo>
                <a:lnTo>
                  <a:pt x="376762" y="152970"/>
                </a:lnTo>
                <a:lnTo>
                  <a:pt x="375515" y="149050"/>
                </a:lnTo>
                <a:lnTo>
                  <a:pt x="201576" y="149050"/>
                </a:lnTo>
                <a:lnTo>
                  <a:pt x="195476" y="148743"/>
                </a:lnTo>
                <a:lnTo>
                  <a:pt x="189793" y="146124"/>
                </a:lnTo>
                <a:lnTo>
                  <a:pt x="185651" y="141507"/>
                </a:lnTo>
                <a:lnTo>
                  <a:pt x="183703" y="135764"/>
                </a:lnTo>
                <a:lnTo>
                  <a:pt x="183819" y="133470"/>
                </a:lnTo>
                <a:lnTo>
                  <a:pt x="183934" y="131177"/>
                </a:lnTo>
                <a:lnTo>
                  <a:pt x="189793" y="120817"/>
                </a:lnTo>
                <a:lnTo>
                  <a:pt x="189793" y="95511"/>
                </a:lnTo>
                <a:close/>
              </a:path>
              <a:path w="430529" h="509904">
                <a:moveTo>
                  <a:pt x="54407" y="237860"/>
                </a:moveTo>
                <a:lnTo>
                  <a:pt x="45550" y="238493"/>
                </a:lnTo>
                <a:lnTo>
                  <a:pt x="54947" y="238493"/>
                </a:lnTo>
                <a:lnTo>
                  <a:pt x="54407" y="237860"/>
                </a:lnTo>
                <a:close/>
              </a:path>
              <a:path w="430529" h="509904">
                <a:moveTo>
                  <a:pt x="139181" y="79931"/>
                </a:moveTo>
                <a:lnTo>
                  <a:pt x="70460" y="79931"/>
                </a:lnTo>
                <a:lnTo>
                  <a:pt x="76559" y="80238"/>
                </a:lnTo>
                <a:lnTo>
                  <a:pt x="82243" y="82857"/>
                </a:lnTo>
                <a:lnTo>
                  <a:pt x="86385" y="87474"/>
                </a:lnTo>
                <a:lnTo>
                  <a:pt x="88332" y="93217"/>
                </a:lnTo>
                <a:lnTo>
                  <a:pt x="88217" y="95511"/>
                </a:lnTo>
                <a:lnTo>
                  <a:pt x="88102" y="97804"/>
                </a:lnTo>
                <a:lnTo>
                  <a:pt x="88026" y="99317"/>
                </a:lnTo>
                <a:lnTo>
                  <a:pt x="85406" y="105001"/>
                </a:lnTo>
                <a:lnTo>
                  <a:pt x="84774" y="106266"/>
                </a:lnTo>
                <a:lnTo>
                  <a:pt x="83508" y="107531"/>
                </a:lnTo>
                <a:lnTo>
                  <a:pt x="82243" y="108164"/>
                </a:lnTo>
                <a:lnTo>
                  <a:pt x="82243" y="133470"/>
                </a:lnTo>
                <a:lnTo>
                  <a:pt x="107549" y="133470"/>
                </a:lnTo>
                <a:lnTo>
                  <a:pt x="107549" y="177757"/>
                </a:lnTo>
                <a:lnTo>
                  <a:pt x="111691" y="182373"/>
                </a:lnTo>
                <a:lnTo>
                  <a:pt x="113638" y="188117"/>
                </a:lnTo>
                <a:lnTo>
                  <a:pt x="113427" y="192308"/>
                </a:lnTo>
                <a:lnTo>
                  <a:pt x="113332" y="194216"/>
                </a:lnTo>
                <a:lnTo>
                  <a:pt x="110712" y="199900"/>
                </a:lnTo>
                <a:lnTo>
                  <a:pt x="106096" y="204042"/>
                </a:lnTo>
                <a:lnTo>
                  <a:pt x="100353" y="205990"/>
                </a:lnTo>
                <a:lnTo>
                  <a:pt x="145112" y="205990"/>
                </a:lnTo>
                <a:lnTo>
                  <a:pt x="158793" y="192308"/>
                </a:lnTo>
                <a:lnTo>
                  <a:pt x="139181" y="172063"/>
                </a:lnTo>
                <a:lnTo>
                  <a:pt x="139181" y="79931"/>
                </a:lnTo>
                <a:close/>
              </a:path>
              <a:path w="430529" h="509904">
                <a:moveTo>
                  <a:pt x="240404" y="29339"/>
                </a:moveTo>
                <a:lnTo>
                  <a:pt x="146377" y="29339"/>
                </a:lnTo>
                <a:lnTo>
                  <a:pt x="152476" y="29646"/>
                </a:lnTo>
                <a:lnTo>
                  <a:pt x="158160" y="32265"/>
                </a:lnTo>
                <a:lnTo>
                  <a:pt x="162302" y="36870"/>
                </a:lnTo>
                <a:lnTo>
                  <a:pt x="164250" y="42607"/>
                </a:lnTo>
                <a:lnTo>
                  <a:pt x="164081" y="45958"/>
                </a:lnTo>
                <a:lnTo>
                  <a:pt x="164019" y="47194"/>
                </a:lnTo>
                <a:lnTo>
                  <a:pt x="163943" y="48704"/>
                </a:lnTo>
                <a:lnTo>
                  <a:pt x="161324" y="54388"/>
                </a:lnTo>
                <a:lnTo>
                  <a:pt x="160691" y="55653"/>
                </a:lnTo>
                <a:lnTo>
                  <a:pt x="159426" y="56918"/>
                </a:lnTo>
                <a:lnTo>
                  <a:pt x="158160" y="57551"/>
                </a:lnTo>
                <a:lnTo>
                  <a:pt x="158160" y="76531"/>
                </a:lnTo>
                <a:lnTo>
                  <a:pt x="208772" y="76531"/>
                </a:lnTo>
                <a:lnTo>
                  <a:pt x="208772" y="120817"/>
                </a:lnTo>
                <a:lnTo>
                  <a:pt x="212914" y="125434"/>
                </a:lnTo>
                <a:lnTo>
                  <a:pt x="214861" y="131177"/>
                </a:lnTo>
                <a:lnTo>
                  <a:pt x="214746" y="133470"/>
                </a:lnTo>
                <a:lnTo>
                  <a:pt x="214631" y="135764"/>
                </a:lnTo>
                <a:lnTo>
                  <a:pt x="214555" y="137276"/>
                </a:lnTo>
                <a:lnTo>
                  <a:pt x="211935" y="142960"/>
                </a:lnTo>
                <a:lnTo>
                  <a:pt x="207319" y="147102"/>
                </a:lnTo>
                <a:lnTo>
                  <a:pt x="201576" y="149050"/>
                </a:lnTo>
                <a:lnTo>
                  <a:pt x="375515" y="149050"/>
                </a:lnTo>
                <a:lnTo>
                  <a:pt x="363916" y="112593"/>
                </a:lnTo>
                <a:lnTo>
                  <a:pt x="272669" y="112593"/>
                </a:lnTo>
                <a:lnTo>
                  <a:pt x="265710" y="105633"/>
                </a:lnTo>
                <a:lnTo>
                  <a:pt x="265710" y="95511"/>
                </a:lnTo>
                <a:lnTo>
                  <a:pt x="240404" y="72735"/>
                </a:lnTo>
                <a:lnTo>
                  <a:pt x="240404" y="29339"/>
                </a:lnTo>
                <a:close/>
              </a:path>
              <a:path w="430529" h="509904">
                <a:moveTo>
                  <a:pt x="285959" y="26571"/>
                </a:moveTo>
                <a:lnTo>
                  <a:pt x="240404" y="26571"/>
                </a:lnTo>
                <a:lnTo>
                  <a:pt x="246730" y="28469"/>
                </a:lnTo>
                <a:lnTo>
                  <a:pt x="259383" y="33531"/>
                </a:lnTo>
                <a:lnTo>
                  <a:pt x="259383" y="64510"/>
                </a:lnTo>
                <a:lnTo>
                  <a:pt x="278363" y="81592"/>
                </a:lnTo>
                <a:lnTo>
                  <a:pt x="290383" y="81592"/>
                </a:lnTo>
                <a:lnTo>
                  <a:pt x="297342" y="88551"/>
                </a:lnTo>
                <a:lnTo>
                  <a:pt x="297342" y="106266"/>
                </a:lnTo>
                <a:lnTo>
                  <a:pt x="290383" y="112593"/>
                </a:lnTo>
                <a:lnTo>
                  <a:pt x="363949" y="112593"/>
                </a:lnTo>
                <a:lnTo>
                  <a:pt x="342741" y="76531"/>
                </a:lnTo>
                <a:lnTo>
                  <a:pt x="339240" y="72735"/>
                </a:lnTo>
                <a:lnTo>
                  <a:pt x="314246" y="45958"/>
                </a:lnTo>
                <a:lnTo>
                  <a:pt x="285959" y="26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803071" y="1641475"/>
            <a:ext cx="4335145" cy="555625"/>
            <a:chOff x="803071" y="1641475"/>
            <a:chExt cx="4335145" cy="555625"/>
          </a:xfrm>
        </p:grpSpPr>
        <p:sp>
          <p:nvSpPr>
            <p:cNvPr id="21" name="object 21"/>
            <p:cNvSpPr/>
            <p:nvPr/>
          </p:nvSpPr>
          <p:spPr>
            <a:xfrm>
              <a:off x="809421" y="1647825"/>
              <a:ext cx="4322445" cy="542925"/>
            </a:xfrm>
            <a:custGeom>
              <a:avLst/>
              <a:gdLst/>
              <a:ahLst/>
              <a:cxnLst/>
              <a:rect l="l" t="t" r="r" b="b"/>
              <a:pathLst>
                <a:path w="4322445" h="542925">
                  <a:moveTo>
                    <a:pt x="4231970" y="0"/>
                  </a:moveTo>
                  <a:lnTo>
                    <a:pt x="90436" y="0"/>
                  </a:lnTo>
                  <a:lnTo>
                    <a:pt x="55233" y="7110"/>
                  </a:lnTo>
                  <a:lnTo>
                    <a:pt x="26487" y="26495"/>
                  </a:lnTo>
                  <a:lnTo>
                    <a:pt x="7106" y="55239"/>
                  </a:lnTo>
                  <a:lnTo>
                    <a:pt x="0" y="90424"/>
                  </a:lnTo>
                  <a:lnTo>
                    <a:pt x="0" y="452120"/>
                  </a:lnTo>
                  <a:lnTo>
                    <a:pt x="7106" y="487378"/>
                  </a:lnTo>
                  <a:lnTo>
                    <a:pt x="26487" y="516159"/>
                  </a:lnTo>
                  <a:lnTo>
                    <a:pt x="55233" y="535559"/>
                  </a:lnTo>
                  <a:lnTo>
                    <a:pt x="90436" y="542671"/>
                  </a:lnTo>
                  <a:lnTo>
                    <a:pt x="4231970" y="542671"/>
                  </a:lnTo>
                  <a:lnTo>
                    <a:pt x="4267155" y="535559"/>
                  </a:lnTo>
                  <a:lnTo>
                    <a:pt x="4295898" y="516159"/>
                  </a:lnTo>
                  <a:lnTo>
                    <a:pt x="4315284" y="487378"/>
                  </a:lnTo>
                  <a:lnTo>
                    <a:pt x="4322394" y="452120"/>
                  </a:lnTo>
                  <a:lnTo>
                    <a:pt x="4322394" y="90424"/>
                  </a:lnTo>
                  <a:lnTo>
                    <a:pt x="4315284" y="55239"/>
                  </a:lnTo>
                  <a:lnTo>
                    <a:pt x="4295898" y="26495"/>
                  </a:lnTo>
                  <a:lnTo>
                    <a:pt x="4267155" y="7110"/>
                  </a:lnTo>
                  <a:lnTo>
                    <a:pt x="4231970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9421" y="1647825"/>
              <a:ext cx="4322445" cy="542925"/>
            </a:xfrm>
            <a:custGeom>
              <a:avLst/>
              <a:gdLst/>
              <a:ahLst/>
              <a:cxnLst/>
              <a:rect l="l" t="t" r="r" b="b"/>
              <a:pathLst>
                <a:path w="4322445" h="542925">
                  <a:moveTo>
                    <a:pt x="0" y="90424"/>
                  </a:moveTo>
                  <a:lnTo>
                    <a:pt x="7106" y="55239"/>
                  </a:lnTo>
                  <a:lnTo>
                    <a:pt x="26487" y="26495"/>
                  </a:lnTo>
                  <a:lnTo>
                    <a:pt x="55233" y="7110"/>
                  </a:lnTo>
                  <a:lnTo>
                    <a:pt x="90436" y="0"/>
                  </a:lnTo>
                  <a:lnTo>
                    <a:pt x="4231970" y="0"/>
                  </a:lnTo>
                  <a:lnTo>
                    <a:pt x="4267155" y="7110"/>
                  </a:lnTo>
                  <a:lnTo>
                    <a:pt x="4295898" y="26495"/>
                  </a:lnTo>
                  <a:lnTo>
                    <a:pt x="4315284" y="55239"/>
                  </a:lnTo>
                  <a:lnTo>
                    <a:pt x="4322394" y="90424"/>
                  </a:lnTo>
                  <a:lnTo>
                    <a:pt x="4322394" y="452120"/>
                  </a:lnTo>
                  <a:lnTo>
                    <a:pt x="4315284" y="487378"/>
                  </a:lnTo>
                  <a:lnTo>
                    <a:pt x="4295898" y="516159"/>
                  </a:lnTo>
                  <a:lnTo>
                    <a:pt x="4267155" y="535559"/>
                  </a:lnTo>
                  <a:lnTo>
                    <a:pt x="4231970" y="542671"/>
                  </a:lnTo>
                  <a:lnTo>
                    <a:pt x="90436" y="542671"/>
                  </a:lnTo>
                  <a:lnTo>
                    <a:pt x="55233" y="535559"/>
                  </a:lnTo>
                  <a:lnTo>
                    <a:pt x="26487" y="516159"/>
                  </a:lnTo>
                  <a:lnTo>
                    <a:pt x="7106" y="487378"/>
                  </a:lnTo>
                  <a:lnTo>
                    <a:pt x="0" y="452120"/>
                  </a:lnTo>
                  <a:lnTo>
                    <a:pt x="0" y="90424"/>
                  </a:ln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925573" y="1794129"/>
            <a:ext cx="23901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ПОТРЕБНОСТИ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ВОЗРАСТА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80360" y="1766483"/>
            <a:ext cx="411480" cy="375920"/>
            <a:chOff x="980360" y="1766483"/>
            <a:chExt cx="411480" cy="375920"/>
          </a:xfrm>
        </p:grpSpPr>
        <p:sp>
          <p:nvSpPr>
            <p:cNvPr id="25" name="object 25"/>
            <p:cNvSpPr/>
            <p:nvPr/>
          </p:nvSpPr>
          <p:spPr>
            <a:xfrm>
              <a:off x="983829" y="1769952"/>
              <a:ext cx="404495" cy="368935"/>
            </a:xfrm>
            <a:custGeom>
              <a:avLst/>
              <a:gdLst/>
              <a:ahLst/>
              <a:cxnLst/>
              <a:rect l="l" t="t" r="r" b="b"/>
              <a:pathLst>
                <a:path w="404494" h="368935">
                  <a:moveTo>
                    <a:pt x="384147" y="0"/>
                  </a:moveTo>
                  <a:lnTo>
                    <a:pt x="20218" y="0"/>
                  </a:lnTo>
                  <a:lnTo>
                    <a:pt x="11937" y="1740"/>
                  </a:lnTo>
                  <a:lnTo>
                    <a:pt x="12247" y="1740"/>
                  </a:lnTo>
                  <a:lnTo>
                    <a:pt x="5985" y="5985"/>
                  </a:lnTo>
                  <a:lnTo>
                    <a:pt x="1646" y="12387"/>
                  </a:lnTo>
                  <a:lnTo>
                    <a:pt x="0" y="20218"/>
                  </a:lnTo>
                  <a:lnTo>
                    <a:pt x="115" y="266488"/>
                  </a:lnTo>
                  <a:lnTo>
                    <a:pt x="1512" y="273710"/>
                  </a:lnTo>
                  <a:lnTo>
                    <a:pt x="5756" y="280119"/>
                  </a:lnTo>
                  <a:lnTo>
                    <a:pt x="12094" y="284470"/>
                  </a:lnTo>
                  <a:lnTo>
                    <a:pt x="19886" y="286112"/>
                  </a:lnTo>
                  <a:lnTo>
                    <a:pt x="242619" y="286112"/>
                  </a:lnTo>
                  <a:lnTo>
                    <a:pt x="323492" y="368772"/>
                  </a:lnTo>
                  <a:lnTo>
                    <a:pt x="323492" y="286707"/>
                  </a:lnTo>
                  <a:lnTo>
                    <a:pt x="384147" y="286707"/>
                  </a:lnTo>
                  <a:lnTo>
                    <a:pt x="391981" y="285061"/>
                  </a:lnTo>
                  <a:lnTo>
                    <a:pt x="398383" y="280721"/>
                  </a:lnTo>
                  <a:lnTo>
                    <a:pt x="402722" y="274320"/>
                  </a:lnTo>
                  <a:lnTo>
                    <a:pt x="404365" y="266488"/>
                  </a:lnTo>
                  <a:lnTo>
                    <a:pt x="404365" y="219999"/>
                  </a:lnTo>
                  <a:lnTo>
                    <a:pt x="202182" y="219999"/>
                  </a:lnTo>
                  <a:lnTo>
                    <a:pt x="189927" y="209869"/>
                  </a:lnTo>
                  <a:lnTo>
                    <a:pt x="162965" y="183948"/>
                  </a:lnTo>
                  <a:lnTo>
                    <a:pt x="136003" y="148940"/>
                  </a:lnTo>
                  <a:lnTo>
                    <a:pt x="123747" y="111551"/>
                  </a:lnTo>
                  <a:lnTo>
                    <a:pt x="131914" y="88367"/>
                  </a:lnTo>
                  <a:lnTo>
                    <a:pt x="152060" y="73188"/>
                  </a:lnTo>
                  <a:lnTo>
                    <a:pt x="404365" y="73188"/>
                  </a:lnTo>
                  <a:lnTo>
                    <a:pt x="404252" y="20218"/>
                  </a:lnTo>
                  <a:lnTo>
                    <a:pt x="402859" y="12817"/>
                  </a:lnTo>
                  <a:lnTo>
                    <a:pt x="398556" y="6235"/>
                  </a:lnTo>
                  <a:lnTo>
                    <a:pt x="392103" y="1740"/>
                  </a:lnTo>
                  <a:lnTo>
                    <a:pt x="384147" y="0"/>
                  </a:lnTo>
                  <a:close/>
                </a:path>
                <a:path w="404494" h="368935">
                  <a:moveTo>
                    <a:pt x="404365" y="73188"/>
                  </a:moveTo>
                  <a:lnTo>
                    <a:pt x="252298" y="73188"/>
                  </a:lnTo>
                  <a:lnTo>
                    <a:pt x="272445" y="88367"/>
                  </a:lnTo>
                  <a:lnTo>
                    <a:pt x="280612" y="111551"/>
                  </a:lnTo>
                  <a:lnTo>
                    <a:pt x="268358" y="148940"/>
                  </a:lnTo>
                  <a:lnTo>
                    <a:pt x="241397" y="183948"/>
                  </a:lnTo>
                  <a:lnTo>
                    <a:pt x="214437" y="209869"/>
                  </a:lnTo>
                  <a:lnTo>
                    <a:pt x="202182" y="219999"/>
                  </a:lnTo>
                  <a:lnTo>
                    <a:pt x="404365" y="219999"/>
                  </a:lnTo>
                  <a:lnTo>
                    <a:pt x="404365" y="73188"/>
                  </a:lnTo>
                  <a:close/>
                </a:path>
                <a:path w="404494" h="368935">
                  <a:moveTo>
                    <a:pt x="252298" y="73188"/>
                  </a:moveTo>
                  <a:lnTo>
                    <a:pt x="152060" y="73188"/>
                  </a:lnTo>
                  <a:lnTo>
                    <a:pt x="177659" y="74883"/>
                  </a:lnTo>
                  <a:lnTo>
                    <a:pt x="202182" y="102318"/>
                  </a:lnTo>
                  <a:lnTo>
                    <a:pt x="226700" y="74883"/>
                  </a:lnTo>
                  <a:lnTo>
                    <a:pt x="252298" y="73188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3829" y="1769952"/>
              <a:ext cx="404495" cy="368935"/>
            </a:xfrm>
            <a:custGeom>
              <a:avLst/>
              <a:gdLst/>
              <a:ahLst/>
              <a:cxnLst/>
              <a:rect l="l" t="t" r="r" b="b"/>
              <a:pathLst>
                <a:path w="404494" h="368935">
                  <a:moveTo>
                    <a:pt x="384147" y="0"/>
                  </a:moveTo>
                  <a:lnTo>
                    <a:pt x="20218" y="0"/>
                  </a:lnTo>
                  <a:lnTo>
                    <a:pt x="12386" y="1646"/>
                  </a:lnTo>
                  <a:lnTo>
                    <a:pt x="5985" y="5985"/>
                  </a:lnTo>
                  <a:lnTo>
                    <a:pt x="1646" y="12387"/>
                  </a:lnTo>
                  <a:lnTo>
                    <a:pt x="0" y="20218"/>
                  </a:lnTo>
                  <a:lnTo>
                    <a:pt x="0" y="265893"/>
                  </a:lnTo>
                  <a:lnTo>
                    <a:pt x="1512" y="273710"/>
                  </a:lnTo>
                  <a:lnTo>
                    <a:pt x="5756" y="280119"/>
                  </a:lnTo>
                  <a:lnTo>
                    <a:pt x="12094" y="284470"/>
                  </a:lnTo>
                  <a:lnTo>
                    <a:pt x="19886" y="286112"/>
                  </a:lnTo>
                  <a:lnTo>
                    <a:pt x="20109" y="286112"/>
                  </a:lnTo>
                  <a:lnTo>
                    <a:pt x="242619" y="286112"/>
                  </a:lnTo>
                  <a:lnTo>
                    <a:pt x="323492" y="368772"/>
                  </a:lnTo>
                  <a:lnTo>
                    <a:pt x="323492" y="286707"/>
                  </a:lnTo>
                  <a:lnTo>
                    <a:pt x="384147" y="286707"/>
                  </a:lnTo>
                  <a:lnTo>
                    <a:pt x="391981" y="285061"/>
                  </a:lnTo>
                  <a:lnTo>
                    <a:pt x="398383" y="280721"/>
                  </a:lnTo>
                  <a:lnTo>
                    <a:pt x="402722" y="274320"/>
                  </a:lnTo>
                  <a:lnTo>
                    <a:pt x="404365" y="266488"/>
                  </a:lnTo>
                  <a:lnTo>
                    <a:pt x="404365" y="20818"/>
                  </a:lnTo>
                  <a:lnTo>
                    <a:pt x="402859" y="12817"/>
                  </a:lnTo>
                  <a:lnTo>
                    <a:pt x="398556" y="6235"/>
                  </a:lnTo>
                  <a:lnTo>
                    <a:pt x="392103" y="1740"/>
                  </a:lnTo>
                  <a:lnTo>
                    <a:pt x="384147" y="0"/>
                  </a:lnTo>
                  <a:close/>
                </a:path>
              </a:pathLst>
            </a:custGeom>
            <a:ln w="6937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4108" y="1839672"/>
              <a:ext cx="163802" cy="15374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808596" y="2324874"/>
            <a:ext cx="4323715" cy="105537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16865" indent="-172720">
              <a:lnSpc>
                <a:spcPct val="100000"/>
              </a:lnSpc>
              <a:spcBef>
                <a:spcPts val="240"/>
              </a:spcBef>
              <a:buChar char="•"/>
              <a:tabLst>
                <a:tab pos="3168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Принадлежность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группе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сверстников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3168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Интимно</a:t>
            </a:r>
            <a:r>
              <a:rPr sz="1400" spc="-10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личностное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общение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>
              <a:lnSpc>
                <a:spcPct val="100000"/>
              </a:lnSpc>
              <a:buChar char="•"/>
              <a:tabLst>
                <a:tab pos="3168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Независимость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(сепарация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родителей)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>
              <a:lnSpc>
                <a:spcPct val="100000"/>
              </a:lnSpc>
              <a:buChar char="•"/>
              <a:tabLst>
                <a:tab pos="3168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Самопроявление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социуме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306440" y="2617977"/>
            <a:ext cx="367665" cy="492125"/>
            <a:chOff x="5306440" y="2617977"/>
            <a:chExt cx="367665" cy="492125"/>
          </a:xfrm>
        </p:grpSpPr>
        <p:sp>
          <p:nvSpPr>
            <p:cNvPr id="30" name="object 30"/>
            <p:cNvSpPr/>
            <p:nvPr/>
          </p:nvSpPr>
          <p:spPr>
            <a:xfrm>
              <a:off x="5312790" y="2624327"/>
              <a:ext cx="354965" cy="479425"/>
            </a:xfrm>
            <a:custGeom>
              <a:avLst/>
              <a:gdLst/>
              <a:ahLst/>
              <a:cxnLst/>
              <a:rect l="l" t="t" r="r" b="b"/>
              <a:pathLst>
                <a:path w="354964" h="479425">
                  <a:moveTo>
                    <a:pt x="177292" y="0"/>
                  </a:moveTo>
                  <a:lnTo>
                    <a:pt x="177292" y="119887"/>
                  </a:lnTo>
                  <a:lnTo>
                    <a:pt x="0" y="119887"/>
                  </a:lnTo>
                  <a:lnTo>
                    <a:pt x="0" y="359537"/>
                  </a:lnTo>
                  <a:lnTo>
                    <a:pt x="177292" y="359537"/>
                  </a:lnTo>
                  <a:lnTo>
                    <a:pt x="177292" y="479425"/>
                  </a:lnTo>
                  <a:lnTo>
                    <a:pt x="354457" y="239649"/>
                  </a:lnTo>
                  <a:lnTo>
                    <a:pt x="177292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12790" y="2624327"/>
              <a:ext cx="354965" cy="479425"/>
            </a:xfrm>
            <a:custGeom>
              <a:avLst/>
              <a:gdLst/>
              <a:ahLst/>
              <a:cxnLst/>
              <a:rect l="l" t="t" r="r" b="b"/>
              <a:pathLst>
                <a:path w="354964" h="479425">
                  <a:moveTo>
                    <a:pt x="0" y="119887"/>
                  </a:moveTo>
                  <a:lnTo>
                    <a:pt x="177292" y="119887"/>
                  </a:lnTo>
                  <a:lnTo>
                    <a:pt x="177292" y="0"/>
                  </a:lnTo>
                  <a:lnTo>
                    <a:pt x="354457" y="239649"/>
                  </a:lnTo>
                  <a:lnTo>
                    <a:pt x="177292" y="479425"/>
                  </a:lnTo>
                  <a:lnTo>
                    <a:pt x="177292" y="359537"/>
                  </a:lnTo>
                  <a:lnTo>
                    <a:pt x="0" y="359537"/>
                  </a:lnTo>
                  <a:lnTo>
                    <a:pt x="0" y="119887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8569" y="3583314"/>
            <a:ext cx="378029" cy="37657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7055104" y="2325242"/>
            <a:ext cx="4322445" cy="152527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323215" marR="1015365" indent="-178435">
              <a:lnSpc>
                <a:spcPct val="100000"/>
              </a:lnSpc>
              <a:spcBef>
                <a:spcPts val="525"/>
              </a:spcBef>
              <a:buChar char="•"/>
              <a:tabLst>
                <a:tab pos="32321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Дефицит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общение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</a:t>
            </a:r>
            <a:r>
              <a:rPr sz="1400" spc="-10" dirty="0">
                <a:latin typeface="Microsoft Sans Serif"/>
                <a:cs typeface="Microsoft Sans Serif"/>
              </a:rPr>
              <a:t> сверстниками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желание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восполнить,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поиск</a:t>
            </a:r>
            <a:endParaRPr sz="1400">
              <a:latin typeface="Microsoft Sans Serif"/>
              <a:cs typeface="Microsoft Sans Serif"/>
            </a:endParaRPr>
          </a:p>
          <a:p>
            <a:pPr marL="323215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«единомышленников»</a:t>
            </a:r>
            <a:endParaRPr sz="1400">
              <a:latin typeface="Microsoft Sans Serif"/>
              <a:cs typeface="Microsoft Sans Serif"/>
            </a:endParaRPr>
          </a:p>
          <a:p>
            <a:pPr marL="323215" indent="-178435">
              <a:lnSpc>
                <a:spcPct val="100000"/>
              </a:lnSpc>
              <a:buChar char="•"/>
              <a:tabLst>
                <a:tab pos="323215" algn="l"/>
              </a:tabLst>
            </a:pPr>
            <a:r>
              <a:rPr sz="1400" dirty="0">
                <a:latin typeface="Microsoft Sans Serif"/>
                <a:cs typeface="Microsoft Sans Serif"/>
              </a:rPr>
              <a:t>Непринятие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среде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сверстников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(травля)</a:t>
            </a:r>
            <a:endParaRPr sz="1400">
              <a:latin typeface="Microsoft Sans Serif"/>
              <a:cs typeface="Microsoft Sans Serif"/>
            </a:endParaRPr>
          </a:p>
          <a:p>
            <a:pPr marL="323215" indent="-178435">
              <a:lnSpc>
                <a:spcPct val="100000"/>
              </a:lnSpc>
              <a:buChar char="•"/>
              <a:tabLst>
                <a:tab pos="32321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Ограниченные</a:t>
            </a:r>
            <a:r>
              <a:rPr sz="1400" spc="-20" dirty="0">
                <a:latin typeface="Microsoft Sans Serif"/>
                <a:cs typeface="Microsoft Sans Serif"/>
              </a:rPr>
              <a:t> возможности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самореализации</a:t>
            </a:r>
            <a:endParaRPr sz="1400">
              <a:latin typeface="Microsoft Sans Serif"/>
              <a:cs typeface="Microsoft Sans Serif"/>
            </a:endParaRPr>
          </a:p>
          <a:p>
            <a:pPr marL="32321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реальном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мире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9139" y="5559971"/>
            <a:ext cx="4314190" cy="739140"/>
          </a:xfrm>
          <a:prstGeom prst="rect">
            <a:avLst/>
          </a:prstGeom>
          <a:solidFill>
            <a:schemeClr val="bg2"/>
          </a:solidFill>
          <a:ln w="9525">
            <a:solidFill>
              <a:srgbClr val="7E5F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263525" marR="499745" indent="-172720">
              <a:lnSpc>
                <a:spcPct val="100000"/>
              </a:lnSpc>
              <a:spcBef>
                <a:spcPts val="325"/>
              </a:spcBef>
              <a:buChar char="•"/>
              <a:tabLst>
                <a:tab pos="26352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Чрезмерная </a:t>
            </a:r>
            <a:r>
              <a:rPr sz="1400" spc="-10" dirty="0">
                <a:latin typeface="Microsoft Sans Serif"/>
                <a:cs typeface="Microsoft Sans Serif"/>
              </a:rPr>
              <a:t>погруженность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10" dirty="0">
                <a:latin typeface="Microsoft Sans Serif"/>
                <a:cs typeface="Microsoft Sans Serif"/>
              </a:rPr>
              <a:t>виртуальную </a:t>
            </a:r>
            <a:r>
              <a:rPr sz="1400" dirty="0">
                <a:latin typeface="Microsoft Sans Serif"/>
                <a:cs typeface="Microsoft Sans Serif"/>
              </a:rPr>
              <a:t>реальность,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длительное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пребывание</a:t>
            </a:r>
            <a:endParaRPr sz="1400">
              <a:latin typeface="Microsoft Sans Serif"/>
              <a:cs typeface="Microsoft Sans Serif"/>
            </a:endParaRPr>
          </a:p>
          <a:p>
            <a:pPr marL="26352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сети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Интернет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159158" y="1766110"/>
            <a:ext cx="397510" cy="384175"/>
            <a:chOff x="7159158" y="1766110"/>
            <a:chExt cx="397510" cy="384175"/>
          </a:xfrm>
        </p:grpSpPr>
        <p:sp>
          <p:nvSpPr>
            <p:cNvPr id="36" name="object 36"/>
            <p:cNvSpPr/>
            <p:nvPr/>
          </p:nvSpPr>
          <p:spPr>
            <a:xfrm>
              <a:off x="7159158" y="1766110"/>
              <a:ext cx="397510" cy="220979"/>
            </a:xfrm>
            <a:custGeom>
              <a:avLst/>
              <a:gdLst/>
              <a:ahLst/>
              <a:cxnLst/>
              <a:rect l="l" t="t" r="r" b="b"/>
              <a:pathLst>
                <a:path w="397509" h="220980">
                  <a:moveTo>
                    <a:pt x="63066" y="81621"/>
                  </a:moveTo>
                  <a:lnTo>
                    <a:pt x="14695" y="108058"/>
                  </a:lnTo>
                  <a:lnTo>
                    <a:pt x="0" y="142543"/>
                  </a:lnTo>
                  <a:lnTo>
                    <a:pt x="76" y="153729"/>
                  </a:lnTo>
                  <a:lnTo>
                    <a:pt x="127" y="161259"/>
                  </a:lnTo>
                  <a:lnTo>
                    <a:pt x="29173" y="208604"/>
                  </a:lnTo>
                  <a:lnTo>
                    <a:pt x="64749" y="220972"/>
                  </a:lnTo>
                  <a:lnTo>
                    <a:pt x="344115" y="220972"/>
                  </a:lnTo>
                  <a:lnTo>
                    <a:pt x="365159" y="216016"/>
                  </a:lnTo>
                  <a:lnTo>
                    <a:pt x="381946" y="204020"/>
                  </a:lnTo>
                  <a:lnTo>
                    <a:pt x="393059" y="186678"/>
                  </a:lnTo>
                  <a:lnTo>
                    <a:pt x="397079" y="165679"/>
                  </a:lnTo>
                  <a:lnTo>
                    <a:pt x="395796" y="153729"/>
                  </a:lnTo>
                  <a:lnTo>
                    <a:pt x="368005" y="117034"/>
                  </a:lnTo>
                  <a:lnTo>
                    <a:pt x="350165" y="111550"/>
                  </a:lnTo>
                  <a:lnTo>
                    <a:pt x="333057" y="111550"/>
                  </a:lnTo>
                  <a:lnTo>
                    <a:pt x="333057" y="110386"/>
                  </a:lnTo>
                  <a:lnTo>
                    <a:pt x="331220" y="94807"/>
                  </a:lnTo>
                  <a:lnTo>
                    <a:pt x="331129" y="94034"/>
                  </a:lnTo>
                  <a:lnTo>
                    <a:pt x="326879" y="82448"/>
                  </a:lnTo>
                  <a:lnTo>
                    <a:pt x="82209" y="82448"/>
                  </a:lnTo>
                  <a:lnTo>
                    <a:pt x="63066" y="81621"/>
                  </a:lnTo>
                  <a:close/>
                </a:path>
                <a:path w="397509" h="220980">
                  <a:moveTo>
                    <a:pt x="345216" y="110759"/>
                  </a:moveTo>
                  <a:lnTo>
                    <a:pt x="333057" y="111550"/>
                  </a:lnTo>
                  <a:lnTo>
                    <a:pt x="350165" y="111550"/>
                  </a:lnTo>
                  <a:lnTo>
                    <a:pt x="345216" y="110759"/>
                  </a:lnTo>
                  <a:close/>
                </a:path>
                <a:path w="397509" h="220980">
                  <a:moveTo>
                    <a:pt x="174722" y="0"/>
                  </a:moveTo>
                  <a:lnTo>
                    <a:pt x="121086" y="12959"/>
                  </a:lnTo>
                  <a:lnTo>
                    <a:pt x="87311" y="54920"/>
                  </a:lnTo>
                  <a:lnTo>
                    <a:pt x="82209" y="82448"/>
                  </a:lnTo>
                  <a:lnTo>
                    <a:pt x="326879" y="82448"/>
                  </a:lnTo>
                  <a:lnTo>
                    <a:pt x="289552" y="45753"/>
                  </a:lnTo>
                  <a:lnTo>
                    <a:pt x="241099" y="44034"/>
                  </a:lnTo>
                  <a:lnTo>
                    <a:pt x="223993" y="21935"/>
                  </a:lnTo>
                  <a:lnTo>
                    <a:pt x="201158" y="6929"/>
                  </a:lnTo>
                  <a:lnTo>
                    <a:pt x="174722" y="0"/>
                  </a:lnTo>
                  <a:close/>
                </a:path>
                <a:path w="397509" h="220980">
                  <a:moveTo>
                    <a:pt x="257468" y="40751"/>
                  </a:moveTo>
                  <a:lnTo>
                    <a:pt x="241099" y="44034"/>
                  </a:lnTo>
                  <a:lnTo>
                    <a:pt x="283428" y="44034"/>
                  </a:lnTo>
                  <a:lnTo>
                    <a:pt x="273837" y="41342"/>
                  </a:lnTo>
                  <a:lnTo>
                    <a:pt x="257468" y="40751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3590" y="2010364"/>
              <a:ext cx="215345" cy="139687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346191" y="5683224"/>
            <a:ext cx="367665" cy="492759"/>
            <a:chOff x="5346191" y="5683224"/>
            <a:chExt cx="367665" cy="492759"/>
          </a:xfrm>
        </p:grpSpPr>
        <p:sp>
          <p:nvSpPr>
            <p:cNvPr id="39" name="object 39"/>
            <p:cNvSpPr/>
            <p:nvPr/>
          </p:nvSpPr>
          <p:spPr>
            <a:xfrm>
              <a:off x="5352541" y="5689574"/>
              <a:ext cx="354965" cy="480059"/>
            </a:xfrm>
            <a:custGeom>
              <a:avLst/>
              <a:gdLst/>
              <a:ahLst/>
              <a:cxnLst/>
              <a:rect l="l" t="t" r="r" b="b"/>
              <a:pathLst>
                <a:path w="354964" h="480060">
                  <a:moveTo>
                    <a:pt x="177292" y="0"/>
                  </a:moveTo>
                  <a:lnTo>
                    <a:pt x="177292" y="119862"/>
                  </a:lnTo>
                  <a:lnTo>
                    <a:pt x="0" y="119862"/>
                  </a:lnTo>
                  <a:lnTo>
                    <a:pt x="0" y="359600"/>
                  </a:lnTo>
                  <a:lnTo>
                    <a:pt x="177292" y="359600"/>
                  </a:lnTo>
                  <a:lnTo>
                    <a:pt x="177292" y="479475"/>
                  </a:lnTo>
                  <a:lnTo>
                    <a:pt x="354584" y="239737"/>
                  </a:lnTo>
                  <a:lnTo>
                    <a:pt x="177292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52541" y="5689574"/>
              <a:ext cx="354965" cy="480059"/>
            </a:xfrm>
            <a:custGeom>
              <a:avLst/>
              <a:gdLst/>
              <a:ahLst/>
              <a:cxnLst/>
              <a:rect l="l" t="t" r="r" b="b"/>
              <a:pathLst>
                <a:path w="354964" h="480060">
                  <a:moveTo>
                    <a:pt x="0" y="119862"/>
                  </a:moveTo>
                  <a:lnTo>
                    <a:pt x="177292" y="119862"/>
                  </a:lnTo>
                  <a:lnTo>
                    <a:pt x="177292" y="0"/>
                  </a:lnTo>
                  <a:lnTo>
                    <a:pt x="354584" y="239737"/>
                  </a:lnTo>
                  <a:lnTo>
                    <a:pt x="177292" y="479475"/>
                  </a:lnTo>
                  <a:lnTo>
                    <a:pt x="177292" y="359600"/>
                  </a:lnTo>
                  <a:lnTo>
                    <a:pt x="0" y="359600"/>
                  </a:lnTo>
                  <a:lnTo>
                    <a:pt x="0" y="119862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sp>
        <p:nvSpPr>
          <p:cNvPr id="47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3810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Министерство образования Чувашской Республики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8" name="Рисунок 47"/>
          <p:cNvPicPr/>
          <p:nvPr/>
        </p:nvPicPr>
        <p:blipFill>
          <a:blip r:embed="rId6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337175" y="1770633"/>
            <a:ext cx="367665" cy="492759"/>
            <a:chOff x="5337175" y="1770633"/>
            <a:chExt cx="367665" cy="492759"/>
          </a:xfrm>
        </p:grpSpPr>
        <p:sp>
          <p:nvSpPr>
            <p:cNvPr id="5" name="object 5"/>
            <p:cNvSpPr/>
            <p:nvPr/>
          </p:nvSpPr>
          <p:spPr>
            <a:xfrm>
              <a:off x="5343525" y="1776983"/>
              <a:ext cx="354965" cy="480059"/>
            </a:xfrm>
            <a:custGeom>
              <a:avLst/>
              <a:gdLst/>
              <a:ahLst/>
              <a:cxnLst/>
              <a:rect l="l" t="t" r="r" b="b"/>
              <a:pathLst>
                <a:path w="354964" h="480060">
                  <a:moveTo>
                    <a:pt x="177291" y="0"/>
                  </a:moveTo>
                  <a:lnTo>
                    <a:pt x="177291" y="119887"/>
                  </a:lnTo>
                  <a:lnTo>
                    <a:pt x="0" y="119887"/>
                  </a:lnTo>
                  <a:lnTo>
                    <a:pt x="0" y="359663"/>
                  </a:lnTo>
                  <a:lnTo>
                    <a:pt x="177291" y="359663"/>
                  </a:lnTo>
                  <a:lnTo>
                    <a:pt x="177291" y="479551"/>
                  </a:lnTo>
                  <a:lnTo>
                    <a:pt x="354584" y="239775"/>
                  </a:lnTo>
                  <a:lnTo>
                    <a:pt x="177291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43525" y="1776983"/>
              <a:ext cx="354965" cy="480059"/>
            </a:xfrm>
            <a:custGeom>
              <a:avLst/>
              <a:gdLst/>
              <a:ahLst/>
              <a:cxnLst/>
              <a:rect l="l" t="t" r="r" b="b"/>
              <a:pathLst>
                <a:path w="354964" h="480060">
                  <a:moveTo>
                    <a:pt x="0" y="119887"/>
                  </a:moveTo>
                  <a:lnTo>
                    <a:pt x="177291" y="119887"/>
                  </a:lnTo>
                  <a:lnTo>
                    <a:pt x="177291" y="0"/>
                  </a:lnTo>
                  <a:lnTo>
                    <a:pt x="354584" y="239775"/>
                  </a:lnTo>
                  <a:lnTo>
                    <a:pt x="177291" y="479551"/>
                  </a:lnTo>
                  <a:lnTo>
                    <a:pt x="177291" y="359663"/>
                  </a:lnTo>
                  <a:lnTo>
                    <a:pt x="0" y="359663"/>
                  </a:lnTo>
                  <a:lnTo>
                    <a:pt x="0" y="119887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04710" y="4279607"/>
            <a:ext cx="4587875" cy="51943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530"/>
              </a:spcBef>
            </a:pPr>
            <a:r>
              <a:rPr sz="1400" b="1" dirty="0">
                <a:latin typeface="Arial"/>
                <a:cs typeface="Arial"/>
              </a:rPr>
              <a:t>Влияние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сознание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пропаганда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идеологии</a:t>
            </a:r>
            <a:endParaRPr sz="140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экстремизма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терроризма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09600" y="914400"/>
            <a:ext cx="10811460" cy="803912"/>
          </a:xfrm>
          <a:prstGeom prst="rect">
            <a:avLst/>
          </a:prstGeom>
        </p:spPr>
        <p:txBody>
          <a:bodyPr vert="horz" wrap="square" lIns="0" tIns="123037" rIns="0" bIns="0" rtlCol="0">
            <a:spAutoFit/>
          </a:bodyPr>
          <a:lstStyle/>
          <a:p>
            <a:pPr marL="60960" marR="5080">
              <a:lnSpc>
                <a:spcPts val="2590"/>
              </a:lnSpc>
              <a:spcBef>
                <a:spcPts val="425"/>
              </a:spcBef>
            </a:pPr>
            <a:r>
              <a:rPr sz="3200" spc="-45" dirty="0"/>
              <a:t>РАСПРОСТРАНЕНИЕ</a:t>
            </a:r>
            <a:r>
              <a:rPr sz="3200" spc="-90" dirty="0"/>
              <a:t> </a:t>
            </a:r>
            <a:r>
              <a:rPr sz="3200" spc="-20" dirty="0"/>
              <a:t>ИДЕЙ </a:t>
            </a:r>
            <a:r>
              <a:rPr sz="3200" spc="-10" dirty="0"/>
              <a:t>ЭКСТРЕМИЗМА</a:t>
            </a:r>
            <a:r>
              <a:rPr sz="3200" spc="-75" dirty="0"/>
              <a:t> </a:t>
            </a:r>
            <a:r>
              <a:rPr sz="3200" dirty="0"/>
              <a:t>И</a:t>
            </a:r>
            <a:r>
              <a:rPr sz="3200" spc="-80" dirty="0"/>
              <a:t> </a:t>
            </a:r>
            <a:r>
              <a:rPr sz="3200" spc="-10" dirty="0"/>
              <a:t>ТЕРРОРИЗМА:</a:t>
            </a:r>
          </a:p>
          <a:p>
            <a:pPr marL="60960">
              <a:lnSpc>
                <a:spcPct val="100000"/>
              </a:lnSpc>
              <a:spcBef>
                <a:spcPts val="330"/>
              </a:spcBef>
            </a:pPr>
            <a:r>
              <a:rPr sz="2000" spc="-10" dirty="0"/>
              <a:t>механизмы</a:t>
            </a:r>
            <a:r>
              <a:rPr sz="2000" spc="-55" dirty="0"/>
              <a:t> </a:t>
            </a:r>
            <a:r>
              <a:rPr sz="2000" spc="-10" dirty="0"/>
              <a:t>вовлечения</a:t>
            </a:r>
            <a:endParaRPr sz="2000"/>
          </a:p>
        </p:txBody>
      </p:sp>
      <p:grpSp>
        <p:nvGrpSpPr>
          <p:cNvPr id="9" name="object 9"/>
          <p:cNvGrpSpPr/>
          <p:nvPr/>
        </p:nvGrpSpPr>
        <p:grpSpPr>
          <a:xfrm>
            <a:off x="417855" y="1832736"/>
            <a:ext cx="4591050" cy="446405"/>
            <a:chOff x="417855" y="1832736"/>
            <a:chExt cx="4591050" cy="446405"/>
          </a:xfrm>
          <a:solidFill>
            <a:schemeClr val="bg2"/>
          </a:solidFill>
        </p:grpSpPr>
        <p:sp>
          <p:nvSpPr>
            <p:cNvPr id="10" name="object 10"/>
            <p:cNvSpPr/>
            <p:nvPr/>
          </p:nvSpPr>
          <p:spPr>
            <a:xfrm>
              <a:off x="424205" y="1839086"/>
              <a:ext cx="4578350" cy="433705"/>
            </a:xfrm>
            <a:custGeom>
              <a:avLst/>
              <a:gdLst/>
              <a:ahLst/>
              <a:cxnLst/>
              <a:rect l="l" t="t" r="r" b="b"/>
              <a:pathLst>
                <a:path w="4578350" h="433705">
                  <a:moveTo>
                    <a:pt x="4505553" y="0"/>
                  </a:moveTo>
                  <a:lnTo>
                    <a:pt x="72275" y="0"/>
                  </a:lnTo>
                  <a:lnTo>
                    <a:pt x="44143" y="5683"/>
                  </a:lnTo>
                  <a:lnTo>
                    <a:pt x="21169" y="21177"/>
                  </a:lnTo>
                  <a:lnTo>
                    <a:pt x="5679" y="44148"/>
                  </a:lnTo>
                  <a:lnTo>
                    <a:pt x="0" y="72262"/>
                  </a:lnTo>
                  <a:lnTo>
                    <a:pt x="0" y="361441"/>
                  </a:lnTo>
                  <a:lnTo>
                    <a:pt x="5679" y="389556"/>
                  </a:lnTo>
                  <a:lnTo>
                    <a:pt x="21169" y="412527"/>
                  </a:lnTo>
                  <a:lnTo>
                    <a:pt x="44143" y="428021"/>
                  </a:lnTo>
                  <a:lnTo>
                    <a:pt x="72275" y="433704"/>
                  </a:lnTo>
                  <a:lnTo>
                    <a:pt x="4505553" y="433704"/>
                  </a:lnTo>
                  <a:lnTo>
                    <a:pt x="4533668" y="428021"/>
                  </a:lnTo>
                  <a:lnTo>
                    <a:pt x="4556639" y="412527"/>
                  </a:lnTo>
                  <a:lnTo>
                    <a:pt x="4572133" y="389556"/>
                  </a:lnTo>
                  <a:lnTo>
                    <a:pt x="4577816" y="361441"/>
                  </a:lnTo>
                  <a:lnTo>
                    <a:pt x="4577816" y="72262"/>
                  </a:lnTo>
                  <a:lnTo>
                    <a:pt x="4572133" y="44148"/>
                  </a:lnTo>
                  <a:lnTo>
                    <a:pt x="4556639" y="21177"/>
                  </a:lnTo>
                  <a:lnTo>
                    <a:pt x="4533668" y="5683"/>
                  </a:lnTo>
                  <a:lnTo>
                    <a:pt x="45055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4205" y="1839086"/>
              <a:ext cx="4578350" cy="433705"/>
            </a:xfrm>
            <a:custGeom>
              <a:avLst/>
              <a:gdLst/>
              <a:ahLst/>
              <a:cxnLst/>
              <a:rect l="l" t="t" r="r" b="b"/>
              <a:pathLst>
                <a:path w="4578350" h="433705">
                  <a:moveTo>
                    <a:pt x="0" y="72262"/>
                  </a:moveTo>
                  <a:lnTo>
                    <a:pt x="5679" y="44148"/>
                  </a:lnTo>
                  <a:lnTo>
                    <a:pt x="21169" y="21177"/>
                  </a:lnTo>
                  <a:lnTo>
                    <a:pt x="44143" y="5683"/>
                  </a:lnTo>
                  <a:lnTo>
                    <a:pt x="72275" y="0"/>
                  </a:lnTo>
                  <a:lnTo>
                    <a:pt x="4505553" y="0"/>
                  </a:lnTo>
                  <a:lnTo>
                    <a:pt x="4533668" y="5683"/>
                  </a:lnTo>
                  <a:lnTo>
                    <a:pt x="4556639" y="21177"/>
                  </a:lnTo>
                  <a:lnTo>
                    <a:pt x="4572133" y="44148"/>
                  </a:lnTo>
                  <a:lnTo>
                    <a:pt x="4577816" y="72262"/>
                  </a:lnTo>
                  <a:lnTo>
                    <a:pt x="4577816" y="361441"/>
                  </a:lnTo>
                  <a:lnTo>
                    <a:pt x="4572133" y="389556"/>
                  </a:lnTo>
                  <a:lnTo>
                    <a:pt x="4556639" y="412527"/>
                  </a:lnTo>
                  <a:lnTo>
                    <a:pt x="4533668" y="428021"/>
                  </a:lnTo>
                  <a:lnTo>
                    <a:pt x="4505553" y="433704"/>
                  </a:lnTo>
                  <a:lnTo>
                    <a:pt x="72275" y="433704"/>
                  </a:lnTo>
                  <a:lnTo>
                    <a:pt x="44143" y="428021"/>
                  </a:lnTo>
                  <a:lnTo>
                    <a:pt x="21169" y="412527"/>
                  </a:lnTo>
                  <a:lnTo>
                    <a:pt x="5679" y="389556"/>
                  </a:lnTo>
                  <a:lnTo>
                    <a:pt x="0" y="361441"/>
                  </a:lnTo>
                  <a:lnTo>
                    <a:pt x="0" y="72262"/>
                  </a:lnTo>
                  <a:close/>
                </a:path>
              </a:pathLst>
            </a:custGeom>
            <a:grpFill/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415033" y="1931035"/>
            <a:ext cx="25965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МЕХАНИЗМЫ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ВОВЛЕЧЕНИЯ: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56884" y="5366892"/>
            <a:ext cx="6240780" cy="873125"/>
            <a:chOff x="5556884" y="5366892"/>
            <a:chExt cx="6240780" cy="873125"/>
          </a:xfrm>
        </p:grpSpPr>
        <p:sp>
          <p:nvSpPr>
            <p:cNvPr id="14" name="object 14"/>
            <p:cNvSpPr/>
            <p:nvPr/>
          </p:nvSpPr>
          <p:spPr>
            <a:xfrm>
              <a:off x="5563234" y="5373242"/>
              <a:ext cx="6228080" cy="860425"/>
            </a:xfrm>
            <a:custGeom>
              <a:avLst/>
              <a:gdLst/>
              <a:ahLst/>
              <a:cxnLst/>
              <a:rect l="l" t="t" r="r" b="b"/>
              <a:pathLst>
                <a:path w="6228080" h="860425">
                  <a:moveTo>
                    <a:pt x="6084696" y="0"/>
                  </a:moveTo>
                  <a:lnTo>
                    <a:pt x="143382" y="0"/>
                  </a:lnTo>
                  <a:lnTo>
                    <a:pt x="98039" y="7317"/>
                  </a:lnTo>
                  <a:lnTo>
                    <a:pt x="58677" y="27692"/>
                  </a:lnTo>
                  <a:lnTo>
                    <a:pt x="27647" y="58759"/>
                  </a:lnTo>
                  <a:lnTo>
                    <a:pt x="7304" y="98153"/>
                  </a:lnTo>
                  <a:lnTo>
                    <a:pt x="0" y="143509"/>
                  </a:lnTo>
                  <a:lnTo>
                    <a:pt x="0" y="717016"/>
                  </a:lnTo>
                  <a:lnTo>
                    <a:pt x="7304" y="762342"/>
                  </a:lnTo>
                  <a:lnTo>
                    <a:pt x="27647" y="801709"/>
                  </a:lnTo>
                  <a:lnTo>
                    <a:pt x="58677" y="832754"/>
                  </a:lnTo>
                  <a:lnTo>
                    <a:pt x="98039" y="853113"/>
                  </a:lnTo>
                  <a:lnTo>
                    <a:pt x="143382" y="860424"/>
                  </a:lnTo>
                  <a:lnTo>
                    <a:pt x="6084696" y="860424"/>
                  </a:lnTo>
                  <a:lnTo>
                    <a:pt x="6130040" y="853113"/>
                  </a:lnTo>
                  <a:lnTo>
                    <a:pt x="6169402" y="832754"/>
                  </a:lnTo>
                  <a:lnTo>
                    <a:pt x="6200432" y="801709"/>
                  </a:lnTo>
                  <a:lnTo>
                    <a:pt x="6220775" y="762342"/>
                  </a:lnTo>
                  <a:lnTo>
                    <a:pt x="6228080" y="717016"/>
                  </a:lnTo>
                  <a:lnTo>
                    <a:pt x="6228080" y="143509"/>
                  </a:lnTo>
                  <a:lnTo>
                    <a:pt x="6220775" y="98153"/>
                  </a:lnTo>
                  <a:lnTo>
                    <a:pt x="6200432" y="58759"/>
                  </a:lnTo>
                  <a:lnTo>
                    <a:pt x="6169402" y="27692"/>
                  </a:lnTo>
                  <a:lnTo>
                    <a:pt x="6130040" y="7317"/>
                  </a:lnTo>
                  <a:lnTo>
                    <a:pt x="6084696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63234" y="5373242"/>
              <a:ext cx="6228080" cy="860425"/>
            </a:xfrm>
            <a:custGeom>
              <a:avLst/>
              <a:gdLst/>
              <a:ahLst/>
              <a:cxnLst/>
              <a:rect l="l" t="t" r="r" b="b"/>
              <a:pathLst>
                <a:path w="6228080" h="860425">
                  <a:moveTo>
                    <a:pt x="0" y="143509"/>
                  </a:moveTo>
                  <a:lnTo>
                    <a:pt x="7304" y="98153"/>
                  </a:lnTo>
                  <a:lnTo>
                    <a:pt x="27647" y="58759"/>
                  </a:lnTo>
                  <a:lnTo>
                    <a:pt x="58677" y="27692"/>
                  </a:lnTo>
                  <a:lnTo>
                    <a:pt x="98039" y="7317"/>
                  </a:lnTo>
                  <a:lnTo>
                    <a:pt x="143382" y="0"/>
                  </a:lnTo>
                  <a:lnTo>
                    <a:pt x="6084696" y="0"/>
                  </a:lnTo>
                  <a:lnTo>
                    <a:pt x="6130040" y="7317"/>
                  </a:lnTo>
                  <a:lnTo>
                    <a:pt x="6169402" y="27692"/>
                  </a:lnTo>
                  <a:lnTo>
                    <a:pt x="6200432" y="58759"/>
                  </a:lnTo>
                  <a:lnTo>
                    <a:pt x="6220775" y="98153"/>
                  </a:lnTo>
                  <a:lnTo>
                    <a:pt x="6228080" y="143509"/>
                  </a:lnTo>
                  <a:lnTo>
                    <a:pt x="6228080" y="717016"/>
                  </a:lnTo>
                  <a:lnTo>
                    <a:pt x="6220775" y="762342"/>
                  </a:lnTo>
                  <a:lnTo>
                    <a:pt x="6200432" y="801709"/>
                  </a:lnTo>
                  <a:lnTo>
                    <a:pt x="6169402" y="832754"/>
                  </a:lnTo>
                  <a:lnTo>
                    <a:pt x="6130040" y="853113"/>
                  </a:lnTo>
                  <a:lnTo>
                    <a:pt x="6084696" y="860424"/>
                  </a:lnTo>
                  <a:lnTo>
                    <a:pt x="143382" y="860424"/>
                  </a:lnTo>
                  <a:lnTo>
                    <a:pt x="98039" y="853113"/>
                  </a:lnTo>
                  <a:lnTo>
                    <a:pt x="58677" y="832754"/>
                  </a:lnTo>
                  <a:lnTo>
                    <a:pt x="27647" y="801709"/>
                  </a:lnTo>
                  <a:lnTo>
                    <a:pt x="7304" y="762342"/>
                  </a:lnTo>
                  <a:lnTo>
                    <a:pt x="0" y="717016"/>
                  </a:lnTo>
                  <a:lnTo>
                    <a:pt x="0" y="143509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829427" y="5466079"/>
            <a:ext cx="569341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Взаимодействие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осуществляется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виртуальном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пространстве.</a:t>
            </a:r>
            <a:endParaRPr sz="1400">
              <a:latin typeface="Arial"/>
              <a:cs typeface="Arial"/>
            </a:endParaRPr>
          </a:p>
          <a:p>
            <a:pPr marL="442595" marR="434975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Координация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осуществляется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кураторами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помощью </a:t>
            </a:r>
            <a:r>
              <a:rPr sz="1400" b="1" dirty="0">
                <a:latin typeface="Arial"/>
                <a:cs typeface="Arial"/>
              </a:rPr>
              <a:t>закрытых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сообществ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сети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Интернет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4205" y="2506408"/>
            <a:ext cx="4578350" cy="728345"/>
          </a:xfrm>
          <a:prstGeom prst="rect">
            <a:avLst/>
          </a:prstGeom>
          <a:solidFill>
            <a:srgbClr val="FFFFFF"/>
          </a:solidFill>
          <a:ln w="9525">
            <a:solidFill>
              <a:srgbClr val="843B0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3510" marR="165735">
              <a:lnSpc>
                <a:spcPct val="100000"/>
              </a:lnSpc>
              <a:spcBef>
                <a:spcPts val="240"/>
              </a:spcBef>
            </a:pPr>
            <a:r>
              <a:rPr sz="1400" b="1" spc="-10" dirty="0">
                <a:latin typeface="Arial"/>
                <a:cs typeface="Arial"/>
              </a:rPr>
              <a:t>Целенаправленный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подбор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подростков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(с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учетом материального,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социального,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интеллектуального </a:t>
            </a:r>
            <a:r>
              <a:rPr sz="1400" dirty="0">
                <a:latin typeface="Microsoft Sans Serif"/>
                <a:cs typeface="Microsoft Sans Serif"/>
              </a:rPr>
              <a:t>уровня),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т.ч.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путем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анализа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социальных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сетей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4464" y="3368065"/>
            <a:ext cx="4587875" cy="474345"/>
          </a:xfrm>
          <a:prstGeom prst="rect">
            <a:avLst/>
          </a:prstGeom>
          <a:solidFill>
            <a:srgbClr val="FFFFFF"/>
          </a:solidFill>
          <a:ln w="9525">
            <a:solidFill>
              <a:srgbClr val="843B0C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43510" marR="782955">
              <a:lnSpc>
                <a:spcPct val="100000"/>
              </a:lnSpc>
              <a:spcBef>
                <a:spcPts val="245"/>
              </a:spcBef>
            </a:pPr>
            <a:r>
              <a:rPr sz="1400" spc="-20" dirty="0">
                <a:latin typeface="Microsoft Sans Serif"/>
                <a:cs typeface="Microsoft Sans Serif"/>
              </a:rPr>
              <a:t>Установление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b="1" spc="-20" dirty="0">
                <a:latin typeface="Arial"/>
                <a:cs typeface="Arial"/>
              </a:rPr>
              <a:t>психологического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контакта</a:t>
            </a:r>
            <a:r>
              <a:rPr sz="1400" spc="-10" dirty="0">
                <a:latin typeface="Arial MT"/>
                <a:cs typeface="Arial MT"/>
              </a:rPr>
              <a:t>, </a:t>
            </a:r>
            <a:r>
              <a:rPr sz="1400" spc="-10" dirty="0">
                <a:latin typeface="Microsoft Sans Serif"/>
                <a:cs typeface="Microsoft Sans Serif"/>
              </a:rPr>
              <a:t>поддержание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доверительных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отношений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05448" y="1842579"/>
            <a:ext cx="5762625" cy="860425"/>
          </a:xfrm>
          <a:prstGeom prst="rect">
            <a:avLst/>
          </a:prstGeom>
          <a:solidFill>
            <a:schemeClr val="bg2"/>
          </a:solidFill>
          <a:ln w="9525">
            <a:solidFill>
              <a:srgbClr val="843B0C"/>
            </a:solidFill>
          </a:ln>
        </p:spPr>
        <p:txBody>
          <a:bodyPr vert="horz" wrap="square" lIns="0" tIns="13843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90"/>
              </a:spcBef>
            </a:pPr>
            <a:r>
              <a:rPr sz="1400" b="1" dirty="0">
                <a:latin typeface="Arial"/>
                <a:cs typeface="Arial"/>
              </a:rPr>
              <a:t>Основной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принцип: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ослабление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контроля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над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своими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действиями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путем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обмана,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угроз,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давления,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введения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заблуждение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05448" y="3035935"/>
            <a:ext cx="5762625" cy="1558290"/>
          </a:xfrm>
          <a:prstGeom prst="rect">
            <a:avLst/>
          </a:prstGeom>
          <a:solidFill>
            <a:srgbClr val="FFFFFF"/>
          </a:solidFill>
          <a:ln w="9525">
            <a:solidFill>
              <a:srgbClr val="843B0C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38760" marR="227329" indent="-94615">
              <a:lnSpc>
                <a:spcPct val="100000"/>
              </a:lnSpc>
              <a:spcBef>
                <a:spcPts val="245"/>
              </a:spcBef>
              <a:buChar char="•"/>
              <a:tabLst>
                <a:tab pos="238760" algn="l"/>
              </a:tabLst>
            </a:pPr>
            <a:r>
              <a:rPr sz="1400" dirty="0">
                <a:latin typeface="Microsoft Sans Serif"/>
                <a:cs typeface="Microsoft Sans Serif"/>
              </a:rPr>
              <a:t>просят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«по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дружбе»,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подарок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за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определенную</a:t>
            </a:r>
            <a:r>
              <a:rPr sz="1400" b="1" spc="-10" dirty="0">
                <a:latin typeface="Arial"/>
                <a:cs typeface="Arial"/>
              </a:rPr>
              <a:t> плату </a:t>
            </a:r>
            <a:r>
              <a:rPr sz="1400" spc="-10" dirty="0">
                <a:latin typeface="Microsoft Sans Serif"/>
                <a:cs typeface="Microsoft Sans Serif"/>
              </a:rPr>
              <a:t>передать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что</a:t>
            </a:r>
            <a:r>
              <a:rPr sz="1400" spc="-10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то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(письмо,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коробку),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чем</a:t>
            </a:r>
            <a:r>
              <a:rPr sz="1400" spc="-20" dirty="0">
                <a:latin typeface="Arial MT"/>
                <a:cs typeface="Arial MT"/>
              </a:rPr>
              <a:t>-</a:t>
            </a:r>
            <a:r>
              <a:rPr sz="1400" spc="-10" dirty="0">
                <a:latin typeface="Microsoft Sans Serif"/>
                <a:cs typeface="Microsoft Sans Serif"/>
              </a:rPr>
              <a:t>нибудь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понаблюдать, что</a:t>
            </a:r>
            <a:r>
              <a:rPr sz="1400" spc="-10" dirty="0">
                <a:latin typeface="Arial MT"/>
                <a:cs typeface="Arial MT"/>
              </a:rPr>
              <a:t>-</a:t>
            </a:r>
            <a:r>
              <a:rPr sz="1400" dirty="0">
                <a:latin typeface="Microsoft Sans Serif"/>
                <a:cs typeface="Microsoft Sans Serif"/>
              </a:rPr>
              <a:t>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сделать</a:t>
            </a:r>
            <a:endParaRPr sz="1400">
              <a:latin typeface="Microsoft Sans Serif"/>
              <a:cs typeface="Microsoft Sans Serif"/>
            </a:endParaRPr>
          </a:p>
          <a:p>
            <a:pPr marL="238760" indent="-94615">
              <a:lnSpc>
                <a:spcPct val="100000"/>
              </a:lnSpc>
              <a:spcBef>
                <a:spcPts val="600"/>
              </a:spcBef>
              <a:buChar char="•"/>
              <a:tabLst>
                <a:tab pos="23876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вовлекают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игру, </a:t>
            </a:r>
            <a:r>
              <a:rPr sz="1400" b="1" dirty="0">
                <a:latin typeface="Arial"/>
                <a:cs typeface="Arial"/>
              </a:rPr>
              <a:t>выдают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задания,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устраивают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«челленджи»</a:t>
            </a:r>
            <a:endParaRPr sz="1400">
              <a:latin typeface="Microsoft Sans Serif"/>
              <a:cs typeface="Microsoft Sans Serif"/>
            </a:endParaRPr>
          </a:p>
          <a:p>
            <a:pPr marL="238125" indent="-93980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238125" algn="l"/>
              </a:tabLst>
            </a:pPr>
            <a:r>
              <a:rPr sz="1400" b="1" spc="-10" dirty="0">
                <a:latin typeface="Arial"/>
                <a:cs typeface="Arial"/>
              </a:rPr>
              <a:t>манипулируют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идеологическими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установками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провоцируют</a:t>
            </a:r>
            <a:endParaRPr sz="1400">
              <a:latin typeface="Microsoft Sans Serif"/>
              <a:cs typeface="Microsoft Sans Serif"/>
            </a:endParaRPr>
          </a:p>
          <a:p>
            <a:pPr marL="23876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слабо»,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используя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желание </a:t>
            </a: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0" dirty="0">
                <a:latin typeface="Microsoft Sans Serif"/>
                <a:cs typeface="Microsoft Sans Serif"/>
              </a:rPr>
              <a:t> «молодцом»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«героем»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1030" y="5401462"/>
            <a:ext cx="457327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Преступниками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декларируются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«глобальные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идеи, </a:t>
            </a:r>
            <a:r>
              <a:rPr sz="1400" b="1" dirty="0">
                <a:latin typeface="Arial"/>
                <a:cs typeface="Arial"/>
              </a:rPr>
              <a:t>способные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изменить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миропорядок»,</a:t>
            </a:r>
            <a:endParaRPr sz="14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выделяется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персональная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роль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участника!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222373" y="4936871"/>
            <a:ext cx="492759" cy="367665"/>
            <a:chOff x="2222373" y="4936871"/>
            <a:chExt cx="492759" cy="367665"/>
          </a:xfrm>
        </p:grpSpPr>
        <p:sp>
          <p:nvSpPr>
            <p:cNvPr id="23" name="object 23"/>
            <p:cNvSpPr/>
            <p:nvPr/>
          </p:nvSpPr>
          <p:spPr>
            <a:xfrm>
              <a:off x="2228723" y="4943221"/>
              <a:ext cx="480059" cy="354965"/>
            </a:xfrm>
            <a:custGeom>
              <a:avLst/>
              <a:gdLst/>
              <a:ahLst/>
              <a:cxnLst/>
              <a:rect l="l" t="t" r="r" b="b"/>
              <a:pathLst>
                <a:path w="480060" h="354964">
                  <a:moveTo>
                    <a:pt x="359663" y="0"/>
                  </a:moveTo>
                  <a:lnTo>
                    <a:pt x="119887" y="0"/>
                  </a:lnTo>
                  <a:lnTo>
                    <a:pt x="119887" y="177291"/>
                  </a:lnTo>
                  <a:lnTo>
                    <a:pt x="0" y="177291"/>
                  </a:lnTo>
                  <a:lnTo>
                    <a:pt x="239775" y="354583"/>
                  </a:lnTo>
                  <a:lnTo>
                    <a:pt x="479551" y="177291"/>
                  </a:lnTo>
                  <a:lnTo>
                    <a:pt x="359663" y="177291"/>
                  </a:lnTo>
                  <a:lnTo>
                    <a:pt x="359663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28723" y="4943221"/>
              <a:ext cx="480059" cy="354965"/>
            </a:xfrm>
            <a:custGeom>
              <a:avLst/>
              <a:gdLst/>
              <a:ahLst/>
              <a:cxnLst/>
              <a:rect l="l" t="t" r="r" b="b"/>
              <a:pathLst>
                <a:path w="480060" h="354964">
                  <a:moveTo>
                    <a:pt x="359663" y="0"/>
                  </a:moveTo>
                  <a:lnTo>
                    <a:pt x="359663" y="177291"/>
                  </a:lnTo>
                  <a:lnTo>
                    <a:pt x="479551" y="177291"/>
                  </a:lnTo>
                  <a:lnTo>
                    <a:pt x="239775" y="354583"/>
                  </a:lnTo>
                  <a:lnTo>
                    <a:pt x="0" y="177291"/>
                  </a:lnTo>
                  <a:lnTo>
                    <a:pt x="119887" y="177291"/>
                  </a:lnTo>
                  <a:lnTo>
                    <a:pt x="119887" y="0"/>
                  </a:lnTo>
                  <a:lnTo>
                    <a:pt x="359663" y="0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8852534" y="4936871"/>
            <a:ext cx="492759" cy="367665"/>
            <a:chOff x="8852534" y="4936871"/>
            <a:chExt cx="492759" cy="367665"/>
          </a:xfrm>
        </p:grpSpPr>
        <p:sp>
          <p:nvSpPr>
            <p:cNvPr id="26" name="object 26"/>
            <p:cNvSpPr/>
            <p:nvPr/>
          </p:nvSpPr>
          <p:spPr>
            <a:xfrm>
              <a:off x="8858884" y="4943221"/>
              <a:ext cx="480059" cy="354965"/>
            </a:xfrm>
            <a:custGeom>
              <a:avLst/>
              <a:gdLst/>
              <a:ahLst/>
              <a:cxnLst/>
              <a:rect l="l" t="t" r="r" b="b"/>
              <a:pathLst>
                <a:path w="480059" h="354964">
                  <a:moveTo>
                    <a:pt x="359664" y="0"/>
                  </a:moveTo>
                  <a:lnTo>
                    <a:pt x="119888" y="0"/>
                  </a:lnTo>
                  <a:lnTo>
                    <a:pt x="119888" y="177291"/>
                  </a:lnTo>
                  <a:lnTo>
                    <a:pt x="0" y="177291"/>
                  </a:lnTo>
                  <a:lnTo>
                    <a:pt x="239775" y="354583"/>
                  </a:lnTo>
                  <a:lnTo>
                    <a:pt x="479551" y="177291"/>
                  </a:lnTo>
                  <a:lnTo>
                    <a:pt x="359664" y="177291"/>
                  </a:lnTo>
                  <a:lnTo>
                    <a:pt x="359664" y="0"/>
                  </a:lnTo>
                  <a:close/>
                </a:path>
              </a:pathLst>
            </a:custGeom>
            <a:solidFill>
              <a:srgbClr val="76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858884" y="4943221"/>
              <a:ext cx="480059" cy="354965"/>
            </a:xfrm>
            <a:custGeom>
              <a:avLst/>
              <a:gdLst/>
              <a:ahLst/>
              <a:cxnLst/>
              <a:rect l="l" t="t" r="r" b="b"/>
              <a:pathLst>
                <a:path w="480059" h="354964">
                  <a:moveTo>
                    <a:pt x="359664" y="0"/>
                  </a:moveTo>
                  <a:lnTo>
                    <a:pt x="359664" y="177291"/>
                  </a:lnTo>
                  <a:lnTo>
                    <a:pt x="479551" y="177291"/>
                  </a:lnTo>
                  <a:lnTo>
                    <a:pt x="239775" y="354583"/>
                  </a:lnTo>
                  <a:lnTo>
                    <a:pt x="0" y="177291"/>
                  </a:lnTo>
                  <a:lnTo>
                    <a:pt x="119888" y="177291"/>
                  </a:lnTo>
                  <a:lnTo>
                    <a:pt x="119888" y="0"/>
                  </a:lnTo>
                  <a:lnTo>
                    <a:pt x="359664" y="0"/>
                  </a:lnTo>
                  <a:close/>
                </a:path>
              </a:pathLst>
            </a:custGeom>
            <a:ln w="127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7526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44200" y="152400"/>
            <a:ext cx="762000" cy="762000"/>
          </a:xfrm>
          <a:prstGeom prst="rect">
            <a:avLst/>
          </a:prstGeom>
        </p:spPr>
      </p:pic>
      <p:pic>
        <p:nvPicPr>
          <p:cNvPr id="32" name="Рисунок 31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762000"/>
            <a:ext cx="11116260" cy="988578"/>
          </a:xfrm>
          <a:prstGeom prst="rect">
            <a:avLst/>
          </a:prstGeom>
        </p:spPr>
        <p:txBody>
          <a:bodyPr vert="horz" wrap="square" lIns="0" tIns="123037" rIns="0" bIns="0" rtlCol="0">
            <a:spAutoFit/>
          </a:bodyPr>
          <a:lstStyle/>
          <a:p>
            <a:pPr marL="60960" marR="5080">
              <a:lnSpc>
                <a:spcPts val="2590"/>
              </a:lnSpc>
              <a:spcBef>
                <a:spcPts val="425"/>
              </a:spcBef>
            </a:pPr>
            <a:r>
              <a:rPr sz="3200" b="0" spc="-45" dirty="0">
                <a:solidFill>
                  <a:schemeClr val="tx2"/>
                </a:solidFill>
                <a:latin typeface="+mj-lt"/>
                <a:cs typeface="+mj-cs"/>
              </a:rPr>
              <a:t>РАСПРОСТРАНЕНИЕ</a:t>
            </a:r>
            <a:r>
              <a:rPr spc="-90" dirty="0"/>
              <a:t> </a:t>
            </a:r>
            <a:r>
              <a:rPr sz="3200" b="0" spc="-45" dirty="0">
                <a:solidFill>
                  <a:schemeClr val="tx2"/>
                </a:solidFill>
                <a:latin typeface="+mj-lt"/>
                <a:cs typeface="+mj-cs"/>
              </a:rPr>
              <a:t>ИДЕЙ ЭКСТРЕМИЗМА И ТЕРРОРИЗМА:</a:t>
            </a:r>
          </a:p>
          <a:p>
            <a:pPr marL="60960">
              <a:lnSpc>
                <a:spcPct val="100000"/>
              </a:lnSpc>
              <a:spcBef>
                <a:spcPts val="330"/>
              </a:spcBef>
            </a:pPr>
            <a:r>
              <a:rPr sz="3200" b="0" spc="-45" dirty="0">
                <a:solidFill>
                  <a:schemeClr val="tx2"/>
                </a:solidFill>
                <a:latin typeface="+mj-lt"/>
                <a:cs typeface="+mj-cs"/>
              </a:rPr>
              <a:t>маркеры вовлечения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4375" y="1757387"/>
            <a:ext cx="5231130" cy="3947160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257935">
              <a:lnSpc>
                <a:spcPct val="100000"/>
              </a:lnSpc>
              <a:spcBef>
                <a:spcPts val="2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манеры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нехарактерные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ранее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проявления,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резкость,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грубость</a:t>
            </a:r>
            <a:endParaRPr sz="14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  <a:spcBef>
                <a:spcPts val="600"/>
              </a:spcBef>
            </a:pPr>
            <a:r>
              <a:rPr sz="1400" b="1" spc="-10" dirty="0">
                <a:latin typeface="Arial"/>
                <a:cs typeface="Arial"/>
              </a:rPr>
              <a:t>замкнутость,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отрешенность,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скрытность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отношении</a:t>
            </a:r>
            <a:endParaRPr sz="14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ежедневной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занятости,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планов</a:t>
            </a:r>
            <a:endParaRPr sz="1400">
              <a:latin typeface="Arial"/>
              <a:cs typeface="Arial"/>
            </a:endParaRPr>
          </a:p>
          <a:p>
            <a:pPr marL="143510" marR="14922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latin typeface="Arial"/>
                <a:cs typeface="Arial"/>
              </a:rPr>
              <a:t>сокрытие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виртуальной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жизни: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скрытность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коммуникаций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контактов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сети,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удаление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родителей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10" dirty="0">
                <a:latin typeface="Microsoft Sans Serif"/>
                <a:cs typeface="Microsoft Sans Serif"/>
              </a:rPr>
              <a:t> друзей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из</a:t>
            </a:r>
            <a:endParaRPr sz="140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контактов</a:t>
            </a:r>
            <a:endParaRPr sz="1400">
              <a:latin typeface="Microsoft Sans Serif"/>
              <a:cs typeface="Microsoft Sans Serif"/>
            </a:endParaRPr>
          </a:p>
          <a:p>
            <a:pPr marL="143510" marR="575310" indent="1298575">
              <a:lnSpc>
                <a:spcPct val="100000"/>
              </a:lnSpc>
              <a:spcBef>
                <a:spcPts val="1200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внешнего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вида </a:t>
            </a:r>
            <a:r>
              <a:rPr sz="1400" b="1" dirty="0">
                <a:latin typeface="Arial"/>
                <a:cs typeface="Arial"/>
              </a:rPr>
              <a:t>изменение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стиля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одежды:</a:t>
            </a:r>
            <a:r>
              <a:rPr sz="1400" b="1" spc="28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обучающиеся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начинают </a:t>
            </a:r>
            <a:r>
              <a:rPr sz="1400" dirty="0">
                <a:latin typeface="Microsoft Sans Serif"/>
                <a:cs typeface="Microsoft Sans Serif"/>
              </a:rPr>
              <a:t>носить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темную,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яркую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одежду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выбирают </a:t>
            </a:r>
            <a:r>
              <a:rPr sz="1400" dirty="0">
                <a:latin typeface="Microsoft Sans Serif"/>
                <a:cs typeface="Microsoft Sans Serif"/>
              </a:rPr>
              <a:t>вещи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только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определенных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цветов</a:t>
            </a:r>
            <a:endParaRPr sz="1400">
              <a:latin typeface="Microsoft Sans Serif"/>
              <a:cs typeface="Microsoft Sans Serif"/>
            </a:endParaRPr>
          </a:p>
          <a:p>
            <a:pPr marL="143510" marR="454025">
              <a:lnSpc>
                <a:spcPct val="100000"/>
              </a:lnSpc>
              <a:spcBef>
                <a:spcPts val="1200"/>
              </a:spcBef>
            </a:pPr>
            <a:r>
              <a:rPr sz="1400" dirty="0">
                <a:latin typeface="Microsoft Sans Serif"/>
                <a:cs typeface="Microsoft Sans Serif"/>
              </a:rPr>
              <a:t>появились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признаки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приверженности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определенной </a:t>
            </a:r>
            <a:r>
              <a:rPr sz="1400" spc="-20" dirty="0">
                <a:latin typeface="Microsoft Sans Serif"/>
                <a:cs typeface="Microsoft Sans Serif"/>
              </a:rPr>
              <a:t>субкультуре,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специфическая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latin typeface="Arial"/>
                <a:cs typeface="Arial"/>
              </a:rPr>
              <a:t>символика,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атрибутика</a:t>
            </a:r>
            <a:endParaRPr sz="1400">
              <a:latin typeface="Arial"/>
              <a:cs typeface="Arial"/>
            </a:endParaRPr>
          </a:p>
          <a:p>
            <a:pPr marL="143510">
              <a:lnSpc>
                <a:spcPct val="100000"/>
              </a:lnSpc>
              <a:spcBef>
                <a:spcPts val="1205"/>
              </a:spcBef>
            </a:pPr>
            <a:r>
              <a:rPr sz="1400" b="1" spc="-10" dirty="0">
                <a:latin typeface="Arial"/>
                <a:cs typeface="Arial"/>
              </a:rPr>
              <a:t>может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появиться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неопрятность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6595" y="3202038"/>
            <a:ext cx="5231130" cy="925830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276985">
              <a:lnSpc>
                <a:spcPct val="100000"/>
              </a:lnSpc>
              <a:spcBef>
                <a:spcPts val="24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отношения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учебе</a:t>
            </a:r>
            <a:endParaRPr sz="1400">
              <a:latin typeface="Arial"/>
              <a:cs typeface="Arial"/>
            </a:endParaRPr>
          </a:p>
          <a:p>
            <a:pPr marL="144145" marR="47815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latin typeface="Arial"/>
                <a:cs typeface="Arial"/>
              </a:rPr>
              <a:t>безразличие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учебной,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групповой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общественно-</a:t>
            </a:r>
            <a:r>
              <a:rPr sz="1400" b="1" dirty="0">
                <a:latin typeface="Arial"/>
                <a:cs typeface="Arial"/>
              </a:rPr>
              <a:t>полезной</a:t>
            </a:r>
            <a:r>
              <a:rPr sz="1400" b="1" spc="-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деятельности,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пропуски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учебных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занятий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000" y="4953000"/>
            <a:ext cx="5734685" cy="969644"/>
          </a:xfrm>
          <a:prstGeom prst="rect">
            <a:avLst/>
          </a:prstGeom>
          <a:solidFill>
            <a:srgbClr val="E7E6E6"/>
          </a:solidFill>
          <a:ln w="9525">
            <a:solidFill>
              <a:srgbClr val="7E5F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535"/>
              </a:spcBef>
            </a:pP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Будьте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внимательны,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если:</a:t>
            </a:r>
            <a:endParaRPr sz="1600">
              <a:latin typeface="Arial"/>
              <a:cs typeface="Arial"/>
            </a:endParaRPr>
          </a:p>
          <a:p>
            <a:pPr marL="474980" marR="469900" algn="ctr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у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ребенка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появились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деньги,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новая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техника,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гаджеты, которые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вы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ему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не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покупали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6595" y="1535302"/>
            <a:ext cx="5231130" cy="1462405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характера</a:t>
            </a:r>
            <a:endParaRPr sz="1400">
              <a:latin typeface="Arial"/>
              <a:cs typeface="Arial"/>
            </a:endParaRPr>
          </a:p>
          <a:p>
            <a:pPr marL="144145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одной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стороны,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раздражительность,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замкнутость,</a:t>
            </a:r>
            <a:endParaRPr sz="1400">
              <a:latin typeface="Microsoft Sans Serif"/>
              <a:cs typeface="Microsoft Sans Serif"/>
            </a:endParaRPr>
          </a:p>
          <a:p>
            <a:pPr marL="144145" marR="328930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закрытость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(обучающийся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дает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понятных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ответов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на </a:t>
            </a:r>
            <a:r>
              <a:rPr sz="1400" dirty="0">
                <a:latin typeface="Microsoft Sans Serif"/>
                <a:cs typeface="Microsoft Sans Serif"/>
              </a:rPr>
              <a:t>вопросы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делах,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событиях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жизни),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другой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стороны, скромный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молодой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человек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может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стать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слишком</a:t>
            </a:r>
            <a:endParaRPr sz="1400">
              <a:latin typeface="Microsoft Sans Serif"/>
              <a:cs typeface="Microsoft Sans Serif"/>
            </a:endParaRPr>
          </a:p>
          <a:p>
            <a:pPr marL="144145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высокомерным,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резким,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самоуверенным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152400"/>
            <a:ext cx="762000" cy="7620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429000"/>
            <a:ext cx="2564236" cy="3265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72" name="Picture 12" descr="Picture background"/>
          <p:cNvPicPr>
            <a:picLocks noChangeAspect="1" noChangeArrowheads="1"/>
          </p:cNvPicPr>
          <p:nvPr/>
        </p:nvPicPr>
        <p:blipFill>
          <a:blip r:embed="rId3" cstate="print"/>
          <a:srcRect r="22917"/>
          <a:stretch>
            <a:fillRect/>
          </a:stretch>
        </p:blipFill>
        <p:spPr bwMode="auto">
          <a:xfrm>
            <a:off x="3276600" y="609600"/>
            <a:ext cx="1893060" cy="2667000"/>
          </a:xfrm>
          <a:prstGeom prst="rect">
            <a:avLst/>
          </a:prstGeom>
          <a:noFill/>
        </p:spPr>
      </p:pic>
      <p:pic>
        <p:nvPicPr>
          <p:cNvPr id="15376" name="Picture 16" descr="Picture background"/>
          <p:cNvPicPr>
            <a:picLocks noChangeAspect="1" noChangeArrowheads="1"/>
          </p:cNvPicPr>
          <p:nvPr/>
        </p:nvPicPr>
        <p:blipFill>
          <a:blip r:embed="rId4" cstate="print"/>
          <a:srcRect l="18868" t="1887" r="16981"/>
          <a:stretch>
            <a:fillRect/>
          </a:stretch>
        </p:blipFill>
        <p:spPr bwMode="auto">
          <a:xfrm>
            <a:off x="1600200" y="609600"/>
            <a:ext cx="1752600" cy="2680447"/>
          </a:xfrm>
          <a:prstGeom prst="rect">
            <a:avLst/>
          </a:prstGeom>
          <a:noFill/>
        </p:spPr>
      </p:pic>
      <p:pic>
        <p:nvPicPr>
          <p:cNvPr id="15378" name="Picture 1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505200"/>
            <a:ext cx="4685664" cy="3117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80" name="Picture 20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304800"/>
            <a:ext cx="2747334" cy="3038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90600" y="838200"/>
            <a:ext cx="10762692" cy="457663"/>
          </a:xfrm>
          <a:prstGeom prst="rect">
            <a:avLst/>
          </a:prstGeom>
        </p:spPr>
        <p:txBody>
          <a:bodyPr vert="horz" wrap="square" lIns="0" tIns="123037" rIns="0" bIns="0" rtlCol="0" anchor="b">
            <a:spAutoFit/>
          </a:bodyPr>
          <a:lstStyle/>
          <a:p>
            <a:pPr marL="60960" marR="5080">
              <a:lnSpc>
                <a:spcPts val="2590"/>
              </a:lnSpc>
              <a:spcBef>
                <a:spcPts val="425"/>
              </a:spcBef>
            </a:pPr>
            <a:r>
              <a:rPr sz="3200" b="0" spc="-45" dirty="0">
                <a:solidFill>
                  <a:schemeClr val="tx2"/>
                </a:solidFill>
                <a:latin typeface="+mj-lt"/>
                <a:cs typeface="+mj-cs"/>
              </a:rPr>
              <a:t>РАСПРОСТРАНЕНИЕ ИДЕЙ ЭКСТРЕМИЗМА И ТЕРРОРИЗМА: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1219200"/>
            <a:ext cx="272224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kern="1200" spc="-4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маркеры вовлечения</a:t>
            </a:r>
            <a:endParaRPr sz="2400" kern="1200" spc="-45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72809" y="4874196"/>
            <a:ext cx="6022340" cy="1354455"/>
          </a:xfrm>
          <a:custGeom>
            <a:avLst/>
            <a:gdLst/>
            <a:ahLst/>
            <a:cxnLst/>
            <a:rect l="l" t="t" r="r" b="b"/>
            <a:pathLst>
              <a:path w="6022340" h="1354454">
                <a:moveTo>
                  <a:pt x="6021959" y="0"/>
                </a:moveTo>
                <a:lnTo>
                  <a:pt x="0" y="0"/>
                </a:lnTo>
                <a:lnTo>
                  <a:pt x="0" y="1354327"/>
                </a:lnTo>
                <a:lnTo>
                  <a:pt x="6021959" y="1354327"/>
                </a:lnTo>
                <a:lnTo>
                  <a:pt x="6021959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72809" y="4874196"/>
            <a:ext cx="6022340" cy="1354455"/>
          </a:xfrm>
          <a:prstGeom prst="rect">
            <a:avLst/>
          </a:prstGeom>
          <a:ln w="9525">
            <a:solidFill>
              <a:srgbClr val="7E5F00"/>
            </a:solidFill>
          </a:ln>
        </p:spPr>
        <p:txBody>
          <a:bodyPr vert="horz" wrap="square" lIns="0" tIns="139700" rIns="0" bIns="0" rtlCol="0">
            <a:spAutoFit/>
          </a:bodyPr>
          <a:lstStyle/>
          <a:p>
            <a:pPr marL="986155" marR="261620" algn="ctr">
              <a:lnSpc>
                <a:spcPct val="100000"/>
              </a:lnSpc>
              <a:spcBef>
                <a:spcPts val="1100"/>
              </a:spcBef>
            </a:pPr>
            <a:r>
              <a:rPr sz="1600" b="1" dirty="0">
                <a:latin typeface="Arial"/>
                <a:cs typeface="Arial"/>
              </a:rPr>
              <a:t>Для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того,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вывод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о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воздействии </a:t>
            </a:r>
            <a:r>
              <a:rPr sz="1600" b="1" dirty="0">
                <a:latin typeface="Arial"/>
                <a:cs typeface="Arial"/>
              </a:rPr>
              <a:t>идеологии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терроризма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и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экстремизма, </a:t>
            </a:r>
            <a:r>
              <a:rPr sz="1600" b="1" dirty="0">
                <a:latin typeface="Arial"/>
                <a:cs typeface="Arial"/>
              </a:rPr>
              <a:t>маркеры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необходимо</a:t>
            </a:r>
            <a:endParaRPr sz="1600">
              <a:latin typeface="Arial"/>
              <a:cs typeface="Arial"/>
            </a:endParaRPr>
          </a:p>
          <a:p>
            <a:pPr marL="715645"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рассматривать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совокупности!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130" y="1642110"/>
            <a:ext cx="5290185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социального</a:t>
            </a:r>
            <a:r>
              <a:rPr sz="14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окружения:</a:t>
            </a:r>
            <a:endParaRPr sz="1400" dirty="0">
              <a:latin typeface="Arial"/>
              <a:cs typeface="Arial"/>
            </a:endParaRPr>
          </a:p>
          <a:p>
            <a:pPr marL="143510" marR="57975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новые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друзья,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знакомые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которые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относятся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той </a:t>
            </a:r>
            <a:r>
              <a:rPr sz="1400" dirty="0">
                <a:latin typeface="Microsoft Sans Serif"/>
                <a:cs typeface="Microsoft Sans Serif"/>
              </a:rPr>
              <a:t>среде,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которой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 err="1">
                <a:latin typeface="Microsoft Sans Serif"/>
                <a:cs typeface="Microsoft Sans Serif"/>
              </a:rPr>
              <a:t>рос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 err="1" smtClean="0">
                <a:latin typeface="Microsoft Sans Serif"/>
                <a:cs typeface="Microsoft Sans Serif"/>
              </a:rPr>
              <a:t>обучающийся</a:t>
            </a:r>
            <a:endParaRPr sz="1400" dirty="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взрослые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знакомые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старше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 err="1">
                <a:latin typeface="Microsoft Sans Serif"/>
                <a:cs typeface="Microsoft Sans Serif"/>
              </a:rPr>
              <a:t>самого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 err="1" smtClean="0">
                <a:latin typeface="Microsoft Sans Serif"/>
                <a:cs typeface="Microsoft Sans Serif"/>
              </a:rPr>
              <a:t>обучающегося</a:t>
            </a:r>
            <a:endParaRPr sz="1400" dirty="0">
              <a:latin typeface="Microsoft Sans Serif"/>
              <a:cs typeface="Microsoft Sans Serif"/>
            </a:endParaRPr>
          </a:p>
          <a:p>
            <a:pPr marL="143510" marR="256540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latin typeface="Microsoft Sans Serif"/>
                <a:cs typeface="Microsoft Sans Serif"/>
              </a:rPr>
              <a:t>новые</a:t>
            </a:r>
            <a:r>
              <a:rPr sz="1400" spc="-20" dirty="0">
                <a:latin typeface="Microsoft Sans Serif"/>
                <a:cs typeface="Microsoft Sans Serif"/>
              </a:rPr>
              <a:t> знакомые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стараются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контактировать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членами </a:t>
            </a:r>
            <a:r>
              <a:rPr sz="1400" dirty="0">
                <a:latin typeface="Microsoft Sans Serif"/>
                <a:cs typeface="Microsoft Sans Serif"/>
              </a:rPr>
              <a:t>семьи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близким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окружением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обучающегося,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скрывают </a:t>
            </a:r>
            <a:r>
              <a:rPr sz="1400" dirty="0">
                <a:latin typeface="Microsoft Sans Serif"/>
                <a:cs typeface="Microsoft Sans Serif"/>
              </a:rPr>
              <a:t>сведения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своих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семьях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своей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прошлой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жизни</a:t>
            </a:r>
            <a:endParaRPr sz="1400" dirty="0">
              <a:latin typeface="Microsoft Sans Serif"/>
              <a:cs typeface="Microsoft Sans Serif"/>
            </a:endParaRPr>
          </a:p>
          <a:p>
            <a:pPr marL="143510" marR="57277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Microsoft Sans Serif"/>
                <a:cs typeface="Microsoft Sans Serif"/>
              </a:rPr>
              <a:t>общение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«новыми»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друзьями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чаще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всего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происходит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онлайн</a:t>
            </a:r>
            <a:r>
              <a:rPr sz="1400" spc="-10" dirty="0">
                <a:latin typeface="Arial MT"/>
                <a:cs typeface="Arial MT"/>
              </a:rPr>
              <a:t>-</a:t>
            </a:r>
            <a:r>
              <a:rPr sz="1400" spc="-10" dirty="0">
                <a:latin typeface="Microsoft Sans Serif"/>
                <a:cs typeface="Microsoft Sans Serif"/>
              </a:rPr>
              <a:t>формате</a:t>
            </a:r>
            <a:endParaRPr sz="1400" dirty="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обучающегося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 новых </a:t>
            </a:r>
            <a:r>
              <a:rPr sz="1400" spc="-20" dirty="0">
                <a:latin typeface="Microsoft Sans Serif"/>
                <a:cs typeface="Microsoft Sans Serif"/>
              </a:rPr>
              <a:t>знакомых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присутствует</a:t>
            </a:r>
            <a:endParaRPr sz="1400" dirty="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очевидное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несовпадение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интересов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друзей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79439" y="5291324"/>
            <a:ext cx="574675" cy="506730"/>
          </a:xfrm>
          <a:custGeom>
            <a:avLst/>
            <a:gdLst/>
            <a:ahLst/>
            <a:cxnLst/>
            <a:rect l="l" t="t" r="r" b="b"/>
            <a:pathLst>
              <a:path w="574675" h="506729">
                <a:moveTo>
                  <a:pt x="287542" y="0"/>
                </a:moveTo>
                <a:lnTo>
                  <a:pt x="274554" y="3371"/>
                </a:lnTo>
                <a:lnTo>
                  <a:pt x="264564" y="13487"/>
                </a:lnTo>
                <a:lnTo>
                  <a:pt x="3475" y="466393"/>
                </a:lnTo>
                <a:lnTo>
                  <a:pt x="0" y="480224"/>
                </a:lnTo>
                <a:lnTo>
                  <a:pt x="3642" y="493119"/>
                </a:lnTo>
                <a:lnTo>
                  <a:pt x="13028" y="502641"/>
                </a:lnTo>
                <a:lnTo>
                  <a:pt x="26784" y="506357"/>
                </a:lnTo>
                <a:lnTo>
                  <a:pt x="547634" y="506357"/>
                </a:lnTo>
                <a:lnTo>
                  <a:pt x="561392" y="502641"/>
                </a:lnTo>
                <a:lnTo>
                  <a:pt x="570779" y="493119"/>
                </a:lnTo>
                <a:lnTo>
                  <a:pt x="574422" y="480224"/>
                </a:lnTo>
                <a:lnTo>
                  <a:pt x="570946" y="466393"/>
                </a:lnTo>
                <a:lnTo>
                  <a:pt x="559456" y="446410"/>
                </a:lnTo>
                <a:lnTo>
                  <a:pt x="287209" y="446410"/>
                </a:lnTo>
                <a:lnTo>
                  <a:pt x="274138" y="443829"/>
                </a:lnTo>
                <a:lnTo>
                  <a:pt x="263564" y="436752"/>
                </a:lnTo>
                <a:lnTo>
                  <a:pt x="256488" y="426179"/>
                </a:lnTo>
                <a:lnTo>
                  <a:pt x="253907" y="413107"/>
                </a:lnTo>
                <a:lnTo>
                  <a:pt x="256488" y="400035"/>
                </a:lnTo>
                <a:lnTo>
                  <a:pt x="263564" y="389461"/>
                </a:lnTo>
                <a:lnTo>
                  <a:pt x="274138" y="382384"/>
                </a:lnTo>
                <a:lnTo>
                  <a:pt x="287209" y="379803"/>
                </a:lnTo>
                <a:lnTo>
                  <a:pt x="521156" y="379803"/>
                </a:lnTo>
                <a:lnTo>
                  <a:pt x="505836" y="353161"/>
                </a:lnTo>
                <a:lnTo>
                  <a:pt x="267228" y="353161"/>
                </a:lnTo>
                <a:lnTo>
                  <a:pt x="267228" y="120036"/>
                </a:lnTo>
                <a:lnTo>
                  <a:pt x="371787" y="120036"/>
                </a:lnTo>
                <a:lnTo>
                  <a:pt x="310521" y="13487"/>
                </a:lnTo>
                <a:lnTo>
                  <a:pt x="300530" y="3371"/>
                </a:lnTo>
                <a:lnTo>
                  <a:pt x="287542" y="0"/>
                </a:lnTo>
                <a:close/>
              </a:path>
              <a:path w="574675" h="506729">
                <a:moveTo>
                  <a:pt x="521156" y="379803"/>
                </a:moveTo>
                <a:lnTo>
                  <a:pt x="287209" y="379803"/>
                </a:lnTo>
                <a:lnTo>
                  <a:pt x="300280" y="382384"/>
                </a:lnTo>
                <a:lnTo>
                  <a:pt x="310854" y="389461"/>
                </a:lnTo>
                <a:lnTo>
                  <a:pt x="317931" y="400035"/>
                </a:lnTo>
                <a:lnTo>
                  <a:pt x="320512" y="413107"/>
                </a:lnTo>
                <a:lnTo>
                  <a:pt x="317931" y="426179"/>
                </a:lnTo>
                <a:lnTo>
                  <a:pt x="310854" y="436752"/>
                </a:lnTo>
                <a:lnTo>
                  <a:pt x="300280" y="443829"/>
                </a:lnTo>
                <a:lnTo>
                  <a:pt x="287209" y="446410"/>
                </a:lnTo>
                <a:lnTo>
                  <a:pt x="559456" y="446410"/>
                </a:lnTo>
                <a:lnTo>
                  <a:pt x="521156" y="379803"/>
                </a:lnTo>
                <a:close/>
              </a:path>
              <a:path w="574675" h="506729">
                <a:moveTo>
                  <a:pt x="371787" y="120036"/>
                </a:moveTo>
                <a:lnTo>
                  <a:pt x="307191" y="120036"/>
                </a:lnTo>
                <a:lnTo>
                  <a:pt x="307191" y="353161"/>
                </a:lnTo>
                <a:lnTo>
                  <a:pt x="505836" y="353161"/>
                </a:lnTo>
                <a:lnTo>
                  <a:pt x="371787" y="120036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75628" y="1283334"/>
            <a:ext cx="5429885" cy="35067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1130" algn="ctr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solidFill>
                  <a:srgbClr val="C00000"/>
                </a:solidFill>
                <a:latin typeface="Arial"/>
                <a:cs typeface="Arial"/>
              </a:rPr>
              <a:t>Будьте</a:t>
            </a:r>
            <a:r>
              <a:rPr sz="20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Arial"/>
                <a:cs typeface="Arial"/>
              </a:rPr>
              <a:t>внимательны!</a:t>
            </a:r>
            <a:endParaRPr sz="2000">
              <a:latin typeface="Arial"/>
              <a:cs typeface="Arial"/>
            </a:endParaRPr>
          </a:p>
          <a:p>
            <a:pPr marL="299085" marR="167640" indent="-287020">
              <a:lnSpc>
                <a:spcPct val="100000"/>
              </a:lnSpc>
              <a:spcBef>
                <a:spcPts val="1200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речи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появился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специфический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сленг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новые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1400" spc="-10" dirty="0">
                <a:latin typeface="Arial MT"/>
                <a:cs typeface="Arial MT"/>
              </a:rPr>
              <a:t>, </a:t>
            </a:r>
            <a:r>
              <a:rPr sz="1400" spc="-20" dirty="0">
                <a:latin typeface="Microsoft Sans Serif"/>
                <a:cs typeface="Microsoft Sans Serif"/>
              </a:rPr>
              <a:t>которые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характерны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20" dirty="0">
                <a:latin typeface="Microsoft Sans Serif"/>
                <a:cs typeface="Microsoft Sans Serif"/>
              </a:rPr>
              <a:t> окружения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семьи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(жаргонная лексика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признаками</a:t>
            </a:r>
            <a:r>
              <a:rPr sz="1400" spc="-10" dirty="0">
                <a:latin typeface="Microsoft Sans Serif"/>
                <a:cs typeface="Microsoft Sans Serif"/>
              </a:rPr>
              <a:t> национального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превосходства, </a:t>
            </a:r>
            <a:r>
              <a:rPr sz="1400" dirty="0">
                <a:latin typeface="Microsoft Sans Serif"/>
                <a:cs typeface="Microsoft Sans Serif"/>
              </a:rPr>
              <a:t>восхваление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идей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радикализма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экстремизма)</a:t>
            </a:r>
            <a:endParaRPr sz="14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ребенок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много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времени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проводит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компьютером,</a:t>
            </a:r>
            <a:endParaRPr sz="14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40" dirty="0">
                <a:latin typeface="Microsoft Sans Serif"/>
                <a:cs typeface="Microsoft Sans Serif"/>
              </a:rPr>
              <a:t>т.ч.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читает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много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литературы,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относящейся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школьному</a:t>
            </a:r>
            <a:endParaRPr sz="14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обучению,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художественной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литературе,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фильмам,</a:t>
            </a:r>
            <a:endParaRPr sz="14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latin typeface="Microsoft Sans Serif"/>
                <a:cs typeface="Microsoft Sans Serif"/>
              </a:rPr>
              <a:t>компьютерным </a:t>
            </a:r>
            <a:r>
              <a:rPr sz="1400" spc="-10" dirty="0">
                <a:latin typeface="Microsoft Sans Serif"/>
                <a:cs typeface="Microsoft Sans Serif"/>
              </a:rPr>
              <a:t>играм</a:t>
            </a:r>
            <a:endParaRPr sz="14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95"/>
              </a:spcBef>
              <a:buChar char="•"/>
              <a:tabLst>
                <a:tab pos="299085" algn="l"/>
              </a:tabLst>
            </a:pP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компьютере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встречаются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ссылки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файлы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  <a:p>
            <a:pPr marL="299085" marR="16573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текстами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роликами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изображениями </a:t>
            </a:r>
            <a:r>
              <a:rPr sz="1400" b="1" spc="-10" dirty="0">
                <a:latin typeface="Arial"/>
                <a:cs typeface="Arial"/>
              </a:rPr>
              <a:t>экстремистско-политического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содержания</a:t>
            </a:r>
            <a:endParaRPr sz="14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активность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соцсетях: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много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публикаций,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репостинг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цитат,</a:t>
            </a:r>
            <a:endParaRPr sz="1400">
              <a:solidFill>
                <a:srgbClr val="C00000"/>
              </a:solidFill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статусов,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хештегов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изображений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деструктивных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сообществ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130" y="4874196"/>
            <a:ext cx="5290185" cy="1263166"/>
          </a:xfrm>
          <a:prstGeom prst="rect">
            <a:avLst/>
          </a:prstGeom>
          <a:solidFill>
            <a:srgbClr val="FFFFFF"/>
          </a:solidFill>
          <a:ln w="9525">
            <a:solidFill>
              <a:srgbClr val="BE9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Изменение</a:t>
            </a:r>
            <a:r>
              <a:rPr sz="14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интересов</a:t>
            </a:r>
            <a:endParaRPr sz="1400">
              <a:latin typeface="Arial"/>
              <a:cs typeface="Arial"/>
            </a:endParaRPr>
          </a:p>
          <a:p>
            <a:pPr marL="143510" marR="552450">
              <a:lnSpc>
                <a:spcPct val="100000"/>
              </a:lnSpc>
              <a:spcBef>
                <a:spcPts val="600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высказывания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политические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социальные</a:t>
            </a:r>
            <a:r>
              <a:rPr sz="1400" spc="-10" dirty="0">
                <a:latin typeface="Microsoft Sans Serif"/>
                <a:cs typeface="Microsoft Sans Serif"/>
              </a:rPr>
              <a:t> темы, </a:t>
            </a:r>
            <a:r>
              <a:rPr sz="1400" dirty="0">
                <a:latin typeface="Microsoft Sans Serif"/>
                <a:cs typeface="Microsoft Sans Serif"/>
              </a:rPr>
              <a:t>даются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крайние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суждения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признаками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нетерпимости</a:t>
            </a:r>
            <a:endParaRPr sz="1400">
              <a:latin typeface="Microsoft Sans Serif"/>
              <a:cs typeface="Microsoft Sans Serif"/>
            </a:endParaRPr>
          </a:p>
          <a:p>
            <a:pPr marL="143510" marR="621665">
              <a:lnSpc>
                <a:spcPct val="100000"/>
              </a:lnSpc>
              <a:spcBef>
                <a:spcPts val="6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высказываются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идеи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неравенства,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дискриминации</a:t>
            </a:r>
            <a:r>
              <a:rPr sz="1400" spc="-10" dirty="0">
                <a:latin typeface="Arial MT"/>
                <a:cs typeface="Arial MT"/>
              </a:rPr>
              <a:t>, </a:t>
            </a:r>
            <a:r>
              <a:rPr sz="1400" spc="-30" dirty="0">
                <a:latin typeface="Microsoft Sans Serif"/>
                <a:cs typeface="Microsoft Sans Serif"/>
              </a:rPr>
              <a:t>возмездия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наказания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10" dirty="0">
                <a:latin typeface="Microsoft Sans Serif"/>
                <a:cs typeface="Microsoft Sans Serif"/>
              </a:rPr>
              <a:t> несправедливое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отношение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9050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239258" y="1353819"/>
            <a:ext cx="3415665" cy="555625"/>
            <a:chOff x="5239258" y="1353819"/>
            <a:chExt cx="3415665" cy="555625"/>
          </a:xfrm>
        </p:grpSpPr>
        <p:sp>
          <p:nvSpPr>
            <p:cNvPr id="5" name="object 5"/>
            <p:cNvSpPr/>
            <p:nvPr/>
          </p:nvSpPr>
          <p:spPr>
            <a:xfrm>
              <a:off x="5245608" y="1360169"/>
              <a:ext cx="3402965" cy="542925"/>
            </a:xfrm>
            <a:custGeom>
              <a:avLst/>
              <a:gdLst/>
              <a:ahLst/>
              <a:cxnLst/>
              <a:rect l="l" t="t" r="r" b="b"/>
              <a:pathLst>
                <a:path w="3402965" h="542925">
                  <a:moveTo>
                    <a:pt x="3312160" y="0"/>
                  </a:moveTo>
                  <a:lnTo>
                    <a:pt x="90424" y="0"/>
                  </a:lnTo>
                  <a:lnTo>
                    <a:pt x="55239" y="7092"/>
                  </a:lnTo>
                  <a:lnTo>
                    <a:pt x="26495" y="26447"/>
                  </a:lnTo>
                  <a:lnTo>
                    <a:pt x="7110" y="55185"/>
                  </a:lnTo>
                  <a:lnTo>
                    <a:pt x="0" y="90424"/>
                  </a:lnTo>
                  <a:lnTo>
                    <a:pt x="0" y="452119"/>
                  </a:lnTo>
                  <a:lnTo>
                    <a:pt x="7110" y="487304"/>
                  </a:lnTo>
                  <a:lnTo>
                    <a:pt x="26495" y="516048"/>
                  </a:lnTo>
                  <a:lnTo>
                    <a:pt x="55239" y="535433"/>
                  </a:lnTo>
                  <a:lnTo>
                    <a:pt x="90424" y="542543"/>
                  </a:lnTo>
                  <a:lnTo>
                    <a:pt x="3312160" y="542543"/>
                  </a:lnTo>
                  <a:lnTo>
                    <a:pt x="3347398" y="535433"/>
                  </a:lnTo>
                  <a:lnTo>
                    <a:pt x="3376136" y="516048"/>
                  </a:lnTo>
                  <a:lnTo>
                    <a:pt x="3395491" y="487304"/>
                  </a:lnTo>
                  <a:lnTo>
                    <a:pt x="3402584" y="452119"/>
                  </a:lnTo>
                  <a:lnTo>
                    <a:pt x="3402584" y="90424"/>
                  </a:lnTo>
                  <a:lnTo>
                    <a:pt x="3395491" y="55185"/>
                  </a:lnTo>
                  <a:lnTo>
                    <a:pt x="3376136" y="26447"/>
                  </a:lnTo>
                  <a:lnTo>
                    <a:pt x="3347398" y="7092"/>
                  </a:lnTo>
                  <a:lnTo>
                    <a:pt x="331216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45608" y="1360169"/>
              <a:ext cx="3402965" cy="542925"/>
            </a:xfrm>
            <a:custGeom>
              <a:avLst/>
              <a:gdLst/>
              <a:ahLst/>
              <a:cxnLst/>
              <a:rect l="l" t="t" r="r" b="b"/>
              <a:pathLst>
                <a:path w="3402965" h="542925">
                  <a:moveTo>
                    <a:pt x="0" y="90424"/>
                  </a:moveTo>
                  <a:lnTo>
                    <a:pt x="7110" y="55185"/>
                  </a:lnTo>
                  <a:lnTo>
                    <a:pt x="26495" y="26447"/>
                  </a:lnTo>
                  <a:lnTo>
                    <a:pt x="55239" y="7092"/>
                  </a:lnTo>
                  <a:lnTo>
                    <a:pt x="90424" y="0"/>
                  </a:lnTo>
                  <a:lnTo>
                    <a:pt x="3312160" y="0"/>
                  </a:lnTo>
                  <a:lnTo>
                    <a:pt x="3347398" y="7092"/>
                  </a:lnTo>
                  <a:lnTo>
                    <a:pt x="3376136" y="26447"/>
                  </a:lnTo>
                  <a:lnTo>
                    <a:pt x="3395491" y="55185"/>
                  </a:lnTo>
                  <a:lnTo>
                    <a:pt x="3402584" y="90424"/>
                  </a:lnTo>
                  <a:lnTo>
                    <a:pt x="3402584" y="452119"/>
                  </a:lnTo>
                  <a:lnTo>
                    <a:pt x="3395491" y="487304"/>
                  </a:lnTo>
                  <a:lnTo>
                    <a:pt x="3376136" y="516048"/>
                  </a:lnTo>
                  <a:lnTo>
                    <a:pt x="3347398" y="535433"/>
                  </a:lnTo>
                  <a:lnTo>
                    <a:pt x="3312160" y="542543"/>
                  </a:lnTo>
                  <a:lnTo>
                    <a:pt x="90424" y="542543"/>
                  </a:lnTo>
                  <a:lnTo>
                    <a:pt x="55239" y="535433"/>
                  </a:lnTo>
                  <a:lnTo>
                    <a:pt x="26495" y="516048"/>
                  </a:lnTo>
                  <a:lnTo>
                    <a:pt x="7110" y="487304"/>
                  </a:lnTo>
                  <a:lnTo>
                    <a:pt x="0" y="452119"/>
                  </a:lnTo>
                  <a:lnTo>
                    <a:pt x="0" y="90424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512179" y="1506474"/>
            <a:ext cx="8718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НАУЧИТЬ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8856" y="2060320"/>
            <a:ext cx="4591685" cy="173101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316230" marR="293370" indent="-172720">
              <a:lnSpc>
                <a:spcPct val="100000"/>
              </a:lnSpc>
              <a:spcBef>
                <a:spcPts val="525"/>
              </a:spcBef>
              <a:buChar char="•"/>
              <a:tabLst>
                <a:tab pos="316230" algn="l"/>
              </a:tabLst>
            </a:pP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намеренной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вербовке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несовершеннолетних, </a:t>
            </a:r>
            <a:r>
              <a:rPr sz="1400" dirty="0">
                <a:latin typeface="Microsoft Sans Serif"/>
                <a:cs typeface="Microsoft Sans Serif"/>
              </a:rPr>
              <a:t>особенно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через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соцсети,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сеть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Интернет</a:t>
            </a:r>
            <a:endParaRPr sz="1400">
              <a:latin typeface="Microsoft Sans Serif"/>
              <a:cs typeface="Microsoft Sans Serif"/>
            </a:endParaRPr>
          </a:p>
          <a:p>
            <a:pPr marL="316230" marR="145986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деятельность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террористических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экстремистских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организаций</a:t>
            </a:r>
            <a:endParaRPr sz="1400">
              <a:latin typeface="Microsoft Sans Serif"/>
              <a:cs typeface="Microsoft Sans Serif"/>
            </a:endParaRPr>
          </a:p>
          <a:p>
            <a:pPr marL="316230" marR="1339850" indent="-172720">
              <a:lnSpc>
                <a:spcPct val="100000"/>
              </a:lnSpc>
              <a:spcBef>
                <a:spcPts val="605"/>
              </a:spcBef>
              <a:buChar char="•"/>
              <a:tabLst>
                <a:tab pos="316230" algn="l"/>
              </a:tabLst>
            </a:pPr>
            <a:r>
              <a:rPr sz="1400" dirty="0">
                <a:latin typeface="Microsoft Sans Serif"/>
                <a:cs typeface="Microsoft Sans Serif"/>
              </a:rPr>
              <a:t>об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уголовной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ответственности</a:t>
            </a:r>
            <a:r>
              <a:rPr sz="14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преступления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террористической направленности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1510" y="1366138"/>
            <a:ext cx="4595495" cy="555625"/>
            <a:chOff x="301510" y="1366138"/>
            <a:chExt cx="4595495" cy="555625"/>
          </a:xfrm>
        </p:grpSpPr>
        <p:sp>
          <p:nvSpPr>
            <p:cNvPr id="10" name="object 10"/>
            <p:cNvSpPr/>
            <p:nvPr/>
          </p:nvSpPr>
          <p:spPr>
            <a:xfrm>
              <a:off x="307860" y="1372488"/>
              <a:ext cx="4582795" cy="542925"/>
            </a:xfrm>
            <a:custGeom>
              <a:avLst/>
              <a:gdLst/>
              <a:ahLst/>
              <a:cxnLst/>
              <a:rect l="l" t="t" r="r" b="b"/>
              <a:pathLst>
                <a:path w="4582795" h="542925">
                  <a:moveTo>
                    <a:pt x="4491977" y="0"/>
                  </a:moveTo>
                  <a:lnTo>
                    <a:pt x="90436" y="0"/>
                  </a:lnTo>
                  <a:lnTo>
                    <a:pt x="55239" y="7110"/>
                  </a:lnTo>
                  <a:lnTo>
                    <a:pt x="26492" y="26495"/>
                  </a:lnTo>
                  <a:lnTo>
                    <a:pt x="7108" y="55239"/>
                  </a:lnTo>
                  <a:lnTo>
                    <a:pt x="0" y="90424"/>
                  </a:lnTo>
                  <a:lnTo>
                    <a:pt x="0" y="452120"/>
                  </a:lnTo>
                  <a:lnTo>
                    <a:pt x="7108" y="487358"/>
                  </a:lnTo>
                  <a:lnTo>
                    <a:pt x="26492" y="516096"/>
                  </a:lnTo>
                  <a:lnTo>
                    <a:pt x="55239" y="535451"/>
                  </a:lnTo>
                  <a:lnTo>
                    <a:pt x="90436" y="542544"/>
                  </a:lnTo>
                  <a:lnTo>
                    <a:pt x="4491977" y="542544"/>
                  </a:lnTo>
                  <a:lnTo>
                    <a:pt x="4527162" y="535451"/>
                  </a:lnTo>
                  <a:lnTo>
                    <a:pt x="4555905" y="516096"/>
                  </a:lnTo>
                  <a:lnTo>
                    <a:pt x="4575291" y="487358"/>
                  </a:lnTo>
                  <a:lnTo>
                    <a:pt x="4582401" y="452120"/>
                  </a:lnTo>
                  <a:lnTo>
                    <a:pt x="4582401" y="90424"/>
                  </a:lnTo>
                  <a:lnTo>
                    <a:pt x="4575291" y="55239"/>
                  </a:lnTo>
                  <a:lnTo>
                    <a:pt x="4555905" y="26495"/>
                  </a:lnTo>
                  <a:lnTo>
                    <a:pt x="4527162" y="7110"/>
                  </a:lnTo>
                  <a:lnTo>
                    <a:pt x="4491977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7860" y="1372488"/>
              <a:ext cx="4582795" cy="542925"/>
            </a:xfrm>
            <a:custGeom>
              <a:avLst/>
              <a:gdLst/>
              <a:ahLst/>
              <a:cxnLst/>
              <a:rect l="l" t="t" r="r" b="b"/>
              <a:pathLst>
                <a:path w="4582795" h="542925">
                  <a:moveTo>
                    <a:pt x="0" y="90424"/>
                  </a:moveTo>
                  <a:lnTo>
                    <a:pt x="7108" y="55239"/>
                  </a:lnTo>
                  <a:lnTo>
                    <a:pt x="26492" y="26495"/>
                  </a:lnTo>
                  <a:lnTo>
                    <a:pt x="55239" y="7110"/>
                  </a:lnTo>
                  <a:lnTo>
                    <a:pt x="90436" y="0"/>
                  </a:lnTo>
                  <a:lnTo>
                    <a:pt x="4491977" y="0"/>
                  </a:lnTo>
                  <a:lnTo>
                    <a:pt x="4527162" y="7110"/>
                  </a:lnTo>
                  <a:lnTo>
                    <a:pt x="4555905" y="26495"/>
                  </a:lnTo>
                  <a:lnTo>
                    <a:pt x="4575291" y="55239"/>
                  </a:lnTo>
                  <a:lnTo>
                    <a:pt x="4582401" y="90424"/>
                  </a:lnTo>
                  <a:lnTo>
                    <a:pt x="4582401" y="452120"/>
                  </a:lnTo>
                  <a:lnTo>
                    <a:pt x="4575291" y="487358"/>
                  </a:lnTo>
                  <a:lnTo>
                    <a:pt x="4555905" y="516096"/>
                  </a:lnTo>
                  <a:lnTo>
                    <a:pt x="4527162" y="535451"/>
                  </a:lnTo>
                  <a:lnTo>
                    <a:pt x="4491977" y="542544"/>
                  </a:lnTo>
                  <a:lnTo>
                    <a:pt x="90436" y="542544"/>
                  </a:lnTo>
                  <a:lnTo>
                    <a:pt x="55239" y="535451"/>
                  </a:lnTo>
                  <a:lnTo>
                    <a:pt x="26492" y="516096"/>
                  </a:lnTo>
                  <a:lnTo>
                    <a:pt x="7108" y="487358"/>
                  </a:lnTo>
                  <a:lnTo>
                    <a:pt x="0" y="452120"/>
                  </a:lnTo>
                  <a:lnTo>
                    <a:pt x="0" y="90424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855723" y="1518665"/>
            <a:ext cx="14871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ПРЕДУПРЕДИТЬ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45608" y="2031606"/>
            <a:ext cx="3402965" cy="86423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отвечать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сомнительные</a:t>
            </a:r>
            <a:endParaRPr sz="1400">
              <a:latin typeface="Microsoft Sans Serif"/>
              <a:cs typeface="Microsoft Sans Serif"/>
            </a:endParaRPr>
          </a:p>
          <a:p>
            <a:pPr marL="3175"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предложения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сообщения</a:t>
            </a:r>
            <a:endParaRPr sz="1400">
              <a:latin typeface="Microsoft Sans Serif"/>
              <a:cs typeface="Microsoft Sans Serif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незнакомых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людей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03538" y="2030983"/>
            <a:ext cx="2880995" cy="211963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328295" indent="-183515">
              <a:lnSpc>
                <a:spcPct val="100000"/>
              </a:lnSpc>
              <a:spcBef>
                <a:spcPts val="525"/>
              </a:spcBef>
              <a:buClr>
                <a:srgbClr val="001F5F"/>
              </a:buClr>
              <a:buChar char="•"/>
              <a:tabLst>
                <a:tab pos="32829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всегда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интересуйтесь</a:t>
            </a:r>
            <a:endParaRPr sz="1400">
              <a:latin typeface="Arial"/>
              <a:cs typeface="Arial"/>
            </a:endParaRPr>
          </a:p>
          <a:p>
            <a:pPr marL="32766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делами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ребенка!</a:t>
            </a:r>
            <a:endParaRPr sz="1400">
              <a:latin typeface="Microsoft Sans Serif"/>
              <a:cs typeface="Microsoft Sans Serif"/>
            </a:endParaRPr>
          </a:p>
          <a:p>
            <a:pPr marL="327660" marR="698500" indent="-183515">
              <a:lnSpc>
                <a:spcPct val="100000"/>
              </a:lnSpc>
              <a:buClr>
                <a:srgbClr val="001F5F"/>
              </a:buClr>
              <a:buFont typeface="Microsoft Sans Serif"/>
              <a:buChar char="•"/>
              <a:tabLst>
                <a:tab pos="327660" algn="l"/>
              </a:tabLst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знайте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кем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дружит,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0" dirty="0">
                <a:latin typeface="Microsoft Sans Serif"/>
                <a:cs typeface="Microsoft Sans Serif"/>
              </a:rPr>
              <a:t> кем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переписывается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сетях</a:t>
            </a:r>
            <a:endParaRPr sz="1400">
              <a:latin typeface="Microsoft Sans Serif"/>
              <a:cs typeface="Microsoft Sans Serif"/>
            </a:endParaRPr>
          </a:p>
          <a:p>
            <a:pPr marL="328295" indent="-183515">
              <a:lnSpc>
                <a:spcPct val="100000"/>
              </a:lnSpc>
              <a:buClr>
                <a:srgbClr val="001F5F"/>
              </a:buClr>
              <a:buFont typeface="Microsoft Sans Serif"/>
              <a:buChar char="•"/>
              <a:tabLst>
                <a:tab pos="328295" algn="l"/>
              </a:tabLst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поддерживайте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контакты</a:t>
            </a:r>
            <a:endParaRPr sz="1400">
              <a:latin typeface="Arial"/>
              <a:cs typeface="Arial"/>
            </a:endParaRPr>
          </a:p>
          <a:p>
            <a:pPr marL="327660" marR="888365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с </a:t>
            </a:r>
            <a:r>
              <a:rPr sz="1400" spc="-20" dirty="0">
                <a:latin typeface="Microsoft Sans Serif"/>
                <a:cs typeface="Microsoft Sans Serif"/>
              </a:rPr>
              <a:t>друзьями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одноклассниками, </a:t>
            </a:r>
            <a:r>
              <a:rPr sz="1400" dirty="0">
                <a:latin typeface="Microsoft Sans Serif"/>
                <a:cs typeface="Microsoft Sans Serif"/>
              </a:rPr>
              <a:t>их </a:t>
            </a:r>
            <a:r>
              <a:rPr sz="1400" spc="-10" dirty="0">
                <a:latin typeface="Microsoft Sans Serif"/>
                <a:cs typeface="Microsoft Sans Serif"/>
              </a:rPr>
              <a:t>родителям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997188" y="1331722"/>
            <a:ext cx="2893695" cy="555625"/>
            <a:chOff x="8997188" y="1331722"/>
            <a:chExt cx="2893695" cy="555625"/>
          </a:xfrm>
        </p:grpSpPr>
        <p:sp>
          <p:nvSpPr>
            <p:cNvPr id="16" name="object 16"/>
            <p:cNvSpPr/>
            <p:nvPr/>
          </p:nvSpPr>
          <p:spPr>
            <a:xfrm>
              <a:off x="9003538" y="1338072"/>
              <a:ext cx="2880995" cy="542925"/>
            </a:xfrm>
            <a:custGeom>
              <a:avLst/>
              <a:gdLst/>
              <a:ahLst/>
              <a:cxnLst/>
              <a:rect l="l" t="t" r="r" b="b"/>
              <a:pathLst>
                <a:path w="2880995" h="542925">
                  <a:moveTo>
                    <a:pt x="2790189" y="0"/>
                  </a:moveTo>
                  <a:lnTo>
                    <a:pt x="90550" y="0"/>
                  </a:lnTo>
                  <a:lnTo>
                    <a:pt x="55292" y="7110"/>
                  </a:lnTo>
                  <a:lnTo>
                    <a:pt x="26511" y="26495"/>
                  </a:lnTo>
                  <a:lnTo>
                    <a:pt x="7111" y="55239"/>
                  </a:lnTo>
                  <a:lnTo>
                    <a:pt x="0" y="90424"/>
                  </a:lnTo>
                  <a:lnTo>
                    <a:pt x="0" y="452119"/>
                  </a:lnTo>
                  <a:lnTo>
                    <a:pt x="7111" y="487358"/>
                  </a:lnTo>
                  <a:lnTo>
                    <a:pt x="26511" y="516096"/>
                  </a:lnTo>
                  <a:lnTo>
                    <a:pt x="55292" y="535451"/>
                  </a:lnTo>
                  <a:lnTo>
                    <a:pt x="90550" y="542543"/>
                  </a:lnTo>
                  <a:lnTo>
                    <a:pt x="2790189" y="542543"/>
                  </a:lnTo>
                  <a:lnTo>
                    <a:pt x="2825374" y="535451"/>
                  </a:lnTo>
                  <a:lnTo>
                    <a:pt x="2854118" y="516096"/>
                  </a:lnTo>
                  <a:lnTo>
                    <a:pt x="2873503" y="487358"/>
                  </a:lnTo>
                  <a:lnTo>
                    <a:pt x="2880613" y="452119"/>
                  </a:lnTo>
                  <a:lnTo>
                    <a:pt x="2880613" y="90424"/>
                  </a:lnTo>
                  <a:lnTo>
                    <a:pt x="2873503" y="55239"/>
                  </a:lnTo>
                  <a:lnTo>
                    <a:pt x="2854118" y="26495"/>
                  </a:lnTo>
                  <a:lnTo>
                    <a:pt x="2825374" y="7110"/>
                  </a:lnTo>
                  <a:lnTo>
                    <a:pt x="2790189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003538" y="1338072"/>
              <a:ext cx="2880995" cy="542925"/>
            </a:xfrm>
            <a:custGeom>
              <a:avLst/>
              <a:gdLst/>
              <a:ahLst/>
              <a:cxnLst/>
              <a:rect l="l" t="t" r="r" b="b"/>
              <a:pathLst>
                <a:path w="2880995" h="542925">
                  <a:moveTo>
                    <a:pt x="0" y="90424"/>
                  </a:moveTo>
                  <a:lnTo>
                    <a:pt x="7111" y="55239"/>
                  </a:lnTo>
                  <a:lnTo>
                    <a:pt x="26511" y="26495"/>
                  </a:lnTo>
                  <a:lnTo>
                    <a:pt x="55292" y="7110"/>
                  </a:lnTo>
                  <a:lnTo>
                    <a:pt x="90550" y="0"/>
                  </a:lnTo>
                  <a:lnTo>
                    <a:pt x="2790189" y="0"/>
                  </a:lnTo>
                  <a:lnTo>
                    <a:pt x="2825374" y="7110"/>
                  </a:lnTo>
                  <a:lnTo>
                    <a:pt x="2854118" y="26495"/>
                  </a:lnTo>
                  <a:lnTo>
                    <a:pt x="2873503" y="55239"/>
                  </a:lnTo>
                  <a:lnTo>
                    <a:pt x="2880613" y="90424"/>
                  </a:lnTo>
                  <a:lnTo>
                    <a:pt x="2880613" y="452119"/>
                  </a:lnTo>
                  <a:lnTo>
                    <a:pt x="2873503" y="487358"/>
                  </a:lnTo>
                  <a:lnTo>
                    <a:pt x="2854118" y="516096"/>
                  </a:lnTo>
                  <a:lnTo>
                    <a:pt x="2825374" y="535451"/>
                  </a:lnTo>
                  <a:lnTo>
                    <a:pt x="2790189" y="542543"/>
                  </a:lnTo>
                  <a:lnTo>
                    <a:pt x="90550" y="542543"/>
                  </a:lnTo>
                  <a:lnTo>
                    <a:pt x="55292" y="535451"/>
                  </a:lnTo>
                  <a:lnTo>
                    <a:pt x="26511" y="516096"/>
                  </a:lnTo>
                  <a:lnTo>
                    <a:pt x="7111" y="487358"/>
                  </a:lnTo>
                  <a:lnTo>
                    <a:pt x="0" y="452119"/>
                  </a:lnTo>
                  <a:lnTo>
                    <a:pt x="0" y="90424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729596" y="1484121"/>
            <a:ext cx="16973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Arial"/>
                <a:cs typeface="Arial"/>
              </a:rPr>
              <a:t>КОНТАКТИРОВАТЬ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45608" y="2981325"/>
            <a:ext cx="3402965" cy="84518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33070" marR="424180" algn="ctr">
              <a:lnSpc>
                <a:spcPct val="100000"/>
              </a:lnSpc>
              <a:spcBef>
                <a:spcPts val="53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подозрительным</a:t>
            </a:r>
            <a:r>
              <a:rPr sz="1400" dirty="0">
                <a:solidFill>
                  <a:srgbClr val="001F5F"/>
                </a:solidFill>
                <a:latin typeface="Arial MT"/>
                <a:cs typeface="Arial MT"/>
              </a:rPr>
              <a:t>,</a:t>
            </a:r>
            <a:r>
              <a:rPr sz="1400" spc="-50" dirty="0">
                <a:solidFill>
                  <a:srgbClr val="001F5F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если </a:t>
            </a:r>
            <a:r>
              <a:rPr sz="1400" spc="-10" dirty="0">
                <a:latin typeface="Microsoft Sans Serif"/>
                <a:cs typeface="Microsoft Sans Serif"/>
              </a:rPr>
              <a:t>собеседник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требует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сохранить </a:t>
            </a:r>
            <a:r>
              <a:rPr sz="1400" dirty="0">
                <a:latin typeface="Microsoft Sans Serif"/>
                <a:cs typeface="Microsoft Sans Serif"/>
              </a:rPr>
              <a:t>тайну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переписки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45608" y="3914381"/>
            <a:ext cx="3402965" cy="110236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66370" marR="156845" indent="-635" algn="ctr">
              <a:lnSpc>
                <a:spcPct val="100000"/>
              </a:lnSpc>
              <a:spcBef>
                <a:spcPts val="53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разглашать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личные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данные: </a:t>
            </a:r>
            <a:r>
              <a:rPr sz="1400" dirty="0">
                <a:latin typeface="Microsoft Sans Serif"/>
                <a:cs typeface="Microsoft Sans Serif"/>
              </a:rPr>
              <a:t>сведения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месте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жительства,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номер </a:t>
            </a:r>
            <a:r>
              <a:rPr sz="1400" dirty="0">
                <a:latin typeface="Microsoft Sans Serif"/>
                <a:cs typeface="Microsoft Sans Serif"/>
              </a:rPr>
              <a:t>телефона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социальных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сетях</a:t>
            </a:r>
            <a:r>
              <a:rPr sz="1400" spc="-10" dirty="0">
                <a:latin typeface="Arial MT"/>
                <a:cs typeface="Arial MT"/>
              </a:rPr>
              <a:t>,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компьютерных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играх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т.д</a:t>
            </a:r>
            <a:r>
              <a:rPr sz="1400" spc="-20" dirty="0">
                <a:solidFill>
                  <a:srgbClr val="001F5F"/>
                </a:solidFill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8765" y="1455976"/>
            <a:ext cx="320675" cy="377825"/>
          </a:xfrm>
          <a:custGeom>
            <a:avLst/>
            <a:gdLst/>
            <a:ahLst/>
            <a:cxnLst/>
            <a:rect l="l" t="t" r="r" b="b"/>
            <a:pathLst>
              <a:path w="320675" h="377825">
                <a:moveTo>
                  <a:pt x="160133" y="0"/>
                </a:moveTo>
                <a:lnTo>
                  <a:pt x="120941" y="25900"/>
                </a:lnTo>
                <a:lnTo>
                  <a:pt x="117620" y="45805"/>
                </a:lnTo>
                <a:lnTo>
                  <a:pt x="118033" y="49112"/>
                </a:lnTo>
                <a:lnTo>
                  <a:pt x="118092" y="49584"/>
                </a:lnTo>
                <a:lnTo>
                  <a:pt x="119037" y="52418"/>
                </a:lnTo>
                <a:lnTo>
                  <a:pt x="100149" y="65549"/>
                </a:lnTo>
                <a:lnTo>
                  <a:pt x="85203" y="83064"/>
                </a:lnTo>
                <a:lnTo>
                  <a:pt x="75224" y="103835"/>
                </a:lnTo>
                <a:lnTo>
                  <a:pt x="75128" y="104034"/>
                </a:lnTo>
                <a:lnTo>
                  <a:pt x="70938" y="127070"/>
                </a:lnTo>
                <a:lnTo>
                  <a:pt x="70855" y="127520"/>
                </a:lnTo>
                <a:lnTo>
                  <a:pt x="70771" y="127730"/>
                </a:lnTo>
                <a:lnTo>
                  <a:pt x="62227" y="196164"/>
                </a:lnTo>
                <a:lnTo>
                  <a:pt x="44697" y="239188"/>
                </a:lnTo>
                <a:lnTo>
                  <a:pt x="24422" y="267951"/>
                </a:lnTo>
                <a:lnTo>
                  <a:pt x="7557" y="294279"/>
                </a:lnTo>
                <a:lnTo>
                  <a:pt x="2834" y="300420"/>
                </a:lnTo>
                <a:lnTo>
                  <a:pt x="0" y="306561"/>
                </a:lnTo>
                <a:lnTo>
                  <a:pt x="0" y="313647"/>
                </a:lnTo>
                <a:lnTo>
                  <a:pt x="12060" y="338558"/>
                </a:lnTo>
                <a:lnTo>
                  <a:pt x="46174" y="358819"/>
                </a:lnTo>
                <a:lnTo>
                  <a:pt x="97116" y="372437"/>
                </a:lnTo>
                <a:lnTo>
                  <a:pt x="159660" y="377419"/>
                </a:lnTo>
                <a:lnTo>
                  <a:pt x="222220" y="372437"/>
                </a:lnTo>
                <a:lnTo>
                  <a:pt x="273265" y="358819"/>
                </a:lnTo>
                <a:lnTo>
                  <a:pt x="289805" y="349076"/>
                </a:lnTo>
                <a:lnTo>
                  <a:pt x="159660" y="349076"/>
                </a:lnTo>
                <a:lnTo>
                  <a:pt x="104784" y="345002"/>
                </a:lnTo>
                <a:lnTo>
                  <a:pt x="64301" y="335259"/>
                </a:lnTo>
                <a:lnTo>
                  <a:pt x="38431" y="323567"/>
                </a:lnTo>
                <a:lnTo>
                  <a:pt x="27397" y="313647"/>
                </a:lnTo>
                <a:lnTo>
                  <a:pt x="36306" y="305071"/>
                </a:lnTo>
                <a:lnTo>
                  <a:pt x="57215" y="294634"/>
                </a:lnTo>
                <a:lnTo>
                  <a:pt x="89905" y="285083"/>
                </a:lnTo>
                <a:lnTo>
                  <a:pt x="134152" y="279163"/>
                </a:lnTo>
                <a:lnTo>
                  <a:pt x="303025" y="279163"/>
                </a:lnTo>
                <a:lnTo>
                  <a:pt x="295843" y="267951"/>
                </a:lnTo>
                <a:lnTo>
                  <a:pt x="275568" y="239188"/>
                </a:lnTo>
                <a:lnTo>
                  <a:pt x="258039" y="196164"/>
                </a:lnTo>
                <a:lnTo>
                  <a:pt x="249602" y="128590"/>
                </a:lnTo>
                <a:lnTo>
                  <a:pt x="249495" y="127730"/>
                </a:lnTo>
                <a:lnTo>
                  <a:pt x="245174" y="104034"/>
                </a:lnTo>
                <a:lnTo>
                  <a:pt x="245137" y="103835"/>
                </a:lnTo>
                <a:lnTo>
                  <a:pt x="235148" y="83064"/>
                </a:lnTo>
                <a:lnTo>
                  <a:pt x="235062" y="82887"/>
                </a:lnTo>
                <a:lnTo>
                  <a:pt x="220173" y="65549"/>
                </a:lnTo>
                <a:lnTo>
                  <a:pt x="201229" y="52418"/>
                </a:lnTo>
                <a:lnTo>
                  <a:pt x="202174" y="49112"/>
                </a:lnTo>
                <a:lnTo>
                  <a:pt x="202646" y="45805"/>
                </a:lnTo>
                <a:lnTo>
                  <a:pt x="202646" y="45333"/>
                </a:lnTo>
                <a:lnTo>
                  <a:pt x="136514" y="45333"/>
                </a:lnTo>
                <a:lnTo>
                  <a:pt x="136514" y="44388"/>
                </a:lnTo>
                <a:lnTo>
                  <a:pt x="136042" y="43443"/>
                </a:lnTo>
                <a:lnTo>
                  <a:pt x="136042" y="42026"/>
                </a:lnTo>
                <a:lnTo>
                  <a:pt x="137872" y="32758"/>
                </a:lnTo>
                <a:lnTo>
                  <a:pt x="142891" y="25264"/>
                </a:lnTo>
                <a:lnTo>
                  <a:pt x="150390" y="20251"/>
                </a:lnTo>
                <a:lnTo>
                  <a:pt x="159660" y="18423"/>
                </a:lnTo>
                <a:lnTo>
                  <a:pt x="194297" y="18423"/>
                </a:lnTo>
                <a:lnTo>
                  <a:pt x="190246" y="12398"/>
                </a:lnTo>
                <a:lnTo>
                  <a:pt x="176740" y="3321"/>
                </a:lnTo>
                <a:lnTo>
                  <a:pt x="160133" y="0"/>
                </a:lnTo>
                <a:close/>
              </a:path>
              <a:path w="320675" h="377825">
                <a:moveTo>
                  <a:pt x="303025" y="279163"/>
                </a:moveTo>
                <a:lnTo>
                  <a:pt x="185168" y="279163"/>
                </a:lnTo>
                <a:lnTo>
                  <a:pt x="229416" y="285083"/>
                </a:lnTo>
                <a:lnTo>
                  <a:pt x="262106" y="294634"/>
                </a:lnTo>
                <a:lnTo>
                  <a:pt x="283015" y="305071"/>
                </a:lnTo>
                <a:lnTo>
                  <a:pt x="291924" y="313647"/>
                </a:lnTo>
                <a:lnTo>
                  <a:pt x="280890" y="323567"/>
                </a:lnTo>
                <a:lnTo>
                  <a:pt x="255020" y="335259"/>
                </a:lnTo>
                <a:lnTo>
                  <a:pt x="214536" y="345002"/>
                </a:lnTo>
                <a:lnTo>
                  <a:pt x="159660" y="349076"/>
                </a:lnTo>
                <a:lnTo>
                  <a:pt x="289805" y="349076"/>
                </a:lnTo>
                <a:lnTo>
                  <a:pt x="307660" y="338558"/>
                </a:lnTo>
                <a:lnTo>
                  <a:pt x="320266" y="313647"/>
                </a:lnTo>
                <a:lnTo>
                  <a:pt x="320266" y="307034"/>
                </a:lnTo>
                <a:lnTo>
                  <a:pt x="317904" y="300420"/>
                </a:lnTo>
                <a:lnTo>
                  <a:pt x="312708" y="294279"/>
                </a:lnTo>
                <a:lnTo>
                  <a:pt x="303025" y="279163"/>
                </a:lnTo>
                <a:close/>
              </a:path>
              <a:path w="320675" h="377825">
                <a:moveTo>
                  <a:pt x="185168" y="279163"/>
                </a:moveTo>
                <a:lnTo>
                  <a:pt x="134152" y="279163"/>
                </a:lnTo>
                <a:lnTo>
                  <a:pt x="132263" y="282942"/>
                </a:lnTo>
                <a:lnTo>
                  <a:pt x="130846" y="287666"/>
                </a:lnTo>
                <a:lnTo>
                  <a:pt x="130846" y="292390"/>
                </a:lnTo>
                <a:lnTo>
                  <a:pt x="133090" y="303395"/>
                </a:lnTo>
                <a:lnTo>
                  <a:pt x="139230" y="312407"/>
                </a:lnTo>
                <a:lnTo>
                  <a:pt x="148383" y="318497"/>
                </a:lnTo>
                <a:lnTo>
                  <a:pt x="159660" y="320733"/>
                </a:lnTo>
                <a:lnTo>
                  <a:pt x="170938" y="318497"/>
                </a:lnTo>
                <a:lnTo>
                  <a:pt x="180090" y="312407"/>
                </a:lnTo>
                <a:lnTo>
                  <a:pt x="186231" y="303395"/>
                </a:lnTo>
                <a:lnTo>
                  <a:pt x="188475" y="292390"/>
                </a:lnTo>
                <a:lnTo>
                  <a:pt x="188475" y="287666"/>
                </a:lnTo>
                <a:lnTo>
                  <a:pt x="187058" y="282942"/>
                </a:lnTo>
                <a:lnTo>
                  <a:pt x="185168" y="279163"/>
                </a:lnTo>
                <a:close/>
              </a:path>
              <a:path w="320675" h="377825">
                <a:moveTo>
                  <a:pt x="167691" y="42026"/>
                </a:moveTo>
                <a:lnTo>
                  <a:pt x="151630" y="42026"/>
                </a:lnTo>
                <a:lnTo>
                  <a:pt x="143600" y="42971"/>
                </a:lnTo>
                <a:lnTo>
                  <a:pt x="136514" y="45333"/>
                </a:lnTo>
                <a:lnTo>
                  <a:pt x="182806" y="45333"/>
                </a:lnTo>
                <a:lnTo>
                  <a:pt x="175721" y="42971"/>
                </a:lnTo>
                <a:lnTo>
                  <a:pt x="167691" y="42026"/>
                </a:lnTo>
                <a:close/>
              </a:path>
              <a:path w="320675" h="377825">
                <a:moveTo>
                  <a:pt x="194297" y="18423"/>
                </a:moveTo>
                <a:lnTo>
                  <a:pt x="159660" y="18423"/>
                </a:lnTo>
                <a:lnTo>
                  <a:pt x="168931" y="20251"/>
                </a:lnTo>
                <a:lnTo>
                  <a:pt x="176430" y="25264"/>
                </a:lnTo>
                <a:lnTo>
                  <a:pt x="181448" y="32758"/>
                </a:lnTo>
                <a:lnTo>
                  <a:pt x="183279" y="42026"/>
                </a:lnTo>
                <a:lnTo>
                  <a:pt x="183279" y="43916"/>
                </a:lnTo>
                <a:lnTo>
                  <a:pt x="182806" y="45333"/>
                </a:lnTo>
                <a:lnTo>
                  <a:pt x="202646" y="45333"/>
                </a:lnTo>
                <a:lnTo>
                  <a:pt x="202551" y="42026"/>
                </a:lnTo>
                <a:lnTo>
                  <a:pt x="199325" y="25900"/>
                </a:lnTo>
                <a:lnTo>
                  <a:pt x="194297" y="18423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174288" y="1434966"/>
            <a:ext cx="414655" cy="327660"/>
            <a:chOff x="9174288" y="1434966"/>
            <a:chExt cx="414655" cy="327660"/>
          </a:xfrm>
        </p:grpSpPr>
        <p:sp>
          <p:nvSpPr>
            <p:cNvPr id="23" name="object 23"/>
            <p:cNvSpPr/>
            <p:nvPr/>
          </p:nvSpPr>
          <p:spPr>
            <a:xfrm>
              <a:off x="9174288" y="1588371"/>
              <a:ext cx="414655" cy="174625"/>
            </a:xfrm>
            <a:custGeom>
              <a:avLst/>
              <a:gdLst/>
              <a:ahLst/>
              <a:cxnLst/>
              <a:rect l="l" t="t" r="r" b="b"/>
              <a:pathLst>
                <a:path w="414654" h="174625">
                  <a:moveTo>
                    <a:pt x="395513" y="19"/>
                  </a:moveTo>
                  <a:lnTo>
                    <a:pt x="392023" y="0"/>
                  </a:lnTo>
                  <a:lnTo>
                    <a:pt x="388572" y="964"/>
                  </a:lnTo>
                  <a:lnTo>
                    <a:pt x="305111" y="48816"/>
                  </a:lnTo>
                  <a:lnTo>
                    <a:pt x="306198" y="54052"/>
                  </a:lnTo>
                  <a:lnTo>
                    <a:pt x="306163" y="59460"/>
                  </a:lnTo>
                  <a:lnTo>
                    <a:pt x="279979" y="92101"/>
                  </a:lnTo>
                  <a:lnTo>
                    <a:pt x="267058" y="94142"/>
                  </a:lnTo>
                  <a:lnTo>
                    <a:pt x="183539" y="94142"/>
                  </a:lnTo>
                  <a:lnTo>
                    <a:pt x="183539" y="75317"/>
                  </a:lnTo>
                  <a:lnTo>
                    <a:pt x="268250" y="75317"/>
                  </a:lnTo>
                  <a:lnTo>
                    <a:pt x="275578" y="73837"/>
                  </a:lnTo>
                  <a:lnTo>
                    <a:pt x="281561" y="69803"/>
                  </a:lnTo>
                  <a:lnTo>
                    <a:pt x="285596" y="63819"/>
                  </a:lnTo>
                  <a:lnTo>
                    <a:pt x="287075" y="56491"/>
                  </a:lnTo>
                  <a:lnTo>
                    <a:pt x="285596" y="49164"/>
                  </a:lnTo>
                  <a:lnTo>
                    <a:pt x="281561" y="43180"/>
                  </a:lnTo>
                  <a:lnTo>
                    <a:pt x="275578" y="39145"/>
                  </a:lnTo>
                  <a:lnTo>
                    <a:pt x="268250" y="37666"/>
                  </a:lnTo>
                  <a:lnTo>
                    <a:pt x="147450" y="37670"/>
                  </a:lnTo>
                  <a:lnTo>
                    <a:pt x="139756" y="39866"/>
                  </a:lnTo>
                  <a:lnTo>
                    <a:pt x="133085" y="44012"/>
                  </a:lnTo>
                  <a:lnTo>
                    <a:pt x="0" y="108261"/>
                  </a:lnTo>
                  <a:lnTo>
                    <a:pt x="65884" y="174150"/>
                  </a:lnTo>
                  <a:lnTo>
                    <a:pt x="90337" y="154687"/>
                  </a:lnTo>
                  <a:lnTo>
                    <a:pt x="117671" y="141554"/>
                  </a:lnTo>
                  <a:lnTo>
                    <a:pt x="147349" y="134130"/>
                  </a:lnTo>
                  <a:lnTo>
                    <a:pt x="178833" y="131793"/>
                  </a:lnTo>
                  <a:lnTo>
                    <a:pt x="270799" y="131793"/>
                  </a:lnTo>
                  <a:lnTo>
                    <a:pt x="274698" y="130514"/>
                  </a:lnTo>
                  <a:lnTo>
                    <a:pt x="411593" y="29798"/>
                  </a:lnTo>
                  <a:lnTo>
                    <a:pt x="414142" y="24472"/>
                  </a:lnTo>
                  <a:lnTo>
                    <a:pt x="414142" y="18841"/>
                  </a:lnTo>
                  <a:lnTo>
                    <a:pt x="412704" y="11544"/>
                  </a:lnTo>
                  <a:lnTo>
                    <a:pt x="408725" y="5571"/>
                  </a:lnTo>
                  <a:lnTo>
                    <a:pt x="402798" y="1527"/>
                  </a:lnTo>
                  <a:lnTo>
                    <a:pt x="395513" y="1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0177" y="1434966"/>
              <a:ext cx="160010" cy="14972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5239258" y="5915533"/>
            <a:ext cx="6436995" cy="740410"/>
            <a:chOff x="5239258" y="5915533"/>
            <a:chExt cx="6436995" cy="740410"/>
          </a:xfrm>
        </p:grpSpPr>
        <p:sp>
          <p:nvSpPr>
            <p:cNvPr id="26" name="object 26"/>
            <p:cNvSpPr/>
            <p:nvPr/>
          </p:nvSpPr>
          <p:spPr>
            <a:xfrm>
              <a:off x="5245608" y="5921883"/>
              <a:ext cx="6424295" cy="727710"/>
            </a:xfrm>
            <a:custGeom>
              <a:avLst/>
              <a:gdLst/>
              <a:ahLst/>
              <a:cxnLst/>
              <a:rect l="l" t="t" r="r" b="b"/>
              <a:pathLst>
                <a:path w="6424295" h="727709">
                  <a:moveTo>
                    <a:pt x="6302628" y="0"/>
                  </a:moveTo>
                  <a:lnTo>
                    <a:pt x="121284" y="0"/>
                  </a:lnTo>
                  <a:lnTo>
                    <a:pt x="74098" y="9529"/>
                  </a:lnTo>
                  <a:lnTo>
                    <a:pt x="35544" y="35517"/>
                  </a:lnTo>
                  <a:lnTo>
                    <a:pt x="9538" y="74061"/>
                  </a:lnTo>
                  <a:lnTo>
                    <a:pt x="0" y="121259"/>
                  </a:lnTo>
                  <a:lnTo>
                    <a:pt x="0" y="606247"/>
                  </a:lnTo>
                  <a:lnTo>
                    <a:pt x="9538" y="653443"/>
                  </a:lnTo>
                  <a:lnTo>
                    <a:pt x="35544" y="691983"/>
                  </a:lnTo>
                  <a:lnTo>
                    <a:pt x="74098" y="717966"/>
                  </a:lnTo>
                  <a:lnTo>
                    <a:pt x="121284" y="727494"/>
                  </a:lnTo>
                  <a:lnTo>
                    <a:pt x="6302628" y="727494"/>
                  </a:lnTo>
                  <a:lnTo>
                    <a:pt x="6349815" y="717966"/>
                  </a:lnTo>
                  <a:lnTo>
                    <a:pt x="6388369" y="691983"/>
                  </a:lnTo>
                  <a:lnTo>
                    <a:pt x="6414375" y="653443"/>
                  </a:lnTo>
                  <a:lnTo>
                    <a:pt x="6423914" y="606247"/>
                  </a:lnTo>
                  <a:lnTo>
                    <a:pt x="6423914" y="121259"/>
                  </a:lnTo>
                  <a:lnTo>
                    <a:pt x="6414375" y="74061"/>
                  </a:lnTo>
                  <a:lnTo>
                    <a:pt x="6388369" y="35517"/>
                  </a:lnTo>
                  <a:lnTo>
                    <a:pt x="6349815" y="9529"/>
                  </a:lnTo>
                  <a:lnTo>
                    <a:pt x="6302628" y="0"/>
                  </a:lnTo>
                  <a:close/>
                </a:path>
              </a:pathLst>
            </a:custGeom>
            <a:solidFill>
              <a:srgbClr val="E7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45608" y="5921883"/>
              <a:ext cx="6424295" cy="727710"/>
            </a:xfrm>
            <a:custGeom>
              <a:avLst/>
              <a:gdLst/>
              <a:ahLst/>
              <a:cxnLst/>
              <a:rect l="l" t="t" r="r" b="b"/>
              <a:pathLst>
                <a:path w="6424295" h="727709">
                  <a:moveTo>
                    <a:pt x="0" y="121259"/>
                  </a:moveTo>
                  <a:lnTo>
                    <a:pt x="9538" y="74061"/>
                  </a:lnTo>
                  <a:lnTo>
                    <a:pt x="35544" y="35517"/>
                  </a:lnTo>
                  <a:lnTo>
                    <a:pt x="74098" y="9529"/>
                  </a:lnTo>
                  <a:lnTo>
                    <a:pt x="121284" y="0"/>
                  </a:lnTo>
                  <a:lnTo>
                    <a:pt x="6302628" y="0"/>
                  </a:lnTo>
                  <a:lnTo>
                    <a:pt x="6349815" y="9529"/>
                  </a:lnTo>
                  <a:lnTo>
                    <a:pt x="6388369" y="35517"/>
                  </a:lnTo>
                  <a:lnTo>
                    <a:pt x="6414375" y="74061"/>
                  </a:lnTo>
                  <a:lnTo>
                    <a:pt x="6423914" y="121259"/>
                  </a:lnTo>
                  <a:lnTo>
                    <a:pt x="6423914" y="606247"/>
                  </a:lnTo>
                  <a:lnTo>
                    <a:pt x="6414375" y="653443"/>
                  </a:lnTo>
                  <a:lnTo>
                    <a:pt x="6388369" y="691983"/>
                  </a:lnTo>
                  <a:lnTo>
                    <a:pt x="6349815" y="717966"/>
                  </a:lnTo>
                  <a:lnTo>
                    <a:pt x="6302628" y="727494"/>
                  </a:lnTo>
                  <a:lnTo>
                    <a:pt x="121284" y="727494"/>
                  </a:lnTo>
                  <a:lnTo>
                    <a:pt x="74098" y="717966"/>
                  </a:lnTo>
                  <a:lnTo>
                    <a:pt x="35544" y="691983"/>
                  </a:lnTo>
                  <a:lnTo>
                    <a:pt x="9538" y="653443"/>
                  </a:lnTo>
                  <a:lnTo>
                    <a:pt x="0" y="606247"/>
                  </a:lnTo>
                  <a:lnTo>
                    <a:pt x="0" y="121259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964682" y="5948273"/>
            <a:ext cx="543433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Научите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сообщать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родителям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или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педагогам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любых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предложениях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(заработка,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предоставления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услуг,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включение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сообщество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)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от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незнакомых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или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малознакомых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людей!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287454" y="6027953"/>
            <a:ext cx="629285" cy="572770"/>
            <a:chOff x="5287454" y="6027953"/>
            <a:chExt cx="629285" cy="572770"/>
          </a:xfrm>
        </p:grpSpPr>
        <p:sp>
          <p:nvSpPr>
            <p:cNvPr id="30" name="object 30"/>
            <p:cNvSpPr/>
            <p:nvPr/>
          </p:nvSpPr>
          <p:spPr>
            <a:xfrm>
              <a:off x="5558536" y="6163995"/>
              <a:ext cx="64135" cy="298450"/>
            </a:xfrm>
            <a:custGeom>
              <a:avLst/>
              <a:gdLst/>
              <a:ahLst/>
              <a:cxnLst/>
              <a:rect l="l" t="t" r="r" b="b"/>
              <a:pathLst>
                <a:path w="64135" h="298450">
                  <a:moveTo>
                    <a:pt x="54470" y="0"/>
                  </a:moveTo>
                  <a:lnTo>
                    <a:pt x="9385" y="0"/>
                  </a:lnTo>
                  <a:lnTo>
                    <a:pt x="13131" y="214541"/>
                  </a:lnTo>
                  <a:lnTo>
                    <a:pt x="50723" y="214541"/>
                  </a:lnTo>
                  <a:lnTo>
                    <a:pt x="54470" y="0"/>
                  </a:lnTo>
                  <a:close/>
                </a:path>
                <a:path w="64135" h="298450">
                  <a:moveTo>
                    <a:pt x="63855" y="267754"/>
                  </a:moveTo>
                  <a:lnTo>
                    <a:pt x="61341" y="256019"/>
                  </a:lnTo>
                  <a:lnTo>
                    <a:pt x="54508" y="246418"/>
                  </a:lnTo>
                  <a:lnTo>
                    <a:pt x="44361" y="239953"/>
                  </a:lnTo>
                  <a:lnTo>
                    <a:pt x="31927" y="237591"/>
                  </a:lnTo>
                  <a:lnTo>
                    <a:pt x="19507" y="239953"/>
                  </a:lnTo>
                  <a:lnTo>
                    <a:pt x="9359" y="246418"/>
                  </a:lnTo>
                  <a:lnTo>
                    <a:pt x="2514" y="256019"/>
                  </a:lnTo>
                  <a:lnTo>
                    <a:pt x="0" y="267754"/>
                  </a:lnTo>
                  <a:lnTo>
                    <a:pt x="2514" y="279501"/>
                  </a:lnTo>
                  <a:lnTo>
                    <a:pt x="9359" y="289090"/>
                  </a:lnTo>
                  <a:lnTo>
                    <a:pt x="19507" y="295554"/>
                  </a:lnTo>
                  <a:lnTo>
                    <a:pt x="31927" y="297929"/>
                  </a:lnTo>
                  <a:lnTo>
                    <a:pt x="44361" y="295554"/>
                  </a:lnTo>
                  <a:lnTo>
                    <a:pt x="54508" y="289090"/>
                  </a:lnTo>
                  <a:lnTo>
                    <a:pt x="61341" y="279501"/>
                  </a:lnTo>
                  <a:lnTo>
                    <a:pt x="63855" y="26775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01741" y="6042240"/>
              <a:ext cx="600710" cy="544195"/>
            </a:xfrm>
            <a:custGeom>
              <a:avLst/>
              <a:gdLst/>
              <a:ahLst/>
              <a:cxnLst/>
              <a:rect l="l" t="t" r="r" b="b"/>
              <a:pathLst>
                <a:path w="600710" h="544195">
                  <a:moveTo>
                    <a:pt x="0" y="272072"/>
                  </a:moveTo>
                  <a:lnTo>
                    <a:pt x="3928" y="227939"/>
                  </a:lnTo>
                  <a:lnTo>
                    <a:pt x="15300" y="186074"/>
                  </a:lnTo>
                  <a:lnTo>
                    <a:pt x="33501" y="147037"/>
                  </a:lnTo>
                  <a:lnTo>
                    <a:pt x="57912" y="111387"/>
                  </a:lnTo>
                  <a:lnTo>
                    <a:pt x="87915" y="79686"/>
                  </a:lnTo>
                  <a:lnTo>
                    <a:pt x="122895" y="52492"/>
                  </a:lnTo>
                  <a:lnTo>
                    <a:pt x="162233" y="30367"/>
                  </a:lnTo>
                  <a:lnTo>
                    <a:pt x="205313" y="13869"/>
                  </a:lnTo>
                  <a:lnTo>
                    <a:pt x="251517" y="3560"/>
                  </a:lnTo>
                  <a:lnTo>
                    <a:pt x="300228" y="0"/>
                  </a:lnTo>
                  <a:lnTo>
                    <a:pt x="348907" y="3560"/>
                  </a:lnTo>
                  <a:lnTo>
                    <a:pt x="395093" y="13869"/>
                  </a:lnTo>
                  <a:lnTo>
                    <a:pt x="438166" y="30367"/>
                  </a:lnTo>
                  <a:lnTo>
                    <a:pt x="477505" y="52492"/>
                  </a:lnTo>
                  <a:lnTo>
                    <a:pt x="512492" y="79686"/>
                  </a:lnTo>
                  <a:lnTo>
                    <a:pt x="542507" y="111387"/>
                  </a:lnTo>
                  <a:lnTo>
                    <a:pt x="566930" y="147037"/>
                  </a:lnTo>
                  <a:lnTo>
                    <a:pt x="585142" y="186074"/>
                  </a:lnTo>
                  <a:lnTo>
                    <a:pt x="596524" y="227939"/>
                  </a:lnTo>
                  <a:lnTo>
                    <a:pt x="600456" y="272072"/>
                  </a:lnTo>
                  <a:lnTo>
                    <a:pt x="596524" y="316205"/>
                  </a:lnTo>
                  <a:lnTo>
                    <a:pt x="585142" y="358071"/>
                  </a:lnTo>
                  <a:lnTo>
                    <a:pt x="566930" y="397109"/>
                  </a:lnTo>
                  <a:lnTo>
                    <a:pt x="542507" y="432761"/>
                  </a:lnTo>
                  <a:lnTo>
                    <a:pt x="512492" y="464464"/>
                  </a:lnTo>
                  <a:lnTo>
                    <a:pt x="477505" y="491659"/>
                  </a:lnTo>
                  <a:lnTo>
                    <a:pt x="438166" y="513786"/>
                  </a:lnTo>
                  <a:lnTo>
                    <a:pt x="395093" y="530285"/>
                  </a:lnTo>
                  <a:lnTo>
                    <a:pt x="348907" y="540595"/>
                  </a:lnTo>
                  <a:lnTo>
                    <a:pt x="300228" y="544156"/>
                  </a:lnTo>
                  <a:lnTo>
                    <a:pt x="251517" y="540595"/>
                  </a:lnTo>
                  <a:lnTo>
                    <a:pt x="205313" y="530285"/>
                  </a:lnTo>
                  <a:lnTo>
                    <a:pt x="162233" y="513786"/>
                  </a:lnTo>
                  <a:lnTo>
                    <a:pt x="122895" y="491659"/>
                  </a:lnTo>
                  <a:lnTo>
                    <a:pt x="87915" y="464464"/>
                  </a:lnTo>
                  <a:lnTo>
                    <a:pt x="57911" y="432761"/>
                  </a:lnTo>
                  <a:lnTo>
                    <a:pt x="33501" y="397109"/>
                  </a:lnTo>
                  <a:lnTo>
                    <a:pt x="15300" y="358071"/>
                  </a:lnTo>
                  <a:lnTo>
                    <a:pt x="3928" y="316205"/>
                  </a:lnTo>
                  <a:lnTo>
                    <a:pt x="0" y="27207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5379132" y="1433101"/>
            <a:ext cx="271780" cy="354330"/>
          </a:xfrm>
          <a:custGeom>
            <a:avLst/>
            <a:gdLst/>
            <a:ahLst/>
            <a:cxnLst/>
            <a:rect l="l" t="t" r="r" b="b"/>
            <a:pathLst>
              <a:path w="271779" h="354330">
                <a:moveTo>
                  <a:pt x="135721" y="0"/>
                </a:moveTo>
                <a:lnTo>
                  <a:pt x="96095" y="7995"/>
                </a:lnTo>
                <a:lnTo>
                  <a:pt x="63740" y="29803"/>
                </a:lnTo>
                <a:lnTo>
                  <a:pt x="41928" y="62153"/>
                </a:lnTo>
                <a:lnTo>
                  <a:pt x="33930" y="101778"/>
                </a:lnTo>
                <a:lnTo>
                  <a:pt x="33930" y="157522"/>
                </a:lnTo>
                <a:lnTo>
                  <a:pt x="0" y="159946"/>
                </a:lnTo>
                <a:lnTo>
                  <a:pt x="0" y="344145"/>
                </a:lnTo>
                <a:lnTo>
                  <a:pt x="135721" y="353839"/>
                </a:lnTo>
                <a:lnTo>
                  <a:pt x="271442" y="344145"/>
                </a:lnTo>
                <a:lnTo>
                  <a:pt x="271442" y="305366"/>
                </a:lnTo>
                <a:lnTo>
                  <a:pt x="126026" y="305366"/>
                </a:lnTo>
                <a:lnTo>
                  <a:pt x="126026" y="279675"/>
                </a:lnTo>
                <a:lnTo>
                  <a:pt x="118294" y="275562"/>
                </a:lnTo>
                <a:lnTo>
                  <a:pt x="112151" y="269314"/>
                </a:lnTo>
                <a:lnTo>
                  <a:pt x="108099" y="261338"/>
                </a:lnTo>
                <a:lnTo>
                  <a:pt x="106638" y="252045"/>
                </a:lnTo>
                <a:lnTo>
                  <a:pt x="108932" y="240752"/>
                </a:lnTo>
                <a:lnTo>
                  <a:pt x="115181" y="231505"/>
                </a:lnTo>
                <a:lnTo>
                  <a:pt x="124428" y="225256"/>
                </a:lnTo>
                <a:lnTo>
                  <a:pt x="135721" y="222961"/>
                </a:lnTo>
                <a:lnTo>
                  <a:pt x="271442" y="222961"/>
                </a:lnTo>
                <a:lnTo>
                  <a:pt x="271442" y="159946"/>
                </a:lnTo>
                <a:lnTo>
                  <a:pt x="237512" y="157522"/>
                </a:lnTo>
                <a:lnTo>
                  <a:pt x="237512" y="155583"/>
                </a:lnTo>
                <a:lnTo>
                  <a:pt x="63013" y="155583"/>
                </a:lnTo>
                <a:lnTo>
                  <a:pt x="63013" y="101778"/>
                </a:lnTo>
                <a:lnTo>
                  <a:pt x="68716" y="73443"/>
                </a:lnTo>
                <a:lnTo>
                  <a:pt x="84280" y="50335"/>
                </a:lnTo>
                <a:lnTo>
                  <a:pt x="107387" y="34771"/>
                </a:lnTo>
                <a:lnTo>
                  <a:pt x="135721" y="29067"/>
                </a:lnTo>
                <a:lnTo>
                  <a:pt x="206611" y="29067"/>
                </a:lnTo>
                <a:lnTo>
                  <a:pt x="175346" y="7995"/>
                </a:lnTo>
                <a:lnTo>
                  <a:pt x="135721" y="0"/>
                </a:lnTo>
                <a:close/>
              </a:path>
              <a:path w="271779" h="354330">
                <a:moveTo>
                  <a:pt x="271442" y="222961"/>
                </a:moveTo>
                <a:lnTo>
                  <a:pt x="135721" y="222961"/>
                </a:lnTo>
                <a:lnTo>
                  <a:pt x="147013" y="225256"/>
                </a:lnTo>
                <a:lnTo>
                  <a:pt x="156261" y="231505"/>
                </a:lnTo>
                <a:lnTo>
                  <a:pt x="162509" y="240752"/>
                </a:lnTo>
                <a:lnTo>
                  <a:pt x="164804" y="252045"/>
                </a:lnTo>
                <a:lnTo>
                  <a:pt x="163342" y="261066"/>
                </a:lnTo>
                <a:lnTo>
                  <a:pt x="159290" y="268950"/>
                </a:lnTo>
                <a:lnTo>
                  <a:pt x="153148" y="275290"/>
                </a:lnTo>
                <a:lnTo>
                  <a:pt x="145415" y="279675"/>
                </a:lnTo>
                <a:lnTo>
                  <a:pt x="145415" y="305366"/>
                </a:lnTo>
                <a:lnTo>
                  <a:pt x="271442" y="305366"/>
                </a:lnTo>
                <a:lnTo>
                  <a:pt x="271442" y="222961"/>
                </a:lnTo>
                <a:close/>
              </a:path>
              <a:path w="271779" h="354330">
                <a:moveTo>
                  <a:pt x="135721" y="150251"/>
                </a:moveTo>
                <a:lnTo>
                  <a:pt x="63013" y="155583"/>
                </a:lnTo>
                <a:lnTo>
                  <a:pt x="208428" y="155583"/>
                </a:lnTo>
                <a:lnTo>
                  <a:pt x="135721" y="150251"/>
                </a:lnTo>
                <a:close/>
              </a:path>
              <a:path w="271779" h="354330">
                <a:moveTo>
                  <a:pt x="206611" y="29067"/>
                </a:moveTo>
                <a:lnTo>
                  <a:pt x="135721" y="29067"/>
                </a:lnTo>
                <a:lnTo>
                  <a:pt x="164054" y="34771"/>
                </a:lnTo>
                <a:lnTo>
                  <a:pt x="187161" y="50335"/>
                </a:lnTo>
                <a:lnTo>
                  <a:pt x="202725" y="73443"/>
                </a:lnTo>
                <a:lnTo>
                  <a:pt x="208428" y="101778"/>
                </a:lnTo>
                <a:lnTo>
                  <a:pt x="208428" y="155583"/>
                </a:lnTo>
                <a:lnTo>
                  <a:pt x="237512" y="155583"/>
                </a:lnTo>
                <a:lnTo>
                  <a:pt x="237512" y="101778"/>
                </a:lnTo>
                <a:lnTo>
                  <a:pt x="229514" y="62153"/>
                </a:lnTo>
                <a:lnTo>
                  <a:pt x="207701" y="29803"/>
                </a:lnTo>
                <a:lnTo>
                  <a:pt x="206611" y="2906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2286000" y="762000"/>
            <a:ext cx="7848600" cy="499496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800" spc="-20"/>
              <a:t>ПРОТИВОСТОЯТЬ</a:t>
            </a:r>
            <a:r>
              <a:rPr sz="2800" spc="-70"/>
              <a:t> </a:t>
            </a:r>
            <a:r>
              <a:rPr sz="2800" spc="-10" smtClean="0"/>
              <a:t>УГРОЗЕ:</a:t>
            </a:r>
            <a:r>
              <a:rPr lang="ru-RU" sz="2800" spc="-10" dirty="0" smtClean="0"/>
              <a:t> </a:t>
            </a:r>
            <a:r>
              <a:rPr sz="2000" smtClean="0"/>
              <a:t>как</a:t>
            </a:r>
            <a:r>
              <a:rPr sz="2000" spc="-65" smtClean="0"/>
              <a:t> </a:t>
            </a:r>
            <a:r>
              <a:rPr sz="2000" spc="-10" dirty="0"/>
              <a:t>предотвратить</a:t>
            </a:r>
            <a:r>
              <a:rPr sz="2000" spc="5" dirty="0"/>
              <a:t> </a:t>
            </a:r>
            <a:r>
              <a:rPr sz="2000" spc="-20" dirty="0"/>
              <a:t>беду</a:t>
            </a:r>
            <a:endParaRPr sz="2000"/>
          </a:p>
        </p:txBody>
      </p:sp>
      <p:sp>
        <p:nvSpPr>
          <p:cNvPr id="34" name="object 34"/>
          <p:cNvSpPr txBox="1"/>
          <p:nvPr/>
        </p:nvSpPr>
        <p:spPr>
          <a:xfrm>
            <a:off x="5245608" y="5104587"/>
            <a:ext cx="3402965" cy="57658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581025">
              <a:lnSpc>
                <a:spcPct val="100000"/>
              </a:lnSpc>
              <a:spcBef>
                <a:spcPts val="53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избегать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репостов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сети</a:t>
            </a:r>
            <a:endParaRPr sz="1400">
              <a:latin typeface="Arial"/>
              <a:cs typeface="Arial"/>
            </a:endParaRPr>
          </a:p>
          <a:p>
            <a:pPr marL="486409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непроверенной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информации</a:t>
            </a:r>
            <a:r>
              <a:rPr sz="1200" spc="-10" dirty="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1145" y="3971709"/>
            <a:ext cx="4747260" cy="2677795"/>
          </a:xfrm>
          <a:prstGeom prst="rect">
            <a:avLst/>
          </a:prstGeom>
          <a:solidFill>
            <a:srgbClr val="7E7E7E"/>
          </a:solidFill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УГОЛОВНАЯ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ОТВЕТСТВЕННОСТЬ:</a:t>
            </a:r>
            <a:endParaRPr sz="14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Террористический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акт</a:t>
            </a:r>
            <a:endParaRPr sz="1400">
              <a:latin typeface="Arial"/>
              <a:cs typeface="Arial"/>
            </a:endParaRPr>
          </a:p>
          <a:p>
            <a:pPr marL="377825" marR="280035" indent="-287020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Прохождение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обучения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целях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осуществления террористической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деятельности</a:t>
            </a:r>
            <a:endParaRPr sz="1400">
              <a:latin typeface="Microsoft Sans Serif"/>
              <a:cs typeface="Microsoft Sans Serif"/>
            </a:endParaRPr>
          </a:p>
          <a:p>
            <a:pPr marL="377825" indent="-286385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Участие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 террористическом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сообществе</a:t>
            </a:r>
            <a:endParaRPr sz="14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Несообщение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преступлении</a:t>
            </a:r>
            <a:endParaRPr sz="1400">
              <a:latin typeface="Arial"/>
              <a:cs typeface="Arial"/>
            </a:endParaRPr>
          </a:p>
          <a:p>
            <a:pPr marL="377825" indent="-286385">
              <a:lnSpc>
                <a:spcPct val="100000"/>
              </a:lnSpc>
              <a:buChar char="•"/>
              <a:tabLst>
                <a:tab pos="377825" algn="l"/>
              </a:tabLst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Заведомо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ложное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сообщение</a:t>
            </a:r>
            <a:r>
              <a:rPr sz="1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акте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терроризма</a:t>
            </a:r>
            <a:endParaRPr sz="1400">
              <a:latin typeface="Microsoft Sans Serif"/>
              <a:cs typeface="Microsoft Sans Serif"/>
            </a:endParaRPr>
          </a:p>
          <a:p>
            <a:pPr marL="377825" indent="-286385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Публичные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призывы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осуществлению</a:t>
            </a:r>
            <a:endParaRPr sz="1400">
              <a:latin typeface="Microsoft Sans Serif"/>
              <a:cs typeface="Microsoft Sans Serif"/>
            </a:endParaRPr>
          </a:p>
          <a:p>
            <a:pPr marL="377825" marR="330835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террористической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деятельности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или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публичное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оправдание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терроризма</a:t>
            </a:r>
            <a:endParaRPr sz="1400">
              <a:latin typeface="Microsoft Sans Serif"/>
              <a:cs typeface="Microsoft Sans Serif"/>
            </a:endParaRPr>
          </a:p>
          <a:p>
            <a:pPr marL="377825" indent="-286385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Финансирование</a:t>
            </a:r>
            <a:r>
              <a:rPr sz="1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незаконного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вооруженного</a:t>
            </a:r>
            <a:endParaRPr sz="1400">
              <a:latin typeface="Microsoft Sans Serif"/>
              <a:cs typeface="Microsoft Sans Serif"/>
            </a:endParaRPr>
          </a:p>
          <a:p>
            <a:pPr marL="377825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pic>
        <p:nvPicPr>
          <p:cNvPr id="40" name="Рисунок 39"/>
          <p:cNvPicPr/>
          <p:nvPr/>
        </p:nvPicPr>
        <p:blipFill>
          <a:blip r:embed="rId4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057400"/>
            <a:ext cx="6477000" cy="4471914"/>
          </a:xfrm>
          <a:prstGeom prst="rect">
            <a:avLst/>
          </a:prstGeom>
          <a:noFill/>
        </p:spPr>
      </p:pic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310896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1000"/>
            <a:ext cx="2971800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734453" y="1624838"/>
            <a:ext cx="5368290" cy="393065"/>
            <a:chOff x="734453" y="1624838"/>
            <a:chExt cx="5368290" cy="393065"/>
          </a:xfrm>
        </p:grpSpPr>
        <p:sp>
          <p:nvSpPr>
            <p:cNvPr id="5" name="object 5"/>
            <p:cNvSpPr/>
            <p:nvPr/>
          </p:nvSpPr>
          <p:spPr>
            <a:xfrm>
              <a:off x="740803" y="1631188"/>
              <a:ext cx="5355590" cy="380365"/>
            </a:xfrm>
            <a:custGeom>
              <a:avLst/>
              <a:gdLst/>
              <a:ahLst/>
              <a:cxnLst/>
              <a:rect l="l" t="t" r="r" b="b"/>
              <a:pathLst>
                <a:path w="5355590" h="380364">
                  <a:moveTo>
                    <a:pt x="5291823" y="0"/>
                  </a:moveTo>
                  <a:lnTo>
                    <a:pt x="63322" y="0"/>
                  </a:lnTo>
                  <a:lnTo>
                    <a:pt x="38672" y="4970"/>
                  </a:lnTo>
                  <a:lnTo>
                    <a:pt x="18545" y="18526"/>
                  </a:lnTo>
                  <a:lnTo>
                    <a:pt x="4975" y="38629"/>
                  </a:lnTo>
                  <a:lnTo>
                    <a:pt x="0" y="63246"/>
                  </a:lnTo>
                  <a:lnTo>
                    <a:pt x="0" y="316611"/>
                  </a:lnTo>
                  <a:lnTo>
                    <a:pt x="4975" y="341247"/>
                  </a:lnTo>
                  <a:lnTo>
                    <a:pt x="18545" y="361394"/>
                  </a:lnTo>
                  <a:lnTo>
                    <a:pt x="38672" y="374993"/>
                  </a:lnTo>
                  <a:lnTo>
                    <a:pt x="63322" y="379984"/>
                  </a:lnTo>
                  <a:lnTo>
                    <a:pt x="5291823" y="379984"/>
                  </a:lnTo>
                  <a:lnTo>
                    <a:pt x="5316512" y="374993"/>
                  </a:lnTo>
                  <a:lnTo>
                    <a:pt x="5336654" y="361394"/>
                  </a:lnTo>
                  <a:lnTo>
                    <a:pt x="5350223" y="341247"/>
                  </a:lnTo>
                  <a:lnTo>
                    <a:pt x="5355196" y="316611"/>
                  </a:lnTo>
                  <a:lnTo>
                    <a:pt x="5355196" y="63246"/>
                  </a:lnTo>
                  <a:lnTo>
                    <a:pt x="5350223" y="38629"/>
                  </a:lnTo>
                  <a:lnTo>
                    <a:pt x="5336654" y="18526"/>
                  </a:lnTo>
                  <a:lnTo>
                    <a:pt x="5316512" y="4970"/>
                  </a:lnTo>
                  <a:lnTo>
                    <a:pt x="5291823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0803" y="1631188"/>
              <a:ext cx="5355590" cy="380365"/>
            </a:xfrm>
            <a:custGeom>
              <a:avLst/>
              <a:gdLst/>
              <a:ahLst/>
              <a:cxnLst/>
              <a:rect l="l" t="t" r="r" b="b"/>
              <a:pathLst>
                <a:path w="5355590" h="380364">
                  <a:moveTo>
                    <a:pt x="0" y="63246"/>
                  </a:moveTo>
                  <a:lnTo>
                    <a:pt x="4975" y="38629"/>
                  </a:lnTo>
                  <a:lnTo>
                    <a:pt x="18545" y="18526"/>
                  </a:lnTo>
                  <a:lnTo>
                    <a:pt x="38672" y="4970"/>
                  </a:lnTo>
                  <a:lnTo>
                    <a:pt x="63322" y="0"/>
                  </a:lnTo>
                  <a:lnTo>
                    <a:pt x="5291823" y="0"/>
                  </a:lnTo>
                  <a:lnTo>
                    <a:pt x="5316512" y="4970"/>
                  </a:lnTo>
                  <a:lnTo>
                    <a:pt x="5336654" y="18526"/>
                  </a:lnTo>
                  <a:lnTo>
                    <a:pt x="5350223" y="38629"/>
                  </a:lnTo>
                  <a:lnTo>
                    <a:pt x="5355196" y="63246"/>
                  </a:lnTo>
                  <a:lnTo>
                    <a:pt x="5355196" y="316611"/>
                  </a:lnTo>
                  <a:lnTo>
                    <a:pt x="5350223" y="341247"/>
                  </a:lnTo>
                  <a:lnTo>
                    <a:pt x="5336654" y="361394"/>
                  </a:lnTo>
                  <a:lnTo>
                    <a:pt x="5316512" y="374993"/>
                  </a:lnTo>
                  <a:lnTo>
                    <a:pt x="5291823" y="379984"/>
                  </a:lnTo>
                  <a:lnTo>
                    <a:pt x="63322" y="379984"/>
                  </a:lnTo>
                  <a:lnTo>
                    <a:pt x="38672" y="374993"/>
                  </a:lnTo>
                  <a:lnTo>
                    <a:pt x="18545" y="361394"/>
                  </a:lnTo>
                  <a:lnTo>
                    <a:pt x="4975" y="341247"/>
                  </a:lnTo>
                  <a:lnTo>
                    <a:pt x="0" y="316611"/>
                  </a:lnTo>
                  <a:lnTo>
                    <a:pt x="0" y="63246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66343" y="1665478"/>
            <a:ext cx="5106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НЕ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ПАНИКУЙТЕ!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ЗАПАСИТЕСЬ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ТЕРПЕНИЕМ!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0803" y="5581231"/>
            <a:ext cx="5340350" cy="72199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39700" rIns="0" bIns="0" rtlCol="0">
            <a:spAutoFit/>
          </a:bodyPr>
          <a:lstStyle/>
          <a:p>
            <a:pPr marL="143510" marR="639445">
              <a:lnSpc>
                <a:spcPct val="100000"/>
              </a:lnSpc>
              <a:spcBef>
                <a:spcPts val="1100"/>
              </a:spcBef>
            </a:pPr>
            <a:r>
              <a:rPr sz="1400" dirty="0">
                <a:latin typeface="Microsoft Sans Serif"/>
                <a:cs typeface="Microsoft Sans Serif"/>
              </a:rPr>
              <a:t>5.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Обсудите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сложившуюся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ситуацию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специалистом, обратитесь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помощью.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0803" y="2138006"/>
            <a:ext cx="5355590" cy="50673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1.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Следует успокоиться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продумать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диалог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ребенком.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0803" y="2775064"/>
            <a:ext cx="5355590" cy="93726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43510" marR="964565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2.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Установите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доверительный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контакт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0" dirty="0">
                <a:latin typeface="Microsoft Sans Serif"/>
                <a:cs typeface="Microsoft Sans Serif"/>
              </a:rPr>
              <a:t> ребенком, расскажите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своих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переживаниях,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заботит </a:t>
            </a: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latin typeface="Arial"/>
                <a:cs typeface="Arial"/>
              </a:rPr>
              <a:t>безопасность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благополучие</a:t>
            </a:r>
            <a:r>
              <a:rPr sz="1400" spc="-10" dirty="0"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827901" y="3002407"/>
            <a:ext cx="4629785" cy="1435100"/>
            <a:chOff x="6827901" y="3002407"/>
            <a:chExt cx="4629785" cy="1435100"/>
          </a:xfrm>
          <a:solidFill>
            <a:schemeClr val="bg2">
              <a:lumMod val="90000"/>
            </a:schemeClr>
          </a:solidFill>
        </p:grpSpPr>
        <p:sp>
          <p:nvSpPr>
            <p:cNvPr id="12" name="object 12"/>
            <p:cNvSpPr/>
            <p:nvPr/>
          </p:nvSpPr>
          <p:spPr>
            <a:xfrm>
              <a:off x="6834251" y="3008757"/>
              <a:ext cx="4617085" cy="1422400"/>
            </a:xfrm>
            <a:custGeom>
              <a:avLst/>
              <a:gdLst/>
              <a:ahLst/>
              <a:cxnLst/>
              <a:rect l="l" t="t" r="r" b="b"/>
              <a:pathLst>
                <a:path w="4617084" h="1422400">
                  <a:moveTo>
                    <a:pt x="4379849" y="0"/>
                  </a:moveTo>
                  <a:lnTo>
                    <a:pt x="237108" y="0"/>
                  </a:lnTo>
                  <a:lnTo>
                    <a:pt x="189327" y="4817"/>
                  </a:lnTo>
                  <a:lnTo>
                    <a:pt x="144821" y="18635"/>
                  </a:lnTo>
                  <a:lnTo>
                    <a:pt x="104545" y="40498"/>
                  </a:lnTo>
                  <a:lnTo>
                    <a:pt x="69453" y="69453"/>
                  </a:lnTo>
                  <a:lnTo>
                    <a:pt x="40498" y="104545"/>
                  </a:lnTo>
                  <a:lnTo>
                    <a:pt x="18635" y="144821"/>
                  </a:lnTo>
                  <a:lnTo>
                    <a:pt x="4817" y="189327"/>
                  </a:lnTo>
                  <a:lnTo>
                    <a:pt x="0" y="237108"/>
                  </a:lnTo>
                  <a:lnTo>
                    <a:pt x="0" y="1185290"/>
                  </a:lnTo>
                  <a:lnTo>
                    <a:pt x="4817" y="1233072"/>
                  </a:lnTo>
                  <a:lnTo>
                    <a:pt x="18635" y="1277578"/>
                  </a:lnTo>
                  <a:lnTo>
                    <a:pt x="40498" y="1317854"/>
                  </a:lnTo>
                  <a:lnTo>
                    <a:pt x="69453" y="1352946"/>
                  </a:lnTo>
                  <a:lnTo>
                    <a:pt x="104545" y="1381901"/>
                  </a:lnTo>
                  <a:lnTo>
                    <a:pt x="144821" y="1403764"/>
                  </a:lnTo>
                  <a:lnTo>
                    <a:pt x="189327" y="1417582"/>
                  </a:lnTo>
                  <a:lnTo>
                    <a:pt x="237108" y="1422399"/>
                  </a:lnTo>
                  <a:lnTo>
                    <a:pt x="4379849" y="1422399"/>
                  </a:lnTo>
                  <a:lnTo>
                    <a:pt x="4427630" y="1417582"/>
                  </a:lnTo>
                  <a:lnTo>
                    <a:pt x="4472136" y="1403764"/>
                  </a:lnTo>
                  <a:lnTo>
                    <a:pt x="4512412" y="1381901"/>
                  </a:lnTo>
                  <a:lnTo>
                    <a:pt x="4547504" y="1352946"/>
                  </a:lnTo>
                  <a:lnTo>
                    <a:pt x="4576459" y="1317854"/>
                  </a:lnTo>
                  <a:lnTo>
                    <a:pt x="4598322" y="1277578"/>
                  </a:lnTo>
                  <a:lnTo>
                    <a:pt x="4612140" y="1233072"/>
                  </a:lnTo>
                  <a:lnTo>
                    <a:pt x="4616958" y="1185290"/>
                  </a:lnTo>
                  <a:lnTo>
                    <a:pt x="4616958" y="237108"/>
                  </a:lnTo>
                  <a:lnTo>
                    <a:pt x="4612140" y="189327"/>
                  </a:lnTo>
                  <a:lnTo>
                    <a:pt x="4598322" y="144821"/>
                  </a:lnTo>
                  <a:lnTo>
                    <a:pt x="4576459" y="104545"/>
                  </a:lnTo>
                  <a:lnTo>
                    <a:pt x="4547504" y="69453"/>
                  </a:lnTo>
                  <a:lnTo>
                    <a:pt x="4512412" y="40498"/>
                  </a:lnTo>
                  <a:lnTo>
                    <a:pt x="4472136" y="18635"/>
                  </a:lnTo>
                  <a:lnTo>
                    <a:pt x="4427630" y="4817"/>
                  </a:lnTo>
                  <a:lnTo>
                    <a:pt x="437984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34251" y="3008757"/>
              <a:ext cx="4617085" cy="1422400"/>
            </a:xfrm>
            <a:custGeom>
              <a:avLst/>
              <a:gdLst/>
              <a:ahLst/>
              <a:cxnLst/>
              <a:rect l="l" t="t" r="r" b="b"/>
              <a:pathLst>
                <a:path w="4617084" h="1422400">
                  <a:moveTo>
                    <a:pt x="0" y="237108"/>
                  </a:moveTo>
                  <a:lnTo>
                    <a:pt x="4817" y="189327"/>
                  </a:lnTo>
                  <a:lnTo>
                    <a:pt x="18635" y="144821"/>
                  </a:lnTo>
                  <a:lnTo>
                    <a:pt x="40498" y="104545"/>
                  </a:lnTo>
                  <a:lnTo>
                    <a:pt x="69453" y="69453"/>
                  </a:lnTo>
                  <a:lnTo>
                    <a:pt x="104545" y="40498"/>
                  </a:lnTo>
                  <a:lnTo>
                    <a:pt x="144821" y="18635"/>
                  </a:lnTo>
                  <a:lnTo>
                    <a:pt x="189327" y="4817"/>
                  </a:lnTo>
                  <a:lnTo>
                    <a:pt x="237108" y="0"/>
                  </a:lnTo>
                  <a:lnTo>
                    <a:pt x="4379849" y="0"/>
                  </a:lnTo>
                  <a:lnTo>
                    <a:pt x="4427630" y="4817"/>
                  </a:lnTo>
                  <a:lnTo>
                    <a:pt x="4472136" y="18635"/>
                  </a:lnTo>
                  <a:lnTo>
                    <a:pt x="4512412" y="40498"/>
                  </a:lnTo>
                  <a:lnTo>
                    <a:pt x="4547504" y="69453"/>
                  </a:lnTo>
                  <a:lnTo>
                    <a:pt x="4576459" y="104545"/>
                  </a:lnTo>
                  <a:lnTo>
                    <a:pt x="4598322" y="144821"/>
                  </a:lnTo>
                  <a:lnTo>
                    <a:pt x="4612140" y="189327"/>
                  </a:lnTo>
                  <a:lnTo>
                    <a:pt x="4616958" y="237108"/>
                  </a:lnTo>
                  <a:lnTo>
                    <a:pt x="4616958" y="1185290"/>
                  </a:lnTo>
                  <a:lnTo>
                    <a:pt x="4612140" y="1233072"/>
                  </a:lnTo>
                  <a:lnTo>
                    <a:pt x="4598322" y="1277578"/>
                  </a:lnTo>
                  <a:lnTo>
                    <a:pt x="4576459" y="1317854"/>
                  </a:lnTo>
                  <a:lnTo>
                    <a:pt x="4547504" y="1352946"/>
                  </a:lnTo>
                  <a:lnTo>
                    <a:pt x="4512412" y="1381901"/>
                  </a:lnTo>
                  <a:lnTo>
                    <a:pt x="4472136" y="1403764"/>
                  </a:lnTo>
                  <a:lnTo>
                    <a:pt x="4427630" y="1417582"/>
                  </a:lnTo>
                  <a:lnTo>
                    <a:pt x="4379849" y="1422399"/>
                  </a:lnTo>
                  <a:lnTo>
                    <a:pt x="237108" y="1422399"/>
                  </a:lnTo>
                  <a:lnTo>
                    <a:pt x="189327" y="1417582"/>
                  </a:lnTo>
                  <a:lnTo>
                    <a:pt x="144821" y="1403764"/>
                  </a:lnTo>
                  <a:lnTo>
                    <a:pt x="104545" y="1381901"/>
                  </a:lnTo>
                  <a:lnTo>
                    <a:pt x="69453" y="1352946"/>
                  </a:lnTo>
                  <a:lnTo>
                    <a:pt x="40498" y="1317854"/>
                  </a:lnTo>
                  <a:lnTo>
                    <a:pt x="18635" y="1277578"/>
                  </a:lnTo>
                  <a:lnTo>
                    <a:pt x="4817" y="1233072"/>
                  </a:lnTo>
                  <a:lnTo>
                    <a:pt x="0" y="1185290"/>
                  </a:lnTo>
                  <a:lnTo>
                    <a:pt x="0" y="237108"/>
                  </a:lnTo>
                  <a:close/>
                </a:path>
              </a:pathLst>
            </a:custGeom>
            <a:grpFill/>
            <a:ln w="12700">
              <a:solidFill>
                <a:srgbClr val="5382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715504" y="3215767"/>
            <a:ext cx="285686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670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обвиняйте</a:t>
            </a:r>
            <a:r>
              <a:rPr sz="16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ребенка!</a:t>
            </a:r>
            <a:endParaRPr sz="1600">
              <a:latin typeface="Arial"/>
              <a:cs typeface="Arial"/>
            </a:endParaRPr>
          </a:p>
          <a:p>
            <a:pPr marL="12700" marR="5080" indent="24130" algn="just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Это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может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спровоцировать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обратную</a:t>
            </a:r>
            <a:r>
              <a:rPr sz="1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реакцию</a:t>
            </a:r>
            <a:r>
              <a:rPr sz="1600" b="1" dirty="0">
                <a:solidFill>
                  <a:srgbClr val="001F5F"/>
                </a:solidFill>
                <a:latin typeface="Arial"/>
                <a:cs typeface="Arial"/>
              </a:rPr>
              <a:t>,</a:t>
            </a:r>
            <a:r>
              <a:rPr sz="1600" b="1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которая может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усугубить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ситуацию!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0803" y="3863251"/>
            <a:ext cx="5355590" cy="72199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43510" marR="520700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3.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Выскажите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намерения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помочь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ситуации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любых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условиях!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0803" y="4735995"/>
            <a:ext cx="5355590" cy="721995"/>
          </a:xfrm>
          <a:custGeom>
            <a:avLst/>
            <a:gdLst/>
            <a:ahLst/>
            <a:cxnLst/>
            <a:rect l="l" t="t" r="r" b="b"/>
            <a:pathLst>
              <a:path w="5355590" h="721995">
                <a:moveTo>
                  <a:pt x="5355209" y="0"/>
                </a:moveTo>
                <a:lnTo>
                  <a:pt x="0" y="0"/>
                </a:lnTo>
                <a:lnTo>
                  <a:pt x="0" y="721702"/>
                </a:lnTo>
                <a:lnTo>
                  <a:pt x="5355209" y="721702"/>
                </a:lnTo>
                <a:lnTo>
                  <a:pt x="5355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40803" y="4735995"/>
            <a:ext cx="5355590" cy="721995"/>
          </a:xfrm>
          <a:prstGeom prst="rect">
            <a:avLst/>
          </a:prstGeom>
          <a:ln w="9525">
            <a:solidFill>
              <a:srgbClr val="7E5F00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143510" marR="1473200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4.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Дайте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ребенку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понять,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защита. </a:t>
            </a:r>
            <a:r>
              <a:rPr sz="1400" spc="-20" dirty="0">
                <a:latin typeface="Microsoft Sans Serif"/>
                <a:cs typeface="Microsoft Sans Serif"/>
              </a:rPr>
              <a:t>Демонстрируйте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спокойствие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уверенность!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52843" y="1368552"/>
            <a:ext cx="4775200" cy="1553210"/>
            <a:chOff x="6752843" y="1368552"/>
            <a:chExt cx="4775200" cy="155321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2843" y="1368552"/>
              <a:ext cx="4774692" cy="155295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863714" y="1447800"/>
              <a:ext cx="4558030" cy="1398905"/>
            </a:xfrm>
            <a:custGeom>
              <a:avLst/>
              <a:gdLst/>
              <a:ahLst/>
              <a:cxnLst/>
              <a:rect l="l" t="t" r="r" b="b"/>
              <a:pathLst>
                <a:path w="4558030" h="1398905">
                  <a:moveTo>
                    <a:pt x="4558030" y="0"/>
                  </a:moveTo>
                  <a:lnTo>
                    <a:pt x="0" y="0"/>
                  </a:lnTo>
                  <a:lnTo>
                    <a:pt x="0" y="1398777"/>
                  </a:lnTo>
                  <a:lnTo>
                    <a:pt x="4558030" y="1398777"/>
                  </a:lnTo>
                  <a:lnTo>
                    <a:pt x="4558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863715" y="1447800"/>
            <a:ext cx="4558030" cy="139890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693420" marR="683260" algn="ctr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Сообщить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фактах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вовлечения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детей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деятельность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экстремистских</a:t>
            </a:r>
            <a:endParaRPr sz="1400">
              <a:latin typeface="Microsoft Sans Serif"/>
              <a:cs typeface="Microsoft Sans Serif"/>
            </a:endParaRPr>
          </a:p>
          <a:p>
            <a:pPr marL="1270" algn="ctr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террористических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организаций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  <a:spcBef>
                <a:spcPts val="1185"/>
              </a:spcBef>
            </a:pPr>
            <a:r>
              <a:rPr sz="2000" b="1" spc="-25" dirty="0">
                <a:solidFill>
                  <a:srgbClr val="C00000"/>
                </a:solidFill>
                <a:latin typeface="Arial"/>
                <a:cs typeface="Arial"/>
              </a:rPr>
              <a:t>102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23379" y="2002726"/>
            <a:ext cx="4191000" cy="459740"/>
          </a:xfrm>
          <a:custGeom>
            <a:avLst/>
            <a:gdLst/>
            <a:ahLst/>
            <a:cxnLst/>
            <a:rect l="l" t="t" r="r" b="b"/>
            <a:pathLst>
              <a:path w="4191000" h="459739">
                <a:moveTo>
                  <a:pt x="460578" y="340029"/>
                </a:moveTo>
                <a:lnTo>
                  <a:pt x="459613" y="329831"/>
                </a:lnTo>
                <a:lnTo>
                  <a:pt x="459574" y="329438"/>
                </a:lnTo>
                <a:lnTo>
                  <a:pt x="458127" y="324472"/>
                </a:lnTo>
                <a:lnTo>
                  <a:pt x="456730" y="319659"/>
                </a:lnTo>
                <a:lnTo>
                  <a:pt x="456603" y="319239"/>
                </a:lnTo>
                <a:lnTo>
                  <a:pt x="451739" y="309791"/>
                </a:lnTo>
                <a:lnTo>
                  <a:pt x="445033" y="301485"/>
                </a:lnTo>
                <a:lnTo>
                  <a:pt x="440931" y="297434"/>
                </a:lnTo>
                <a:lnTo>
                  <a:pt x="413664" y="270395"/>
                </a:lnTo>
                <a:lnTo>
                  <a:pt x="365925" y="223062"/>
                </a:lnTo>
                <a:lnTo>
                  <a:pt x="365925" y="216306"/>
                </a:lnTo>
                <a:lnTo>
                  <a:pt x="365925" y="182499"/>
                </a:lnTo>
                <a:lnTo>
                  <a:pt x="364375" y="174485"/>
                </a:lnTo>
                <a:lnTo>
                  <a:pt x="360095" y="168046"/>
                </a:lnTo>
                <a:lnTo>
                  <a:pt x="353669" y="163766"/>
                </a:lnTo>
                <a:lnTo>
                  <a:pt x="345643" y="162217"/>
                </a:lnTo>
                <a:lnTo>
                  <a:pt x="337629" y="163766"/>
                </a:lnTo>
                <a:lnTo>
                  <a:pt x="331203" y="168046"/>
                </a:lnTo>
                <a:lnTo>
                  <a:pt x="326923" y="174485"/>
                </a:lnTo>
                <a:lnTo>
                  <a:pt x="325361" y="182499"/>
                </a:lnTo>
                <a:lnTo>
                  <a:pt x="325361" y="216306"/>
                </a:lnTo>
                <a:lnTo>
                  <a:pt x="325361" y="270395"/>
                </a:lnTo>
                <a:lnTo>
                  <a:pt x="325361" y="405599"/>
                </a:lnTo>
                <a:lnTo>
                  <a:pt x="298323" y="405599"/>
                </a:lnTo>
                <a:lnTo>
                  <a:pt x="298323" y="378561"/>
                </a:lnTo>
                <a:lnTo>
                  <a:pt x="325361" y="378561"/>
                </a:lnTo>
                <a:lnTo>
                  <a:pt x="325361" y="351523"/>
                </a:lnTo>
                <a:lnTo>
                  <a:pt x="298323" y="351523"/>
                </a:lnTo>
                <a:lnTo>
                  <a:pt x="298323" y="324472"/>
                </a:lnTo>
                <a:lnTo>
                  <a:pt x="325361" y="324472"/>
                </a:lnTo>
                <a:lnTo>
                  <a:pt x="325361" y="297434"/>
                </a:lnTo>
                <a:lnTo>
                  <a:pt x="298323" y="297434"/>
                </a:lnTo>
                <a:lnTo>
                  <a:pt x="298323" y="270395"/>
                </a:lnTo>
                <a:lnTo>
                  <a:pt x="325361" y="270395"/>
                </a:lnTo>
                <a:lnTo>
                  <a:pt x="325361" y="216306"/>
                </a:lnTo>
                <a:lnTo>
                  <a:pt x="271284" y="216306"/>
                </a:lnTo>
                <a:lnTo>
                  <a:pt x="271284" y="270395"/>
                </a:lnTo>
                <a:lnTo>
                  <a:pt x="271284" y="297434"/>
                </a:lnTo>
                <a:lnTo>
                  <a:pt x="271284" y="324472"/>
                </a:lnTo>
                <a:lnTo>
                  <a:pt x="271284" y="351523"/>
                </a:lnTo>
                <a:lnTo>
                  <a:pt x="271284" y="378561"/>
                </a:lnTo>
                <a:lnTo>
                  <a:pt x="271284" y="405599"/>
                </a:lnTo>
                <a:lnTo>
                  <a:pt x="244246" y="405599"/>
                </a:lnTo>
                <a:lnTo>
                  <a:pt x="244246" y="378561"/>
                </a:lnTo>
                <a:lnTo>
                  <a:pt x="271284" y="378561"/>
                </a:lnTo>
                <a:lnTo>
                  <a:pt x="271284" y="351523"/>
                </a:lnTo>
                <a:lnTo>
                  <a:pt x="244246" y="351523"/>
                </a:lnTo>
                <a:lnTo>
                  <a:pt x="244246" y="324472"/>
                </a:lnTo>
                <a:lnTo>
                  <a:pt x="271284" y="324472"/>
                </a:lnTo>
                <a:lnTo>
                  <a:pt x="271284" y="297434"/>
                </a:lnTo>
                <a:lnTo>
                  <a:pt x="244246" y="297434"/>
                </a:lnTo>
                <a:lnTo>
                  <a:pt x="244246" y="270395"/>
                </a:lnTo>
                <a:lnTo>
                  <a:pt x="271284" y="270395"/>
                </a:lnTo>
                <a:lnTo>
                  <a:pt x="271284" y="216306"/>
                </a:lnTo>
                <a:lnTo>
                  <a:pt x="217195" y="216306"/>
                </a:lnTo>
                <a:lnTo>
                  <a:pt x="217195" y="270395"/>
                </a:lnTo>
                <a:lnTo>
                  <a:pt x="217195" y="297434"/>
                </a:lnTo>
                <a:lnTo>
                  <a:pt x="217195" y="324472"/>
                </a:lnTo>
                <a:lnTo>
                  <a:pt x="217195" y="351523"/>
                </a:lnTo>
                <a:lnTo>
                  <a:pt x="217195" y="378561"/>
                </a:lnTo>
                <a:lnTo>
                  <a:pt x="217195" y="405599"/>
                </a:lnTo>
                <a:lnTo>
                  <a:pt x="190157" y="405599"/>
                </a:lnTo>
                <a:lnTo>
                  <a:pt x="190157" y="378561"/>
                </a:lnTo>
                <a:lnTo>
                  <a:pt x="217195" y="378561"/>
                </a:lnTo>
                <a:lnTo>
                  <a:pt x="217195" y="351523"/>
                </a:lnTo>
                <a:lnTo>
                  <a:pt x="190157" y="351523"/>
                </a:lnTo>
                <a:lnTo>
                  <a:pt x="190157" y="324472"/>
                </a:lnTo>
                <a:lnTo>
                  <a:pt x="217195" y="324472"/>
                </a:lnTo>
                <a:lnTo>
                  <a:pt x="217195" y="297434"/>
                </a:lnTo>
                <a:lnTo>
                  <a:pt x="190157" y="297434"/>
                </a:lnTo>
                <a:lnTo>
                  <a:pt x="190157" y="270395"/>
                </a:lnTo>
                <a:lnTo>
                  <a:pt x="217195" y="270395"/>
                </a:lnTo>
                <a:lnTo>
                  <a:pt x="217195" y="216306"/>
                </a:lnTo>
                <a:lnTo>
                  <a:pt x="190157" y="216306"/>
                </a:lnTo>
                <a:lnTo>
                  <a:pt x="190157" y="182499"/>
                </a:lnTo>
                <a:lnTo>
                  <a:pt x="188607" y="174485"/>
                </a:lnTo>
                <a:lnTo>
                  <a:pt x="184327" y="168046"/>
                </a:lnTo>
                <a:lnTo>
                  <a:pt x="177888" y="163766"/>
                </a:lnTo>
                <a:lnTo>
                  <a:pt x="169875" y="162217"/>
                </a:lnTo>
                <a:lnTo>
                  <a:pt x="161861" y="163766"/>
                </a:lnTo>
                <a:lnTo>
                  <a:pt x="155422" y="168046"/>
                </a:lnTo>
                <a:lnTo>
                  <a:pt x="151142" y="174485"/>
                </a:lnTo>
                <a:lnTo>
                  <a:pt x="149593" y="182499"/>
                </a:lnTo>
                <a:lnTo>
                  <a:pt x="149593" y="223062"/>
                </a:lnTo>
                <a:lnTo>
                  <a:pt x="70497" y="302171"/>
                </a:lnTo>
                <a:lnTo>
                  <a:pt x="55003" y="340029"/>
                </a:lnTo>
                <a:lnTo>
                  <a:pt x="54940" y="459689"/>
                </a:lnTo>
                <a:lnTo>
                  <a:pt x="460578" y="459689"/>
                </a:lnTo>
                <a:lnTo>
                  <a:pt x="460578" y="405599"/>
                </a:lnTo>
                <a:lnTo>
                  <a:pt x="460578" y="378561"/>
                </a:lnTo>
                <a:lnTo>
                  <a:pt x="460578" y="351523"/>
                </a:lnTo>
                <a:lnTo>
                  <a:pt x="460578" y="340029"/>
                </a:lnTo>
                <a:close/>
              </a:path>
              <a:path w="4191000" h="459739">
                <a:moveTo>
                  <a:pt x="515518" y="169494"/>
                </a:moveTo>
                <a:lnTo>
                  <a:pt x="458089" y="117944"/>
                </a:lnTo>
                <a:lnTo>
                  <a:pt x="411086" y="99301"/>
                </a:lnTo>
                <a:lnTo>
                  <a:pt x="361823" y="85623"/>
                </a:lnTo>
                <a:lnTo>
                  <a:pt x="310603" y="77203"/>
                </a:lnTo>
                <a:lnTo>
                  <a:pt x="257759" y="74333"/>
                </a:lnTo>
                <a:lnTo>
                  <a:pt x="204927" y="77203"/>
                </a:lnTo>
                <a:lnTo>
                  <a:pt x="153708" y="85623"/>
                </a:lnTo>
                <a:lnTo>
                  <a:pt x="104432" y="99301"/>
                </a:lnTo>
                <a:lnTo>
                  <a:pt x="57429" y="117944"/>
                </a:lnTo>
                <a:lnTo>
                  <a:pt x="13030" y="141262"/>
                </a:lnTo>
                <a:lnTo>
                  <a:pt x="0" y="169494"/>
                </a:lnTo>
                <a:lnTo>
                  <a:pt x="4241" y="179793"/>
                </a:lnTo>
                <a:lnTo>
                  <a:pt x="40068" y="232524"/>
                </a:lnTo>
                <a:lnTo>
                  <a:pt x="48895" y="240868"/>
                </a:lnTo>
                <a:lnTo>
                  <a:pt x="59931" y="244449"/>
                </a:lnTo>
                <a:lnTo>
                  <a:pt x="71348" y="243078"/>
                </a:lnTo>
                <a:lnTo>
                  <a:pt x="81305" y="236588"/>
                </a:lnTo>
                <a:lnTo>
                  <a:pt x="119849" y="198056"/>
                </a:lnTo>
                <a:lnTo>
                  <a:pt x="122555" y="191287"/>
                </a:lnTo>
                <a:lnTo>
                  <a:pt x="122555" y="150050"/>
                </a:lnTo>
                <a:lnTo>
                  <a:pt x="154990" y="140576"/>
                </a:lnTo>
                <a:lnTo>
                  <a:pt x="188379" y="133565"/>
                </a:lnTo>
                <a:lnTo>
                  <a:pt x="222656" y="129222"/>
                </a:lnTo>
                <a:lnTo>
                  <a:pt x="257759" y="127736"/>
                </a:lnTo>
                <a:lnTo>
                  <a:pt x="292862" y="129222"/>
                </a:lnTo>
                <a:lnTo>
                  <a:pt x="327139" y="133565"/>
                </a:lnTo>
                <a:lnTo>
                  <a:pt x="360527" y="140576"/>
                </a:lnTo>
                <a:lnTo>
                  <a:pt x="392976" y="150050"/>
                </a:lnTo>
                <a:lnTo>
                  <a:pt x="392976" y="191960"/>
                </a:lnTo>
                <a:lnTo>
                  <a:pt x="395681" y="198729"/>
                </a:lnTo>
                <a:lnTo>
                  <a:pt x="434213" y="236588"/>
                </a:lnTo>
                <a:lnTo>
                  <a:pt x="444461" y="243078"/>
                </a:lnTo>
                <a:lnTo>
                  <a:pt x="455841" y="244449"/>
                </a:lnTo>
                <a:lnTo>
                  <a:pt x="466725" y="240868"/>
                </a:lnTo>
                <a:lnTo>
                  <a:pt x="475449" y="232524"/>
                </a:lnTo>
                <a:lnTo>
                  <a:pt x="511276" y="179793"/>
                </a:lnTo>
                <a:lnTo>
                  <a:pt x="515518" y="169494"/>
                </a:lnTo>
                <a:close/>
              </a:path>
              <a:path w="4191000" h="459739">
                <a:moveTo>
                  <a:pt x="3804615" y="186499"/>
                </a:moveTo>
                <a:lnTo>
                  <a:pt x="3738003" y="186499"/>
                </a:lnTo>
                <a:lnTo>
                  <a:pt x="3738003" y="213144"/>
                </a:lnTo>
                <a:lnTo>
                  <a:pt x="3804615" y="213144"/>
                </a:lnTo>
                <a:lnTo>
                  <a:pt x="3804615" y="186499"/>
                </a:lnTo>
                <a:close/>
              </a:path>
              <a:path w="4191000" h="459739">
                <a:moveTo>
                  <a:pt x="3836974" y="80479"/>
                </a:moveTo>
                <a:lnTo>
                  <a:pt x="3783761" y="27254"/>
                </a:lnTo>
                <a:lnTo>
                  <a:pt x="3764915" y="46088"/>
                </a:lnTo>
                <a:lnTo>
                  <a:pt x="3818140" y="99314"/>
                </a:lnTo>
                <a:lnTo>
                  <a:pt x="3836974" y="80479"/>
                </a:lnTo>
                <a:close/>
              </a:path>
              <a:path w="4191000" h="459739">
                <a:moveTo>
                  <a:pt x="3977779" y="0"/>
                </a:moveTo>
                <a:lnTo>
                  <a:pt x="3951147" y="0"/>
                </a:lnTo>
                <a:lnTo>
                  <a:pt x="3951147" y="79933"/>
                </a:lnTo>
                <a:lnTo>
                  <a:pt x="3977779" y="79933"/>
                </a:lnTo>
                <a:lnTo>
                  <a:pt x="3977779" y="0"/>
                </a:lnTo>
                <a:close/>
              </a:path>
              <a:path w="4191000" h="459739">
                <a:moveTo>
                  <a:pt x="4040390" y="346367"/>
                </a:moveTo>
                <a:lnTo>
                  <a:pt x="4023080" y="173177"/>
                </a:lnTo>
                <a:lnTo>
                  <a:pt x="3996436" y="173177"/>
                </a:lnTo>
                <a:lnTo>
                  <a:pt x="4013085" y="346367"/>
                </a:lnTo>
                <a:lnTo>
                  <a:pt x="4040390" y="346367"/>
                </a:lnTo>
                <a:close/>
              </a:path>
              <a:path w="4191000" h="459739">
                <a:moveTo>
                  <a:pt x="4163669" y="46431"/>
                </a:moveTo>
                <a:lnTo>
                  <a:pt x="4144835" y="27597"/>
                </a:lnTo>
                <a:lnTo>
                  <a:pt x="4091622" y="80810"/>
                </a:lnTo>
                <a:lnTo>
                  <a:pt x="4110456" y="99644"/>
                </a:lnTo>
                <a:lnTo>
                  <a:pt x="4163669" y="46431"/>
                </a:lnTo>
                <a:close/>
              </a:path>
              <a:path w="4191000" h="459739">
                <a:moveTo>
                  <a:pt x="4190923" y="412965"/>
                </a:moveTo>
                <a:lnTo>
                  <a:pt x="4150957" y="412965"/>
                </a:lnTo>
                <a:lnTo>
                  <a:pt x="4150957" y="372999"/>
                </a:lnTo>
                <a:lnTo>
                  <a:pt x="4110990" y="372999"/>
                </a:lnTo>
                <a:lnTo>
                  <a:pt x="4088600" y="146545"/>
                </a:lnTo>
                <a:lnTo>
                  <a:pt x="4071035" y="108940"/>
                </a:lnTo>
                <a:lnTo>
                  <a:pt x="4071035" y="372999"/>
                </a:lnTo>
                <a:lnTo>
                  <a:pt x="3857891" y="372999"/>
                </a:lnTo>
                <a:lnTo>
                  <a:pt x="3880535" y="146545"/>
                </a:lnTo>
                <a:lnTo>
                  <a:pt x="4047718" y="146545"/>
                </a:lnTo>
                <a:lnTo>
                  <a:pt x="4071035" y="372999"/>
                </a:lnTo>
                <a:lnTo>
                  <a:pt x="4071035" y="108940"/>
                </a:lnTo>
                <a:lnTo>
                  <a:pt x="4070248" y="108445"/>
                </a:lnTo>
                <a:lnTo>
                  <a:pt x="4060367" y="106578"/>
                </a:lnTo>
                <a:lnTo>
                  <a:pt x="3868547" y="106578"/>
                </a:lnTo>
                <a:lnTo>
                  <a:pt x="3817937" y="372999"/>
                </a:lnTo>
                <a:lnTo>
                  <a:pt x="3777970" y="372999"/>
                </a:lnTo>
                <a:lnTo>
                  <a:pt x="3777970" y="412965"/>
                </a:lnTo>
                <a:lnTo>
                  <a:pt x="3738003" y="412965"/>
                </a:lnTo>
                <a:lnTo>
                  <a:pt x="3738003" y="452932"/>
                </a:lnTo>
                <a:lnTo>
                  <a:pt x="4190923" y="452932"/>
                </a:lnTo>
                <a:lnTo>
                  <a:pt x="4190923" y="412965"/>
                </a:lnTo>
                <a:close/>
              </a:path>
              <a:path w="4191000" h="459739">
                <a:moveTo>
                  <a:pt x="4190923" y="186499"/>
                </a:moveTo>
                <a:lnTo>
                  <a:pt x="4124312" y="186499"/>
                </a:lnTo>
                <a:lnTo>
                  <a:pt x="4124312" y="213144"/>
                </a:lnTo>
                <a:lnTo>
                  <a:pt x="4190923" y="213144"/>
                </a:lnTo>
                <a:lnTo>
                  <a:pt x="4190923" y="1864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6723888" y="4605515"/>
            <a:ext cx="4775200" cy="2252980"/>
            <a:chOff x="6723888" y="4605515"/>
            <a:chExt cx="4775200" cy="225298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2736" y="5077955"/>
              <a:ext cx="3579749" cy="17800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8697" y="5273268"/>
              <a:ext cx="3009264" cy="13376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3888" y="4605515"/>
              <a:ext cx="4774692" cy="643140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834251" y="4675975"/>
            <a:ext cx="4558030" cy="5067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9065" rIns="0" bIns="0" rtlCol="0">
            <a:spAutoFit/>
          </a:bodyPr>
          <a:lstStyle/>
          <a:p>
            <a:pPr marL="236854">
              <a:lnSpc>
                <a:spcPct val="100000"/>
              </a:lnSpc>
              <a:spcBef>
                <a:spcPts val="1095"/>
              </a:spcBef>
            </a:pPr>
            <a:r>
              <a:rPr sz="1400" dirty="0">
                <a:latin typeface="Microsoft Sans Serif"/>
                <a:cs typeface="Microsoft Sans Serif"/>
              </a:rPr>
              <a:t>Получить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консультацию,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40" dirty="0">
                <a:latin typeface="Microsoft Sans Serif"/>
                <a:cs typeface="Microsoft Sans Serif"/>
              </a:rPr>
              <a:t>как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поддержать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11229" y="4865674"/>
            <a:ext cx="394335" cy="469900"/>
          </a:xfrm>
          <a:custGeom>
            <a:avLst/>
            <a:gdLst/>
            <a:ahLst/>
            <a:cxnLst/>
            <a:rect l="l" t="t" r="r" b="b"/>
            <a:pathLst>
              <a:path w="394335" h="469900">
                <a:moveTo>
                  <a:pt x="338874" y="136855"/>
                </a:moveTo>
                <a:lnTo>
                  <a:pt x="300164" y="127012"/>
                </a:lnTo>
                <a:lnTo>
                  <a:pt x="281292" y="119418"/>
                </a:lnTo>
                <a:lnTo>
                  <a:pt x="281292" y="195503"/>
                </a:lnTo>
                <a:lnTo>
                  <a:pt x="182079" y="294716"/>
                </a:lnTo>
                <a:lnTo>
                  <a:pt x="123444" y="236067"/>
                </a:lnTo>
                <a:lnTo>
                  <a:pt x="143370" y="216141"/>
                </a:lnTo>
                <a:lnTo>
                  <a:pt x="182079" y="254850"/>
                </a:lnTo>
                <a:lnTo>
                  <a:pt x="220802" y="216141"/>
                </a:lnTo>
                <a:lnTo>
                  <a:pt x="261366" y="175564"/>
                </a:lnTo>
                <a:lnTo>
                  <a:pt x="281292" y="195503"/>
                </a:lnTo>
                <a:lnTo>
                  <a:pt x="281292" y="119418"/>
                </a:lnTo>
                <a:lnTo>
                  <a:pt x="263296" y="112153"/>
                </a:lnTo>
                <a:lnTo>
                  <a:pt x="228739" y="92494"/>
                </a:lnTo>
                <a:lnTo>
                  <a:pt x="196977" y="68287"/>
                </a:lnTo>
                <a:lnTo>
                  <a:pt x="165214" y="92494"/>
                </a:lnTo>
                <a:lnTo>
                  <a:pt x="130657" y="112153"/>
                </a:lnTo>
                <a:lnTo>
                  <a:pt x="93789" y="127012"/>
                </a:lnTo>
                <a:lnTo>
                  <a:pt x="55079" y="136855"/>
                </a:lnTo>
                <a:lnTo>
                  <a:pt x="55079" y="164160"/>
                </a:lnTo>
                <a:lnTo>
                  <a:pt x="59410" y="208864"/>
                </a:lnTo>
                <a:lnTo>
                  <a:pt x="72097" y="252971"/>
                </a:lnTo>
                <a:lnTo>
                  <a:pt x="92671" y="295719"/>
                </a:lnTo>
                <a:lnTo>
                  <a:pt x="120650" y="336296"/>
                </a:lnTo>
                <a:lnTo>
                  <a:pt x="155575" y="373900"/>
                </a:lnTo>
                <a:lnTo>
                  <a:pt x="196977" y="407784"/>
                </a:lnTo>
                <a:lnTo>
                  <a:pt x="238379" y="373900"/>
                </a:lnTo>
                <a:lnTo>
                  <a:pt x="273304" y="336296"/>
                </a:lnTo>
                <a:lnTo>
                  <a:pt x="301282" y="295719"/>
                </a:lnTo>
                <a:lnTo>
                  <a:pt x="301764" y="294716"/>
                </a:lnTo>
                <a:lnTo>
                  <a:pt x="321856" y="252971"/>
                </a:lnTo>
                <a:lnTo>
                  <a:pt x="334530" y="208864"/>
                </a:lnTo>
                <a:lnTo>
                  <a:pt x="337756" y="175564"/>
                </a:lnTo>
                <a:lnTo>
                  <a:pt x="338874" y="164160"/>
                </a:lnTo>
                <a:lnTo>
                  <a:pt x="338874" y="136855"/>
                </a:lnTo>
                <a:close/>
              </a:path>
              <a:path w="394335" h="469900">
                <a:moveTo>
                  <a:pt x="393954" y="108178"/>
                </a:moveTo>
                <a:lnTo>
                  <a:pt x="356260" y="82905"/>
                </a:lnTo>
                <a:lnTo>
                  <a:pt x="356260" y="122110"/>
                </a:lnTo>
                <a:lnTo>
                  <a:pt x="356260" y="164160"/>
                </a:lnTo>
                <a:lnTo>
                  <a:pt x="351548" y="212509"/>
                </a:lnTo>
                <a:lnTo>
                  <a:pt x="337731" y="260108"/>
                </a:lnTo>
                <a:lnTo>
                  <a:pt x="315341" y="306108"/>
                </a:lnTo>
                <a:lnTo>
                  <a:pt x="284899" y="349592"/>
                </a:lnTo>
                <a:lnTo>
                  <a:pt x="246926" y="389712"/>
                </a:lnTo>
                <a:lnTo>
                  <a:pt x="201930" y="425551"/>
                </a:lnTo>
                <a:lnTo>
                  <a:pt x="196977" y="428993"/>
                </a:lnTo>
                <a:lnTo>
                  <a:pt x="192036" y="425551"/>
                </a:lnTo>
                <a:lnTo>
                  <a:pt x="147053" y="389712"/>
                </a:lnTo>
                <a:lnTo>
                  <a:pt x="109080" y="349592"/>
                </a:lnTo>
                <a:lnTo>
                  <a:pt x="78625" y="306108"/>
                </a:lnTo>
                <a:lnTo>
                  <a:pt x="56235" y="260108"/>
                </a:lnTo>
                <a:lnTo>
                  <a:pt x="42405" y="212509"/>
                </a:lnTo>
                <a:lnTo>
                  <a:pt x="37680" y="164160"/>
                </a:lnTo>
                <a:lnTo>
                  <a:pt x="37680" y="122110"/>
                </a:lnTo>
                <a:lnTo>
                  <a:pt x="45021" y="120942"/>
                </a:lnTo>
                <a:lnTo>
                  <a:pt x="85166" y="111518"/>
                </a:lnTo>
                <a:lnTo>
                  <a:pt x="123291" y="96393"/>
                </a:lnTo>
                <a:lnTo>
                  <a:pt x="158800" y="75857"/>
                </a:lnTo>
                <a:lnTo>
                  <a:pt x="191084" y="50203"/>
                </a:lnTo>
                <a:lnTo>
                  <a:pt x="196977" y="44767"/>
                </a:lnTo>
                <a:lnTo>
                  <a:pt x="202869" y="50203"/>
                </a:lnTo>
                <a:lnTo>
                  <a:pt x="235153" y="75857"/>
                </a:lnTo>
                <a:lnTo>
                  <a:pt x="270662" y="96393"/>
                </a:lnTo>
                <a:lnTo>
                  <a:pt x="308787" y="111518"/>
                </a:lnTo>
                <a:lnTo>
                  <a:pt x="348945" y="120942"/>
                </a:lnTo>
                <a:lnTo>
                  <a:pt x="356260" y="122110"/>
                </a:lnTo>
                <a:lnTo>
                  <a:pt x="356260" y="82905"/>
                </a:lnTo>
                <a:lnTo>
                  <a:pt x="328739" y="78066"/>
                </a:lnTo>
                <a:lnTo>
                  <a:pt x="286207" y="61976"/>
                </a:lnTo>
                <a:lnTo>
                  <a:pt x="258051" y="44767"/>
                </a:lnTo>
                <a:lnTo>
                  <a:pt x="247421" y="38277"/>
                </a:lnTo>
                <a:lnTo>
                  <a:pt x="213436" y="7480"/>
                </a:lnTo>
                <a:lnTo>
                  <a:pt x="206616" y="2197"/>
                </a:lnTo>
                <a:lnTo>
                  <a:pt x="198577" y="0"/>
                </a:lnTo>
                <a:lnTo>
                  <a:pt x="190296" y="990"/>
                </a:lnTo>
                <a:lnTo>
                  <a:pt x="182778" y="5207"/>
                </a:lnTo>
                <a:lnTo>
                  <a:pt x="181965" y="5892"/>
                </a:lnTo>
                <a:lnTo>
                  <a:pt x="181216" y="6654"/>
                </a:lnTo>
                <a:lnTo>
                  <a:pt x="180517" y="7480"/>
                </a:lnTo>
                <a:lnTo>
                  <a:pt x="146545" y="38277"/>
                </a:lnTo>
                <a:lnTo>
                  <a:pt x="107746" y="61976"/>
                </a:lnTo>
                <a:lnTo>
                  <a:pt x="65214" y="78066"/>
                </a:lnTo>
                <a:lnTo>
                  <a:pt x="20053" y="85991"/>
                </a:lnTo>
                <a:lnTo>
                  <a:pt x="12077" y="88290"/>
                </a:lnTo>
                <a:lnTo>
                  <a:pt x="5702" y="93179"/>
                </a:lnTo>
                <a:lnTo>
                  <a:pt x="1485" y="100012"/>
                </a:lnTo>
                <a:lnTo>
                  <a:pt x="0" y="108178"/>
                </a:lnTo>
                <a:lnTo>
                  <a:pt x="0" y="164160"/>
                </a:lnTo>
                <a:lnTo>
                  <a:pt x="3530" y="209245"/>
                </a:lnTo>
                <a:lnTo>
                  <a:pt x="13766" y="252984"/>
                </a:lnTo>
                <a:lnTo>
                  <a:pt x="30149" y="294995"/>
                </a:lnTo>
                <a:lnTo>
                  <a:pt x="52133" y="334924"/>
                </a:lnTo>
                <a:lnTo>
                  <a:pt x="79146" y="372364"/>
                </a:lnTo>
                <a:lnTo>
                  <a:pt x="110642" y="406946"/>
                </a:lnTo>
                <a:lnTo>
                  <a:pt x="146062" y="438315"/>
                </a:lnTo>
                <a:lnTo>
                  <a:pt x="184861" y="466077"/>
                </a:lnTo>
                <a:lnTo>
                  <a:pt x="196977" y="469633"/>
                </a:lnTo>
                <a:lnTo>
                  <a:pt x="203238" y="468744"/>
                </a:lnTo>
                <a:lnTo>
                  <a:pt x="247891" y="438315"/>
                </a:lnTo>
                <a:lnTo>
                  <a:pt x="283311" y="406946"/>
                </a:lnTo>
                <a:lnTo>
                  <a:pt x="314807" y="372364"/>
                </a:lnTo>
                <a:lnTo>
                  <a:pt x="341820" y="334924"/>
                </a:lnTo>
                <a:lnTo>
                  <a:pt x="363804" y="294995"/>
                </a:lnTo>
                <a:lnTo>
                  <a:pt x="380187" y="252984"/>
                </a:lnTo>
                <a:lnTo>
                  <a:pt x="390423" y="209245"/>
                </a:lnTo>
                <a:lnTo>
                  <a:pt x="393954" y="164160"/>
                </a:lnTo>
                <a:lnTo>
                  <a:pt x="393954" y="108178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990600" y="609600"/>
            <a:ext cx="10210800" cy="83740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530"/>
              </a:spcBef>
            </a:pPr>
            <a:r>
              <a:rPr sz="3600" spc="-20"/>
              <a:t>ПРОТИВОСТОЯТЬ</a:t>
            </a:r>
            <a:r>
              <a:rPr sz="3600" spc="-60"/>
              <a:t> </a:t>
            </a:r>
            <a:r>
              <a:rPr sz="3600" spc="-10" smtClean="0"/>
              <a:t>УГРОЗЕ:</a:t>
            </a:r>
            <a:r>
              <a:rPr lang="ru-RU" spc="-10" dirty="0" smtClean="0"/>
              <a:t> </a:t>
            </a:r>
            <a:r>
              <a:rPr sz="2800" smtClean="0"/>
              <a:t>алгоритм</a:t>
            </a:r>
            <a:r>
              <a:rPr sz="2800" spc="-70" smtClean="0"/>
              <a:t> </a:t>
            </a:r>
            <a:r>
              <a:rPr sz="2800" dirty="0"/>
              <a:t>действий</a:t>
            </a:r>
            <a:r>
              <a:rPr sz="2800" spc="-90" dirty="0"/>
              <a:t> </a:t>
            </a:r>
            <a:r>
              <a:rPr sz="2800" spc="-10" dirty="0"/>
              <a:t>родителей</a:t>
            </a:r>
            <a:endParaRPr sz="2800"/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pic>
        <p:nvPicPr>
          <p:cNvPr id="34" name="Рисунок 33"/>
          <p:cNvPicPr/>
          <p:nvPr/>
        </p:nvPicPr>
        <p:blipFill>
          <a:blip r:embed="rId7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43000" y="762000"/>
            <a:ext cx="9906000" cy="5604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530"/>
              </a:spcBef>
            </a:pPr>
            <a:r>
              <a:rPr sz="3200" spc="-20"/>
              <a:t>ПРОТИВОСТОЯТЬ</a:t>
            </a:r>
            <a:r>
              <a:rPr sz="3200" spc="-60"/>
              <a:t> </a:t>
            </a:r>
            <a:r>
              <a:rPr sz="3200" spc="-10" smtClean="0"/>
              <a:t>УГРОЗЕ:</a:t>
            </a:r>
            <a:r>
              <a:rPr lang="ru-RU" sz="3200" spc="-10" dirty="0" smtClean="0"/>
              <a:t> </a:t>
            </a:r>
            <a:r>
              <a:rPr sz="2800" smtClean="0"/>
              <a:t>доверительный</a:t>
            </a:r>
            <a:r>
              <a:rPr sz="2800" spc="-65" smtClean="0"/>
              <a:t> </a:t>
            </a:r>
            <a:r>
              <a:rPr sz="2800" smtClean="0"/>
              <a:t>диалог</a:t>
            </a:r>
            <a:r>
              <a:rPr sz="2800" spc="-55" smtClean="0"/>
              <a:t> </a:t>
            </a:r>
            <a:r>
              <a:rPr sz="2800" smtClean="0"/>
              <a:t>в</a:t>
            </a:r>
            <a:r>
              <a:rPr sz="2800" spc="-55" smtClean="0"/>
              <a:t> </a:t>
            </a:r>
            <a:r>
              <a:rPr sz="2800" spc="-10" smtClean="0"/>
              <a:t>семье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6596506" y="1470786"/>
            <a:ext cx="5126355" cy="530225"/>
            <a:chOff x="6596506" y="1470786"/>
            <a:chExt cx="5126355" cy="530225"/>
          </a:xfrm>
        </p:grpSpPr>
        <p:sp>
          <p:nvSpPr>
            <p:cNvPr id="4" name="object 4"/>
            <p:cNvSpPr/>
            <p:nvPr/>
          </p:nvSpPr>
          <p:spPr>
            <a:xfrm>
              <a:off x="6602856" y="1477136"/>
              <a:ext cx="5113655" cy="517525"/>
            </a:xfrm>
            <a:custGeom>
              <a:avLst/>
              <a:gdLst/>
              <a:ahLst/>
              <a:cxnLst/>
              <a:rect l="l" t="t" r="r" b="b"/>
              <a:pathLst>
                <a:path w="5113655" h="517525">
                  <a:moveTo>
                    <a:pt x="5027422" y="0"/>
                  </a:moveTo>
                  <a:lnTo>
                    <a:pt x="86233" y="0"/>
                  </a:lnTo>
                  <a:lnTo>
                    <a:pt x="52667" y="6776"/>
                  </a:lnTo>
                  <a:lnTo>
                    <a:pt x="25257" y="25257"/>
                  </a:lnTo>
                  <a:lnTo>
                    <a:pt x="6776" y="52667"/>
                  </a:lnTo>
                  <a:lnTo>
                    <a:pt x="0" y="86233"/>
                  </a:lnTo>
                  <a:lnTo>
                    <a:pt x="0" y="431164"/>
                  </a:lnTo>
                  <a:lnTo>
                    <a:pt x="6776" y="464730"/>
                  </a:lnTo>
                  <a:lnTo>
                    <a:pt x="25257" y="492140"/>
                  </a:lnTo>
                  <a:lnTo>
                    <a:pt x="52667" y="510621"/>
                  </a:lnTo>
                  <a:lnTo>
                    <a:pt x="86233" y="517398"/>
                  </a:lnTo>
                  <a:lnTo>
                    <a:pt x="5027422" y="517398"/>
                  </a:lnTo>
                  <a:lnTo>
                    <a:pt x="5060987" y="510621"/>
                  </a:lnTo>
                  <a:lnTo>
                    <a:pt x="5088397" y="492140"/>
                  </a:lnTo>
                  <a:lnTo>
                    <a:pt x="5106878" y="464730"/>
                  </a:lnTo>
                  <a:lnTo>
                    <a:pt x="5113655" y="431164"/>
                  </a:lnTo>
                  <a:lnTo>
                    <a:pt x="5113655" y="86233"/>
                  </a:lnTo>
                  <a:lnTo>
                    <a:pt x="5106878" y="52667"/>
                  </a:lnTo>
                  <a:lnTo>
                    <a:pt x="5088397" y="25257"/>
                  </a:lnTo>
                  <a:lnTo>
                    <a:pt x="5060987" y="6776"/>
                  </a:lnTo>
                  <a:lnTo>
                    <a:pt x="5027422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02856" y="1477136"/>
              <a:ext cx="5113655" cy="517525"/>
            </a:xfrm>
            <a:custGeom>
              <a:avLst/>
              <a:gdLst/>
              <a:ahLst/>
              <a:cxnLst/>
              <a:rect l="l" t="t" r="r" b="b"/>
              <a:pathLst>
                <a:path w="5113655" h="517525">
                  <a:moveTo>
                    <a:pt x="0" y="86233"/>
                  </a:moveTo>
                  <a:lnTo>
                    <a:pt x="6776" y="52667"/>
                  </a:lnTo>
                  <a:lnTo>
                    <a:pt x="25257" y="25257"/>
                  </a:lnTo>
                  <a:lnTo>
                    <a:pt x="52667" y="6776"/>
                  </a:lnTo>
                  <a:lnTo>
                    <a:pt x="86233" y="0"/>
                  </a:lnTo>
                  <a:lnTo>
                    <a:pt x="5027422" y="0"/>
                  </a:lnTo>
                  <a:lnTo>
                    <a:pt x="5060987" y="6776"/>
                  </a:lnTo>
                  <a:lnTo>
                    <a:pt x="5088397" y="25257"/>
                  </a:lnTo>
                  <a:lnTo>
                    <a:pt x="5106878" y="52667"/>
                  </a:lnTo>
                  <a:lnTo>
                    <a:pt x="5113655" y="86233"/>
                  </a:lnTo>
                  <a:lnTo>
                    <a:pt x="5113655" y="431164"/>
                  </a:lnTo>
                  <a:lnTo>
                    <a:pt x="5106878" y="464730"/>
                  </a:lnTo>
                  <a:lnTo>
                    <a:pt x="5088397" y="492140"/>
                  </a:lnTo>
                  <a:lnTo>
                    <a:pt x="5060987" y="510621"/>
                  </a:lnTo>
                  <a:lnTo>
                    <a:pt x="5027422" y="517398"/>
                  </a:lnTo>
                  <a:lnTo>
                    <a:pt x="86233" y="517398"/>
                  </a:lnTo>
                  <a:lnTo>
                    <a:pt x="52667" y="510621"/>
                  </a:lnTo>
                  <a:lnTo>
                    <a:pt x="25257" y="492140"/>
                  </a:lnTo>
                  <a:lnTo>
                    <a:pt x="6776" y="464730"/>
                  </a:lnTo>
                  <a:lnTo>
                    <a:pt x="0" y="431164"/>
                  </a:lnTo>
                  <a:lnTo>
                    <a:pt x="0" y="86233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750556" y="1610613"/>
            <a:ext cx="31819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ВЕДЕМ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ДОВЕРИТЕЛЬНЫЙ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ДИАЛОГ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5424" y="2213482"/>
            <a:ext cx="5113655" cy="3360420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280035" indent="-172085">
              <a:lnSpc>
                <a:spcPct val="100000"/>
              </a:lnSpc>
              <a:spcBef>
                <a:spcPts val="1245"/>
              </a:spcBef>
              <a:buFont typeface="Microsoft Sans Serif"/>
              <a:buChar char="•"/>
              <a:tabLst>
                <a:tab pos="280035" algn="l"/>
              </a:tabLst>
            </a:pPr>
            <a:r>
              <a:rPr sz="1400" b="1" spc="-10" dirty="0">
                <a:latin typeface="Arial"/>
                <a:cs typeface="Arial"/>
              </a:rPr>
              <a:t>интересуйтесь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жизнью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оказывайте</a:t>
            </a:r>
            <a:endParaRPr sz="1400">
              <a:latin typeface="Microsoft Sans Serif"/>
              <a:cs typeface="Microsoft Sans Serif"/>
            </a:endParaRPr>
          </a:p>
          <a:p>
            <a:pPr marL="280035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latin typeface="Microsoft Sans Serif"/>
                <a:cs typeface="Microsoft Sans Serif"/>
              </a:rPr>
              <a:t>ему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поддержку</a:t>
            </a:r>
            <a:endParaRPr sz="1400">
              <a:latin typeface="Microsoft Sans Serif"/>
              <a:cs typeface="Microsoft Sans Serif"/>
            </a:endParaRPr>
          </a:p>
          <a:p>
            <a:pPr marL="280035" marR="485140" indent="-172720">
              <a:lnSpc>
                <a:spcPct val="120000"/>
              </a:lnSpc>
              <a:buFont typeface="Microsoft Sans Serif"/>
              <a:buChar char="•"/>
              <a:tabLst>
                <a:tab pos="280035" algn="l"/>
              </a:tabLst>
            </a:pPr>
            <a:r>
              <a:rPr sz="1400" b="1" dirty="0">
                <a:latin typeface="Arial"/>
                <a:cs typeface="Arial"/>
              </a:rPr>
              <a:t>побуждайте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дома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разговаривать: </a:t>
            </a:r>
            <a:r>
              <a:rPr sz="1400" b="1" dirty="0">
                <a:latin typeface="Arial"/>
                <a:cs typeface="Arial"/>
              </a:rPr>
              <a:t>обсуждайте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новости,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различные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информационные </a:t>
            </a:r>
            <a:r>
              <a:rPr sz="1400" dirty="0">
                <a:latin typeface="Microsoft Sans Serif"/>
                <a:cs typeface="Microsoft Sans Serif"/>
              </a:rPr>
              <a:t>поводы,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спрашивайте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мнение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своего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ребенка,</a:t>
            </a:r>
            <a:endParaRPr sz="1400">
              <a:latin typeface="Microsoft Sans Serif"/>
              <a:cs typeface="Microsoft Sans Serif"/>
            </a:endParaRPr>
          </a:p>
          <a:p>
            <a:pPr marL="280035">
              <a:lnSpc>
                <a:spcPct val="100000"/>
              </a:lnSpc>
              <a:spcBef>
                <a:spcPts val="335"/>
              </a:spcBef>
            </a:pPr>
            <a:r>
              <a:rPr sz="1400" b="1" dirty="0">
                <a:latin typeface="Arial"/>
                <a:cs typeface="Arial"/>
              </a:rPr>
              <a:t>учите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критически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осмыслять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информацию</a:t>
            </a:r>
            <a:endParaRPr sz="1400">
              <a:latin typeface="Microsoft Sans Serif"/>
              <a:cs typeface="Microsoft Sans Serif"/>
            </a:endParaRPr>
          </a:p>
          <a:p>
            <a:pPr marL="280035" marR="594360" indent="-172720">
              <a:lnSpc>
                <a:spcPct val="120000"/>
              </a:lnSpc>
              <a:spcBef>
                <a:spcPts val="5"/>
              </a:spcBef>
              <a:buChar char="•"/>
              <a:tabLst>
                <a:tab pos="280035" algn="l"/>
              </a:tabLst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0" dirty="0">
                <a:latin typeface="Microsoft Sans Serif"/>
                <a:cs typeface="Microsoft Sans Serif"/>
              </a:rPr>
              <a:t> разговоре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акцентируйте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внимание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сильных </a:t>
            </a:r>
            <a:r>
              <a:rPr sz="1400" b="1" dirty="0">
                <a:latin typeface="Arial"/>
                <a:cs typeface="Arial"/>
              </a:rPr>
              <a:t>сторонах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вашего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ребенка,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компенсируя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этим</a:t>
            </a:r>
            <a:endParaRPr sz="1400">
              <a:latin typeface="Microsoft Sans Serif"/>
              <a:cs typeface="Microsoft Sans Serif"/>
            </a:endParaRPr>
          </a:p>
          <a:p>
            <a:pPr marL="280035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недостатки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R="24765" algn="ctr">
              <a:lnSpc>
                <a:spcPct val="100000"/>
              </a:lnSpc>
            </a:pP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Будьте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примером</a:t>
            </a:r>
            <a:r>
              <a:rPr sz="14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своего</a:t>
            </a:r>
            <a:r>
              <a:rPr sz="14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ребенка!</a:t>
            </a:r>
            <a:endParaRPr sz="1400">
              <a:latin typeface="Arial"/>
              <a:cs typeface="Arial"/>
            </a:endParaRPr>
          </a:p>
          <a:p>
            <a:pPr marR="26034" algn="ctr">
              <a:lnSpc>
                <a:spcPct val="100000"/>
              </a:lnSpc>
              <a:spcBef>
                <a:spcPts val="6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требуйте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сами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выполняете!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02856" y="2218054"/>
            <a:ext cx="5113655" cy="3355975"/>
          </a:xfrm>
          <a:prstGeom prst="rect">
            <a:avLst/>
          </a:prstGeom>
          <a:solidFill>
            <a:srgbClr val="FFFFFF"/>
          </a:solidFill>
          <a:ln w="9525">
            <a:solidFill>
              <a:srgbClr val="7E5F00"/>
            </a:solidFill>
          </a:ln>
        </p:spPr>
        <p:txBody>
          <a:bodyPr vert="horz" wrap="square" lIns="0" tIns="138430" rIns="0" bIns="0" rtlCol="0">
            <a:spAutoFit/>
          </a:bodyPr>
          <a:lstStyle/>
          <a:p>
            <a:pPr marL="316865" marR="271780" indent="-172720">
              <a:lnSpc>
                <a:spcPct val="100000"/>
              </a:lnSpc>
              <a:spcBef>
                <a:spcPts val="1090"/>
              </a:spcBef>
              <a:buChar char="•"/>
              <a:tabLst>
                <a:tab pos="316865" algn="l"/>
              </a:tabLst>
            </a:pPr>
            <a:r>
              <a:rPr sz="1400" dirty="0">
                <a:latin typeface="Microsoft Sans Serif"/>
                <a:cs typeface="Microsoft Sans Serif"/>
              </a:rPr>
              <a:t>введите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семейную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традицию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ежедневного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разговора: </a:t>
            </a:r>
            <a:r>
              <a:rPr sz="1400" dirty="0">
                <a:latin typeface="Microsoft Sans Serif"/>
                <a:cs typeface="Microsoft Sans Serif"/>
              </a:rPr>
              <a:t>интересуйтесь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делами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ребенка,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настроением, переживаниями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(не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обесценивая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их)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 algn="just">
              <a:lnSpc>
                <a:spcPct val="100000"/>
              </a:lnSpc>
              <a:spcBef>
                <a:spcPts val="605"/>
              </a:spcBef>
              <a:buFont typeface="Microsoft Sans Serif"/>
              <a:buChar char="•"/>
              <a:tabLst>
                <a:tab pos="316865" algn="l"/>
              </a:tabLst>
            </a:pPr>
            <a:r>
              <a:rPr sz="1400" b="1" spc="-10" dirty="0">
                <a:latin typeface="Arial"/>
                <a:cs typeface="Arial"/>
              </a:rPr>
              <a:t>разговаривайте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ребенком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тоне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уважения</a:t>
            </a:r>
            <a:endParaRPr sz="1400">
              <a:latin typeface="Arial"/>
              <a:cs typeface="Arial"/>
            </a:endParaRPr>
          </a:p>
          <a:p>
            <a:pPr marL="316865" algn="just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сотрудничества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 algn="just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316865" algn="l"/>
              </a:tabLst>
            </a:pPr>
            <a:r>
              <a:rPr sz="1400" b="1" dirty="0">
                <a:latin typeface="Arial"/>
                <a:cs typeface="Arial"/>
              </a:rPr>
              <a:t>делитесь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0" dirty="0">
                <a:latin typeface="Microsoft Sans Serif"/>
                <a:cs typeface="Microsoft Sans Serif"/>
              </a:rPr>
              <a:t> ребенком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тем,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считаете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важным</a:t>
            </a:r>
            <a:endParaRPr sz="1400">
              <a:latin typeface="Microsoft Sans Serif"/>
              <a:cs typeface="Microsoft Sans Serif"/>
            </a:endParaRPr>
          </a:p>
          <a:p>
            <a:pPr marL="316865" marR="347345" algn="just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жизни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ценным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людях,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транслируйте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ценности </a:t>
            </a:r>
            <a:r>
              <a:rPr sz="1400" spc="-20" dirty="0">
                <a:latin typeface="Microsoft Sans Serif"/>
                <a:cs typeface="Microsoft Sans Serif"/>
              </a:rPr>
              <a:t>жизни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позитивные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ориентиры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личным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примером, </a:t>
            </a:r>
            <a:r>
              <a:rPr sz="1400" dirty="0">
                <a:latin typeface="Microsoft Sans Serif"/>
                <a:cs typeface="Microsoft Sans Serif"/>
              </a:rPr>
              <a:t>не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принижайте </a:t>
            </a:r>
            <a:r>
              <a:rPr sz="1400" dirty="0">
                <a:latin typeface="Microsoft Sans Serif"/>
                <a:cs typeface="Microsoft Sans Serif"/>
              </a:rPr>
              <a:t>ценности,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которыми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он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Вас</a:t>
            </a:r>
            <a:endParaRPr sz="1400">
              <a:latin typeface="Microsoft Sans Serif"/>
              <a:cs typeface="Microsoft Sans Serif"/>
            </a:endParaRPr>
          </a:p>
          <a:p>
            <a:pPr marL="316865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отличается</a:t>
            </a:r>
            <a:endParaRPr sz="1400">
              <a:latin typeface="Microsoft Sans Serif"/>
              <a:cs typeface="Microsoft Sans Serif"/>
            </a:endParaRPr>
          </a:p>
          <a:p>
            <a:pPr marL="316865" indent="-172720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316865" algn="l"/>
              </a:tabLst>
            </a:pPr>
            <a:r>
              <a:rPr sz="1400" b="1" dirty="0">
                <a:latin typeface="Arial"/>
                <a:cs typeface="Arial"/>
              </a:rPr>
              <a:t>признавайте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ошибки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перед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ребенком.</a:t>
            </a:r>
            <a:endParaRPr sz="1400">
              <a:latin typeface="Microsoft Sans Serif"/>
              <a:cs typeface="Microsoft Sans Serif"/>
            </a:endParaRPr>
          </a:p>
          <a:p>
            <a:pPr marL="316865" marR="913130" indent="-172720">
              <a:lnSpc>
                <a:spcPct val="100000"/>
              </a:lnSpc>
              <a:spcBef>
                <a:spcPts val="600"/>
              </a:spcBef>
              <a:buFont typeface="Microsoft Sans Serif"/>
              <a:buChar char="•"/>
              <a:tabLst>
                <a:tab pos="316865" algn="l"/>
              </a:tabLst>
            </a:pPr>
            <a:r>
              <a:rPr sz="1400" b="1" dirty="0">
                <a:latin typeface="Arial"/>
                <a:cs typeface="Arial"/>
              </a:rPr>
              <a:t>помогайте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ребенку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b="1" dirty="0">
                <a:latin typeface="Arial"/>
                <a:cs typeface="Arial"/>
              </a:rPr>
              <a:t>исправить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неправильный поступок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7626" y="1458213"/>
            <a:ext cx="5078095" cy="555625"/>
            <a:chOff x="517626" y="1458213"/>
            <a:chExt cx="5078095" cy="555625"/>
          </a:xfrm>
        </p:grpSpPr>
        <p:sp>
          <p:nvSpPr>
            <p:cNvPr id="12" name="object 12"/>
            <p:cNvSpPr/>
            <p:nvPr/>
          </p:nvSpPr>
          <p:spPr>
            <a:xfrm>
              <a:off x="523976" y="1464563"/>
              <a:ext cx="5065395" cy="542925"/>
            </a:xfrm>
            <a:custGeom>
              <a:avLst/>
              <a:gdLst/>
              <a:ahLst/>
              <a:cxnLst/>
              <a:rect l="l" t="t" r="r" b="b"/>
              <a:pathLst>
                <a:path w="5065395" h="542925">
                  <a:moveTo>
                    <a:pt x="4974742" y="0"/>
                  </a:moveTo>
                  <a:lnTo>
                    <a:pt x="90436" y="0"/>
                  </a:lnTo>
                  <a:lnTo>
                    <a:pt x="55239" y="7092"/>
                  </a:lnTo>
                  <a:lnTo>
                    <a:pt x="26492" y="26447"/>
                  </a:lnTo>
                  <a:lnTo>
                    <a:pt x="7108" y="55185"/>
                  </a:lnTo>
                  <a:lnTo>
                    <a:pt x="0" y="90424"/>
                  </a:lnTo>
                  <a:lnTo>
                    <a:pt x="0" y="452120"/>
                  </a:lnTo>
                  <a:lnTo>
                    <a:pt x="7108" y="487304"/>
                  </a:lnTo>
                  <a:lnTo>
                    <a:pt x="26492" y="516048"/>
                  </a:lnTo>
                  <a:lnTo>
                    <a:pt x="55239" y="535433"/>
                  </a:lnTo>
                  <a:lnTo>
                    <a:pt x="90436" y="542544"/>
                  </a:lnTo>
                  <a:lnTo>
                    <a:pt x="4974742" y="542544"/>
                  </a:lnTo>
                  <a:lnTo>
                    <a:pt x="5009927" y="535433"/>
                  </a:lnTo>
                  <a:lnTo>
                    <a:pt x="5038671" y="516048"/>
                  </a:lnTo>
                  <a:lnTo>
                    <a:pt x="5058056" y="487304"/>
                  </a:lnTo>
                  <a:lnTo>
                    <a:pt x="5065166" y="452120"/>
                  </a:lnTo>
                  <a:lnTo>
                    <a:pt x="5065166" y="90424"/>
                  </a:lnTo>
                  <a:lnTo>
                    <a:pt x="5058056" y="55185"/>
                  </a:lnTo>
                  <a:lnTo>
                    <a:pt x="5038671" y="26447"/>
                  </a:lnTo>
                  <a:lnTo>
                    <a:pt x="5009927" y="7092"/>
                  </a:lnTo>
                  <a:lnTo>
                    <a:pt x="4974742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3976" y="1464563"/>
              <a:ext cx="5065395" cy="542925"/>
            </a:xfrm>
            <a:custGeom>
              <a:avLst/>
              <a:gdLst/>
              <a:ahLst/>
              <a:cxnLst/>
              <a:rect l="l" t="t" r="r" b="b"/>
              <a:pathLst>
                <a:path w="5065395" h="542925">
                  <a:moveTo>
                    <a:pt x="0" y="90424"/>
                  </a:moveTo>
                  <a:lnTo>
                    <a:pt x="7108" y="55185"/>
                  </a:lnTo>
                  <a:lnTo>
                    <a:pt x="26492" y="26447"/>
                  </a:lnTo>
                  <a:lnTo>
                    <a:pt x="55239" y="7092"/>
                  </a:lnTo>
                  <a:lnTo>
                    <a:pt x="90436" y="0"/>
                  </a:lnTo>
                  <a:lnTo>
                    <a:pt x="4974742" y="0"/>
                  </a:lnTo>
                  <a:lnTo>
                    <a:pt x="5009927" y="7092"/>
                  </a:lnTo>
                  <a:lnTo>
                    <a:pt x="5038671" y="26447"/>
                  </a:lnTo>
                  <a:lnTo>
                    <a:pt x="5058056" y="55185"/>
                  </a:lnTo>
                  <a:lnTo>
                    <a:pt x="5065166" y="90424"/>
                  </a:lnTo>
                  <a:lnTo>
                    <a:pt x="5065166" y="452120"/>
                  </a:lnTo>
                  <a:lnTo>
                    <a:pt x="5058056" y="487304"/>
                  </a:lnTo>
                  <a:lnTo>
                    <a:pt x="5038671" y="516048"/>
                  </a:lnTo>
                  <a:lnTo>
                    <a:pt x="5009927" y="535433"/>
                  </a:lnTo>
                  <a:lnTo>
                    <a:pt x="4974742" y="542544"/>
                  </a:lnTo>
                  <a:lnTo>
                    <a:pt x="90436" y="542544"/>
                  </a:lnTo>
                  <a:lnTo>
                    <a:pt x="55239" y="535433"/>
                  </a:lnTo>
                  <a:lnTo>
                    <a:pt x="26492" y="516048"/>
                  </a:lnTo>
                  <a:lnTo>
                    <a:pt x="7108" y="487304"/>
                  </a:lnTo>
                  <a:lnTo>
                    <a:pt x="0" y="452120"/>
                  </a:lnTo>
                  <a:lnTo>
                    <a:pt x="0" y="90424"/>
                  </a:lnTo>
                  <a:close/>
                </a:path>
              </a:pathLst>
            </a:cu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792351" y="1610613"/>
            <a:ext cx="2528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УНИВЕРСАЛЬНЫЕ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СОВЕТЫ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3313" y="1514995"/>
            <a:ext cx="539115" cy="421640"/>
          </a:xfrm>
          <a:custGeom>
            <a:avLst/>
            <a:gdLst/>
            <a:ahLst/>
            <a:cxnLst/>
            <a:rect l="l" t="t" r="r" b="b"/>
            <a:pathLst>
              <a:path w="539115" h="421639">
                <a:moveTo>
                  <a:pt x="363359" y="120370"/>
                </a:moveTo>
                <a:lnTo>
                  <a:pt x="299313" y="59385"/>
                </a:lnTo>
                <a:lnTo>
                  <a:pt x="254355" y="16573"/>
                </a:lnTo>
                <a:lnTo>
                  <a:pt x="36334" y="224002"/>
                </a:lnTo>
                <a:lnTo>
                  <a:pt x="59893" y="244106"/>
                </a:lnTo>
                <a:lnTo>
                  <a:pt x="254355" y="59385"/>
                </a:lnTo>
                <a:lnTo>
                  <a:pt x="355549" y="155562"/>
                </a:lnTo>
                <a:lnTo>
                  <a:pt x="357073" y="146672"/>
                </a:lnTo>
                <a:lnTo>
                  <a:pt x="358889" y="137845"/>
                </a:lnTo>
                <a:lnTo>
                  <a:pt x="360984" y="129070"/>
                </a:lnTo>
                <a:lnTo>
                  <a:pt x="363359" y="120370"/>
                </a:lnTo>
                <a:close/>
              </a:path>
              <a:path w="539115" h="421639">
                <a:moveTo>
                  <a:pt x="538988" y="385152"/>
                </a:moveTo>
                <a:lnTo>
                  <a:pt x="460260" y="385152"/>
                </a:lnTo>
                <a:lnTo>
                  <a:pt x="460260" y="262877"/>
                </a:lnTo>
                <a:lnTo>
                  <a:pt x="485521" y="252806"/>
                </a:lnTo>
                <a:lnTo>
                  <a:pt x="505675" y="233260"/>
                </a:lnTo>
                <a:lnTo>
                  <a:pt x="519023" y="205524"/>
                </a:lnTo>
                <a:lnTo>
                  <a:pt x="523836" y="170878"/>
                </a:lnTo>
                <a:lnTo>
                  <a:pt x="514565" y="120675"/>
                </a:lnTo>
                <a:lnTo>
                  <a:pt x="492810" y="64554"/>
                </a:lnTo>
                <a:lnTo>
                  <a:pt x="467639" y="18859"/>
                </a:lnTo>
                <a:lnTo>
                  <a:pt x="448144" y="0"/>
                </a:lnTo>
                <a:lnTo>
                  <a:pt x="428637" y="18859"/>
                </a:lnTo>
                <a:lnTo>
                  <a:pt x="403466" y="64554"/>
                </a:lnTo>
                <a:lnTo>
                  <a:pt x="381711" y="120675"/>
                </a:lnTo>
                <a:lnTo>
                  <a:pt x="372440" y="170878"/>
                </a:lnTo>
                <a:lnTo>
                  <a:pt x="377317" y="205524"/>
                </a:lnTo>
                <a:lnTo>
                  <a:pt x="390728" y="233260"/>
                </a:lnTo>
                <a:lnTo>
                  <a:pt x="410895" y="252806"/>
                </a:lnTo>
                <a:lnTo>
                  <a:pt x="436029" y="262877"/>
                </a:lnTo>
                <a:lnTo>
                  <a:pt x="436029" y="385152"/>
                </a:lnTo>
                <a:lnTo>
                  <a:pt x="411810" y="385152"/>
                </a:lnTo>
                <a:lnTo>
                  <a:pt x="411810" y="318541"/>
                </a:lnTo>
                <a:lnTo>
                  <a:pt x="411810" y="274078"/>
                </a:lnTo>
                <a:lnTo>
                  <a:pt x="389712" y="259219"/>
                </a:lnTo>
                <a:lnTo>
                  <a:pt x="388683" y="257975"/>
                </a:lnTo>
                <a:lnTo>
                  <a:pt x="375475" y="241960"/>
                </a:lnTo>
                <a:lnTo>
                  <a:pt x="375475" y="257975"/>
                </a:lnTo>
                <a:lnTo>
                  <a:pt x="375475" y="318541"/>
                </a:lnTo>
                <a:lnTo>
                  <a:pt x="314909" y="318541"/>
                </a:lnTo>
                <a:lnTo>
                  <a:pt x="314909" y="257975"/>
                </a:lnTo>
                <a:lnTo>
                  <a:pt x="375475" y="257975"/>
                </a:lnTo>
                <a:lnTo>
                  <a:pt x="375475" y="241960"/>
                </a:lnTo>
                <a:lnTo>
                  <a:pt x="372186" y="237959"/>
                </a:lnTo>
                <a:lnTo>
                  <a:pt x="360184" y="211353"/>
                </a:lnTo>
                <a:lnTo>
                  <a:pt x="354634" y="180454"/>
                </a:lnTo>
                <a:lnTo>
                  <a:pt x="284632" y="116205"/>
                </a:lnTo>
                <a:lnTo>
                  <a:pt x="284632" y="257975"/>
                </a:lnTo>
                <a:lnTo>
                  <a:pt x="284632" y="385152"/>
                </a:lnTo>
                <a:lnTo>
                  <a:pt x="224066" y="385152"/>
                </a:lnTo>
                <a:lnTo>
                  <a:pt x="224066" y="318541"/>
                </a:lnTo>
                <a:lnTo>
                  <a:pt x="224066" y="257975"/>
                </a:lnTo>
                <a:lnTo>
                  <a:pt x="284632" y="257975"/>
                </a:lnTo>
                <a:lnTo>
                  <a:pt x="284632" y="116205"/>
                </a:lnTo>
                <a:lnTo>
                  <a:pt x="254355" y="88404"/>
                </a:lnTo>
                <a:lnTo>
                  <a:pt x="193789" y="144005"/>
                </a:lnTo>
                <a:lnTo>
                  <a:pt x="193789" y="257975"/>
                </a:lnTo>
                <a:lnTo>
                  <a:pt x="193789" y="318541"/>
                </a:lnTo>
                <a:lnTo>
                  <a:pt x="133235" y="318541"/>
                </a:lnTo>
                <a:lnTo>
                  <a:pt x="133235" y="257975"/>
                </a:lnTo>
                <a:lnTo>
                  <a:pt x="193789" y="257975"/>
                </a:lnTo>
                <a:lnTo>
                  <a:pt x="193789" y="144005"/>
                </a:lnTo>
                <a:lnTo>
                  <a:pt x="96888" y="232956"/>
                </a:lnTo>
                <a:lnTo>
                  <a:pt x="96888" y="385152"/>
                </a:lnTo>
                <a:lnTo>
                  <a:pt x="60553" y="385152"/>
                </a:lnTo>
                <a:lnTo>
                  <a:pt x="60553" y="376135"/>
                </a:lnTo>
                <a:lnTo>
                  <a:pt x="74980" y="376135"/>
                </a:lnTo>
                <a:lnTo>
                  <a:pt x="78651" y="373087"/>
                </a:lnTo>
                <a:lnTo>
                  <a:pt x="79451" y="368922"/>
                </a:lnTo>
                <a:lnTo>
                  <a:pt x="81191" y="361264"/>
                </a:lnTo>
                <a:lnTo>
                  <a:pt x="81368" y="360934"/>
                </a:lnTo>
                <a:lnTo>
                  <a:pt x="84950" y="354215"/>
                </a:lnTo>
                <a:lnTo>
                  <a:pt x="90347" y="348513"/>
                </a:lnTo>
                <a:lnTo>
                  <a:pt x="91109" y="347802"/>
                </a:lnTo>
                <a:lnTo>
                  <a:pt x="91147" y="346621"/>
                </a:lnTo>
                <a:lnTo>
                  <a:pt x="89928" y="345325"/>
                </a:lnTo>
                <a:lnTo>
                  <a:pt x="89166" y="345135"/>
                </a:lnTo>
                <a:lnTo>
                  <a:pt x="80632" y="347802"/>
                </a:lnTo>
                <a:lnTo>
                  <a:pt x="73431" y="351180"/>
                </a:lnTo>
                <a:lnTo>
                  <a:pt x="66662" y="355600"/>
                </a:lnTo>
                <a:lnTo>
                  <a:pt x="60553" y="360934"/>
                </a:lnTo>
                <a:lnTo>
                  <a:pt x="60553" y="360565"/>
                </a:lnTo>
                <a:lnTo>
                  <a:pt x="60553" y="343966"/>
                </a:lnTo>
                <a:lnTo>
                  <a:pt x="73850" y="335876"/>
                </a:lnTo>
                <a:lnTo>
                  <a:pt x="76746" y="322453"/>
                </a:lnTo>
                <a:lnTo>
                  <a:pt x="75514" y="315328"/>
                </a:lnTo>
                <a:lnTo>
                  <a:pt x="74574" y="309867"/>
                </a:lnTo>
                <a:lnTo>
                  <a:pt x="72669" y="304304"/>
                </a:lnTo>
                <a:lnTo>
                  <a:pt x="72161" y="303403"/>
                </a:lnTo>
                <a:lnTo>
                  <a:pt x="71018" y="303085"/>
                </a:lnTo>
                <a:lnTo>
                  <a:pt x="69786" y="303796"/>
                </a:lnTo>
                <a:lnTo>
                  <a:pt x="69557" y="304025"/>
                </a:lnTo>
                <a:lnTo>
                  <a:pt x="62915" y="315328"/>
                </a:lnTo>
                <a:lnTo>
                  <a:pt x="56134" y="303796"/>
                </a:lnTo>
                <a:lnTo>
                  <a:pt x="55549" y="303403"/>
                </a:lnTo>
                <a:lnTo>
                  <a:pt x="54013" y="303403"/>
                </a:lnTo>
                <a:lnTo>
                  <a:pt x="53416" y="303796"/>
                </a:lnTo>
                <a:lnTo>
                  <a:pt x="46634" y="315328"/>
                </a:lnTo>
                <a:lnTo>
                  <a:pt x="39370" y="303403"/>
                </a:lnTo>
                <a:lnTo>
                  <a:pt x="32435" y="322453"/>
                </a:lnTo>
                <a:lnTo>
                  <a:pt x="35369" y="335876"/>
                </a:lnTo>
                <a:lnTo>
                  <a:pt x="48691" y="343966"/>
                </a:lnTo>
                <a:lnTo>
                  <a:pt x="48691" y="360565"/>
                </a:lnTo>
                <a:lnTo>
                  <a:pt x="42583" y="355346"/>
                </a:lnTo>
                <a:lnTo>
                  <a:pt x="35852" y="351015"/>
                </a:lnTo>
                <a:lnTo>
                  <a:pt x="28905" y="347802"/>
                </a:lnTo>
                <a:lnTo>
                  <a:pt x="29070" y="347802"/>
                </a:lnTo>
                <a:lnTo>
                  <a:pt x="20980" y="345325"/>
                </a:lnTo>
                <a:lnTo>
                  <a:pt x="19913" y="344982"/>
                </a:lnTo>
                <a:lnTo>
                  <a:pt x="18846" y="345516"/>
                </a:lnTo>
                <a:lnTo>
                  <a:pt x="18288" y="347192"/>
                </a:lnTo>
                <a:lnTo>
                  <a:pt x="18440" y="347802"/>
                </a:lnTo>
                <a:lnTo>
                  <a:pt x="18478" y="347954"/>
                </a:lnTo>
                <a:lnTo>
                  <a:pt x="30797" y="373087"/>
                </a:lnTo>
                <a:lnTo>
                  <a:pt x="34455" y="376135"/>
                </a:lnTo>
                <a:lnTo>
                  <a:pt x="48450" y="376135"/>
                </a:lnTo>
                <a:lnTo>
                  <a:pt x="48450" y="385152"/>
                </a:lnTo>
                <a:lnTo>
                  <a:pt x="0" y="385152"/>
                </a:lnTo>
                <a:lnTo>
                  <a:pt x="0" y="421487"/>
                </a:lnTo>
                <a:lnTo>
                  <a:pt x="538988" y="421487"/>
                </a:lnTo>
                <a:lnTo>
                  <a:pt x="538988" y="385152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63319" y="5939370"/>
            <a:ext cx="9000490" cy="642620"/>
          </a:xfrm>
          <a:custGeom>
            <a:avLst/>
            <a:gdLst/>
            <a:ahLst/>
            <a:cxnLst/>
            <a:rect l="l" t="t" r="r" b="b"/>
            <a:pathLst>
              <a:path w="9000490" h="642620">
                <a:moveTo>
                  <a:pt x="8893175" y="0"/>
                </a:moveTo>
                <a:lnTo>
                  <a:pt x="107061" y="0"/>
                </a:lnTo>
                <a:lnTo>
                  <a:pt x="65365" y="8410"/>
                </a:lnTo>
                <a:lnTo>
                  <a:pt x="31337" y="31345"/>
                </a:lnTo>
                <a:lnTo>
                  <a:pt x="8405" y="65359"/>
                </a:lnTo>
                <a:lnTo>
                  <a:pt x="0" y="107010"/>
                </a:lnTo>
                <a:lnTo>
                  <a:pt x="0" y="535038"/>
                </a:lnTo>
                <a:lnTo>
                  <a:pt x="8405" y="576693"/>
                </a:lnTo>
                <a:lnTo>
                  <a:pt x="31337" y="610708"/>
                </a:lnTo>
                <a:lnTo>
                  <a:pt x="65365" y="633639"/>
                </a:lnTo>
                <a:lnTo>
                  <a:pt x="107061" y="642048"/>
                </a:lnTo>
                <a:lnTo>
                  <a:pt x="8893175" y="642048"/>
                </a:lnTo>
                <a:lnTo>
                  <a:pt x="8934797" y="633639"/>
                </a:lnTo>
                <a:lnTo>
                  <a:pt x="8968787" y="610708"/>
                </a:lnTo>
                <a:lnTo>
                  <a:pt x="8991705" y="576693"/>
                </a:lnTo>
                <a:lnTo>
                  <a:pt x="9000109" y="535038"/>
                </a:lnTo>
                <a:lnTo>
                  <a:pt x="9000109" y="107010"/>
                </a:lnTo>
                <a:lnTo>
                  <a:pt x="8991705" y="65359"/>
                </a:lnTo>
                <a:lnTo>
                  <a:pt x="8968787" y="31345"/>
                </a:lnTo>
                <a:lnTo>
                  <a:pt x="8934797" y="8410"/>
                </a:lnTo>
                <a:lnTo>
                  <a:pt x="8893175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237357" y="6000699"/>
            <a:ext cx="58502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2525" marR="5080" indent="-114046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«Вы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воспитываете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детей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каждый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момент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вашей</a:t>
            </a:r>
            <a:r>
              <a:rPr sz="1600" b="1" spc="-10" dirty="0">
                <a:latin typeface="Arial"/>
                <a:cs typeface="Arial"/>
              </a:rPr>
              <a:t> жизни, </a:t>
            </a:r>
            <a:r>
              <a:rPr sz="1600" b="1" dirty="0">
                <a:latin typeface="Arial"/>
                <a:cs typeface="Arial"/>
              </a:rPr>
              <a:t>даже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тогда,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когда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вас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нет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дома»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85580" y="6268923"/>
            <a:ext cx="13804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А.С.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Макаренко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98078" y="6026416"/>
            <a:ext cx="469265" cy="402590"/>
          </a:xfrm>
          <a:custGeom>
            <a:avLst/>
            <a:gdLst/>
            <a:ahLst/>
            <a:cxnLst/>
            <a:rect l="l" t="t" r="r" b="b"/>
            <a:pathLst>
              <a:path w="469264" h="402589">
                <a:moveTo>
                  <a:pt x="402145" y="236067"/>
                </a:moveTo>
                <a:lnTo>
                  <a:pt x="373138" y="208508"/>
                </a:lnTo>
                <a:lnTo>
                  <a:pt x="312775" y="151168"/>
                </a:lnTo>
                <a:lnTo>
                  <a:pt x="312775" y="246748"/>
                </a:lnTo>
                <a:lnTo>
                  <a:pt x="300558" y="284010"/>
                </a:lnTo>
                <a:lnTo>
                  <a:pt x="273672" y="318909"/>
                </a:lnTo>
                <a:lnTo>
                  <a:pt x="246799" y="344741"/>
                </a:lnTo>
                <a:lnTo>
                  <a:pt x="234581" y="354838"/>
                </a:lnTo>
                <a:lnTo>
                  <a:pt x="222351" y="344741"/>
                </a:lnTo>
                <a:lnTo>
                  <a:pt x="195478" y="318909"/>
                </a:lnTo>
                <a:lnTo>
                  <a:pt x="168592" y="284010"/>
                </a:lnTo>
                <a:lnTo>
                  <a:pt x="156375" y="246748"/>
                </a:lnTo>
                <a:lnTo>
                  <a:pt x="164515" y="223634"/>
                </a:lnTo>
                <a:lnTo>
                  <a:pt x="184607" y="208508"/>
                </a:lnTo>
                <a:lnTo>
                  <a:pt x="210134" y="210197"/>
                </a:lnTo>
                <a:lnTo>
                  <a:pt x="234581" y="237540"/>
                </a:lnTo>
                <a:lnTo>
                  <a:pt x="259016" y="210197"/>
                </a:lnTo>
                <a:lnTo>
                  <a:pt x="284543" y="208508"/>
                </a:lnTo>
                <a:lnTo>
                  <a:pt x="304634" y="223634"/>
                </a:lnTo>
                <a:lnTo>
                  <a:pt x="312775" y="246748"/>
                </a:lnTo>
                <a:lnTo>
                  <a:pt x="312775" y="151168"/>
                </a:lnTo>
                <a:lnTo>
                  <a:pt x="234581" y="76873"/>
                </a:lnTo>
                <a:lnTo>
                  <a:pt x="67005" y="236067"/>
                </a:lnTo>
                <a:lnTo>
                  <a:pt x="67005" y="402158"/>
                </a:lnTo>
                <a:lnTo>
                  <a:pt x="402145" y="402158"/>
                </a:lnTo>
                <a:lnTo>
                  <a:pt x="402145" y="354838"/>
                </a:lnTo>
                <a:lnTo>
                  <a:pt x="402145" y="236067"/>
                </a:lnTo>
                <a:close/>
              </a:path>
              <a:path w="469264" h="402589">
                <a:moveTo>
                  <a:pt x="469163" y="223151"/>
                </a:moveTo>
                <a:lnTo>
                  <a:pt x="234594" y="0"/>
                </a:lnTo>
                <a:lnTo>
                  <a:pt x="0" y="223151"/>
                </a:lnTo>
                <a:lnTo>
                  <a:pt x="25361" y="244817"/>
                </a:lnTo>
                <a:lnTo>
                  <a:pt x="234594" y="46062"/>
                </a:lnTo>
                <a:lnTo>
                  <a:pt x="443801" y="244817"/>
                </a:lnTo>
                <a:lnTo>
                  <a:pt x="469163" y="223151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41552" y="1570359"/>
            <a:ext cx="437515" cy="399415"/>
          </a:xfrm>
          <a:custGeom>
            <a:avLst/>
            <a:gdLst/>
            <a:ahLst/>
            <a:cxnLst/>
            <a:rect l="l" t="t" r="r" b="b"/>
            <a:pathLst>
              <a:path w="437515" h="399414">
                <a:moveTo>
                  <a:pt x="415607" y="0"/>
                </a:moveTo>
                <a:lnTo>
                  <a:pt x="21874" y="0"/>
                </a:lnTo>
                <a:lnTo>
                  <a:pt x="12915" y="1883"/>
                </a:lnTo>
                <a:lnTo>
                  <a:pt x="13250" y="1883"/>
                </a:lnTo>
                <a:lnTo>
                  <a:pt x="6475" y="6475"/>
                </a:lnTo>
                <a:lnTo>
                  <a:pt x="1781" y="13401"/>
                </a:lnTo>
                <a:lnTo>
                  <a:pt x="0" y="21874"/>
                </a:lnTo>
                <a:lnTo>
                  <a:pt x="124" y="288312"/>
                </a:lnTo>
                <a:lnTo>
                  <a:pt x="1635" y="296125"/>
                </a:lnTo>
                <a:lnTo>
                  <a:pt x="6227" y="303060"/>
                </a:lnTo>
                <a:lnTo>
                  <a:pt x="13084" y="307767"/>
                </a:lnTo>
                <a:lnTo>
                  <a:pt x="21514" y="309544"/>
                </a:lnTo>
                <a:lnTo>
                  <a:pt x="262488" y="309544"/>
                </a:lnTo>
                <a:lnTo>
                  <a:pt x="349984" y="398973"/>
                </a:lnTo>
                <a:lnTo>
                  <a:pt x="349984" y="310187"/>
                </a:lnTo>
                <a:lnTo>
                  <a:pt x="415607" y="310187"/>
                </a:lnTo>
                <a:lnTo>
                  <a:pt x="424083" y="308406"/>
                </a:lnTo>
                <a:lnTo>
                  <a:pt x="431009" y="303711"/>
                </a:lnTo>
                <a:lnTo>
                  <a:pt x="435703" y="296785"/>
                </a:lnTo>
                <a:lnTo>
                  <a:pt x="437481" y="288312"/>
                </a:lnTo>
                <a:lnTo>
                  <a:pt x="437481" y="238016"/>
                </a:lnTo>
                <a:lnTo>
                  <a:pt x="218740" y="238016"/>
                </a:lnTo>
                <a:lnTo>
                  <a:pt x="205481" y="227056"/>
                </a:lnTo>
                <a:lnTo>
                  <a:pt x="176311" y="199012"/>
                </a:lnTo>
                <a:lnTo>
                  <a:pt x="147141" y="161138"/>
                </a:lnTo>
                <a:lnTo>
                  <a:pt x="133882" y="120686"/>
                </a:lnTo>
                <a:lnTo>
                  <a:pt x="142717" y="95604"/>
                </a:lnTo>
                <a:lnTo>
                  <a:pt x="164513" y="79182"/>
                </a:lnTo>
                <a:lnTo>
                  <a:pt x="437481" y="79182"/>
                </a:lnTo>
                <a:lnTo>
                  <a:pt x="437359" y="21874"/>
                </a:lnTo>
                <a:lnTo>
                  <a:pt x="435851" y="13866"/>
                </a:lnTo>
                <a:lnTo>
                  <a:pt x="431196" y="6746"/>
                </a:lnTo>
                <a:lnTo>
                  <a:pt x="424215" y="1883"/>
                </a:lnTo>
                <a:lnTo>
                  <a:pt x="415607" y="0"/>
                </a:lnTo>
                <a:close/>
              </a:path>
              <a:path w="437515" h="399414">
                <a:moveTo>
                  <a:pt x="437481" y="79182"/>
                </a:moveTo>
                <a:lnTo>
                  <a:pt x="272960" y="79182"/>
                </a:lnTo>
                <a:lnTo>
                  <a:pt x="294757" y="95604"/>
                </a:lnTo>
                <a:lnTo>
                  <a:pt x="303593" y="120686"/>
                </a:lnTo>
                <a:lnTo>
                  <a:pt x="290335" y="161138"/>
                </a:lnTo>
                <a:lnTo>
                  <a:pt x="261167" y="199012"/>
                </a:lnTo>
                <a:lnTo>
                  <a:pt x="231998" y="227056"/>
                </a:lnTo>
                <a:lnTo>
                  <a:pt x="218740" y="238016"/>
                </a:lnTo>
                <a:lnTo>
                  <a:pt x="437481" y="238016"/>
                </a:lnTo>
                <a:lnTo>
                  <a:pt x="437481" y="79182"/>
                </a:lnTo>
                <a:close/>
              </a:path>
              <a:path w="437515" h="399414">
                <a:moveTo>
                  <a:pt x="272960" y="79182"/>
                </a:moveTo>
                <a:lnTo>
                  <a:pt x="164513" y="79182"/>
                </a:lnTo>
                <a:lnTo>
                  <a:pt x="192209" y="81015"/>
                </a:lnTo>
                <a:lnTo>
                  <a:pt x="218740" y="110698"/>
                </a:lnTo>
                <a:lnTo>
                  <a:pt x="245266" y="81015"/>
                </a:lnTo>
                <a:lnTo>
                  <a:pt x="272960" y="79182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pic>
        <p:nvPicPr>
          <p:cNvPr id="25" name="Рисунок 24"/>
          <p:cNvPicPr/>
          <p:nvPr/>
        </p:nvPicPr>
        <p:blipFill>
          <a:blip r:embed="rId3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667000" y="866333"/>
            <a:ext cx="81534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ПОЛЕЗНЫЕ</a:t>
            </a:r>
            <a:r>
              <a:rPr sz="3200" spc="-90" dirty="0"/>
              <a:t> </a:t>
            </a:r>
            <a:r>
              <a:rPr sz="3200" dirty="0"/>
              <a:t>ССЫЛКИ</a:t>
            </a:r>
            <a:r>
              <a:rPr sz="3200" spc="-75" dirty="0"/>
              <a:t> </a:t>
            </a:r>
            <a:r>
              <a:rPr sz="3200" dirty="0"/>
              <a:t>И</a:t>
            </a:r>
            <a:r>
              <a:rPr sz="3200" spc="-90" dirty="0"/>
              <a:t> </a:t>
            </a:r>
            <a:r>
              <a:rPr sz="3200" spc="-10" dirty="0"/>
              <a:t>МАТЕРИАЛЫ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812280" y="1947659"/>
            <a:ext cx="2528570" cy="1172210"/>
            <a:chOff x="6812280" y="1947659"/>
            <a:chExt cx="2528570" cy="11722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2280" y="1947659"/>
              <a:ext cx="2528316" cy="11719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4952" y="2043671"/>
              <a:ext cx="2244852" cy="10073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844157" y="1978850"/>
              <a:ext cx="2415540" cy="1060450"/>
            </a:xfrm>
            <a:custGeom>
              <a:avLst/>
              <a:gdLst/>
              <a:ahLst/>
              <a:cxnLst/>
              <a:rect l="l" t="t" r="r" b="b"/>
              <a:pathLst>
                <a:path w="2415540" h="1060450">
                  <a:moveTo>
                    <a:pt x="2415285" y="0"/>
                  </a:moveTo>
                  <a:lnTo>
                    <a:pt x="0" y="0"/>
                  </a:lnTo>
                  <a:lnTo>
                    <a:pt x="0" y="1060259"/>
                  </a:lnTo>
                  <a:lnTo>
                    <a:pt x="2415285" y="1060259"/>
                  </a:lnTo>
                  <a:lnTo>
                    <a:pt x="2415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844156" y="1978850"/>
            <a:ext cx="2415540" cy="1060450"/>
          </a:xfrm>
          <a:prstGeom prst="rect">
            <a:avLst/>
          </a:prstGeom>
          <a:ln w="9525">
            <a:solidFill>
              <a:srgbClr val="096470"/>
            </a:solidFill>
          </a:ln>
        </p:spPr>
        <p:txBody>
          <a:bodyPr vert="horz" wrap="square" lIns="0" tIns="138430" rIns="0" bIns="0" rtlCol="0">
            <a:spAutoFit/>
          </a:bodyPr>
          <a:lstStyle/>
          <a:p>
            <a:pPr marL="144780" algn="just">
              <a:lnSpc>
                <a:spcPct val="100000"/>
              </a:lnSpc>
              <a:spcBef>
                <a:spcPts val="1090"/>
              </a:spcBef>
            </a:pPr>
            <a:r>
              <a:rPr sz="1400" b="1" dirty="0">
                <a:latin typeface="Arial"/>
                <a:cs typeface="Arial"/>
              </a:rPr>
              <a:t>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родитель</a:t>
            </a:r>
            <a:endParaRPr sz="1400">
              <a:latin typeface="Arial"/>
              <a:cs typeface="Arial"/>
            </a:endParaRPr>
          </a:p>
          <a:p>
            <a:pPr marL="144780" marR="356870" algn="just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Microsoft Sans Serif"/>
                <a:cs typeface="Microsoft Sans Serif"/>
              </a:rPr>
              <a:t>Портал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 </a:t>
            </a:r>
            <a:r>
              <a:rPr sz="1200" spc="-10" dirty="0">
                <a:latin typeface="Microsoft Sans Serif"/>
                <a:cs typeface="Microsoft Sans Serif"/>
              </a:rPr>
              <a:t>ответственных родителей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тех,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кто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хочет </a:t>
            </a:r>
            <a:r>
              <a:rPr sz="1200" dirty="0">
                <a:latin typeface="Microsoft Sans Serif"/>
                <a:cs typeface="Microsoft Sans Serif"/>
              </a:rPr>
              <a:t>ими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стать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2668" y="1360932"/>
            <a:ext cx="2386965" cy="1772920"/>
            <a:chOff x="772668" y="1360932"/>
            <a:chExt cx="2386965" cy="177292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668" y="1360932"/>
              <a:ext cx="2386584" cy="17724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0580" y="1463040"/>
              <a:ext cx="2266188" cy="159562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03935" y="1392936"/>
              <a:ext cx="2275205" cy="1660525"/>
            </a:xfrm>
            <a:custGeom>
              <a:avLst/>
              <a:gdLst/>
              <a:ahLst/>
              <a:cxnLst/>
              <a:rect l="l" t="t" r="r" b="b"/>
              <a:pathLst>
                <a:path w="2275205" h="1660525">
                  <a:moveTo>
                    <a:pt x="2275078" y="0"/>
                  </a:moveTo>
                  <a:lnTo>
                    <a:pt x="0" y="0"/>
                  </a:lnTo>
                  <a:lnTo>
                    <a:pt x="0" y="1660398"/>
                  </a:lnTo>
                  <a:lnTo>
                    <a:pt x="2275078" y="1660398"/>
                  </a:lnTo>
                  <a:lnTo>
                    <a:pt x="22750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03935" y="1392936"/>
            <a:ext cx="2275205" cy="1660525"/>
          </a:xfrm>
          <a:prstGeom prst="rect">
            <a:avLst/>
          </a:prstGeom>
          <a:ln w="9525">
            <a:solidFill>
              <a:srgbClr val="096470"/>
            </a:solidFill>
          </a:ln>
        </p:spPr>
        <p:txBody>
          <a:bodyPr vert="horz" wrap="square" lIns="0" tIns="139700" rIns="0" bIns="0" rtlCol="0">
            <a:spAutoFit/>
          </a:bodyPr>
          <a:lstStyle/>
          <a:p>
            <a:pPr marL="143510" marR="184150">
              <a:lnSpc>
                <a:spcPct val="100000"/>
              </a:lnSpc>
              <a:spcBef>
                <a:spcPts val="1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Навигатор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для </a:t>
            </a:r>
            <a:r>
              <a:rPr sz="1200" dirty="0">
                <a:latin typeface="Microsoft Sans Serif"/>
                <a:cs typeface="Microsoft Sans Serif"/>
              </a:rPr>
              <a:t>современных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родителей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445" dirty="0">
                <a:latin typeface="Microsoft Sans Serif"/>
                <a:cs typeface="Microsoft Sans Serif"/>
              </a:rPr>
              <a:t>— </a:t>
            </a:r>
            <a:r>
              <a:rPr sz="1200" dirty="0">
                <a:latin typeface="Microsoft Sans Serif"/>
                <a:cs typeface="Microsoft Sans Serif"/>
              </a:rPr>
              <a:t>федеральный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портал</a:t>
            </a:r>
            <a:endParaRPr sz="1200">
              <a:latin typeface="Microsoft Sans Serif"/>
              <a:cs typeface="Microsoft Sans Serif"/>
            </a:endParaRPr>
          </a:p>
          <a:p>
            <a:pPr marL="143510" marR="568325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информационно</a:t>
            </a:r>
            <a:r>
              <a:rPr sz="1200" dirty="0">
                <a:latin typeface="Arial MT"/>
                <a:cs typeface="Arial MT"/>
              </a:rPr>
              <a:t>-</a:t>
            </a:r>
            <a:r>
              <a:rPr sz="1200" spc="-10" dirty="0">
                <a:latin typeface="Microsoft Sans Serif"/>
                <a:cs typeface="Microsoft Sans Serif"/>
              </a:rPr>
              <a:t>просветительской </a:t>
            </a:r>
            <a:r>
              <a:rPr sz="1200" spc="-20" dirty="0">
                <a:latin typeface="Microsoft Sans Serif"/>
                <a:cs typeface="Microsoft Sans Serif"/>
              </a:rPr>
              <a:t>поддержки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родителей</a:t>
            </a:r>
            <a:endParaRPr sz="1200">
              <a:latin typeface="Microsoft Sans Serif"/>
              <a:cs typeface="Microsoft Sans Serif"/>
            </a:endParaRPr>
          </a:p>
          <a:p>
            <a:pPr marL="143510">
              <a:lnSpc>
                <a:spcPct val="100000"/>
              </a:lnSpc>
              <a:spcBef>
                <a:spcPts val="600"/>
              </a:spcBef>
            </a:pPr>
            <a:r>
              <a:rPr sz="1200" b="1" spc="-10" dirty="0">
                <a:latin typeface="Arial"/>
                <a:cs typeface="Arial"/>
              </a:rPr>
              <a:t>РАСТИМДЕТЕЙ.РФ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1562" y="5922403"/>
            <a:ext cx="9897110" cy="721995"/>
          </a:xfrm>
          <a:prstGeom prst="rect">
            <a:avLst/>
          </a:prstGeom>
          <a:solidFill>
            <a:srgbClr val="FFFFFF"/>
          </a:solidFill>
          <a:ln w="9525">
            <a:solidFill>
              <a:srgbClr val="096470"/>
            </a:solidFill>
          </a:ln>
        </p:spPr>
        <p:txBody>
          <a:bodyPr vert="horz" wrap="square" lIns="0" tIns="139700" rIns="0" bIns="0" rtlCol="0">
            <a:spAutoFit/>
          </a:bodyPr>
          <a:lstStyle/>
          <a:p>
            <a:pPr marL="156210">
              <a:lnSpc>
                <a:spcPct val="100000"/>
              </a:lnSpc>
              <a:spcBef>
                <a:spcPts val="1100"/>
              </a:spcBef>
            </a:pP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фактах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вовлечения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подростков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деятельность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террористических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экстремистских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44156" y="4107179"/>
            <a:ext cx="2415540" cy="1398905"/>
          </a:xfrm>
          <a:prstGeom prst="rect">
            <a:avLst/>
          </a:prstGeom>
          <a:solidFill>
            <a:srgbClr val="FFFFFF"/>
          </a:solidFill>
          <a:ln w="9525">
            <a:solidFill>
              <a:srgbClr val="096470"/>
            </a:solidFill>
          </a:ln>
        </p:spPr>
        <p:txBody>
          <a:bodyPr vert="horz" wrap="square" lIns="0" tIns="140335" rIns="0" bIns="0" rtlCol="0">
            <a:spAutoFit/>
          </a:bodyPr>
          <a:lstStyle/>
          <a:p>
            <a:pPr marL="144780" marR="158115" algn="just">
              <a:lnSpc>
                <a:spcPct val="100000"/>
              </a:lnSpc>
              <a:spcBef>
                <a:spcPts val="1105"/>
              </a:spcBef>
            </a:pPr>
            <a:r>
              <a:rPr sz="1200" dirty="0">
                <a:latin typeface="Microsoft Sans Serif"/>
                <a:cs typeface="Microsoft Sans Serif"/>
              </a:rPr>
              <a:t>Сайт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b="1" dirty="0">
                <a:latin typeface="Arial"/>
                <a:cs typeface="Arial"/>
              </a:rPr>
              <a:t>ФГБУ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«</a:t>
            </a:r>
            <a:r>
              <a:rPr sz="1200" b="1" dirty="0">
                <a:latin typeface="Arial"/>
                <a:cs typeface="Arial"/>
              </a:rPr>
              <a:t>Центра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защиты </a:t>
            </a:r>
            <a:r>
              <a:rPr sz="1200" b="1" dirty="0">
                <a:latin typeface="Arial"/>
                <a:cs typeface="Arial"/>
              </a:rPr>
              <a:t>прав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интересов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детей»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spc="445" dirty="0">
                <a:latin typeface="Microsoft Sans Serif"/>
                <a:cs typeface="Microsoft Sans Serif"/>
              </a:rPr>
              <a:t>— </a:t>
            </a:r>
            <a:r>
              <a:rPr sz="1200" spc="-10" dirty="0">
                <a:latin typeface="Microsoft Sans Serif"/>
                <a:cs typeface="Microsoft Sans Serif"/>
              </a:rPr>
              <a:t>полезные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материалы,</a:t>
            </a:r>
            <a:endParaRPr sz="1200">
              <a:latin typeface="Microsoft Sans Serif"/>
              <a:cs typeface="Microsoft Sans Serif"/>
            </a:endParaRPr>
          </a:p>
          <a:p>
            <a:pPr marL="144780" marR="17145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информация</a:t>
            </a:r>
            <a:r>
              <a:rPr sz="1200" dirty="0">
                <a:latin typeface="Microsoft Sans Serif"/>
                <a:cs typeface="Microsoft Sans Serif"/>
              </a:rPr>
              <a:t> 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профилактике социально</a:t>
            </a:r>
            <a:r>
              <a:rPr sz="1200" spc="-10" dirty="0">
                <a:latin typeface="Arial MT"/>
                <a:cs typeface="Arial MT"/>
              </a:rPr>
              <a:t>-</a:t>
            </a:r>
            <a:r>
              <a:rPr sz="1200" spc="-10" dirty="0">
                <a:latin typeface="Microsoft Sans Serif"/>
                <a:cs typeface="Microsoft Sans Serif"/>
              </a:rPr>
              <a:t>негативных</a:t>
            </a:r>
            <a:endParaRPr sz="1200">
              <a:latin typeface="Microsoft Sans Serif"/>
              <a:cs typeface="Microsoft Sans Serif"/>
            </a:endParaRPr>
          </a:p>
          <a:p>
            <a:pPr marL="144780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явлений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81400" y="1219200"/>
            <a:ext cx="2017775" cy="1900427"/>
            <a:chOff x="3646932" y="1278636"/>
            <a:chExt cx="2017775" cy="1900427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6932" y="1278636"/>
              <a:ext cx="1973580" cy="18440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736594" y="1367536"/>
              <a:ext cx="1798320" cy="1671955"/>
            </a:xfrm>
            <a:custGeom>
              <a:avLst/>
              <a:gdLst/>
              <a:ahLst/>
              <a:cxnLst/>
              <a:rect l="l" t="t" r="r" b="b"/>
              <a:pathLst>
                <a:path w="1798320" h="1671955">
                  <a:moveTo>
                    <a:pt x="1797939" y="0"/>
                  </a:moveTo>
                  <a:lnTo>
                    <a:pt x="0" y="0"/>
                  </a:lnTo>
                  <a:lnTo>
                    <a:pt x="0" y="1671574"/>
                  </a:lnTo>
                  <a:lnTo>
                    <a:pt x="1797939" y="1671574"/>
                  </a:lnTo>
                  <a:lnTo>
                    <a:pt x="1797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36594" y="1367536"/>
              <a:ext cx="1798320" cy="1671955"/>
            </a:xfrm>
            <a:custGeom>
              <a:avLst/>
              <a:gdLst/>
              <a:ahLst/>
              <a:cxnLst/>
              <a:rect l="l" t="t" r="r" b="b"/>
              <a:pathLst>
                <a:path w="1798320" h="1671955">
                  <a:moveTo>
                    <a:pt x="0" y="1671574"/>
                  </a:moveTo>
                  <a:lnTo>
                    <a:pt x="1797939" y="1671574"/>
                  </a:lnTo>
                  <a:lnTo>
                    <a:pt x="1797939" y="0"/>
                  </a:lnTo>
                  <a:lnTo>
                    <a:pt x="0" y="0"/>
                  </a:lnTo>
                  <a:lnTo>
                    <a:pt x="0" y="1671574"/>
                  </a:lnTo>
                  <a:close/>
                </a:path>
              </a:pathLst>
            </a:custGeom>
            <a:ln w="12700">
              <a:solidFill>
                <a:srgbClr val="0964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5616" y="1301496"/>
              <a:ext cx="1879091" cy="187756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62400" y="1524000"/>
              <a:ext cx="1403603" cy="139954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9500616" y="1310639"/>
            <a:ext cx="2025650" cy="1912620"/>
            <a:chOff x="9500616" y="1310639"/>
            <a:chExt cx="2025650" cy="191262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00616" y="1310639"/>
              <a:ext cx="1973579" cy="18211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590151" y="1398650"/>
              <a:ext cx="1798320" cy="1649095"/>
            </a:xfrm>
            <a:custGeom>
              <a:avLst/>
              <a:gdLst/>
              <a:ahLst/>
              <a:cxnLst/>
              <a:rect l="l" t="t" r="r" b="b"/>
              <a:pathLst>
                <a:path w="1798320" h="1649095">
                  <a:moveTo>
                    <a:pt x="1797939" y="0"/>
                  </a:moveTo>
                  <a:lnTo>
                    <a:pt x="0" y="0"/>
                  </a:lnTo>
                  <a:lnTo>
                    <a:pt x="0" y="1648714"/>
                  </a:lnTo>
                  <a:lnTo>
                    <a:pt x="1797939" y="1648714"/>
                  </a:lnTo>
                  <a:lnTo>
                    <a:pt x="1797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590151" y="1398650"/>
              <a:ext cx="1798320" cy="1649095"/>
            </a:xfrm>
            <a:custGeom>
              <a:avLst/>
              <a:gdLst/>
              <a:ahLst/>
              <a:cxnLst/>
              <a:rect l="l" t="t" r="r" b="b"/>
              <a:pathLst>
                <a:path w="1798320" h="1649095">
                  <a:moveTo>
                    <a:pt x="0" y="1648714"/>
                  </a:moveTo>
                  <a:lnTo>
                    <a:pt x="1797939" y="1648714"/>
                  </a:lnTo>
                  <a:lnTo>
                    <a:pt x="1797939" y="0"/>
                  </a:lnTo>
                  <a:lnTo>
                    <a:pt x="0" y="0"/>
                  </a:lnTo>
                  <a:lnTo>
                    <a:pt x="0" y="1648714"/>
                  </a:lnTo>
                  <a:close/>
                </a:path>
              </a:pathLst>
            </a:custGeom>
            <a:ln w="12700">
              <a:solidFill>
                <a:srgbClr val="0964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78924" y="1376171"/>
              <a:ext cx="1847088" cy="18470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73615" y="1570989"/>
              <a:ext cx="1277620" cy="1277619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9500616" y="3768864"/>
            <a:ext cx="2002789" cy="1899285"/>
            <a:chOff x="9500616" y="3768864"/>
            <a:chExt cx="2002789" cy="1899285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00616" y="3768864"/>
              <a:ext cx="1973579" cy="182118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590151" y="3857243"/>
              <a:ext cx="1798320" cy="1649095"/>
            </a:xfrm>
            <a:custGeom>
              <a:avLst/>
              <a:gdLst/>
              <a:ahLst/>
              <a:cxnLst/>
              <a:rect l="l" t="t" r="r" b="b"/>
              <a:pathLst>
                <a:path w="1798320" h="1649095">
                  <a:moveTo>
                    <a:pt x="1797939" y="0"/>
                  </a:moveTo>
                  <a:lnTo>
                    <a:pt x="0" y="0"/>
                  </a:lnTo>
                  <a:lnTo>
                    <a:pt x="0" y="1648714"/>
                  </a:lnTo>
                  <a:lnTo>
                    <a:pt x="1797939" y="1648714"/>
                  </a:lnTo>
                  <a:lnTo>
                    <a:pt x="1797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590151" y="3857243"/>
              <a:ext cx="1798320" cy="1649095"/>
            </a:xfrm>
            <a:custGeom>
              <a:avLst/>
              <a:gdLst/>
              <a:ahLst/>
              <a:cxnLst/>
              <a:rect l="l" t="t" r="r" b="b"/>
              <a:pathLst>
                <a:path w="1798320" h="1649095">
                  <a:moveTo>
                    <a:pt x="0" y="1648714"/>
                  </a:moveTo>
                  <a:lnTo>
                    <a:pt x="1797939" y="1648714"/>
                  </a:lnTo>
                  <a:lnTo>
                    <a:pt x="1797939" y="0"/>
                  </a:lnTo>
                  <a:lnTo>
                    <a:pt x="0" y="0"/>
                  </a:lnTo>
                  <a:lnTo>
                    <a:pt x="0" y="1648714"/>
                  </a:lnTo>
                  <a:close/>
                </a:path>
              </a:pathLst>
            </a:custGeom>
            <a:ln w="12700">
              <a:solidFill>
                <a:srgbClr val="0964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54540" y="3819131"/>
              <a:ext cx="1848611" cy="184861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50120" y="4014977"/>
              <a:ext cx="1278001" cy="1278001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772668" y="3339096"/>
            <a:ext cx="4841875" cy="2451100"/>
            <a:chOff x="772668" y="3339096"/>
            <a:chExt cx="4841875" cy="2451100"/>
          </a:xfrm>
        </p:grpSpPr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2668" y="3339096"/>
              <a:ext cx="4841748" cy="245059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75004" y="3441191"/>
              <a:ext cx="4052316" cy="228295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03935" y="3370935"/>
              <a:ext cx="4730750" cy="2338070"/>
            </a:xfrm>
            <a:custGeom>
              <a:avLst/>
              <a:gdLst/>
              <a:ahLst/>
              <a:cxnLst/>
              <a:rect l="l" t="t" r="r" b="b"/>
              <a:pathLst>
                <a:path w="4730750" h="2338070">
                  <a:moveTo>
                    <a:pt x="4730623" y="0"/>
                  </a:moveTo>
                  <a:lnTo>
                    <a:pt x="0" y="0"/>
                  </a:lnTo>
                  <a:lnTo>
                    <a:pt x="0" y="2337562"/>
                  </a:lnTo>
                  <a:lnTo>
                    <a:pt x="4730623" y="2337562"/>
                  </a:lnTo>
                  <a:lnTo>
                    <a:pt x="4730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03935" y="3370935"/>
            <a:ext cx="4730750" cy="2338070"/>
          </a:xfrm>
          <a:prstGeom prst="rect">
            <a:avLst/>
          </a:prstGeom>
          <a:ln w="9525">
            <a:solidFill>
              <a:srgbClr val="096470"/>
            </a:solidFill>
          </a:ln>
        </p:spPr>
        <p:txBody>
          <a:bodyPr vert="horz" wrap="square" lIns="0" tIns="140335" rIns="0" bIns="0" rtlCol="0">
            <a:spAutoFit/>
          </a:bodyPr>
          <a:lstStyle/>
          <a:p>
            <a:pPr marL="517525" marR="510540" algn="ctr">
              <a:lnSpc>
                <a:spcPct val="100000"/>
              </a:lnSpc>
              <a:spcBef>
                <a:spcPts val="110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Психологическое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консультирование,</a:t>
            </a:r>
            <a:r>
              <a:rPr sz="12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экстренная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кризисная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психологическая</a:t>
            </a:r>
            <a:r>
              <a:rPr sz="12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200">
              <a:latin typeface="Arial"/>
              <a:cs typeface="Arial"/>
            </a:endParaRPr>
          </a:p>
          <a:p>
            <a:pPr marL="872490" marR="867410" algn="ctr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детей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трудной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жизненной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ситуации, подростков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 их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родителей</a:t>
            </a:r>
            <a:endParaRPr sz="120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 dirty="0">
                <a:latin typeface="Arial"/>
                <a:cs typeface="Arial"/>
              </a:rPr>
              <a:t>(бесплатно,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круглосуточно,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анонимно)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Arial"/>
              <a:cs typeface="Arial"/>
            </a:endParaRPr>
          </a:p>
          <a:p>
            <a:pPr marL="504190" marR="497205" algn="ct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Всероссийский</a:t>
            </a:r>
            <a:r>
              <a:rPr sz="1400" b="1" spc="-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детский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телефон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доверия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8-800-2000-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122</a:t>
            </a:r>
            <a:endParaRPr sz="1400">
              <a:latin typeface="Arial"/>
              <a:cs typeface="Arial"/>
            </a:endParaRPr>
          </a:p>
          <a:p>
            <a:pPr marL="565150" marR="557530" algn="ctr">
              <a:lnSpc>
                <a:spcPct val="100000"/>
              </a:lnSpc>
              <a:spcBef>
                <a:spcPts val="600"/>
              </a:spcBef>
            </a:pPr>
            <a:r>
              <a:rPr sz="1400" b="1" spc="-10" dirty="0">
                <a:latin typeface="Arial"/>
                <a:cs typeface="Arial"/>
              </a:rPr>
              <a:t>Горячая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линия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Минпросвещения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России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8-800-600-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31-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44217" y="6279412"/>
            <a:ext cx="874903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b="1" dirty="0">
                <a:latin typeface="Arial"/>
                <a:cs typeface="Arial"/>
              </a:rPr>
              <a:t>следует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проинформировать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антитеррористическую </a:t>
            </a:r>
            <a:r>
              <a:rPr sz="1400" b="1" dirty="0">
                <a:latin typeface="Arial"/>
                <a:cs typeface="Arial"/>
              </a:rPr>
              <a:t>комиссию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субъекте</a:t>
            </a:r>
            <a:r>
              <a:rPr sz="1400" b="1" spc="-10" dirty="0">
                <a:latin typeface="Arial"/>
                <a:cs typeface="Arial"/>
              </a:rPr>
              <a:t> Российской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Федерации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xmlns="" id="{DBDCAE25-A251-6181-D4AD-C1CC4DAC2927}"/>
              </a:ext>
            </a:extLst>
          </p:cNvPr>
          <p:cNvSpPr txBox="1">
            <a:spLocks/>
          </p:cNvSpPr>
          <p:nvPr/>
        </p:nvSpPr>
        <p:spPr>
          <a:xfrm>
            <a:off x="1828800" y="228600"/>
            <a:ext cx="8984494" cy="6430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Чувашской Республики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информационной безопасности и профилактики деструктивных явлений среди несовершеннолетних БОУ «Центр образования и комплексного сопровождения детей» Минобразования Чувашии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6111FDED-8172-2C14-7120-729AAEFE7A9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0400" y="0"/>
            <a:ext cx="762000" cy="762000"/>
          </a:xfrm>
          <a:prstGeom prst="rect">
            <a:avLst/>
          </a:prstGeom>
        </p:spPr>
      </p:pic>
      <p:pic>
        <p:nvPicPr>
          <p:cNvPr id="44" name="Рисунок 43"/>
          <p:cNvPicPr/>
          <p:nvPr/>
        </p:nvPicPr>
        <p:blipFill>
          <a:blip r:embed="rId18" cstate="print"/>
          <a:srcRect l="20924" r="18074" b="14143"/>
          <a:stretch/>
        </p:blipFill>
        <p:spPr>
          <a:xfrm>
            <a:off x="838200" y="152400"/>
            <a:ext cx="838200" cy="855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383</TotalTime>
  <Words>1766</Words>
  <Application>Microsoft Office PowerPoint</Application>
  <PresentationFormat>Произвольный</PresentationFormat>
  <Paragraphs>238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Слайд 3</vt:lpstr>
      <vt:lpstr>ИДЕОЛОГИЯ ЭКСТРЕМИЗМА И ТЕРРОРИЗМА</vt:lpstr>
      <vt:lpstr>РАСПРОСТРАНЕНИЕ ИДЕЙ ЭКСТРЕМИЗМА И ТЕРРОРИЗМА: причины вовлечения</vt:lpstr>
      <vt:lpstr>РАСПРОСТРАНЕНИЕ ИДЕЙ ЭКСТРЕМИЗМА И ТЕРРОРИЗМА: механизмы вовлечения</vt:lpstr>
      <vt:lpstr>РАСПРОСТРАНЕНИЕ ИДЕЙ ЭКСТРЕМИЗМА И ТЕРРОРИЗМА: маркеры вовлечения</vt:lpstr>
      <vt:lpstr>Слайд 8</vt:lpstr>
      <vt:lpstr>РАСПРОСТРАНЕНИЕ ИДЕЙ ЭКСТРЕМИЗМА И ТЕРРОРИЗМА:</vt:lpstr>
      <vt:lpstr>ПРОТИВОСТОЯТЬ УГРОЗЕ: как предотвратить беду</vt:lpstr>
      <vt:lpstr>Слайд 11</vt:lpstr>
      <vt:lpstr>ПРОТИВОСТОЯТЬ УГРОЗЕ: алгоритм действий родителей</vt:lpstr>
      <vt:lpstr>ПРОТИВОСТОЯТЬ УГРОЗЕ: доверительный диалог в семье</vt:lpstr>
      <vt:lpstr>ПОЛЕЗНЫЕ ССЫЛКИ И МАТЕРИАЛЫ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Office</cp:lastModifiedBy>
  <cp:revision>63</cp:revision>
  <dcterms:created xsi:type="dcterms:W3CDTF">2026-05-07T06:19:18Z</dcterms:created>
  <dcterms:modified xsi:type="dcterms:W3CDTF">2026-05-13T08:05:14Z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2025-02-20T00:00:00Z</vt:filetime>
  </property>
  <property fmtid="{D5CDD505-2E9C-101B-9397-08002B2CF9AE}" pid="4" name="Creator">
    <vt:lpwstr>Microsoft® PowerPoint® для Microsoft 365</vt:lpwstr>
  </property>
  <property fmtid="{D5CDD505-2E9C-101B-9397-08002B2CF9AE}" pid="5" name="LastSaved">
    <vt:filetime>2026-05-07T00:00:00Z</vt:filetime>
  </property>
  <property fmtid="{D5CDD505-2E9C-101B-9397-08002B2CF9AE}" pid="6" name="Producer">
    <vt:lpwstr>Microsoft® PowerPoint® для Microsoft 365</vt:lpwstr>
  </property>
</Properties>
</file>