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9" r:id="rId8"/>
    <p:sldId id="260" r:id="rId9"/>
    <p:sldId id="299" r:id="rId10"/>
    <p:sldId id="300" r:id="rId11"/>
    <p:sldId id="262" r:id="rId12"/>
    <p:sldId id="264" r:id="rId13"/>
    <p:sldId id="278" r:id="rId14"/>
    <p:sldId id="268" r:id="rId15"/>
    <p:sldId id="285" r:id="rId16"/>
    <p:sldId id="270" r:id="rId17"/>
    <p:sldId id="287" r:id="rId18"/>
    <p:sldId id="288" r:id="rId19"/>
    <p:sldId id="289" r:id="rId20"/>
    <p:sldId id="290" r:id="rId21"/>
    <p:sldId id="294" r:id="rId22"/>
    <p:sldId id="295" r:id="rId23"/>
    <p:sldId id="291" r:id="rId24"/>
    <p:sldId id="292" r:id="rId25"/>
    <p:sldId id="284" r:id="rId26"/>
    <p:sldId id="293" r:id="rId27"/>
    <p:sldId id="296" r:id="rId28"/>
    <p:sldId id="297" r:id="rId29"/>
    <p:sldId id="275" r:id="rId30"/>
    <p:sldId id="286" r:id="rId31"/>
    <p:sldId id="277" r:id="rId32"/>
  </p:sldIdLst>
  <p:sldSz cx="6858000" cy="5143500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87486" autoAdjust="0"/>
  </p:normalViewPr>
  <p:slideViewPr>
    <p:cSldViewPr>
      <p:cViewPr varScale="1">
        <p:scale>
          <a:sx n="135" d="100"/>
          <a:sy n="135" d="100"/>
        </p:scale>
        <p:origin x="-2082" y="-90"/>
      </p:cViewPr>
      <p:guideLst>
        <p:guide orient="horz" pos="2880"/>
        <p:guide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1594486"/>
            <a:ext cx="58293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2880361"/>
            <a:ext cx="4800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1183005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1183005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8259" y="46609"/>
            <a:ext cx="1404175" cy="7630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bk object 17"/>
          <p:cNvSpPr/>
          <p:nvPr/>
        </p:nvSpPr>
        <p:spPr>
          <a:xfrm>
            <a:off x="0" y="729106"/>
            <a:ext cx="6858000" cy="190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121" y="1589659"/>
            <a:ext cx="66077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4783456"/>
            <a:ext cx="2194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4783456"/>
            <a:ext cx="15773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4783456"/>
            <a:ext cx="15773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garant.ru/products/ipo/prime/doc/72025228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6.pn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test.r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1771651" y="1143000"/>
            <a:ext cx="5066180" cy="563135"/>
          </a:xfrm>
          <a:prstGeom prst="rect">
            <a:avLst/>
          </a:prstGeom>
        </p:spPr>
        <p:txBody>
          <a:bodyPr vert="horz" wrap="square" lIns="0" tIns="100489" rIns="0" bIns="0" rtlCol="0">
            <a:spAutoFit/>
          </a:bodyPr>
          <a:lstStyle/>
          <a:p>
            <a:pPr marR="346234" algn="ctr">
              <a:spcBef>
                <a:spcPts val="1084"/>
              </a:spcBef>
            </a:pPr>
            <a:r>
              <a:rPr sz="3000" b="1" spc="-161" dirty="0">
                <a:solidFill>
                  <a:schemeClr val="bg1"/>
                </a:solidFill>
                <a:latin typeface="Georgia"/>
                <a:cs typeface="Georgia"/>
              </a:rPr>
              <a:t>«</a:t>
            </a:r>
            <a:r>
              <a:rPr lang="ru-RU" sz="3000" b="1" spc="-161" dirty="0">
                <a:solidFill>
                  <a:schemeClr val="bg1"/>
                </a:solidFill>
                <a:latin typeface="Georgia"/>
                <a:cs typeface="Georgia"/>
              </a:rPr>
              <a:t>О</a:t>
            </a:r>
            <a:r>
              <a:rPr sz="3000" b="1" spc="-161" dirty="0">
                <a:solidFill>
                  <a:schemeClr val="bg1"/>
                </a:solidFill>
                <a:latin typeface="Georgia"/>
                <a:cs typeface="Georgia"/>
              </a:rPr>
              <a:t>ГЭ </a:t>
            </a:r>
            <a:r>
              <a:rPr sz="3000" b="1" spc="-431" dirty="0">
                <a:solidFill>
                  <a:schemeClr val="bg1"/>
                </a:solidFill>
                <a:latin typeface="Georgia"/>
                <a:cs typeface="Georgia"/>
              </a:rPr>
              <a:t>–</a:t>
            </a:r>
            <a:r>
              <a:rPr sz="3000" b="1" spc="-375" dirty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3000" b="1" spc="-169" dirty="0">
                <a:solidFill>
                  <a:schemeClr val="bg1"/>
                </a:solidFill>
                <a:latin typeface="Georgia"/>
                <a:cs typeface="Georgia"/>
              </a:rPr>
              <a:t>202</a:t>
            </a:r>
            <a:r>
              <a:rPr lang="ru-RU" sz="3000" b="1" spc="-169" dirty="0">
                <a:solidFill>
                  <a:schemeClr val="bg1"/>
                </a:solidFill>
                <a:latin typeface="Georgia"/>
                <a:cs typeface="Georgia"/>
              </a:rPr>
              <a:t>6</a:t>
            </a:r>
            <a:r>
              <a:rPr sz="3000" b="1" spc="-169" dirty="0">
                <a:solidFill>
                  <a:schemeClr val="bg1"/>
                </a:solidFill>
                <a:latin typeface="Georgia"/>
                <a:cs typeface="Georgia"/>
              </a:rPr>
              <a:t>»</a:t>
            </a:r>
            <a:endParaRPr sz="3000" dirty="0">
              <a:solidFill>
                <a:schemeClr val="bg1"/>
              </a:solidFill>
              <a:latin typeface="Georgia"/>
              <a:cs typeface="Georgia"/>
            </a:endParaRPr>
          </a:p>
        </p:txBody>
      </p:sp>
      <p:pic>
        <p:nvPicPr>
          <p:cNvPr id="2765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42" y="1142990"/>
            <a:ext cx="6059507" cy="2256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577840" y="4083367"/>
            <a:ext cx="446912" cy="417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2183" y="1018741"/>
            <a:ext cx="6307931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b="0"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i="1" u="heavy" spc="20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Приказ </a:t>
            </a:r>
            <a:r>
              <a:rPr sz="1800" i="1" u="heavy" spc="1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Минпросвещения </a:t>
            </a:r>
            <a:r>
              <a:rPr sz="1800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России </a:t>
            </a:r>
            <a:r>
              <a:rPr sz="1800" i="1" u="heavy" spc="1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</a:t>
            </a:r>
            <a:r>
              <a:rPr sz="1800" i="1" u="heavy" spc="-217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i="1" u="heavy" spc="10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Рособрнадзора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6211" y="1391318"/>
            <a:ext cx="6599873" cy="305404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715" algn="ctr">
              <a:spcBef>
                <a:spcPts val="75"/>
              </a:spcBef>
            </a:pPr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13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от</a:t>
            </a:r>
            <a:r>
              <a:rPr b="1" i="1" u="heavy" spc="11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4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.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04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.20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23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№</a:t>
            </a:r>
            <a:r>
              <a:rPr lang="ru-RU"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323/5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51 </a:t>
            </a:r>
            <a:r>
              <a:rPr b="1" i="1" u="heavy" spc="4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"Об</a:t>
            </a:r>
            <a:r>
              <a:rPr b="1" i="1" u="heavy" spc="-98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3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утверждении</a:t>
            </a:r>
            <a:endParaRPr dirty="0">
              <a:latin typeface="Trebuchet MS"/>
              <a:cs typeface="Trebuchet MS"/>
            </a:endParaRPr>
          </a:p>
          <a:p>
            <a:pPr marL="7144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72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Порядка </a:t>
            </a:r>
            <a:r>
              <a:rPr b="1" i="1" u="heavy" spc="1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проведения </a:t>
            </a:r>
            <a:r>
              <a:rPr b="1" i="1" u="heavy" spc="10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государственной</a:t>
            </a:r>
            <a:r>
              <a:rPr b="1" i="1" u="heavy" spc="-2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7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итоговой</a:t>
            </a:r>
            <a:endParaRPr dirty="0">
              <a:latin typeface="Trebuchet MS"/>
              <a:cs typeface="Trebuchet MS"/>
            </a:endParaRPr>
          </a:p>
          <a:p>
            <a:pPr marL="6668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аттестации </a:t>
            </a:r>
            <a:r>
              <a:rPr b="1" i="1" u="heavy" spc="11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 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образовательным</a:t>
            </a:r>
            <a:r>
              <a:rPr b="1" i="1" u="heavy" spc="-7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3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программам</a:t>
            </a:r>
            <a:endParaRPr dirty="0">
              <a:latin typeface="Trebuchet MS"/>
              <a:cs typeface="Trebuchet MS"/>
            </a:endParaRPr>
          </a:p>
          <a:p>
            <a:pPr marL="4286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i="1" u="heavy" spc="56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imes New Roman"/>
              </a:rPr>
              <a:t>основно</a:t>
            </a:r>
            <a:r>
              <a:rPr b="1" i="1" u="heavy" spc="56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</a:t>
            </a:r>
            <a:r>
              <a:rPr b="1" i="1" u="heavy" spc="5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5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общего</a:t>
            </a:r>
            <a:r>
              <a:rPr b="1" i="1" u="heavy" spc="8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образования"</a:t>
            </a:r>
            <a:endParaRPr dirty="0">
              <a:latin typeface="Trebuchet MS"/>
              <a:cs typeface="Trebuchet MS"/>
            </a:endParaRPr>
          </a:p>
          <a:p>
            <a:pPr marL="9525" marR="3810" algn="ctr">
              <a:lnSpc>
                <a:spcPts val="2520"/>
              </a:lnSpc>
              <a:spcBef>
                <a:spcPts val="68"/>
              </a:spcBef>
            </a:pP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к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11" dirty="0">
                <a:solidFill>
                  <a:srgbClr val="000713"/>
                </a:solidFill>
                <a:latin typeface="Cambria"/>
                <a:cs typeface="Cambria"/>
              </a:rPr>
              <a:t>допускаются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обучающиеся,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имеющие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академической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задолженности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полном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11" dirty="0">
                <a:solidFill>
                  <a:srgbClr val="000713"/>
                </a:solidFill>
                <a:latin typeface="Cambria"/>
                <a:cs typeface="Cambria"/>
              </a:rPr>
              <a:t>объеме </a:t>
            </a:r>
            <a:r>
              <a:rPr lang="ru-RU"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выполнившие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учебный план или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индивидуальный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учебный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план </a:t>
            </a:r>
            <a:r>
              <a:rPr sz="2400" b="1" spc="-38" dirty="0">
                <a:solidFill>
                  <a:srgbClr val="C00000"/>
                </a:solidFill>
                <a:latin typeface="Georgia"/>
                <a:cs typeface="Georgia"/>
              </a:rPr>
              <a:t>и </a:t>
            </a:r>
            <a:r>
              <a:rPr sz="2400" b="1" spc="-15" dirty="0" err="1">
                <a:solidFill>
                  <a:srgbClr val="C00000"/>
                </a:solidFill>
                <a:latin typeface="Georgia"/>
                <a:cs typeface="Georgia"/>
              </a:rPr>
              <a:t>получивших</a:t>
            </a:r>
            <a:r>
              <a:rPr sz="2400" b="1" spc="-15" dirty="0">
                <a:solidFill>
                  <a:srgbClr val="C00000"/>
                </a:solidFill>
                <a:latin typeface="Georgia"/>
                <a:cs typeface="Georgia"/>
              </a:rPr>
              <a:t>  </a:t>
            </a:r>
            <a:r>
              <a:rPr sz="2400" b="1" spc="-34" dirty="0">
                <a:solidFill>
                  <a:srgbClr val="C00000"/>
                </a:solidFill>
                <a:latin typeface="Georgia"/>
                <a:cs typeface="Georgia"/>
              </a:rPr>
              <a:t>ЗАЧЕТ </a:t>
            </a:r>
            <a:r>
              <a:rPr sz="2400" b="1" spc="-26" dirty="0" err="1">
                <a:solidFill>
                  <a:srgbClr val="C00000"/>
                </a:solidFill>
                <a:latin typeface="Georgia"/>
                <a:cs typeface="Georgia"/>
              </a:rPr>
              <a:t>за</a:t>
            </a:r>
            <a:r>
              <a:rPr sz="2400" b="1" spc="-26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26" dirty="0" err="1">
                <a:solidFill>
                  <a:srgbClr val="C00000"/>
                </a:solidFill>
                <a:latin typeface="Georgia"/>
                <a:cs typeface="Georgia"/>
              </a:rPr>
              <a:t>итоговое</a:t>
            </a:r>
            <a:r>
              <a:rPr sz="2400" b="1" spc="53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4" dirty="0" err="1">
                <a:solidFill>
                  <a:srgbClr val="C00000"/>
                </a:solidFill>
                <a:latin typeface="Georgia"/>
                <a:cs typeface="Georgia"/>
              </a:rPr>
              <a:t>со</a:t>
            </a:r>
            <a:r>
              <a:rPr lang="ru-RU" sz="2400" b="1" spc="-4" dirty="0" err="1">
                <a:solidFill>
                  <a:srgbClr val="C00000"/>
                </a:solidFill>
                <a:latin typeface="Georgia"/>
                <a:cs typeface="Georgia"/>
              </a:rPr>
              <a:t>беседование</a:t>
            </a:r>
            <a:endParaRPr sz="2400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630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43" y="133350"/>
            <a:ext cx="6858000" cy="63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457200" y="243150"/>
            <a:ext cx="6024086" cy="52257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22058" algn="ctr">
              <a:lnSpc>
                <a:spcPts val="1980"/>
              </a:lnSpc>
              <a:spcBef>
                <a:spcPts val="75"/>
              </a:spcBef>
            </a:pPr>
            <a:r>
              <a:rPr u="heavy" spc="-4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7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ПОЛУЧЕНИЕ </a:t>
            </a:r>
            <a:r>
              <a:rPr lang="ru-RU" b="1" spc="-7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127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АТТЕСТАТА </a:t>
            </a:r>
            <a:r>
              <a:rPr lang="ru-RU" b="1" spc="-127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lang="ru-RU"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266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spc="-68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ОСНОВНО</a:t>
            </a:r>
            <a:r>
              <a:rPr b="1" spc="-68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</a:t>
            </a:r>
            <a:endParaRPr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21581" algn="ctr">
              <a:lnSpc>
                <a:spcPts val="1980"/>
              </a:lnSpc>
            </a:pPr>
            <a:r>
              <a:rPr spc="-45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6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ОБЩЕМ</a:t>
            </a:r>
            <a:r>
              <a:rPr b="1" spc="-18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spc="-18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10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ОБРАЗОВАНИИ:</a:t>
            </a:r>
            <a:endParaRPr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457200" y="1037240"/>
            <a:ext cx="6261211" cy="388760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lang="ru-RU" sz="2800" b="1" spc="-38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сл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о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вие 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получ</a:t>
            </a:r>
            <a:r>
              <a:rPr lang="ru-RU" sz="2800" b="1" spc="-8" dirty="0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ния   ат</a:t>
            </a:r>
            <a:r>
              <a:rPr lang="ru-RU" sz="2800" b="1" spc="-4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еста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а об 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основном общем образовани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и 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обу</a:t>
            </a:r>
            <a:r>
              <a:rPr lang="ru-RU" sz="2800" b="1" spc="-11" dirty="0">
                <a:solidFill>
                  <a:srgbClr val="000713"/>
                </a:solidFill>
                <a:latin typeface="Cambria"/>
                <a:cs typeface="Cambria"/>
              </a:rPr>
              <a:t>ч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щи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м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ис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я – </a:t>
            </a:r>
            <a:r>
              <a:rPr lang="ru-RU" sz="2800" b="1" spc="-38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спешное </a:t>
            </a:r>
            <a:r>
              <a:rPr sz="2800" b="1" spc="-11" dirty="0" err="1">
                <a:solidFill>
                  <a:srgbClr val="000713"/>
                </a:solidFill>
                <a:latin typeface="Cambria"/>
                <a:cs typeface="Cambria"/>
              </a:rPr>
              <a:t>прохождение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ГИА 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четырем учебным предметам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: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обязательным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учебным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9" dirty="0">
                <a:solidFill>
                  <a:srgbClr val="000713"/>
                </a:solidFill>
                <a:latin typeface="Cambria"/>
                <a:cs typeface="Cambria"/>
              </a:rPr>
              <a:t>(русскому </a:t>
            </a:r>
            <a:r>
              <a:rPr sz="28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 err="1">
                <a:solidFill>
                  <a:srgbClr val="000713"/>
                </a:solidFill>
                <a:latin typeface="Cambria"/>
                <a:cs typeface="Cambria"/>
              </a:rPr>
              <a:t>языку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8" dirty="0">
                <a:solidFill>
                  <a:srgbClr val="000713"/>
                </a:solidFill>
                <a:latin typeface="Cambria"/>
                <a:cs typeface="Cambria"/>
              </a:rPr>
              <a:t>математике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),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также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по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8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 err="1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 err="1">
                <a:solidFill>
                  <a:srgbClr val="000713"/>
                </a:solidFill>
                <a:latin typeface="Cambria"/>
                <a:cs typeface="Cambria"/>
              </a:rPr>
              <a:t>выбору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обучающегося.</a:t>
            </a:r>
            <a:endParaRPr sz="2800" dirty="0">
              <a:latin typeface="Cambria"/>
              <a:cs typeface="Cambri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22058" algn="ctr">
              <a:lnSpc>
                <a:spcPts val="1980"/>
              </a:lnSpc>
              <a:spcBef>
                <a:spcPts val="75"/>
              </a:spcBef>
            </a:pPr>
            <a:r>
              <a:rPr lang="ru-RU" u="heavy" spc="-450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spc="-79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ПОЛУЧЕНИЕ  </a:t>
            </a:r>
            <a:r>
              <a:rPr lang="ru-RU" b="1" spc="-127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АТТЕСТАТА  </a:t>
            </a:r>
            <a:r>
              <a:rPr lang="ru-RU" b="1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 </a:t>
            </a:r>
            <a:r>
              <a:rPr lang="ru-RU" b="1" spc="-266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spc="-68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ОСНОВНОМ</a:t>
            </a:r>
            <a:endParaRPr lang="ru-RU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21581" algn="ctr">
              <a:lnSpc>
                <a:spcPts val="1980"/>
              </a:lnSpc>
            </a:pPr>
            <a:r>
              <a:rPr lang="ru-RU" spc="-45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spc="-6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ОБЩЕМ</a:t>
            </a:r>
            <a:r>
              <a:rPr lang="ru-RU" b="1" spc="-184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lang="ru-RU" b="1" spc="-101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ОБРАЗОВАНИИ</a:t>
            </a:r>
            <a:endParaRPr lang="ru-RU" dirty="0"/>
          </a:p>
        </p:txBody>
      </p:sp>
      <p:pic>
        <p:nvPicPr>
          <p:cNvPr id="8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889" y="12194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256861" y="971550"/>
            <a:ext cx="6286500" cy="2908008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pPr marL="9525">
              <a:spcBef>
                <a:spcPts val="1316"/>
              </a:spcBef>
            </a:pPr>
            <a:r>
              <a:rPr sz="2800" b="1" spc="-56" dirty="0">
                <a:latin typeface="Georgia"/>
                <a:cs typeface="Georgia"/>
              </a:rPr>
              <a:t>Цель: </a:t>
            </a:r>
            <a:r>
              <a:rPr sz="2800" spc="113" dirty="0">
                <a:latin typeface="Georgia"/>
                <a:cs typeface="Georgia"/>
              </a:rPr>
              <a:t>допуск </a:t>
            </a:r>
            <a:r>
              <a:rPr sz="2800" spc="158" dirty="0">
                <a:latin typeface="Georgia"/>
                <a:cs typeface="Georgia"/>
              </a:rPr>
              <a:t>к</a:t>
            </a:r>
            <a:r>
              <a:rPr sz="2800" spc="-23" dirty="0">
                <a:latin typeface="Georgia"/>
                <a:cs typeface="Georgia"/>
              </a:rPr>
              <a:t> </a:t>
            </a:r>
            <a:r>
              <a:rPr sz="2800" spc="-19" dirty="0">
                <a:latin typeface="Georgia"/>
                <a:cs typeface="Georgia"/>
              </a:rPr>
              <a:t>ГИА</a:t>
            </a:r>
            <a:endParaRPr sz="2800" dirty="0">
              <a:latin typeface="Georgia"/>
              <a:cs typeface="Georgia"/>
            </a:endParaRPr>
          </a:p>
          <a:p>
            <a:pPr marL="9525">
              <a:spcBef>
                <a:spcPts val="1241"/>
              </a:spcBef>
            </a:pPr>
            <a:r>
              <a:rPr sz="2800" b="1" spc="19" dirty="0" err="1">
                <a:latin typeface="Georgia"/>
                <a:cs typeface="Georgia"/>
              </a:rPr>
              <a:t>Результат</a:t>
            </a:r>
            <a:r>
              <a:rPr sz="2800" b="1" spc="19" dirty="0">
                <a:latin typeface="Georgia"/>
                <a:cs typeface="Georgia"/>
              </a:rPr>
              <a:t>: </a:t>
            </a:r>
            <a:r>
              <a:rPr sz="2800" spc="94" dirty="0">
                <a:latin typeface="Georgia"/>
                <a:cs typeface="Georgia"/>
              </a:rPr>
              <a:t>зачет </a:t>
            </a:r>
            <a:r>
              <a:rPr sz="2800" dirty="0" err="1">
                <a:latin typeface="Georgia"/>
                <a:cs typeface="Georgia"/>
              </a:rPr>
              <a:t>или</a:t>
            </a:r>
            <a:r>
              <a:rPr sz="2800" spc="416" dirty="0">
                <a:latin typeface="Georgia"/>
                <a:cs typeface="Georgia"/>
              </a:rPr>
              <a:t> </a:t>
            </a:r>
            <a:r>
              <a:rPr sz="2800" spc="90" dirty="0" err="1">
                <a:latin typeface="Georgia"/>
                <a:cs typeface="Georgia"/>
              </a:rPr>
              <a:t>незачет</a:t>
            </a:r>
            <a:endParaRPr sz="2800" dirty="0">
              <a:latin typeface="Georgia"/>
              <a:cs typeface="Georgia"/>
            </a:endParaRPr>
          </a:p>
          <a:p>
            <a:pPr marL="9525" marR="493871" algn="just">
              <a:spcBef>
                <a:spcPts val="4"/>
              </a:spcBef>
            </a:pPr>
            <a:r>
              <a:rPr sz="2800" b="1" spc="60" dirty="0">
                <a:latin typeface="Georgia"/>
                <a:cs typeface="Georgia"/>
              </a:rPr>
              <a:t>Дата </a:t>
            </a:r>
            <a:r>
              <a:rPr sz="2800" b="1" dirty="0">
                <a:latin typeface="Georgia"/>
                <a:cs typeface="Georgia"/>
              </a:rPr>
              <a:t>проведения</a:t>
            </a:r>
            <a:r>
              <a:rPr sz="2800" b="1">
                <a:latin typeface="Georgia"/>
                <a:cs typeface="Georgia"/>
              </a:rPr>
              <a:t>: </a:t>
            </a:r>
            <a:endParaRPr lang="ru-RU" sz="2800" b="1" spc="161" dirty="0" smtClean="0">
              <a:solidFill>
                <a:srgbClr val="FF0000"/>
              </a:solidFill>
              <a:latin typeface="Georgia"/>
              <a:cs typeface="Georgia"/>
            </a:endParaRPr>
          </a:p>
          <a:p>
            <a:pPr marL="9525" marR="493871" algn="ctr">
              <a:spcBef>
                <a:spcPts val="4"/>
              </a:spcBef>
            </a:pPr>
            <a:r>
              <a:rPr lang="ru-RU" sz="2800" b="1" spc="161" dirty="0" smtClean="0">
                <a:solidFill>
                  <a:srgbClr val="FF0000"/>
                </a:solidFill>
                <a:latin typeface="Georgia"/>
                <a:cs typeface="Georgia"/>
              </a:rPr>
              <a:t>11 </a:t>
            </a: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февраля </a:t>
            </a:r>
            <a:r>
              <a:rPr sz="2800" b="1" spc="161" dirty="0">
                <a:solidFill>
                  <a:srgbClr val="FF0000"/>
                </a:solidFill>
                <a:latin typeface="Georgia"/>
                <a:cs typeface="Georgia"/>
              </a:rPr>
              <a:t>20</a:t>
            </a: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26 г0да</a:t>
            </a:r>
          </a:p>
          <a:p>
            <a:pPr marL="9525" marR="493871" algn="just">
              <a:spcBef>
                <a:spcPts val="4"/>
              </a:spcBef>
            </a:pP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ru-RU" sz="2800" b="1" spc="-19" dirty="0">
                <a:latin typeface="Georgia"/>
                <a:cs typeface="Georgia"/>
              </a:rPr>
              <a:t>Дополнительные сроки</a:t>
            </a:r>
            <a:r>
              <a:rPr lang="ru-RU" sz="2800" b="1" spc="-19" dirty="0" smtClean="0">
                <a:latin typeface="Georgia"/>
                <a:cs typeface="Georgia"/>
              </a:rPr>
              <a:t>:</a:t>
            </a:r>
          </a:p>
          <a:p>
            <a:pPr marL="9525" marR="493871" algn="ctr">
              <a:spcBef>
                <a:spcPts val="4"/>
              </a:spcBef>
            </a:pPr>
            <a:r>
              <a:rPr lang="ru-RU" sz="2800" b="1" spc="-19" dirty="0" smtClean="0">
                <a:latin typeface="Georgia"/>
                <a:cs typeface="Georgia"/>
              </a:rPr>
              <a:t> </a:t>
            </a:r>
            <a:r>
              <a:rPr lang="ru-RU" sz="2800" b="1" spc="-19" dirty="0">
                <a:solidFill>
                  <a:srgbClr val="FF0000"/>
                </a:solidFill>
                <a:latin typeface="Georgia"/>
                <a:cs typeface="Georgia"/>
              </a:rPr>
              <a:t>11</a:t>
            </a:r>
            <a:r>
              <a:rPr lang="ru-RU" sz="2800" b="1" spc="-19" dirty="0">
                <a:latin typeface="Georgia"/>
                <a:cs typeface="Georgia"/>
              </a:rPr>
              <a:t> </a:t>
            </a:r>
            <a:r>
              <a:rPr lang="ru-RU" sz="2800" b="1" spc="-19" dirty="0">
                <a:solidFill>
                  <a:srgbClr val="FF0000"/>
                </a:solidFill>
                <a:latin typeface="Georgia"/>
                <a:cs typeface="Georgia"/>
              </a:rPr>
              <a:t>марта и 11 мая 2026 года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4748" y="243144"/>
            <a:ext cx="5200649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550" b="0" spc="-75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8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2550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НИЕ:</a:t>
            </a:r>
            <a:endParaRPr sz="25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ИТОГОВОЕ СОБЕСЕДОВАНИЕ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7" y="120188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381000" y="885331"/>
            <a:ext cx="6312947" cy="4046781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r>
              <a:rPr lang="ru-RU" alt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собеседование по русскому языку  направлено на проверку навыков спонтанной речи –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подготовку участнику будет даваться 1-2 минуты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Модель собеседования включает следующие типы заданий: 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чтение текста вслух; 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пересказ текста с привлечением дополнительной информации(включение цитаты); 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монологическое высказывание по одной из выбранных тем; 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диалог с экзаменатором-собеседником. 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Все тексты для чтения, которые будут предложены участникам собеседования, - это тексты о выдающихся людях России.</a:t>
            </a:r>
            <a:endParaRPr lang="ru-RU" altLang="ru-RU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9954" y="241385"/>
            <a:ext cx="5200649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550" b="0" spc="-75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8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2550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НИЕ:</a:t>
            </a:r>
            <a:endParaRPr sz="25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ИТОГОВОЕ СОБЕСЕДОВАНИЕ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71026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5604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71450" y="923751"/>
            <a:ext cx="6515100" cy="3862115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работы каждому участнику будет отводиться около 15 минут.  (Для детей с ОВЗ время увеличивается на 30 мин). В процессе проведения собеседования будет вестись аудиозапись. </a:t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Оценка выполнения заданий работы будет осуществляться экспертом непосредственно в процессе ответа по специально разработанным критериям с учетом соблюдения норм современного русского литературного языка.</a:t>
            </a: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Планируется, что итоговое собеседование выпускники 9 классов будут проходить </a:t>
            </a:r>
            <a:r>
              <a:rPr lang="ru-RU" alt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школах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Оцениваться оно будет по системе </a:t>
            </a:r>
            <a:r>
              <a:rPr lang="ru-RU" alt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«зачет»/«незачет».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7351" y="279805"/>
            <a:ext cx="5200649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550" b="0" spc="-75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8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2550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НИЕ:</a:t>
            </a:r>
            <a:endParaRPr sz="25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ИТОГОВОЕ СОБЕСЕДОВАНИЕ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445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4" y="112639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304572" y="990403"/>
            <a:ext cx="6151244" cy="1228381"/>
          </a:xfrm>
          <a:prstGeom prst="rect">
            <a:avLst/>
          </a:prstGeom>
        </p:spPr>
        <p:txBody>
          <a:bodyPr vert="horz" wrap="square" lIns="0" tIns="55721" rIns="0" bIns="0" rtlCol="0">
            <a:spAutoFit/>
          </a:bodyPr>
          <a:lstStyle/>
          <a:p>
            <a:pPr marL="106680" marR="104775" algn="ctr">
              <a:spcBef>
                <a:spcPts val="450"/>
              </a:spcBef>
            </a:pPr>
            <a:r>
              <a:rPr sz="2400" spc="4" dirty="0">
                <a:latin typeface="Georgia"/>
                <a:cs typeface="Georgia"/>
              </a:rPr>
              <a:t>Для </a:t>
            </a:r>
            <a:r>
              <a:rPr sz="2400" spc="131" dirty="0">
                <a:latin typeface="Georgia"/>
                <a:cs typeface="Georgia"/>
              </a:rPr>
              <a:t>участия </a:t>
            </a:r>
            <a:r>
              <a:rPr sz="2400" spc="221" dirty="0">
                <a:latin typeface="Georgia"/>
                <a:cs typeface="Georgia"/>
              </a:rPr>
              <a:t>в </a:t>
            </a:r>
            <a:r>
              <a:rPr lang="ru-RU" sz="2400" spc="127" dirty="0">
                <a:latin typeface="Georgia"/>
                <a:cs typeface="Georgia"/>
              </a:rPr>
              <a:t>О</a:t>
            </a:r>
            <a:r>
              <a:rPr sz="2400" spc="127" dirty="0">
                <a:latin typeface="Georgia"/>
                <a:cs typeface="Georgia"/>
              </a:rPr>
              <a:t>ГЭ </a:t>
            </a:r>
            <a:r>
              <a:rPr sz="2400" spc="113" dirty="0">
                <a:latin typeface="Georgia"/>
                <a:cs typeface="Georgia"/>
              </a:rPr>
              <a:t>обучающемуся  </a:t>
            </a:r>
            <a:r>
              <a:rPr sz="2400" spc="86" dirty="0" err="1">
                <a:latin typeface="Georgia"/>
                <a:cs typeface="Georgia"/>
              </a:rPr>
              <a:t>необходимо</a:t>
            </a:r>
            <a:r>
              <a:rPr sz="2400" spc="191" dirty="0">
                <a:latin typeface="Georgia"/>
                <a:cs typeface="Georgia"/>
              </a:rPr>
              <a:t> </a:t>
            </a:r>
            <a:r>
              <a:rPr lang="ru-RU" sz="2400" spc="191" dirty="0">
                <a:latin typeface="Georgia"/>
                <a:cs typeface="Georgia"/>
              </a:rPr>
              <a:t>подать заявление в</a:t>
            </a:r>
            <a:endParaRPr sz="2400" dirty="0">
              <a:latin typeface="Georgia"/>
              <a:cs typeface="Georgia"/>
            </a:endParaRPr>
          </a:p>
          <a:p>
            <a:pPr algn="ctr">
              <a:spcBef>
                <a:spcPts val="450"/>
              </a:spcBef>
            </a:pPr>
            <a:r>
              <a:rPr sz="2400" b="1" spc="-26" dirty="0">
                <a:latin typeface="Georgia"/>
                <a:cs typeface="Georgia"/>
              </a:rPr>
              <a:t>СРОК </a:t>
            </a:r>
            <a:r>
              <a:rPr sz="2400" b="1" spc="26" dirty="0">
                <a:latin typeface="Georgia"/>
                <a:cs typeface="Georgia"/>
              </a:rPr>
              <a:t>ДО </a:t>
            </a:r>
            <a:r>
              <a:rPr sz="2400" b="1" spc="458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  <a:r>
              <a:rPr sz="2400" b="1" spc="458" dirty="0">
                <a:latin typeface="Georgia"/>
                <a:cs typeface="Georgia"/>
              </a:rPr>
              <a:t> </a:t>
            </a:r>
            <a:r>
              <a:rPr lang="ru-RU" sz="2400" b="1" spc="-101" dirty="0">
                <a:latin typeface="Georgia"/>
                <a:cs typeface="Georgia"/>
              </a:rPr>
              <a:t>МАРТА</a:t>
            </a:r>
            <a:r>
              <a:rPr sz="2400" b="1" spc="-101" dirty="0">
                <a:latin typeface="Georgia"/>
                <a:cs typeface="Georgia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Georgia"/>
                <a:cs typeface="Georgia"/>
              </a:rPr>
              <a:t>202</a:t>
            </a:r>
            <a:r>
              <a:rPr lang="ru-RU" sz="2400" b="1" spc="-15" dirty="0">
                <a:solidFill>
                  <a:srgbClr val="C00000"/>
                </a:solidFill>
                <a:latin typeface="Georgia"/>
                <a:cs typeface="Georgia"/>
              </a:rPr>
              <a:t>6</a:t>
            </a:r>
            <a:r>
              <a:rPr sz="2400" b="1" spc="146" dirty="0">
                <a:latin typeface="Georgia"/>
                <a:cs typeface="Georgia"/>
              </a:rPr>
              <a:t> </a:t>
            </a:r>
            <a:r>
              <a:rPr sz="2400" b="1" spc="-11" dirty="0">
                <a:latin typeface="Georgia"/>
                <a:cs typeface="Georgia"/>
              </a:rPr>
              <a:t>ГОДА</a:t>
            </a:r>
            <a:r>
              <a:rPr lang="ru-RU" sz="2400" b="1" spc="-11" dirty="0">
                <a:latin typeface="Georgia"/>
                <a:cs typeface="Georgia"/>
              </a:rPr>
              <a:t> 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1918" y="216288"/>
            <a:ext cx="4972050" cy="5179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3300" spc="-109" dirty="0">
                <a:solidFill>
                  <a:schemeClr val="bg1"/>
                </a:solidFill>
                <a:latin typeface="Times New Roman"/>
                <a:cs typeface="Times New Roman"/>
              </a:rPr>
              <a:t>РЕГИСТРАЦИЯ </a:t>
            </a:r>
            <a:r>
              <a:rPr sz="3300" spc="-38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3300" spc="-259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sz="33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5"/>
          <p:cNvSpPr/>
          <p:nvPr/>
        </p:nvSpPr>
        <p:spPr>
          <a:xfrm>
            <a:off x="104906" y="2379318"/>
            <a:ext cx="3366135" cy="1431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7" name="object 6"/>
          <p:cNvSpPr/>
          <p:nvPr/>
        </p:nvSpPr>
        <p:spPr>
          <a:xfrm>
            <a:off x="130054" y="2514192"/>
            <a:ext cx="3038093" cy="1092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8" name="object 7"/>
          <p:cNvSpPr/>
          <p:nvPr/>
        </p:nvSpPr>
        <p:spPr>
          <a:xfrm>
            <a:off x="149107" y="2590608"/>
            <a:ext cx="3294365" cy="1361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9" name="object 8"/>
          <p:cNvSpPr/>
          <p:nvPr/>
        </p:nvSpPr>
        <p:spPr>
          <a:xfrm>
            <a:off x="145466" y="2580084"/>
            <a:ext cx="3294698" cy="1361123"/>
          </a:xfrm>
          <a:custGeom>
            <a:avLst/>
            <a:gdLst/>
            <a:ahLst/>
            <a:cxnLst/>
            <a:rect l="l" t="t" r="r" b="b"/>
            <a:pathLst>
              <a:path w="4392930" h="1814829">
                <a:moveTo>
                  <a:pt x="0" y="302514"/>
                </a:moveTo>
                <a:lnTo>
                  <a:pt x="3958" y="253430"/>
                </a:lnTo>
                <a:lnTo>
                  <a:pt x="15418" y="206873"/>
                </a:lnTo>
                <a:lnTo>
                  <a:pt x="33758" y="163465"/>
                </a:lnTo>
                <a:lnTo>
                  <a:pt x="58354" y="123828"/>
                </a:lnTo>
                <a:lnTo>
                  <a:pt x="88584" y="88582"/>
                </a:lnTo>
                <a:lnTo>
                  <a:pt x="123826" y="58350"/>
                </a:lnTo>
                <a:lnTo>
                  <a:pt x="163456" y="33755"/>
                </a:lnTo>
                <a:lnTo>
                  <a:pt x="206852" y="15416"/>
                </a:lnTo>
                <a:lnTo>
                  <a:pt x="253391" y="3957"/>
                </a:lnTo>
                <a:lnTo>
                  <a:pt x="302451" y="0"/>
                </a:lnTo>
                <a:lnTo>
                  <a:pt x="4090099" y="0"/>
                </a:lnTo>
                <a:lnTo>
                  <a:pt x="4139148" y="3957"/>
                </a:lnTo>
                <a:lnTo>
                  <a:pt x="4185677" y="15416"/>
                </a:lnTo>
                <a:lnTo>
                  <a:pt x="4229064" y="33755"/>
                </a:lnTo>
                <a:lnTo>
                  <a:pt x="4268686" y="58350"/>
                </a:lnTo>
                <a:lnTo>
                  <a:pt x="4303920" y="88582"/>
                </a:lnTo>
                <a:lnTo>
                  <a:pt x="4334143" y="123828"/>
                </a:lnTo>
                <a:lnTo>
                  <a:pt x="4358735" y="163465"/>
                </a:lnTo>
                <a:lnTo>
                  <a:pt x="4377071" y="206873"/>
                </a:lnTo>
                <a:lnTo>
                  <a:pt x="4388529" y="253430"/>
                </a:lnTo>
                <a:lnTo>
                  <a:pt x="4392486" y="302514"/>
                </a:lnTo>
                <a:lnTo>
                  <a:pt x="4392486" y="1512189"/>
                </a:lnTo>
                <a:lnTo>
                  <a:pt x="4388529" y="1561241"/>
                </a:lnTo>
                <a:lnTo>
                  <a:pt x="4377071" y="1607780"/>
                </a:lnTo>
                <a:lnTo>
                  <a:pt x="4358735" y="1651181"/>
                </a:lnTo>
                <a:lnTo>
                  <a:pt x="4334143" y="1690820"/>
                </a:lnTo>
                <a:lnTo>
                  <a:pt x="4303920" y="1726072"/>
                </a:lnTo>
                <a:lnTo>
                  <a:pt x="4268686" y="1756315"/>
                </a:lnTo>
                <a:lnTo>
                  <a:pt x="4229064" y="1780923"/>
                </a:lnTo>
                <a:lnTo>
                  <a:pt x="4185677" y="1799274"/>
                </a:lnTo>
                <a:lnTo>
                  <a:pt x="4139148" y="1810741"/>
                </a:lnTo>
                <a:lnTo>
                  <a:pt x="4090099" y="1814703"/>
                </a:lnTo>
                <a:lnTo>
                  <a:pt x="302451" y="1814703"/>
                </a:lnTo>
                <a:lnTo>
                  <a:pt x="253391" y="1810741"/>
                </a:lnTo>
                <a:lnTo>
                  <a:pt x="206852" y="1799274"/>
                </a:lnTo>
                <a:lnTo>
                  <a:pt x="163456" y="1780923"/>
                </a:lnTo>
                <a:lnTo>
                  <a:pt x="123826" y="1756315"/>
                </a:lnTo>
                <a:lnTo>
                  <a:pt x="88584" y="1726072"/>
                </a:lnTo>
                <a:lnTo>
                  <a:pt x="58354" y="1690820"/>
                </a:lnTo>
                <a:lnTo>
                  <a:pt x="33758" y="1651181"/>
                </a:lnTo>
                <a:lnTo>
                  <a:pt x="15418" y="1607780"/>
                </a:lnTo>
                <a:lnTo>
                  <a:pt x="3958" y="1561241"/>
                </a:lnTo>
                <a:lnTo>
                  <a:pt x="0" y="1512189"/>
                </a:lnTo>
                <a:lnTo>
                  <a:pt x="0" y="30251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0" name="object 9"/>
          <p:cNvSpPr txBox="1"/>
          <p:nvPr/>
        </p:nvSpPr>
        <p:spPr>
          <a:xfrm>
            <a:off x="149108" y="2575782"/>
            <a:ext cx="3356477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854869">
              <a:spcBef>
                <a:spcPts val="75"/>
              </a:spcBef>
            </a:pPr>
            <a:r>
              <a:rPr u="heavy" spc="-4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u="heavy" spc="-139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Участник</a:t>
            </a:r>
            <a:r>
              <a:rPr b="1" u="heavy" spc="-113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199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ГИА</a:t>
            </a:r>
            <a:endParaRPr dirty="0">
              <a:latin typeface="Arial"/>
              <a:cs typeface="Arial"/>
            </a:endParaRPr>
          </a:p>
          <a:p>
            <a:pPr marL="9525">
              <a:spcBef>
                <a:spcPts val="23"/>
              </a:spcBef>
            </a:pPr>
            <a:r>
              <a:rPr lang="ru-RU" b="1" i="1" spc="-131" dirty="0">
                <a:latin typeface="Trebuchet MS"/>
                <a:cs typeface="Trebuchet MS"/>
              </a:rPr>
              <a:t>- </a:t>
            </a:r>
            <a:r>
              <a:rPr b="1" i="1" spc="-94" dirty="0" err="1">
                <a:latin typeface="Trebuchet MS"/>
                <a:cs typeface="Trebuchet MS"/>
              </a:rPr>
              <a:t>сведения</a:t>
            </a:r>
            <a:r>
              <a:rPr b="1" i="1" spc="-94" dirty="0">
                <a:latin typeface="Trebuchet MS"/>
                <a:cs typeface="Trebuchet MS"/>
              </a:rPr>
              <a:t> </a:t>
            </a:r>
            <a:r>
              <a:rPr b="1" i="1" spc="-75" dirty="0">
                <a:latin typeface="Trebuchet MS"/>
                <a:cs typeface="Trebuchet MS"/>
              </a:rPr>
              <a:t>об</a:t>
            </a:r>
            <a:r>
              <a:rPr b="1" i="1" spc="-146" dirty="0">
                <a:latin typeface="Trebuchet MS"/>
                <a:cs typeface="Trebuchet MS"/>
              </a:rPr>
              <a:t> </a:t>
            </a:r>
            <a:r>
              <a:rPr b="1" i="1" spc="-90" dirty="0">
                <a:latin typeface="Trebuchet MS"/>
                <a:cs typeface="Trebuchet MS"/>
              </a:rPr>
              <a:t>участнике</a:t>
            </a:r>
            <a:endParaRPr dirty="0">
              <a:latin typeface="Trebuchet MS"/>
              <a:cs typeface="Trebuchet MS"/>
            </a:endParaRPr>
          </a:p>
          <a:p>
            <a:pPr marL="9525"/>
            <a:r>
              <a:rPr lang="ru-RU" b="1" i="1" spc="-131" dirty="0">
                <a:latin typeface="Trebuchet MS"/>
                <a:cs typeface="Trebuchet MS"/>
              </a:rPr>
              <a:t>- </a:t>
            </a:r>
            <a:r>
              <a:rPr b="1" i="1" spc="-94" dirty="0" err="1">
                <a:latin typeface="Trebuchet MS"/>
                <a:cs typeface="Trebuchet MS"/>
              </a:rPr>
              <a:t>сведения</a:t>
            </a:r>
            <a:r>
              <a:rPr b="1" i="1" spc="-94" dirty="0">
                <a:latin typeface="Trebuchet MS"/>
                <a:cs typeface="Trebuchet MS"/>
              </a:rPr>
              <a:t> </a:t>
            </a:r>
            <a:r>
              <a:rPr b="1" i="1" spc="-75" dirty="0">
                <a:latin typeface="Trebuchet MS"/>
                <a:cs typeface="Trebuchet MS"/>
              </a:rPr>
              <a:t>об</a:t>
            </a:r>
            <a:r>
              <a:rPr b="1" i="1" spc="-146" dirty="0">
                <a:latin typeface="Trebuchet MS"/>
                <a:cs typeface="Trebuchet MS"/>
              </a:rPr>
              <a:t> </a:t>
            </a:r>
            <a:r>
              <a:rPr b="1" i="1" spc="-83" dirty="0">
                <a:latin typeface="Trebuchet MS"/>
                <a:cs typeface="Trebuchet MS"/>
              </a:rPr>
              <a:t>образовательной</a:t>
            </a:r>
            <a:endParaRPr dirty="0">
              <a:latin typeface="Trebuchet MS"/>
              <a:cs typeface="Trebuchet MS"/>
            </a:endParaRPr>
          </a:p>
          <a:p>
            <a:pPr marL="9525"/>
            <a:r>
              <a:rPr b="1" i="1" spc="-75" dirty="0">
                <a:latin typeface="Trebuchet MS"/>
                <a:cs typeface="Trebuchet MS"/>
              </a:rPr>
              <a:t>организации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41" name="object 10"/>
          <p:cNvSpPr/>
          <p:nvPr/>
        </p:nvSpPr>
        <p:spPr>
          <a:xfrm>
            <a:off x="3561339" y="2461538"/>
            <a:ext cx="3257549" cy="14356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2" name="object 11"/>
          <p:cNvSpPr/>
          <p:nvPr/>
        </p:nvSpPr>
        <p:spPr>
          <a:xfrm>
            <a:off x="3628166" y="2592847"/>
            <a:ext cx="3024378" cy="13670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3" name="object 12"/>
          <p:cNvSpPr/>
          <p:nvPr/>
        </p:nvSpPr>
        <p:spPr>
          <a:xfrm>
            <a:off x="3614413" y="2599782"/>
            <a:ext cx="3186398" cy="13655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object 13"/>
          <p:cNvSpPr/>
          <p:nvPr/>
        </p:nvSpPr>
        <p:spPr>
          <a:xfrm>
            <a:off x="3614413" y="2590608"/>
            <a:ext cx="3161084" cy="1399321"/>
          </a:xfrm>
          <a:custGeom>
            <a:avLst/>
            <a:gdLst/>
            <a:ahLst/>
            <a:cxnLst/>
            <a:rect l="l" t="t" r="r" b="b"/>
            <a:pathLst>
              <a:path w="4248784" h="1821179">
                <a:moveTo>
                  <a:pt x="0" y="303530"/>
                </a:moveTo>
                <a:lnTo>
                  <a:pt x="3972" y="254294"/>
                </a:lnTo>
                <a:lnTo>
                  <a:pt x="15472" y="207589"/>
                </a:lnTo>
                <a:lnTo>
                  <a:pt x="33875" y="164038"/>
                </a:lnTo>
                <a:lnTo>
                  <a:pt x="58554" y="124266"/>
                </a:lnTo>
                <a:lnTo>
                  <a:pt x="88884" y="88900"/>
                </a:lnTo>
                <a:lnTo>
                  <a:pt x="124239" y="58562"/>
                </a:lnTo>
                <a:lnTo>
                  <a:pt x="163994" y="33878"/>
                </a:lnTo>
                <a:lnTo>
                  <a:pt x="207524" y="15473"/>
                </a:lnTo>
                <a:lnTo>
                  <a:pt x="254202" y="3972"/>
                </a:lnTo>
                <a:lnTo>
                  <a:pt x="303403" y="0"/>
                </a:lnTo>
                <a:lnTo>
                  <a:pt x="3945001" y="0"/>
                </a:lnTo>
                <a:lnTo>
                  <a:pt x="3994236" y="3972"/>
                </a:lnTo>
                <a:lnTo>
                  <a:pt x="4040941" y="15473"/>
                </a:lnTo>
                <a:lnTo>
                  <a:pt x="4084492" y="33878"/>
                </a:lnTo>
                <a:lnTo>
                  <a:pt x="4124264" y="58562"/>
                </a:lnTo>
                <a:lnTo>
                  <a:pt x="4159631" y="88900"/>
                </a:lnTo>
                <a:lnTo>
                  <a:pt x="4189968" y="124266"/>
                </a:lnTo>
                <a:lnTo>
                  <a:pt x="4214652" y="164038"/>
                </a:lnTo>
                <a:lnTo>
                  <a:pt x="4233057" y="207589"/>
                </a:lnTo>
                <a:lnTo>
                  <a:pt x="4244558" y="254294"/>
                </a:lnTo>
                <a:lnTo>
                  <a:pt x="4248531" y="303530"/>
                </a:lnTo>
                <a:lnTo>
                  <a:pt x="4248531" y="1517269"/>
                </a:lnTo>
                <a:lnTo>
                  <a:pt x="4244558" y="1566504"/>
                </a:lnTo>
                <a:lnTo>
                  <a:pt x="4233057" y="1613209"/>
                </a:lnTo>
                <a:lnTo>
                  <a:pt x="4214652" y="1656760"/>
                </a:lnTo>
                <a:lnTo>
                  <a:pt x="4189968" y="1696532"/>
                </a:lnTo>
                <a:lnTo>
                  <a:pt x="4159630" y="1731899"/>
                </a:lnTo>
                <a:lnTo>
                  <a:pt x="4124264" y="1762236"/>
                </a:lnTo>
                <a:lnTo>
                  <a:pt x="4084492" y="1786920"/>
                </a:lnTo>
                <a:lnTo>
                  <a:pt x="4040941" y="1805325"/>
                </a:lnTo>
                <a:lnTo>
                  <a:pt x="3994236" y="1816826"/>
                </a:lnTo>
                <a:lnTo>
                  <a:pt x="3945001" y="1820799"/>
                </a:lnTo>
                <a:lnTo>
                  <a:pt x="303403" y="1820799"/>
                </a:lnTo>
                <a:lnTo>
                  <a:pt x="254202" y="1816826"/>
                </a:lnTo>
                <a:lnTo>
                  <a:pt x="207524" y="1805325"/>
                </a:lnTo>
                <a:lnTo>
                  <a:pt x="163994" y="1786920"/>
                </a:lnTo>
                <a:lnTo>
                  <a:pt x="124239" y="1762236"/>
                </a:lnTo>
                <a:lnTo>
                  <a:pt x="88884" y="1731899"/>
                </a:lnTo>
                <a:lnTo>
                  <a:pt x="58554" y="1696532"/>
                </a:lnTo>
                <a:lnTo>
                  <a:pt x="33875" y="1656760"/>
                </a:lnTo>
                <a:lnTo>
                  <a:pt x="15472" y="1613209"/>
                </a:lnTo>
                <a:lnTo>
                  <a:pt x="3972" y="1566504"/>
                </a:lnTo>
                <a:lnTo>
                  <a:pt x="0" y="1517269"/>
                </a:lnTo>
                <a:lnTo>
                  <a:pt x="0" y="303530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5" name="object 14"/>
          <p:cNvSpPr txBox="1"/>
          <p:nvPr/>
        </p:nvSpPr>
        <p:spPr>
          <a:xfrm>
            <a:off x="3771900" y="2590608"/>
            <a:ext cx="2683916" cy="107144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02030">
              <a:spcBef>
                <a:spcPts val="75"/>
              </a:spcBef>
            </a:pPr>
            <a:r>
              <a:rPr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u="heavy" spc="-172" dirty="0" err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Родитель</a:t>
            </a:r>
            <a:endParaRPr b="1" u="heavy" spc="-172" dirty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9525">
              <a:spcBef>
                <a:spcPts val="23"/>
              </a:spcBef>
            </a:pPr>
            <a:r>
              <a:rPr lang="ru-RU" b="1" i="1" spc="-131" dirty="0">
                <a:latin typeface="Trebuchet MS"/>
                <a:cs typeface="Trebuchet MS"/>
              </a:rPr>
              <a:t>- </a:t>
            </a:r>
            <a:r>
              <a:rPr lang="ru-RU" b="1" i="1" spc="-94" dirty="0">
                <a:latin typeface="Trebuchet MS"/>
                <a:cs typeface="Trebuchet MS"/>
              </a:rPr>
              <a:t>подписывает заявление участника</a:t>
            </a:r>
            <a:endParaRPr dirty="0">
              <a:latin typeface="Trebuchet MS"/>
              <a:cs typeface="Trebuchet MS"/>
            </a:endParaRPr>
          </a:p>
          <a:p>
            <a:pPr marL="9525" marR="3810"/>
            <a:endParaRPr sz="1500" dirty="0">
              <a:latin typeface="Trebuchet MS"/>
              <a:cs typeface="Trebuchet M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РЕГИСТРАЦИЯ НА ОГЭ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36" y="11309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ject 3"/>
          <p:cNvSpPr/>
          <p:nvPr/>
        </p:nvSpPr>
        <p:spPr>
          <a:xfrm>
            <a:off x="5120640" y="1213295"/>
            <a:ext cx="569213" cy="555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1589401" y="1025834"/>
            <a:ext cx="3969068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700" b="1" spc="94" dirty="0">
                <a:latin typeface="Georgia"/>
                <a:cs typeface="Georgia"/>
              </a:rPr>
              <a:t>3</a:t>
            </a:r>
            <a:r>
              <a:rPr sz="2700" b="1" spc="94" dirty="0">
                <a:latin typeface="Georgia"/>
                <a:cs typeface="Georgia"/>
              </a:rPr>
              <a:t> </a:t>
            </a:r>
            <a:r>
              <a:rPr sz="2700" b="1" dirty="0">
                <a:latin typeface="Georgia"/>
                <a:cs typeface="Georgia"/>
              </a:rPr>
              <a:t>периода </a:t>
            </a:r>
            <a:r>
              <a:rPr sz="2700" b="1" spc="41" dirty="0" err="1">
                <a:latin typeface="Georgia"/>
                <a:cs typeface="Georgia"/>
              </a:rPr>
              <a:t>сдачи</a:t>
            </a:r>
            <a:r>
              <a:rPr sz="2700" b="1" spc="-139" dirty="0">
                <a:latin typeface="Georgia"/>
                <a:cs typeface="Georgia"/>
              </a:rPr>
              <a:t> </a:t>
            </a:r>
            <a:r>
              <a:rPr lang="ru-RU" sz="2700" b="1" spc="11" dirty="0">
                <a:latin typeface="Georgia"/>
                <a:cs typeface="Georgia"/>
              </a:rPr>
              <a:t>О</a:t>
            </a:r>
            <a:r>
              <a:rPr sz="2700" b="1" spc="11" dirty="0">
                <a:latin typeface="Georgia"/>
                <a:cs typeface="Georgia"/>
              </a:rPr>
              <a:t>ГЭ</a:t>
            </a:r>
            <a:endParaRPr sz="2700" dirty="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4600" y="167375"/>
            <a:ext cx="4082948" cy="5179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3300" spc="-143" dirty="0">
                <a:solidFill>
                  <a:schemeClr val="bg1"/>
                </a:solidFill>
                <a:latin typeface="Times New Roman"/>
                <a:cs typeface="Times New Roman"/>
              </a:rPr>
              <a:t>РАСПИСАНИЕ</a:t>
            </a:r>
            <a:r>
              <a:rPr sz="3300" spc="-23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sz="33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599" y="1875034"/>
            <a:ext cx="1514892" cy="6769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8" name="object 8"/>
          <p:cNvSpPr/>
          <p:nvPr/>
        </p:nvSpPr>
        <p:spPr>
          <a:xfrm>
            <a:off x="709221" y="1851031"/>
            <a:ext cx="1045191" cy="6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9" name="object 9"/>
          <p:cNvSpPr/>
          <p:nvPr/>
        </p:nvSpPr>
        <p:spPr>
          <a:xfrm>
            <a:off x="340356" y="1895703"/>
            <a:ext cx="1470731" cy="6274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0" name="object 10"/>
          <p:cNvSpPr/>
          <p:nvPr/>
        </p:nvSpPr>
        <p:spPr>
          <a:xfrm>
            <a:off x="340356" y="1895703"/>
            <a:ext cx="1470755" cy="627434"/>
          </a:xfrm>
          <a:custGeom>
            <a:avLst/>
            <a:gdLst/>
            <a:ahLst/>
            <a:cxnLst/>
            <a:rect l="l" t="t" r="r" b="b"/>
            <a:pathLst>
              <a:path w="3178175" h="1207770">
                <a:moveTo>
                  <a:pt x="0" y="201295"/>
                </a:moveTo>
                <a:lnTo>
                  <a:pt x="5316" y="155114"/>
                </a:lnTo>
                <a:lnTo>
                  <a:pt x="20461" y="112735"/>
                </a:lnTo>
                <a:lnTo>
                  <a:pt x="44226" y="75361"/>
                </a:lnTo>
                <a:lnTo>
                  <a:pt x="75401" y="44197"/>
                </a:lnTo>
                <a:lnTo>
                  <a:pt x="112779" y="20445"/>
                </a:lnTo>
                <a:lnTo>
                  <a:pt x="155150" y="5312"/>
                </a:lnTo>
                <a:lnTo>
                  <a:pt x="201307" y="0"/>
                </a:lnTo>
                <a:lnTo>
                  <a:pt x="2976829" y="0"/>
                </a:lnTo>
                <a:lnTo>
                  <a:pt x="3022969" y="5312"/>
                </a:lnTo>
                <a:lnTo>
                  <a:pt x="3065333" y="20445"/>
                </a:lnTo>
                <a:lnTo>
                  <a:pt x="3102709" y="44197"/>
                </a:lnTo>
                <a:lnTo>
                  <a:pt x="3133887" y="75361"/>
                </a:lnTo>
                <a:lnTo>
                  <a:pt x="3157656" y="112735"/>
                </a:lnTo>
                <a:lnTo>
                  <a:pt x="3172805" y="155114"/>
                </a:lnTo>
                <a:lnTo>
                  <a:pt x="3178124" y="201295"/>
                </a:lnTo>
                <a:lnTo>
                  <a:pt x="3178124" y="1006475"/>
                </a:lnTo>
                <a:lnTo>
                  <a:pt x="3172805" y="1052615"/>
                </a:lnTo>
                <a:lnTo>
                  <a:pt x="3157656" y="1094978"/>
                </a:lnTo>
                <a:lnTo>
                  <a:pt x="3133887" y="1132354"/>
                </a:lnTo>
                <a:lnTo>
                  <a:pt x="3102709" y="1163532"/>
                </a:lnTo>
                <a:lnTo>
                  <a:pt x="3065333" y="1187301"/>
                </a:lnTo>
                <a:lnTo>
                  <a:pt x="3022969" y="1202451"/>
                </a:lnTo>
                <a:lnTo>
                  <a:pt x="2976829" y="1207770"/>
                </a:lnTo>
                <a:lnTo>
                  <a:pt x="201307" y="1207770"/>
                </a:lnTo>
                <a:lnTo>
                  <a:pt x="155150" y="1202451"/>
                </a:lnTo>
                <a:lnTo>
                  <a:pt x="112779" y="1187301"/>
                </a:lnTo>
                <a:lnTo>
                  <a:pt x="75401" y="1163532"/>
                </a:lnTo>
                <a:lnTo>
                  <a:pt x="44226" y="1132354"/>
                </a:lnTo>
                <a:lnTo>
                  <a:pt x="20461" y="1094978"/>
                </a:lnTo>
                <a:lnTo>
                  <a:pt x="5316" y="1052615"/>
                </a:lnTo>
                <a:lnTo>
                  <a:pt x="0" y="1006475"/>
                </a:lnTo>
                <a:lnTo>
                  <a:pt x="0" y="20129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1" name="object 11"/>
          <p:cNvSpPr txBox="1"/>
          <p:nvPr/>
        </p:nvSpPr>
        <p:spPr>
          <a:xfrm>
            <a:off x="370465" y="1927611"/>
            <a:ext cx="141051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200" u="heavy" spc="-4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217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ДОСРОЧНЫЙ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u="heavy" spc="-4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200" dirty="0">
              <a:latin typeface="Arial"/>
              <a:cs typeface="Arial"/>
            </a:endParaRPr>
          </a:p>
          <a:p>
            <a:pPr marL="953" algn="ctr"/>
            <a:r>
              <a:rPr sz="1200" b="1" i="1" spc="-101" dirty="0">
                <a:latin typeface="Trebuchet MS"/>
                <a:cs typeface="Trebuchet MS"/>
              </a:rPr>
              <a:t>(</a:t>
            </a:r>
            <a:r>
              <a:rPr lang="ru-RU" sz="1200" b="1" i="1" spc="-101" dirty="0">
                <a:latin typeface="Trebuchet MS"/>
                <a:cs typeface="Trebuchet MS"/>
              </a:rPr>
              <a:t>апрель-май</a:t>
            </a:r>
            <a:r>
              <a:rPr sz="1200" b="1" i="1" spc="-101" dirty="0">
                <a:latin typeface="Trebuchet MS"/>
                <a:cs typeface="Trebuchet MS"/>
              </a:rPr>
              <a:t>)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03016" y="1904615"/>
            <a:ext cx="1509955" cy="6555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3" name="object 13"/>
          <p:cNvSpPr/>
          <p:nvPr/>
        </p:nvSpPr>
        <p:spPr>
          <a:xfrm>
            <a:off x="3083076" y="1865753"/>
            <a:ext cx="981718" cy="6618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4" name="object 14"/>
          <p:cNvSpPr/>
          <p:nvPr/>
        </p:nvSpPr>
        <p:spPr>
          <a:xfrm>
            <a:off x="2638165" y="1925284"/>
            <a:ext cx="1466228" cy="6060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object 15"/>
          <p:cNvSpPr/>
          <p:nvPr/>
        </p:nvSpPr>
        <p:spPr>
          <a:xfrm>
            <a:off x="2638164" y="1925284"/>
            <a:ext cx="1466346" cy="606323"/>
          </a:xfrm>
          <a:custGeom>
            <a:avLst/>
            <a:gdLst/>
            <a:ahLst/>
            <a:cxnLst/>
            <a:rect l="l" t="t" r="r" b="b"/>
            <a:pathLst>
              <a:path w="3168650" h="1167130">
                <a:moveTo>
                  <a:pt x="0" y="194437"/>
                </a:moveTo>
                <a:lnTo>
                  <a:pt x="5132" y="149876"/>
                </a:lnTo>
                <a:lnTo>
                  <a:pt x="19752" y="108958"/>
                </a:lnTo>
                <a:lnTo>
                  <a:pt x="42697" y="72855"/>
                </a:lnTo>
                <a:lnTo>
                  <a:pt x="72802" y="42737"/>
                </a:lnTo>
                <a:lnTo>
                  <a:pt x="108903" y="19774"/>
                </a:lnTo>
                <a:lnTo>
                  <a:pt x="149836" y="5138"/>
                </a:lnTo>
                <a:lnTo>
                  <a:pt x="194437" y="0"/>
                </a:lnTo>
                <a:lnTo>
                  <a:pt x="2973959" y="0"/>
                </a:lnTo>
                <a:lnTo>
                  <a:pt x="3018519" y="5138"/>
                </a:lnTo>
                <a:lnTo>
                  <a:pt x="3059437" y="19774"/>
                </a:lnTo>
                <a:lnTo>
                  <a:pt x="3095540" y="42737"/>
                </a:lnTo>
                <a:lnTo>
                  <a:pt x="3125658" y="72855"/>
                </a:lnTo>
                <a:lnTo>
                  <a:pt x="3148621" y="108958"/>
                </a:lnTo>
                <a:lnTo>
                  <a:pt x="3163257" y="149876"/>
                </a:lnTo>
                <a:lnTo>
                  <a:pt x="3168395" y="194437"/>
                </a:lnTo>
                <a:lnTo>
                  <a:pt x="3168395" y="972185"/>
                </a:lnTo>
                <a:lnTo>
                  <a:pt x="3163257" y="1016785"/>
                </a:lnTo>
                <a:lnTo>
                  <a:pt x="3148621" y="1057718"/>
                </a:lnTo>
                <a:lnTo>
                  <a:pt x="3125658" y="1093819"/>
                </a:lnTo>
                <a:lnTo>
                  <a:pt x="3095540" y="1123924"/>
                </a:lnTo>
                <a:lnTo>
                  <a:pt x="3059437" y="1146869"/>
                </a:lnTo>
                <a:lnTo>
                  <a:pt x="3018519" y="1161489"/>
                </a:lnTo>
                <a:lnTo>
                  <a:pt x="2973959" y="1166622"/>
                </a:lnTo>
                <a:lnTo>
                  <a:pt x="194437" y="1166622"/>
                </a:lnTo>
                <a:lnTo>
                  <a:pt x="149836" y="1161489"/>
                </a:lnTo>
                <a:lnTo>
                  <a:pt x="108903" y="1146869"/>
                </a:lnTo>
                <a:lnTo>
                  <a:pt x="72802" y="1123924"/>
                </a:lnTo>
                <a:lnTo>
                  <a:pt x="42697" y="1093819"/>
                </a:lnTo>
                <a:lnTo>
                  <a:pt x="19752" y="1057718"/>
                </a:lnTo>
                <a:lnTo>
                  <a:pt x="5132" y="1016785"/>
                </a:lnTo>
                <a:lnTo>
                  <a:pt x="0" y="972185"/>
                </a:lnTo>
                <a:lnTo>
                  <a:pt x="0" y="194437"/>
                </a:lnTo>
                <a:close/>
              </a:path>
            </a:pathLst>
          </a:custGeom>
          <a:ln w="9524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6" name="object 16"/>
          <p:cNvSpPr txBox="1"/>
          <p:nvPr/>
        </p:nvSpPr>
        <p:spPr>
          <a:xfrm>
            <a:off x="3010628" y="1936387"/>
            <a:ext cx="721419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2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ОСНОВНОЙ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i="1" spc="-94" dirty="0">
                <a:latin typeface="Trebuchet MS"/>
                <a:cs typeface="Trebuchet MS"/>
              </a:rPr>
              <a:t>(май-июль)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18756" y="1941551"/>
            <a:ext cx="1514892" cy="6217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8" name="object 18"/>
          <p:cNvSpPr/>
          <p:nvPr/>
        </p:nvSpPr>
        <p:spPr>
          <a:xfrm>
            <a:off x="4974764" y="1970450"/>
            <a:ext cx="1474692" cy="5414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9" name="object 19"/>
          <p:cNvSpPr/>
          <p:nvPr/>
        </p:nvSpPr>
        <p:spPr>
          <a:xfrm>
            <a:off x="4954475" y="1958270"/>
            <a:ext cx="1470695" cy="5814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0" name="object 20"/>
          <p:cNvSpPr/>
          <p:nvPr/>
        </p:nvSpPr>
        <p:spPr>
          <a:xfrm>
            <a:off x="4954475" y="1958282"/>
            <a:ext cx="1470755" cy="581586"/>
          </a:xfrm>
          <a:custGeom>
            <a:avLst/>
            <a:gdLst/>
            <a:ahLst/>
            <a:cxnLst/>
            <a:rect l="l" t="t" r="r" b="b"/>
            <a:pathLst>
              <a:path w="3178175" h="1368425">
                <a:moveTo>
                  <a:pt x="0" y="227965"/>
                </a:moveTo>
                <a:lnTo>
                  <a:pt x="4633" y="182034"/>
                </a:lnTo>
                <a:lnTo>
                  <a:pt x="17922" y="139249"/>
                </a:lnTo>
                <a:lnTo>
                  <a:pt x="38951" y="100527"/>
                </a:lnTo>
                <a:lnTo>
                  <a:pt x="66801" y="66786"/>
                </a:lnTo>
                <a:lnTo>
                  <a:pt x="100558" y="38944"/>
                </a:lnTo>
                <a:lnTo>
                  <a:pt x="139303" y="17920"/>
                </a:lnTo>
                <a:lnTo>
                  <a:pt x="182119" y="4633"/>
                </a:lnTo>
                <a:lnTo>
                  <a:pt x="228092" y="0"/>
                </a:lnTo>
                <a:lnTo>
                  <a:pt x="2950083" y="0"/>
                </a:lnTo>
                <a:lnTo>
                  <a:pt x="2996049" y="4633"/>
                </a:lnTo>
                <a:lnTo>
                  <a:pt x="3038852" y="17920"/>
                </a:lnTo>
                <a:lnTo>
                  <a:pt x="3077576" y="38944"/>
                </a:lnTo>
                <a:lnTo>
                  <a:pt x="3111309" y="66786"/>
                </a:lnTo>
                <a:lnTo>
                  <a:pt x="3139136" y="100527"/>
                </a:lnTo>
                <a:lnTo>
                  <a:pt x="3160144" y="139249"/>
                </a:lnTo>
                <a:lnTo>
                  <a:pt x="3173419" y="182034"/>
                </a:lnTo>
                <a:lnTo>
                  <a:pt x="3178047" y="227965"/>
                </a:lnTo>
                <a:lnTo>
                  <a:pt x="3178047" y="1140104"/>
                </a:lnTo>
                <a:lnTo>
                  <a:pt x="3173419" y="1186062"/>
                </a:lnTo>
                <a:lnTo>
                  <a:pt x="3160144" y="1228867"/>
                </a:lnTo>
                <a:lnTo>
                  <a:pt x="3139136" y="1267601"/>
                </a:lnTo>
                <a:lnTo>
                  <a:pt x="3111309" y="1301348"/>
                </a:lnTo>
                <a:lnTo>
                  <a:pt x="3077576" y="1329191"/>
                </a:lnTo>
                <a:lnTo>
                  <a:pt x="3038852" y="1350214"/>
                </a:lnTo>
                <a:lnTo>
                  <a:pt x="2996049" y="1363500"/>
                </a:lnTo>
                <a:lnTo>
                  <a:pt x="2950083" y="1368132"/>
                </a:lnTo>
                <a:lnTo>
                  <a:pt x="228092" y="1368132"/>
                </a:lnTo>
                <a:lnTo>
                  <a:pt x="182119" y="1363500"/>
                </a:lnTo>
                <a:lnTo>
                  <a:pt x="139303" y="1350214"/>
                </a:lnTo>
                <a:lnTo>
                  <a:pt x="100558" y="1329191"/>
                </a:lnTo>
                <a:lnTo>
                  <a:pt x="66801" y="1301348"/>
                </a:lnTo>
                <a:lnTo>
                  <a:pt x="38951" y="1267601"/>
                </a:lnTo>
                <a:lnTo>
                  <a:pt x="17922" y="1228867"/>
                </a:lnTo>
                <a:lnTo>
                  <a:pt x="4633" y="1186062"/>
                </a:lnTo>
                <a:lnTo>
                  <a:pt x="0" y="1140104"/>
                </a:lnTo>
                <a:lnTo>
                  <a:pt x="0" y="22796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1" name="object 21"/>
          <p:cNvSpPr txBox="1"/>
          <p:nvPr/>
        </p:nvSpPr>
        <p:spPr>
          <a:xfrm>
            <a:off x="5052490" y="1976251"/>
            <a:ext cx="124742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ДОПОЛНИТЕЛЬНЫЙ</a:t>
            </a:r>
            <a:endParaRPr sz="1200" dirty="0">
              <a:latin typeface="Arial"/>
              <a:cs typeface="Arial"/>
            </a:endParaRPr>
          </a:p>
          <a:p>
            <a:pPr marL="953" algn="ctr"/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200" dirty="0">
              <a:latin typeface="Arial"/>
              <a:cs typeface="Arial"/>
            </a:endParaRPr>
          </a:p>
          <a:p>
            <a:pPr marL="953" algn="ctr"/>
            <a:r>
              <a:rPr sz="1200" b="1" i="1" spc="-105" dirty="0">
                <a:latin typeface="Trebuchet MS"/>
                <a:cs typeface="Trebuchet MS"/>
              </a:rPr>
              <a:t>(сентябрь)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7" name="object 7"/>
          <p:cNvSpPr txBox="1"/>
          <p:nvPr/>
        </p:nvSpPr>
        <p:spPr>
          <a:xfrm>
            <a:off x="400050" y="2800351"/>
            <a:ext cx="6108772" cy="203751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3810">
              <a:spcBef>
                <a:spcPts val="79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ОГЭ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для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выпускников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классов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пройдет</a:t>
            </a:r>
            <a:r>
              <a:rPr sz="2400" b="1" spc="-3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три </a:t>
            </a:r>
            <a:r>
              <a:rPr sz="2400" b="1" spc="-41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этапа:</a:t>
            </a:r>
            <a:endParaRPr sz="2400" dirty="0">
              <a:latin typeface="Cambria"/>
              <a:cs typeface="Cambria"/>
            </a:endParaRPr>
          </a:p>
          <a:p>
            <a:pPr marL="266700" marR="1309688" indent="-257175">
              <a:lnSpc>
                <a:spcPct val="120000"/>
              </a:lnSpc>
              <a:buFont typeface="Arial" pitchFamily="34" charset="0"/>
              <a:buChar char="•"/>
            </a:pP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досрочный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, </a:t>
            </a:r>
            <a:endParaRPr lang="ru-RU" sz="2400" b="1" spc="-4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266700" marR="1309688" indent="-257175">
              <a:lnSpc>
                <a:spcPct val="120000"/>
              </a:lnSpc>
              <a:buFont typeface="Arial" pitchFamily="34" charset="0"/>
              <a:buChar char="•"/>
            </a:pP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основной</a:t>
            </a:r>
            <a:r>
              <a:rPr sz="2400" b="1" spc="-3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,</a:t>
            </a:r>
            <a:endParaRPr lang="ru-RU" sz="2400" dirty="0">
              <a:latin typeface="Cambria"/>
              <a:cs typeface="Cambria"/>
            </a:endParaRPr>
          </a:p>
          <a:p>
            <a:pPr marL="266700" marR="1309688" indent="-257175">
              <a:lnSpc>
                <a:spcPct val="120000"/>
              </a:lnSpc>
              <a:buFont typeface="Arial" pitchFamily="34" charset="0"/>
              <a:buChar char="•"/>
            </a:pP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дополнительный</a:t>
            </a:r>
            <a:r>
              <a:rPr sz="240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РАСПИСАНИЕ  ОГЭ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0940" y="154214"/>
            <a:ext cx="4914900" cy="646331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Проект расписания ОГЭ 2026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основной период</a:t>
            </a:r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6505001"/>
              </p:ext>
            </p:extLst>
          </p:nvPr>
        </p:nvGraphicFramePr>
        <p:xfrm>
          <a:off x="304800" y="895350"/>
          <a:ext cx="6344840" cy="38195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92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2035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endParaRPr lang="ru-RU" sz="2000" b="1" spc="0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2 июня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endParaRPr lang="ru-RU" sz="2000" spc="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2606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2000" b="1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5 июня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spc="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все предметы (кроме русского и математики)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1640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spc="-4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6 июня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30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ru-RU" sz="2000" dirty="0" smtClean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lang="ru-RU" sz="2000" baseline="0" dirty="0" smtClean="0">
                          <a:latin typeface="Times New Roman"/>
                          <a:cs typeface="Times New Roman"/>
                        </a:rPr>
                        <a:t> язык</a:t>
                      </a:r>
                      <a:r>
                        <a:rPr lang="ru-RU" sz="2000" dirty="0" smtClean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информатика)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1640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9 июня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endParaRPr lang="ru-RU" sz="2000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русский язык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7460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2000" b="1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endParaRPr lang="ru-RU" sz="2000" spc="-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spc="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все предметы (кроме русского и математики)</a:t>
                      </a:r>
                      <a:endParaRPr lang="ru-RU"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7460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16 </a:t>
                      </a:r>
                      <a:r>
                        <a:rPr sz="2000" b="1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июня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endParaRPr lang="ru-RU" sz="2000" spc="-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spc="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все предметы (кроме русского и математики)</a:t>
                      </a:r>
                      <a:endParaRPr lang="ru-RU"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700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lang="ru-RU" sz="2000" b="1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29 июня по </a:t>
                      </a:r>
                      <a:endParaRPr lang="ru-RU" sz="2000" b="1" baseline="0" dirty="0" smtClean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baseline="0" dirty="0" smtClean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6 </a:t>
                      </a:r>
                      <a:r>
                        <a:rPr lang="ru-RU" sz="2000" b="1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июля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endParaRPr lang="ru-RU" sz="2000" b="1" i="1" spc="-10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sz="2000" b="1" i="1" spc="-10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Резерв</a:t>
                      </a:r>
                      <a:r>
                        <a:rPr sz="2000" b="1" i="1" spc="-1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2000" b="1" i="1" spc="-4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2000" spc="-2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всем </a:t>
                      </a:r>
                      <a:r>
                        <a:rPr sz="2000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учебным</a:t>
                      </a:r>
                      <a:r>
                        <a:rPr sz="2000" spc="-2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предметам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5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71420"/>
            <a:ext cx="1345221" cy="70801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 РАСПИСАНИЯ  ОГЭ в 2026 году</a:t>
            </a:r>
          </a:p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(основной период)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52" y="285734"/>
            <a:ext cx="548923" cy="2889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1546" y="289171"/>
            <a:ext cx="5390690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algn="ctr">
              <a:spcBef>
                <a:spcPts val="71"/>
              </a:spcBef>
            </a:pPr>
            <a:r>
              <a:rPr sz="2100" b="0" spc="-529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64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ВРЕМЯ</a:t>
            </a:r>
            <a:r>
              <a:rPr lang="ru-RU" sz="2100" spc="-64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64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9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НАПИСАНИЯ</a:t>
            </a:r>
            <a:r>
              <a:rPr sz="2100" spc="-27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71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ЭКЗАМЕНОВ:</a:t>
            </a:r>
            <a:endParaRPr sz="21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1516993"/>
              </p:ext>
            </p:extLst>
          </p:nvPr>
        </p:nvGraphicFramePr>
        <p:xfrm>
          <a:off x="38099" y="819150"/>
          <a:ext cx="6781801" cy="409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58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459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Предмет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Продолжительность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Математика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55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Русский</a:t>
                      </a:r>
                      <a:r>
                        <a:rPr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Литература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Физика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00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Обществознание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История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Биология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Химия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lang="ru-RU"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lang="ru-RU"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00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География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7893">
                <a:tc>
                  <a:txBody>
                    <a:bodyPr/>
                    <a:lstStyle/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Информатика</a:t>
                      </a:r>
                      <a:r>
                        <a:rPr lang="ru-RU"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ИКТ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8759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25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2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1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кроме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раздела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340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35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3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2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раздел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956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15</a:t>
                      </a:r>
                      <a:r>
                        <a:rPr sz="1600" b="1" spc="-6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956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ВРЕМЯ РАСПИСАНИЯ ЭКЗАМЕНОВ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1" y="733577"/>
            <a:ext cx="5957411" cy="75934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>
              <a:spcBef>
                <a:spcPts val="71"/>
              </a:spcBef>
            </a:pPr>
            <a:r>
              <a:rPr sz="2100" u="heavy" spc="-529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endParaRPr sz="2100" dirty="0">
              <a:latin typeface="Times New Roman"/>
              <a:cs typeface="Times New Roman"/>
            </a:endParaRPr>
          </a:p>
          <a:p>
            <a:pPr>
              <a:spcBef>
                <a:spcPts val="11"/>
              </a:spcBef>
            </a:pPr>
            <a:endParaRPr sz="2775" dirty="0"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4" t="29287" r="29557" b="21929"/>
          <a:stretch/>
        </p:blipFill>
        <p:spPr bwMode="auto">
          <a:xfrm>
            <a:off x="-28576" y="1113248"/>
            <a:ext cx="6915151" cy="318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576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52400" y="361950"/>
            <a:ext cx="6477000" cy="458346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sz="2100" spc="-52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spc="-10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РАЗРЕШЕНО</a:t>
            </a:r>
            <a:r>
              <a:rPr sz="2100" b="1" spc="-158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100" b="1" spc="-158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spc="-11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ИСПОЛЬЗОВАТЬ:</a:t>
            </a:r>
            <a:endParaRPr sz="2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326356"/>
            <a:endParaRPr lang="ru-RU" sz="750" b="1" spc="19" dirty="0">
              <a:latin typeface="Georgia"/>
              <a:cs typeface="Georgia"/>
            </a:endParaRPr>
          </a:p>
          <a:p>
            <a:pPr marL="1326356"/>
            <a:endParaRPr lang="ru-RU" sz="1725" b="1" spc="19" dirty="0">
              <a:latin typeface="Georgia"/>
              <a:cs typeface="Georgia"/>
            </a:endParaRPr>
          </a:p>
          <a:p>
            <a:pPr marL="1326356"/>
            <a:r>
              <a:rPr lang="ru-RU" sz="2000" b="1" spc="19" dirty="0">
                <a:latin typeface="Georgia"/>
                <a:cs typeface="Georgia"/>
              </a:rPr>
              <a:t>Русский язык – </a:t>
            </a:r>
            <a:r>
              <a:rPr lang="ru-RU" sz="2000" spc="19" dirty="0">
                <a:latin typeface="Georgia"/>
                <a:cs typeface="Georgia"/>
              </a:rPr>
              <a:t>орфографический словарь</a:t>
            </a:r>
          </a:p>
          <a:p>
            <a:pPr marL="128111" marR="122396" algn="ctr">
              <a:spcBef>
                <a:spcPts val="1804"/>
              </a:spcBef>
            </a:pPr>
            <a:r>
              <a:rPr lang="ru-RU" sz="2000" b="1" spc="-8" dirty="0">
                <a:latin typeface="Georgia"/>
                <a:cs typeface="Georgia"/>
              </a:rPr>
              <a:t>Химия – </a:t>
            </a:r>
            <a:r>
              <a:rPr lang="ru-RU" sz="2000" spc="-8" dirty="0">
                <a:latin typeface="Georgia"/>
                <a:cs typeface="Georgia"/>
              </a:rPr>
              <a:t>н</a:t>
            </a:r>
            <a:r>
              <a:rPr lang="ru-RU" sz="2000" spc="83" dirty="0">
                <a:latin typeface="Georgia"/>
                <a:cs typeface="Georgia"/>
              </a:rPr>
              <a:t>епрограммируемый</a:t>
            </a:r>
            <a:r>
              <a:rPr lang="ru-RU" sz="2000" spc="443" dirty="0">
                <a:latin typeface="Georgia"/>
                <a:cs typeface="Georgia"/>
              </a:rPr>
              <a:t> </a:t>
            </a:r>
            <a:r>
              <a:rPr lang="ru-RU" sz="2000" spc="53" dirty="0">
                <a:latin typeface="Georgia"/>
                <a:cs typeface="Georgia"/>
              </a:rPr>
              <a:t>калькулятор</a:t>
            </a:r>
          </a:p>
          <a:p>
            <a:pPr marL="128111" marR="122396" algn="ctr">
              <a:spcBef>
                <a:spcPts val="1804"/>
              </a:spcBef>
            </a:pPr>
            <a:r>
              <a:rPr sz="2000" b="1" spc="-23" dirty="0" err="1">
                <a:latin typeface="Georgia"/>
                <a:cs typeface="Georgia"/>
              </a:rPr>
              <a:t>Физика</a:t>
            </a:r>
            <a:r>
              <a:rPr sz="2000" b="1" spc="-23" dirty="0">
                <a:latin typeface="Georgia"/>
                <a:cs typeface="Georgia"/>
              </a:rPr>
              <a:t> </a:t>
            </a:r>
            <a:r>
              <a:rPr sz="2000" spc="-304" dirty="0">
                <a:latin typeface="Georgia"/>
                <a:cs typeface="Georgia"/>
              </a:rPr>
              <a:t>– </a:t>
            </a:r>
            <a:r>
              <a:rPr lang="ru-RU" sz="2000" spc="-304" dirty="0">
                <a:latin typeface="Georgia"/>
                <a:cs typeface="Georgia"/>
              </a:rPr>
              <a:t>  </a:t>
            </a:r>
            <a:r>
              <a:rPr sz="2000" spc="60" dirty="0" err="1">
                <a:latin typeface="Georgia"/>
                <a:cs typeface="Georgia"/>
              </a:rPr>
              <a:t>линейка</a:t>
            </a:r>
            <a:r>
              <a:rPr sz="2000" spc="60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и </a:t>
            </a:r>
            <a:r>
              <a:rPr sz="2000" spc="83" dirty="0" err="1">
                <a:latin typeface="Georgia"/>
                <a:cs typeface="Georgia"/>
              </a:rPr>
              <a:t>непрограммируемый</a:t>
            </a:r>
            <a:r>
              <a:rPr sz="2000" spc="83" dirty="0">
                <a:latin typeface="Georgia"/>
                <a:cs typeface="Georgia"/>
              </a:rPr>
              <a:t>  </a:t>
            </a:r>
            <a:r>
              <a:rPr sz="2000" spc="49" dirty="0" err="1">
                <a:latin typeface="Georgia"/>
                <a:cs typeface="Georgia"/>
              </a:rPr>
              <a:t>калькулятор</a:t>
            </a:r>
            <a:endParaRPr sz="2000" dirty="0">
              <a:latin typeface="Georgia"/>
              <a:cs typeface="Georgia"/>
            </a:endParaRPr>
          </a:p>
          <a:p>
            <a:pPr algn="ctr">
              <a:spcBef>
                <a:spcPts val="1800"/>
              </a:spcBef>
            </a:pPr>
            <a:r>
              <a:rPr lang="ru-RU" sz="2000" b="1" spc="19" dirty="0">
                <a:latin typeface="Georgia"/>
                <a:cs typeface="Georgia"/>
              </a:rPr>
              <a:t>Математика </a:t>
            </a:r>
            <a:r>
              <a:rPr lang="ru-RU" sz="2000" spc="-304" dirty="0">
                <a:latin typeface="Georgia"/>
                <a:cs typeface="Georgia"/>
              </a:rPr>
              <a:t>–    </a:t>
            </a:r>
            <a:r>
              <a:rPr lang="ru-RU" sz="2000" spc="83" dirty="0">
                <a:latin typeface="Georgia"/>
                <a:cs typeface="Georgia"/>
              </a:rPr>
              <a:t>непрограммируемый</a:t>
            </a:r>
            <a:r>
              <a:rPr lang="ru-RU" sz="2000" spc="184" dirty="0">
                <a:latin typeface="Georgia"/>
                <a:cs typeface="Georgia"/>
              </a:rPr>
              <a:t> </a:t>
            </a:r>
            <a:r>
              <a:rPr lang="ru-RU" sz="2000" spc="53" dirty="0">
                <a:latin typeface="Georgia"/>
                <a:cs typeface="Georgia"/>
              </a:rPr>
              <a:t>калькулятор</a:t>
            </a:r>
            <a:endParaRPr lang="ru-RU" sz="2000" dirty="0">
              <a:latin typeface="Georgia"/>
              <a:cs typeface="Georgia"/>
            </a:endParaRPr>
          </a:p>
          <a:p>
            <a:pPr algn="ctr">
              <a:spcBef>
                <a:spcPts val="1800"/>
              </a:spcBef>
            </a:pPr>
            <a:r>
              <a:rPr lang="ru-RU" sz="2000" b="1" spc="-11" dirty="0">
                <a:latin typeface="Georgia"/>
                <a:cs typeface="Georgia"/>
              </a:rPr>
              <a:t>География </a:t>
            </a:r>
            <a:r>
              <a:rPr lang="ru-RU" sz="2000" spc="-304" dirty="0">
                <a:latin typeface="Georgia"/>
                <a:cs typeface="Georgia"/>
              </a:rPr>
              <a:t>–   </a:t>
            </a:r>
            <a:r>
              <a:rPr lang="ru-RU" sz="2000" spc="64" dirty="0">
                <a:latin typeface="Georgia"/>
                <a:cs typeface="Georgia"/>
              </a:rPr>
              <a:t>линейка, </a:t>
            </a:r>
            <a:r>
              <a:rPr lang="ru-RU" sz="2000" spc="101" dirty="0">
                <a:latin typeface="Georgia"/>
                <a:cs typeface="Georgia"/>
              </a:rPr>
              <a:t>транспортир </a:t>
            </a:r>
            <a:r>
              <a:rPr lang="ru-RU" sz="2000" spc="75" dirty="0">
                <a:latin typeface="Georgia"/>
                <a:cs typeface="Georgia"/>
              </a:rPr>
              <a:t>и  </a:t>
            </a:r>
            <a:r>
              <a:rPr lang="ru-RU" sz="2000" spc="83" dirty="0">
                <a:latin typeface="Georgia"/>
                <a:cs typeface="Georgia"/>
              </a:rPr>
              <a:t>непрограммируемый</a:t>
            </a:r>
            <a:r>
              <a:rPr lang="ru-RU" sz="2000" spc="184" dirty="0">
                <a:latin typeface="Georgia"/>
                <a:cs typeface="Georgia"/>
              </a:rPr>
              <a:t> </a:t>
            </a:r>
            <a:r>
              <a:rPr lang="ru-RU" sz="2000" spc="53" dirty="0">
                <a:latin typeface="Georgia"/>
                <a:cs typeface="Georgia"/>
              </a:rPr>
              <a:t>калькулятор</a:t>
            </a:r>
            <a:endParaRPr lang="ru-RU" sz="2000" dirty="0">
              <a:latin typeface="Georgia"/>
              <a:cs typeface="Georgia"/>
            </a:endParaRPr>
          </a:p>
          <a:p>
            <a:pPr algn="ctr">
              <a:spcBef>
                <a:spcPts val="1800"/>
              </a:spcBef>
            </a:pPr>
            <a:endParaRPr sz="1650" dirty="0">
              <a:latin typeface="Georgia"/>
              <a:cs typeface="Georgi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РАЗРЕШЕНО ИСПОЛЬЗОВАТЬ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9939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75365"/>
            <a:ext cx="5957411" cy="41309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625" b="1" cap="all" dirty="0">
                <a:solidFill>
                  <a:schemeClr val="bg1"/>
                </a:solidFill>
                <a:latin typeface="Book Antiqua"/>
                <a:ea typeface="+mj-ea"/>
                <a:cs typeface="+mj-cs"/>
              </a:rPr>
              <a:t>Вход участников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04800" y="1070642"/>
            <a:ext cx="6096000" cy="3253707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С 9:00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При предъявлении паспорта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Начало первой части инструктажа в 9.50 начало второй части в 10:00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Опоздавшим</a:t>
            </a:r>
            <a:r>
              <a:rPr lang="ru-RU" sz="2800" dirty="0"/>
              <a:t> участникам повторно инструктаж </a:t>
            </a:r>
            <a:r>
              <a:rPr lang="ru-RU" sz="2800" b="1" dirty="0"/>
              <a:t>не проводится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ВХОД УЧАСТИНИКОВ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01" y="104692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09600" y="225889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ПРОВЕДЕНИЕ ОГЭ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71" t="29286" r="45653" b="31718"/>
          <a:stretch/>
        </p:blipFill>
        <p:spPr bwMode="auto">
          <a:xfrm>
            <a:off x="4522156" y="1123950"/>
            <a:ext cx="2307043" cy="280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02245" y="929284"/>
            <a:ext cx="4267200" cy="3928466"/>
          </a:xfrm>
          <a:prstGeom prst="rect">
            <a:avLst/>
          </a:prstGeom>
        </p:spPr>
        <p:txBody>
          <a:bodyPr vert="horz" lIns="68580" tIns="34290" rIns="68580" bIns="34290" rtlCol="0">
            <a:normAutofit fontScale="70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None/>
            </a:pPr>
            <a:r>
              <a:rPr lang="ru-RU" sz="3400" dirty="0">
                <a:solidFill>
                  <a:schemeClr val="tx1"/>
                </a:solidFill>
              </a:rPr>
              <a:t>Участникам </a:t>
            </a:r>
            <a:r>
              <a:rPr lang="ru-RU" sz="3400" b="1" dirty="0">
                <a:solidFill>
                  <a:schemeClr val="tx1"/>
                </a:solidFill>
              </a:rPr>
              <a:t>ЗАПРЕЩАЕТСЯ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b="1" dirty="0">
                <a:solidFill>
                  <a:schemeClr val="tx1"/>
                </a:solidFill>
              </a:rPr>
              <a:t>свободно перемещаться </a:t>
            </a:r>
            <a:r>
              <a:rPr lang="ru-RU" sz="3400" dirty="0">
                <a:solidFill>
                  <a:schemeClr val="tx1"/>
                </a:solidFill>
              </a:rPr>
              <a:t>по ППЭ, </a:t>
            </a:r>
            <a:r>
              <a:rPr lang="ru-RU" sz="3400" b="1" dirty="0">
                <a:solidFill>
                  <a:schemeClr val="tx1"/>
                </a:solidFill>
              </a:rPr>
              <a:t>разговаривать друг с другом</a:t>
            </a:r>
            <a:r>
              <a:rPr lang="ru-RU" sz="3400" dirty="0">
                <a:solidFill>
                  <a:schemeClr val="tx1"/>
                </a:solidFill>
              </a:rPr>
              <a:t>, запрещено иметь при себе: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Средства связи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Фото-, аудио-, видеоаппаратуру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Справочные материалы, письменные заметки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Иные средства хранения и передачи информации</a:t>
            </a:r>
          </a:p>
          <a:p>
            <a:endParaRPr lang="ru-RU" sz="1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ПРОВЕДЕНИЕ ОГЭ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304800" y="971550"/>
            <a:ext cx="6262211" cy="396112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5725"/>
            <a:r>
              <a:rPr lang="en-US" sz="1900" dirty="0"/>
              <a:t>	</a:t>
            </a:r>
            <a:r>
              <a:rPr lang="ru-RU" sz="1900" dirty="0"/>
              <a:t>Участники экзамена выполняют экзаменационную работу самостоятельно, без помощи посторонних лиц. Во время экзамена на рабочем столе участника ГИА помимо экзаменационных материалов находятся:</a:t>
            </a:r>
            <a:endParaRPr lang="en-US" sz="1900" dirty="0"/>
          </a:p>
          <a:p>
            <a:pPr marL="85725"/>
            <a:endParaRPr lang="ru-RU" sz="1900" dirty="0"/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а) </a:t>
            </a:r>
            <a:r>
              <a:rPr lang="ru-RU" sz="1900" dirty="0" err="1"/>
              <a:t>гелевая</a:t>
            </a:r>
            <a:r>
              <a:rPr lang="ru-RU" sz="1900" dirty="0"/>
              <a:t> или капиллярная ручка с чернилами черного цвета;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б) документ, удостоверяющий личность;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в) средства обучения и воспитания;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г) лекарства и питание (при необходимости);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д) специальные технические средства (для лиц, указанных в </a:t>
            </a:r>
            <a:r>
              <a:rPr lang="ru-RU" sz="1900" dirty="0">
                <a:hlinkClick r:id="rId2"/>
              </a:rPr>
              <a:t>пункте </a:t>
            </a:r>
            <a:r>
              <a:rPr lang="ru-RU" sz="1900" dirty="0"/>
              <a:t>53 настоящего Порядка) (при необходимости);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е) листы бумаги для черновиков, выданные в ППЭ (за исключением ОГЭ по иностранным языкам (раздел "Говорение").</a:t>
            </a:r>
          </a:p>
          <a:p>
            <a:endParaRPr lang="ru-RU" sz="135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963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609600" y="210828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ПРОВЕДЕНИЕ ОГЭ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ПРОВЕДЕНИЕ ОГЭ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228600" y="1200150"/>
            <a:ext cx="6172200" cy="251460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Информирование</a:t>
            </a:r>
            <a:r>
              <a:rPr lang="ru-RU" sz="2800" dirty="0"/>
              <a:t> участников экзамена за </a:t>
            </a:r>
            <a:r>
              <a:rPr lang="ru-RU" sz="2800" b="1" dirty="0"/>
              <a:t>30 и за 5 минут </a:t>
            </a:r>
            <a:r>
              <a:rPr lang="ru-RU" sz="2800" dirty="0"/>
              <a:t>до окончания экзамена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По истечении времени </a:t>
            </a:r>
            <a:r>
              <a:rPr lang="ru-RU" sz="2800" dirty="0"/>
              <a:t>экзамена необходимо положить ручку на стол и </a:t>
            </a:r>
            <a:r>
              <a:rPr lang="ru-RU" sz="2800" b="1" dirty="0"/>
              <a:t>прекратить выполнение экзаменационной работы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890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609600" y="260104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ПРОВЕДЕНИЕ ОГЭ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ПРОВЕДЕНИЕ ОГЭ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88357" y="890774"/>
            <a:ext cx="6481286" cy="350520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Обучающиеся с ОВЗ (при предъявлении копии рекомендаций ПМПК), обучающиеся - дети-инвалиды и инвалиды (при предъявлении оригинала или заверенной копии справки, подтверждающей инвалидность) при сдаче ГИА-9 году имеют право на увеличение продолжительности экзамена на 1,5 часа, создание специальных условий, учитывающих состояние здоровья, особенности психофизического развития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291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609600" y="244107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ОСОБЫЕ УСЛОВИЯ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ОСОБЫЕ УСЛОВИЯ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20693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/>
          <p:nvPr/>
        </p:nvSpPr>
        <p:spPr>
          <a:xfrm>
            <a:off x="838200" y="1105024"/>
            <a:ext cx="1366552" cy="99450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600" spc="-34" dirty="0">
                <a:latin typeface="Microsoft Sans Serif"/>
                <a:cs typeface="Microsoft Sans Serif"/>
              </a:rPr>
              <a:t>СПРАВКА</a:t>
            </a:r>
            <a:endParaRPr sz="1600" dirty="0">
              <a:latin typeface="Microsoft Sans Serif"/>
              <a:cs typeface="Microsoft Sans Serif"/>
            </a:endParaRPr>
          </a:p>
          <a:p>
            <a:pPr marL="9525" marR="3810" algn="ctr"/>
            <a:r>
              <a:rPr sz="1600" spc="-4" dirty="0">
                <a:latin typeface="Microsoft Sans Serif"/>
                <a:cs typeface="Microsoft Sans Serif"/>
              </a:rPr>
              <a:t>об</a:t>
            </a:r>
            <a:r>
              <a:rPr sz="1600" spc="-41" dirty="0">
                <a:latin typeface="Microsoft Sans Serif"/>
                <a:cs typeface="Microsoft Sans Serif"/>
              </a:rPr>
              <a:t> </a:t>
            </a:r>
            <a:r>
              <a:rPr sz="1600" spc="-11" dirty="0">
                <a:latin typeface="Microsoft Sans Serif"/>
                <a:cs typeface="Microsoft Sans Serif"/>
              </a:rPr>
              <a:t>установлении </a:t>
            </a:r>
            <a:r>
              <a:rPr sz="1600" spc="-349" dirty="0">
                <a:latin typeface="Microsoft Sans Serif"/>
                <a:cs typeface="Microsoft Sans Serif"/>
              </a:rPr>
              <a:t> </a:t>
            </a:r>
            <a:r>
              <a:rPr sz="1600" spc="-4" dirty="0">
                <a:latin typeface="Microsoft Sans Serif"/>
                <a:cs typeface="Microsoft Sans Serif"/>
              </a:rPr>
              <a:t>инвалидности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4"/>
          <p:cNvGrpSpPr/>
          <p:nvPr/>
        </p:nvGrpSpPr>
        <p:grpSpPr>
          <a:xfrm>
            <a:off x="533400" y="2453736"/>
            <a:ext cx="1877854" cy="2076641"/>
            <a:chOff x="857250" y="3500501"/>
            <a:chExt cx="2357755" cy="2214245"/>
          </a:xfrm>
        </p:grpSpPr>
        <p:pic>
          <p:nvPicPr>
            <p:cNvPr id="8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472" y="4075137"/>
              <a:ext cx="1462024" cy="1639189"/>
            </a:xfrm>
            <a:prstGeom prst="rect">
              <a:avLst/>
            </a:prstGeom>
          </p:spPr>
        </p:pic>
        <p:pic>
          <p:nvPicPr>
            <p:cNvPr id="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50" y="3500501"/>
              <a:ext cx="1473073" cy="1675511"/>
            </a:xfrm>
            <a:prstGeom prst="rect">
              <a:avLst/>
            </a:prstGeom>
          </p:spPr>
        </p:pic>
      </p:grpSp>
      <p:sp>
        <p:nvSpPr>
          <p:cNvPr id="10" name="object 7"/>
          <p:cNvSpPr txBox="1"/>
          <p:nvPr/>
        </p:nvSpPr>
        <p:spPr>
          <a:xfrm>
            <a:off x="3800466" y="1221654"/>
            <a:ext cx="2219334" cy="25583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600" spc="-30" dirty="0">
                <a:latin typeface="Microsoft Sans Serif"/>
                <a:cs typeface="Microsoft Sans Serif"/>
              </a:rPr>
              <a:t>ЗАКЛЮЧЕНИЕ</a:t>
            </a:r>
            <a:r>
              <a:rPr sz="1600" spc="334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ПМПК</a:t>
            </a: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11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0399" y="1978142"/>
            <a:ext cx="1676399" cy="2358866"/>
          </a:xfrm>
          <a:prstGeom prst="rect">
            <a:avLst/>
          </a:prstGeom>
        </p:spPr>
      </p:pic>
      <p:sp>
        <p:nvSpPr>
          <p:cNvPr id="12" name="object 9"/>
          <p:cNvSpPr txBox="1"/>
          <p:nvPr/>
        </p:nvSpPr>
        <p:spPr>
          <a:xfrm>
            <a:off x="5029200" y="2453736"/>
            <a:ext cx="1828800" cy="99402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  <a:buSzPct val="93750"/>
              <a:buFont typeface="Wingdings"/>
              <a:buChar char=""/>
              <a:tabLst>
                <a:tab pos="130969" algn="l"/>
              </a:tabLst>
            </a:pPr>
            <a:r>
              <a:rPr sz="1600" spc="-8" dirty="0">
                <a:latin typeface="Microsoft Sans Serif"/>
                <a:cs typeface="Microsoft Sans Serif"/>
              </a:rPr>
              <a:t>специальные </a:t>
            </a:r>
            <a:r>
              <a:rPr sz="1600" spc="-4" dirty="0">
                <a:latin typeface="Microsoft Sans Serif"/>
                <a:cs typeface="Microsoft Sans Serif"/>
              </a:rPr>
              <a:t> условия,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34" dirty="0" err="1">
                <a:latin typeface="Microsoft Sans Serif"/>
                <a:cs typeface="Microsoft Sans Serif"/>
              </a:rPr>
              <a:t>ре</a:t>
            </a:r>
            <a:r>
              <a:rPr sz="1600" spc="-23" dirty="0" err="1">
                <a:latin typeface="Microsoft Sans Serif"/>
                <a:cs typeface="Microsoft Sans Serif"/>
              </a:rPr>
              <a:t>ком</a:t>
            </a:r>
            <a:r>
              <a:rPr sz="1600" spc="-8" dirty="0" err="1">
                <a:latin typeface="Microsoft Sans Serif"/>
                <a:cs typeface="Microsoft Sans Serif"/>
              </a:rPr>
              <a:t>ендо</a:t>
            </a:r>
            <a:r>
              <a:rPr sz="1600" spc="-11" dirty="0" err="1">
                <a:latin typeface="Microsoft Sans Serif"/>
                <a:cs typeface="Microsoft Sans Serif"/>
              </a:rPr>
              <a:t>ван</a:t>
            </a:r>
            <a:r>
              <a:rPr sz="1600" spc="-15" dirty="0" err="1">
                <a:latin typeface="Microsoft Sans Serif"/>
                <a:cs typeface="Microsoft Sans Serif"/>
              </a:rPr>
              <a:t>н</a:t>
            </a:r>
            <a:r>
              <a:rPr sz="1600" spc="-4" dirty="0" err="1">
                <a:latin typeface="Microsoft Sans Serif"/>
                <a:cs typeface="Microsoft Sans Serif"/>
              </a:rPr>
              <a:t>ые</a:t>
            </a:r>
            <a:r>
              <a:rPr sz="1600" spc="-4" dirty="0">
                <a:latin typeface="Microsoft Sans Serif"/>
                <a:cs typeface="Microsoft Sans Serif"/>
              </a:rPr>
              <a:t>  </a:t>
            </a:r>
            <a:r>
              <a:rPr sz="1600" spc="-26" dirty="0">
                <a:latin typeface="Microsoft Sans Serif"/>
                <a:cs typeface="Microsoft Sans Serif"/>
              </a:rPr>
              <a:t>ПМПК</a:t>
            </a: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6" y="77059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bject 2"/>
          <p:cNvSpPr txBox="1"/>
          <p:nvPr/>
        </p:nvSpPr>
        <p:spPr>
          <a:xfrm>
            <a:off x="533400" y="226564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ОСОБЫЕ УСЛОВИЯ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ОСОБЫЕ УСЛОВИЯ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98357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3075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09600" y="258897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155031" lvl="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	УДАЛЕНИЕ С ЭКЗАМЕНА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28600" y="1352550"/>
            <a:ext cx="6248400" cy="210026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Лица, </a:t>
            </a:r>
            <a:r>
              <a:rPr lang="ru-RU" sz="2800" b="1" dirty="0"/>
              <a:t>допустившие нарушение Порядка</a:t>
            </a:r>
            <a:r>
              <a:rPr lang="ru-RU" sz="2800" dirty="0"/>
              <a:t>, удаляются с экзамена. Акт об удалении с экзамена составляется в помещении для руководителя ППЭ в присутствии члена ГЭК, руководителя ППЭ, организатора.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УДАЛЕНИЕ С ЭКЗАМЕНА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5359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29" y="126528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56217" y="282349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ДОСРОЧНОЕ ЗАВЕРШЕНИЕ</a:t>
            </a:r>
            <a:endParaRPr sz="2775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28600" y="1200150"/>
            <a:ext cx="6285028" cy="27432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В случае если участник </a:t>
            </a:r>
            <a:r>
              <a:rPr lang="ru-RU" b="1" dirty="0">
                <a:solidFill>
                  <a:schemeClr val="tx1"/>
                </a:solidFill>
              </a:rPr>
              <a:t>по состоянию здоровья</a:t>
            </a:r>
            <a:r>
              <a:rPr lang="ru-RU" dirty="0">
                <a:solidFill>
                  <a:schemeClr val="tx1"/>
                </a:solidFill>
              </a:rPr>
              <a:t> или другим объективным причинам </a:t>
            </a:r>
            <a:r>
              <a:rPr lang="ru-RU" b="1" dirty="0">
                <a:solidFill>
                  <a:schemeClr val="tx1"/>
                </a:solidFill>
              </a:rPr>
              <a:t>не может завершить выполнение работы</a:t>
            </a:r>
            <a:r>
              <a:rPr lang="ru-RU" dirty="0">
                <a:solidFill>
                  <a:schemeClr val="tx1"/>
                </a:solidFill>
              </a:rPr>
              <a:t>, он ДОСРОЧНО покидает аудиторию. </a:t>
            </a:r>
            <a:r>
              <a:rPr lang="ru-RU" u="sng" dirty="0">
                <a:solidFill>
                  <a:schemeClr val="tx1"/>
                </a:solidFill>
              </a:rPr>
              <a:t>При согласии участника </a:t>
            </a:r>
            <a:r>
              <a:rPr lang="ru-RU" dirty="0">
                <a:solidFill>
                  <a:schemeClr val="tx1"/>
                </a:solidFill>
              </a:rPr>
              <a:t>экзамен завершается досрочно член ГЭК и медицинский работник составляют акт о досрочном завершении по объективным причинам.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ДОСРОЧНОЕ ЗАВЕРШЕНИЕ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5359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85750"/>
            <a:ext cx="5957411" cy="80550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sz="2100" spc="-52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spc="-10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АППЕЛЯЦИИ:</a:t>
            </a:r>
            <a:endParaRPr sz="2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spcBef>
                <a:spcPts val="11"/>
              </a:spcBef>
            </a:pPr>
            <a:endParaRPr sz="2775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91259"/>
            <a:ext cx="5957411" cy="341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АППЕЛЯЦИЯ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2068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20620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РЕЗУЛЬТАТЫ ГИА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533400" y="1181946"/>
            <a:ext cx="6096000" cy="296427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7144" algn="just">
              <a:spcBef>
                <a:spcPts val="75"/>
              </a:spcBef>
            </a:pP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проведении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используется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пятибалльная </a:t>
            </a:r>
            <a:r>
              <a:rPr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система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оценки.</a:t>
            </a:r>
            <a:endParaRPr sz="2400" dirty="0">
              <a:latin typeface="Cambria"/>
              <a:cs typeface="Cambria"/>
            </a:endParaRPr>
          </a:p>
          <a:p>
            <a:pPr marL="9525" marR="3810" algn="just"/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О</a:t>
            </a: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тветы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spc="3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первой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части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экзаменационной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работы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проверяются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автоматизированно.</a:t>
            </a:r>
            <a:endParaRPr sz="2400" dirty="0">
              <a:latin typeface="Cambria"/>
              <a:cs typeface="Cambria"/>
            </a:endParaRPr>
          </a:p>
          <a:p>
            <a:pPr marL="9525" marR="4763" algn="just"/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Ответы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второй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части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ОГЭ,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проверяются </a:t>
            </a:r>
            <a:r>
              <a:rPr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экспертами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предметных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комиссий.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РЕЗУЛЬТАТЫ ГИА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50870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199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32920" y="262057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РЕЗУЛЬТАТЫ ГИА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" y="1408613"/>
            <a:ext cx="142875" cy="144018"/>
          </a:xfrm>
          <a:prstGeom prst="rect">
            <a:avLst/>
          </a:prstGeom>
        </p:spPr>
      </p:pic>
      <p:pic>
        <p:nvPicPr>
          <p:cNvPr id="7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" y="2686050"/>
            <a:ext cx="142875" cy="144018"/>
          </a:xfrm>
          <a:prstGeom prst="rect">
            <a:avLst/>
          </a:prstGeom>
        </p:spPr>
      </p:pic>
      <p:sp>
        <p:nvSpPr>
          <p:cNvPr id="8" name="object 5"/>
          <p:cNvSpPr txBox="1"/>
          <p:nvPr/>
        </p:nvSpPr>
        <p:spPr>
          <a:xfrm>
            <a:off x="632921" y="1146962"/>
            <a:ext cx="5894546" cy="19999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spc="-30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признаются</a:t>
            </a:r>
            <a:endParaRPr dirty="0">
              <a:latin typeface="Cambria"/>
              <a:cs typeface="Cambria"/>
            </a:endParaRPr>
          </a:p>
          <a:p>
            <a:pPr marL="9525" marR="143351"/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удовлетворительными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случае,</a:t>
            </a:r>
            <a:r>
              <a:rPr b="1" spc="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если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 обучающийся </a:t>
            </a:r>
            <a:r>
              <a:rPr b="1" spc="-382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набрал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 минимальное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 err="1">
                <a:solidFill>
                  <a:srgbClr val="000713"/>
                </a:solidFill>
                <a:latin typeface="Cambria"/>
                <a:cs typeface="Cambria"/>
              </a:rPr>
              <a:t>баллов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dirty="0">
              <a:latin typeface="Cambria"/>
              <a:cs typeface="Cambria"/>
            </a:endParaRPr>
          </a:p>
          <a:p>
            <a:pPr marL="9525" marR="3810" algn="just">
              <a:spcBef>
                <a:spcPts val="435"/>
              </a:spcBef>
            </a:pP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случае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получения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обучающимися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ГИА-9 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неудовлетворительных </a:t>
            </a:r>
            <a:r>
              <a:rPr b="1" spc="-30" dirty="0">
                <a:solidFill>
                  <a:srgbClr val="FF0000"/>
                </a:solidFill>
                <a:latin typeface="Cambria"/>
                <a:cs typeface="Cambria"/>
              </a:rPr>
              <a:t>результатов </a:t>
            </a:r>
            <a:r>
              <a:rPr b="1" spc="4" dirty="0">
                <a:solidFill>
                  <a:srgbClr val="FF0000"/>
                </a:solidFill>
                <a:latin typeface="Cambria"/>
                <a:cs typeface="Cambria"/>
              </a:rPr>
              <a:t>не </a:t>
            </a:r>
            <a:r>
              <a:rPr b="1" dirty="0">
                <a:solidFill>
                  <a:srgbClr val="FF0000"/>
                </a:solidFill>
                <a:latin typeface="Cambria"/>
                <a:cs typeface="Cambria"/>
              </a:rPr>
              <a:t>более </a:t>
            </a:r>
            <a:r>
              <a:rPr b="1" spc="-4" dirty="0">
                <a:solidFill>
                  <a:srgbClr val="FF0000"/>
                </a:solidFill>
                <a:latin typeface="Cambria"/>
                <a:cs typeface="Cambria"/>
              </a:rPr>
              <a:t>чем по </a:t>
            </a:r>
            <a:r>
              <a:rPr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b="1" spc="14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b="1" spc="13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b="1" spc="14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(из</a:t>
            </a:r>
            <a:r>
              <a:rPr b="1" spc="13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числа</a:t>
            </a:r>
            <a:r>
              <a:rPr b="1" spc="14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обязательных</a:t>
            </a:r>
            <a:r>
              <a:rPr b="1" spc="15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endParaRPr dirty="0">
              <a:latin typeface="Cambria"/>
              <a:cs typeface="Cambria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632920" y="3146868"/>
            <a:ext cx="3209449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1470184" algn="l"/>
                <a:tab pos="2013109" algn="l"/>
              </a:tabLst>
            </a:pP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предметов	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	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выбору),</a:t>
            </a:r>
            <a:endParaRPr dirty="0">
              <a:latin typeface="Cambria"/>
              <a:cs typeface="Cambria"/>
            </a:endParaRPr>
          </a:p>
          <a:p>
            <a:pPr marL="9525">
              <a:tabLst>
                <a:tab pos="1389221" algn="l"/>
                <a:tab pos="1727359" algn="l"/>
                <a:tab pos="2546033" algn="l"/>
              </a:tabLst>
            </a:pP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допущены	к	сд</a:t>
            </a:r>
            <a:r>
              <a:rPr b="1" spc="-68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че	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ГИ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-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endParaRPr dirty="0">
              <a:latin typeface="Cambria"/>
              <a:cs typeface="Cambria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3872912" y="3150774"/>
            <a:ext cx="2643664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54305" marR="3810" indent="-145256">
              <a:spcBef>
                <a:spcPts val="75"/>
              </a:spcBef>
              <a:tabLst>
                <a:tab pos="624364" algn="l"/>
                <a:tab pos="701039" algn="l"/>
                <a:tab pos="1586865" algn="l"/>
              </a:tabLst>
            </a:pP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они		б</a:t>
            </a:r>
            <a:r>
              <a:rPr b="1" spc="-143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дут	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пов</a:t>
            </a:r>
            <a:r>
              <a:rPr b="1" spc="-4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орно  п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о	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с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оо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b="1" spc="-4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ст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щим</a:t>
            </a:r>
            <a:endParaRPr dirty="0">
              <a:latin typeface="Cambria"/>
              <a:cs typeface="Cambria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632920" y="3718296"/>
            <a:ext cx="4050506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 </a:t>
            </a:r>
            <a:r>
              <a:rPr b="1" dirty="0">
                <a:solidFill>
                  <a:srgbClr val="FF0000"/>
                </a:solidFill>
                <a:latin typeface="Cambria"/>
                <a:cs typeface="Cambria"/>
              </a:rPr>
              <a:t>в</a:t>
            </a:r>
            <a:r>
              <a:rPr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11" dirty="0">
                <a:solidFill>
                  <a:srgbClr val="FF0000"/>
                </a:solidFill>
                <a:latin typeface="Cambria"/>
                <a:cs typeface="Cambria"/>
              </a:rPr>
              <a:t>текущем</a:t>
            </a:r>
            <a:r>
              <a:rPr b="1" spc="1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60" dirty="0">
                <a:solidFill>
                  <a:srgbClr val="FF0000"/>
                </a:solidFill>
                <a:latin typeface="Cambria"/>
                <a:cs typeface="Cambria"/>
              </a:rPr>
              <a:t>году</a:t>
            </a:r>
            <a:r>
              <a:rPr b="1" spc="-60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dirty="0">
              <a:latin typeface="Cambria"/>
              <a:cs typeface="Cambri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РЕЗУЛЬТАТЫ ГИА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75121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686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85750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РЕЗУЛЬТАТЫ ГИА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56710" y="750813"/>
            <a:ext cx="6348890" cy="386984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262890">
              <a:lnSpc>
                <a:spcPct val="114999"/>
              </a:lnSpc>
              <a:spcBef>
                <a:spcPts val="75"/>
              </a:spcBef>
            </a:pP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Обучающимся,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или </a:t>
            </a:r>
            <a:r>
              <a:rPr sz="22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получившим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 err="1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lang="ru-RU" sz="2200" b="1" spc="-4" dirty="0">
                <a:solidFill>
                  <a:srgbClr val="000713"/>
                </a:solidFill>
                <a:latin typeface="Cambria"/>
                <a:cs typeface="Cambria"/>
              </a:rPr>
              <a:t> н</a:t>
            </a:r>
            <a:r>
              <a:rPr sz="2200" b="1" spc="-11" dirty="0" err="1">
                <a:solidFill>
                  <a:srgbClr val="000713"/>
                </a:solidFill>
                <a:latin typeface="Cambria"/>
                <a:cs typeface="Cambria"/>
              </a:rPr>
              <a:t>еудовлетворительные</a:t>
            </a:r>
            <a:r>
              <a:rPr sz="22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26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2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более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чем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по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200" b="1" spc="38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 err="1">
                <a:solidFill>
                  <a:srgbClr val="000713"/>
                </a:solidFill>
                <a:latin typeface="Cambria"/>
                <a:cs typeface="Cambria"/>
              </a:rPr>
              <a:t>либо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 err="1">
                <a:solidFill>
                  <a:srgbClr val="FF0000"/>
                </a:solidFill>
                <a:latin typeface="Cambria"/>
                <a:cs typeface="Cambria"/>
              </a:rPr>
              <a:t>получившим</a:t>
            </a:r>
            <a:r>
              <a:rPr lang="ru-RU" sz="2200" b="1" spc="-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8" dirty="0" err="1">
                <a:solidFill>
                  <a:srgbClr val="FF0000"/>
                </a:solidFill>
                <a:latin typeface="Cambria"/>
                <a:cs typeface="Cambria"/>
              </a:rPr>
              <a:t>повторно</a:t>
            </a:r>
            <a:r>
              <a:rPr lang="ru-RU" sz="2200"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11" dirty="0" err="1">
                <a:solidFill>
                  <a:srgbClr val="000713"/>
                </a:solidFill>
                <a:latin typeface="Cambria"/>
                <a:cs typeface="Cambria"/>
              </a:rPr>
              <a:t>неудовлетворительный</a:t>
            </a:r>
            <a:r>
              <a:rPr sz="22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30" dirty="0">
                <a:solidFill>
                  <a:srgbClr val="000713"/>
                </a:solidFill>
                <a:latin typeface="Cambria"/>
                <a:cs typeface="Cambria"/>
              </a:rPr>
              <a:t>результат</a:t>
            </a:r>
            <a:r>
              <a:rPr sz="2200" b="1" spc="-2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19" dirty="0">
                <a:solidFill>
                  <a:srgbClr val="000713"/>
                </a:solidFill>
                <a:latin typeface="Cambria"/>
                <a:cs typeface="Cambria"/>
              </a:rPr>
              <a:t>одному</a:t>
            </a:r>
            <a:r>
              <a:rPr sz="22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из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этих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предметов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в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дополнительные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сроки,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26" dirty="0">
                <a:solidFill>
                  <a:srgbClr val="000713"/>
                </a:solidFill>
                <a:latin typeface="Cambria"/>
                <a:cs typeface="Cambria"/>
              </a:rPr>
              <a:t>будет</a:t>
            </a:r>
            <a:r>
              <a:rPr sz="22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предоставлено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право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повторно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сдать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экзамены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200" b="1" spc="3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соответствующим </a:t>
            </a:r>
            <a:r>
              <a:rPr sz="22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 err="1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 err="1">
                <a:solidFill>
                  <a:srgbClr val="FF0000"/>
                </a:solidFill>
                <a:latin typeface="Cambria"/>
                <a:cs typeface="Cambria"/>
              </a:rPr>
              <a:t>не</a:t>
            </a:r>
            <a:r>
              <a:rPr sz="2200"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ранее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err="1">
                <a:solidFill>
                  <a:srgbClr val="FF0000"/>
                </a:solidFill>
                <a:latin typeface="Cambria"/>
                <a:cs typeface="Cambria"/>
              </a:rPr>
              <a:t>сентября</a:t>
            </a:r>
            <a:r>
              <a:rPr sz="2200" b="1" spc="-8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8" smtClean="0">
                <a:solidFill>
                  <a:srgbClr val="FF0000"/>
                </a:solidFill>
                <a:latin typeface="Cambria"/>
                <a:cs typeface="Cambria"/>
              </a:rPr>
              <a:t>202</a:t>
            </a:r>
            <a:r>
              <a:rPr lang="ru-RU" sz="2200" b="1" spc="-8" dirty="0" smtClean="0">
                <a:solidFill>
                  <a:srgbClr val="FF0000"/>
                </a:solidFill>
                <a:latin typeface="Cambria"/>
                <a:cs typeface="Cambria"/>
              </a:rPr>
              <a:t>6</a:t>
            </a:r>
            <a:r>
              <a:rPr sz="2200" b="1" spc="23" smtClean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26" dirty="0">
                <a:solidFill>
                  <a:srgbClr val="FF0000"/>
                </a:solidFill>
                <a:latin typeface="Cambria"/>
                <a:cs typeface="Cambria"/>
              </a:rPr>
              <a:t>года.</a:t>
            </a:r>
            <a:endParaRPr sz="2200" dirty="0">
              <a:latin typeface="Cambria"/>
              <a:cs typeface="Cambri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РЕЗУЛЬТАТЫ ГИА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75121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534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150" y="320136"/>
            <a:ext cx="6743700" cy="31367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10715" algn="ctr">
              <a:lnSpc>
                <a:spcPts val="2640"/>
              </a:lnSpc>
              <a:spcBef>
                <a:spcPts val="75"/>
              </a:spcBef>
              <a:tabLst>
                <a:tab pos="2646997" algn="l"/>
                <a:tab pos="3883343" algn="l"/>
              </a:tabLst>
            </a:pPr>
            <a:r>
              <a:rPr lang="ru-RU" sz="1800" spc="98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ИТОГОВЫЕ ОТМЕТКИ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57150" y="858601"/>
            <a:ext cx="6743700" cy="4085894"/>
          </a:xfrm>
          <a:prstGeom prst="rect">
            <a:avLst/>
          </a:prstGeom>
        </p:spPr>
        <p:txBody>
          <a:bodyPr vert="horz" wrap="square" lIns="0" tIns="43339" rIns="0" bIns="0" rtlCol="0">
            <a:spAutoFit/>
          </a:bodyPr>
          <a:lstStyle/>
          <a:p>
            <a:pPr marL="104299" marR="99536" algn="ctr">
              <a:lnSpc>
                <a:spcPts val="2108"/>
              </a:lnSpc>
              <a:spcBef>
                <a:spcPts val="341"/>
              </a:spcBef>
            </a:pP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Итоговые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отметки за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9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класс по 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русскому </a:t>
            </a:r>
            <a:r>
              <a:rPr sz="1950" b="1" spc="-34" dirty="0">
                <a:solidFill>
                  <a:srgbClr val="000713"/>
                </a:solidFill>
                <a:latin typeface="Cambria"/>
                <a:cs typeface="Cambria"/>
              </a:rPr>
              <a:t>языку, </a:t>
            </a:r>
            <a:r>
              <a:rPr sz="1950" b="1" spc="-4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математике</a:t>
            </a:r>
            <a:r>
              <a:rPr sz="1950" b="1" spc="-4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195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195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предметам,</a:t>
            </a:r>
            <a:endParaRPr sz="1950" dirty="0">
              <a:latin typeface="Cambria"/>
              <a:cs typeface="Cambria"/>
            </a:endParaRPr>
          </a:p>
          <a:p>
            <a:pPr marL="340519" marR="333851" indent="-1429" algn="ctr">
              <a:lnSpc>
                <a:spcPts val="2108"/>
              </a:lnSpc>
            </a:pP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выбору обучающегося,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определяются</a:t>
            </a:r>
            <a:r>
              <a:rPr sz="1950" b="1" spc="-3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FF0000"/>
                </a:solidFill>
                <a:latin typeface="Cambria"/>
                <a:cs typeface="Cambria"/>
              </a:rPr>
              <a:t>как</a:t>
            </a:r>
            <a:r>
              <a:rPr sz="1950" b="1" dirty="0">
                <a:solidFill>
                  <a:srgbClr val="FF0000"/>
                </a:solidFill>
                <a:latin typeface="Cambria"/>
                <a:cs typeface="Cambria"/>
              </a:rPr>
              <a:t> среднее</a:t>
            </a:r>
            <a:r>
              <a:rPr sz="1950" b="1" spc="-1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FF0000"/>
                </a:solidFill>
                <a:latin typeface="Cambria"/>
                <a:cs typeface="Cambria"/>
              </a:rPr>
              <a:t>арифметическое</a:t>
            </a:r>
            <a:endParaRPr sz="1950" dirty="0">
              <a:latin typeface="Cambria"/>
              <a:cs typeface="Cambria"/>
            </a:endParaRPr>
          </a:p>
          <a:p>
            <a:pPr algn="ctr">
              <a:lnSpc>
                <a:spcPts val="1958"/>
              </a:lnSpc>
            </a:pPr>
            <a:r>
              <a:rPr sz="1950" b="1" spc="-19" dirty="0">
                <a:solidFill>
                  <a:srgbClr val="FF0000"/>
                </a:solidFill>
                <a:latin typeface="Cambria"/>
                <a:cs typeface="Cambria"/>
              </a:rPr>
              <a:t>годовой</a:t>
            </a:r>
            <a:r>
              <a:rPr sz="1950" b="1" spc="-3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FF0000"/>
                </a:solidFill>
                <a:latin typeface="Cambria"/>
                <a:cs typeface="Cambria"/>
              </a:rPr>
              <a:t>и </a:t>
            </a:r>
            <a:r>
              <a:rPr sz="1950" b="1" spc="-4" dirty="0">
                <a:solidFill>
                  <a:srgbClr val="FF0000"/>
                </a:solidFill>
                <a:latin typeface="Cambria"/>
                <a:cs typeface="Cambria"/>
              </a:rPr>
              <a:t>экзаменационной</a:t>
            </a:r>
            <a:r>
              <a:rPr sz="1950" b="1" spc="-2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FF0000"/>
                </a:solidFill>
                <a:latin typeface="Cambria"/>
                <a:cs typeface="Cambria"/>
              </a:rPr>
              <a:t>отметок</a:t>
            </a:r>
            <a:r>
              <a:rPr sz="1950" b="1" spc="-4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endParaRPr sz="1950" dirty="0"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аттестат</a:t>
            </a:r>
            <a:r>
              <a:rPr sz="1950" b="1" spc="-2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целыми</a:t>
            </a:r>
            <a:r>
              <a:rPr sz="195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числами</a:t>
            </a:r>
            <a:r>
              <a:rPr sz="195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1950" b="1" spc="-41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соответствии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с правилами 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математического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23" dirty="0" err="1">
                <a:solidFill>
                  <a:srgbClr val="000713"/>
                </a:solidFill>
                <a:latin typeface="Cambria"/>
                <a:cs typeface="Cambria"/>
              </a:rPr>
              <a:t>округления</a:t>
            </a:r>
            <a:r>
              <a:rPr sz="1950" b="1" spc="-23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endParaRPr lang="ru-RU" sz="800" b="1" spc="-23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endParaRPr lang="ru-RU" sz="1950" b="1" spc="-23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Например: годовая «</a:t>
            </a:r>
            <a:r>
              <a:rPr lang="ru-RU" sz="2800" b="1" spc="-23" dirty="0">
                <a:solidFill>
                  <a:srgbClr val="FF0000"/>
                </a:solidFill>
                <a:latin typeface="Cambria"/>
                <a:cs typeface="Cambria"/>
              </a:rPr>
              <a:t>4</a:t>
            </a: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» + экзаменационная «</a:t>
            </a:r>
            <a:r>
              <a:rPr lang="ru-RU" sz="2400" b="1" spc="-23" dirty="0">
                <a:solidFill>
                  <a:srgbClr val="FF0000"/>
                </a:solidFill>
                <a:latin typeface="Cambria"/>
                <a:cs typeface="Cambria"/>
              </a:rPr>
              <a:t>5</a:t>
            </a: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» = «</a:t>
            </a:r>
            <a:r>
              <a:rPr lang="ru-RU" sz="2800" b="1" spc="-23" dirty="0">
                <a:solidFill>
                  <a:srgbClr val="FF0000"/>
                </a:solidFill>
                <a:latin typeface="Cambria"/>
                <a:cs typeface="Cambria"/>
              </a:rPr>
              <a:t>5</a:t>
            </a:r>
            <a:r>
              <a:rPr lang="ru-RU" b="1" spc="-23" dirty="0">
                <a:latin typeface="Cambria"/>
                <a:cs typeface="Cambria"/>
              </a:rPr>
              <a:t>»</a:t>
            </a:r>
            <a:endParaRPr sz="1950" dirty="0">
              <a:latin typeface="Cambria"/>
              <a:cs typeface="Cambria"/>
            </a:endParaRPr>
          </a:p>
          <a:p>
            <a:pPr marL="318611" marR="314325" indent="-953" algn="ctr"/>
            <a:endParaRPr lang="ru-RU" sz="800" b="1" spc="-11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318611" marR="314325" indent="-953" algn="ctr"/>
            <a:r>
              <a:rPr sz="1950" b="1" spc="-11" dirty="0" err="1">
                <a:solidFill>
                  <a:srgbClr val="000713"/>
                </a:solidFill>
                <a:latin typeface="Cambria"/>
                <a:cs typeface="Cambria"/>
              </a:rPr>
              <a:t>Итоговые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отметки по 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другим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195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FF0000"/>
                </a:solidFill>
                <a:latin typeface="Cambria"/>
                <a:cs typeface="Cambria"/>
              </a:rPr>
              <a:t>на </a:t>
            </a:r>
            <a:r>
              <a:rPr sz="1950" b="1" spc="-4" dirty="0">
                <a:solidFill>
                  <a:srgbClr val="FF0000"/>
                </a:solidFill>
                <a:latin typeface="Cambria"/>
                <a:cs typeface="Cambria"/>
              </a:rPr>
              <a:t>основе</a:t>
            </a:r>
            <a:r>
              <a:rPr sz="1950" b="1" spc="-3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19" dirty="0">
                <a:solidFill>
                  <a:srgbClr val="FF0000"/>
                </a:solidFill>
                <a:latin typeface="Cambria"/>
                <a:cs typeface="Cambria"/>
              </a:rPr>
              <a:t>годовой </a:t>
            </a:r>
            <a:r>
              <a:rPr sz="1950" b="1" spc="-41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отметки</a:t>
            </a:r>
            <a:r>
              <a:rPr sz="195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за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 err="1">
                <a:solidFill>
                  <a:srgbClr val="000713"/>
                </a:solidFill>
                <a:latin typeface="Cambria"/>
                <a:cs typeface="Cambria"/>
              </a:rPr>
              <a:t>класс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lang="ru-RU" sz="1950" b="1" spc="-4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318611" marR="314325" indent="-953" algn="ctr"/>
            <a:endParaRPr sz="1950" dirty="0">
              <a:latin typeface="Cambria"/>
              <a:cs typeface="Cambri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ИТОГОВЫЕ ОТМЕТКИ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909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339680"/>
            <a:ext cx="6743700" cy="32278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10715" algn="ctr">
              <a:lnSpc>
                <a:spcPts val="2640"/>
              </a:lnSpc>
              <a:spcBef>
                <a:spcPts val="75"/>
              </a:spcBef>
              <a:tabLst>
                <a:tab pos="2646997" algn="l"/>
                <a:tab pos="3883343" algn="l"/>
              </a:tabLst>
            </a:pPr>
            <a:r>
              <a:rPr sz="2100" b="0" spc="-55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800" spc="7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АТТЕСТАТ С ОТЛИЧИЕМ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400050" y="989976"/>
            <a:ext cx="6343650" cy="35516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Выдается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выпускникам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класса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:</a:t>
            </a:r>
            <a:endParaRPr lang="ru-RU" sz="2400" b="1" spc="-4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9525">
              <a:spcBef>
                <a:spcPts val="75"/>
              </a:spcBef>
            </a:pPr>
            <a:endParaRPr sz="1000" dirty="0">
              <a:latin typeface="Cambria"/>
              <a:cs typeface="Cambria"/>
            </a:endParaRPr>
          </a:p>
          <a:p>
            <a:pPr marL="9525"/>
            <a:r>
              <a:rPr sz="2400" b="1" spc="-8" dirty="0" err="1">
                <a:solidFill>
                  <a:srgbClr val="000713"/>
                </a:solidFill>
                <a:latin typeface="Cambria"/>
                <a:cs typeface="Cambria"/>
              </a:rPr>
              <a:t>успешно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ГИА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(набравшим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endParaRPr sz="2400" dirty="0">
              <a:latin typeface="Cambria"/>
              <a:cs typeface="Cambria"/>
            </a:endParaRPr>
          </a:p>
          <a:p>
            <a:pPr marL="9525" marR="3810"/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минимальное </a:t>
            </a:r>
            <a:r>
              <a:rPr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первичных</a:t>
            </a:r>
            <a:r>
              <a:rPr sz="2400" b="1" spc="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баллов);</a:t>
            </a:r>
            <a:endParaRPr sz="2400" dirty="0">
              <a:latin typeface="Cambria"/>
              <a:cs typeface="Cambria"/>
            </a:endParaRPr>
          </a:p>
          <a:p>
            <a:pPr marL="9525" marR="214789" indent="49054">
              <a:spcBef>
                <a:spcPts val="435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имеющим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FF0000"/>
                </a:solidFill>
                <a:latin typeface="Cambria"/>
                <a:cs typeface="Cambria"/>
              </a:rPr>
              <a:t>итоговые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отметки</a:t>
            </a:r>
            <a:r>
              <a:rPr sz="2400" b="1" spc="-1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23" dirty="0">
                <a:solidFill>
                  <a:srgbClr val="FF0000"/>
                </a:solidFill>
                <a:latin typeface="Cambria"/>
                <a:cs typeface="Cambria"/>
              </a:rPr>
              <a:t>"отлично"</a:t>
            </a:r>
            <a:r>
              <a:rPr sz="2400"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400" b="1" spc="-38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всем</a:t>
            </a:r>
            <a:r>
              <a:rPr sz="2400" b="1" spc="-1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FF0000"/>
                </a:solidFill>
                <a:latin typeface="Cambria"/>
                <a:cs typeface="Cambria"/>
              </a:rPr>
              <a:t>учебного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плана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изучавшимся на уровне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основного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общего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образования.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АТТЕСТАТ С ОТЛИЧИЕМ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832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42875" y="1123950"/>
            <a:ext cx="6572250" cy="3594734"/>
          </a:xfrm>
          <a:prstGeom prst="rect">
            <a:avLst/>
          </a:prstGeom>
        </p:spPr>
        <p:txBody>
          <a:bodyPr vert="horz" wrap="square" lIns="0" tIns="100489" rIns="0" bIns="0" rtlCol="0">
            <a:spAutoFit/>
          </a:bodyPr>
          <a:lstStyle/>
          <a:p>
            <a:pPr marL="139541">
              <a:spcBef>
                <a:spcPts val="791"/>
              </a:spcBef>
            </a:pPr>
            <a:r>
              <a:rPr sz="1500" b="1" u="heavy" spc="-19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fipi.ru</a:t>
            </a:r>
            <a:r>
              <a:rPr sz="1500" b="1" spc="-19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500" b="1" spc="-4" dirty="0">
                <a:solidFill>
                  <a:srgbClr val="404040"/>
                </a:solidFill>
                <a:latin typeface="Georgia"/>
                <a:cs typeface="Georgia"/>
              </a:rPr>
              <a:t>Федеральный </a:t>
            </a:r>
            <a:r>
              <a:rPr sz="1500" b="1" spc="53" dirty="0">
                <a:solidFill>
                  <a:srgbClr val="404040"/>
                </a:solidFill>
                <a:latin typeface="Georgia"/>
                <a:cs typeface="Georgia"/>
              </a:rPr>
              <a:t>институт </a:t>
            </a:r>
            <a:r>
              <a:rPr sz="1500" b="1" spc="15">
                <a:solidFill>
                  <a:srgbClr val="404040"/>
                </a:solidFill>
                <a:latin typeface="Georgia"/>
                <a:cs typeface="Georgia"/>
              </a:rPr>
              <a:t>педагогических</a:t>
            </a:r>
            <a:r>
              <a:rPr sz="1500" b="1" spc="293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8" smtClean="0">
                <a:solidFill>
                  <a:srgbClr val="404040"/>
                </a:solidFill>
                <a:latin typeface="Georgia"/>
                <a:cs typeface="Georgia"/>
              </a:rPr>
              <a:t>измерений</a:t>
            </a:r>
            <a:endParaRPr lang="ru-RU" sz="1500" b="1" spc="-8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 marL="139541">
              <a:spcBef>
                <a:spcPts val="791"/>
              </a:spcBef>
            </a:pPr>
            <a:r>
              <a:rPr sz="1500" b="1" u="heavy" spc="-26" smtClean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obrnadzor.gov.ru</a:t>
            </a:r>
            <a:r>
              <a:rPr sz="1500" b="1" spc="-26" smtClean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500" b="1" spc="-8" dirty="0">
                <a:solidFill>
                  <a:srgbClr val="404040"/>
                </a:solidFill>
                <a:latin typeface="Georgia"/>
                <a:cs typeface="Georgia"/>
              </a:rPr>
              <a:t>Федеральная </a:t>
            </a:r>
            <a:r>
              <a:rPr sz="1500" b="1" spc="-4" dirty="0">
                <a:solidFill>
                  <a:srgbClr val="404040"/>
                </a:solidFill>
                <a:latin typeface="Georgia"/>
                <a:cs typeface="Georgia"/>
              </a:rPr>
              <a:t>служба </a:t>
            </a:r>
            <a:r>
              <a:rPr sz="1500" b="1" spc="24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15" dirty="0">
                <a:solidFill>
                  <a:srgbClr val="404040"/>
                </a:solidFill>
                <a:latin typeface="Georgia"/>
                <a:cs typeface="Georgia"/>
              </a:rPr>
              <a:t>по</a:t>
            </a:r>
            <a:r>
              <a:rPr sz="1500" b="1" spc="127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8" dirty="0">
                <a:solidFill>
                  <a:srgbClr val="404040"/>
                </a:solidFill>
                <a:latin typeface="Georgia"/>
                <a:cs typeface="Georgia"/>
              </a:rPr>
              <a:t>надзору	</a:t>
            </a:r>
            <a:r>
              <a:rPr sz="1500" b="1" spc="38" dirty="0">
                <a:solidFill>
                  <a:srgbClr val="404040"/>
                </a:solidFill>
                <a:latin typeface="Georgia"/>
                <a:cs typeface="Georgia"/>
              </a:rPr>
              <a:t>в </a:t>
            </a:r>
            <a:r>
              <a:rPr sz="1500" b="1" spc="4">
                <a:solidFill>
                  <a:srgbClr val="404040"/>
                </a:solidFill>
                <a:latin typeface="Georgia"/>
                <a:cs typeface="Georgia"/>
              </a:rPr>
              <a:t>сфере  </a:t>
            </a:r>
            <a:r>
              <a:rPr lang="ru-RU" sz="1500" b="1" spc="4" dirty="0" smtClean="0">
                <a:solidFill>
                  <a:srgbClr val="404040"/>
                </a:solidFill>
                <a:latin typeface="Georgia"/>
                <a:cs typeface="Georgia"/>
              </a:rPr>
              <a:t>          </a:t>
            </a:r>
          </a:p>
          <a:p>
            <a:pPr marL="139541">
              <a:spcBef>
                <a:spcPts val="791"/>
              </a:spcBef>
            </a:pPr>
            <a:r>
              <a:rPr lang="ru-RU" sz="1500" b="1" spc="4" dirty="0" smtClean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lang="ru-RU" sz="1500" b="1" spc="4" dirty="0" smtClean="0">
                <a:solidFill>
                  <a:srgbClr val="404040"/>
                </a:solidFill>
                <a:latin typeface="Georgia"/>
                <a:cs typeface="Georgia"/>
              </a:rPr>
              <a:t>                                                  </a:t>
            </a:r>
            <a:r>
              <a:rPr sz="1500" b="1" spc="-15" smtClean="0">
                <a:solidFill>
                  <a:srgbClr val="404040"/>
                </a:solidFill>
                <a:latin typeface="Georgia"/>
                <a:cs typeface="Georgia"/>
              </a:rPr>
              <a:t>образования </a:t>
            </a:r>
            <a:r>
              <a:rPr sz="1500" b="1" spc="-26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500" b="1" spc="-94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4" smtClean="0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endParaRPr lang="ru-RU" sz="1500" b="1" spc="4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 marL="139541">
              <a:spcBef>
                <a:spcPts val="791"/>
              </a:spcBef>
            </a:pPr>
            <a:r>
              <a:rPr sz="1500" b="1" u="heavy" spc="-19" smtClean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  <a:hlinkClick r:id="rId3"/>
              </a:rPr>
              <a:t>www.rustest.ru</a:t>
            </a:r>
            <a:r>
              <a:rPr sz="1500" b="1" spc="-19" smtClean="0">
                <a:solidFill>
                  <a:srgbClr val="800000"/>
                </a:solidFill>
                <a:latin typeface="Georgia"/>
                <a:cs typeface="Georgia"/>
                <a:hlinkClick r:id="rId3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500" b="1" spc="-23" dirty="0">
                <a:solidFill>
                  <a:srgbClr val="404040"/>
                </a:solidFill>
                <a:latin typeface="Georgia"/>
                <a:cs typeface="Georgia"/>
              </a:rPr>
              <a:t>Официальный </a:t>
            </a:r>
            <a:r>
              <a:rPr sz="1500" b="1" spc="34" dirty="0">
                <a:solidFill>
                  <a:srgbClr val="404040"/>
                </a:solidFill>
                <a:latin typeface="Georgia"/>
                <a:cs typeface="Georgia"/>
              </a:rPr>
              <a:t>сайт </a:t>
            </a:r>
            <a:r>
              <a:rPr sz="1500" b="1" spc="-4" dirty="0">
                <a:solidFill>
                  <a:srgbClr val="404040"/>
                </a:solidFill>
                <a:latin typeface="Georgia"/>
                <a:cs typeface="Georgia"/>
              </a:rPr>
              <a:t>Федерального</a:t>
            </a:r>
            <a:r>
              <a:rPr sz="1500" b="1" spc="-41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15" dirty="0">
                <a:solidFill>
                  <a:srgbClr val="404040"/>
                </a:solidFill>
                <a:latin typeface="Georgia"/>
                <a:cs typeface="Georgia"/>
              </a:rPr>
              <a:t>центра</a:t>
            </a:r>
            <a:endParaRPr sz="1500" dirty="0">
              <a:latin typeface="Georgia"/>
              <a:cs typeface="Georgia"/>
            </a:endParaRPr>
          </a:p>
          <a:p>
            <a:pPr marL="476" algn="ctr"/>
            <a:r>
              <a:rPr lang="ru-RU" sz="1500" b="1" spc="15" dirty="0">
                <a:solidFill>
                  <a:srgbClr val="404040"/>
                </a:solidFill>
                <a:latin typeface="Georgia"/>
                <a:cs typeface="Georgia"/>
              </a:rPr>
              <a:t>Т</a:t>
            </a:r>
            <a:r>
              <a:rPr sz="1500" b="1" spc="15" smtClean="0">
                <a:solidFill>
                  <a:srgbClr val="404040"/>
                </a:solidFill>
                <a:latin typeface="Georgia"/>
                <a:cs typeface="Georgia"/>
              </a:rPr>
              <a:t>естирования</a:t>
            </a:r>
            <a:endParaRPr lang="ru-RU" sz="1500" b="1" spc="15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 marL="476"/>
            <a:r>
              <a:rPr lang="ru-RU" sz="1500" b="1" spc="15" dirty="0" smtClean="0">
                <a:solidFill>
                  <a:srgbClr val="40404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   </a:t>
            </a:r>
            <a:r>
              <a:rPr lang="ru-RU" sz="1500" b="1" u="heavy" spc="15" dirty="0" smtClean="0">
                <a:solidFill>
                  <a:srgbClr val="40404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 </a:t>
            </a:r>
            <a:r>
              <a:rPr sz="1500" b="1" u="heavy" spc="-11" smtClean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mon.gov.ru</a:t>
            </a:r>
            <a:r>
              <a:rPr sz="1500" b="1" spc="-11" smtClean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 </a:t>
            </a:r>
            <a:r>
              <a:rPr sz="1500" b="1" spc="11" dirty="0">
                <a:solidFill>
                  <a:srgbClr val="404040"/>
                </a:solidFill>
                <a:latin typeface="Georgia"/>
                <a:cs typeface="Georgia"/>
              </a:rPr>
              <a:t>Министерство </a:t>
            </a:r>
            <a:r>
              <a:rPr sz="1500" b="1" spc="-15" dirty="0">
                <a:solidFill>
                  <a:srgbClr val="404040"/>
                </a:solidFill>
                <a:latin typeface="Georgia"/>
                <a:cs typeface="Georgia"/>
              </a:rPr>
              <a:t>образования</a:t>
            </a:r>
            <a:r>
              <a:rPr sz="1500" b="1" spc="21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23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500" b="1" spc="131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4" err="1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r>
              <a:rPr lang="ru-RU" sz="1500" b="1" spc="4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endParaRPr lang="ru-RU" sz="1500" b="1" spc="4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 algn="ctr">
              <a:spcBef>
                <a:spcPts val="544"/>
              </a:spcBef>
              <a:tabLst>
                <a:tab pos="4706303" algn="l"/>
              </a:tabLst>
            </a:pPr>
            <a:r>
              <a:rPr sz="1500" b="1" smtClean="0">
                <a:solidFill>
                  <a:srgbClr val="404040"/>
                </a:solidFill>
                <a:latin typeface="Georgia"/>
                <a:cs typeface="Georgia"/>
              </a:rPr>
              <a:t>Российской</a:t>
            </a:r>
            <a:r>
              <a:rPr lang="ru-RU" sz="1500" b="1" dirty="0" smtClean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mtClean="0">
                <a:solidFill>
                  <a:srgbClr val="404040"/>
                </a:solidFill>
                <a:latin typeface="Georgia"/>
                <a:cs typeface="Georgia"/>
              </a:rPr>
              <a:t>Федерации</a:t>
            </a:r>
            <a:endParaRPr lang="ru-RU" sz="1500" b="1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>
              <a:spcBef>
                <a:spcPts val="544"/>
              </a:spcBef>
              <a:tabLst>
                <a:tab pos="4706303" algn="l"/>
              </a:tabLst>
            </a:pPr>
            <a:r>
              <a:rPr lang="en-US" sz="1600" dirty="0" smtClean="0"/>
              <a:t> </a:t>
            </a:r>
            <a:r>
              <a:rPr lang="ru-RU" sz="1600" dirty="0" smtClean="0"/>
              <a:t>   </a:t>
            </a:r>
            <a:r>
              <a:rPr lang="en-US" sz="1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gia21.rchuv.ru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 "Республиканский центр новых образовательных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spcBef>
                <a:spcPts val="544"/>
              </a:spcBef>
              <a:tabLst>
                <a:tab pos="4706303" algn="l"/>
              </a:tabLst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технологий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" Минобразования Чувашии</a:t>
            </a:r>
          </a:p>
          <a:p>
            <a:pPr>
              <a:spcBef>
                <a:spcPts val="544"/>
              </a:spcBef>
              <a:tabLst>
                <a:tab pos="4706303" algn="l"/>
              </a:tabLst>
            </a:pPr>
            <a:endParaRPr lang="ru-RU" sz="15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544"/>
              </a:spcBef>
              <a:tabLst>
                <a:tab pos="4706303" algn="l"/>
              </a:tabLst>
            </a:pPr>
            <a:endParaRPr lang="ru-RU" sz="1500" b="1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 algn="ctr">
              <a:spcBef>
                <a:spcPts val="544"/>
              </a:spcBef>
              <a:tabLst>
                <a:tab pos="4706303" algn="l"/>
              </a:tabLst>
            </a:pPr>
            <a:endParaRPr sz="15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71678" y="260578"/>
            <a:ext cx="4058136" cy="3794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2400" b="0" spc="-600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i="1" spc="-75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САЙТЫ </a:t>
            </a:r>
            <a:r>
              <a:rPr lang="ru-RU" sz="2400" i="1" spc="-7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400" i="1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i="1" spc="-323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i="1" spc="-323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2400" i="1" spc="-6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ПОМОЩЬ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6858000" cy="85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САЙТЫ В ПОМОЩЬ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D:\Мои документы\Downloads\wxepR4EupX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52" y="142858"/>
            <a:ext cx="857232" cy="45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9A6620A798C5C4EBFE598734B2B55C3" ma:contentTypeVersion="2" ma:contentTypeDescription="Создание документа." ma:contentTypeScope="" ma:versionID="cfbdd56d9becef1f6dd44dadfb5ad3c1">
  <xsd:schema xmlns:xsd="http://www.w3.org/2001/XMLSchema" xmlns:xs="http://www.w3.org/2001/XMLSchema" xmlns:p="http://schemas.microsoft.com/office/2006/metadata/properties" xmlns:ns2="4c48e722-e5ee-4bb4-abb8-2d4075f5b3da" targetNamespace="http://schemas.microsoft.com/office/2006/metadata/properties" ma:root="true" ma:fieldsID="b375c62708b91729a40decd9024d091b" ns2:_="">
    <xsd:import namespace="4c48e722-e5ee-4bb4-abb8-2d4075f5b3d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8e722-e5ee-4bb4-abb8-2d4075f5b3d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SharedWithUsers" ma:index="11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c48e722-e5ee-4bb4-abb8-2d4075f5b3da">6PQ52NDQUCDJ-269-1312</_dlc_DocId>
    <_dlc_DocIdUrl xmlns="4c48e722-e5ee-4bb4-abb8-2d4075f5b3da">
      <Url>http://www.eduportal44.ru/Manturovo/Sch3/_layouts/15/DocIdRedir.aspx?ID=6PQ52NDQUCDJ-269-1312</Url>
      <Description>6PQ52NDQUCDJ-269-1312</Description>
    </_dlc_DocIdUrl>
  </documentManagement>
</p:properties>
</file>

<file path=customXml/itemProps1.xml><?xml version="1.0" encoding="utf-8"?>
<ds:datastoreItem xmlns:ds="http://schemas.openxmlformats.org/officeDocument/2006/customXml" ds:itemID="{B36C658F-4D03-45F8-A21D-5677D0A9DA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75F3A-DEA1-430D-8899-54F8B397790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A655228-D0C4-4583-BA6A-648418A4E1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48e722-e5ee-4bb4-abb8-2d4075f5b3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D5D602E-EE10-4155-A130-648664F0F386}">
  <ds:schemaRefs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48e722-e5ee-4bb4-abb8-2d4075f5b3d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1045</Words>
  <Application>Microsoft Office PowerPoint</Application>
  <PresentationFormat>Произвольный</PresentationFormat>
  <Paragraphs>211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 Приказ Минпросвещения России и Рособрнадзора</vt:lpstr>
      <vt:lpstr>Слайд 3</vt:lpstr>
      <vt:lpstr> ИТОГОВОЕ СОБЕСЕДОВАНИЕ:</vt:lpstr>
      <vt:lpstr> ИТОГОВОЕ СОБЕСЕДОВАНИЕ:</vt:lpstr>
      <vt:lpstr> ИТОГОВОЕ СОБЕСЕДОВАНИЕ:</vt:lpstr>
      <vt:lpstr>РЕГИСТРАЦИЯ НА ОГЭ</vt:lpstr>
      <vt:lpstr>РАСПИСАНИЕ ОГЭ</vt:lpstr>
      <vt:lpstr>Проект расписания ОГЭ 2026 основной период</vt:lpstr>
      <vt:lpstr> ВРЕМЯ  НАПИСАНИЯ ЭКЗАМЕНОВ: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ИТОГОВЫЕ ОТМЕТКИ</vt:lpstr>
      <vt:lpstr> АТТЕСТАТ С ОТЛИЧИЕМ</vt:lpstr>
      <vt:lpstr> САЙТЫ   В     ПОМОЩЬ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kreslavski_ga</dc:creator>
  <cp:lastModifiedBy>Коля</cp:lastModifiedBy>
  <cp:revision>111</cp:revision>
  <dcterms:created xsi:type="dcterms:W3CDTF">2019-10-15T10:38:01Z</dcterms:created>
  <dcterms:modified xsi:type="dcterms:W3CDTF">2026-04-15T06:37:07Z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2019-10-15T00:00:00Z</vt:filetime>
  </property>
  <property fmtid="{D5CDD505-2E9C-101B-9397-08002B2CF9AE}" pid="5" name="ContentTypeId">
    <vt:lpwstr>0x01010009A6620A798C5C4EBFE598734B2B55C3</vt:lpwstr>
  </property>
  <property fmtid="{D5CDD505-2E9C-101B-9397-08002B2CF9AE}" pid="6" name="_dlc_DocIdItemGuid">
    <vt:lpwstr>69a3b4bc-0d2e-4856-b10b-5db6476d93ff</vt:lpwstr>
  </property>
</Properties>
</file>