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9" r:id="rId2"/>
    <p:sldId id="283" r:id="rId3"/>
    <p:sldId id="284" r:id="rId4"/>
    <p:sldId id="280" r:id="rId5"/>
    <p:sldId id="281" r:id="rId6"/>
    <p:sldId id="282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5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ил Виштынецкий" initials="МВ" lastIdx="1" clrIdx="0">
    <p:extLst>
      <p:ext uri="{19B8F6BF-5375-455C-9EA6-DF929625EA0E}">
        <p15:presenceInfo xmlns:p15="http://schemas.microsoft.com/office/powerpoint/2012/main" userId="db2ce9c9d18c33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E50C3-E1A3-4D2C-A166-643685B6CB71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85ED2-E835-47A0-A351-1D11C78A5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36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85ED2-E835-47A0-A351-1D11C78A501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38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60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6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9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2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7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3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1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37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7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3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0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72CE-880F-4EAE-B643-78F1B5FDB07B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0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ervice.gu.spb.ru/portalFront/resources/portal.html#office/statement" TargetMode="External"/><Relationship Id="rId2" Type="http://schemas.openxmlformats.org/officeDocument/2006/relationships/hyperlink" Target="https://gu.spb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CA169-933D-4638-B430-DAD0B0D0F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1553" y="2151529"/>
            <a:ext cx="9144000" cy="135624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/>
              <a:t>Пошаговая инструкция по заполнению заявления о приеме в 1-й класс муниципального общеобразовательного учреждения</a:t>
            </a:r>
            <a:endParaRPr lang="ru-RU" sz="8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BE07B8C-8A8B-4E8B-BB14-BE5CF143C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74"/>
          <a:stretch/>
        </p:blipFill>
        <p:spPr bwMode="auto">
          <a:xfrm>
            <a:off x="116541" y="196987"/>
            <a:ext cx="2507316" cy="176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F67645-C6FF-448E-99A7-97751FBD99C2}"/>
              </a:ext>
            </a:extLst>
          </p:cNvPr>
          <p:cNvSpPr txBox="1"/>
          <p:nvPr/>
        </p:nvSpPr>
        <p:spPr>
          <a:xfrm>
            <a:off x="6624918" y="5628945"/>
            <a:ext cx="3236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www.gosuslugi.ru</a:t>
            </a:r>
          </a:p>
        </p:txBody>
      </p:sp>
    </p:spTree>
    <p:extLst>
      <p:ext uri="{BB962C8B-B14F-4D97-AF65-F5344CB8AC3E}">
        <p14:creationId xmlns:p14="http://schemas.microsoft.com/office/powerpoint/2010/main" val="359753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4FA668-3FC7-DD2A-4B38-E7AD9DBFF5A5}"/>
              </a:ext>
            </a:extLst>
          </p:cNvPr>
          <p:cNvSpPr txBox="1"/>
          <p:nvPr/>
        </p:nvSpPr>
        <p:spPr>
          <a:xfrm>
            <a:off x="1699491" y="449196"/>
            <a:ext cx="9345890" cy="12497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1800"/>
              </a:lnSpc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Перед подачей заявления рекомендуем очистить кеш браузера и удалить файлы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Golos"/>
              </a:rPr>
              <a:t>cookie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Сделать это можно в настройках браузера (раздел «Безопасность» или «Конфиденциальность»). Нажмите «Очистить историю» (удалить файлы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Golos"/>
              </a:rPr>
              <a:t>cookie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, очистить историю и кеш). В некоторых браузерах можно удалить историю для конкретного сайта – выберите </a:t>
            </a:r>
            <a:r>
              <a:rPr lang="ru-RU" b="0" i="0" u="none" strike="noStrike" dirty="0">
                <a:solidFill>
                  <a:srgbClr val="0050B2"/>
                </a:solidFill>
                <a:effectLst/>
                <a:latin typeface="Golos"/>
                <a:hlinkClick r:id="rId2"/>
              </a:rPr>
              <a:t>gu.spb.ru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E513A1-49D4-B7AB-C926-213CA6EC60CA}"/>
              </a:ext>
            </a:extLst>
          </p:cNvPr>
          <p:cNvSpPr txBox="1"/>
          <p:nvPr/>
        </p:nvSpPr>
        <p:spPr>
          <a:xfrm>
            <a:off x="1699491" y="2179299"/>
            <a:ext cx="9236295" cy="12497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Заявление в школу можно заполнить онлайн до старта приёмной кампании. Функция будет доступна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марта 2026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В этом случае черновик сохранится </a:t>
            </a:r>
            <a:r>
              <a:rPr lang="ru-RU" b="0" i="0" u="none" strike="noStrike" dirty="0">
                <a:solidFill>
                  <a:srgbClr val="0050B2"/>
                </a:solidFill>
                <a:effectLst/>
                <a:latin typeface="Golos"/>
                <a:hlinkClick r:id="rId3"/>
              </a:rPr>
              <a:t>в личном кабинете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В любое удобное время вы сможете продолжить заполнение заявления, проверить уже внесённую информацию. Отправить готовое заявление можно после начала официального приёма заявлений.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8DBE66-0DB8-C392-BACE-C505CF3B12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759053" y="5037892"/>
            <a:ext cx="1147930" cy="136220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F227E4E-CBF1-5242-623D-F34EB0C0F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7917">
            <a:off x="7892010" y="4433797"/>
            <a:ext cx="2592848" cy="9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43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C6ABB3-8EED-9F60-854D-845FD5B20347}"/>
              </a:ext>
            </a:extLst>
          </p:cNvPr>
          <p:cNvSpPr txBox="1"/>
          <p:nvPr/>
        </p:nvSpPr>
        <p:spPr>
          <a:xfrm>
            <a:off x="951345" y="534880"/>
            <a:ext cx="9910619" cy="13542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Приём детей в первый класс на 2026/2027 учебный год будет проходить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в два этапа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</a:t>
            </a:r>
          </a:p>
          <a:p>
            <a:pPr algn="l">
              <a:spcBef>
                <a:spcPts val="1200"/>
              </a:spcBef>
              <a:buNone/>
            </a:pP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Первый этап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—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</a:t>
            </a:r>
            <a:r>
              <a:rPr lang="ru-RU" b="1" dirty="0">
                <a:solidFill>
                  <a:srgbClr val="333333"/>
                </a:solidFill>
                <a:latin typeface="Golos"/>
              </a:rPr>
              <a:t>28 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марта до 30 июня 2026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Он предназначен для детей, имеющих внеочередное, первоочередное или преимущественное право зачисления в школы, для детей, проживающих на закрепленной территории.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AC0B8-B604-C317-A47E-3BE09D5856CF}"/>
              </a:ext>
            </a:extLst>
          </p:cNvPr>
          <p:cNvSpPr txBox="1"/>
          <p:nvPr/>
        </p:nvSpPr>
        <p:spPr>
          <a:xfrm>
            <a:off x="1782619" y="2228671"/>
            <a:ext cx="861313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Второй этап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—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6 июля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до момента заполнения свободных мест, но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не позднее 5 сентября 2026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Он предназначен для детей, не проживающих на закрепленной территории. То есть можно подать заявление в школу любого города, при наличии свободных мест.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253C0-58C6-A086-7E82-23335181F7BF}"/>
              </a:ext>
            </a:extLst>
          </p:cNvPr>
          <p:cNvSpPr txBox="1"/>
          <p:nvPr/>
        </p:nvSpPr>
        <p:spPr>
          <a:xfrm>
            <a:off x="1293090" y="4336858"/>
            <a:ext cx="92271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70C0"/>
                </a:solidFill>
                <a:effectLst/>
                <a:latin typeface="Golos"/>
              </a:rPr>
              <a:t>! Иностранные граждане перед поступлением в школу должны сдавать тест на знание русского языка. Учебное заведение откажет в зачислении, если ребёнок не подтвердит владение русским языком на достаточном для освоения школьной программы уровне. Также для зачисления в школу необходимо предъявить документ, подтверждающий законность нахождения ребёнка на территории России.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6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CFF4D-7585-488B-9DD6-8E857CA9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517236"/>
            <a:ext cx="10280073" cy="588286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B3D166-AE7A-4CDB-AF84-DA4FD2FA1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33620">
            <a:off x="113518" y="2363165"/>
            <a:ext cx="2096764" cy="55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30C7C5-165F-8463-5E31-CD47C1A415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759053" y="5037892"/>
            <a:ext cx="1147930" cy="136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0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120600-AE6E-4FE8-AE8A-9FCDBED34DDA}"/>
              </a:ext>
            </a:extLst>
          </p:cNvPr>
          <p:cNvSpPr txBox="1"/>
          <p:nvPr/>
        </p:nvSpPr>
        <p:spPr>
          <a:xfrm>
            <a:off x="8941777" y="156904"/>
            <a:ext cx="3097823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Запись в первый класс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начинается </a:t>
            </a:r>
          </a:p>
          <a:p>
            <a:r>
              <a:rPr lang="ru-RU" b="1" dirty="0"/>
              <a:t>в </a:t>
            </a:r>
            <a:r>
              <a:rPr lang="ru-RU" sz="3200" b="1" dirty="0">
                <a:solidFill>
                  <a:srgbClr val="FF0000"/>
                </a:solidFill>
              </a:rPr>
              <a:t>8.00</a:t>
            </a:r>
            <a:r>
              <a:rPr lang="ru-RU" b="1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28.03.2026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7BB2E-55F9-4F57-8124-945ABCDA30F2}"/>
              </a:ext>
            </a:extLst>
          </p:cNvPr>
          <p:cNvSpPr txBox="1"/>
          <p:nvPr/>
        </p:nvSpPr>
        <p:spPr>
          <a:xfrm>
            <a:off x="1783976" y="1082096"/>
            <a:ext cx="7019365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Для получения услуги необходимо: 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Зайти на сайт www.gosuslugi.ru </a:t>
            </a:r>
          </a:p>
          <a:p>
            <a:endParaRPr lang="ru-RU" dirty="0"/>
          </a:p>
          <a:p>
            <a:r>
              <a:rPr lang="ru-RU" dirty="0"/>
              <a:t>2. Авторизоваться (зайти в личный кабинет)</a:t>
            </a:r>
          </a:p>
          <a:p>
            <a:endParaRPr lang="ru-RU" dirty="0"/>
          </a:p>
          <a:p>
            <a:r>
              <a:rPr lang="ru-RU" dirty="0"/>
              <a:t>3. Воспользоваться роботом-помощником «Макс», указав в строке поиска слова «ЗАПИСЬ В ШКОЛУ»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EA7C4F-0C9E-4049-BE26-1E2B03D66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265078-BC30-42A1-8133-4AC5CBE4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474" y="3467581"/>
            <a:ext cx="6167717" cy="319841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CA8D6A5-4E0A-4E3A-9B2C-0153F8ABF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74058">
            <a:off x="9010451" y="2500834"/>
            <a:ext cx="2592848" cy="9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94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68CE26-5F51-4413-8C34-91113435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41" t="25108"/>
          <a:stretch/>
        </p:blipFill>
        <p:spPr>
          <a:xfrm>
            <a:off x="1901372" y="518748"/>
            <a:ext cx="9734980" cy="554794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8CEB946-DD3C-4AC8-B9CB-AB0B0F89B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445">
            <a:off x="661460" y="798843"/>
            <a:ext cx="1143393" cy="3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5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787" t="7006" r="1742" b="6145"/>
          <a:stretch/>
        </p:blipFill>
        <p:spPr>
          <a:xfrm>
            <a:off x="175886" y="96715"/>
            <a:ext cx="11644696" cy="66557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23153F-3B70-4B55-B8F9-F138FB112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85302">
            <a:off x="6492593" y="4113618"/>
            <a:ext cx="1804149" cy="4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120600-AE6E-4FE8-AE8A-9FCDBED34DDA}"/>
              </a:ext>
            </a:extLst>
          </p:cNvPr>
          <p:cNvSpPr txBox="1"/>
          <p:nvPr/>
        </p:nvSpPr>
        <p:spPr>
          <a:xfrm>
            <a:off x="8581292" y="684443"/>
            <a:ext cx="3097823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Запись в первый класс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начинается </a:t>
            </a:r>
          </a:p>
          <a:p>
            <a:r>
              <a:rPr lang="ru-RU" b="1" dirty="0"/>
              <a:t>в </a:t>
            </a:r>
            <a:r>
              <a:rPr lang="ru-RU" sz="3200" b="1" dirty="0">
                <a:solidFill>
                  <a:srgbClr val="FF0000"/>
                </a:solidFill>
              </a:rPr>
              <a:t>8.00</a:t>
            </a:r>
            <a:r>
              <a:rPr lang="ru-RU" b="1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28.03.2026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3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39D307-25F7-483D-AC2C-8C6C1726D818}"/>
              </a:ext>
            </a:extLst>
          </p:cNvPr>
          <p:cNvGrpSpPr/>
          <p:nvPr/>
        </p:nvGrpSpPr>
        <p:grpSpPr>
          <a:xfrm>
            <a:off x="33790" y="310749"/>
            <a:ext cx="11882452" cy="6381235"/>
            <a:chOff x="32712" y="417605"/>
            <a:chExt cx="11950920" cy="601888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/>
            <a:srcRect l="14847" t="7652" r="15657" b="5924"/>
            <a:stretch/>
          </p:blipFill>
          <p:spPr>
            <a:xfrm>
              <a:off x="32712" y="514274"/>
              <a:ext cx="5840350" cy="5540161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C054950-BB6C-4FB9-B4D0-08C2384B2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957662">
              <a:off x="4353784" y="2924609"/>
              <a:ext cx="963244" cy="327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B1B384-5BF5-4709-8961-FE2C305A6323}"/>
                </a:ext>
              </a:extLst>
            </p:cNvPr>
            <p:cNvSpPr txBox="1"/>
            <p:nvPr/>
          </p:nvSpPr>
          <p:spPr>
            <a:xfrm>
              <a:off x="982314" y="4262705"/>
              <a:ext cx="3576919" cy="34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002060"/>
                  </a:solidFill>
                </a:rPr>
                <a:t>Выбираем нужный ответ</a:t>
              </a:r>
              <a:r>
                <a:rPr lang="ru-RU" b="1" dirty="0"/>
                <a:t>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AA00B2-3ACE-4159-80D5-3EEFFF5BF1B6}"/>
                </a:ext>
              </a:extLst>
            </p:cNvPr>
            <p:cNvSpPr txBox="1"/>
            <p:nvPr/>
          </p:nvSpPr>
          <p:spPr>
            <a:xfrm>
              <a:off x="5746658" y="2650361"/>
              <a:ext cx="5482856" cy="33965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Льготами по зачислению ребенка в 1 класс обладают дети с первоочередным, преимущественным или внеочередным правом зачисления.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Первоочередным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правом зачисления обладают дети: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полиции (в том числе, погибших и уволенных по состоянию здоровья);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находящиеся на иждивении сотрудника полиции;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ОВД;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ФСИН, МЧС, ГНК, ФТС (в том числе, погибших);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военнослужащих по месту проживания семей.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Преимущественное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 имеют дети, чьи братья/сестры уже посещают эту школу. Отказать ребенку в зачислении в школу, если туда ходит брат или сестра теперь не вправе.</a:t>
              </a:r>
            </a:p>
            <a:p>
              <a:pPr algn="just"/>
              <a:endParaRPr lang="ru-RU" sz="1200" dirty="0">
                <a:solidFill>
                  <a:srgbClr val="465566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465566"/>
                  </a:solidFill>
                  <a:latin typeface="Ubuntu"/>
                </a:rPr>
                <a:t>В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не очереди в школы по месту жительства их семей зачисляют детей погибших военнослужащих, добровольцев и сотрудников </a:t>
              </a:r>
              <a:r>
                <a:rPr lang="ru-RU" sz="1200" b="0" i="0" dirty="0" err="1">
                  <a:solidFill>
                    <a:srgbClr val="465566"/>
                  </a:solidFill>
                  <a:effectLst/>
                  <a:latin typeface="Ubuntu"/>
                </a:rPr>
                <a:t>Росгвардии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.</a:t>
              </a:r>
            </a:p>
            <a:p>
              <a:pPr algn="l"/>
              <a:endParaRPr lang="ru-RU" sz="1200" i="1" dirty="0">
                <a:solidFill>
                  <a:srgbClr val="FB3F3F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FF0000"/>
                  </a:solidFill>
                  <a:latin typeface="Ubuntu"/>
                </a:rPr>
                <a:t>Дети с льготами имеют первоочередное право зачисления в школу только по месту регистрации.</a:t>
              </a: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98FDDA0-7F5A-4882-9C13-EB9138DDB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1964" t="80954" r="1901" b="6103"/>
            <a:stretch/>
          </p:blipFill>
          <p:spPr>
            <a:xfrm flipH="1">
              <a:off x="3624462" y="4995620"/>
              <a:ext cx="1225494" cy="144087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8E6C760-5258-49EC-8F6F-5996992ED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84925" y="417605"/>
              <a:ext cx="8898707" cy="34630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374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176" t="6348" r="7461" b="7083"/>
          <a:stretch/>
        </p:blipFill>
        <p:spPr>
          <a:xfrm>
            <a:off x="2280781" y="211015"/>
            <a:ext cx="9730538" cy="54864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487A3FE-EEBD-430C-BDEB-A2038BF9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9322392" y="1756089"/>
            <a:ext cx="1489708" cy="50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113840-B43D-476D-AEE1-7E6F6011C283}"/>
              </a:ext>
            </a:extLst>
          </p:cNvPr>
          <p:cNvSpPr txBox="1"/>
          <p:nvPr/>
        </p:nvSpPr>
        <p:spPr>
          <a:xfrm>
            <a:off x="6057401" y="3546044"/>
            <a:ext cx="460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Выбираем нужный ответ</a:t>
            </a:r>
            <a:r>
              <a:rPr lang="ru-RU" sz="2400" b="1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2D3A6E-1454-4088-A76E-A714EC9434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63" t="5729" r="1739" b="56865"/>
          <a:stretch/>
        </p:blipFill>
        <p:spPr>
          <a:xfrm>
            <a:off x="430823" y="2831402"/>
            <a:ext cx="4124817" cy="2433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284747-0778-4659-8EAF-3E1204D79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64" t="80954" r="1901" b="6103"/>
          <a:stretch/>
        </p:blipFill>
        <p:spPr>
          <a:xfrm>
            <a:off x="9790274" y="4821783"/>
            <a:ext cx="1658470" cy="1968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120600-AE6E-4FE8-AE8A-9FCDBED34DDA}"/>
              </a:ext>
            </a:extLst>
          </p:cNvPr>
          <p:cNvSpPr txBox="1"/>
          <p:nvPr/>
        </p:nvSpPr>
        <p:spPr>
          <a:xfrm>
            <a:off x="430823" y="436050"/>
            <a:ext cx="3097823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Запись в первый класс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начинается </a:t>
            </a:r>
          </a:p>
          <a:p>
            <a:r>
              <a:rPr lang="ru-RU" b="1" dirty="0"/>
              <a:t>в </a:t>
            </a:r>
            <a:r>
              <a:rPr lang="ru-RU" sz="3200" b="1" dirty="0">
                <a:solidFill>
                  <a:srgbClr val="FF0000"/>
                </a:solidFill>
              </a:rPr>
              <a:t>8.00</a:t>
            </a:r>
            <a:r>
              <a:rPr lang="ru-RU" b="1" dirty="0"/>
              <a:t> </a:t>
            </a:r>
            <a:r>
              <a:rPr lang="ru-RU" sz="2400" b="1" dirty="0">
                <a:solidFill>
                  <a:srgbClr val="002060"/>
                </a:solidFill>
              </a:rPr>
              <a:t>28.03.2026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6183" y="5436476"/>
            <a:ext cx="680295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Не зависи</a:t>
            </a:r>
            <a:r>
              <a:rPr lang="ru-RU" sz="2400" b="1" dirty="0">
                <a:solidFill>
                  <a:srgbClr val="FFFF00"/>
                </a:solidFill>
              </a:rPr>
              <a:t>м</a:t>
            </a:r>
            <a:r>
              <a:rPr lang="ru-RU" sz="2400" b="1" dirty="0" smtClean="0">
                <a:solidFill>
                  <a:srgbClr val="FFFF00"/>
                </a:solidFill>
              </a:rPr>
              <a:t>о от территориального прикрепления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4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ADD6C7-B62C-4777-B878-53F90FDA1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78" r="2319"/>
          <a:stretch/>
        </p:blipFill>
        <p:spPr>
          <a:xfrm>
            <a:off x="3576919" y="0"/>
            <a:ext cx="8090473" cy="68580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C5C9D58-D62D-4620-A5C3-4B2EB27E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25088">
            <a:off x="1450625" y="1310970"/>
            <a:ext cx="1878659" cy="63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D76DD0-EE12-482E-98C4-6348E4BA5D1F}"/>
              </a:ext>
            </a:extLst>
          </p:cNvPr>
          <p:cNvSpPr txBox="1"/>
          <p:nvPr/>
        </p:nvSpPr>
        <p:spPr>
          <a:xfrm>
            <a:off x="0" y="3930161"/>
            <a:ext cx="3576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Выбираем нужный ответ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02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904" t="19128" r="18809" b="5570"/>
          <a:stretch/>
        </p:blipFill>
        <p:spPr>
          <a:xfrm>
            <a:off x="132815" y="331012"/>
            <a:ext cx="7042453" cy="539559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267F678-6E10-4879-864D-37A6E6DCF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5435080" y="1348084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DD90C5-E1F1-41DC-9AF5-DF248D7876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94" t="18338" r="30519" b="4605"/>
          <a:stretch/>
        </p:blipFill>
        <p:spPr>
          <a:xfrm>
            <a:off x="6761285" y="501162"/>
            <a:ext cx="4806290" cy="612284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DABE027-47F7-4C37-8E81-2C76A2F8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43956">
            <a:off x="10751827" y="387754"/>
            <a:ext cx="110114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E3CBA7-0B74-4F57-ADE9-19FA54CEFA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964" t="80954" r="1901" b="6103"/>
          <a:stretch/>
        </p:blipFill>
        <p:spPr>
          <a:xfrm>
            <a:off x="4437530" y="3587540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3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515" t="6912" r="14581" b="27283"/>
          <a:stretch/>
        </p:blipFill>
        <p:spPr>
          <a:xfrm>
            <a:off x="224119" y="101139"/>
            <a:ext cx="11467606" cy="6344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D70F0-6A82-4B8B-B441-34BA8E22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8394295" y="2363508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503624-1247-44FF-8153-BF414515C5B0}"/>
              </a:ext>
            </a:extLst>
          </p:cNvPr>
          <p:cNvSpPr txBox="1"/>
          <p:nvPr/>
        </p:nvSpPr>
        <p:spPr>
          <a:xfrm>
            <a:off x="8016515" y="4086331"/>
            <a:ext cx="4019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Указываем место регистрации ребенка.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BA14C9-4087-4B98-80B5-0FD7796A9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533530" y="4760237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3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762" t="4295" r="1886" b="4501"/>
          <a:stretch/>
        </p:blipFill>
        <p:spPr>
          <a:xfrm>
            <a:off x="140646" y="71718"/>
            <a:ext cx="11951785" cy="67862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88110D-CDF1-4C78-96DA-3B8E1B843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8425317" y="1546212"/>
            <a:ext cx="1083985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883" t="12256" r="1154" b="4736"/>
          <a:stretch/>
        </p:blipFill>
        <p:spPr>
          <a:xfrm>
            <a:off x="105508" y="0"/>
            <a:ext cx="1212568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5A6011-2633-49B2-8E85-4A2422686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7022695" y="2003078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919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671" t="12954" r="1465" b="8585"/>
          <a:stretch/>
        </p:blipFill>
        <p:spPr>
          <a:xfrm>
            <a:off x="140677" y="122410"/>
            <a:ext cx="11816861" cy="6735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92BDE9-9D99-48B9-B039-1087B48D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7162164" y="146243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FAAE3-2958-4CF6-B25E-3E76CB3AAE3D}"/>
              </a:ext>
            </a:extLst>
          </p:cNvPr>
          <p:cNvSpPr txBox="1"/>
          <p:nvPr/>
        </p:nvSpPr>
        <p:spPr>
          <a:xfrm>
            <a:off x="7652410" y="3516356"/>
            <a:ext cx="3610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3570727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196" t="17010" r="2032" b="6739"/>
          <a:stretch/>
        </p:blipFill>
        <p:spPr>
          <a:xfrm>
            <a:off x="158262" y="128148"/>
            <a:ext cx="11843063" cy="672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5809875" y="4165297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14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044" t="13118" r="24734" b="4481"/>
          <a:stretch/>
        </p:blipFill>
        <p:spPr>
          <a:xfrm>
            <a:off x="123092" y="96715"/>
            <a:ext cx="6699739" cy="6664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7228700" y="3734450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517822" y="1498477"/>
            <a:ext cx="40176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245501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772" t="18940" r="23778" b="5437"/>
          <a:stretch/>
        </p:blipFill>
        <p:spPr>
          <a:xfrm>
            <a:off x="-5743" y="140676"/>
            <a:ext cx="8120128" cy="65414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7202134" y="2357924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3613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Заполните сведения.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87233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279" t="17055" r="25585" b="25009"/>
          <a:stretch/>
        </p:blipFill>
        <p:spPr>
          <a:xfrm>
            <a:off x="0" y="71445"/>
            <a:ext cx="8111971" cy="6679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8659438" y="1998383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38191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Заполните сведения.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2863954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396" t="17796" r="20742" b="12695"/>
          <a:stretch/>
        </p:blipFill>
        <p:spPr>
          <a:xfrm>
            <a:off x="87923" y="307731"/>
            <a:ext cx="8246379" cy="64183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77963" y="3420171"/>
            <a:ext cx="3388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Заполните сведения.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6961811" y="1896423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885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5631" t="18434" r="26046" b="18113"/>
          <a:stretch/>
        </p:blipFill>
        <p:spPr>
          <a:xfrm>
            <a:off x="160177" y="131885"/>
            <a:ext cx="9522069" cy="6726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8766419" y="2179697"/>
            <a:ext cx="1831288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90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153" t="16743" r="27368" b="29529"/>
          <a:stretch/>
        </p:blipFill>
        <p:spPr>
          <a:xfrm>
            <a:off x="79131" y="0"/>
            <a:ext cx="8549415" cy="69195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9279793" y="1888523"/>
            <a:ext cx="1288706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51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459" t="17827" r="25353" b="18031"/>
          <a:stretch/>
        </p:blipFill>
        <p:spPr>
          <a:xfrm>
            <a:off x="76507" y="0"/>
            <a:ext cx="9179404" cy="6778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9091894" y="2582230"/>
            <a:ext cx="145027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64" t="80954" r="1901" b="6103"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63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119" t="18017" r="1545" b="5507"/>
          <a:stretch/>
        </p:blipFill>
        <p:spPr>
          <a:xfrm>
            <a:off x="35103" y="79131"/>
            <a:ext cx="12156897" cy="67788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7741782" y="2890890"/>
            <a:ext cx="1142864" cy="4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090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389" t="18246" r="23502" b="18586"/>
          <a:stretch/>
        </p:blipFill>
        <p:spPr>
          <a:xfrm>
            <a:off x="70338" y="70337"/>
            <a:ext cx="6159452" cy="61980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64" t="80954" r="1901" b="6103"/>
          <a:stretch/>
        </p:blipFill>
        <p:spPr>
          <a:xfrm>
            <a:off x="4150989" y="4810819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57662">
            <a:off x="5135909" y="897468"/>
            <a:ext cx="986997" cy="52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790" y="70337"/>
            <a:ext cx="5877218" cy="670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1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714" t="24333" r="22952" b="21136"/>
          <a:stretch/>
        </p:blipFill>
        <p:spPr>
          <a:xfrm>
            <a:off x="214672" y="95272"/>
            <a:ext cx="10621526" cy="59963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64" t="80954" r="1901" b="6103"/>
          <a:stretch/>
        </p:blipFill>
        <p:spPr>
          <a:xfrm>
            <a:off x="10909534" y="5330696"/>
            <a:ext cx="1282466" cy="15218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80064" y="6165244"/>
            <a:ext cx="2784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Черновик создан.</a:t>
            </a:r>
          </a:p>
        </p:txBody>
      </p:sp>
    </p:spTree>
    <p:extLst>
      <p:ext uri="{BB962C8B-B14F-4D97-AF65-F5344CB8AC3E}">
        <p14:creationId xmlns:p14="http://schemas.microsoft.com/office/powerpoint/2010/main" val="787506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369876-834C-0382-74CB-E0FFEE54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" y="41035"/>
            <a:ext cx="12121662" cy="681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33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282</Words>
  <Application>Microsoft Office PowerPoint</Application>
  <PresentationFormat>Широкоэкранный</PresentationFormat>
  <Paragraphs>48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Golos</vt:lpstr>
      <vt:lpstr>Ubuntu</vt:lpstr>
      <vt:lpstr>Тема Office</vt:lpstr>
      <vt:lpstr>Пошаговая инструкция по заполнению заявления о приеме в 1-й класс муниципального общеобразовательного учреждения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Vanychous</cp:lastModifiedBy>
  <cp:revision>25</cp:revision>
  <dcterms:created xsi:type="dcterms:W3CDTF">2024-03-21T06:21:34Z</dcterms:created>
  <dcterms:modified xsi:type="dcterms:W3CDTF">2026-03-23T18:11:29Z</dcterms:modified>
</cp:coreProperties>
</file>