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77" r:id="rId3"/>
    <p:sldId id="278" r:id="rId4"/>
    <p:sldId id="279" r:id="rId5"/>
    <p:sldId id="280" r:id="rId6"/>
    <p:sldId id="281" r:id="rId7"/>
    <p:sldId id="283" r:id="rId8"/>
  </p:sldIdLst>
  <p:sldSz cx="9969500" cy="6845300"/>
  <p:notesSz cx="9969500" cy="68453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392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8188" y="2122043"/>
            <a:ext cx="8479473" cy="14375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00377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96377" y="3833368"/>
            <a:ext cx="6983095" cy="1711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00ADE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808080"/>
                </a:solidFill>
                <a:latin typeface="Arial MT"/>
                <a:cs typeface="Arial MT"/>
              </a:defRPr>
            </a:lvl1pPr>
          </a:lstStyle>
          <a:p>
            <a:pPr marL="116839">
              <a:lnSpc>
                <a:spcPts val="131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00377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00ADE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808080"/>
                </a:solidFill>
                <a:latin typeface="Arial MT"/>
                <a:cs typeface="Arial MT"/>
              </a:defRPr>
            </a:lvl1pPr>
          </a:lstStyle>
          <a:p>
            <a:pPr marL="116839">
              <a:lnSpc>
                <a:spcPts val="131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00377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98792" y="1574419"/>
            <a:ext cx="4339495" cy="45178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37562" y="1574419"/>
            <a:ext cx="4339495" cy="45178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808080"/>
                </a:solidFill>
                <a:latin typeface="Arial MT"/>
                <a:cs typeface="Arial MT"/>
              </a:defRPr>
            </a:lvl1pPr>
          </a:lstStyle>
          <a:p>
            <a:pPr marL="116839">
              <a:lnSpc>
                <a:spcPts val="131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00377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808080"/>
                </a:solidFill>
                <a:latin typeface="Arial MT"/>
                <a:cs typeface="Arial MT"/>
              </a:defRPr>
            </a:lvl1pPr>
          </a:lstStyle>
          <a:p>
            <a:pPr marL="116839">
              <a:lnSpc>
                <a:spcPts val="131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808080"/>
                </a:solidFill>
                <a:latin typeface="Arial MT"/>
                <a:cs typeface="Arial MT"/>
              </a:defRPr>
            </a:lvl1pPr>
          </a:lstStyle>
          <a:p>
            <a:pPr marL="116839">
              <a:lnSpc>
                <a:spcPts val="131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6880" y="221932"/>
            <a:ext cx="8133397" cy="3984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00377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67105" y="3187064"/>
            <a:ext cx="4303395" cy="2219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00ADE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91789" y="6366129"/>
            <a:ext cx="3192272" cy="342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98792" y="6366129"/>
            <a:ext cx="2294445" cy="342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581515" y="6588975"/>
            <a:ext cx="247015" cy="181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rgbClr val="808080"/>
                </a:solidFill>
                <a:latin typeface="Arial MT"/>
                <a:cs typeface="Arial MT"/>
              </a:defRPr>
            </a:lvl1pPr>
          </a:lstStyle>
          <a:p>
            <a:pPr marL="116839">
              <a:lnSpc>
                <a:spcPts val="131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698608" y="6601675"/>
            <a:ext cx="78105" cy="156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15"/>
              </a:lnSpc>
            </a:pPr>
            <a:r>
              <a:rPr sz="1100" spc="-50" dirty="0">
                <a:solidFill>
                  <a:srgbClr val="808080"/>
                </a:solidFill>
                <a:latin typeface="Arial MT"/>
                <a:cs typeface="Arial MT"/>
              </a:rPr>
              <a:t>1</a:t>
            </a:r>
            <a:endParaRPr sz="11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72040" cy="684021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69327" y="2011743"/>
            <a:ext cx="4453890" cy="1062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spc="-10" dirty="0">
                <a:solidFill>
                  <a:srgbClr val="FFFFFF"/>
                </a:solidFill>
              </a:rPr>
              <a:t>МОШЕННИКИ</a:t>
            </a:r>
            <a:endParaRPr sz="340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400" dirty="0">
                <a:solidFill>
                  <a:srgbClr val="FFFFFF"/>
                </a:solidFill>
              </a:rPr>
              <a:t>В</a:t>
            </a:r>
            <a:r>
              <a:rPr sz="3400" spc="-130" dirty="0">
                <a:solidFill>
                  <a:srgbClr val="FFFFFF"/>
                </a:solidFill>
              </a:rPr>
              <a:t> </a:t>
            </a:r>
            <a:r>
              <a:rPr sz="3400" dirty="0">
                <a:solidFill>
                  <a:srgbClr val="FFFFFF"/>
                </a:solidFill>
              </a:rPr>
              <a:t>ЦИФРОВОМ</a:t>
            </a:r>
            <a:r>
              <a:rPr sz="3400" spc="-25" dirty="0">
                <a:solidFill>
                  <a:srgbClr val="FFFFFF"/>
                </a:solidFill>
              </a:rPr>
              <a:t> </a:t>
            </a:r>
            <a:r>
              <a:rPr sz="3400" spc="-20" dirty="0">
                <a:solidFill>
                  <a:srgbClr val="FFFFFF"/>
                </a:solidFill>
              </a:rPr>
              <a:t>МИРЕ</a:t>
            </a:r>
            <a:endParaRPr sz="3400"/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969327" y="3074098"/>
            <a:ext cx="4303395" cy="12208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/>
              <a:t>КАК</a:t>
            </a:r>
            <a:r>
              <a:rPr spc="-50" dirty="0"/>
              <a:t> </a:t>
            </a:r>
            <a:r>
              <a:rPr dirty="0"/>
              <a:t>СБЕРЕЧЬ</a:t>
            </a:r>
            <a:r>
              <a:rPr spc="-25" dirty="0"/>
              <a:t> </a:t>
            </a:r>
            <a:r>
              <a:rPr dirty="0"/>
              <a:t>СВОИ</a:t>
            </a:r>
            <a:r>
              <a:rPr spc="-5" dirty="0"/>
              <a:t> </a:t>
            </a:r>
            <a:r>
              <a:rPr spc="-10" dirty="0"/>
              <a:t>ДЕНЬГИ?</a:t>
            </a:r>
          </a:p>
          <a:p>
            <a:pPr>
              <a:lnSpc>
                <a:spcPct val="100000"/>
              </a:lnSpc>
            </a:pPr>
            <a:endParaRPr spc="-10" dirty="0"/>
          </a:p>
          <a:p>
            <a:pPr>
              <a:lnSpc>
                <a:spcPct val="100000"/>
              </a:lnSpc>
              <a:spcBef>
                <a:spcPts val="1525"/>
              </a:spcBef>
            </a:pPr>
            <a:endParaRPr spc="-1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9415" y="4960365"/>
            <a:ext cx="9429115" cy="1530985"/>
            <a:chOff x="424180" y="4259579"/>
            <a:chExt cx="9429115" cy="15309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3320" y="5061175"/>
              <a:ext cx="9405882" cy="72930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49580" y="5077459"/>
              <a:ext cx="9324340" cy="647700"/>
            </a:xfrm>
            <a:custGeom>
              <a:avLst/>
              <a:gdLst/>
              <a:ahLst/>
              <a:cxnLst/>
              <a:rect l="l" t="t" r="r" b="b"/>
              <a:pathLst>
                <a:path w="9324340" h="647700">
                  <a:moveTo>
                    <a:pt x="932434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9324340" y="647700"/>
                  </a:lnTo>
                  <a:lnTo>
                    <a:pt x="9324340" y="0"/>
                  </a:lnTo>
                  <a:close/>
                </a:path>
              </a:pathLst>
            </a:custGeom>
            <a:solidFill>
              <a:srgbClr val="CED3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4180" y="4259579"/>
              <a:ext cx="9428734" cy="85877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9580" y="4284979"/>
              <a:ext cx="9324340" cy="754380"/>
            </a:xfrm>
            <a:custGeom>
              <a:avLst/>
              <a:gdLst/>
              <a:ahLst/>
              <a:cxnLst/>
              <a:rect l="l" t="t" r="r" b="b"/>
              <a:pathLst>
                <a:path w="9324340" h="754379">
                  <a:moveTo>
                    <a:pt x="9324340" y="0"/>
                  </a:moveTo>
                  <a:lnTo>
                    <a:pt x="0" y="0"/>
                  </a:lnTo>
                  <a:lnTo>
                    <a:pt x="0" y="754380"/>
                  </a:lnTo>
                  <a:lnTo>
                    <a:pt x="9324340" y="754380"/>
                  </a:lnTo>
                  <a:lnTo>
                    <a:pt x="9324340" y="0"/>
                  </a:lnTo>
                  <a:close/>
                </a:path>
              </a:pathLst>
            </a:custGeom>
            <a:solidFill>
              <a:srgbClr val="DAEC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ТЕЛЕФОННОЕ</a:t>
            </a:r>
            <a:r>
              <a:rPr spc="-50" dirty="0"/>
              <a:t> </a:t>
            </a:r>
            <a:r>
              <a:rPr spc="-25" dirty="0"/>
              <a:t>МОШЕННИЧЕСТВО </a:t>
            </a:r>
            <a:r>
              <a:rPr dirty="0"/>
              <a:t>И</a:t>
            </a:r>
            <a:r>
              <a:rPr spc="-95" dirty="0"/>
              <a:t> </a:t>
            </a:r>
            <a:r>
              <a:rPr spc="-30" dirty="0"/>
              <a:t>IP-</a:t>
            </a:r>
            <a:r>
              <a:rPr spc="-10" dirty="0"/>
              <a:t>ТЕЛЕФОНИЯ</a:t>
            </a:r>
          </a:p>
        </p:txBody>
      </p:sp>
      <p:sp>
        <p:nvSpPr>
          <p:cNvPr id="8" name="object 8"/>
          <p:cNvSpPr/>
          <p:nvPr/>
        </p:nvSpPr>
        <p:spPr>
          <a:xfrm>
            <a:off x="450850" y="684529"/>
            <a:ext cx="760730" cy="0"/>
          </a:xfrm>
          <a:custGeom>
            <a:avLst/>
            <a:gdLst/>
            <a:ahLst/>
            <a:cxnLst/>
            <a:rect l="l" t="t" r="r" b="b"/>
            <a:pathLst>
              <a:path w="760730">
                <a:moveTo>
                  <a:pt x="0" y="0"/>
                </a:moveTo>
                <a:lnTo>
                  <a:pt x="760412" y="0"/>
                </a:lnTo>
              </a:path>
            </a:pathLst>
          </a:custGeom>
          <a:ln w="38100">
            <a:solidFill>
              <a:srgbClr val="00A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3690620" y="1736090"/>
            <a:ext cx="2590800" cy="2448560"/>
            <a:chOff x="3690620" y="1475739"/>
            <a:chExt cx="2590800" cy="244856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90620" y="1475739"/>
              <a:ext cx="2590800" cy="244856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54220" y="2148839"/>
              <a:ext cx="863600" cy="1163319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2942335" y="784224"/>
            <a:ext cx="40462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0AFEF"/>
                </a:solidFill>
                <a:latin typeface="Arial"/>
                <a:cs typeface="Arial"/>
              </a:rPr>
              <a:t>Звонки</a:t>
            </a:r>
            <a:r>
              <a:rPr sz="1200" b="1" spc="-70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AFEF"/>
                </a:solidFill>
                <a:latin typeface="Arial"/>
                <a:cs typeface="Arial"/>
              </a:rPr>
              <a:t>с</a:t>
            </a:r>
            <a:r>
              <a:rPr sz="1200" b="1" spc="-4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AFEF"/>
                </a:solidFill>
                <a:latin typeface="Arial"/>
                <a:cs typeface="Arial"/>
              </a:rPr>
              <a:t>целью</a:t>
            </a:r>
            <a:r>
              <a:rPr sz="1200" b="1" spc="-50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AFEF"/>
                </a:solidFill>
                <a:latin typeface="Arial"/>
                <a:cs typeface="Arial"/>
              </a:rPr>
              <a:t>кражи</a:t>
            </a:r>
            <a:r>
              <a:rPr sz="1200" b="1" spc="-3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AFEF"/>
                </a:solidFill>
                <a:latin typeface="Arial"/>
                <a:cs typeface="Arial"/>
              </a:rPr>
              <a:t>ваших</a:t>
            </a:r>
            <a:r>
              <a:rPr sz="1200" b="1" spc="-2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AFEF"/>
                </a:solidFill>
                <a:latin typeface="Arial"/>
                <a:cs typeface="Arial"/>
              </a:rPr>
              <a:t>средств,</a:t>
            </a:r>
            <a:r>
              <a:rPr sz="1200" b="1" spc="1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AFEF"/>
                </a:solidFill>
                <a:latin typeface="Arial"/>
                <a:cs typeface="Arial"/>
              </a:rPr>
              <a:t>выманивания реквизитов</a:t>
            </a:r>
            <a:r>
              <a:rPr sz="1200" b="1" spc="-3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00AFEF"/>
                </a:solidFill>
                <a:latin typeface="Arial"/>
                <a:cs typeface="Arial"/>
              </a:rPr>
              <a:t>банковских</a:t>
            </a:r>
            <a:r>
              <a:rPr sz="1200" b="1" spc="30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00AFEF"/>
                </a:solidFill>
                <a:latin typeface="Arial"/>
                <a:cs typeface="Arial"/>
              </a:rPr>
              <a:t>карт</a:t>
            </a:r>
            <a:r>
              <a:rPr sz="1200" b="1" spc="-30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AFEF"/>
                </a:solidFill>
                <a:latin typeface="Arial"/>
                <a:cs typeface="Arial"/>
              </a:rPr>
              <a:t>и</a:t>
            </a:r>
            <a:r>
              <a:rPr sz="1200" b="1" spc="30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AFEF"/>
                </a:solidFill>
                <a:latin typeface="Arial"/>
                <a:cs typeface="Arial"/>
              </a:rPr>
              <a:t>одноразовых</a:t>
            </a:r>
            <a:r>
              <a:rPr sz="1200" b="1" spc="-70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AFEF"/>
                </a:solidFill>
                <a:latin typeface="Arial"/>
                <a:cs typeface="Arial"/>
              </a:rPr>
              <a:t>паролей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15"/>
              </a:lnSpc>
            </a:pPr>
            <a:fld id="{81D60167-4931-47E6-BA6A-407CBD079E47}" type="slidenum">
              <a:rPr spc="-25" dirty="0"/>
              <a:t>2</a:t>
            </a:fld>
            <a:endParaRPr spc="-25" dirty="0"/>
          </a:p>
        </p:txBody>
      </p:sp>
      <p:sp>
        <p:nvSpPr>
          <p:cNvPr id="13" name="object 13"/>
          <p:cNvSpPr txBox="1"/>
          <p:nvPr/>
        </p:nvSpPr>
        <p:spPr>
          <a:xfrm>
            <a:off x="420746" y="1772920"/>
            <a:ext cx="3038415" cy="24140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2885" indent="-212725">
              <a:lnSpc>
                <a:spcPts val="1475"/>
              </a:lnSpc>
              <a:buClr>
                <a:srgbClr val="00ADEE"/>
              </a:buClr>
              <a:buSzPct val="190476"/>
              <a:buFont typeface="Wingdings"/>
              <a:buChar char=""/>
              <a:tabLst>
                <a:tab pos="222885" algn="l"/>
              </a:tabLst>
            </a:pPr>
            <a:r>
              <a:rPr sz="1050" b="1" dirty="0">
                <a:solidFill>
                  <a:srgbClr val="00377A"/>
                </a:solidFill>
                <a:latin typeface="Arial"/>
                <a:cs typeface="Arial"/>
              </a:rPr>
              <a:t>звонки</a:t>
            </a:r>
            <a:r>
              <a:rPr sz="1050" b="1" spc="-7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050" b="1" dirty="0">
                <a:solidFill>
                  <a:srgbClr val="00377A"/>
                </a:solidFill>
                <a:latin typeface="Arial"/>
                <a:cs typeface="Arial"/>
              </a:rPr>
              <a:t>по</a:t>
            </a:r>
            <a:r>
              <a:rPr sz="1050" b="1" spc="-4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050" b="1" dirty="0">
                <a:solidFill>
                  <a:srgbClr val="00377A"/>
                </a:solidFill>
                <a:latin typeface="Arial"/>
                <a:cs typeface="Arial"/>
              </a:rPr>
              <a:t>размещенным</a:t>
            </a:r>
            <a:r>
              <a:rPr sz="1050" b="1" spc="-3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050" b="1" spc="-10" dirty="0">
                <a:solidFill>
                  <a:srgbClr val="00377A"/>
                </a:solidFill>
                <a:latin typeface="Arial"/>
                <a:cs typeface="Arial"/>
              </a:rPr>
              <a:t>объявлениям</a:t>
            </a:r>
            <a:endParaRPr sz="1050" dirty="0">
              <a:latin typeface="Arial"/>
              <a:cs typeface="Arial"/>
            </a:endParaRPr>
          </a:p>
          <a:p>
            <a:pPr marL="157480">
              <a:lnSpc>
                <a:spcPts val="1155"/>
              </a:lnSpc>
            </a:pPr>
            <a:r>
              <a:rPr sz="1050" dirty="0">
                <a:latin typeface="Microsoft Sans Serif"/>
                <a:cs typeface="Microsoft Sans Serif"/>
              </a:rPr>
              <a:t>о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20" dirty="0">
                <a:latin typeface="Microsoft Sans Serif"/>
                <a:cs typeface="Microsoft Sans Serif"/>
              </a:rPr>
              <a:t>продаже</a:t>
            </a:r>
            <a:r>
              <a:rPr sz="1050" spc="-5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личного имущество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через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-20" dirty="0">
                <a:latin typeface="Microsoft Sans Serif"/>
                <a:cs typeface="Microsoft Sans Serif"/>
              </a:rPr>
              <a:t>сайты</a:t>
            </a:r>
            <a:endParaRPr sz="1050" dirty="0">
              <a:latin typeface="Microsoft Sans Serif"/>
              <a:cs typeface="Microsoft Sans Serif"/>
            </a:endParaRPr>
          </a:p>
          <a:p>
            <a:pPr marL="157480" marR="285115">
              <a:lnSpc>
                <a:spcPct val="100000"/>
              </a:lnSpc>
            </a:pPr>
            <a:r>
              <a:rPr sz="1050" dirty="0">
                <a:latin typeface="Microsoft Sans Serif"/>
                <a:cs typeface="Microsoft Sans Serif"/>
              </a:rPr>
              <a:t>«Авито»,</a:t>
            </a:r>
            <a:r>
              <a:rPr sz="1050" spc="-4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«Юла»</a:t>
            </a:r>
            <a:r>
              <a:rPr sz="1050" spc="-30" dirty="0">
                <a:latin typeface="Microsoft Sans Serif"/>
                <a:cs typeface="Microsoft Sans Serif"/>
              </a:rPr>
              <a:t> </a:t>
            </a:r>
            <a:r>
              <a:rPr sz="1050" spc="-25" dirty="0">
                <a:latin typeface="Microsoft Sans Serif"/>
                <a:cs typeface="Microsoft Sans Serif"/>
              </a:rPr>
              <a:t>якобы </a:t>
            </a:r>
            <a:r>
              <a:rPr sz="1050" dirty="0">
                <a:latin typeface="Microsoft Sans Serif"/>
                <a:cs typeface="Microsoft Sans Serif"/>
              </a:rPr>
              <a:t>для</a:t>
            </a:r>
            <a:r>
              <a:rPr sz="1050" spc="-2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приобретения товара</a:t>
            </a:r>
            <a:endParaRPr sz="1050" dirty="0">
              <a:latin typeface="Microsoft Sans Serif"/>
              <a:cs typeface="Microsoft Sans Serif"/>
            </a:endParaRPr>
          </a:p>
          <a:p>
            <a:pPr marL="157480" marR="72390" indent="-147320">
              <a:lnSpc>
                <a:spcPct val="92400"/>
              </a:lnSpc>
              <a:spcBef>
                <a:spcPts val="120"/>
              </a:spcBef>
              <a:buClr>
                <a:srgbClr val="00ADEE"/>
              </a:buClr>
              <a:buSzPct val="190476"/>
              <a:buFont typeface="Wingdings"/>
              <a:buChar char=""/>
              <a:tabLst>
                <a:tab pos="157480" algn="l"/>
                <a:tab pos="222885" algn="l"/>
              </a:tabLst>
            </a:pPr>
            <a:r>
              <a:rPr sz="1050" b="1" dirty="0">
                <a:solidFill>
                  <a:srgbClr val="00377A"/>
                </a:solidFill>
                <a:latin typeface="Arial"/>
                <a:cs typeface="Arial"/>
              </a:rPr>
              <a:t>	Звонки</a:t>
            </a:r>
            <a:r>
              <a:rPr sz="1050" b="1" spc="-6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050" b="1" dirty="0">
                <a:solidFill>
                  <a:srgbClr val="00377A"/>
                </a:solidFill>
                <a:latin typeface="Arial"/>
                <a:cs typeface="Arial"/>
              </a:rPr>
              <a:t>из</a:t>
            </a:r>
            <a:r>
              <a:rPr sz="1050" b="1" spc="-10" dirty="0">
                <a:solidFill>
                  <a:srgbClr val="00377A"/>
                </a:solidFill>
                <a:latin typeface="Arial"/>
                <a:cs typeface="Arial"/>
              </a:rPr>
              <a:t> социальных</a:t>
            </a:r>
            <a:r>
              <a:rPr sz="1050" b="1" spc="-8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050" b="1" spc="-10" dirty="0">
                <a:solidFill>
                  <a:srgbClr val="00377A"/>
                </a:solidFill>
                <a:latin typeface="Arial"/>
                <a:cs typeface="Arial"/>
              </a:rPr>
              <a:t>служб</a:t>
            </a:r>
            <a:r>
              <a:rPr sz="1050" b="1" spc="2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(мошенники сообщают</a:t>
            </a:r>
            <a:r>
              <a:rPr sz="1050" spc="-4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о</a:t>
            </a:r>
            <a:r>
              <a:rPr sz="1050" spc="3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необходимости получить материальные компенсации</a:t>
            </a:r>
            <a:endParaRPr sz="1050" dirty="0">
              <a:latin typeface="Microsoft Sans Serif"/>
              <a:cs typeface="Microsoft Sans Serif"/>
            </a:endParaRPr>
          </a:p>
          <a:p>
            <a:pPr marL="157480" marR="5080">
              <a:lnSpc>
                <a:spcPct val="100000"/>
              </a:lnSpc>
            </a:pPr>
            <a:r>
              <a:rPr sz="1050" dirty="0">
                <a:latin typeface="Microsoft Sans Serif"/>
                <a:cs typeface="Microsoft Sans Serif"/>
              </a:rPr>
              <a:t>за</a:t>
            </a:r>
            <a:r>
              <a:rPr sz="1050" spc="-4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неиспользованные льготы;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-20" dirty="0">
                <a:latin typeface="Microsoft Sans Serif"/>
                <a:cs typeface="Microsoft Sans Serif"/>
              </a:rPr>
              <a:t>могут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попросить сделать </a:t>
            </a:r>
            <a:r>
              <a:rPr sz="1050" spc="-25" dirty="0">
                <a:latin typeface="Microsoft Sans Serif"/>
                <a:cs typeface="Microsoft Sans Serif"/>
              </a:rPr>
              <a:t>якобы</a:t>
            </a:r>
            <a:r>
              <a:rPr sz="1050" spc="-4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возвратный</a:t>
            </a:r>
            <a:endParaRPr sz="1050" dirty="0">
              <a:latin typeface="Microsoft Sans Serif"/>
              <a:cs typeface="Microsoft Sans Serif"/>
            </a:endParaRPr>
          </a:p>
          <a:p>
            <a:pPr marL="157480">
              <a:lnSpc>
                <a:spcPct val="100000"/>
              </a:lnSpc>
            </a:pPr>
            <a:r>
              <a:rPr sz="1050" spc="-10" dirty="0">
                <a:latin typeface="Microsoft Sans Serif"/>
                <a:cs typeface="Microsoft Sans Serif"/>
              </a:rPr>
              <a:t>«идентификационный»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платеж</a:t>
            </a:r>
            <a:r>
              <a:rPr sz="1050" spc="-10" dirty="0">
                <a:latin typeface="Arial MT"/>
                <a:cs typeface="Arial MT"/>
              </a:rPr>
              <a:t>)</a:t>
            </a:r>
            <a:endParaRPr sz="1050" dirty="0">
              <a:latin typeface="Arial MT"/>
              <a:cs typeface="Arial MT"/>
            </a:endParaRPr>
          </a:p>
          <a:p>
            <a:pPr marL="157480" marR="141605" indent="-147320">
              <a:lnSpc>
                <a:spcPct val="96100"/>
              </a:lnSpc>
              <a:spcBef>
                <a:spcPts val="215"/>
              </a:spcBef>
              <a:buClr>
                <a:srgbClr val="00ADEE"/>
              </a:buClr>
              <a:buSzPct val="190476"/>
              <a:buFont typeface="Wingdings"/>
              <a:buChar char=""/>
              <a:tabLst>
                <a:tab pos="157480" algn="l"/>
                <a:tab pos="222885" algn="l"/>
              </a:tabLst>
            </a:pPr>
            <a:r>
              <a:rPr sz="1050" b="1" dirty="0">
                <a:solidFill>
                  <a:srgbClr val="00377A"/>
                </a:solidFill>
                <a:latin typeface="Arial"/>
                <a:cs typeface="Arial"/>
              </a:rPr>
              <a:t>	звонки</a:t>
            </a:r>
            <a:r>
              <a:rPr sz="1050" b="1" spc="-4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050" b="1" dirty="0">
                <a:solidFill>
                  <a:srgbClr val="00377A"/>
                </a:solidFill>
                <a:latin typeface="Arial"/>
                <a:cs typeface="Arial"/>
              </a:rPr>
              <a:t>с</a:t>
            </a:r>
            <a:r>
              <a:rPr sz="1050" b="1" spc="2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050" b="1" spc="-10" dirty="0">
                <a:solidFill>
                  <a:srgbClr val="00377A"/>
                </a:solidFill>
                <a:latin typeface="Arial"/>
                <a:cs typeface="Arial"/>
              </a:rPr>
              <a:t>номеров</a:t>
            </a:r>
            <a:r>
              <a:rPr sz="1050" b="1" spc="-5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050" b="1" spc="-10" dirty="0">
                <a:solidFill>
                  <a:srgbClr val="00377A"/>
                </a:solidFill>
                <a:latin typeface="Arial"/>
                <a:cs typeface="Arial"/>
              </a:rPr>
              <a:t>телефонов</a:t>
            </a:r>
            <a:r>
              <a:rPr sz="1050" b="1" spc="-5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050" b="1" spc="-20" dirty="0">
                <a:solidFill>
                  <a:srgbClr val="00377A"/>
                </a:solidFill>
                <a:latin typeface="Arial"/>
                <a:cs typeface="Arial"/>
              </a:rPr>
              <a:t>банка </a:t>
            </a:r>
            <a:r>
              <a:rPr sz="1050" spc="-20" dirty="0">
                <a:latin typeface="Microsoft Sans Serif"/>
                <a:cs typeface="Microsoft Sans Serif"/>
              </a:rPr>
              <a:t>(мошенники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-20" dirty="0">
                <a:latin typeface="Microsoft Sans Serif"/>
                <a:cs typeface="Microsoft Sans Serif"/>
              </a:rPr>
              <a:t>представляются</a:t>
            </a:r>
            <a:r>
              <a:rPr sz="1050" spc="5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работниками службы</a:t>
            </a:r>
            <a:r>
              <a:rPr sz="1050" spc="1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безопасности</a:t>
            </a:r>
            <a:r>
              <a:rPr sz="1050" spc="-25" dirty="0">
                <a:latin typeface="Microsoft Sans Serif"/>
                <a:cs typeface="Microsoft Sans Serif"/>
              </a:rPr>
              <a:t> </a:t>
            </a:r>
            <a:r>
              <a:rPr sz="1050" spc="-20" dirty="0">
                <a:latin typeface="Microsoft Sans Serif"/>
                <a:cs typeface="Microsoft Sans Serif"/>
              </a:rPr>
              <a:t>банка</a:t>
            </a:r>
            <a:r>
              <a:rPr sz="1050" spc="-3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и</a:t>
            </a:r>
            <a:r>
              <a:rPr sz="1050" spc="-2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сообщают клиенту </a:t>
            </a:r>
            <a:r>
              <a:rPr sz="1050" dirty="0">
                <a:latin typeface="Microsoft Sans Serif"/>
                <a:cs typeface="Microsoft Sans Serif"/>
              </a:rPr>
              <a:t>о</a:t>
            </a:r>
            <a:r>
              <a:rPr sz="1050" spc="-55" dirty="0">
                <a:latin typeface="Microsoft Sans Serif"/>
                <a:cs typeface="Microsoft Sans Serif"/>
              </a:rPr>
              <a:t> </a:t>
            </a:r>
            <a:r>
              <a:rPr sz="1050" spc="-20" dirty="0">
                <a:latin typeface="Microsoft Sans Serif"/>
                <a:cs typeface="Microsoft Sans Serif"/>
              </a:rPr>
              <a:t>якобы</a:t>
            </a:r>
            <a:r>
              <a:rPr sz="1050" spc="-3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проведенных</a:t>
            </a:r>
            <a:r>
              <a:rPr sz="1050" spc="-5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операциях</a:t>
            </a:r>
            <a:r>
              <a:rPr sz="1050" spc="-25" dirty="0">
                <a:latin typeface="Microsoft Sans Serif"/>
                <a:cs typeface="Microsoft Sans Serif"/>
              </a:rPr>
              <a:t> по </a:t>
            </a:r>
            <a:r>
              <a:rPr sz="1050" dirty="0">
                <a:latin typeface="Microsoft Sans Serif"/>
                <a:cs typeface="Microsoft Sans Serif"/>
              </a:rPr>
              <a:t>его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-30" dirty="0">
                <a:latin typeface="Microsoft Sans Serif"/>
                <a:cs typeface="Microsoft Sans Serif"/>
              </a:rPr>
              <a:t>карте </a:t>
            </a:r>
            <a:r>
              <a:rPr sz="1050" dirty="0">
                <a:latin typeface="Microsoft Sans Serif"/>
                <a:cs typeface="Microsoft Sans Serif"/>
              </a:rPr>
              <a:t>и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необходимости</a:t>
            </a:r>
            <a:r>
              <a:rPr sz="1050" spc="-6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их</a:t>
            </a:r>
            <a:r>
              <a:rPr sz="1050" spc="-3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отмены)</a:t>
            </a:r>
            <a:endParaRPr sz="1050" dirty="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84950" y="1772919"/>
            <a:ext cx="3140456" cy="13111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2885" indent="-212725">
              <a:lnSpc>
                <a:spcPts val="1475"/>
              </a:lnSpc>
              <a:buClr>
                <a:srgbClr val="00AFEF"/>
              </a:buClr>
              <a:buSzPct val="190476"/>
              <a:buFont typeface="Wingdings"/>
              <a:buChar char=""/>
              <a:tabLst>
                <a:tab pos="222885" algn="l"/>
              </a:tabLst>
            </a:pPr>
            <a:r>
              <a:rPr sz="1050" b="1" spc="-10" dirty="0">
                <a:solidFill>
                  <a:srgbClr val="00377A"/>
                </a:solidFill>
                <a:latin typeface="Arial"/>
                <a:cs typeface="Arial"/>
              </a:rPr>
              <a:t>звонки</a:t>
            </a:r>
            <a:r>
              <a:rPr sz="1050" b="1" spc="-5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050" b="1" dirty="0">
                <a:solidFill>
                  <a:srgbClr val="00377A"/>
                </a:solidFill>
                <a:latin typeface="Arial"/>
                <a:cs typeface="Arial"/>
              </a:rPr>
              <a:t>из</a:t>
            </a:r>
            <a:r>
              <a:rPr sz="1050" b="1" spc="-3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050" b="1" dirty="0">
                <a:solidFill>
                  <a:srgbClr val="00377A"/>
                </a:solidFill>
                <a:latin typeface="Arial"/>
                <a:cs typeface="Arial"/>
              </a:rPr>
              <a:t>налоговой</a:t>
            </a:r>
            <a:r>
              <a:rPr sz="1050" b="1" spc="24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(мошенники</a:t>
            </a:r>
            <a:endParaRPr sz="1050">
              <a:latin typeface="Microsoft Sans Serif"/>
              <a:cs typeface="Microsoft Sans Serif"/>
            </a:endParaRPr>
          </a:p>
          <a:p>
            <a:pPr marL="187960">
              <a:lnSpc>
                <a:spcPts val="1155"/>
              </a:lnSpc>
            </a:pPr>
            <a:r>
              <a:rPr sz="1050" spc="-10" dirty="0">
                <a:latin typeface="Microsoft Sans Serif"/>
                <a:cs typeface="Microsoft Sans Serif"/>
              </a:rPr>
              <a:t>представляются</a:t>
            </a:r>
            <a:r>
              <a:rPr sz="1050" spc="-65" dirty="0">
                <a:latin typeface="Microsoft Sans Serif"/>
                <a:cs typeface="Microsoft Sans Serif"/>
              </a:rPr>
              <a:t> </a:t>
            </a:r>
            <a:r>
              <a:rPr sz="1050" spc="-20" dirty="0">
                <a:latin typeface="Microsoft Sans Serif"/>
                <a:cs typeface="Microsoft Sans Serif"/>
              </a:rPr>
              <a:t>работниками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налоговых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-20" dirty="0">
                <a:latin typeface="Microsoft Sans Serif"/>
                <a:cs typeface="Microsoft Sans Serif"/>
              </a:rPr>
              <a:t>служб</a:t>
            </a:r>
            <a:endParaRPr sz="1050">
              <a:latin typeface="Microsoft Sans Serif"/>
              <a:cs typeface="Microsoft Sans Serif"/>
            </a:endParaRPr>
          </a:p>
          <a:p>
            <a:pPr marL="187960" marR="69215">
              <a:lnSpc>
                <a:spcPct val="100000"/>
              </a:lnSpc>
            </a:pPr>
            <a:r>
              <a:rPr sz="1050" dirty="0">
                <a:latin typeface="Microsoft Sans Serif"/>
                <a:cs typeface="Microsoft Sans Serif"/>
              </a:rPr>
              <a:t>и</a:t>
            </a:r>
            <a:r>
              <a:rPr sz="1050" spc="-7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предлагают</a:t>
            </a:r>
            <a:r>
              <a:rPr sz="1050" spc="-3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вернуть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spc="-20" dirty="0">
                <a:latin typeface="Microsoft Sans Serif"/>
                <a:cs typeface="Microsoft Sans Serif"/>
              </a:rPr>
              <a:t>НДС,</a:t>
            </a:r>
            <a:r>
              <a:rPr sz="1050" spc="-4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ссылаясь</a:t>
            </a:r>
            <a:r>
              <a:rPr sz="1050" spc="-70" dirty="0">
                <a:latin typeface="Microsoft Sans Serif"/>
                <a:cs typeface="Microsoft Sans Serif"/>
              </a:rPr>
              <a:t> </a:t>
            </a:r>
            <a:r>
              <a:rPr sz="1050" spc="-25" dirty="0">
                <a:latin typeface="Microsoft Sans Serif"/>
                <a:cs typeface="Microsoft Sans Serif"/>
              </a:rPr>
              <a:t>на </a:t>
            </a:r>
            <a:r>
              <a:rPr sz="1050" spc="-10" dirty="0">
                <a:latin typeface="Microsoft Sans Serif"/>
                <a:cs typeface="Microsoft Sans Serif"/>
              </a:rPr>
              <a:t>фейковое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постановление</a:t>
            </a:r>
            <a:r>
              <a:rPr sz="1050" spc="3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о</a:t>
            </a:r>
            <a:r>
              <a:rPr sz="1050" spc="-4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праве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25" dirty="0">
                <a:latin typeface="Microsoft Sans Serif"/>
                <a:cs typeface="Microsoft Sans Serif"/>
              </a:rPr>
              <a:t>на </a:t>
            </a:r>
            <a:r>
              <a:rPr sz="1050" spc="-10" dirty="0">
                <a:latin typeface="Microsoft Sans Serif"/>
                <a:cs typeface="Microsoft Sans Serif"/>
              </a:rPr>
              <a:t>получение денежной</a:t>
            </a:r>
            <a:r>
              <a:rPr sz="1050" spc="-3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компенсации</a:t>
            </a:r>
            <a:r>
              <a:rPr sz="1050" spc="-3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затрат</a:t>
            </a:r>
            <a:r>
              <a:rPr sz="1050" spc="-55" dirty="0">
                <a:latin typeface="Microsoft Sans Serif"/>
                <a:cs typeface="Microsoft Sans Serif"/>
              </a:rPr>
              <a:t> </a:t>
            </a:r>
            <a:r>
              <a:rPr sz="1050" spc="-25" dirty="0">
                <a:latin typeface="Microsoft Sans Serif"/>
                <a:cs typeface="Microsoft Sans Serif"/>
              </a:rPr>
              <a:t>на </a:t>
            </a:r>
            <a:r>
              <a:rPr sz="1050" dirty="0">
                <a:latin typeface="Microsoft Sans Serif"/>
                <a:cs typeface="Microsoft Sans Serif"/>
              </a:rPr>
              <a:t>оплату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товаров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иностранного</a:t>
            </a:r>
            <a:r>
              <a:rPr sz="1050" spc="2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производства,</a:t>
            </a:r>
            <a:r>
              <a:rPr sz="1050" spc="-20" dirty="0">
                <a:latin typeface="Microsoft Sans Serif"/>
                <a:cs typeface="Microsoft Sans Serif"/>
              </a:rPr>
              <a:t> </a:t>
            </a:r>
            <a:r>
              <a:rPr sz="1050" spc="-50" dirty="0">
                <a:latin typeface="Microsoft Sans Serif"/>
                <a:cs typeface="Microsoft Sans Serif"/>
              </a:rPr>
              <a:t>и </a:t>
            </a:r>
            <a:r>
              <a:rPr sz="1050" spc="-10" dirty="0">
                <a:latin typeface="Microsoft Sans Serif"/>
                <a:cs typeface="Microsoft Sans Serif"/>
              </a:rPr>
              <a:t>просят</a:t>
            </a:r>
            <a:r>
              <a:rPr sz="1050" spc="-6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оплатить</a:t>
            </a:r>
            <a:r>
              <a:rPr sz="1050" spc="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ряд</a:t>
            </a:r>
            <a:r>
              <a:rPr sz="1050" spc="-5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услуг:</a:t>
            </a:r>
            <a:r>
              <a:rPr sz="1050" spc="1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консультацию </a:t>
            </a:r>
            <a:r>
              <a:rPr sz="1050" dirty="0">
                <a:latin typeface="Microsoft Sans Serif"/>
                <a:cs typeface="Microsoft Sans Serif"/>
              </a:rPr>
              <a:t>юриста,</a:t>
            </a:r>
            <a:r>
              <a:rPr sz="1050" spc="-6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заполнение</a:t>
            </a:r>
            <a:r>
              <a:rPr sz="1050" spc="3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анкеты</a:t>
            </a:r>
            <a:r>
              <a:rPr sz="1050" spc="-3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и</a:t>
            </a:r>
            <a:r>
              <a:rPr sz="1050" spc="-35" dirty="0">
                <a:latin typeface="Microsoft Sans Serif"/>
                <a:cs typeface="Microsoft Sans Serif"/>
              </a:rPr>
              <a:t> </a:t>
            </a:r>
            <a:r>
              <a:rPr sz="1050" spc="-20" dirty="0">
                <a:latin typeface="Microsoft Sans Serif"/>
                <a:cs typeface="Microsoft Sans Serif"/>
              </a:rPr>
              <a:t>др.</a:t>
            </a:r>
            <a:r>
              <a:rPr sz="1050" spc="-20" dirty="0">
                <a:latin typeface="Arial MT"/>
                <a:cs typeface="Arial MT"/>
              </a:rPr>
              <a:t>)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84863" y="3502025"/>
            <a:ext cx="3095457" cy="989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2885" indent="-212725">
              <a:lnSpc>
                <a:spcPts val="1475"/>
              </a:lnSpc>
              <a:buClr>
                <a:srgbClr val="00AFEF"/>
              </a:buClr>
              <a:buSzPct val="190476"/>
              <a:buFont typeface="Wingdings"/>
              <a:buChar char=""/>
              <a:tabLst>
                <a:tab pos="222885" algn="l"/>
              </a:tabLst>
            </a:pPr>
            <a:r>
              <a:rPr sz="1050" b="1" spc="-10" dirty="0">
                <a:solidFill>
                  <a:srgbClr val="00377A"/>
                </a:solidFill>
                <a:latin typeface="Arial"/>
                <a:cs typeface="Arial"/>
              </a:rPr>
              <a:t>звонки</a:t>
            </a:r>
            <a:r>
              <a:rPr sz="1050" b="1" spc="-2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050" b="1" dirty="0">
                <a:solidFill>
                  <a:srgbClr val="00377A"/>
                </a:solidFill>
                <a:latin typeface="Arial"/>
                <a:cs typeface="Arial"/>
              </a:rPr>
              <a:t>от</a:t>
            </a:r>
            <a:r>
              <a:rPr sz="1050" b="1" spc="1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050" b="1" spc="-10" dirty="0">
                <a:solidFill>
                  <a:srgbClr val="00377A"/>
                </a:solidFill>
                <a:latin typeface="Arial"/>
                <a:cs typeface="Arial"/>
              </a:rPr>
              <a:t>«представителя</a:t>
            </a:r>
            <a:r>
              <a:rPr sz="1050" b="1" spc="-5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050" b="1" spc="-10" dirty="0">
                <a:solidFill>
                  <a:srgbClr val="00377A"/>
                </a:solidFill>
                <a:latin typeface="Arial"/>
                <a:cs typeface="Arial"/>
              </a:rPr>
              <a:t>сотового</a:t>
            </a:r>
            <a:endParaRPr sz="1050">
              <a:latin typeface="Arial"/>
              <a:cs typeface="Arial"/>
            </a:endParaRPr>
          </a:p>
          <a:p>
            <a:pPr marL="187960">
              <a:lnSpc>
                <a:spcPts val="1155"/>
              </a:lnSpc>
            </a:pPr>
            <a:r>
              <a:rPr sz="1050" b="1" spc="-10" dirty="0">
                <a:solidFill>
                  <a:srgbClr val="00377A"/>
                </a:solidFill>
                <a:latin typeface="Arial"/>
                <a:cs typeface="Arial"/>
              </a:rPr>
              <a:t>оператора»</a:t>
            </a:r>
            <a:r>
              <a:rPr sz="1050" b="1" spc="-2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050" spc="-20" dirty="0">
                <a:latin typeface="Microsoft Sans Serif"/>
                <a:cs typeface="Microsoft Sans Serif"/>
              </a:rPr>
              <a:t>(мошенники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предлагают</a:t>
            </a:r>
            <a:endParaRPr sz="1050">
              <a:latin typeface="Microsoft Sans Serif"/>
              <a:cs typeface="Microsoft Sans Serif"/>
            </a:endParaRPr>
          </a:p>
          <a:p>
            <a:pPr marL="187960" marR="5080">
              <a:lnSpc>
                <a:spcPct val="100000"/>
              </a:lnSpc>
            </a:pPr>
            <a:r>
              <a:rPr sz="1050" spc="-10" dirty="0">
                <a:latin typeface="Microsoft Sans Serif"/>
                <a:cs typeface="Microsoft Sans Serif"/>
              </a:rPr>
              <a:t>перерегистрировать</a:t>
            </a:r>
            <a:r>
              <a:rPr sz="1050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SIM</a:t>
            </a:r>
            <a:r>
              <a:rPr sz="1050" spc="-10" dirty="0">
                <a:latin typeface="Arial MT"/>
                <a:cs typeface="Arial MT"/>
              </a:rPr>
              <a:t>-</a:t>
            </a:r>
            <a:r>
              <a:rPr sz="1050" spc="-20" dirty="0">
                <a:latin typeface="Microsoft Sans Serif"/>
                <a:cs typeface="Microsoft Sans Serif"/>
              </a:rPr>
              <a:t>карту,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пользователь </a:t>
            </a:r>
            <a:r>
              <a:rPr sz="1050" dirty="0">
                <a:latin typeface="Microsoft Sans Serif"/>
                <a:cs typeface="Microsoft Sans Serif"/>
              </a:rPr>
              <a:t>вводит</a:t>
            </a:r>
            <a:r>
              <a:rPr sz="1050" spc="-3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специальный</a:t>
            </a:r>
            <a:r>
              <a:rPr sz="1050" spc="-40" dirty="0">
                <a:latin typeface="Microsoft Sans Serif"/>
                <a:cs typeface="Microsoft Sans Serif"/>
              </a:rPr>
              <a:t> </a:t>
            </a:r>
            <a:r>
              <a:rPr sz="1050" spc="-20" dirty="0">
                <a:latin typeface="Microsoft Sans Serif"/>
                <a:cs typeface="Microsoft Sans Serif"/>
              </a:rPr>
              <a:t>код</a:t>
            </a:r>
            <a:r>
              <a:rPr sz="1050" spc="-2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или </a:t>
            </a:r>
            <a:r>
              <a:rPr sz="1050" spc="-10" dirty="0">
                <a:latin typeface="Microsoft Sans Serif"/>
                <a:cs typeface="Microsoft Sans Serif"/>
              </a:rPr>
              <a:t>отправляет</a:t>
            </a:r>
            <a:r>
              <a:rPr sz="1050" spc="-30" dirty="0">
                <a:latin typeface="Microsoft Sans Serif"/>
                <a:cs typeface="Microsoft Sans Serif"/>
              </a:rPr>
              <a:t> </a:t>
            </a:r>
            <a:r>
              <a:rPr sz="1050" spc="-20" dirty="0">
                <a:latin typeface="Microsoft Sans Serif"/>
                <a:cs typeface="Microsoft Sans Serif"/>
              </a:rPr>
              <a:t>SMS</a:t>
            </a:r>
            <a:r>
              <a:rPr sz="1050" spc="-20" dirty="0">
                <a:latin typeface="Arial MT"/>
                <a:cs typeface="Arial MT"/>
              </a:rPr>
              <a:t>- </a:t>
            </a:r>
            <a:r>
              <a:rPr sz="1050" spc="-10" dirty="0">
                <a:latin typeface="Microsoft Sans Serif"/>
                <a:cs typeface="Microsoft Sans Serif"/>
              </a:rPr>
              <a:t>сообщение,</a:t>
            </a:r>
            <a:r>
              <a:rPr sz="1050" spc="-4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после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чего</a:t>
            </a:r>
            <a:r>
              <a:rPr sz="1050" spc="-3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с </a:t>
            </a:r>
            <a:r>
              <a:rPr sz="1050" spc="-10" dirty="0">
                <a:latin typeface="Microsoft Sans Serif"/>
                <a:cs typeface="Microsoft Sans Serif"/>
              </a:rPr>
              <a:t>баланса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spc="-25" dirty="0">
                <a:latin typeface="Microsoft Sans Serif"/>
                <a:cs typeface="Microsoft Sans Serif"/>
              </a:rPr>
              <a:t>его </a:t>
            </a:r>
            <a:r>
              <a:rPr sz="1050" spc="-10" dirty="0">
                <a:latin typeface="Microsoft Sans Serif"/>
                <a:cs typeface="Microsoft Sans Serif"/>
              </a:rPr>
              <a:t>мобильного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списываются</a:t>
            </a:r>
            <a:r>
              <a:rPr sz="1050" spc="-75" dirty="0">
                <a:latin typeface="Microsoft Sans Serif"/>
                <a:cs typeface="Microsoft Sans Serif"/>
              </a:rPr>
              <a:t> </a:t>
            </a:r>
            <a:r>
              <a:rPr sz="1050" spc="-10" dirty="0">
                <a:latin typeface="Microsoft Sans Serif"/>
                <a:cs typeface="Microsoft Sans Serif"/>
              </a:rPr>
              <a:t>деньги)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9269" y="5101590"/>
            <a:ext cx="45529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8765" indent="-266065">
              <a:lnSpc>
                <a:spcPts val="1440"/>
              </a:lnSpc>
              <a:spcBef>
                <a:spcPts val="100"/>
              </a:spcBef>
              <a:buClr>
                <a:srgbClr val="00ADEE"/>
              </a:buClr>
              <a:buFont typeface="Wingdings"/>
              <a:buChar char=""/>
              <a:tabLst>
                <a:tab pos="278765" algn="l"/>
              </a:tabLst>
            </a:pPr>
            <a:r>
              <a:rPr sz="1200" b="1" spc="-10" dirty="0">
                <a:solidFill>
                  <a:srgbClr val="00377A"/>
                </a:solidFill>
                <a:latin typeface="Arial"/>
                <a:cs typeface="Arial"/>
              </a:rPr>
              <a:t>МОШЕННИЧЕСТВО</a:t>
            </a:r>
            <a:r>
              <a:rPr sz="1200" b="1" spc="1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ЧЕРЕЗ</a:t>
            </a:r>
            <a:r>
              <a:rPr sz="1200" b="1" spc="-3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77A"/>
                </a:solidFill>
                <a:latin typeface="Arial"/>
                <a:cs typeface="Arial"/>
              </a:rPr>
              <a:t>IP-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ТЕЛЕФОНИЮ*:</a:t>
            </a:r>
            <a:r>
              <a:rPr sz="1200" b="1" spc="-5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77A"/>
                </a:solidFill>
                <a:latin typeface="Arial"/>
                <a:cs typeface="Arial"/>
              </a:rPr>
              <a:t>номера</a:t>
            </a:r>
            <a:endParaRPr sz="1200" dirty="0">
              <a:latin typeface="Arial"/>
              <a:cs typeface="Arial"/>
            </a:endParaRPr>
          </a:p>
          <a:p>
            <a:pPr marL="279400" marR="5080">
              <a:lnSpc>
                <a:spcPct val="100000"/>
              </a:lnSpc>
            </a:pP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мошенников</a:t>
            </a:r>
            <a:r>
              <a:rPr sz="1200" b="1" spc="-3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могут</a:t>
            </a:r>
            <a:r>
              <a:rPr sz="1200" b="1" spc="-5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отражаться как</a:t>
            </a:r>
            <a:r>
              <a:rPr sz="1200" b="1" spc="-7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номера</a:t>
            </a:r>
            <a:r>
              <a:rPr sz="1200" b="1" spc="-7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77A"/>
                </a:solidFill>
                <a:latin typeface="Arial"/>
                <a:cs typeface="Arial"/>
              </a:rPr>
              <a:t>телефонов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банка</a:t>
            </a:r>
            <a:r>
              <a:rPr sz="1200" b="1" spc="-4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или</a:t>
            </a:r>
            <a:r>
              <a:rPr sz="1200" b="1" spc="-2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77A"/>
                </a:solidFill>
                <a:latin typeface="Arial"/>
                <a:cs typeface="Arial"/>
              </a:rPr>
              <a:t>любого</a:t>
            </a:r>
            <a:r>
              <a:rPr sz="1200" b="1" spc="-2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номера</a:t>
            </a:r>
            <a:r>
              <a:rPr sz="1200" b="1" spc="-2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из</a:t>
            </a:r>
            <a:r>
              <a:rPr sz="1200" b="1" spc="-2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вашей</a:t>
            </a:r>
            <a:r>
              <a:rPr sz="1200" b="1" spc="-10" dirty="0">
                <a:solidFill>
                  <a:srgbClr val="00377A"/>
                </a:solidFill>
                <a:latin typeface="Arial"/>
                <a:cs typeface="Arial"/>
              </a:rPr>
              <a:t> телефонной</a:t>
            </a:r>
            <a:r>
              <a:rPr sz="1200" b="1" spc="-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77A"/>
                </a:solidFill>
                <a:latin typeface="Arial"/>
                <a:cs typeface="Arial"/>
              </a:rPr>
              <a:t>книжки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42609" y="4794250"/>
            <a:ext cx="37680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rgbClr val="00ADEE"/>
                </a:solidFill>
                <a:latin typeface="Wingdings"/>
                <a:cs typeface="Wingdings"/>
              </a:rPr>
              <a:t></a:t>
            </a:r>
            <a:r>
              <a:rPr sz="1200" b="1" spc="-10" dirty="0">
                <a:solidFill>
                  <a:srgbClr val="00377A"/>
                </a:solidFill>
                <a:latin typeface="Arial"/>
                <a:cs typeface="Arial"/>
              </a:rPr>
              <a:t>РАБОТАЕТ</a:t>
            </a:r>
            <a:r>
              <a:rPr sz="1200" b="1" spc="2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77A"/>
                </a:solidFill>
                <a:latin typeface="Arial"/>
                <a:cs typeface="Arial"/>
              </a:rPr>
              <a:t>ТОЛЬКО</a:t>
            </a:r>
            <a:r>
              <a:rPr sz="1200" b="1" spc="-4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НА</a:t>
            </a:r>
            <a:r>
              <a:rPr sz="1200" b="1" spc="-5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77A"/>
                </a:solidFill>
                <a:latin typeface="Arial"/>
                <a:cs typeface="Arial"/>
              </a:rPr>
              <a:t>ВХОДЯЩИЕ</a:t>
            </a:r>
            <a:r>
              <a:rPr sz="1200" b="1" spc="-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ЗВОНКИ</a:t>
            </a:r>
            <a:r>
              <a:rPr sz="1200" b="1" spc="-4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00377A"/>
                </a:solidFill>
                <a:latin typeface="Arial"/>
                <a:cs typeface="Arial"/>
              </a:rPr>
              <a:t>-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14390" y="5281930"/>
            <a:ext cx="24352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ЧТОБЫ</a:t>
            </a:r>
            <a:r>
              <a:rPr sz="1200" b="1" spc="-4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00377A"/>
                </a:solidFill>
                <a:latin typeface="Arial"/>
                <a:cs typeface="Arial"/>
              </a:rPr>
              <a:t>РАЗВЕЯТЬ</a:t>
            </a:r>
            <a:r>
              <a:rPr sz="1200" b="1" spc="-3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77A"/>
                </a:solidFill>
                <a:latin typeface="Arial"/>
                <a:cs typeface="Arial"/>
              </a:rPr>
              <a:t>СОМНЕНИЯ,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НУЖНО</a:t>
            </a:r>
            <a:r>
              <a:rPr sz="1200" b="1" spc="-3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77A"/>
                </a:solidFill>
                <a:latin typeface="Arial"/>
                <a:cs typeface="Arial"/>
              </a:rPr>
              <a:t>ПЕРЕЗВОНИТЬ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24815" y="5921755"/>
            <a:ext cx="9324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3220" marR="734695" indent="-271780">
              <a:lnSpc>
                <a:spcPct val="100000"/>
              </a:lnSpc>
              <a:spcBef>
                <a:spcPts val="100"/>
              </a:spcBef>
              <a:buClr>
                <a:srgbClr val="00ADEE"/>
              </a:buClr>
              <a:buFont typeface="Wingdings"/>
              <a:buChar char=""/>
              <a:tabLst>
                <a:tab pos="363220" algn="l"/>
              </a:tabLst>
            </a:pP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СВОИ</a:t>
            </a:r>
            <a:r>
              <a:rPr sz="1200" b="1" spc="-4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77A"/>
                </a:solidFill>
                <a:latin typeface="Arial"/>
                <a:cs typeface="Arial"/>
              </a:rPr>
              <a:t>ПЕРСОНАЛЬНЫЕ</a:t>
            </a:r>
            <a:r>
              <a:rPr sz="1200" b="1" spc="-2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ДАННЫЕ,</a:t>
            </a:r>
            <a:r>
              <a:rPr sz="1200" b="1" spc="-1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77A"/>
                </a:solidFill>
                <a:latin typeface="Arial"/>
                <a:cs typeface="Arial"/>
              </a:rPr>
              <a:t>ИНФОРМАЦИЮ</a:t>
            </a:r>
            <a:r>
              <a:rPr sz="1200" b="1" spc="-5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О</a:t>
            </a:r>
            <a:r>
              <a:rPr sz="1200" b="1" spc="-5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77A"/>
                </a:solidFill>
                <a:latin typeface="Arial"/>
                <a:cs typeface="Arial"/>
              </a:rPr>
              <a:t>БАНКОВСКИХ</a:t>
            </a:r>
            <a:r>
              <a:rPr sz="1200" b="1" spc="-20" dirty="0">
                <a:solidFill>
                  <a:srgbClr val="00377A"/>
                </a:solidFill>
                <a:latin typeface="Arial"/>
                <a:cs typeface="Arial"/>
              </a:rPr>
              <a:t> СЧЕТАХ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И</a:t>
            </a:r>
            <a:r>
              <a:rPr sz="1200" b="1" spc="-5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КАРТАХ,</a:t>
            </a:r>
            <a:r>
              <a:rPr sz="1200" b="1" spc="31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А</a:t>
            </a:r>
            <a:r>
              <a:rPr sz="1200" b="1" spc="-6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77A"/>
                </a:solidFill>
                <a:latin typeface="Arial"/>
                <a:cs typeface="Arial"/>
              </a:rPr>
              <a:t>ТАКЖЕ</a:t>
            </a:r>
            <a:r>
              <a:rPr sz="1200" b="1" spc="3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77A"/>
                </a:solidFill>
                <a:latin typeface="Arial"/>
                <a:cs typeface="Arial"/>
              </a:rPr>
              <a:t>КОНТАКТЫ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РОДНЫХ</a:t>
            </a:r>
            <a:r>
              <a:rPr sz="1200" b="1" spc="-5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И</a:t>
            </a:r>
            <a:r>
              <a:rPr sz="1200" b="1" spc="-6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БЛИЗКИХ</a:t>
            </a:r>
            <a:r>
              <a:rPr sz="1200" b="1" spc="-6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ЛЮДЕЙ</a:t>
            </a:r>
            <a:r>
              <a:rPr sz="1200" b="1" spc="-7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НЕЛЬЗЯ</a:t>
            </a:r>
            <a:r>
              <a:rPr sz="1200" b="1" spc="-4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77A"/>
                </a:solidFill>
                <a:latin typeface="Arial"/>
                <a:cs typeface="Arial"/>
              </a:rPr>
              <a:t>ПРЕДОСТАВЛЯТЬ НИКОМУ!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320" y="5564104"/>
            <a:ext cx="9405882" cy="802943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50850" y="684529"/>
            <a:ext cx="760730" cy="0"/>
          </a:xfrm>
          <a:custGeom>
            <a:avLst/>
            <a:gdLst/>
            <a:ahLst/>
            <a:cxnLst/>
            <a:rect l="l" t="t" r="r" b="b"/>
            <a:pathLst>
              <a:path w="760730">
                <a:moveTo>
                  <a:pt x="0" y="0"/>
                </a:moveTo>
                <a:lnTo>
                  <a:pt x="760412" y="0"/>
                </a:lnTo>
              </a:path>
            </a:pathLst>
          </a:custGeom>
          <a:ln w="38100">
            <a:solidFill>
              <a:srgbClr val="00A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35">
              <a:lnSpc>
                <a:spcPct val="100000"/>
              </a:lnSpc>
              <a:spcBef>
                <a:spcPts val="100"/>
              </a:spcBef>
            </a:pPr>
            <a:r>
              <a:rPr spc="-40" dirty="0"/>
              <a:t>SMS-</a:t>
            </a:r>
            <a:r>
              <a:rPr spc="-20" dirty="0"/>
              <a:t>МОШЕННИЧЕСТВО</a:t>
            </a:r>
          </a:p>
        </p:txBody>
      </p:sp>
      <p:sp>
        <p:nvSpPr>
          <p:cNvPr id="5" name="object 5"/>
          <p:cNvSpPr/>
          <p:nvPr/>
        </p:nvSpPr>
        <p:spPr>
          <a:xfrm>
            <a:off x="737869" y="900429"/>
            <a:ext cx="2664460" cy="851535"/>
          </a:xfrm>
          <a:custGeom>
            <a:avLst/>
            <a:gdLst/>
            <a:ahLst/>
            <a:cxnLst/>
            <a:rect l="l" t="t" r="r" b="b"/>
            <a:pathLst>
              <a:path w="2664460" h="851535">
                <a:moveTo>
                  <a:pt x="0" y="126111"/>
                </a:moveTo>
                <a:lnTo>
                  <a:pt x="9913" y="77045"/>
                </a:lnTo>
                <a:lnTo>
                  <a:pt x="36949" y="36956"/>
                </a:lnTo>
                <a:lnTo>
                  <a:pt x="77050" y="9917"/>
                </a:lnTo>
                <a:lnTo>
                  <a:pt x="126161" y="0"/>
                </a:lnTo>
                <a:lnTo>
                  <a:pt x="444080" y="0"/>
                </a:lnTo>
                <a:lnTo>
                  <a:pt x="1110234" y="0"/>
                </a:lnTo>
                <a:lnTo>
                  <a:pt x="2538349" y="0"/>
                </a:lnTo>
                <a:lnTo>
                  <a:pt x="2587414" y="9917"/>
                </a:lnTo>
                <a:lnTo>
                  <a:pt x="2627503" y="36956"/>
                </a:lnTo>
                <a:lnTo>
                  <a:pt x="2654542" y="77045"/>
                </a:lnTo>
                <a:lnTo>
                  <a:pt x="2664460" y="126111"/>
                </a:lnTo>
                <a:lnTo>
                  <a:pt x="2664460" y="441578"/>
                </a:lnTo>
                <a:lnTo>
                  <a:pt x="2664460" y="630809"/>
                </a:lnTo>
                <a:lnTo>
                  <a:pt x="2654542" y="679874"/>
                </a:lnTo>
                <a:lnTo>
                  <a:pt x="2627503" y="719963"/>
                </a:lnTo>
                <a:lnTo>
                  <a:pt x="2587414" y="747002"/>
                </a:lnTo>
                <a:lnTo>
                  <a:pt x="2538349" y="756919"/>
                </a:lnTo>
                <a:lnTo>
                  <a:pt x="1110234" y="756919"/>
                </a:lnTo>
                <a:lnTo>
                  <a:pt x="777113" y="851535"/>
                </a:lnTo>
                <a:lnTo>
                  <a:pt x="444080" y="756919"/>
                </a:lnTo>
                <a:lnTo>
                  <a:pt x="126161" y="756919"/>
                </a:lnTo>
                <a:lnTo>
                  <a:pt x="77050" y="747002"/>
                </a:lnTo>
                <a:lnTo>
                  <a:pt x="36949" y="719963"/>
                </a:lnTo>
                <a:lnTo>
                  <a:pt x="9913" y="679874"/>
                </a:lnTo>
                <a:lnTo>
                  <a:pt x="0" y="630809"/>
                </a:lnTo>
                <a:lnTo>
                  <a:pt x="0" y="441578"/>
                </a:lnTo>
                <a:lnTo>
                  <a:pt x="0" y="126111"/>
                </a:lnTo>
                <a:close/>
              </a:path>
            </a:pathLst>
          </a:custGeom>
          <a:ln w="27940">
            <a:solidFill>
              <a:srgbClr val="C5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9580" y="937259"/>
            <a:ext cx="144780" cy="139700"/>
          </a:xfrm>
          <a:custGeom>
            <a:avLst/>
            <a:gdLst/>
            <a:ahLst/>
            <a:cxnLst/>
            <a:rect l="l" t="t" r="r" b="b"/>
            <a:pathLst>
              <a:path w="144779" h="139700">
                <a:moveTo>
                  <a:pt x="72390" y="0"/>
                </a:moveTo>
                <a:lnTo>
                  <a:pt x="0" y="69850"/>
                </a:lnTo>
                <a:lnTo>
                  <a:pt x="72390" y="139700"/>
                </a:lnTo>
                <a:lnTo>
                  <a:pt x="144779" y="69850"/>
                </a:lnTo>
                <a:lnTo>
                  <a:pt x="72390" y="0"/>
                </a:lnTo>
                <a:close/>
              </a:path>
            </a:pathLst>
          </a:custGeom>
          <a:solidFill>
            <a:srgbClr val="4596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16610" y="903604"/>
            <a:ext cx="2554605" cy="667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  <a:tabLst>
                <a:tab pos="1987550" algn="l"/>
              </a:tabLst>
            </a:pP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Напоминаем</a:t>
            </a:r>
            <a:r>
              <a:rPr sz="105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050" b="1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10" dirty="0">
                <a:solidFill>
                  <a:srgbClr val="404040"/>
                </a:solidFill>
                <a:latin typeface="Calibri"/>
                <a:cs typeface="Calibri"/>
              </a:rPr>
              <a:t>необходимости</a:t>
            </a:r>
            <a:r>
              <a:rPr sz="105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10" dirty="0">
                <a:solidFill>
                  <a:srgbClr val="404040"/>
                </a:solidFill>
                <a:latin typeface="Calibri"/>
                <a:cs typeface="Calibri"/>
              </a:rPr>
              <a:t>погасить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задолженность</a:t>
            </a:r>
            <a:r>
              <a:rPr sz="1050" b="1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05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кредиту.</a:t>
            </a:r>
            <a:r>
              <a:rPr sz="1050" b="1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10" dirty="0">
                <a:solidFill>
                  <a:srgbClr val="404040"/>
                </a:solidFill>
                <a:latin typeface="Calibri"/>
                <a:cs typeface="Calibri"/>
              </a:rPr>
              <a:t>Ц.Б.Р.Ф. Информация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	8</a:t>
            </a:r>
            <a:r>
              <a:rPr sz="105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800</a:t>
            </a:r>
            <a:r>
              <a:rPr sz="1050" b="1" spc="-25" dirty="0">
                <a:solidFill>
                  <a:srgbClr val="404040"/>
                </a:solidFill>
                <a:latin typeface="Calibri"/>
                <a:cs typeface="Calibri"/>
              </a:rPr>
              <a:t> ХХХ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ХХ</a:t>
            </a:r>
            <a:r>
              <a:rPr sz="1050" b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25" dirty="0">
                <a:solidFill>
                  <a:srgbClr val="404040"/>
                </a:solidFill>
                <a:latin typeface="Calibri"/>
                <a:cs typeface="Calibri"/>
              </a:rPr>
              <a:t>ХХ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37869" y="2985769"/>
            <a:ext cx="2664460" cy="1054735"/>
          </a:xfrm>
          <a:custGeom>
            <a:avLst/>
            <a:gdLst/>
            <a:ahLst/>
            <a:cxnLst/>
            <a:rect l="l" t="t" r="r" b="b"/>
            <a:pathLst>
              <a:path w="2664460" h="1054735">
                <a:moveTo>
                  <a:pt x="0" y="156210"/>
                </a:moveTo>
                <a:lnTo>
                  <a:pt x="7963" y="106850"/>
                </a:lnTo>
                <a:lnTo>
                  <a:pt x="30139" y="63971"/>
                </a:lnTo>
                <a:lnTo>
                  <a:pt x="63954" y="30150"/>
                </a:lnTo>
                <a:lnTo>
                  <a:pt x="106836" y="7967"/>
                </a:lnTo>
                <a:lnTo>
                  <a:pt x="156210" y="0"/>
                </a:lnTo>
                <a:lnTo>
                  <a:pt x="444080" y="0"/>
                </a:lnTo>
                <a:lnTo>
                  <a:pt x="1110234" y="0"/>
                </a:lnTo>
                <a:lnTo>
                  <a:pt x="2508250" y="0"/>
                </a:lnTo>
                <a:lnTo>
                  <a:pt x="2557609" y="7967"/>
                </a:lnTo>
                <a:lnTo>
                  <a:pt x="2600488" y="30150"/>
                </a:lnTo>
                <a:lnTo>
                  <a:pt x="2634309" y="63971"/>
                </a:lnTo>
                <a:lnTo>
                  <a:pt x="2656492" y="106850"/>
                </a:lnTo>
                <a:lnTo>
                  <a:pt x="2664460" y="156210"/>
                </a:lnTo>
                <a:lnTo>
                  <a:pt x="2664460" y="546735"/>
                </a:lnTo>
                <a:lnTo>
                  <a:pt x="2664460" y="781050"/>
                </a:lnTo>
                <a:lnTo>
                  <a:pt x="2656492" y="830409"/>
                </a:lnTo>
                <a:lnTo>
                  <a:pt x="2634309" y="873288"/>
                </a:lnTo>
                <a:lnTo>
                  <a:pt x="2600488" y="907109"/>
                </a:lnTo>
                <a:lnTo>
                  <a:pt x="2557609" y="929292"/>
                </a:lnTo>
                <a:lnTo>
                  <a:pt x="2508250" y="937260"/>
                </a:lnTo>
                <a:lnTo>
                  <a:pt x="1110234" y="937260"/>
                </a:lnTo>
                <a:lnTo>
                  <a:pt x="777113" y="1054481"/>
                </a:lnTo>
                <a:lnTo>
                  <a:pt x="444080" y="937260"/>
                </a:lnTo>
                <a:lnTo>
                  <a:pt x="156210" y="937260"/>
                </a:lnTo>
                <a:lnTo>
                  <a:pt x="106836" y="929292"/>
                </a:lnTo>
                <a:lnTo>
                  <a:pt x="63954" y="907109"/>
                </a:lnTo>
                <a:lnTo>
                  <a:pt x="30139" y="873288"/>
                </a:lnTo>
                <a:lnTo>
                  <a:pt x="7963" y="830409"/>
                </a:lnTo>
                <a:lnTo>
                  <a:pt x="0" y="781050"/>
                </a:lnTo>
                <a:lnTo>
                  <a:pt x="0" y="546735"/>
                </a:lnTo>
                <a:lnTo>
                  <a:pt x="0" y="156210"/>
                </a:lnTo>
                <a:close/>
              </a:path>
            </a:pathLst>
          </a:custGeom>
          <a:ln w="27940">
            <a:solidFill>
              <a:srgbClr val="C5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16610" y="3008629"/>
            <a:ext cx="2496820" cy="667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427990">
              <a:lnSpc>
                <a:spcPct val="100000"/>
              </a:lnSpc>
              <a:spcBef>
                <a:spcPts val="110"/>
              </a:spcBef>
            </a:pP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Ваша</a:t>
            </a:r>
            <a:r>
              <a:rPr sz="105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карта</a:t>
            </a:r>
            <a:r>
              <a:rPr sz="105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заблокирована</a:t>
            </a:r>
            <a:r>
              <a:rPr sz="1050" b="1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050" b="1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20" dirty="0">
                <a:solidFill>
                  <a:srgbClr val="404040"/>
                </a:solidFill>
                <a:latin typeface="Calibri"/>
                <a:cs typeface="Calibri"/>
              </a:rPr>
              <a:t>целях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безопасности.</a:t>
            </a:r>
            <a:r>
              <a:rPr sz="1050" b="1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Для</a:t>
            </a:r>
            <a:r>
              <a:rPr sz="1050" b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10" dirty="0">
                <a:solidFill>
                  <a:srgbClr val="404040"/>
                </a:solidFill>
                <a:latin typeface="Calibri"/>
                <a:cs typeface="Calibri"/>
              </a:rPr>
              <a:t>уточнения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информации</a:t>
            </a:r>
            <a:r>
              <a:rPr sz="1050" b="1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необходимо</a:t>
            </a:r>
            <a:r>
              <a:rPr sz="1050" b="1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перезвонить</a:t>
            </a:r>
            <a:r>
              <a:rPr sz="1050" b="1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25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050" b="1" spc="-10" dirty="0">
                <a:solidFill>
                  <a:srgbClr val="404040"/>
                </a:solidFill>
                <a:latin typeface="Calibri"/>
                <a:cs typeface="Calibri"/>
              </a:rPr>
              <a:t>определившемуся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номеру.</a:t>
            </a:r>
            <a:r>
              <a:rPr sz="1050" b="1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10" dirty="0">
                <a:solidFill>
                  <a:srgbClr val="404040"/>
                </a:solidFill>
                <a:latin typeface="Calibri"/>
                <a:cs typeface="Calibri"/>
              </a:rPr>
              <a:t>+79961763523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49580" y="3004819"/>
            <a:ext cx="144780" cy="139700"/>
          </a:xfrm>
          <a:custGeom>
            <a:avLst/>
            <a:gdLst/>
            <a:ahLst/>
            <a:cxnLst/>
            <a:rect l="l" t="t" r="r" b="b"/>
            <a:pathLst>
              <a:path w="144779" h="139700">
                <a:moveTo>
                  <a:pt x="72390" y="0"/>
                </a:moveTo>
                <a:lnTo>
                  <a:pt x="0" y="69850"/>
                </a:lnTo>
                <a:lnTo>
                  <a:pt x="72390" y="139700"/>
                </a:lnTo>
                <a:lnTo>
                  <a:pt x="144779" y="69850"/>
                </a:lnTo>
                <a:lnTo>
                  <a:pt x="72390" y="0"/>
                </a:lnTo>
                <a:close/>
              </a:path>
            </a:pathLst>
          </a:custGeom>
          <a:solidFill>
            <a:srgbClr val="03E2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37869" y="1873249"/>
            <a:ext cx="2664460" cy="1011555"/>
          </a:xfrm>
          <a:custGeom>
            <a:avLst/>
            <a:gdLst/>
            <a:ahLst/>
            <a:cxnLst/>
            <a:rect l="l" t="t" r="r" b="b"/>
            <a:pathLst>
              <a:path w="2664460" h="1011555">
                <a:moveTo>
                  <a:pt x="0" y="149860"/>
                </a:moveTo>
                <a:lnTo>
                  <a:pt x="7639" y="102477"/>
                </a:lnTo>
                <a:lnTo>
                  <a:pt x="28914" y="61337"/>
                </a:lnTo>
                <a:lnTo>
                  <a:pt x="61354" y="28903"/>
                </a:lnTo>
                <a:lnTo>
                  <a:pt x="102492" y="7636"/>
                </a:lnTo>
                <a:lnTo>
                  <a:pt x="149860" y="0"/>
                </a:lnTo>
                <a:lnTo>
                  <a:pt x="444080" y="0"/>
                </a:lnTo>
                <a:lnTo>
                  <a:pt x="1110234" y="0"/>
                </a:lnTo>
                <a:lnTo>
                  <a:pt x="2514600" y="0"/>
                </a:lnTo>
                <a:lnTo>
                  <a:pt x="2561982" y="7636"/>
                </a:lnTo>
                <a:lnTo>
                  <a:pt x="2603122" y="28903"/>
                </a:lnTo>
                <a:lnTo>
                  <a:pt x="2635556" y="61337"/>
                </a:lnTo>
                <a:lnTo>
                  <a:pt x="2656823" y="102477"/>
                </a:lnTo>
                <a:lnTo>
                  <a:pt x="2664460" y="149860"/>
                </a:lnTo>
                <a:lnTo>
                  <a:pt x="2664460" y="524510"/>
                </a:lnTo>
                <a:lnTo>
                  <a:pt x="2664460" y="749300"/>
                </a:lnTo>
                <a:lnTo>
                  <a:pt x="2656823" y="796682"/>
                </a:lnTo>
                <a:lnTo>
                  <a:pt x="2635556" y="837822"/>
                </a:lnTo>
                <a:lnTo>
                  <a:pt x="2603122" y="870256"/>
                </a:lnTo>
                <a:lnTo>
                  <a:pt x="2561982" y="891523"/>
                </a:lnTo>
                <a:lnTo>
                  <a:pt x="2514600" y="899160"/>
                </a:lnTo>
                <a:lnTo>
                  <a:pt x="1110234" y="899160"/>
                </a:lnTo>
                <a:lnTo>
                  <a:pt x="777113" y="1011555"/>
                </a:lnTo>
                <a:lnTo>
                  <a:pt x="444080" y="899160"/>
                </a:lnTo>
                <a:lnTo>
                  <a:pt x="149860" y="899160"/>
                </a:lnTo>
                <a:lnTo>
                  <a:pt x="102492" y="891523"/>
                </a:lnTo>
                <a:lnTo>
                  <a:pt x="61354" y="870256"/>
                </a:lnTo>
                <a:lnTo>
                  <a:pt x="28914" y="837822"/>
                </a:lnTo>
                <a:lnTo>
                  <a:pt x="7639" y="796682"/>
                </a:lnTo>
                <a:lnTo>
                  <a:pt x="0" y="749300"/>
                </a:lnTo>
                <a:lnTo>
                  <a:pt x="0" y="524510"/>
                </a:lnTo>
                <a:lnTo>
                  <a:pt x="0" y="149860"/>
                </a:lnTo>
                <a:close/>
              </a:path>
            </a:pathLst>
          </a:custGeom>
          <a:ln w="27940">
            <a:solidFill>
              <a:srgbClr val="C5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16610" y="1888489"/>
            <a:ext cx="2569210" cy="667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Оплата</a:t>
            </a:r>
            <a:r>
              <a:rPr sz="105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r>
              <a:rPr sz="105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сайте</a:t>
            </a:r>
            <a:r>
              <a:rPr sz="1050" b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Ozon.ru</a:t>
            </a:r>
            <a:r>
              <a:rPr sz="105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r>
              <a:rPr sz="105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сумму</a:t>
            </a:r>
            <a:r>
              <a:rPr sz="105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3500</a:t>
            </a:r>
            <a:r>
              <a:rPr sz="105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20" dirty="0">
                <a:solidFill>
                  <a:srgbClr val="404040"/>
                </a:solidFill>
                <a:latin typeface="Calibri"/>
                <a:cs typeface="Calibri"/>
              </a:rPr>
              <a:t>руб.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успешно</a:t>
            </a:r>
            <a:r>
              <a:rPr sz="1050" b="1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10" dirty="0">
                <a:solidFill>
                  <a:srgbClr val="404040"/>
                </a:solidFill>
                <a:latin typeface="Calibri"/>
                <a:cs typeface="Calibri"/>
              </a:rPr>
              <a:t>зарезервирована.</a:t>
            </a:r>
            <a:r>
              <a:rPr sz="1050" b="1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Если</a:t>
            </a:r>
            <a:r>
              <a:rPr sz="1050" b="1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25" dirty="0">
                <a:solidFill>
                  <a:srgbClr val="404040"/>
                </a:solidFill>
                <a:latin typeface="Calibri"/>
                <a:cs typeface="Calibri"/>
              </a:rPr>
              <a:t>не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совершали</a:t>
            </a:r>
            <a:r>
              <a:rPr sz="1050" b="1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операцию,</a:t>
            </a:r>
            <a:r>
              <a:rPr sz="1050" b="1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10" dirty="0">
                <a:solidFill>
                  <a:srgbClr val="404040"/>
                </a:solidFill>
                <a:latin typeface="Calibri"/>
                <a:cs typeface="Calibri"/>
              </a:rPr>
              <a:t>необходимо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перезвонить</a:t>
            </a:r>
            <a:r>
              <a:rPr sz="105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050" b="1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номеру</a:t>
            </a:r>
            <a:r>
              <a:rPr sz="1050" b="1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10" dirty="0">
                <a:solidFill>
                  <a:srgbClr val="404040"/>
                </a:solidFill>
                <a:latin typeface="Calibri"/>
                <a:cs typeface="Calibri"/>
              </a:rPr>
              <a:t>8800-511-51-</a:t>
            </a:r>
            <a:r>
              <a:rPr sz="1050" b="1" spc="-25" dirty="0">
                <a:solidFill>
                  <a:srgbClr val="404040"/>
                </a:solidFill>
                <a:latin typeface="Calibri"/>
                <a:cs typeface="Calibri"/>
              </a:rPr>
              <a:t>36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49580" y="1767839"/>
            <a:ext cx="144780" cy="139700"/>
          </a:xfrm>
          <a:custGeom>
            <a:avLst/>
            <a:gdLst/>
            <a:ahLst/>
            <a:cxnLst/>
            <a:rect l="l" t="t" r="r" b="b"/>
            <a:pathLst>
              <a:path w="144779" h="139700">
                <a:moveTo>
                  <a:pt x="72390" y="0"/>
                </a:moveTo>
                <a:lnTo>
                  <a:pt x="0" y="69850"/>
                </a:lnTo>
                <a:lnTo>
                  <a:pt x="72390" y="139700"/>
                </a:lnTo>
                <a:lnTo>
                  <a:pt x="144779" y="69850"/>
                </a:lnTo>
                <a:lnTo>
                  <a:pt x="72390" y="0"/>
                </a:lnTo>
                <a:close/>
              </a:path>
            </a:pathLst>
          </a:custGeom>
          <a:solidFill>
            <a:srgbClr val="03CD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37869" y="4154169"/>
            <a:ext cx="2664460" cy="1254760"/>
          </a:xfrm>
          <a:custGeom>
            <a:avLst/>
            <a:gdLst/>
            <a:ahLst/>
            <a:cxnLst/>
            <a:rect l="l" t="t" r="r" b="b"/>
            <a:pathLst>
              <a:path w="2664460" h="1254760">
                <a:moveTo>
                  <a:pt x="0" y="185800"/>
                </a:moveTo>
                <a:lnTo>
                  <a:pt x="6638" y="136407"/>
                </a:lnTo>
                <a:lnTo>
                  <a:pt x="25374" y="92023"/>
                </a:lnTo>
                <a:lnTo>
                  <a:pt x="54435" y="54419"/>
                </a:lnTo>
                <a:lnTo>
                  <a:pt x="92049" y="25367"/>
                </a:lnTo>
                <a:lnTo>
                  <a:pt x="136445" y="6636"/>
                </a:lnTo>
                <a:lnTo>
                  <a:pt x="185851" y="0"/>
                </a:lnTo>
                <a:lnTo>
                  <a:pt x="444080" y="0"/>
                </a:lnTo>
                <a:lnTo>
                  <a:pt x="1110234" y="0"/>
                </a:lnTo>
                <a:lnTo>
                  <a:pt x="2478659" y="0"/>
                </a:lnTo>
                <a:lnTo>
                  <a:pt x="2528052" y="6636"/>
                </a:lnTo>
                <a:lnTo>
                  <a:pt x="2572436" y="25367"/>
                </a:lnTo>
                <a:lnTo>
                  <a:pt x="2610040" y="54419"/>
                </a:lnTo>
                <a:lnTo>
                  <a:pt x="2639092" y="92023"/>
                </a:lnTo>
                <a:lnTo>
                  <a:pt x="2657823" y="136407"/>
                </a:lnTo>
                <a:lnTo>
                  <a:pt x="2664460" y="185800"/>
                </a:lnTo>
                <a:lnTo>
                  <a:pt x="2664460" y="650494"/>
                </a:lnTo>
                <a:lnTo>
                  <a:pt x="2664460" y="929258"/>
                </a:lnTo>
                <a:lnTo>
                  <a:pt x="2657823" y="978652"/>
                </a:lnTo>
                <a:lnTo>
                  <a:pt x="2639092" y="1023036"/>
                </a:lnTo>
                <a:lnTo>
                  <a:pt x="2610040" y="1060640"/>
                </a:lnTo>
                <a:lnTo>
                  <a:pt x="2572436" y="1089692"/>
                </a:lnTo>
                <a:lnTo>
                  <a:pt x="2528052" y="1108423"/>
                </a:lnTo>
                <a:lnTo>
                  <a:pt x="2478659" y="1115060"/>
                </a:lnTo>
                <a:lnTo>
                  <a:pt x="1110234" y="1115060"/>
                </a:lnTo>
                <a:lnTo>
                  <a:pt x="777113" y="1254506"/>
                </a:lnTo>
                <a:lnTo>
                  <a:pt x="444080" y="1115060"/>
                </a:lnTo>
                <a:lnTo>
                  <a:pt x="185851" y="1115060"/>
                </a:lnTo>
                <a:lnTo>
                  <a:pt x="136445" y="1108423"/>
                </a:lnTo>
                <a:lnTo>
                  <a:pt x="92049" y="1089692"/>
                </a:lnTo>
                <a:lnTo>
                  <a:pt x="54435" y="1060640"/>
                </a:lnTo>
                <a:lnTo>
                  <a:pt x="25374" y="1023036"/>
                </a:lnTo>
                <a:lnTo>
                  <a:pt x="6638" y="978652"/>
                </a:lnTo>
                <a:lnTo>
                  <a:pt x="0" y="929258"/>
                </a:lnTo>
                <a:lnTo>
                  <a:pt x="0" y="650494"/>
                </a:lnTo>
                <a:lnTo>
                  <a:pt x="0" y="185800"/>
                </a:lnTo>
                <a:close/>
              </a:path>
            </a:pathLst>
          </a:custGeom>
          <a:ln w="27940">
            <a:solidFill>
              <a:srgbClr val="C5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816610" y="4164964"/>
            <a:ext cx="2363470" cy="8274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sz="1050" b="1" spc="-10" dirty="0">
                <a:solidFill>
                  <a:srgbClr val="404040"/>
                </a:solidFill>
                <a:latin typeface="Calibri"/>
                <a:cs typeface="Calibri"/>
              </a:rPr>
              <a:t>Поздравляем!!!</a:t>
            </a:r>
            <a:r>
              <a:rPr sz="105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Пополнение</a:t>
            </a:r>
            <a:r>
              <a:rPr sz="1050" b="1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10" dirty="0">
                <a:solidFill>
                  <a:srgbClr val="404040"/>
                </a:solidFill>
                <a:latin typeface="Calibri"/>
                <a:cs typeface="Calibri"/>
              </a:rPr>
              <a:t>Вашего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телефона</a:t>
            </a:r>
            <a:r>
              <a:rPr sz="1050" b="1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через</a:t>
            </a:r>
            <a:r>
              <a:rPr sz="1050" b="1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карты</a:t>
            </a:r>
            <a:r>
              <a:rPr sz="105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Visa,</a:t>
            </a:r>
            <a:r>
              <a:rPr sz="105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10" dirty="0">
                <a:solidFill>
                  <a:srgbClr val="404040"/>
                </a:solidFill>
                <a:latin typeface="Calibri"/>
                <a:cs typeface="Calibri"/>
              </a:rPr>
              <a:t>MasterCard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вошел</a:t>
            </a:r>
            <a:r>
              <a:rPr sz="105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в число</a:t>
            </a:r>
            <a:r>
              <a:rPr sz="105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призовых!</a:t>
            </a:r>
            <a:r>
              <a:rPr sz="105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Вы</a:t>
            </a:r>
            <a:r>
              <a:rPr sz="105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10" dirty="0">
                <a:solidFill>
                  <a:srgbClr val="404040"/>
                </a:solidFill>
                <a:latin typeface="Calibri"/>
                <a:cs typeface="Calibri"/>
              </a:rPr>
              <a:t>выиграли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100000</a:t>
            </a:r>
            <a:r>
              <a:rPr sz="105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руб.!</a:t>
            </a:r>
            <a:r>
              <a:rPr sz="105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Информация</a:t>
            </a:r>
            <a:r>
              <a:rPr sz="1050" b="1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05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тел.</a:t>
            </a:r>
            <a:r>
              <a:rPr sz="1050" b="1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8-</a:t>
            </a:r>
            <a:r>
              <a:rPr sz="1050" b="1" spc="-20" dirty="0">
                <a:solidFill>
                  <a:srgbClr val="404040"/>
                </a:solidFill>
                <a:latin typeface="Calibri"/>
                <a:cs typeface="Calibri"/>
              </a:rPr>
              <a:t>800-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050" b="1" spc="-10" dirty="0">
                <a:solidFill>
                  <a:srgbClr val="404040"/>
                </a:solidFill>
                <a:latin typeface="Calibri"/>
                <a:cs typeface="Calibri"/>
              </a:rPr>
              <a:t>511-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3725</a:t>
            </a:r>
            <a:r>
              <a:rPr sz="105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или</a:t>
            </a:r>
            <a:r>
              <a:rPr sz="105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10" dirty="0">
                <a:solidFill>
                  <a:srgbClr val="404040"/>
                </a:solidFill>
                <a:latin typeface="Calibri"/>
                <a:cs typeface="Calibri"/>
              </a:rPr>
              <a:t>Giperkassa.ru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49580" y="4216399"/>
            <a:ext cx="144780" cy="142240"/>
          </a:xfrm>
          <a:custGeom>
            <a:avLst/>
            <a:gdLst/>
            <a:ahLst/>
            <a:cxnLst/>
            <a:rect l="l" t="t" r="r" b="b"/>
            <a:pathLst>
              <a:path w="144779" h="142239">
                <a:moveTo>
                  <a:pt x="72390" y="0"/>
                </a:moveTo>
                <a:lnTo>
                  <a:pt x="0" y="71120"/>
                </a:lnTo>
                <a:lnTo>
                  <a:pt x="72390" y="142240"/>
                </a:lnTo>
                <a:lnTo>
                  <a:pt x="144779" y="71120"/>
                </a:lnTo>
                <a:lnTo>
                  <a:pt x="72390" y="0"/>
                </a:lnTo>
                <a:close/>
              </a:path>
            </a:pathLst>
          </a:custGeom>
          <a:solidFill>
            <a:srgbClr val="49DE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004050" y="900429"/>
            <a:ext cx="2664460" cy="851535"/>
          </a:xfrm>
          <a:custGeom>
            <a:avLst/>
            <a:gdLst/>
            <a:ahLst/>
            <a:cxnLst/>
            <a:rect l="l" t="t" r="r" b="b"/>
            <a:pathLst>
              <a:path w="2664459" h="851535">
                <a:moveTo>
                  <a:pt x="0" y="126111"/>
                </a:moveTo>
                <a:lnTo>
                  <a:pt x="9917" y="77045"/>
                </a:lnTo>
                <a:lnTo>
                  <a:pt x="36957" y="36956"/>
                </a:lnTo>
                <a:lnTo>
                  <a:pt x="77045" y="9917"/>
                </a:lnTo>
                <a:lnTo>
                  <a:pt x="126110" y="0"/>
                </a:lnTo>
                <a:lnTo>
                  <a:pt x="444119" y="0"/>
                </a:lnTo>
                <a:lnTo>
                  <a:pt x="1110233" y="0"/>
                </a:lnTo>
                <a:lnTo>
                  <a:pt x="2538349" y="0"/>
                </a:lnTo>
                <a:lnTo>
                  <a:pt x="2587414" y="9917"/>
                </a:lnTo>
                <a:lnTo>
                  <a:pt x="2627503" y="36956"/>
                </a:lnTo>
                <a:lnTo>
                  <a:pt x="2654542" y="77045"/>
                </a:lnTo>
                <a:lnTo>
                  <a:pt x="2664459" y="126111"/>
                </a:lnTo>
                <a:lnTo>
                  <a:pt x="2664459" y="441578"/>
                </a:lnTo>
                <a:lnTo>
                  <a:pt x="2664459" y="630809"/>
                </a:lnTo>
                <a:lnTo>
                  <a:pt x="2654542" y="679874"/>
                </a:lnTo>
                <a:lnTo>
                  <a:pt x="2627503" y="719963"/>
                </a:lnTo>
                <a:lnTo>
                  <a:pt x="2587414" y="747002"/>
                </a:lnTo>
                <a:lnTo>
                  <a:pt x="2538349" y="756919"/>
                </a:lnTo>
                <a:lnTo>
                  <a:pt x="1110233" y="756919"/>
                </a:lnTo>
                <a:lnTo>
                  <a:pt x="777113" y="851535"/>
                </a:lnTo>
                <a:lnTo>
                  <a:pt x="444119" y="756919"/>
                </a:lnTo>
                <a:lnTo>
                  <a:pt x="126110" y="756919"/>
                </a:lnTo>
                <a:lnTo>
                  <a:pt x="77045" y="747002"/>
                </a:lnTo>
                <a:lnTo>
                  <a:pt x="36957" y="719963"/>
                </a:lnTo>
                <a:lnTo>
                  <a:pt x="9917" y="679874"/>
                </a:lnTo>
                <a:lnTo>
                  <a:pt x="0" y="630809"/>
                </a:lnTo>
                <a:lnTo>
                  <a:pt x="0" y="441578"/>
                </a:lnTo>
                <a:lnTo>
                  <a:pt x="0" y="126111"/>
                </a:lnTo>
                <a:close/>
              </a:path>
            </a:pathLst>
          </a:custGeom>
          <a:ln w="27940">
            <a:solidFill>
              <a:srgbClr val="C5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155433" y="923289"/>
            <a:ext cx="2216150" cy="507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10"/>
              </a:spcBef>
            </a:pP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Мама,</a:t>
            </a:r>
            <a:r>
              <a:rPr sz="105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пополни</a:t>
            </a:r>
            <a:r>
              <a:rPr sz="105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счет</a:t>
            </a:r>
            <a:r>
              <a:rPr sz="105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r>
              <a:rPr sz="1050" b="1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этот</a:t>
            </a:r>
            <a:r>
              <a:rPr sz="105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номер</a:t>
            </a:r>
            <a:r>
              <a:rPr sz="105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25" dirty="0">
                <a:solidFill>
                  <a:srgbClr val="404040"/>
                </a:solidFill>
                <a:latin typeface="Calibri"/>
                <a:cs typeface="Calibri"/>
              </a:rPr>
              <a:t>на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1000</a:t>
            </a:r>
            <a:r>
              <a:rPr sz="1050" b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рублей.</a:t>
            </a:r>
            <a:r>
              <a:rPr sz="1050" b="1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Мне</a:t>
            </a:r>
            <a:r>
              <a:rPr sz="105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не</a:t>
            </a:r>
            <a:r>
              <a:rPr sz="105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перезванивай</a:t>
            </a:r>
            <a:r>
              <a:rPr sz="1050" b="1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50" dirty="0">
                <a:solidFill>
                  <a:srgbClr val="404040"/>
                </a:solidFill>
                <a:latin typeface="Calibri"/>
                <a:cs typeface="Calibri"/>
              </a:rPr>
              <a:t>–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 позже</a:t>
            </a:r>
            <a:r>
              <a:rPr sz="105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перезвоню.</a:t>
            </a:r>
            <a:r>
              <a:rPr sz="1050" b="1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Нужно</a:t>
            </a:r>
            <a:r>
              <a:rPr sz="1050" b="1" spc="-10" dirty="0">
                <a:solidFill>
                  <a:srgbClr val="404040"/>
                </a:solidFill>
                <a:latin typeface="Calibri"/>
                <a:cs typeface="Calibri"/>
              </a:rPr>
              <a:t> срочно!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791959" y="967739"/>
            <a:ext cx="144780" cy="139700"/>
          </a:xfrm>
          <a:custGeom>
            <a:avLst/>
            <a:gdLst/>
            <a:ahLst/>
            <a:cxnLst/>
            <a:rect l="l" t="t" r="r" b="b"/>
            <a:pathLst>
              <a:path w="144779" h="139700">
                <a:moveTo>
                  <a:pt x="72390" y="0"/>
                </a:moveTo>
                <a:lnTo>
                  <a:pt x="0" y="69850"/>
                </a:lnTo>
                <a:lnTo>
                  <a:pt x="72390" y="139700"/>
                </a:lnTo>
                <a:lnTo>
                  <a:pt x="144780" y="69850"/>
                </a:lnTo>
                <a:lnTo>
                  <a:pt x="72390" y="0"/>
                </a:lnTo>
                <a:close/>
              </a:path>
            </a:pathLst>
          </a:custGeom>
          <a:solidFill>
            <a:srgbClr val="88C4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004050" y="1868169"/>
            <a:ext cx="2664460" cy="728980"/>
          </a:xfrm>
          <a:custGeom>
            <a:avLst/>
            <a:gdLst/>
            <a:ahLst/>
            <a:cxnLst/>
            <a:rect l="l" t="t" r="r" b="b"/>
            <a:pathLst>
              <a:path w="2664459" h="728980">
                <a:moveTo>
                  <a:pt x="0" y="107950"/>
                </a:moveTo>
                <a:lnTo>
                  <a:pt x="8491" y="65954"/>
                </a:lnTo>
                <a:lnTo>
                  <a:pt x="31638" y="31638"/>
                </a:lnTo>
                <a:lnTo>
                  <a:pt x="65954" y="8491"/>
                </a:lnTo>
                <a:lnTo>
                  <a:pt x="107950" y="0"/>
                </a:lnTo>
                <a:lnTo>
                  <a:pt x="444119" y="0"/>
                </a:lnTo>
                <a:lnTo>
                  <a:pt x="1110233" y="0"/>
                </a:lnTo>
                <a:lnTo>
                  <a:pt x="2556509" y="0"/>
                </a:lnTo>
                <a:lnTo>
                  <a:pt x="2598505" y="8491"/>
                </a:lnTo>
                <a:lnTo>
                  <a:pt x="2632821" y="31638"/>
                </a:lnTo>
                <a:lnTo>
                  <a:pt x="2655968" y="65954"/>
                </a:lnTo>
                <a:lnTo>
                  <a:pt x="2664459" y="107950"/>
                </a:lnTo>
                <a:lnTo>
                  <a:pt x="2664459" y="377825"/>
                </a:lnTo>
                <a:lnTo>
                  <a:pt x="2664459" y="539750"/>
                </a:lnTo>
                <a:lnTo>
                  <a:pt x="2655968" y="581745"/>
                </a:lnTo>
                <a:lnTo>
                  <a:pt x="2632821" y="616061"/>
                </a:lnTo>
                <a:lnTo>
                  <a:pt x="2598505" y="639208"/>
                </a:lnTo>
                <a:lnTo>
                  <a:pt x="2556509" y="647700"/>
                </a:lnTo>
                <a:lnTo>
                  <a:pt x="1110233" y="647700"/>
                </a:lnTo>
                <a:lnTo>
                  <a:pt x="777113" y="728599"/>
                </a:lnTo>
                <a:lnTo>
                  <a:pt x="444119" y="647700"/>
                </a:lnTo>
                <a:lnTo>
                  <a:pt x="107950" y="647700"/>
                </a:lnTo>
                <a:lnTo>
                  <a:pt x="65954" y="639208"/>
                </a:lnTo>
                <a:lnTo>
                  <a:pt x="31638" y="616061"/>
                </a:lnTo>
                <a:lnTo>
                  <a:pt x="8491" y="581745"/>
                </a:lnTo>
                <a:lnTo>
                  <a:pt x="0" y="539750"/>
                </a:lnTo>
                <a:lnTo>
                  <a:pt x="0" y="377825"/>
                </a:lnTo>
                <a:lnTo>
                  <a:pt x="0" y="107950"/>
                </a:lnTo>
                <a:close/>
              </a:path>
            </a:pathLst>
          </a:custGeom>
          <a:ln w="27940">
            <a:solidFill>
              <a:srgbClr val="C5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786880" y="1912619"/>
            <a:ext cx="144780" cy="139700"/>
          </a:xfrm>
          <a:custGeom>
            <a:avLst/>
            <a:gdLst/>
            <a:ahLst/>
            <a:cxnLst/>
            <a:rect l="l" t="t" r="r" b="b"/>
            <a:pathLst>
              <a:path w="144779" h="139700">
                <a:moveTo>
                  <a:pt x="72390" y="0"/>
                </a:moveTo>
                <a:lnTo>
                  <a:pt x="0" y="69850"/>
                </a:lnTo>
                <a:lnTo>
                  <a:pt x="72390" y="139700"/>
                </a:lnTo>
                <a:lnTo>
                  <a:pt x="144779" y="69850"/>
                </a:lnTo>
                <a:lnTo>
                  <a:pt x="72390" y="0"/>
                </a:lnTo>
                <a:close/>
              </a:path>
            </a:pathLst>
          </a:custGeom>
          <a:solidFill>
            <a:srgbClr val="4FB4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7151751" y="1913254"/>
            <a:ext cx="239268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Извините,</a:t>
            </a:r>
            <a:r>
              <a:rPr sz="1050" b="1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050" b="1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ошибке</a:t>
            </a:r>
            <a:r>
              <a:rPr sz="105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положила</a:t>
            </a:r>
            <a:r>
              <a:rPr sz="1050" b="1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вам</a:t>
            </a:r>
            <a:r>
              <a:rPr sz="1050" b="1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25" dirty="0">
                <a:solidFill>
                  <a:srgbClr val="404040"/>
                </a:solidFill>
                <a:latin typeface="Calibri"/>
                <a:cs typeface="Calibri"/>
              </a:rPr>
              <a:t>500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руб.</a:t>
            </a:r>
            <a:r>
              <a:rPr sz="105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Прошу</a:t>
            </a:r>
            <a:r>
              <a:rPr sz="1050" b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вернуть</a:t>
            </a:r>
            <a:r>
              <a:rPr sz="105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на этот</a:t>
            </a:r>
            <a:r>
              <a:rPr sz="105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20" dirty="0">
                <a:solidFill>
                  <a:srgbClr val="404040"/>
                </a:solidFill>
                <a:latin typeface="Calibri"/>
                <a:cs typeface="Calibri"/>
              </a:rPr>
              <a:t>номер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786880" y="2771139"/>
            <a:ext cx="144780" cy="142240"/>
          </a:xfrm>
          <a:custGeom>
            <a:avLst/>
            <a:gdLst/>
            <a:ahLst/>
            <a:cxnLst/>
            <a:rect l="l" t="t" r="r" b="b"/>
            <a:pathLst>
              <a:path w="144779" h="142239">
                <a:moveTo>
                  <a:pt x="72390" y="0"/>
                </a:moveTo>
                <a:lnTo>
                  <a:pt x="0" y="71119"/>
                </a:lnTo>
                <a:lnTo>
                  <a:pt x="72390" y="142239"/>
                </a:lnTo>
                <a:lnTo>
                  <a:pt x="144779" y="71119"/>
                </a:lnTo>
                <a:lnTo>
                  <a:pt x="72390" y="0"/>
                </a:lnTo>
                <a:close/>
              </a:path>
            </a:pathLst>
          </a:custGeom>
          <a:solidFill>
            <a:srgbClr val="0D9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004050" y="2772409"/>
            <a:ext cx="2664460" cy="731520"/>
          </a:xfrm>
          <a:custGeom>
            <a:avLst/>
            <a:gdLst/>
            <a:ahLst/>
            <a:cxnLst/>
            <a:rect l="l" t="t" r="r" b="b"/>
            <a:pathLst>
              <a:path w="2664459" h="731520">
                <a:moveTo>
                  <a:pt x="0" y="108331"/>
                </a:moveTo>
                <a:lnTo>
                  <a:pt x="8514" y="66168"/>
                </a:lnTo>
                <a:lnTo>
                  <a:pt x="31734" y="31734"/>
                </a:lnTo>
                <a:lnTo>
                  <a:pt x="66168" y="8514"/>
                </a:lnTo>
                <a:lnTo>
                  <a:pt x="108330" y="0"/>
                </a:lnTo>
                <a:lnTo>
                  <a:pt x="444119" y="0"/>
                </a:lnTo>
                <a:lnTo>
                  <a:pt x="1110233" y="0"/>
                </a:lnTo>
                <a:lnTo>
                  <a:pt x="2556129" y="0"/>
                </a:lnTo>
                <a:lnTo>
                  <a:pt x="2598291" y="8514"/>
                </a:lnTo>
                <a:lnTo>
                  <a:pt x="2632725" y="31734"/>
                </a:lnTo>
                <a:lnTo>
                  <a:pt x="2655945" y="66168"/>
                </a:lnTo>
                <a:lnTo>
                  <a:pt x="2664459" y="108331"/>
                </a:lnTo>
                <a:lnTo>
                  <a:pt x="2664459" y="379349"/>
                </a:lnTo>
                <a:lnTo>
                  <a:pt x="2664459" y="541909"/>
                </a:lnTo>
                <a:lnTo>
                  <a:pt x="2655945" y="584071"/>
                </a:lnTo>
                <a:lnTo>
                  <a:pt x="2632725" y="618505"/>
                </a:lnTo>
                <a:lnTo>
                  <a:pt x="2598291" y="641725"/>
                </a:lnTo>
                <a:lnTo>
                  <a:pt x="2556129" y="650239"/>
                </a:lnTo>
                <a:lnTo>
                  <a:pt x="1110233" y="650239"/>
                </a:lnTo>
                <a:lnTo>
                  <a:pt x="777113" y="731520"/>
                </a:lnTo>
                <a:lnTo>
                  <a:pt x="444119" y="650239"/>
                </a:lnTo>
                <a:lnTo>
                  <a:pt x="108330" y="650239"/>
                </a:lnTo>
                <a:lnTo>
                  <a:pt x="66168" y="641725"/>
                </a:lnTo>
                <a:lnTo>
                  <a:pt x="31734" y="618505"/>
                </a:lnTo>
                <a:lnTo>
                  <a:pt x="8514" y="584071"/>
                </a:lnTo>
                <a:lnTo>
                  <a:pt x="0" y="541909"/>
                </a:lnTo>
                <a:lnTo>
                  <a:pt x="0" y="379349"/>
                </a:lnTo>
                <a:lnTo>
                  <a:pt x="0" y="108331"/>
                </a:lnTo>
                <a:close/>
              </a:path>
            </a:pathLst>
          </a:custGeom>
          <a:ln w="27940">
            <a:solidFill>
              <a:srgbClr val="C5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7155180" y="2796285"/>
            <a:ext cx="2426335" cy="507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Чтобы</a:t>
            </a:r>
            <a:r>
              <a:rPr sz="105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перейти</a:t>
            </a:r>
            <a:r>
              <a:rPr sz="105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r>
              <a:rPr sz="1050" b="1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более</a:t>
            </a:r>
            <a:r>
              <a:rPr sz="1050" b="1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10" dirty="0">
                <a:solidFill>
                  <a:srgbClr val="404040"/>
                </a:solidFill>
                <a:latin typeface="Calibri"/>
                <a:cs typeface="Calibri"/>
              </a:rPr>
              <a:t>выгодный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тариф,</a:t>
            </a:r>
            <a:r>
              <a:rPr sz="105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отправьте</a:t>
            </a:r>
            <a:r>
              <a:rPr sz="1050" b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смс</a:t>
            </a:r>
            <a:r>
              <a:rPr sz="105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r>
              <a:rPr sz="105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короткий</a:t>
            </a:r>
            <a:r>
              <a:rPr sz="1050" b="1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20" dirty="0">
                <a:solidFill>
                  <a:srgbClr val="404040"/>
                </a:solidFill>
                <a:latin typeface="Calibri"/>
                <a:cs typeface="Calibri"/>
              </a:rPr>
              <a:t>номер ХХХХ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786880" y="3708399"/>
            <a:ext cx="144780" cy="139700"/>
          </a:xfrm>
          <a:custGeom>
            <a:avLst/>
            <a:gdLst/>
            <a:ahLst/>
            <a:cxnLst/>
            <a:rect l="l" t="t" r="r" b="b"/>
            <a:pathLst>
              <a:path w="144779" h="139700">
                <a:moveTo>
                  <a:pt x="72390" y="0"/>
                </a:moveTo>
                <a:lnTo>
                  <a:pt x="0" y="69850"/>
                </a:lnTo>
                <a:lnTo>
                  <a:pt x="72390" y="139700"/>
                </a:lnTo>
                <a:lnTo>
                  <a:pt x="144779" y="69850"/>
                </a:lnTo>
                <a:lnTo>
                  <a:pt x="72390" y="0"/>
                </a:lnTo>
                <a:close/>
              </a:path>
            </a:pathLst>
          </a:custGeom>
          <a:solidFill>
            <a:srgbClr val="0077D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004050" y="3638549"/>
            <a:ext cx="2664460" cy="1620520"/>
          </a:xfrm>
          <a:custGeom>
            <a:avLst/>
            <a:gdLst/>
            <a:ahLst/>
            <a:cxnLst/>
            <a:rect l="l" t="t" r="r" b="b"/>
            <a:pathLst>
              <a:path w="2664459" h="1620520">
                <a:moveTo>
                  <a:pt x="0" y="240030"/>
                </a:moveTo>
                <a:lnTo>
                  <a:pt x="4875" y="191648"/>
                </a:lnTo>
                <a:lnTo>
                  <a:pt x="18859" y="146589"/>
                </a:lnTo>
                <a:lnTo>
                  <a:pt x="40987" y="105816"/>
                </a:lnTo>
                <a:lnTo>
                  <a:pt x="70294" y="70294"/>
                </a:lnTo>
                <a:lnTo>
                  <a:pt x="105816" y="40987"/>
                </a:lnTo>
                <a:lnTo>
                  <a:pt x="146589" y="18859"/>
                </a:lnTo>
                <a:lnTo>
                  <a:pt x="191648" y="4875"/>
                </a:lnTo>
                <a:lnTo>
                  <a:pt x="240029" y="0"/>
                </a:lnTo>
                <a:lnTo>
                  <a:pt x="444119" y="0"/>
                </a:lnTo>
                <a:lnTo>
                  <a:pt x="1110233" y="0"/>
                </a:lnTo>
                <a:lnTo>
                  <a:pt x="2424429" y="0"/>
                </a:lnTo>
                <a:lnTo>
                  <a:pt x="2472811" y="4875"/>
                </a:lnTo>
                <a:lnTo>
                  <a:pt x="2517870" y="18859"/>
                </a:lnTo>
                <a:lnTo>
                  <a:pt x="2558643" y="40987"/>
                </a:lnTo>
                <a:lnTo>
                  <a:pt x="2594165" y="70294"/>
                </a:lnTo>
                <a:lnTo>
                  <a:pt x="2623472" y="105816"/>
                </a:lnTo>
                <a:lnTo>
                  <a:pt x="2645600" y="146589"/>
                </a:lnTo>
                <a:lnTo>
                  <a:pt x="2659584" y="191648"/>
                </a:lnTo>
                <a:lnTo>
                  <a:pt x="2664459" y="240030"/>
                </a:lnTo>
                <a:lnTo>
                  <a:pt x="2664459" y="840105"/>
                </a:lnTo>
                <a:lnTo>
                  <a:pt x="2664459" y="1200150"/>
                </a:lnTo>
                <a:lnTo>
                  <a:pt x="2659584" y="1248531"/>
                </a:lnTo>
                <a:lnTo>
                  <a:pt x="2645600" y="1293590"/>
                </a:lnTo>
                <a:lnTo>
                  <a:pt x="2623472" y="1334363"/>
                </a:lnTo>
                <a:lnTo>
                  <a:pt x="2594165" y="1369885"/>
                </a:lnTo>
                <a:lnTo>
                  <a:pt x="2558643" y="1399192"/>
                </a:lnTo>
                <a:lnTo>
                  <a:pt x="2517870" y="1421320"/>
                </a:lnTo>
                <a:lnTo>
                  <a:pt x="2472811" y="1435304"/>
                </a:lnTo>
                <a:lnTo>
                  <a:pt x="2424429" y="1440180"/>
                </a:lnTo>
                <a:lnTo>
                  <a:pt x="1110233" y="1440180"/>
                </a:lnTo>
                <a:lnTo>
                  <a:pt x="777113" y="1620266"/>
                </a:lnTo>
                <a:lnTo>
                  <a:pt x="444119" y="1440180"/>
                </a:lnTo>
                <a:lnTo>
                  <a:pt x="240029" y="1440180"/>
                </a:lnTo>
                <a:lnTo>
                  <a:pt x="191648" y="1435304"/>
                </a:lnTo>
                <a:lnTo>
                  <a:pt x="146589" y="1421320"/>
                </a:lnTo>
                <a:lnTo>
                  <a:pt x="105816" y="1399192"/>
                </a:lnTo>
                <a:lnTo>
                  <a:pt x="70294" y="1369885"/>
                </a:lnTo>
                <a:lnTo>
                  <a:pt x="40987" y="1334363"/>
                </a:lnTo>
                <a:lnTo>
                  <a:pt x="18859" y="1293590"/>
                </a:lnTo>
                <a:lnTo>
                  <a:pt x="4875" y="1248531"/>
                </a:lnTo>
                <a:lnTo>
                  <a:pt x="0" y="1200150"/>
                </a:lnTo>
                <a:lnTo>
                  <a:pt x="0" y="840105"/>
                </a:lnTo>
                <a:lnTo>
                  <a:pt x="0" y="240030"/>
                </a:lnTo>
                <a:close/>
              </a:path>
            </a:pathLst>
          </a:custGeom>
          <a:ln w="27940">
            <a:solidFill>
              <a:srgbClr val="C5D7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7156068" y="3701160"/>
            <a:ext cx="2466975" cy="11474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146050">
              <a:lnSpc>
                <a:spcPct val="100000"/>
              </a:lnSpc>
              <a:spcBef>
                <a:spcPts val="110"/>
              </a:spcBef>
            </a:pP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Иванова</a:t>
            </a:r>
            <a:r>
              <a:rPr sz="105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Ирина</a:t>
            </a:r>
            <a:r>
              <a:rPr sz="105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Викторовна.</a:t>
            </a:r>
            <a:r>
              <a:rPr sz="1050" b="1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10" dirty="0">
                <a:solidFill>
                  <a:srgbClr val="404040"/>
                </a:solidFill>
                <a:latin typeface="Calibri"/>
                <a:cs typeface="Calibri"/>
              </a:rPr>
              <a:t>Согласно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геолокации,</a:t>
            </a:r>
            <a:r>
              <a:rPr sz="1050" b="1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вами</a:t>
            </a:r>
            <a:r>
              <a:rPr sz="105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был</a:t>
            </a:r>
            <a:r>
              <a:rPr sz="105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нарушен</a:t>
            </a:r>
            <a:r>
              <a:rPr sz="105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20" dirty="0">
                <a:solidFill>
                  <a:srgbClr val="404040"/>
                </a:solidFill>
                <a:latin typeface="Calibri"/>
                <a:cs typeface="Calibri"/>
              </a:rPr>
              <a:t>режим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карантина</a:t>
            </a:r>
            <a:r>
              <a:rPr sz="105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согласно</a:t>
            </a:r>
            <a:r>
              <a:rPr sz="1050" b="1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ст.</a:t>
            </a:r>
            <a:r>
              <a:rPr sz="105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20.6.1 КоАП</a:t>
            </a:r>
            <a:r>
              <a:rPr sz="1050" b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25" dirty="0">
                <a:solidFill>
                  <a:srgbClr val="404040"/>
                </a:solidFill>
                <a:latin typeface="Calibri"/>
                <a:cs typeface="Calibri"/>
              </a:rPr>
              <a:t>РФ.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Вам</a:t>
            </a:r>
            <a:r>
              <a:rPr sz="1050" b="1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необходимо</a:t>
            </a:r>
            <a:r>
              <a:rPr sz="1050" b="1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оплатить</a:t>
            </a:r>
            <a:r>
              <a:rPr sz="1050" b="1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20" dirty="0">
                <a:solidFill>
                  <a:srgbClr val="404040"/>
                </a:solidFill>
                <a:latin typeface="Calibri"/>
                <a:cs typeface="Calibri"/>
              </a:rPr>
              <a:t>штраф</a:t>
            </a:r>
            <a:endParaRPr sz="105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</a:pP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согласно</a:t>
            </a:r>
            <a:r>
              <a:rPr sz="1050" b="1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10" dirty="0">
                <a:solidFill>
                  <a:srgbClr val="404040"/>
                </a:solidFill>
                <a:latin typeface="Calibri"/>
                <a:cs typeface="Calibri"/>
              </a:rPr>
              <a:t>постановлению</a:t>
            </a:r>
            <a:r>
              <a:rPr sz="105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ФСИН</a:t>
            </a:r>
            <a:r>
              <a:rPr sz="1050" b="1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10" dirty="0">
                <a:solidFill>
                  <a:srgbClr val="404040"/>
                </a:solidFill>
                <a:latin typeface="Calibri"/>
                <a:cs typeface="Calibri"/>
              </a:rPr>
              <a:t>№168-</a:t>
            </a:r>
            <a:r>
              <a:rPr sz="1050" b="1" spc="-25" dirty="0">
                <a:solidFill>
                  <a:srgbClr val="404040"/>
                </a:solidFill>
                <a:latin typeface="Calibri"/>
                <a:cs typeface="Calibri"/>
              </a:rPr>
              <a:t>322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от </a:t>
            </a:r>
            <a:r>
              <a:rPr sz="1050" b="1" spc="-10" dirty="0">
                <a:solidFill>
                  <a:srgbClr val="404040"/>
                </a:solidFill>
                <a:latin typeface="Calibri"/>
                <a:cs typeface="Calibri"/>
              </a:rPr>
              <a:t>09-04-2020года</a:t>
            </a:r>
            <a:r>
              <a:rPr sz="105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050" b="1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размере</a:t>
            </a:r>
            <a:r>
              <a:rPr sz="1050" b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4000</a:t>
            </a:r>
            <a:r>
              <a:rPr sz="1050" b="1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10" dirty="0">
                <a:solidFill>
                  <a:srgbClr val="404040"/>
                </a:solidFill>
                <a:latin typeface="Calibri"/>
                <a:cs typeface="Calibri"/>
              </a:rPr>
              <a:t>рублей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r>
              <a:rPr sz="1050" b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номер</a:t>
            </a:r>
            <a:r>
              <a:rPr sz="1050" b="1" spc="2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8 800</a:t>
            </a:r>
            <a:r>
              <a:rPr sz="105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ХХХ</a:t>
            </a:r>
            <a:r>
              <a:rPr sz="1050" b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04040"/>
                </a:solidFill>
                <a:latin typeface="Calibri"/>
                <a:cs typeface="Calibri"/>
              </a:rPr>
              <a:t>ХХ</a:t>
            </a:r>
            <a:r>
              <a:rPr sz="105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50" b="1" spc="-25" dirty="0">
                <a:solidFill>
                  <a:srgbClr val="404040"/>
                </a:solidFill>
                <a:latin typeface="Calibri"/>
                <a:cs typeface="Calibri"/>
              </a:rPr>
              <a:t>ХХ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3906520" y="1765299"/>
            <a:ext cx="2448560" cy="2303780"/>
            <a:chOff x="3906520" y="1765299"/>
            <a:chExt cx="2448560" cy="2303780"/>
          </a:xfrm>
        </p:grpSpPr>
        <p:sp>
          <p:nvSpPr>
            <p:cNvPr id="30" name="object 30"/>
            <p:cNvSpPr/>
            <p:nvPr/>
          </p:nvSpPr>
          <p:spPr>
            <a:xfrm>
              <a:off x="3906520" y="1765299"/>
              <a:ext cx="2448560" cy="2303780"/>
            </a:xfrm>
            <a:custGeom>
              <a:avLst/>
              <a:gdLst/>
              <a:ahLst/>
              <a:cxnLst/>
              <a:rect l="l" t="t" r="r" b="b"/>
              <a:pathLst>
                <a:path w="2448560" h="2303779">
                  <a:moveTo>
                    <a:pt x="1224279" y="0"/>
                  </a:moveTo>
                  <a:lnTo>
                    <a:pt x="1175040" y="914"/>
                  </a:lnTo>
                  <a:lnTo>
                    <a:pt x="1126294" y="3635"/>
                  </a:lnTo>
                  <a:lnTo>
                    <a:pt x="1078078" y="8128"/>
                  </a:lnTo>
                  <a:lnTo>
                    <a:pt x="1030428" y="14359"/>
                  </a:lnTo>
                  <a:lnTo>
                    <a:pt x="983382" y="22293"/>
                  </a:lnTo>
                  <a:lnTo>
                    <a:pt x="936975" y="31896"/>
                  </a:lnTo>
                  <a:lnTo>
                    <a:pt x="891245" y="43133"/>
                  </a:lnTo>
                  <a:lnTo>
                    <a:pt x="846228" y="55970"/>
                  </a:lnTo>
                  <a:lnTo>
                    <a:pt x="801961" y="70372"/>
                  </a:lnTo>
                  <a:lnTo>
                    <a:pt x="758479" y="86306"/>
                  </a:lnTo>
                  <a:lnTo>
                    <a:pt x="715820" y="103736"/>
                  </a:lnTo>
                  <a:lnTo>
                    <a:pt x="674021" y="122629"/>
                  </a:lnTo>
                  <a:lnTo>
                    <a:pt x="633117" y="142949"/>
                  </a:lnTo>
                  <a:lnTo>
                    <a:pt x="593145" y="164663"/>
                  </a:lnTo>
                  <a:lnTo>
                    <a:pt x="554143" y="187736"/>
                  </a:lnTo>
                  <a:lnTo>
                    <a:pt x="516146" y="212133"/>
                  </a:lnTo>
                  <a:lnTo>
                    <a:pt x="479191" y="237821"/>
                  </a:lnTo>
                  <a:lnTo>
                    <a:pt x="443315" y="264764"/>
                  </a:lnTo>
                  <a:lnTo>
                    <a:pt x="408554" y="292929"/>
                  </a:lnTo>
                  <a:lnTo>
                    <a:pt x="374945" y="322281"/>
                  </a:lnTo>
                  <a:lnTo>
                    <a:pt x="342525" y="352785"/>
                  </a:lnTo>
                  <a:lnTo>
                    <a:pt x="311329" y="384407"/>
                  </a:lnTo>
                  <a:lnTo>
                    <a:pt x="281395" y="417113"/>
                  </a:lnTo>
                  <a:lnTo>
                    <a:pt x="252759" y="450868"/>
                  </a:lnTo>
                  <a:lnTo>
                    <a:pt x="225457" y="485638"/>
                  </a:lnTo>
                  <a:lnTo>
                    <a:pt x="199527" y="521388"/>
                  </a:lnTo>
                  <a:lnTo>
                    <a:pt x="175005" y="558085"/>
                  </a:lnTo>
                  <a:lnTo>
                    <a:pt x="151927" y="595693"/>
                  </a:lnTo>
                  <a:lnTo>
                    <a:pt x="130331" y="634178"/>
                  </a:lnTo>
                  <a:lnTo>
                    <a:pt x="110251" y="673506"/>
                  </a:lnTo>
                  <a:lnTo>
                    <a:pt x="91726" y="713642"/>
                  </a:lnTo>
                  <a:lnTo>
                    <a:pt x="74792" y="754552"/>
                  </a:lnTo>
                  <a:lnTo>
                    <a:pt x="59485" y="796201"/>
                  </a:lnTo>
                  <a:lnTo>
                    <a:pt x="45842" y="838556"/>
                  </a:lnTo>
                  <a:lnTo>
                    <a:pt x="33899" y="881581"/>
                  </a:lnTo>
                  <a:lnTo>
                    <a:pt x="23693" y="925243"/>
                  </a:lnTo>
                  <a:lnTo>
                    <a:pt x="15261" y="969506"/>
                  </a:lnTo>
                  <a:lnTo>
                    <a:pt x="8639" y="1014337"/>
                  </a:lnTo>
                  <a:lnTo>
                    <a:pt x="3864" y="1059701"/>
                  </a:lnTo>
                  <a:lnTo>
                    <a:pt x="972" y="1105563"/>
                  </a:lnTo>
                  <a:lnTo>
                    <a:pt x="0" y="1151890"/>
                  </a:lnTo>
                  <a:lnTo>
                    <a:pt x="972" y="1198216"/>
                  </a:lnTo>
                  <a:lnTo>
                    <a:pt x="3864" y="1244078"/>
                  </a:lnTo>
                  <a:lnTo>
                    <a:pt x="8639" y="1289442"/>
                  </a:lnTo>
                  <a:lnTo>
                    <a:pt x="15261" y="1334273"/>
                  </a:lnTo>
                  <a:lnTo>
                    <a:pt x="23693" y="1378536"/>
                  </a:lnTo>
                  <a:lnTo>
                    <a:pt x="33899" y="1422198"/>
                  </a:lnTo>
                  <a:lnTo>
                    <a:pt x="45842" y="1465223"/>
                  </a:lnTo>
                  <a:lnTo>
                    <a:pt x="59485" y="1507578"/>
                  </a:lnTo>
                  <a:lnTo>
                    <a:pt x="74792" y="1549227"/>
                  </a:lnTo>
                  <a:lnTo>
                    <a:pt x="91726" y="1590137"/>
                  </a:lnTo>
                  <a:lnTo>
                    <a:pt x="110251" y="1630273"/>
                  </a:lnTo>
                  <a:lnTo>
                    <a:pt x="130331" y="1669601"/>
                  </a:lnTo>
                  <a:lnTo>
                    <a:pt x="151927" y="1708086"/>
                  </a:lnTo>
                  <a:lnTo>
                    <a:pt x="175005" y="1745694"/>
                  </a:lnTo>
                  <a:lnTo>
                    <a:pt x="199527" y="1782391"/>
                  </a:lnTo>
                  <a:lnTo>
                    <a:pt x="225457" y="1818141"/>
                  </a:lnTo>
                  <a:lnTo>
                    <a:pt x="252759" y="1852911"/>
                  </a:lnTo>
                  <a:lnTo>
                    <a:pt x="281395" y="1886666"/>
                  </a:lnTo>
                  <a:lnTo>
                    <a:pt x="311329" y="1919372"/>
                  </a:lnTo>
                  <a:lnTo>
                    <a:pt x="342525" y="1950994"/>
                  </a:lnTo>
                  <a:lnTo>
                    <a:pt x="374945" y="1981498"/>
                  </a:lnTo>
                  <a:lnTo>
                    <a:pt x="408554" y="2010850"/>
                  </a:lnTo>
                  <a:lnTo>
                    <a:pt x="443315" y="2039015"/>
                  </a:lnTo>
                  <a:lnTo>
                    <a:pt x="479191" y="2065958"/>
                  </a:lnTo>
                  <a:lnTo>
                    <a:pt x="516146" y="2091646"/>
                  </a:lnTo>
                  <a:lnTo>
                    <a:pt x="554143" y="2116043"/>
                  </a:lnTo>
                  <a:lnTo>
                    <a:pt x="593145" y="2139116"/>
                  </a:lnTo>
                  <a:lnTo>
                    <a:pt x="633117" y="2160830"/>
                  </a:lnTo>
                  <a:lnTo>
                    <a:pt x="674021" y="2181150"/>
                  </a:lnTo>
                  <a:lnTo>
                    <a:pt x="715820" y="2200043"/>
                  </a:lnTo>
                  <a:lnTo>
                    <a:pt x="758479" y="2217473"/>
                  </a:lnTo>
                  <a:lnTo>
                    <a:pt x="801961" y="2233407"/>
                  </a:lnTo>
                  <a:lnTo>
                    <a:pt x="846228" y="2247809"/>
                  </a:lnTo>
                  <a:lnTo>
                    <a:pt x="891245" y="2260646"/>
                  </a:lnTo>
                  <a:lnTo>
                    <a:pt x="936975" y="2271883"/>
                  </a:lnTo>
                  <a:lnTo>
                    <a:pt x="983382" y="2281486"/>
                  </a:lnTo>
                  <a:lnTo>
                    <a:pt x="1030428" y="2289420"/>
                  </a:lnTo>
                  <a:lnTo>
                    <a:pt x="1078078" y="2295651"/>
                  </a:lnTo>
                  <a:lnTo>
                    <a:pt x="1126294" y="2300144"/>
                  </a:lnTo>
                  <a:lnTo>
                    <a:pt x="1175040" y="2302865"/>
                  </a:lnTo>
                  <a:lnTo>
                    <a:pt x="1224279" y="2303780"/>
                  </a:lnTo>
                  <a:lnTo>
                    <a:pt x="1273519" y="2302865"/>
                  </a:lnTo>
                  <a:lnTo>
                    <a:pt x="1322265" y="2300144"/>
                  </a:lnTo>
                  <a:lnTo>
                    <a:pt x="1370481" y="2295651"/>
                  </a:lnTo>
                  <a:lnTo>
                    <a:pt x="1418131" y="2289420"/>
                  </a:lnTo>
                  <a:lnTo>
                    <a:pt x="1465177" y="2281486"/>
                  </a:lnTo>
                  <a:lnTo>
                    <a:pt x="1511584" y="2271883"/>
                  </a:lnTo>
                  <a:lnTo>
                    <a:pt x="1557314" y="2260646"/>
                  </a:lnTo>
                  <a:lnTo>
                    <a:pt x="1602331" y="2247809"/>
                  </a:lnTo>
                  <a:lnTo>
                    <a:pt x="1646598" y="2233407"/>
                  </a:lnTo>
                  <a:lnTo>
                    <a:pt x="1690080" y="2217473"/>
                  </a:lnTo>
                  <a:lnTo>
                    <a:pt x="1732739" y="2200043"/>
                  </a:lnTo>
                  <a:lnTo>
                    <a:pt x="1774538" y="2181150"/>
                  </a:lnTo>
                  <a:lnTo>
                    <a:pt x="1815442" y="2160830"/>
                  </a:lnTo>
                  <a:lnTo>
                    <a:pt x="1855414" y="2139116"/>
                  </a:lnTo>
                  <a:lnTo>
                    <a:pt x="1894416" y="2116043"/>
                  </a:lnTo>
                  <a:lnTo>
                    <a:pt x="1932413" y="2091646"/>
                  </a:lnTo>
                  <a:lnTo>
                    <a:pt x="1969368" y="2065958"/>
                  </a:lnTo>
                  <a:lnTo>
                    <a:pt x="2005244" y="2039015"/>
                  </a:lnTo>
                  <a:lnTo>
                    <a:pt x="2040005" y="2010850"/>
                  </a:lnTo>
                  <a:lnTo>
                    <a:pt x="2073614" y="1981498"/>
                  </a:lnTo>
                  <a:lnTo>
                    <a:pt x="2106034" y="1950994"/>
                  </a:lnTo>
                  <a:lnTo>
                    <a:pt x="2137230" y="1919372"/>
                  </a:lnTo>
                  <a:lnTo>
                    <a:pt x="2167164" y="1886666"/>
                  </a:lnTo>
                  <a:lnTo>
                    <a:pt x="2195800" y="1852911"/>
                  </a:lnTo>
                  <a:lnTo>
                    <a:pt x="2223102" y="1818141"/>
                  </a:lnTo>
                  <a:lnTo>
                    <a:pt x="2249032" y="1782391"/>
                  </a:lnTo>
                  <a:lnTo>
                    <a:pt x="2273554" y="1745694"/>
                  </a:lnTo>
                  <a:lnTo>
                    <a:pt x="2296632" y="1708086"/>
                  </a:lnTo>
                  <a:lnTo>
                    <a:pt x="2318228" y="1669601"/>
                  </a:lnTo>
                  <a:lnTo>
                    <a:pt x="2338308" y="1630273"/>
                  </a:lnTo>
                  <a:lnTo>
                    <a:pt x="2356833" y="1590137"/>
                  </a:lnTo>
                  <a:lnTo>
                    <a:pt x="2373767" y="1549227"/>
                  </a:lnTo>
                  <a:lnTo>
                    <a:pt x="2389074" y="1507578"/>
                  </a:lnTo>
                  <a:lnTo>
                    <a:pt x="2402717" y="1465223"/>
                  </a:lnTo>
                  <a:lnTo>
                    <a:pt x="2414660" y="1422198"/>
                  </a:lnTo>
                  <a:lnTo>
                    <a:pt x="2424866" y="1378536"/>
                  </a:lnTo>
                  <a:lnTo>
                    <a:pt x="2433298" y="1334273"/>
                  </a:lnTo>
                  <a:lnTo>
                    <a:pt x="2439920" y="1289442"/>
                  </a:lnTo>
                  <a:lnTo>
                    <a:pt x="2444695" y="1244078"/>
                  </a:lnTo>
                  <a:lnTo>
                    <a:pt x="2447587" y="1198216"/>
                  </a:lnTo>
                  <a:lnTo>
                    <a:pt x="2448559" y="1151890"/>
                  </a:lnTo>
                  <a:lnTo>
                    <a:pt x="2447587" y="1105563"/>
                  </a:lnTo>
                  <a:lnTo>
                    <a:pt x="2444695" y="1059701"/>
                  </a:lnTo>
                  <a:lnTo>
                    <a:pt x="2439920" y="1014337"/>
                  </a:lnTo>
                  <a:lnTo>
                    <a:pt x="2433298" y="969506"/>
                  </a:lnTo>
                  <a:lnTo>
                    <a:pt x="2424866" y="925243"/>
                  </a:lnTo>
                  <a:lnTo>
                    <a:pt x="2414660" y="881581"/>
                  </a:lnTo>
                  <a:lnTo>
                    <a:pt x="2402717" y="838556"/>
                  </a:lnTo>
                  <a:lnTo>
                    <a:pt x="2389074" y="796201"/>
                  </a:lnTo>
                  <a:lnTo>
                    <a:pt x="2373767" y="754552"/>
                  </a:lnTo>
                  <a:lnTo>
                    <a:pt x="2356833" y="713642"/>
                  </a:lnTo>
                  <a:lnTo>
                    <a:pt x="2338308" y="673506"/>
                  </a:lnTo>
                  <a:lnTo>
                    <a:pt x="2318228" y="634178"/>
                  </a:lnTo>
                  <a:lnTo>
                    <a:pt x="2296632" y="595693"/>
                  </a:lnTo>
                  <a:lnTo>
                    <a:pt x="2273554" y="558085"/>
                  </a:lnTo>
                  <a:lnTo>
                    <a:pt x="2249032" y="521388"/>
                  </a:lnTo>
                  <a:lnTo>
                    <a:pt x="2223102" y="485638"/>
                  </a:lnTo>
                  <a:lnTo>
                    <a:pt x="2195800" y="450868"/>
                  </a:lnTo>
                  <a:lnTo>
                    <a:pt x="2167164" y="417113"/>
                  </a:lnTo>
                  <a:lnTo>
                    <a:pt x="2137230" y="384407"/>
                  </a:lnTo>
                  <a:lnTo>
                    <a:pt x="2106034" y="352785"/>
                  </a:lnTo>
                  <a:lnTo>
                    <a:pt x="2073614" y="322281"/>
                  </a:lnTo>
                  <a:lnTo>
                    <a:pt x="2040005" y="292929"/>
                  </a:lnTo>
                  <a:lnTo>
                    <a:pt x="2005244" y="264764"/>
                  </a:lnTo>
                  <a:lnTo>
                    <a:pt x="1969368" y="237821"/>
                  </a:lnTo>
                  <a:lnTo>
                    <a:pt x="1932413" y="212133"/>
                  </a:lnTo>
                  <a:lnTo>
                    <a:pt x="1894416" y="187736"/>
                  </a:lnTo>
                  <a:lnTo>
                    <a:pt x="1855414" y="164663"/>
                  </a:lnTo>
                  <a:lnTo>
                    <a:pt x="1815442" y="142949"/>
                  </a:lnTo>
                  <a:lnTo>
                    <a:pt x="1774538" y="122629"/>
                  </a:lnTo>
                  <a:lnTo>
                    <a:pt x="1732739" y="103736"/>
                  </a:lnTo>
                  <a:lnTo>
                    <a:pt x="1690080" y="86306"/>
                  </a:lnTo>
                  <a:lnTo>
                    <a:pt x="1646598" y="70372"/>
                  </a:lnTo>
                  <a:lnTo>
                    <a:pt x="1602331" y="55970"/>
                  </a:lnTo>
                  <a:lnTo>
                    <a:pt x="1557314" y="43133"/>
                  </a:lnTo>
                  <a:lnTo>
                    <a:pt x="1511584" y="31896"/>
                  </a:lnTo>
                  <a:lnTo>
                    <a:pt x="1465177" y="22293"/>
                  </a:lnTo>
                  <a:lnTo>
                    <a:pt x="1418131" y="14359"/>
                  </a:lnTo>
                  <a:lnTo>
                    <a:pt x="1370481" y="8128"/>
                  </a:lnTo>
                  <a:lnTo>
                    <a:pt x="1322265" y="3635"/>
                  </a:lnTo>
                  <a:lnTo>
                    <a:pt x="1273519" y="914"/>
                  </a:lnTo>
                  <a:lnTo>
                    <a:pt x="1224279" y="0"/>
                  </a:lnTo>
                  <a:close/>
                </a:path>
              </a:pathLst>
            </a:custGeom>
            <a:solidFill>
              <a:srgbClr val="DAEC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997960" y="1851659"/>
              <a:ext cx="2270760" cy="2133600"/>
            </a:xfrm>
            <a:custGeom>
              <a:avLst/>
              <a:gdLst/>
              <a:ahLst/>
              <a:cxnLst/>
              <a:rect l="l" t="t" r="r" b="b"/>
              <a:pathLst>
                <a:path w="2270760" h="2133600">
                  <a:moveTo>
                    <a:pt x="1135379" y="0"/>
                  </a:moveTo>
                  <a:lnTo>
                    <a:pt x="1086133" y="985"/>
                  </a:lnTo>
                  <a:lnTo>
                    <a:pt x="1037422" y="3915"/>
                  </a:lnTo>
                  <a:lnTo>
                    <a:pt x="989289" y="8750"/>
                  </a:lnTo>
                  <a:lnTo>
                    <a:pt x="941777" y="15450"/>
                  </a:lnTo>
                  <a:lnTo>
                    <a:pt x="894929" y="23974"/>
                  </a:lnTo>
                  <a:lnTo>
                    <a:pt x="848786" y="34283"/>
                  </a:lnTo>
                  <a:lnTo>
                    <a:pt x="803392" y="46336"/>
                  </a:lnTo>
                  <a:lnTo>
                    <a:pt x="758789" y="60093"/>
                  </a:lnTo>
                  <a:lnTo>
                    <a:pt x="715020" y="75515"/>
                  </a:lnTo>
                  <a:lnTo>
                    <a:pt x="672127" y="92561"/>
                  </a:lnTo>
                  <a:lnTo>
                    <a:pt x="630153" y="111192"/>
                  </a:lnTo>
                  <a:lnTo>
                    <a:pt x="589141" y="131366"/>
                  </a:lnTo>
                  <a:lnTo>
                    <a:pt x="549134" y="153045"/>
                  </a:lnTo>
                  <a:lnTo>
                    <a:pt x="510173" y="176189"/>
                  </a:lnTo>
                  <a:lnTo>
                    <a:pt x="472302" y="200756"/>
                  </a:lnTo>
                  <a:lnTo>
                    <a:pt x="435563" y="226708"/>
                  </a:lnTo>
                  <a:lnTo>
                    <a:pt x="399999" y="254003"/>
                  </a:lnTo>
                  <a:lnTo>
                    <a:pt x="365652" y="282603"/>
                  </a:lnTo>
                  <a:lnTo>
                    <a:pt x="332565" y="312467"/>
                  </a:lnTo>
                  <a:lnTo>
                    <a:pt x="300781" y="343555"/>
                  </a:lnTo>
                  <a:lnTo>
                    <a:pt x="270342" y="375827"/>
                  </a:lnTo>
                  <a:lnTo>
                    <a:pt x="241291" y="409242"/>
                  </a:lnTo>
                  <a:lnTo>
                    <a:pt x="213670" y="443762"/>
                  </a:lnTo>
                  <a:lnTo>
                    <a:pt x="187522" y="479346"/>
                  </a:lnTo>
                  <a:lnTo>
                    <a:pt x="162891" y="515953"/>
                  </a:lnTo>
                  <a:lnTo>
                    <a:pt x="139817" y="553544"/>
                  </a:lnTo>
                  <a:lnTo>
                    <a:pt x="118345" y="592079"/>
                  </a:lnTo>
                  <a:lnTo>
                    <a:pt x="98516" y="631517"/>
                  </a:lnTo>
                  <a:lnTo>
                    <a:pt x="80373" y="671820"/>
                  </a:lnTo>
                  <a:lnTo>
                    <a:pt x="63959" y="712946"/>
                  </a:lnTo>
                  <a:lnTo>
                    <a:pt x="49317" y="754855"/>
                  </a:lnTo>
                  <a:lnTo>
                    <a:pt x="36488" y="797508"/>
                  </a:lnTo>
                  <a:lnTo>
                    <a:pt x="25516" y="840865"/>
                  </a:lnTo>
                  <a:lnTo>
                    <a:pt x="16444" y="884885"/>
                  </a:lnTo>
                  <a:lnTo>
                    <a:pt x="9313" y="929528"/>
                  </a:lnTo>
                  <a:lnTo>
                    <a:pt x="4167" y="974755"/>
                  </a:lnTo>
                  <a:lnTo>
                    <a:pt x="1049" y="1020526"/>
                  </a:lnTo>
                  <a:lnTo>
                    <a:pt x="0" y="1066800"/>
                  </a:lnTo>
                  <a:lnTo>
                    <a:pt x="1049" y="1113073"/>
                  </a:lnTo>
                  <a:lnTo>
                    <a:pt x="4167" y="1158844"/>
                  </a:lnTo>
                  <a:lnTo>
                    <a:pt x="9313" y="1204071"/>
                  </a:lnTo>
                  <a:lnTo>
                    <a:pt x="16444" y="1248714"/>
                  </a:lnTo>
                  <a:lnTo>
                    <a:pt x="25516" y="1292734"/>
                  </a:lnTo>
                  <a:lnTo>
                    <a:pt x="36488" y="1336091"/>
                  </a:lnTo>
                  <a:lnTo>
                    <a:pt x="49317" y="1378744"/>
                  </a:lnTo>
                  <a:lnTo>
                    <a:pt x="63959" y="1420653"/>
                  </a:lnTo>
                  <a:lnTo>
                    <a:pt x="80373" y="1461779"/>
                  </a:lnTo>
                  <a:lnTo>
                    <a:pt x="98516" y="1502082"/>
                  </a:lnTo>
                  <a:lnTo>
                    <a:pt x="118345" y="1541520"/>
                  </a:lnTo>
                  <a:lnTo>
                    <a:pt x="139817" y="1580055"/>
                  </a:lnTo>
                  <a:lnTo>
                    <a:pt x="162891" y="1617646"/>
                  </a:lnTo>
                  <a:lnTo>
                    <a:pt x="187522" y="1654253"/>
                  </a:lnTo>
                  <a:lnTo>
                    <a:pt x="213670" y="1689837"/>
                  </a:lnTo>
                  <a:lnTo>
                    <a:pt x="241291" y="1724357"/>
                  </a:lnTo>
                  <a:lnTo>
                    <a:pt x="270342" y="1757772"/>
                  </a:lnTo>
                  <a:lnTo>
                    <a:pt x="300781" y="1790044"/>
                  </a:lnTo>
                  <a:lnTo>
                    <a:pt x="332565" y="1821132"/>
                  </a:lnTo>
                  <a:lnTo>
                    <a:pt x="365652" y="1850996"/>
                  </a:lnTo>
                  <a:lnTo>
                    <a:pt x="399999" y="1879596"/>
                  </a:lnTo>
                  <a:lnTo>
                    <a:pt x="435563" y="1906891"/>
                  </a:lnTo>
                  <a:lnTo>
                    <a:pt x="472302" y="1932843"/>
                  </a:lnTo>
                  <a:lnTo>
                    <a:pt x="510173" y="1957410"/>
                  </a:lnTo>
                  <a:lnTo>
                    <a:pt x="549134" y="1980554"/>
                  </a:lnTo>
                  <a:lnTo>
                    <a:pt x="589141" y="2002233"/>
                  </a:lnTo>
                  <a:lnTo>
                    <a:pt x="630153" y="2022407"/>
                  </a:lnTo>
                  <a:lnTo>
                    <a:pt x="672127" y="2041038"/>
                  </a:lnTo>
                  <a:lnTo>
                    <a:pt x="715020" y="2058084"/>
                  </a:lnTo>
                  <a:lnTo>
                    <a:pt x="758789" y="2073506"/>
                  </a:lnTo>
                  <a:lnTo>
                    <a:pt x="803392" y="2087263"/>
                  </a:lnTo>
                  <a:lnTo>
                    <a:pt x="848786" y="2099316"/>
                  </a:lnTo>
                  <a:lnTo>
                    <a:pt x="894929" y="2109625"/>
                  </a:lnTo>
                  <a:lnTo>
                    <a:pt x="941777" y="2118149"/>
                  </a:lnTo>
                  <a:lnTo>
                    <a:pt x="989289" y="2124849"/>
                  </a:lnTo>
                  <a:lnTo>
                    <a:pt x="1037422" y="2129684"/>
                  </a:lnTo>
                  <a:lnTo>
                    <a:pt x="1086133" y="2132614"/>
                  </a:lnTo>
                  <a:lnTo>
                    <a:pt x="1135379" y="2133600"/>
                  </a:lnTo>
                  <a:lnTo>
                    <a:pt x="1184626" y="2132614"/>
                  </a:lnTo>
                  <a:lnTo>
                    <a:pt x="1233337" y="2129684"/>
                  </a:lnTo>
                  <a:lnTo>
                    <a:pt x="1281470" y="2124849"/>
                  </a:lnTo>
                  <a:lnTo>
                    <a:pt x="1328982" y="2118149"/>
                  </a:lnTo>
                  <a:lnTo>
                    <a:pt x="1375830" y="2109625"/>
                  </a:lnTo>
                  <a:lnTo>
                    <a:pt x="1421973" y="2099316"/>
                  </a:lnTo>
                  <a:lnTo>
                    <a:pt x="1467367" y="2087263"/>
                  </a:lnTo>
                  <a:lnTo>
                    <a:pt x="1511970" y="2073506"/>
                  </a:lnTo>
                  <a:lnTo>
                    <a:pt x="1555739" y="2058084"/>
                  </a:lnTo>
                  <a:lnTo>
                    <a:pt x="1598632" y="2041038"/>
                  </a:lnTo>
                  <a:lnTo>
                    <a:pt x="1640606" y="2022407"/>
                  </a:lnTo>
                  <a:lnTo>
                    <a:pt x="1681618" y="2002233"/>
                  </a:lnTo>
                  <a:lnTo>
                    <a:pt x="1721625" y="1980554"/>
                  </a:lnTo>
                  <a:lnTo>
                    <a:pt x="1760586" y="1957410"/>
                  </a:lnTo>
                  <a:lnTo>
                    <a:pt x="1798457" y="1932843"/>
                  </a:lnTo>
                  <a:lnTo>
                    <a:pt x="1835196" y="1906891"/>
                  </a:lnTo>
                  <a:lnTo>
                    <a:pt x="1870760" y="1879596"/>
                  </a:lnTo>
                  <a:lnTo>
                    <a:pt x="1905107" y="1850996"/>
                  </a:lnTo>
                  <a:lnTo>
                    <a:pt x="1938194" y="1821132"/>
                  </a:lnTo>
                  <a:lnTo>
                    <a:pt x="1969978" y="1790044"/>
                  </a:lnTo>
                  <a:lnTo>
                    <a:pt x="2000417" y="1757772"/>
                  </a:lnTo>
                  <a:lnTo>
                    <a:pt x="2029468" y="1724357"/>
                  </a:lnTo>
                  <a:lnTo>
                    <a:pt x="2057089" y="1689837"/>
                  </a:lnTo>
                  <a:lnTo>
                    <a:pt x="2083237" y="1654253"/>
                  </a:lnTo>
                  <a:lnTo>
                    <a:pt x="2107868" y="1617646"/>
                  </a:lnTo>
                  <a:lnTo>
                    <a:pt x="2130942" y="1580055"/>
                  </a:lnTo>
                  <a:lnTo>
                    <a:pt x="2152414" y="1541520"/>
                  </a:lnTo>
                  <a:lnTo>
                    <a:pt x="2172243" y="1502082"/>
                  </a:lnTo>
                  <a:lnTo>
                    <a:pt x="2190386" y="1461779"/>
                  </a:lnTo>
                  <a:lnTo>
                    <a:pt x="2206800" y="1420653"/>
                  </a:lnTo>
                  <a:lnTo>
                    <a:pt x="2221442" y="1378744"/>
                  </a:lnTo>
                  <a:lnTo>
                    <a:pt x="2234271" y="1336091"/>
                  </a:lnTo>
                  <a:lnTo>
                    <a:pt x="2245243" y="1292734"/>
                  </a:lnTo>
                  <a:lnTo>
                    <a:pt x="2254315" y="1248714"/>
                  </a:lnTo>
                  <a:lnTo>
                    <a:pt x="2261446" y="1204071"/>
                  </a:lnTo>
                  <a:lnTo>
                    <a:pt x="2266592" y="1158844"/>
                  </a:lnTo>
                  <a:lnTo>
                    <a:pt x="2269710" y="1113073"/>
                  </a:lnTo>
                  <a:lnTo>
                    <a:pt x="2270760" y="1066800"/>
                  </a:lnTo>
                  <a:lnTo>
                    <a:pt x="2269710" y="1020526"/>
                  </a:lnTo>
                  <a:lnTo>
                    <a:pt x="2266592" y="974755"/>
                  </a:lnTo>
                  <a:lnTo>
                    <a:pt x="2261446" y="929528"/>
                  </a:lnTo>
                  <a:lnTo>
                    <a:pt x="2254315" y="884885"/>
                  </a:lnTo>
                  <a:lnTo>
                    <a:pt x="2245243" y="840865"/>
                  </a:lnTo>
                  <a:lnTo>
                    <a:pt x="2234271" y="797508"/>
                  </a:lnTo>
                  <a:lnTo>
                    <a:pt x="2221442" y="754855"/>
                  </a:lnTo>
                  <a:lnTo>
                    <a:pt x="2206800" y="712946"/>
                  </a:lnTo>
                  <a:lnTo>
                    <a:pt x="2190386" y="671820"/>
                  </a:lnTo>
                  <a:lnTo>
                    <a:pt x="2172243" y="631517"/>
                  </a:lnTo>
                  <a:lnTo>
                    <a:pt x="2152414" y="592079"/>
                  </a:lnTo>
                  <a:lnTo>
                    <a:pt x="2130942" y="553544"/>
                  </a:lnTo>
                  <a:lnTo>
                    <a:pt x="2107868" y="515953"/>
                  </a:lnTo>
                  <a:lnTo>
                    <a:pt x="2083237" y="479346"/>
                  </a:lnTo>
                  <a:lnTo>
                    <a:pt x="2057089" y="443762"/>
                  </a:lnTo>
                  <a:lnTo>
                    <a:pt x="2029468" y="409242"/>
                  </a:lnTo>
                  <a:lnTo>
                    <a:pt x="2000417" y="375827"/>
                  </a:lnTo>
                  <a:lnTo>
                    <a:pt x="1969978" y="343555"/>
                  </a:lnTo>
                  <a:lnTo>
                    <a:pt x="1938194" y="312467"/>
                  </a:lnTo>
                  <a:lnTo>
                    <a:pt x="1905107" y="282603"/>
                  </a:lnTo>
                  <a:lnTo>
                    <a:pt x="1870760" y="254003"/>
                  </a:lnTo>
                  <a:lnTo>
                    <a:pt x="1835196" y="226708"/>
                  </a:lnTo>
                  <a:lnTo>
                    <a:pt x="1798457" y="200756"/>
                  </a:lnTo>
                  <a:lnTo>
                    <a:pt x="1760586" y="176189"/>
                  </a:lnTo>
                  <a:lnTo>
                    <a:pt x="1721625" y="153045"/>
                  </a:lnTo>
                  <a:lnTo>
                    <a:pt x="1681618" y="131366"/>
                  </a:lnTo>
                  <a:lnTo>
                    <a:pt x="1640606" y="111192"/>
                  </a:lnTo>
                  <a:lnTo>
                    <a:pt x="1598632" y="92561"/>
                  </a:lnTo>
                  <a:lnTo>
                    <a:pt x="1555739" y="75515"/>
                  </a:lnTo>
                  <a:lnTo>
                    <a:pt x="1511970" y="60093"/>
                  </a:lnTo>
                  <a:lnTo>
                    <a:pt x="1467367" y="46336"/>
                  </a:lnTo>
                  <a:lnTo>
                    <a:pt x="1421973" y="34283"/>
                  </a:lnTo>
                  <a:lnTo>
                    <a:pt x="1375830" y="23974"/>
                  </a:lnTo>
                  <a:lnTo>
                    <a:pt x="1328982" y="15450"/>
                  </a:lnTo>
                  <a:lnTo>
                    <a:pt x="1281470" y="8750"/>
                  </a:lnTo>
                  <a:lnTo>
                    <a:pt x="1233337" y="3915"/>
                  </a:lnTo>
                  <a:lnTo>
                    <a:pt x="1184626" y="985"/>
                  </a:lnTo>
                  <a:lnTo>
                    <a:pt x="11353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627370" y="2924809"/>
              <a:ext cx="228600" cy="0"/>
            </a:xfrm>
            <a:custGeom>
              <a:avLst/>
              <a:gdLst/>
              <a:ahLst/>
              <a:cxnLst/>
              <a:rect l="l" t="t" r="r" b="b"/>
              <a:pathLst>
                <a:path w="228600">
                  <a:moveTo>
                    <a:pt x="228600" y="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857240" y="2748279"/>
              <a:ext cx="388620" cy="386080"/>
            </a:xfrm>
            <a:custGeom>
              <a:avLst/>
              <a:gdLst/>
              <a:ahLst/>
              <a:cxnLst/>
              <a:rect l="l" t="t" r="r" b="b"/>
              <a:pathLst>
                <a:path w="388620" h="386080">
                  <a:moveTo>
                    <a:pt x="161925" y="342900"/>
                  </a:moveTo>
                  <a:lnTo>
                    <a:pt x="64770" y="342900"/>
                  </a:lnTo>
                  <a:lnTo>
                    <a:pt x="113411" y="385825"/>
                  </a:lnTo>
                  <a:lnTo>
                    <a:pt x="161925" y="342900"/>
                  </a:lnTo>
                  <a:close/>
                </a:path>
                <a:path w="388620" h="386080">
                  <a:moveTo>
                    <a:pt x="331470" y="0"/>
                  </a:moveTo>
                  <a:lnTo>
                    <a:pt x="57150" y="0"/>
                  </a:lnTo>
                  <a:lnTo>
                    <a:pt x="34879" y="4482"/>
                  </a:lnTo>
                  <a:lnTo>
                    <a:pt x="16716" y="16716"/>
                  </a:lnTo>
                  <a:lnTo>
                    <a:pt x="4482" y="34879"/>
                  </a:lnTo>
                  <a:lnTo>
                    <a:pt x="0" y="57150"/>
                  </a:lnTo>
                  <a:lnTo>
                    <a:pt x="0" y="285750"/>
                  </a:lnTo>
                  <a:lnTo>
                    <a:pt x="4482" y="308020"/>
                  </a:lnTo>
                  <a:lnTo>
                    <a:pt x="16716" y="326183"/>
                  </a:lnTo>
                  <a:lnTo>
                    <a:pt x="34879" y="338417"/>
                  </a:lnTo>
                  <a:lnTo>
                    <a:pt x="57150" y="342900"/>
                  </a:lnTo>
                  <a:lnTo>
                    <a:pt x="331470" y="342900"/>
                  </a:lnTo>
                  <a:lnTo>
                    <a:pt x="353740" y="338417"/>
                  </a:lnTo>
                  <a:lnTo>
                    <a:pt x="371903" y="326183"/>
                  </a:lnTo>
                  <a:lnTo>
                    <a:pt x="384137" y="308020"/>
                  </a:lnTo>
                  <a:lnTo>
                    <a:pt x="388620" y="285750"/>
                  </a:lnTo>
                  <a:lnTo>
                    <a:pt x="388620" y="57150"/>
                  </a:lnTo>
                  <a:lnTo>
                    <a:pt x="384137" y="34879"/>
                  </a:lnTo>
                  <a:lnTo>
                    <a:pt x="371903" y="16716"/>
                  </a:lnTo>
                  <a:lnTo>
                    <a:pt x="353740" y="4482"/>
                  </a:lnTo>
                  <a:lnTo>
                    <a:pt x="331470" y="0"/>
                  </a:lnTo>
                  <a:close/>
                </a:path>
              </a:pathLst>
            </a:custGeom>
            <a:solidFill>
              <a:srgbClr val="4FB4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462270" y="2475229"/>
              <a:ext cx="185420" cy="147320"/>
            </a:xfrm>
            <a:custGeom>
              <a:avLst/>
              <a:gdLst/>
              <a:ahLst/>
              <a:cxnLst/>
              <a:rect l="l" t="t" r="r" b="b"/>
              <a:pathLst>
                <a:path w="185420" h="147319">
                  <a:moveTo>
                    <a:pt x="0" y="147319"/>
                  </a:moveTo>
                  <a:lnTo>
                    <a:pt x="185419" y="0"/>
                  </a:lnTo>
                </a:path>
              </a:pathLst>
            </a:custGeom>
            <a:ln w="381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600700" y="2176779"/>
              <a:ext cx="388620" cy="388620"/>
            </a:xfrm>
            <a:custGeom>
              <a:avLst/>
              <a:gdLst/>
              <a:ahLst/>
              <a:cxnLst/>
              <a:rect l="l" t="t" r="r" b="b"/>
              <a:pathLst>
                <a:path w="388620" h="388619">
                  <a:moveTo>
                    <a:pt x="161925" y="345439"/>
                  </a:moveTo>
                  <a:lnTo>
                    <a:pt x="64770" y="345439"/>
                  </a:lnTo>
                  <a:lnTo>
                    <a:pt x="113411" y="388619"/>
                  </a:lnTo>
                  <a:lnTo>
                    <a:pt x="161925" y="345439"/>
                  </a:lnTo>
                  <a:close/>
                </a:path>
                <a:path w="388620" h="388619">
                  <a:moveTo>
                    <a:pt x="331088" y="0"/>
                  </a:moveTo>
                  <a:lnTo>
                    <a:pt x="57530" y="0"/>
                  </a:lnTo>
                  <a:lnTo>
                    <a:pt x="35147" y="4524"/>
                  </a:lnTo>
                  <a:lnTo>
                    <a:pt x="16859" y="16859"/>
                  </a:lnTo>
                  <a:lnTo>
                    <a:pt x="4524" y="35147"/>
                  </a:lnTo>
                  <a:lnTo>
                    <a:pt x="0" y="57530"/>
                  </a:lnTo>
                  <a:lnTo>
                    <a:pt x="0" y="287909"/>
                  </a:lnTo>
                  <a:lnTo>
                    <a:pt x="4524" y="310292"/>
                  </a:lnTo>
                  <a:lnTo>
                    <a:pt x="16859" y="328580"/>
                  </a:lnTo>
                  <a:lnTo>
                    <a:pt x="35147" y="340915"/>
                  </a:lnTo>
                  <a:lnTo>
                    <a:pt x="57530" y="345439"/>
                  </a:lnTo>
                  <a:lnTo>
                    <a:pt x="331088" y="345439"/>
                  </a:lnTo>
                  <a:lnTo>
                    <a:pt x="353472" y="340915"/>
                  </a:lnTo>
                  <a:lnTo>
                    <a:pt x="371760" y="328580"/>
                  </a:lnTo>
                  <a:lnTo>
                    <a:pt x="384095" y="310292"/>
                  </a:lnTo>
                  <a:lnTo>
                    <a:pt x="388620" y="287909"/>
                  </a:lnTo>
                  <a:lnTo>
                    <a:pt x="388620" y="57530"/>
                  </a:lnTo>
                  <a:lnTo>
                    <a:pt x="384095" y="35147"/>
                  </a:lnTo>
                  <a:lnTo>
                    <a:pt x="371760" y="16859"/>
                  </a:lnTo>
                  <a:lnTo>
                    <a:pt x="353472" y="4524"/>
                  </a:lnTo>
                  <a:lnTo>
                    <a:pt x="331088" y="0"/>
                  </a:lnTo>
                  <a:close/>
                </a:path>
              </a:pathLst>
            </a:custGeom>
            <a:solidFill>
              <a:srgbClr val="0D9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616450" y="2475229"/>
              <a:ext cx="165100" cy="132080"/>
            </a:xfrm>
            <a:custGeom>
              <a:avLst/>
              <a:gdLst/>
              <a:ahLst/>
              <a:cxnLst/>
              <a:rect l="l" t="t" r="r" b="b"/>
              <a:pathLst>
                <a:path w="165100" h="132080">
                  <a:moveTo>
                    <a:pt x="165100" y="132079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312920" y="2176779"/>
              <a:ext cx="388620" cy="388620"/>
            </a:xfrm>
            <a:custGeom>
              <a:avLst/>
              <a:gdLst/>
              <a:ahLst/>
              <a:cxnLst/>
              <a:rect l="l" t="t" r="r" b="b"/>
              <a:pathLst>
                <a:path w="388620" h="388619">
                  <a:moveTo>
                    <a:pt x="161925" y="345439"/>
                  </a:moveTo>
                  <a:lnTo>
                    <a:pt x="64769" y="345439"/>
                  </a:lnTo>
                  <a:lnTo>
                    <a:pt x="113410" y="388619"/>
                  </a:lnTo>
                  <a:lnTo>
                    <a:pt x="161925" y="345439"/>
                  </a:lnTo>
                  <a:close/>
                </a:path>
                <a:path w="388620" h="388619">
                  <a:moveTo>
                    <a:pt x="331088" y="0"/>
                  </a:moveTo>
                  <a:lnTo>
                    <a:pt x="57530" y="0"/>
                  </a:lnTo>
                  <a:lnTo>
                    <a:pt x="35147" y="4524"/>
                  </a:lnTo>
                  <a:lnTo>
                    <a:pt x="16859" y="16859"/>
                  </a:lnTo>
                  <a:lnTo>
                    <a:pt x="4524" y="35147"/>
                  </a:lnTo>
                  <a:lnTo>
                    <a:pt x="0" y="57530"/>
                  </a:lnTo>
                  <a:lnTo>
                    <a:pt x="0" y="287909"/>
                  </a:lnTo>
                  <a:lnTo>
                    <a:pt x="4524" y="310292"/>
                  </a:lnTo>
                  <a:lnTo>
                    <a:pt x="16859" y="328580"/>
                  </a:lnTo>
                  <a:lnTo>
                    <a:pt x="35147" y="340915"/>
                  </a:lnTo>
                  <a:lnTo>
                    <a:pt x="57530" y="345439"/>
                  </a:lnTo>
                  <a:lnTo>
                    <a:pt x="331088" y="345439"/>
                  </a:lnTo>
                  <a:lnTo>
                    <a:pt x="353472" y="340915"/>
                  </a:lnTo>
                  <a:lnTo>
                    <a:pt x="371760" y="328580"/>
                  </a:lnTo>
                  <a:lnTo>
                    <a:pt x="384095" y="310292"/>
                  </a:lnTo>
                  <a:lnTo>
                    <a:pt x="388619" y="287909"/>
                  </a:lnTo>
                  <a:lnTo>
                    <a:pt x="388619" y="57530"/>
                  </a:lnTo>
                  <a:lnTo>
                    <a:pt x="384095" y="35147"/>
                  </a:lnTo>
                  <a:lnTo>
                    <a:pt x="371760" y="16859"/>
                  </a:lnTo>
                  <a:lnTo>
                    <a:pt x="353472" y="4524"/>
                  </a:lnTo>
                  <a:lnTo>
                    <a:pt x="331088" y="0"/>
                  </a:lnTo>
                  <a:close/>
                </a:path>
              </a:pathLst>
            </a:custGeom>
            <a:solidFill>
              <a:srgbClr val="03CD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142230" y="2279649"/>
              <a:ext cx="0" cy="304800"/>
            </a:xfrm>
            <a:custGeom>
              <a:avLst/>
              <a:gdLst/>
              <a:ahLst/>
              <a:cxnLst/>
              <a:rect l="l" t="t" r="r" b="b"/>
              <a:pathLst>
                <a:path h="304800">
                  <a:moveTo>
                    <a:pt x="0" y="3048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947920" y="1940559"/>
              <a:ext cx="388620" cy="388620"/>
            </a:xfrm>
            <a:custGeom>
              <a:avLst/>
              <a:gdLst/>
              <a:ahLst/>
              <a:cxnLst/>
              <a:rect l="l" t="t" r="r" b="b"/>
              <a:pathLst>
                <a:path w="388620" h="388619">
                  <a:moveTo>
                    <a:pt x="161925" y="345439"/>
                  </a:moveTo>
                  <a:lnTo>
                    <a:pt x="64769" y="345439"/>
                  </a:lnTo>
                  <a:lnTo>
                    <a:pt x="113410" y="388620"/>
                  </a:lnTo>
                  <a:lnTo>
                    <a:pt x="161925" y="345439"/>
                  </a:lnTo>
                  <a:close/>
                </a:path>
                <a:path w="388620" h="388619">
                  <a:moveTo>
                    <a:pt x="331088" y="0"/>
                  </a:moveTo>
                  <a:lnTo>
                    <a:pt x="57530" y="0"/>
                  </a:lnTo>
                  <a:lnTo>
                    <a:pt x="35147" y="4524"/>
                  </a:lnTo>
                  <a:lnTo>
                    <a:pt x="16859" y="16859"/>
                  </a:lnTo>
                  <a:lnTo>
                    <a:pt x="4524" y="35147"/>
                  </a:lnTo>
                  <a:lnTo>
                    <a:pt x="0" y="57531"/>
                  </a:lnTo>
                  <a:lnTo>
                    <a:pt x="0" y="287909"/>
                  </a:lnTo>
                  <a:lnTo>
                    <a:pt x="4524" y="310292"/>
                  </a:lnTo>
                  <a:lnTo>
                    <a:pt x="16859" y="328580"/>
                  </a:lnTo>
                  <a:lnTo>
                    <a:pt x="35147" y="340915"/>
                  </a:lnTo>
                  <a:lnTo>
                    <a:pt x="57530" y="345439"/>
                  </a:lnTo>
                  <a:lnTo>
                    <a:pt x="331088" y="345439"/>
                  </a:lnTo>
                  <a:lnTo>
                    <a:pt x="353472" y="340915"/>
                  </a:lnTo>
                  <a:lnTo>
                    <a:pt x="371760" y="328580"/>
                  </a:lnTo>
                  <a:lnTo>
                    <a:pt x="384095" y="310292"/>
                  </a:lnTo>
                  <a:lnTo>
                    <a:pt x="388619" y="287909"/>
                  </a:lnTo>
                  <a:lnTo>
                    <a:pt x="388619" y="57531"/>
                  </a:lnTo>
                  <a:lnTo>
                    <a:pt x="384095" y="35147"/>
                  </a:lnTo>
                  <a:lnTo>
                    <a:pt x="371760" y="16859"/>
                  </a:lnTo>
                  <a:lnTo>
                    <a:pt x="353472" y="4524"/>
                  </a:lnTo>
                  <a:lnTo>
                    <a:pt x="331088" y="0"/>
                  </a:lnTo>
                  <a:close/>
                </a:path>
              </a:pathLst>
            </a:custGeom>
            <a:solidFill>
              <a:srgbClr val="0077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464810" y="3232149"/>
              <a:ext cx="182880" cy="144780"/>
            </a:xfrm>
            <a:custGeom>
              <a:avLst/>
              <a:gdLst/>
              <a:ahLst/>
              <a:cxnLst/>
              <a:rect l="l" t="t" r="r" b="b"/>
              <a:pathLst>
                <a:path w="182879" h="144779">
                  <a:moveTo>
                    <a:pt x="0" y="0"/>
                  </a:moveTo>
                  <a:lnTo>
                    <a:pt x="182879" y="144780"/>
                  </a:lnTo>
                </a:path>
              </a:pathLst>
            </a:custGeom>
            <a:ln w="381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600700" y="3312159"/>
              <a:ext cx="388620" cy="386080"/>
            </a:xfrm>
            <a:custGeom>
              <a:avLst/>
              <a:gdLst/>
              <a:ahLst/>
              <a:cxnLst/>
              <a:rect l="l" t="t" r="r" b="b"/>
              <a:pathLst>
                <a:path w="388620" h="386079">
                  <a:moveTo>
                    <a:pt x="161925" y="342900"/>
                  </a:moveTo>
                  <a:lnTo>
                    <a:pt x="64770" y="342900"/>
                  </a:lnTo>
                  <a:lnTo>
                    <a:pt x="113411" y="385826"/>
                  </a:lnTo>
                  <a:lnTo>
                    <a:pt x="161925" y="342900"/>
                  </a:lnTo>
                  <a:close/>
                </a:path>
                <a:path w="388620" h="386079">
                  <a:moveTo>
                    <a:pt x="331470" y="0"/>
                  </a:moveTo>
                  <a:lnTo>
                    <a:pt x="57150" y="0"/>
                  </a:lnTo>
                  <a:lnTo>
                    <a:pt x="34879" y="4482"/>
                  </a:lnTo>
                  <a:lnTo>
                    <a:pt x="16716" y="16716"/>
                  </a:lnTo>
                  <a:lnTo>
                    <a:pt x="4482" y="34879"/>
                  </a:lnTo>
                  <a:lnTo>
                    <a:pt x="0" y="57150"/>
                  </a:lnTo>
                  <a:lnTo>
                    <a:pt x="0" y="285750"/>
                  </a:lnTo>
                  <a:lnTo>
                    <a:pt x="4482" y="308020"/>
                  </a:lnTo>
                  <a:lnTo>
                    <a:pt x="16716" y="326183"/>
                  </a:lnTo>
                  <a:lnTo>
                    <a:pt x="34879" y="338417"/>
                  </a:lnTo>
                  <a:lnTo>
                    <a:pt x="57150" y="342900"/>
                  </a:lnTo>
                  <a:lnTo>
                    <a:pt x="331470" y="342900"/>
                  </a:lnTo>
                  <a:lnTo>
                    <a:pt x="353740" y="338417"/>
                  </a:lnTo>
                  <a:lnTo>
                    <a:pt x="371903" y="326183"/>
                  </a:lnTo>
                  <a:lnTo>
                    <a:pt x="384137" y="308020"/>
                  </a:lnTo>
                  <a:lnTo>
                    <a:pt x="388620" y="285750"/>
                  </a:lnTo>
                  <a:lnTo>
                    <a:pt x="388620" y="57150"/>
                  </a:lnTo>
                  <a:lnTo>
                    <a:pt x="384137" y="34879"/>
                  </a:lnTo>
                  <a:lnTo>
                    <a:pt x="371903" y="16716"/>
                  </a:lnTo>
                  <a:lnTo>
                    <a:pt x="353740" y="4482"/>
                  </a:lnTo>
                  <a:lnTo>
                    <a:pt x="331470" y="0"/>
                  </a:lnTo>
                  <a:close/>
                </a:path>
              </a:pathLst>
            </a:custGeom>
            <a:solidFill>
              <a:srgbClr val="88C4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142230" y="3247389"/>
              <a:ext cx="0" cy="314960"/>
            </a:xfrm>
            <a:custGeom>
              <a:avLst/>
              <a:gdLst/>
              <a:ahLst/>
              <a:cxnLst/>
              <a:rect l="l" t="t" r="r" b="b"/>
              <a:pathLst>
                <a:path h="314960">
                  <a:moveTo>
                    <a:pt x="0" y="314959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947920" y="3553459"/>
              <a:ext cx="388620" cy="388620"/>
            </a:xfrm>
            <a:custGeom>
              <a:avLst/>
              <a:gdLst/>
              <a:ahLst/>
              <a:cxnLst/>
              <a:rect l="l" t="t" r="r" b="b"/>
              <a:pathLst>
                <a:path w="388620" h="388620">
                  <a:moveTo>
                    <a:pt x="161925" y="345440"/>
                  </a:moveTo>
                  <a:lnTo>
                    <a:pt x="64769" y="345440"/>
                  </a:lnTo>
                  <a:lnTo>
                    <a:pt x="113410" y="388620"/>
                  </a:lnTo>
                  <a:lnTo>
                    <a:pt x="161925" y="345440"/>
                  </a:lnTo>
                  <a:close/>
                </a:path>
                <a:path w="388620" h="388620">
                  <a:moveTo>
                    <a:pt x="331088" y="0"/>
                  </a:moveTo>
                  <a:lnTo>
                    <a:pt x="57530" y="0"/>
                  </a:lnTo>
                  <a:lnTo>
                    <a:pt x="35147" y="4524"/>
                  </a:lnTo>
                  <a:lnTo>
                    <a:pt x="16859" y="16859"/>
                  </a:lnTo>
                  <a:lnTo>
                    <a:pt x="4524" y="35147"/>
                  </a:lnTo>
                  <a:lnTo>
                    <a:pt x="0" y="57531"/>
                  </a:lnTo>
                  <a:lnTo>
                    <a:pt x="0" y="287909"/>
                  </a:lnTo>
                  <a:lnTo>
                    <a:pt x="4524" y="310292"/>
                  </a:lnTo>
                  <a:lnTo>
                    <a:pt x="16859" y="328580"/>
                  </a:lnTo>
                  <a:lnTo>
                    <a:pt x="35147" y="340915"/>
                  </a:lnTo>
                  <a:lnTo>
                    <a:pt x="57530" y="345440"/>
                  </a:lnTo>
                  <a:lnTo>
                    <a:pt x="331088" y="345440"/>
                  </a:lnTo>
                  <a:lnTo>
                    <a:pt x="353472" y="340915"/>
                  </a:lnTo>
                  <a:lnTo>
                    <a:pt x="371760" y="328580"/>
                  </a:lnTo>
                  <a:lnTo>
                    <a:pt x="384095" y="310292"/>
                  </a:lnTo>
                  <a:lnTo>
                    <a:pt x="388619" y="287909"/>
                  </a:lnTo>
                  <a:lnTo>
                    <a:pt x="388619" y="57531"/>
                  </a:lnTo>
                  <a:lnTo>
                    <a:pt x="384095" y="35147"/>
                  </a:lnTo>
                  <a:lnTo>
                    <a:pt x="371760" y="16859"/>
                  </a:lnTo>
                  <a:lnTo>
                    <a:pt x="353472" y="4524"/>
                  </a:lnTo>
                  <a:lnTo>
                    <a:pt x="331088" y="0"/>
                  </a:lnTo>
                  <a:close/>
                </a:path>
              </a:pathLst>
            </a:custGeom>
            <a:solidFill>
              <a:srgbClr val="9ADF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408170" y="2924809"/>
              <a:ext cx="228600" cy="0"/>
            </a:xfrm>
            <a:custGeom>
              <a:avLst/>
              <a:gdLst/>
              <a:ahLst/>
              <a:cxnLst/>
              <a:rect l="l" t="t" r="r" b="b"/>
              <a:pathLst>
                <a:path w="228600">
                  <a:moveTo>
                    <a:pt x="228600" y="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038600" y="2748279"/>
              <a:ext cx="388620" cy="386080"/>
            </a:xfrm>
            <a:custGeom>
              <a:avLst/>
              <a:gdLst/>
              <a:ahLst/>
              <a:cxnLst/>
              <a:rect l="l" t="t" r="r" b="b"/>
              <a:pathLst>
                <a:path w="388620" h="386080">
                  <a:moveTo>
                    <a:pt x="161925" y="342900"/>
                  </a:moveTo>
                  <a:lnTo>
                    <a:pt x="64770" y="342900"/>
                  </a:lnTo>
                  <a:lnTo>
                    <a:pt x="113411" y="385825"/>
                  </a:lnTo>
                  <a:lnTo>
                    <a:pt x="161925" y="342900"/>
                  </a:lnTo>
                  <a:close/>
                </a:path>
                <a:path w="388620" h="386080">
                  <a:moveTo>
                    <a:pt x="331470" y="0"/>
                  </a:moveTo>
                  <a:lnTo>
                    <a:pt x="57150" y="0"/>
                  </a:lnTo>
                  <a:lnTo>
                    <a:pt x="34879" y="4482"/>
                  </a:lnTo>
                  <a:lnTo>
                    <a:pt x="16716" y="16716"/>
                  </a:lnTo>
                  <a:lnTo>
                    <a:pt x="4482" y="34879"/>
                  </a:lnTo>
                  <a:lnTo>
                    <a:pt x="0" y="57150"/>
                  </a:lnTo>
                  <a:lnTo>
                    <a:pt x="0" y="285750"/>
                  </a:lnTo>
                  <a:lnTo>
                    <a:pt x="4482" y="308020"/>
                  </a:lnTo>
                  <a:lnTo>
                    <a:pt x="16716" y="326183"/>
                  </a:lnTo>
                  <a:lnTo>
                    <a:pt x="34879" y="338417"/>
                  </a:lnTo>
                  <a:lnTo>
                    <a:pt x="57150" y="342900"/>
                  </a:lnTo>
                  <a:lnTo>
                    <a:pt x="331470" y="342900"/>
                  </a:lnTo>
                  <a:lnTo>
                    <a:pt x="353740" y="338417"/>
                  </a:lnTo>
                  <a:lnTo>
                    <a:pt x="371903" y="326183"/>
                  </a:lnTo>
                  <a:lnTo>
                    <a:pt x="384137" y="308020"/>
                  </a:lnTo>
                  <a:lnTo>
                    <a:pt x="388620" y="285750"/>
                  </a:lnTo>
                  <a:lnTo>
                    <a:pt x="388620" y="57150"/>
                  </a:lnTo>
                  <a:lnTo>
                    <a:pt x="384137" y="34879"/>
                  </a:lnTo>
                  <a:lnTo>
                    <a:pt x="371903" y="16716"/>
                  </a:lnTo>
                  <a:lnTo>
                    <a:pt x="353740" y="4482"/>
                  </a:lnTo>
                  <a:lnTo>
                    <a:pt x="331470" y="0"/>
                  </a:lnTo>
                  <a:close/>
                </a:path>
              </a:pathLst>
            </a:custGeom>
            <a:solidFill>
              <a:srgbClr val="03E2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636770" y="3232149"/>
              <a:ext cx="182880" cy="144780"/>
            </a:xfrm>
            <a:custGeom>
              <a:avLst/>
              <a:gdLst/>
              <a:ahLst/>
              <a:cxnLst/>
              <a:rect l="l" t="t" r="r" b="b"/>
              <a:pathLst>
                <a:path w="182879" h="144779">
                  <a:moveTo>
                    <a:pt x="182879" y="0"/>
                  </a:moveTo>
                  <a:lnTo>
                    <a:pt x="0" y="144780"/>
                  </a:lnTo>
                </a:path>
              </a:pathLst>
            </a:custGeom>
            <a:ln w="381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312920" y="3312159"/>
              <a:ext cx="388620" cy="386080"/>
            </a:xfrm>
            <a:custGeom>
              <a:avLst/>
              <a:gdLst/>
              <a:ahLst/>
              <a:cxnLst/>
              <a:rect l="l" t="t" r="r" b="b"/>
              <a:pathLst>
                <a:path w="388620" h="386079">
                  <a:moveTo>
                    <a:pt x="161925" y="342900"/>
                  </a:moveTo>
                  <a:lnTo>
                    <a:pt x="64769" y="342900"/>
                  </a:lnTo>
                  <a:lnTo>
                    <a:pt x="113410" y="385826"/>
                  </a:lnTo>
                  <a:lnTo>
                    <a:pt x="161925" y="342900"/>
                  </a:lnTo>
                  <a:close/>
                </a:path>
                <a:path w="388620" h="386079">
                  <a:moveTo>
                    <a:pt x="331469" y="0"/>
                  </a:moveTo>
                  <a:lnTo>
                    <a:pt x="57150" y="0"/>
                  </a:lnTo>
                  <a:lnTo>
                    <a:pt x="34879" y="4482"/>
                  </a:lnTo>
                  <a:lnTo>
                    <a:pt x="16716" y="16716"/>
                  </a:lnTo>
                  <a:lnTo>
                    <a:pt x="4482" y="34879"/>
                  </a:lnTo>
                  <a:lnTo>
                    <a:pt x="0" y="57150"/>
                  </a:lnTo>
                  <a:lnTo>
                    <a:pt x="0" y="285750"/>
                  </a:lnTo>
                  <a:lnTo>
                    <a:pt x="4482" y="308020"/>
                  </a:lnTo>
                  <a:lnTo>
                    <a:pt x="16716" y="326183"/>
                  </a:lnTo>
                  <a:lnTo>
                    <a:pt x="34879" y="338417"/>
                  </a:lnTo>
                  <a:lnTo>
                    <a:pt x="57150" y="342900"/>
                  </a:lnTo>
                  <a:lnTo>
                    <a:pt x="331469" y="342900"/>
                  </a:lnTo>
                  <a:lnTo>
                    <a:pt x="353740" y="338417"/>
                  </a:lnTo>
                  <a:lnTo>
                    <a:pt x="371903" y="326183"/>
                  </a:lnTo>
                  <a:lnTo>
                    <a:pt x="384137" y="308020"/>
                  </a:lnTo>
                  <a:lnTo>
                    <a:pt x="388619" y="285750"/>
                  </a:lnTo>
                  <a:lnTo>
                    <a:pt x="388619" y="57150"/>
                  </a:lnTo>
                  <a:lnTo>
                    <a:pt x="384137" y="34879"/>
                  </a:lnTo>
                  <a:lnTo>
                    <a:pt x="371903" y="16716"/>
                  </a:lnTo>
                  <a:lnTo>
                    <a:pt x="353740" y="4482"/>
                  </a:lnTo>
                  <a:lnTo>
                    <a:pt x="331469" y="0"/>
                  </a:lnTo>
                  <a:close/>
                </a:path>
              </a:pathLst>
            </a:custGeom>
            <a:solidFill>
              <a:srgbClr val="49DE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67580" y="2595879"/>
              <a:ext cx="734060" cy="721360"/>
            </a:xfrm>
            <a:prstGeom prst="rect">
              <a:avLst/>
            </a:prstGeom>
          </p:spPr>
        </p:pic>
      </p:grpSp>
      <p:sp>
        <p:nvSpPr>
          <p:cNvPr id="49" name="object 49"/>
          <p:cNvSpPr txBox="1"/>
          <p:nvPr/>
        </p:nvSpPr>
        <p:spPr>
          <a:xfrm>
            <a:off x="449580" y="5580379"/>
            <a:ext cx="9324340" cy="721360"/>
          </a:xfrm>
          <a:prstGeom prst="rect">
            <a:avLst/>
          </a:prstGeom>
          <a:solidFill>
            <a:srgbClr val="DAECEE"/>
          </a:solidFill>
        </p:spPr>
        <p:txBody>
          <a:bodyPr vert="horz" wrap="square" lIns="0" tIns="110489" rIns="0" bIns="0" rtlCol="0">
            <a:spAutoFit/>
          </a:bodyPr>
          <a:lstStyle/>
          <a:p>
            <a:pPr marL="358140" indent="-266700">
              <a:lnSpc>
                <a:spcPct val="100000"/>
              </a:lnSpc>
              <a:spcBef>
                <a:spcPts val="869"/>
              </a:spcBef>
              <a:buClr>
                <a:srgbClr val="00ADEE"/>
              </a:buClr>
              <a:buFont typeface="Wingdings"/>
              <a:buChar char=""/>
              <a:tabLst>
                <a:tab pos="358140" algn="l"/>
              </a:tabLst>
            </a:pP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НЕ</a:t>
            </a:r>
            <a:r>
              <a:rPr sz="1200" b="1" spc="-2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77A"/>
                </a:solidFill>
                <a:latin typeface="Arial"/>
                <a:cs typeface="Arial"/>
              </a:rPr>
              <a:t>ПЕРЕЗВАНИВАЙТЕ</a:t>
            </a:r>
            <a:r>
              <a:rPr sz="1200" b="1" spc="5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ПО</a:t>
            </a:r>
            <a:r>
              <a:rPr sz="1200" b="1" spc="-2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ТЕЛЕФОНАМ,</a:t>
            </a:r>
            <a:r>
              <a:rPr sz="1200" b="1" spc="-1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77A"/>
                </a:solidFill>
                <a:latin typeface="Arial"/>
                <a:cs typeface="Arial"/>
              </a:rPr>
              <a:t>УКАЗАННЫМ</a:t>
            </a:r>
            <a:r>
              <a:rPr sz="1200" b="1" spc="5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В</a:t>
            </a:r>
            <a:r>
              <a:rPr sz="1200" b="1" spc="-3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SMS,</a:t>
            </a:r>
            <a:r>
              <a:rPr sz="1200" b="1" spc="-3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И</a:t>
            </a:r>
            <a:r>
              <a:rPr sz="1200" b="1" spc="-2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НЕ</a:t>
            </a:r>
            <a:r>
              <a:rPr sz="1200" b="1" spc="-2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77A"/>
                </a:solidFill>
                <a:latin typeface="Arial"/>
                <a:cs typeface="Arial"/>
              </a:rPr>
              <a:t>ПЕРЕХОДИТЕ</a:t>
            </a:r>
            <a:r>
              <a:rPr sz="1200" b="1" spc="-2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ПО</a:t>
            </a:r>
            <a:r>
              <a:rPr sz="1200" b="1" spc="-2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77A"/>
                </a:solidFill>
                <a:latin typeface="Arial"/>
                <a:cs typeface="Arial"/>
              </a:rPr>
              <a:t>ССЫЛКАМ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ИЗ</a:t>
            </a:r>
            <a:r>
              <a:rPr sz="1200" b="1" spc="3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00377A"/>
                </a:solidFill>
                <a:latin typeface="Arial"/>
                <a:cs typeface="Arial"/>
              </a:rPr>
              <a:t>SMS</a:t>
            </a:r>
            <a:endParaRPr sz="1200">
              <a:latin typeface="Arial"/>
              <a:cs typeface="Arial"/>
            </a:endParaRPr>
          </a:p>
          <a:p>
            <a:pPr marL="357505" indent="-266700">
              <a:lnSpc>
                <a:spcPct val="100000"/>
              </a:lnSpc>
              <a:spcBef>
                <a:spcPts val="860"/>
              </a:spcBef>
              <a:buClr>
                <a:srgbClr val="00ADEE"/>
              </a:buClr>
              <a:buFont typeface="Wingdings"/>
              <a:buChar char=""/>
              <a:tabLst>
                <a:tab pos="357505" algn="l"/>
              </a:tabLst>
            </a:pP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НЕ</a:t>
            </a:r>
            <a:r>
              <a:rPr sz="1200" b="1" spc="-3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00377A"/>
                </a:solidFill>
                <a:latin typeface="Arial"/>
                <a:cs typeface="Arial"/>
              </a:rPr>
              <a:t>ОТПРАВЛЯЙТЕ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 ОТВЕТНЫЕ</a:t>
            </a:r>
            <a:r>
              <a:rPr sz="1200" b="1" spc="-3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77A"/>
                </a:solidFill>
                <a:latin typeface="Arial"/>
                <a:cs typeface="Arial"/>
              </a:rPr>
              <a:t>СООБЩЕНИЯ</a:t>
            </a:r>
            <a:r>
              <a:rPr sz="1200" b="1" spc="4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—</a:t>
            </a:r>
            <a:r>
              <a:rPr sz="1200" b="1" spc="-3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ЭТО</a:t>
            </a:r>
            <a:r>
              <a:rPr sz="1200" b="1" spc="-4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РИСК</a:t>
            </a:r>
            <a:r>
              <a:rPr sz="1200" b="1" spc="-2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00377A"/>
                </a:solidFill>
                <a:latin typeface="Arial"/>
                <a:cs typeface="Arial"/>
              </a:rPr>
              <a:t>ПОДПИСАТЬСЯ</a:t>
            </a:r>
            <a:r>
              <a:rPr sz="1200" b="1" spc="4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377A"/>
                </a:solidFill>
                <a:latin typeface="Arial"/>
                <a:cs typeface="Arial"/>
              </a:rPr>
              <a:t>НА</a:t>
            </a:r>
            <a:r>
              <a:rPr sz="1200" b="1" spc="-4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77A"/>
                </a:solidFill>
                <a:latin typeface="Arial"/>
                <a:cs typeface="Arial"/>
              </a:rPr>
              <a:t>ПЛАТНУЮ</a:t>
            </a:r>
            <a:r>
              <a:rPr sz="1200" b="1" spc="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377A"/>
                </a:solidFill>
                <a:latin typeface="Arial"/>
                <a:cs typeface="Arial"/>
              </a:rPr>
              <a:t>УСЛУГУ</a:t>
            </a:r>
            <a:endParaRPr sz="12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852545" y="823340"/>
            <a:ext cx="24999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solidFill>
                  <a:srgbClr val="00AFEF"/>
                </a:solidFill>
                <a:latin typeface="Arial"/>
                <a:cs typeface="Arial"/>
              </a:rPr>
              <a:t>Рассылка</a:t>
            </a:r>
            <a:r>
              <a:rPr sz="1200" b="1" spc="-30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00AFEF"/>
                </a:solidFill>
                <a:latin typeface="Arial"/>
                <a:cs typeface="Arial"/>
              </a:rPr>
              <a:t>SMS-</a:t>
            </a:r>
            <a:r>
              <a:rPr sz="1200" b="1" spc="-10" dirty="0">
                <a:solidFill>
                  <a:srgbClr val="00AFEF"/>
                </a:solidFill>
                <a:latin typeface="Arial"/>
                <a:cs typeface="Arial"/>
              </a:rPr>
              <a:t>сообщений</a:t>
            </a:r>
            <a:r>
              <a:rPr sz="1200" b="1" spc="2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00AFEF"/>
                </a:solidFill>
                <a:latin typeface="Arial"/>
                <a:cs typeface="Arial"/>
              </a:rPr>
              <a:t>с </a:t>
            </a:r>
            <a:r>
              <a:rPr sz="1200" b="1" spc="-10" dirty="0">
                <a:solidFill>
                  <a:srgbClr val="00AFEF"/>
                </a:solidFill>
                <a:latin typeface="Arial"/>
                <a:cs typeface="Arial"/>
              </a:rPr>
              <a:t>указанием</a:t>
            </a:r>
            <a:r>
              <a:rPr sz="1200" b="1" spc="-4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AFEF"/>
                </a:solidFill>
                <a:latin typeface="Arial"/>
                <a:cs typeface="Arial"/>
              </a:rPr>
              <a:t>номера</a:t>
            </a:r>
            <a:r>
              <a:rPr sz="1200" b="1" spc="-4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00AFEF"/>
                </a:solidFill>
                <a:latin typeface="Arial"/>
                <a:cs typeface="Arial"/>
              </a:rPr>
              <a:t>телефона</a:t>
            </a:r>
            <a:r>
              <a:rPr sz="1200" b="1" spc="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00AFEF"/>
                </a:solidFill>
                <a:latin typeface="Arial"/>
                <a:cs typeface="Arial"/>
              </a:rPr>
              <a:t>для </a:t>
            </a:r>
            <a:r>
              <a:rPr sz="1200" b="1" dirty="0">
                <a:solidFill>
                  <a:srgbClr val="00AFEF"/>
                </a:solidFill>
                <a:latin typeface="Arial"/>
                <a:cs typeface="Arial"/>
              </a:rPr>
              <a:t>обратной</a:t>
            </a:r>
            <a:r>
              <a:rPr sz="1200" b="1" spc="-2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00AFEF"/>
                </a:solidFill>
                <a:latin typeface="Arial"/>
                <a:cs typeface="Arial"/>
              </a:rPr>
              <a:t>связи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789934" y="4314189"/>
            <a:ext cx="269430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175" algn="ctr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solidFill>
                  <a:srgbClr val="00AFEF"/>
                </a:solidFill>
                <a:latin typeface="Arial"/>
                <a:cs typeface="Arial"/>
              </a:rPr>
              <a:t>Рассылка</a:t>
            </a:r>
            <a:r>
              <a:rPr sz="1200" b="1" spc="1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00AFEF"/>
                </a:solidFill>
                <a:latin typeface="Arial"/>
                <a:cs typeface="Arial"/>
              </a:rPr>
              <a:t>SMS-</a:t>
            </a:r>
            <a:r>
              <a:rPr sz="1200" b="1" spc="-10" dirty="0">
                <a:solidFill>
                  <a:srgbClr val="00AFEF"/>
                </a:solidFill>
                <a:latin typeface="Arial"/>
                <a:cs typeface="Arial"/>
              </a:rPr>
              <a:t>сообщений, </a:t>
            </a:r>
            <a:r>
              <a:rPr sz="1200" b="1" spc="-25" dirty="0">
                <a:solidFill>
                  <a:srgbClr val="00AFEF"/>
                </a:solidFill>
                <a:latin typeface="Arial"/>
                <a:cs typeface="Arial"/>
              </a:rPr>
              <a:t>нацеленная</a:t>
            </a:r>
            <a:r>
              <a:rPr sz="1200" b="1" spc="-20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AFEF"/>
                </a:solidFill>
                <a:latin typeface="Arial"/>
                <a:cs typeface="Arial"/>
              </a:rPr>
              <a:t>на</a:t>
            </a:r>
            <a:r>
              <a:rPr sz="1200" b="1" spc="-7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00AFEF"/>
                </a:solidFill>
                <a:latin typeface="Arial"/>
                <a:cs typeface="Arial"/>
              </a:rPr>
              <a:t>вынуждение</a:t>
            </a:r>
            <a:r>
              <a:rPr sz="1200" b="1" spc="-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0AFEF"/>
                </a:solidFill>
                <a:latin typeface="Arial"/>
                <a:cs typeface="Arial"/>
              </a:rPr>
              <a:t>жертвы </a:t>
            </a:r>
            <a:r>
              <a:rPr sz="1200" b="1" spc="-25" dirty="0">
                <a:solidFill>
                  <a:srgbClr val="00AFEF"/>
                </a:solidFill>
                <a:latin typeface="Arial"/>
                <a:cs typeface="Arial"/>
              </a:rPr>
              <a:t>перевести</a:t>
            </a:r>
            <a:r>
              <a:rPr sz="1200" b="1" spc="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00AFEF"/>
                </a:solidFill>
                <a:latin typeface="Arial"/>
                <a:cs typeface="Arial"/>
              </a:rPr>
              <a:t>деньги</a:t>
            </a:r>
            <a:r>
              <a:rPr sz="1200" b="1" spc="-60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AFEF"/>
                </a:solidFill>
                <a:latin typeface="Arial"/>
                <a:cs typeface="Arial"/>
              </a:rPr>
              <a:t>на</a:t>
            </a:r>
            <a:r>
              <a:rPr sz="1200" b="1" spc="-70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00AFEF"/>
                </a:solidFill>
                <a:latin typeface="Arial"/>
                <a:cs typeface="Arial"/>
              </a:rPr>
              <a:t>счета</a:t>
            </a:r>
            <a:r>
              <a:rPr sz="1200" b="1" spc="-1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00AFEF"/>
                </a:solidFill>
                <a:latin typeface="Arial"/>
                <a:cs typeface="Arial"/>
              </a:rPr>
              <a:t>и </a:t>
            </a:r>
            <a:r>
              <a:rPr sz="1200" b="1" spc="-25" dirty="0">
                <a:solidFill>
                  <a:srgbClr val="00AFEF"/>
                </a:solidFill>
                <a:latin typeface="Arial"/>
                <a:cs typeface="Arial"/>
              </a:rPr>
              <a:t>телефоны</a:t>
            </a:r>
            <a:r>
              <a:rPr sz="1200" b="1" spc="-10" dirty="0">
                <a:solidFill>
                  <a:srgbClr val="00AFEF"/>
                </a:solidFill>
                <a:latin typeface="Arial"/>
                <a:cs typeface="Arial"/>
              </a:rPr>
              <a:t> мошенников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52" name="object 5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48146" y="3733939"/>
            <a:ext cx="766432" cy="766432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42284" y="1040129"/>
            <a:ext cx="795972" cy="795972"/>
          </a:xfrm>
          <a:prstGeom prst="rect">
            <a:avLst/>
          </a:prstGeom>
        </p:spPr>
      </p:pic>
      <p:sp>
        <p:nvSpPr>
          <p:cNvPr id="54" name="object 5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15"/>
              </a:lnSpc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4680" y="1026121"/>
            <a:ext cx="8933180" cy="5295900"/>
            <a:chOff x="614680" y="1026121"/>
            <a:chExt cx="8933180" cy="5295900"/>
          </a:xfrm>
        </p:grpSpPr>
        <p:sp>
          <p:nvSpPr>
            <p:cNvPr id="3" name="object 3"/>
            <p:cNvSpPr/>
            <p:nvPr/>
          </p:nvSpPr>
          <p:spPr>
            <a:xfrm>
              <a:off x="633730" y="1045171"/>
              <a:ext cx="8895080" cy="5257800"/>
            </a:xfrm>
            <a:custGeom>
              <a:avLst/>
              <a:gdLst/>
              <a:ahLst/>
              <a:cxnLst/>
              <a:rect l="l" t="t" r="r" b="b"/>
              <a:pathLst>
                <a:path w="8895080" h="5257800">
                  <a:moveTo>
                    <a:pt x="0" y="5257292"/>
                  </a:moveTo>
                  <a:lnTo>
                    <a:pt x="8894953" y="5257292"/>
                  </a:lnTo>
                  <a:lnTo>
                    <a:pt x="8894953" y="0"/>
                  </a:lnTo>
                  <a:lnTo>
                    <a:pt x="0" y="0"/>
                  </a:lnTo>
                  <a:lnTo>
                    <a:pt x="0" y="5257292"/>
                  </a:lnTo>
                  <a:close/>
                </a:path>
              </a:pathLst>
            </a:custGeom>
            <a:ln w="38100">
              <a:solidFill>
                <a:srgbClr val="CCED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6332" y="1214501"/>
              <a:ext cx="6625754" cy="4927137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450850" y="684529"/>
            <a:ext cx="760730" cy="0"/>
          </a:xfrm>
          <a:custGeom>
            <a:avLst/>
            <a:gdLst/>
            <a:ahLst/>
            <a:cxnLst/>
            <a:rect l="l" t="t" r="r" b="b"/>
            <a:pathLst>
              <a:path w="760730">
                <a:moveTo>
                  <a:pt x="0" y="0"/>
                </a:moveTo>
                <a:lnTo>
                  <a:pt x="760412" y="0"/>
                </a:lnTo>
              </a:path>
            </a:pathLst>
          </a:custGeom>
          <a:ln w="38100">
            <a:solidFill>
              <a:srgbClr val="00A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49897" y="252793"/>
            <a:ext cx="129159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ФИШИНГ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15"/>
              </a:lnSpc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4680" y="908050"/>
            <a:ext cx="8933180" cy="5367020"/>
            <a:chOff x="614680" y="1026108"/>
            <a:chExt cx="8933180" cy="5367020"/>
          </a:xfrm>
        </p:grpSpPr>
        <p:sp>
          <p:nvSpPr>
            <p:cNvPr id="3" name="object 3"/>
            <p:cNvSpPr/>
            <p:nvPr/>
          </p:nvSpPr>
          <p:spPr>
            <a:xfrm>
              <a:off x="633730" y="1045158"/>
              <a:ext cx="8895080" cy="5328920"/>
            </a:xfrm>
            <a:custGeom>
              <a:avLst/>
              <a:gdLst/>
              <a:ahLst/>
              <a:cxnLst/>
              <a:rect l="l" t="t" r="r" b="b"/>
              <a:pathLst>
                <a:path w="8895080" h="5328920">
                  <a:moveTo>
                    <a:pt x="0" y="5328411"/>
                  </a:moveTo>
                  <a:lnTo>
                    <a:pt x="8894953" y="5328411"/>
                  </a:lnTo>
                  <a:lnTo>
                    <a:pt x="8894953" y="0"/>
                  </a:lnTo>
                  <a:lnTo>
                    <a:pt x="0" y="0"/>
                  </a:lnTo>
                  <a:lnTo>
                    <a:pt x="0" y="5328411"/>
                  </a:lnTo>
                  <a:close/>
                </a:path>
              </a:pathLst>
            </a:custGeom>
            <a:ln w="38100">
              <a:solidFill>
                <a:srgbClr val="CCED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45659" y="1115059"/>
              <a:ext cx="6695368" cy="503149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СНИФФЕРИНГ</a:t>
            </a:r>
          </a:p>
        </p:txBody>
      </p:sp>
      <p:sp>
        <p:nvSpPr>
          <p:cNvPr id="6" name="object 6"/>
          <p:cNvSpPr/>
          <p:nvPr/>
        </p:nvSpPr>
        <p:spPr>
          <a:xfrm>
            <a:off x="450850" y="684529"/>
            <a:ext cx="760730" cy="0"/>
          </a:xfrm>
          <a:custGeom>
            <a:avLst/>
            <a:gdLst/>
            <a:ahLst/>
            <a:cxnLst/>
            <a:rect l="l" t="t" r="r" b="b"/>
            <a:pathLst>
              <a:path w="760730">
                <a:moveTo>
                  <a:pt x="0" y="0"/>
                </a:moveTo>
                <a:lnTo>
                  <a:pt x="760412" y="0"/>
                </a:lnTo>
              </a:path>
            </a:pathLst>
          </a:custGeom>
          <a:ln w="38100">
            <a:solidFill>
              <a:srgbClr val="00A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15"/>
              </a:lnSpc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pc="-30" dirty="0"/>
              <a:t>ПРАВИЛА</a:t>
            </a:r>
            <a:r>
              <a:rPr spc="-105" dirty="0"/>
              <a:t> </a:t>
            </a:r>
            <a:r>
              <a:rPr spc="-25" dirty="0"/>
              <a:t>КИБЕРБЕЗОПАСНОСТИ</a:t>
            </a:r>
          </a:p>
        </p:txBody>
      </p:sp>
      <p:sp>
        <p:nvSpPr>
          <p:cNvPr id="3" name="object 3"/>
          <p:cNvSpPr/>
          <p:nvPr/>
        </p:nvSpPr>
        <p:spPr>
          <a:xfrm>
            <a:off x="1266189" y="1570989"/>
            <a:ext cx="7907020" cy="1275080"/>
          </a:xfrm>
          <a:custGeom>
            <a:avLst/>
            <a:gdLst/>
            <a:ahLst/>
            <a:cxnLst/>
            <a:rect l="l" t="t" r="r" b="b"/>
            <a:pathLst>
              <a:path w="7907020" h="1275080">
                <a:moveTo>
                  <a:pt x="0" y="1274699"/>
                </a:moveTo>
                <a:lnTo>
                  <a:pt x="7906893" y="1274699"/>
                </a:lnTo>
                <a:lnTo>
                  <a:pt x="7906893" y="0"/>
                </a:lnTo>
                <a:lnTo>
                  <a:pt x="0" y="0"/>
                </a:lnTo>
                <a:lnTo>
                  <a:pt x="0" y="1274699"/>
                </a:lnTo>
                <a:close/>
              </a:path>
            </a:pathLst>
          </a:custGeom>
          <a:ln w="12700">
            <a:solidFill>
              <a:srgbClr val="E0F4F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6189" y="3587749"/>
            <a:ext cx="7919720" cy="1275080"/>
          </a:xfrm>
          <a:custGeom>
            <a:avLst/>
            <a:gdLst/>
            <a:ahLst/>
            <a:cxnLst/>
            <a:rect l="l" t="t" r="r" b="b"/>
            <a:pathLst>
              <a:path w="7919720" h="1275079">
                <a:moveTo>
                  <a:pt x="0" y="1274699"/>
                </a:moveTo>
                <a:lnTo>
                  <a:pt x="7919593" y="1274699"/>
                </a:lnTo>
                <a:lnTo>
                  <a:pt x="7919593" y="0"/>
                </a:lnTo>
                <a:lnTo>
                  <a:pt x="0" y="0"/>
                </a:lnTo>
                <a:lnTo>
                  <a:pt x="0" y="1274699"/>
                </a:lnTo>
                <a:close/>
              </a:path>
            </a:pathLst>
          </a:custGeom>
          <a:ln w="12700">
            <a:solidFill>
              <a:srgbClr val="D7DB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462786" y="1642109"/>
            <a:ext cx="4030345" cy="1108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955040" indent="-130175">
              <a:lnSpc>
                <a:spcPct val="100000"/>
              </a:lnSpc>
              <a:spcBef>
                <a:spcPts val="100"/>
              </a:spcBef>
              <a:buClr>
                <a:srgbClr val="00ADEE"/>
              </a:buClr>
              <a:buFont typeface="Arial MT"/>
              <a:buChar char="•"/>
              <a:tabLst>
                <a:tab pos="131445" algn="l"/>
              </a:tabLst>
            </a:pPr>
            <a:r>
              <a:rPr sz="1100" spc="-10" dirty="0">
                <a:latin typeface="Microsoft Sans Serif"/>
                <a:cs typeface="Microsoft Sans Serif"/>
              </a:rPr>
              <a:t>обновляйте операционную</a:t>
            </a:r>
            <a:r>
              <a:rPr sz="1100" spc="5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систему 	(информационные</a:t>
            </a:r>
            <a:r>
              <a:rPr sz="1100" spc="-5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системы</a:t>
            </a:r>
            <a:r>
              <a:rPr sz="1100" spc="24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и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любые</a:t>
            </a:r>
            <a:r>
              <a:rPr sz="1100" spc="-7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софты)</a:t>
            </a:r>
            <a:endParaRPr sz="1100">
              <a:latin typeface="Microsoft Sans Serif"/>
              <a:cs typeface="Microsoft Sans Serif"/>
            </a:endParaRPr>
          </a:p>
          <a:p>
            <a:pPr marL="130175" indent="-130175">
              <a:lnSpc>
                <a:spcPct val="100000"/>
              </a:lnSpc>
              <a:spcBef>
                <a:spcPts val="300"/>
              </a:spcBef>
              <a:buClr>
                <a:srgbClr val="00ADEE"/>
              </a:buClr>
              <a:buFont typeface="Arial MT"/>
              <a:buChar char="•"/>
              <a:tabLst>
                <a:tab pos="130175" algn="l"/>
              </a:tabLst>
            </a:pPr>
            <a:r>
              <a:rPr sz="1100" spc="-10" dirty="0">
                <a:latin typeface="Microsoft Sans Serif"/>
                <a:cs typeface="Microsoft Sans Serif"/>
              </a:rPr>
              <a:t>используйте</a:t>
            </a:r>
            <a:r>
              <a:rPr sz="1100" spc="-4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антивирус</a:t>
            </a:r>
            <a:endParaRPr sz="1100">
              <a:latin typeface="Microsoft Sans Serif"/>
              <a:cs typeface="Microsoft Sans Serif"/>
            </a:endParaRPr>
          </a:p>
          <a:p>
            <a:pPr marL="131445">
              <a:lnSpc>
                <a:spcPct val="100000"/>
              </a:lnSpc>
            </a:pPr>
            <a:r>
              <a:rPr sz="1100" spc="-10" dirty="0">
                <a:latin typeface="Microsoft Sans Serif"/>
                <a:cs typeface="Microsoft Sans Serif"/>
              </a:rPr>
              <a:t>(следите</a:t>
            </a:r>
            <a:r>
              <a:rPr sz="1100" spc="-65" dirty="0">
                <a:latin typeface="Microsoft Sans Serif"/>
                <a:cs typeface="Microsoft Sans Serif"/>
              </a:rPr>
              <a:t> </a:t>
            </a:r>
            <a:r>
              <a:rPr sz="1100" spc="-20" dirty="0">
                <a:latin typeface="Microsoft Sans Serif"/>
                <a:cs typeface="Microsoft Sans Serif"/>
              </a:rPr>
              <a:t>за </a:t>
            </a:r>
            <a:r>
              <a:rPr sz="1100" spc="-10" dirty="0">
                <a:latin typeface="Microsoft Sans Serif"/>
                <a:cs typeface="Microsoft Sans Serif"/>
              </a:rPr>
              <a:t>«свежестью»</a:t>
            </a:r>
            <a:r>
              <a:rPr sz="1100" spc="-6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вирусных</a:t>
            </a:r>
            <a:r>
              <a:rPr sz="1100" spc="15" dirty="0">
                <a:latin typeface="Microsoft Sans Serif"/>
                <a:cs typeface="Microsoft Sans Serif"/>
              </a:rPr>
              <a:t> </a:t>
            </a:r>
            <a:r>
              <a:rPr sz="1100" spc="-20" dirty="0">
                <a:latin typeface="Microsoft Sans Serif"/>
                <a:cs typeface="Microsoft Sans Serif"/>
              </a:rPr>
              <a:t>баз)</a:t>
            </a:r>
            <a:endParaRPr sz="1100">
              <a:latin typeface="Microsoft Sans Serif"/>
              <a:cs typeface="Microsoft Sans Serif"/>
            </a:endParaRPr>
          </a:p>
          <a:p>
            <a:pPr marL="130175" indent="-130175">
              <a:lnSpc>
                <a:spcPct val="100000"/>
              </a:lnSpc>
              <a:spcBef>
                <a:spcPts val="300"/>
              </a:spcBef>
              <a:buClr>
                <a:srgbClr val="00ADEE"/>
              </a:buClr>
              <a:buFont typeface="Arial MT"/>
              <a:buChar char="•"/>
              <a:tabLst>
                <a:tab pos="130175" algn="l"/>
              </a:tabLst>
            </a:pPr>
            <a:r>
              <a:rPr sz="1100" dirty="0">
                <a:latin typeface="Microsoft Sans Serif"/>
                <a:cs typeface="Microsoft Sans Serif"/>
              </a:rPr>
              <a:t>не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подключайте</a:t>
            </a:r>
            <a:r>
              <a:rPr sz="1100" spc="-6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к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своим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устройствам</a:t>
            </a:r>
            <a:r>
              <a:rPr sz="1100" spc="-6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не</a:t>
            </a:r>
            <a:r>
              <a:rPr sz="1100" spc="-10" dirty="0">
                <a:latin typeface="Microsoft Sans Serif"/>
                <a:cs typeface="Microsoft Sans Serif"/>
              </a:rPr>
              <a:t> проверенные</a:t>
            </a:r>
            <a:endParaRPr sz="1100">
              <a:latin typeface="Microsoft Sans Serif"/>
              <a:cs typeface="Microsoft Sans Serif"/>
            </a:endParaRPr>
          </a:p>
          <a:p>
            <a:pPr marL="131445">
              <a:lnSpc>
                <a:spcPct val="100000"/>
              </a:lnSpc>
            </a:pPr>
            <a:r>
              <a:rPr sz="1100" spc="-10" dirty="0">
                <a:latin typeface="Microsoft Sans Serif"/>
                <a:cs typeface="Microsoft Sans Serif"/>
              </a:rPr>
              <a:t>антивирусом</a:t>
            </a:r>
            <a:r>
              <a:rPr sz="1100" spc="-6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новые</a:t>
            </a:r>
            <a:r>
              <a:rPr sz="1100" spc="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носители</a:t>
            </a:r>
            <a:r>
              <a:rPr sz="1100" spc="-6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информации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(флешки,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диски)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17845" y="1662429"/>
            <a:ext cx="3402965" cy="1108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104139" indent="-130175">
              <a:lnSpc>
                <a:spcPct val="100000"/>
              </a:lnSpc>
              <a:spcBef>
                <a:spcPts val="100"/>
              </a:spcBef>
              <a:buClr>
                <a:srgbClr val="00ADEE"/>
              </a:buClr>
              <a:buFont typeface="Arial MT"/>
              <a:buChar char="•"/>
              <a:tabLst>
                <a:tab pos="131445" algn="l"/>
              </a:tabLst>
            </a:pPr>
            <a:r>
              <a:rPr sz="1100" spc="-20" dirty="0">
                <a:latin typeface="Microsoft Sans Serif"/>
                <a:cs typeface="Microsoft Sans Serif"/>
              </a:rPr>
              <a:t>создавайте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резервные</a:t>
            </a:r>
            <a:r>
              <a:rPr sz="1100" spc="5" dirty="0">
                <a:latin typeface="Microsoft Sans Serif"/>
                <a:cs typeface="Microsoft Sans Serif"/>
              </a:rPr>
              <a:t> </a:t>
            </a:r>
            <a:r>
              <a:rPr sz="1100" spc="-20" dirty="0">
                <a:latin typeface="Microsoft Sans Serif"/>
                <a:cs typeface="Microsoft Sans Serif"/>
              </a:rPr>
              <a:t>копии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(используйте 	</a:t>
            </a:r>
            <a:r>
              <a:rPr sz="1100" dirty="0">
                <a:latin typeface="Microsoft Sans Serif"/>
                <a:cs typeface="Microsoft Sans Serif"/>
              </a:rPr>
              <a:t>облачное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хранилище</a:t>
            </a:r>
            <a:r>
              <a:rPr sz="1100" spc="1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или</a:t>
            </a:r>
            <a:r>
              <a:rPr sz="1100" spc="5" dirty="0">
                <a:latin typeface="Microsoft Sans Serif"/>
                <a:cs typeface="Microsoft Sans Serif"/>
              </a:rPr>
              <a:t> </a:t>
            </a:r>
            <a:r>
              <a:rPr sz="1100" spc="-25" dirty="0">
                <a:latin typeface="Microsoft Sans Serif"/>
                <a:cs typeface="Microsoft Sans Serif"/>
              </a:rPr>
              <a:t>физические</a:t>
            </a:r>
            <a:r>
              <a:rPr sz="1100" spc="-9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носители)</a:t>
            </a:r>
            <a:endParaRPr sz="1100" dirty="0">
              <a:latin typeface="Microsoft Sans Serif"/>
              <a:cs typeface="Microsoft Sans Serif"/>
            </a:endParaRPr>
          </a:p>
          <a:p>
            <a:pPr marL="130175" indent="-130175">
              <a:lnSpc>
                <a:spcPct val="100000"/>
              </a:lnSpc>
              <a:spcBef>
                <a:spcPts val="600"/>
              </a:spcBef>
              <a:buClr>
                <a:srgbClr val="00ADEE"/>
              </a:buClr>
              <a:buFont typeface="Arial MT"/>
              <a:buChar char="•"/>
              <a:tabLst>
                <a:tab pos="130175" algn="l"/>
              </a:tabLst>
            </a:pPr>
            <a:r>
              <a:rPr sz="1100" spc="-10" dirty="0">
                <a:latin typeface="Microsoft Sans Serif"/>
                <a:cs typeface="Microsoft Sans Serif"/>
              </a:rPr>
              <a:t>следите</a:t>
            </a:r>
            <a:r>
              <a:rPr sz="1100" spc="-6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за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кибербезопасностью своего</a:t>
            </a:r>
            <a:endParaRPr sz="1100" dirty="0">
              <a:latin typeface="Microsoft Sans Serif"/>
              <a:cs typeface="Microsoft Sans Serif"/>
            </a:endParaRPr>
          </a:p>
          <a:p>
            <a:pPr marL="131445">
              <a:lnSpc>
                <a:spcPct val="100000"/>
              </a:lnSpc>
            </a:pPr>
            <a:r>
              <a:rPr sz="1100" spc="-10" dirty="0">
                <a:latin typeface="Microsoft Sans Serif"/>
                <a:cs typeface="Microsoft Sans Serif"/>
              </a:rPr>
              <a:t>мобильного</a:t>
            </a:r>
            <a:r>
              <a:rPr sz="1100" spc="-5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устройства</a:t>
            </a:r>
            <a:endParaRPr sz="1100" dirty="0">
              <a:latin typeface="Microsoft Sans Serif"/>
              <a:cs typeface="Microsoft Sans Serif"/>
            </a:endParaRPr>
          </a:p>
          <a:p>
            <a:pPr marL="131445" marR="5080">
              <a:lnSpc>
                <a:spcPct val="100000"/>
              </a:lnSpc>
            </a:pPr>
            <a:r>
              <a:rPr sz="1100" spc="-10" dirty="0">
                <a:latin typeface="Microsoft Sans Serif"/>
                <a:cs typeface="Microsoft Sans Serif"/>
              </a:rPr>
              <a:t>(установите</a:t>
            </a:r>
            <a:r>
              <a:rPr sz="1100" spc="-7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пароли,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разделите</a:t>
            </a:r>
            <a:r>
              <a:rPr sz="1100" spc="-5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учетные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записи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spc="-25" dirty="0">
                <a:latin typeface="Microsoft Sans Serif"/>
                <a:cs typeface="Microsoft Sans Serif"/>
              </a:rPr>
              <a:t>на </a:t>
            </a:r>
            <a:r>
              <a:rPr sz="1100" dirty="0">
                <a:latin typeface="Microsoft Sans Serif"/>
                <a:cs typeface="Microsoft Sans Serif"/>
              </a:rPr>
              <a:t>личную</a:t>
            </a:r>
            <a:r>
              <a:rPr sz="1100" spc="1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и</a:t>
            </a:r>
            <a:r>
              <a:rPr sz="1100" spc="-7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рабочую)</a:t>
            </a:r>
            <a:endParaRPr sz="110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60119" y="3631247"/>
            <a:ext cx="3737610" cy="1184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0175" indent="-130175">
              <a:lnSpc>
                <a:spcPct val="100000"/>
              </a:lnSpc>
              <a:spcBef>
                <a:spcPts val="100"/>
              </a:spcBef>
              <a:buClr>
                <a:srgbClr val="00ADEE"/>
              </a:buClr>
              <a:buFont typeface="Arial MT"/>
              <a:buChar char="•"/>
              <a:tabLst>
                <a:tab pos="130175" algn="l"/>
              </a:tabLst>
            </a:pPr>
            <a:r>
              <a:rPr sz="1100" dirty="0">
                <a:latin typeface="Microsoft Sans Serif"/>
                <a:cs typeface="Microsoft Sans Serif"/>
              </a:rPr>
              <a:t>не</a:t>
            </a:r>
            <a:r>
              <a:rPr sz="1100" spc="15" dirty="0">
                <a:latin typeface="Microsoft Sans Serif"/>
                <a:cs typeface="Microsoft Sans Serif"/>
              </a:rPr>
              <a:t> </a:t>
            </a:r>
            <a:r>
              <a:rPr sz="1100" spc="-20" dirty="0">
                <a:latin typeface="Microsoft Sans Serif"/>
                <a:cs typeface="Microsoft Sans Serif"/>
              </a:rPr>
              <a:t>разглашайте</a:t>
            </a:r>
            <a:r>
              <a:rPr sz="1100" spc="-6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личную информацию</a:t>
            </a:r>
            <a:r>
              <a:rPr sz="1100" spc="-10" dirty="0">
                <a:latin typeface="Microsoft Sans Serif"/>
                <a:cs typeface="Microsoft Sans Serif"/>
              </a:rPr>
              <a:t> (ПИН</a:t>
            </a:r>
            <a:r>
              <a:rPr sz="1100" spc="-10" dirty="0">
                <a:latin typeface="Arial MT"/>
                <a:cs typeface="Arial MT"/>
              </a:rPr>
              <a:t>-</a:t>
            </a:r>
            <a:r>
              <a:rPr sz="1100" spc="-20" dirty="0">
                <a:latin typeface="Microsoft Sans Serif"/>
                <a:cs typeface="Microsoft Sans Serif"/>
              </a:rPr>
              <a:t>код,</a:t>
            </a:r>
            <a:endParaRPr sz="1100">
              <a:latin typeface="Microsoft Sans Serif"/>
              <a:cs typeface="Microsoft Sans Serif"/>
            </a:endParaRPr>
          </a:p>
          <a:p>
            <a:pPr marL="132080">
              <a:lnSpc>
                <a:spcPct val="100000"/>
              </a:lnSpc>
              <a:spcBef>
                <a:spcPts val="5"/>
              </a:spcBef>
            </a:pPr>
            <a:r>
              <a:rPr sz="1100" spc="-10" dirty="0">
                <a:latin typeface="Arial MT"/>
                <a:cs typeface="Arial MT"/>
              </a:rPr>
              <a:t>CVV/CVC,</a:t>
            </a:r>
            <a:r>
              <a:rPr sz="1100" spc="-6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SMS-</a:t>
            </a:r>
            <a:r>
              <a:rPr sz="1100" spc="-25" dirty="0">
                <a:latin typeface="Microsoft Sans Serif"/>
                <a:cs typeface="Microsoft Sans Serif"/>
              </a:rPr>
              <a:t>код</a:t>
            </a:r>
            <a:r>
              <a:rPr sz="1100" spc="-25" dirty="0">
                <a:latin typeface="Arial MT"/>
                <a:cs typeface="Arial MT"/>
              </a:rPr>
              <a:t>,</a:t>
            </a:r>
            <a:r>
              <a:rPr sz="1100" spc="-65" dirty="0">
                <a:latin typeface="Arial MT"/>
                <a:cs typeface="Arial MT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логин,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пароль и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-20" dirty="0">
                <a:latin typeface="Microsoft Sans Serif"/>
                <a:cs typeface="Microsoft Sans Serif"/>
              </a:rPr>
              <a:t>др.)</a:t>
            </a:r>
            <a:endParaRPr sz="1100">
              <a:latin typeface="Microsoft Sans Serif"/>
              <a:cs typeface="Microsoft Sans Serif"/>
            </a:endParaRPr>
          </a:p>
          <a:p>
            <a:pPr marL="130175" marR="5080" indent="-130175">
              <a:lnSpc>
                <a:spcPct val="100000"/>
              </a:lnSpc>
              <a:spcBef>
                <a:spcPts val="600"/>
              </a:spcBef>
              <a:buClr>
                <a:srgbClr val="00ADEE"/>
              </a:buClr>
              <a:buFont typeface="Arial MT"/>
              <a:buChar char="•"/>
              <a:tabLst>
                <a:tab pos="132080" algn="l"/>
              </a:tabLst>
            </a:pPr>
            <a:r>
              <a:rPr sz="1100" spc="-20" dirty="0">
                <a:latin typeface="Microsoft Sans Serif"/>
                <a:cs typeface="Microsoft Sans Serif"/>
              </a:rPr>
              <a:t>контролируйте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20" dirty="0">
                <a:latin typeface="Microsoft Sans Serif"/>
                <a:cs typeface="Microsoft Sans Serif"/>
              </a:rPr>
              <a:t>содержание</a:t>
            </a:r>
            <a:r>
              <a:rPr sz="1100" spc="30" dirty="0">
                <a:latin typeface="Microsoft Sans Serif"/>
                <a:cs typeface="Microsoft Sans Serif"/>
              </a:rPr>
              <a:t> </a:t>
            </a:r>
            <a:r>
              <a:rPr sz="1100" spc="-20" dirty="0">
                <a:latin typeface="Microsoft Sans Serif"/>
                <a:cs typeface="Microsoft Sans Serif"/>
              </a:rPr>
              <a:t>размещаемой</a:t>
            </a:r>
            <a:r>
              <a:rPr sz="1100" spc="6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информации 	(неразрешенное</a:t>
            </a:r>
            <a:r>
              <a:rPr sz="1100" spc="2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использование</a:t>
            </a:r>
            <a:r>
              <a:rPr sz="1100" spc="-4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материала</a:t>
            </a:r>
            <a:r>
              <a:rPr sz="1100" spc="-4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влечет 	</a:t>
            </a:r>
            <a:r>
              <a:rPr sz="1100" spc="-20" dirty="0">
                <a:latin typeface="Microsoft Sans Serif"/>
                <a:cs typeface="Microsoft Sans Serif"/>
              </a:rPr>
              <a:t>гражданскую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или</a:t>
            </a:r>
            <a:r>
              <a:rPr sz="1100" spc="1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уголовную</a:t>
            </a:r>
            <a:r>
              <a:rPr sz="1100" spc="-6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ответственность</a:t>
            </a:r>
            <a:r>
              <a:rPr sz="1100" spc="-10" dirty="0">
                <a:latin typeface="Arial MT"/>
                <a:cs typeface="Arial MT"/>
              </a:rPr>
              <a:t>)</a:t>
            </a:r>
            <a:endParaRPr sz="1100">
              <a:latin typeface="Arial MT"/>
              <a:cs typeface="Arial MT"/>
            </a:endParaRPr>
          </a:p>
          <a:p>
            <a:pPr marL="130175" indent="-130175">
              <a:lnSpc>
                <a:spcPct val="100000"/>
              </a:lnSpc>
              <a:spcBef>
                <a:spcPts val="600"/>
              </a:spcBef>
              <a:buClr>
                <a:srgbClr val="00ADEE"/>
              </a:buClr>
              <a:buFont typeface="Arial MT"/>
              <a:buChar char="•"/>
              <a:tabLst>
                <a:tab pos="130175" algn="l"/>
              </a:tabLst>
            </a:pPr>
            <a:r>
              <a:rPr sz="1100" spc="-25" dirty="0">
                <a:latin typeface="Microsoft Sans Serif"/>
                <a:cs typeface="Microsoft Sans Serif"/>
              </a:rPr>
              <a:t>закрывайте</a:t>
            </a:r>
            <a:r>
              <a:rPr sz="1100" spc="-6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сомнительные</a:t>
            </a:r>
            <a:r>
              <a:rPr sz="1100" spc="-4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всплывающие</a:t>
            </a:r>
            <a:r>
              <a:rPr sz="1100" spc="40" dirty="0">
                <a:latin typeface="Microsoft Sans Serif"/>
                <a:cs typeface="Microsoft Sans Serif"/>
              </a:rPr>
              <a:t> </a:t>
            </a:r>
            <a:r>
              <a:rPr sz="1100" spc="-20" dirty="0">
                <a:latin typeface="Microsoft Sans Serif"/>
                <a:cs typeface="Microsoft Sans Serif"/>
              </a:rPr>
              <a:t>окна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18226" y="3679189"/>
            <a:ext cx="3352800" cy="1108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 marR="5080" indent="-130175">
              <a:lnSpc>
                <a:spcPct val="100000"/>
              </a:lnSpc>
              <a:spcBef>
                <a:spcPts val="100"/>
              </a:spcBef>
              <a:buClr>
                <a:srgbClr val="00ADEE"/>
              </a:buClr>
              <a:buFont typeface="Arial MT"/>
              <a:buChar char="•"/>
              <a:tabLst>
                <a:tab pos="131445" algn="l"/>
              </a:tabLst>
            </a:pPr>
            <a:r>
              <a:rPr sz="1100" spc="-10" dirty="0">
                <a:latin typeface="Microsoft Sans Serif"/>
                <a:cs typeface="Microsoft Sans Serif"/>
              </a:rPr>
              <a:t>используйте</a:t>
            </a:r>
            <a:r>
              <a:rPr sz="1100" spc="-6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сложные</a:t>
            </a:r>
            <a:r>
              <a:rPr sz="1100" spc="-6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пароли</a:t>
            </a:r>
            <a:r>
              <a:rPr sz="1100" spc="-5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к</a:t>
            </a:r>
            <a:r>
              <a:rPr sz="1100" spc="-10" dirty="0">
                <a:latin typeface="Microsoft Sans Serif"/>
                <a:cs typeface="Microsoft Sans Serif"/>
              </a:rPr>
              <a:t> разным</a:t>
            </a:r>
            <a:r>
              <a:rPr sz="1100" spc="1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ресурсам 	</a:t>
            </a:r>
            <a:r>
              <a:rPr sz="1100" spc="-10" dirty="0">
                <a:latin typeface="Arial MT"/>
                <a:cs typeface="Arial MT"/>
              </a:rPr>
              <a:t>(</a:t>
            </a:r>
            <a:r>
              <a:rPr sz="1100" spc="-10" dirty="0">
                <a:latin typeface="Microsoft Sans Serif"/>
                <a:cs typeface="Microsoft Sans Serif"/>
              </a:rPr>
              <a:t>например</a:t>
            </a:r>
            <a:r>
              <a:rPr sz="1100" spc="-10" dirty="0">
                <a:latin typeface="Arial MT"/>
                <a:cs typeface="Arial MT"/>
              </a:rPr>
              <a:t>,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с</a:t>
            </a:r>
            <a:r>
              <a:rPr sz="1100" spc="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помощью </a:t>
            </a:r>
            <a:r>
              <a:rPr sz="1100" spc="-20" dirty="0">
                <a:latin typeface="Microsoft Sans Serif"/>
                <a:cs typeface="Microsoft Sans Serif"/>
              </a:rPr>
              <a:t>менеджера</a:t>
            </a:r>
            <a:r>
              <a:rPr sz="1100" spc="-5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паролей</a:t>
            </a:r>
            <a:r>
              <a:rPr sz="1100" spc="-10" dirty="0">
                <a:latin typeface="Arial MT"/>
                <a:cs typeface="Arial MT"/>
              </a:rPr>
              <a:t>)</a:t>
            </a:r>
            <a:endParaRPr sz="1100">
              <a:latin typeface="Arial MT"/>
              <a:cs typeface="Arial MT"/>
            </a:endParaRPr>
          </a:p>
          <a:p>
            <a:pPr marL="131445">
              <a:lnSpc>
                <a:spcPct val="100000"/>
              </a:lnSpc>
            </a:pPr>
            <a:r>
              <a:rPr sz="1100" dirty="0">
                <a:latin typeface="Microsoft Sans Serif"/>
                <a:cs typeface="Microsoft Sans Serif"/>
              </a:rPr>
              <a:t>и</a:t>
            </a:r>
            <a:r>
              <a:rPr sz="1100" spc="65" dirty="0">
                <a:latin typeface="Microsoft Sans Serif"/>
                <a:cs typeface="Microsoft Sans Serif"/>
              </a:rPr>
              <a:t> </a:t>
            </a:r>
            <a:r>
              <a:rPr sz="1100" spc="-20" dirty="0">
                <a:latin typeface="Microsoft Sans Serif"/>
                <a:cs typeface="Microsoft Sans Serif"/>
              </a:rPr>
              <a:t>двухфакторную</a:t>
            </a:r>
            <a:r>
              <a:rPr sz="1100" spc="-4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идентификацию</a:t>
            </a:r>
            <a:endParaRPr sz="1100">
              <a:latin typeface="Microsoft Sans Serif"/>
              <a:cs typeface="Microsoft Sans Serif"/>
            </a:endParaRPr>
          </a:p>
          <a:p>
            <a:pPr marL="129539" marR="568325" indent="-130175">
              <a:lnSpc>
                <a:spcPct val="100000"/>
              </a:lnSpc>
              <a:spcBef>
                <a:spcPts val="600"/>
              </a:spcBef>
              <a:buClr>
                <a:srgbClr val="00ADEE"/>
              </a:buClr>
              <a:buFont typeface="Arial MT"/>
              <a:buChar char="•"/>
              <a:tabLst>
                <a:tab pos="131445" algn="l"/>
              </a:tabLst>
            </a:pPr>
            <a:r>
              <a:rPr sz="1100" spc="-10" dirty="0">
                <a:latin typeface="Microsoft Sans Serif"/>
                <a:cs typeface="Microsoft Sans Serif"/>
              </a:rPr>
              <a:t>используйте</a:t>
            </a:r>
            <a:r>
              <a:rPr sz="1100" spc="-5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общественный</a:t>
            </a:r>
            <a:r>
              <a:rPr sz="1100" spc="-4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Arial MT"/>
                <a:cs typeface="Arial MT"/>
              </a:rPr>
              <a:t>Wi-</a:t>
            </a:r>
            <a:r>
              <a:rPr sz="1100" dirty="0">
                <a:latin typeface="Arial MT"/>
                <a:cs typeface="Arial MT"/>
              </a:rPr>
              <a:t>Fi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только 	</a:t>
            </a:r>
            <a:r>
              <a:rPr sz="1100" dirty="0">
                <a:latin typeface="Microsoft Sans Serif"/>
                <a:cs typeface="Microsoft Sans Serif"/>
              </a:rPr>
              <a:t>в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случае</a:t>
            </a:r>
            <a:r>
              <a:rPr sz="1100" spc="-7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крайней</a:t>
            </a:r>
            <a:r>
              <a:rPr sz="1100" spc="229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необходимости 	</a:t>
            </a:r>
            <a:r>
              <a:rPr sz="1100" dirty="0">
                <a:latin typeface="Microsoft Sans Serif"/>
                <a:cs typeface="Microsoft Sans Serif"/>
              </a:rPr>
              <a:t>(мобильный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Интернет</a:t>
            </a:r>
            <a:r>
              <a:rPr sz="1100" spc="-9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безопаснее)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49580" y="1043939"/>
            <a:ext cx="8912860" cy="520700"/>
            <a:chOff x="449580" y="1043939"/>
            <a:chExt cx="8912860" cy="520700"/>
          </a:xfrm>
        </p:grpSpPr>
        <p:sp>
          <p:nvSpPr>
            <p:cNvPr id="10" name="object 10"/>
            <p:cNvSpPr/>
            <p:nvPr/>
          </p:nvSpPr>
          <p:spPr>
            <a:xfrm>
              <a:off x="449580" y="1043939"/>
              <a:ext cx="825500" cy="520700"/>
            </a:xfrm>
            <a:custGeom>
              <a:avLst/>
              <a:gdLst/>
              <a:ahLst/>
              <a:cxnLst/>
              <a:rect l="l" t="t" r="r" b="b"/>
              <a:pathLst>
                <a:path w="825500" h="520700">
                  <a:moveTo>
                    <a:pt x="824992" y="0"/>
                  </a:moveTo>
                  <a:lnTo>
                    <a:pt x="213194" y="0"/>
                  </a:lnTo>
                  <a:lnTo>
                    <a:pt x="0" y="520191"/>
                  </a:lnTo>
                  <a:lnTo>
                    <a:pt x="619391" y="520191"/>
                  </a:lnTo>
                  <a:lnTo>
                    <a:pt x="824992" y="0"/>
                  </a:lnTo>
                  <a:close/>
                </a:path>
              </a:pathLst>
            </a:custGeom>
            <a:solidFill>
              <a:srgbClr val="00A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59840" y="1043939"/>
              <a:ext cx="8102600" cy="520700"/>
            </a:xfrm>
            <a:custGeom>
              <a:avLst/>
              <a:gdLst/>
              <a:ahLst/>
              <a:cxnLst/>
              <a:rect l="l" t="t" r="r" b="b"/>
              <a:pathLst>
                <a:path w="8102600" h="520700">
                  <a:moveTo>
                    <a:pt x="8102473" y="0"/>
                  </a:moveTo>
                  <a:lnTo>
                    <a:pt x="188340" y="0"/>
                  </a:lnTo>
                  <a:lnTo>
                    <a:pt x="0" y="520191"/>
                  </a:lnTo>
                  <a:lnTo>
                    <a:pt x="7914893" y="520191"/>
                  </a:lnTo>
                  <a:lnTo>
                    <a:pt x="8102473" y="0"/>
                  </a:lnTo>
                  <a:close/>
                </a:path>
              </a:pathLst>
            </a:custGeom>
            <a:solidFill>
              <a:srgbClr val="E0F4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589786" y="1188719"/>
            <a:ext cx="265874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dirty="0">
                <a:solidFill>
                  <a:srgbClr val="00377A"/>
                </a:solidFill>
                <a:latin typeface="Arial"/>
                <a:cs typeface="Arial"/>
              </a:rPr>
              <a:t>ЗАЩИТИТЕ</a:t>
            </a:r>
            <a:r>
              <a:rPr sz="1300" b="1" spc="-4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00377A"/>
                </a:solidFill>
                <a:latin typeface="Arial"/>
                <a:cs typeface="Arial"/>
              </a:rPr>
              <a:t>СВОИ</a:t>
            </a:r>
            <a:r>
              <a:rPr sz="1300" b="1" spc="-8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00377A"/>
                </a:solidFill>
                <a:latin typeface="Arial"/>
                <a:cs typeface="Arial"/>
              </a:rPr>
              <a:t>УСТРОЙСТВА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11200" y="1209039"/>
            <a:ext cx="302260" cy="190500"/>
            <a:chOff x="711200" y="1209039"/>
            <a:chExt cx="302260" cy="190500"/>
          </a:xfrm>
        </p:grpSpPr>
        <p:sp>
          <p:nvSpPr>
            <p:cNvPr id="14" name="object 14"/>
            <p:cNvSpPr/>
            <p:nvPr/>
          </p:nvSpPr>
          <p:spPr>
            <a:xfrm>
              <a:off x="711200" y="1209039"/>
              <a:ext cx="271780" cy="177800"/>
            </a:xfrm>
            <a:custGeom>
              <a:avLst/>
              <a:gdLst/>
              <a:ahLst/>
              <a:cxnLst/>
              <a:rect l="l" t="t" r="r" b="b"/>
              <a:pathLst>
                <a:path w="271780" h="177800">
                  <a:moveTo>
                    <a:pt x="195148" y="59436"/>
                  </a:moveTo>
                  <a:lnTo>
                    <a:pt x="191363" y="55880"/>
                  </a:lnTo>
                  <a:lnTo>
                    <a:pt x="188290" y="55880"/>
                  </a:lnTo>
                  <a:lnTo>
                    <a:pt x="141325" y="100584"/>
                  </a:lnTo>
                  <a:lnTo>
                    <a:pt x="118618" y="78994"/>
                  </a:lnTo>
                  <a:lnTo>
                    <a:pt x="115544" y="78994"/>
                  </a:lnTo>
                  <a:lnTo>
                    <a:pt x="111760" y="82550"/>
                  </a:lnTo>
                  <a:lnTo>
                    <a:pt x="111760" y="85471"/>
                  </a:lnTo>
                  <a:lnTo>
                    <a:pt x="138849" y="111252"/>
                  </a:lnTo>
                  <a:lnTo>
                    <a:pt x="140093" y="111760"/>
                  </a:lnTo>
                  <a:lnTo>
                    <a:pt x="142570" y="111760"/>
                  </a:lnTo>
                  <a:lnTo>
                    <a:pt x="143814" y="111252"/>
                  </a:lnTo>
                  <a:lnTo>
                    <a:pt x="155054" y="100584"/>
                  </a:lnTo>
                  <a:lnTo>
                    <a:pt x="195148" y="62357"/>
                  </a:lnTo>
                  <a:lnTo>
                    <a:pt x="195148" y="59436"/>
                  </a:lnTo>
                  <a:close/>
                </a:path>
                <a:path w="271780" h="177800">
                  <a:moveTo>
                    <a:pt x="271424" y="9398"/>
                  </a:moveTo>
                  <a:lnTo>
                    <a:pt x="269709" y="6858"/>
                  </a:lnTo>
                  <a:lnTo>
                    <a:pt x="262128" y="1778"/>
                  </a:lnTo>
                  <a:lnTo>
                    <a:pt x="252844" y="0"/>
                  </a:lnTo>
                  <a:lnTo>
                    <a:pt x="38176" y="0"/>
                  </a:lnTo>
                  <a:lnTo>
                    <a:pt x="28892" y="1778"/>
                  </a:lnTo>
                  <a:lnTo>
                    <a:pt x="21310" y="6858"/>
                  </a:lnTo>
                  <a:lnTo>
                    <a:pt x="16192" y="14224"/>
                  </a:lnTo>
                  <a:lnTo>
                    <a:pt x="14312" y="23368"/>
                  </a:lnTo>
                  <a:lnTo>
                    <a:pt x="14312" y="140208"/>
                  </a:lnTo>
                  <a:lnTo>
                    <a:pt x="2133" y="140208"/>
                  </a:lnTo>
                  <a:lnTo>
                    <a:pt x="0" y="142367"/>
                  </a:lnTo>
                  <a:lnTo>
                    <a:pt x="0" y="154305"/>
                  </a:lnTo>
                  <a:lnTo>
                    <a:pt x="1727" y="163576"/>
                  </a:lnTo>
                  <a:lnTo>
                    <a:pt x="6489" y="170942"/>
                  </a:lnTo>
                  <a:lnTo>
                    <a:pt x="13665" y="175895"/>
                  </a:lnTo>
                  <a:lnTo>
                    <a:pt x="22656" y="177673"/>
                  </a:lnTo>
                  <a:lnTo>
                    <a:pt x="193459" y="177673"/>
                  </a:lnTo>
                  <a:lnTo>
                    <a:pt x="195605" y="175514"/>
                  </a:lnTo>
                  <a:lnTo>
                    <a:pt x="195605" y="170434"/>
                  </a:lnTo>
                  <a:lnTo>
                    <a:pt x="193459" y="168275"/>
                  </a:lnTo>
                  <a:lnTo>
                    <a:pt x="15062" y="168275"/>
                  </a:lnTo>
                  <a:lnTo>
                    <a:pt x="9537" y="162433"/>
                  </a:lnTo>
                  <a:lnTo>
                    <a:pt x="9537" y="149606"/>
                  </a:lnTo>
                  <a:lnTo>
                    <a:pt x="95504" y="149606"/>
                  </a:lnTo>
                  <a:lnTo>
                    <a:pt x="99999" y="155448"/>
                  </a:lnTo>
                  <a:lnTo>
                    <a:pt x="107035" y="159004"/>
                  </a:lnTo>
                  <a:lnTo>
                    <a:pt x="176517" y="159004"/>
                  </a:lnTo>
                  <a:lnTo>
                    <a:pt x="182676" y="158115"/>
                  </a:lnTo>
                  <a:lnTo>
                    <a:pt x="188341" y="155829"/>
                  </a:lnTo>
                  <a:lnTo>
                    <a:pt x="193243" y="152146"/>
                  </a:lnTo>
                  <a:lnTo>
                    <a:pt x="197078" y="147320"/>
                  </a:lnTo>
                  <a:lnTo>
                    <a:pt x="198412" y="145034"/>
                  </a:lnTo>
                  <a:lnTo>
                    <a:pt x="197624" y="142240"/>
                  </a:lnTo>
                  <a:lnTo>
                    <a:pt x="193078" y="139573"/>
                  </a:lnTo>
                  <a:lnTo>
                    <a:pt x="190157" y="140335"/>
                  </a:lnTo>
                  <a:lnTo>
                    <a:pt x="186220" y="146939"/>
                  </a:lnTo>
                  <a:lnTo>
                    <a:pt x="181610" y="149606"/>
                  </a:lnTo>
                  <a:lnTo>
                    <a:pt x="109397" y="149606"/>
                  </a:lnTo>
                  <a:lnTo>
                    <a:pt x="104787" y="146939"/>
                  </a:lnTo>
                  <a:lnTo>
                    <a:pt x="101333" y="141097"/>
                  </a:lnTo>
                  <a:lnTo>
                    <a:pt x="99758" y="140208"/>
                  </a:lnTo>
                  <a:lnTo>
                    <a:pt x="23850" y="140208"/>
                  </a:lnTo>
                  <a:lnTo>
                    <a:pt x="23850" y="15621"/>
                  </a:lnTo>
                  <a:lnTo>
                    <a:pt x="30276" y="9398"/>
                  </a:lnTo>
                  <a:lnTo>
                    <a:pt x="271424" y="93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6940" y="1218437"/>
              <a:ext cx="96507" cy="180721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449580" y="3060699"/>
            <a:ext cx="8925560" cy="520700"/>
            <a:chOff x="449580" y="3060699"/>
            <a:chExt cx="8925560" cy="520700"/>
          </a:xfrm>
        </p:grpSpPr>
        <p:sp>
          <p:nvSpPr>
            <p:cNvPr id="17" name="object 17"/>
            <p:cNvSpPr/>
            <p:nvPr/>
          </p:nvSpPr>
          <p:spPr>
            <a:xfrm>
              <a:off x="449580" y="3060699"/>
              <a:ext cx="825500" cy="520700"/>
            </a:xfrm>
            <a:custGeom>
              <a:avLst/>
              <a:gdLst/>
              <a:ahLst/>
              <a:cxnLst/>
              <a:rect l="l" t="t" r="r" b="b"/>
              <a:pathLst>
                <a:path w="825500" h="520700">
                  <a:moveTo>
                    <a:pt x="824992" y="0"/>
                  </a:moveTo>
                  <a:lnTo>
                    <a:pt x="213194" y="0"/>
                  </a:lnTo>
                  <a:lnTo>
                    <a:pt x="0" y="520192"/>
                  </a:lnTo>
                  <a:lnTo>
                    <a:pt x="619391" y="520192"/>
                  </a:lnTo>
                  <a:lnTo>
                    <a:pt x="824992" y="0"/>
                  </a:lnTo>
                  <a:close/>
                </a:path>
              </a:pathLst>
            </a:custGeom>
            <a:solidFill>
              <a:srgbClr val="0037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59840" y="3060699"/>
              <a:ext cx="8115300" cy="520700"/>
            </a:xfrm>
            <a:custGeom>
              <a:avLst/>
              <a:gdLst/>
              <a:ahLst/>
              <a:cxnLst/>
              <a:rect l="l" t="t" r="r" b="b"/>
              <a:pathLst>
                <a:path w="8115300" h="520700">
                  <a:moveTo>
                    <a:pt x="8115045" y="0"/>
                  </a:moveTo>
                  <a:lnTo>
                    <a:pt x="188340" y="0"/>
                  </a:lnTo>
                  <a:lnTo>
                    <a:pt x="0" y="520192"/>
                  </a:lnTo>
                  <a:lnTo>
                    <a:pt x="7927466" y="520192"/>
                  </a:lnTo>
                  <a:lnTo>
                    <a:pt x="8115045" y="0"/>
                  </a:lnTo>
                  <a:close/>
                </a:path>
              </a:pathLst>
            </a:custGeom>
            <a:solidFill>
              <a:srgbClr val="D7DB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89786" y="3205860"/>
            <a:ext cx="268859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dirty="0">
                <a:solidFill>
                  <a:srgbClr val="00377A"/>
                </a:solidFill>
                <a:latin typeface="Arial"/>
                <a:cs typeface="Arial"/>
              </a:rPr>
              <a:t>ЗАЩИТИТЕ</a:t>
            </a:r>
            <a:r>
              <a:rPr sz="1300" b="1" spc="-1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00377A"/>
                </a:solidFill>
                <a:latin typeface="Arial"/>
                <a:cs typeface="Arial"/>
              </a:rPr>
              <a:t>СЕБЯ</a:t>
            </a:r>
            <a:r>
              <a:rPr sz="1300" b="1" spc="-5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00377A"/>
                </a:solidFill>
                <a:latin typeface="Arial"/>
                <a:cs typeface="Arial"/>
              </a:rPr>
              <a:t>В</a:t>
            </a:r>
            <a:r>
              <a:rPr sz="1300" b="1" spc="-30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00377A"/>
                </a:solidFill>
                <a:latin typeface="Arial"/>
                <a:cs typeface="Arial"/>
              </a:rPr>
              <a:t>ИНТЕРНЕТЕ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11200" y="3180079"/>
            <a:ext cx="302260" cy="281940"/>
            <a:chOff x="711200" y="3180079"/>
            <a:chExt cx="302260" cy="281940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644" y="3300856"/>
              <a:ext cx="168122" cy="16090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11200" y="3180079"/>
              <a:ext cx="295275" cy="236854"/>
            </a:xfrm>
            <a:custGeom>
              <a:avLst/>
              <a:gdLst/>
              <a:ahLst/>
              <a:cxnLst/>
              <a:rect l="l" t="t" r="r" b="b"/>
              <a:pathLst>
                <a:path w="295275" h="236854">
                  <a:moveTo>
                    <a:pt x="295236" y="10033"/>
                  </a:moveTo>
                  <a:lnTo>
                    <a:pt x="293497" y="7747"/>
                  </a:lnTo>
                  <a:lnTo>
                    <a:pt x="284581" y="2032"/>
                  </a:lnTo>
                  <a:lnTo>
                    <a:pt x="273812" y="0"/>
                  </a:lnTo>
                  <a:lnTo>
                    <a:pt x="26860" y="0"/>
                  </a:lnTo>
                  <a:lnTo>
                    <a:pt x="16421" y="2032"/>
                  </a:lnTo>
                  <a:lnTo>
                    <a:pt x="7874" y="7620"/>
                  </a:lnTo>
                  <a:lnTo>
                    <a:pt x="2108" y="15875"/>
                  </a:lnTo>
                  <a:lnTo>
                    <a:pt x="0" y="26035"/>
                  </a:lnTo>
                  <a:lnTo>
                    <a:pt x="0" y="211201"/>
                  </a:lnTo>
                  <a:lnTo>
                    <a:pt x="2082" y="221107"/>
                  </a:lnTo>
                  <a:lnTo>
                    <a:pt x="7785" y="229108"/>
                  </a:lnTo>
                  <a:lnTo>
                    <a:pt x="16319" y="234442"/>
                  </a:lnTo>
                  <a:lnTo>
                    <a:pt x="26860" y="236474"/>
                  </a:lnTo>
                  <a:lnTo>
                    <a:pt x="125831" y="236474"/>
                  </a:lnTo>
                  <a:lnTo>
                    <a:pt x="127444" y="235712"/>
                  </a:lnTo>
                  <a:lnTo>
                    <a:pt x="140550" y="235712"/>
                  </a:lnTo>
                  <a:lnTo>
                    <a:pt x="133159" y="226441"/>
                  </a:lnTo>
                  <a:lnTo>
                    <a:pt x="123164" y="213741"/>
                  </a:lnTo>
                  <a:lnTo>
                    <a:pt x="118922" y="209677"/>
                  </a:lnTo>
                  <a:lnTo>
                    <a:pt x="118922" y="203327"/>
                  </a:lnTo>
                  <a:lnTo>
                    <a:pt x="127050" y="195453"/>
                  </a:lnTo>
                  <a:lnTo>
                    <a:pt x="133654" y="195453"/>
                  </a:lnTo>
                  <a:lnTo>
                    <a:pt x="137629" y="199263"/>
                  </a:lnTo>
                  <a:lnTo>
                    <a:pt x="164211" y="226314"/>
                  </a:lnTo>
                  <a:lnTo>
                    <a:pt x="166471" y="226822"/>
                  </a:lnTo>
                  <a:lnTo>
                    <a:pt x="170421" y="225298"/>
                  </a:lnTo>
                  <a:lnTo>
                    <a:pt x="171729" y="223393"/>
                  </a:lnTo>
                  <a:lnTo>
                    <a:pt x="171729" y="208788"/>
                  </a:lnTo>
                  <a:lnTo>
                    <a:pt x="161315" y="208788"/>
                  </a:lnTo>
                  <a:lnTo>
                    <a:pt x="148221" y="195453"/>
                  </a:lnTo>
                  <a:lnTo>
                    <a:pt x="145072" y="192278"/>
                  </a:lnTo>
                  <a:lnTo>
                    <a:pt x="138188" y="187833"/>
                  </a:lnTo>
                  <a:lnTo>
                    <a:pt x="130352" y="186436"/>
                  </a:lnTo>
                  <a:lnTo>
                    <a:pt x="122516" y="187833"/>
                  </a:lnTo>
                  <a:lnTo>
                    <a:pt x="115633" y="192278"/>
                  </a:lnTo>
                  <a:lnTo>
                    <a:pt x="111099" y="198882"/>
                  </a:lnTo>
                  <a:lnTo>
                    <a:pt x="109550" y="206375"/>
                  </a:lnTo>
                  <a:lnTo>
                    <a:pt x="110972" y="213868"/>
                  </a:lnTo>
                  <a:lnTo>
                    <a:pt x="115366" y="220472"/>
                  </a:lnTo>
                  <a:lnTo>
                    <a:pt x="120053" y="226441"/>
                  </a:lnTo>
                  <a:lnTo>
                    <a:pt x="52044" y="226441"/>
                  </a:lnTo>
                  <a:lnTo>
                    <a:pt x="52044" y="90551"/>
                  </a:lnTo>
                  <a:lnTo>
                    <a:pt x="91338" y="90551"/>
                  </a:lnTo>
                  <a:lnTo>
                    <a:pt x="93675" y="88265"/>
                  </a:lnTo>
                  <a:lnTo>
                    <a:pt x="93675" y="80518"/>
                  </a:lnTo>
                  <a:lnTo>
                    <a:pt x="54190" y="80518"/>
                  </a:lnTo>
                  <a:lnTo>
                    <a:pt x="83261" y="52451"/>
                  </a:lnTo>
                  <a:lnTo>
                    <a:pt x="93675" y="52451"/>
                  </a:lnTo>
                  <a:lnTo>
                    <a:pt x="93675" y="50292"/>
                  </a:lnTo>
                  <a:lnTo>
                    <a:pt x="202946" y="50292"/>
                  </a:lnTo>
                  <a:lnTo>
                    <a:pt x="202946" y="42545"/>
                  </a:lnTo>
                  <a:lnTo>
                    <a:pt x="200609" y="40259"/>
                  </a:lnTo>
                  <a:lnTo>
                    <a:pt x="81889" y="40259"/>
                  </a:lnTo>
                  <a:lnTo>
                    <a:pt x="80568" y="40767"/>
                  </a:lnTo>
                  <a:lnTo>
                    <a:pt x="42189" y="77851"/>
                  </a:lnTo>
                  <a:lnTo>
                    <a:pt x="41630" y="79121"/>
                  </a:lnTo>
                  <a:lnTo>
                    <a:pt x="41630" y="226441"/>
                  </a:lnTo>
                  <a:lnTo>
                    <a:pt x="17640" y="226441"/>
                  </a:lnTo>
                  <a:lnTo>
                    <a:pt x="10414" y="219710"/>
                  </a:lnTo>
                  <a:lnTo>
                    <a:pt x="10414" y="50292"/>
                  </a:lnTo>
                  <a:lnTo>
                    <a:pt x="39293" y="50292"/>
                  </a:lnTo>
                  <a:lnTo>
                    <a:pt x="41630" y="48006"/>
                  </a:lnTo>
                  <a:lnTo>
                    <a:pt x="41630" y="42545"/>
                  </a:lnTo>
                  <a:lnTo>
                    <a:pt x="39293" y="40259"/>
                  </a:lnTo>
                  <a:lnTo>
                    <a:pt x="10414" y="40259"/>
                  </a:lnTo>
                  <a:lnTo>
                    <a:pt x="10414" y="17145"/>
                  </a:lnTo>
                  <a:lnTo>
                    <a:pt x="17792" y="10033"/>
                  </a:lnTo>
                  <a:lnTo>
                    <a:pt x="295236" y="100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4961" y="3190112"/>
              <a:ext cx="78054" cy="216408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782320" y="3230447"/>
              <a:ext cx="132080" cy="158750"/>
            </a:xfrm>
            <a:custGeom>
              <a:avLst/>
              <a:gdLst/>
              <a:ahLst/>
              <a:cxnLst/>
              <a:rect l="l" t="t" r="r" b="b"/>
              <a:pathLst>
                <a:path w="132080" h="158750">
                  <a:moveTo>
                    <a:pt x="22542" y="2057"/>
                  </a:moveTo>
                  <a:lnTo>
                    <a:pt x="12141" y="2057"/>
                  </a:lnTo>
                  <a:lnTo>
                    <a:pt x="12141" y="30149"/>
                  </a:lnTo>
                  <a:lnTo>
                    <a:pt x="22542" y="30149"/>
                  </a:lnTo>
                  <a:lnTo>
                    <a:pt x="22542" y="2057"/>
                  </a:lnTo>
                  <a:close/>
                </a:path>
                <a:path w="132080" h="158750">
                  <a:moveTo>
                    <a:pt x="42799" y="96697"/>
                  </a:moveTo>
                  <a:lnTo>
                    <a:pt x="40411" y="94411"/>
                  </a:lnTo>
                  <a:lnTo>
                    <a:pt x="2400" y="94411"/>
                  </a:lnTo>
                  <a:lnTo>
                    <a:pt x="0" y="96697"/>
                  </a:lnTo>
                  <a:lnTo>
                    <a:pt x="0" y="102158"/>
                  </a:lnTo>
                  <a:lnTo>
                    <a:pt x="2400" y="104317"/>
                  </a:lnTo>
                  <a:lnTo>
                    <a:pt x="40411" y="104317"/>
                  </a:lnTo>
                  <a:lnTo>
                    <a:pt x="42799" y="102158"/>
                  </a:lnTo>
                  <a:lnTo>
                    <a:pt x="42799" y="96697"/>
                  </a:lnTo>
                  <a:close/>
                </a:path>
                <a:path w="132080" h="158750">
                  <a:moveTo>
                    <a:pt x="68199" y="71297"/>
                  </a:moveTo>
                  <a:lnTo>
                    <a:pt x="65849" y="69011"/>
                  </a:lnTo>
                  <a:lnTo>
                    <a:pt x="2349" y="69011"/>
                  </a:lnTo>
                  <a:lnTo>
                    <a:pt x="0" y="71297"/>
                  </a:lnTo>
                  <a:lnTo>
                    <a:pt x="0" y="76758"/>
                  </a:lnTo>
                  <a:lnTo>
                    <a:pt x="2349" y="78917"/>
                  </a:lnTo>
                  <a:lnTo>
                    <a:pt x="65849" y="78917"/>
                  </a:lnTo>
                  <a:lnTo>
                    <a:pt x="68199" y="76758"/>
                  </a:lnTo>
                  <a:lnTo>
                    <a:pt x="68199" y="71297"/>
                  </a:lnTo>
                  <a:close/>
                </a:path>
                <a:path w="132080" h="158750">
                  <a:moveTo>
                    <a:pt x="131826" y="63169"/>
                  </a:moveTo>
                  <a:lnTo>
                    <a:pt x="131813" y="0"/>
                  </a:lnTo>
                  <a:lnTo>
                    <a:pt x="121412" y="0"/>
                  </a:lnTo>
                  <a:lnTo>
                    <a:pt x="121412" y="63169"/>
                  </a:lnTo>
                  <a:lnTo>
                    <a:pt x="118338" y="61391"/>
                  </a:lnTo>
                  <a:lnTo>
                    <a:pt x="114808" y="60375"/>
                  </a:lnTo>
                  <a:lnTo>
                    <a:pt x="111010" y="60375"/>
                  </a:lnTo>
                  <a:lnTo>
                    <a:pt x="102908" y="61899"/>
                  </a:lnTo>
                  <a:lnTo>
                    <a:pt x="96291" y="66217"/>
                  </a:lnTo>
                  <a:lnTo>
                    <a:pt x="91833" y="72567"/>
                  </a:lnTo>
                  <a:lnTo>
                    <a:pt x="90195" y="80441"/>
                  </a:lnTo>
                  <a:lnTo>
                    <a:pt x="90195" y="158419"/>
                  </a:lnTo>
                  <a:lnTo>
                    <a:pt x="100609" y="158419"/>
                  </a:lnTo>
                  <a:lnTo>
                    <a:pt x="100609" y="74853"/>
                  </a:lnTo>
                  <a:lnTo>
                    <a:pt x="105270" y="70408"/>
                  </a:lnTo>
                  <a:lnTo>
                    <a:pt x="131826" y="70408"/>
                  </a:lnTo>
                  <a:lnTo>
                    <a:pt x="131826" y="631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450850" y="684529"/>
            <a:ext cx="760730" cy="0"/>
          </a:xfrm>
          <a:custGeom>
            <a:avLst/>
            <a:gdLst/>
            <a:ahLst/>
            <a:cxnLst/>
            <a:rect l="l" t="t" r="r" b="b"/>
            <a:pathLst>
              <a:path w="760730">
                <a:moveTo>
                  <a:pt x="0" y="0"/>
                </a:moveTo>
                <a:lnTo>
                  <a:pt x="760412" y="0"/>
                </a:lnTo>
              </a:path>
            </a:pathLst>
          </a:custGeom>
          <a:ln w="38100">
            <a:solidFill>
              <a:srgbClr val="00A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449580" y="5077459"/>
            <a:ext cx="8912860" cy="1374140"/>
            <a:chOff x="449580" y="5077459"/>
            <a:chExt cx="8912860" cy="1374140"/>
          </a:xfrm>
        </p:grpSpPr>
        <p:sp>
          <p:nvSpPr>
            <p:cNvPr id="27" name="object 27"/>
            <p:cNvSpPr/>
            <p:nvPr/>
          </p:nvSpPr>
          <p:spPr>
            <a:xfrm>
              <a:off x="1294130" y="5546089"/>
              <a:ext cx="7919720" cy="899160"/>
            </a:xfrm>
            <a:custGeom>
              <a:avLst/>
              <a:gdLst/>
              <a:ahLst/>
              <a:cxnLst/>
              <a:rect l="l" t="t" r="r" b="b"/>
              <a:pathLst>
                <a:path w="7919720" h="899160">
                  <a:moveTo>
                    <a:pt x="0" y="899159"/>
                  </a:moveTo>
                  <a:lnTo>
                    <a:pt x="7919720" y="899159"/>
                  </a:lnTo>
                  <a:lnTo>
                    <a:pt x="7919720" y="0"/>
                  </a:lnTo>
                  <a:lnTo>
                    <a:pt x="0" y="0"/>
                  </a:lnTo>
                  <a:lnTo>
                    <a:pt x="0" y="899159"/>
                  </a:lnTo>
                  <a:close/>
                </a:path>
              </a:pathLst>
            </a:custGeom>
            <a:ln w="12700">
              <a:solidFill>
                <a:srgbClr val="E0F4F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49580" y="5077459"/>
              <a:ext cx="825500" cy="520700"/>
            </a:xfrm>
            <a:custGeom>
              <a:avLst/>
              <a:gdLst/>
              <a:ahLst/>
              <a:cxnLst/>
              <a:rect l="l" t="t" r="r" b="b"/>
              <a:pathLst>
                <a:path w="825500" h="520700">
                  <a:moveTo>
                    <a:pt x="824992" y="0"/>
                  </a:moveTo>
                  <a:lnTo>
                    <a:pt x="213194" y="0"/>
                  </a:lnTo>
                  <a:lnTo>
                    <a:pt x="0" y="520141"/>
                  </a:lnTo>
                  <a:lnTo>
                    <a:pt x="619391" y="520141"/>
                  </a:lnTo>
                  <a:lnTo>
                    <a:pt x="824992" y="0"/>
                  </a:lnTo>
                  <a:close/>
                </a:path>
              </a:pathLst>
            </a:custGeom>
            <a:solidFill>
              <a:srgbClr val="00A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259840" y="5077459"/>
              <a:ext cx="8102600" cy="520700"/>
            </a:xfrm>
            <a:custGeom>
              <a:avLst/>
              <a:gdLst/>
              <a:ahLst/>
              <a:cxnLst/>
              <a:rect l="l" t="t" r="r" b="b"/>
              <a:pathLst>
                <a:path w="8102600" h="520700">
                  <a:moveTo>
                    <a:pt x="8102473" y="0"/>
                  </a:moveTo>
                  <a:lnTo>
                    <a:pt x="188340" y="0"/>
                  </a:lnTo>
                  <a:lnTo>
                    <a:pt x="0" y="520141"/>
                  </a:lnTo>
                  <a:lnTo>
                    <a:pt x="7914893" y="520141"/>
                  </a:lnTo>
                  <a:lnTo>
                    <a:pt x="8102473" y="0"/>
                  </a:lnTo>
                  <a:close/>
                </a:path>
              </a:pathLst>
            </a:custGeom>
            <a:solidFill>
              <a:srgbClr val="E0F4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469136" y="5220715"/>
            <a:ext cx="6898640" cy="1149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19">
              <a:lnSpc>
                <a:spcPct val="100000"/>
              </a:lnSpc>
              <a:spcBef>
                <a:spcPts val="100"/>
              </a:spcBef>
            </a:pPr>
            <a:r>
              <a:rPr sz="1300" b="1" dirty="0">
                <a:solidFill>
                  <a:srgbClr val="00377A"/>
                </a:solidFill>
                <a:latin typeface="Arial"/>
                <a:cs typeface="Arial"/>
              </a:rPr>
              <a:t>ПРЕВЕНТИВНЫЕ</a:t>
            </a:r>
            <a:r>
              <a:rPr sz="1300" b="1" spc="-45" dirty="0">
                <a:solidFill>
                  <a:srgbClr val="00377A"/>
                </a:solidFill>
                <a:latin typeface="Arial"/>
                <a:cs typeface="Arial"/>
              </a:rPr>
              <a:t> </a:t>
            </a:r>
            <a:r>
              <a:rPr sz="1300" b="1" spc="-20" dirty="0">
                <a:solidFill>
                  <a:srgbClr val="00377A"/>
                </a:solidFill>
                <a:latin typeface="Arial"/>
                <a:cs typeface="Arial"/>
              </a:rPr>
              <a:t>МЕРЫ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endParaRPr sz="1300">
              <a:latin typeface="Arial"/>
              <a:cs typeface="Arial"/>
            </a:endParaRPr>
          </a:p>
          <a:p>
            <a:pPr marL="145415" indent="-132715">
              <a:lnSpc>
                <a:spcPct val="100000"/>
              </a:lnSpc>
              <a:buClr>
                <a:srgbClr val="00ADEE"/>
              </a:buClr>
              <a:buFont typeface="Arial MT"/>
              <a:buChar char="•"/>
              <a:tabLst>
                <a:tab pos="145415" algn="l"/>
              </a:tabLst>
            </a:pPr>
            <a:r>
              <a:rPr sz="1100" spc="-10" dirty="0">
                <a:latin typeface="Microsoft Sans Serif"/>
                <a:cs typeface="Microsoft Sans Serif"/>
              </a:rPr>
              <a:t>бережно</a:t>
            </a:r>
            <a:r>
              <a:rPr sz="1100" spc="-4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храните </a:t>
            </a:r>
            <a:r>
              <a:rPr sz="1100" spc="-20" dirty="0">
                <a:latin typeface="Microsoft Sans Serif"/>
                <a:cs typeface="Microsoft Sans Serif"/>
              </a:rPr>
              <a:t>документы,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удостоверяющие</a:t>
            </a:r>
            <a:r>
              <a:rPr sz="1100" spc="-4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личность,</a:t>
            </a:r>
            <a:r>
              <a:rPr sz="1100" spc="-5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старайтесь</a:t>
            </a:r>
            <a:r>
              <a:rPr sz="1100" spc="-4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не</a:t>
            </a:r>
            <a:r>
              <a:rPr sz="1100" spc="5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допустить</a:t>
            </a:r>
            <a:r>
              <a:rPr sz="1100" spc="-5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их</a:t>
            </a:r>
            <a:r>
              <a:rPr sz="1100" spc="1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потери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или </a:t>
            </a:r>
            <a:r>
              <a:rPr sz="1100" spc="-10" dirty="0">
                <a:latin typeface="Microsoft Sans Serif"/>
                <a:cs typeface="Microsoft Sans Serif"/>
              </a:rPr>
              <a:t>кражи.</a:t>
            </a:r>
            <a:endParaRPr sz="1100">
              <a:latin typeface="Microsoft Sans Serif"/>
              <a:cs typeface="Microsoft Sans Serif"/>
            </a:endParaRPr>
          </a:p>
          <a:p>
            <a:pPr marL="144780" marR="122555" indent="-132715">
              <a:lnSpc>
                <a:spcPct val="100000"/>
              </a:lnSpc>
              <a:spcBef>
                <a:spcPts val="300"/>
              </a:spcBef>
              <a:buClr>
                <a:srgbClr val="00ADEE"/>
              </a:buClr>
              <a:buFont typeface="Arial MT"/>
              <a:buChar char="•"/>
              <a:tabLst>
                <a:tab pos="146685" algn="l"/>
              </a:tabLst>
            </a:pPr>
            <a:r>
              <a:rPr sz="1100" spc="-10" dirty="0">
                <a:latin typeface="Microsoft Sans Serif"/>
                <a:cs typeface="Microsoft Sans Serif"/>
              </a:rPr>
              <a:t>умейте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говорить</a:t>
            </a:r>
            <a:r>
              <a:rPr sz="1100" spc="-6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«нет»!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Оставляйте</a:t>
            </a:r>
            <a:r>
              <a:rPr sz="1100" spc="-6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сканы</a:t>
            </a:r>
            <a:r>
              <a:rPr sz="1100" spc="-20" dirty="0">
                <a:latin typeface="Microsoft Sans Serif"/>
                <a:cs typeface="Microsoft Sans Serif"/>
              </a:rPr>
              <a:t> документов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только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там,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где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этого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требует</a:t>
            </a:r>
            <a:r>
              <a:rPr sz="1100" spc="-75" dirty="0">
                <a:latin typeface="Microsoft Sans Serif"/>
                <a:cs typeface="Microsoft Sans Serif"/>
              </a:rPr>
              <a:t> </a:t>
            </a:r>
            <a:r>
              <a:rPr sz="1100" spc="-25" dirty="0">
                <a:latin typeface="Microsoft Sans Serif"/>
                <a:cs typeface="Microsoft Sans Serif"/>
              </a:rPr>
              <a:t>закон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(например, 	</a:t>
            </a:r>
            <a:r>
              <a:rPr sz="1100" spc="-20" dirty="0">
                <a:latin typeface="Microsoft Sans Serif"/>
                <a:cs typeface="Microsoft Sans Serif"/>
              </a:rPr>
              <a:t>откажите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spc="-20" dirty="0">
                <a:latin typeface="Microsoft Sans Serif"/>
                <a:cs typeface="Microsoft Sans Serif"/>
              </a:rPr>
              <a:t>охранникам,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spc="-20" dirty="0">
                <a:latin typeface="Microsoft Sans Serif"/>
                <a:cs typeface="Microsoft Sans Serif"/>
              </a:rPr>
              <a:t>которые</a:t>
            </a:r>
            <a:r>
              <a:rPr sz="1100" spc="-4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пытаются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снять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-20" dirty="0">
                <a:latin typeface="Microsoft Sans Serif"/>
                <a:cs typeface="Microsoft Sans Serif"/>
              </a:rPr>
              <a:t>копию </a:t>
            </a:r>
            <a:r>
              <a:rPr sz="1100" dirty="0">
                <a:latin typeface="Microsoft Sans Serif"/>
                <a:cs typeface="Microsoft Sans Serif"/>
              </a:rPr>
              <a:t>с</a:t>
            </a:r>
            <a:r>
              <a:rPr sz="1100" spc="2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паспорта,</a:t>
            </a:r>
            <a:r>
              <a:rPr sz="1100" spc="-4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вместо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того </a:t>
            </a:r>
            <a:r>
              <a:rPr sz="1100" dirty="0">
                <a:latin typeface="Microsoft Sans Serif"/>
                <a:cs typeface="Microsoft Sans Serif"/>
              </a:rPr>
              <a:t>чтобы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переписать 	</a:t>
            </a:r>
            <a:r>
              <a:rPr sz="1100" dirty="0">
                <a:latin typeface="Microsoft Sans Serif"/>
                <a:cs typeface="Microsoft Sans Serif"/>
              </a:rPr>
              <a:t>данные</a:t>
            </a:r>
            <a:r>
              <a:rPr sz="1100" spc="-4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для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оформления</a:t>
            </a:r>
            <a:r>
              <a:rPr sz="1100" spc="-4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пропуска</a:t>
            </a:r>
            <a:r>
              <a:rPr sz="1100" spc="-10" dirty="0">
                <a:latin typeface="Arial MT"/>
                <a:cs typeface="Arial MT"/>
              </a:rPr>
              <a:t>).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754380" y="5184139"/>
            <a:ext cx="251460" cy="292100"/>
            <a:chOff x="754380" y="5184139"/>
            <a:chExt cx="251460" cy="292100"/>
          </a:xfrm>
        </p:grpSpPr>
        <p:pic>
          <p:nvPicPr>
            <p:cNvPr id="32" name="object 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8040" y="5250179"/>
              <a:ext cx="137007" cy="126618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754380" y="5184139"/>
              <a:ext cx="251460" cy="292100"/>
            </a:xfrm>
            <a:custGeom>
              <a:avLst/>
              <a:gdLst/>
              <a:ahLst/>
              <a:cxnLst/>
              <a:rect l="l" t="t" r="r" b="b"/>
              <a:pathLst>
                <a:path w="251459" h="292100">
                  <a:moveTo>
                    <a:pt x="251218" y="16510"/>
                  </a:moveTo>
                  <a:lnTo>
                    <a:pt x="250939" y="16510"/>
                  </a:lnTo>
                  <a:lnTo>
                    <a:pt x="250939" y="13970"/>
                  </a:lnTo>
                  <a:lnTo>
                    <a:pt x="250405" y="13970"/>
                  </a:lnTo>
                  <a:lnTo>
                    <a:pt x="250405" y="11430"/>
                  </a:lnTo>
                  <a:lnTo>
                    <a:pt x="238988" y="11430"/>
                  </a:lnTo>
                  <a:lnTo>
                    <a:pt x="238988" y="13970"/>
                  </a:lnTo>
                  <a:lnTo>
                    <a:pt x="239801" y="13970"/>
                  </a:lnTo>
                  <a:lnTo>
                    <a:pt x="239801" y="16510"/>
                  </a:lnTo>
                  <a:lnTo>
                    <a:pt x="239801" y="275590"/>
                  </a:lnTo>
                  <a:lnTo>
                    <a:pt x="239801" y="278130"/>
                  </a:lnTo>
                  <a:lnTo>
                    <a:pt x="238518" y="278130"/>
                  </a:lnTo>
                  <a:lnTo>
                    <a:pt x="238518" y="280670"/>
                  </a:lnTo>
                  <a:lnTo>
                    <a:pt x="45669" y="280670"/>
                  </a:lnTo>
                  <a:lnTo>
                    <a:pt x="45669" y="11049"/>
                  </a:lnTo>
                  <a:lnTo>
                    <a:pt x="250063" y="11049"/>
                  </a:lnTo>
                  <a:lnTo>
                    <a:pt x="249872" y="10033"/>
                  </a:lnTo>
                  <a:lnTo>
                    <a:pt x="246202" y="4826"/>
                  </a:lnTo>
                  <a:lnTo>
                    <a:pt x="240753" y="1270"/>
                  </a:lnTo>
                  <a:lnTo>
                    <a:pt x="234099" y="0"/>
                  </a:lnTo>
                  <a:lnTo>
                    <a:pt x="34264" y="0"/>
                  </a:lnTo>
                  <a:lnTo>
                    <a:pt x="34264" y="11049"/>
                  </a:lnTo>
                  <a:lnTo>
                    <a:pt x="34264" y="280670"/>
                  </a:lnTo>
                  <a:lnTo>
                    <a:pt x="13982" y="280670"/>
                  </a:lnTo>
                  <a:lnTo>
                    <a:pt x="11417" y="278130"/>
                  </a:lnTo>
                  <a:lnTo>
                    <a:pt x="11417" y="13462"/>
                  </a:lnTo>
                  <a:lnTo>
                    <a:pt x="13982" y="11049"/>
                  </a:lnTo>
                  <a:lnTo>
                    <a:pt x="34264" y="11049"/>
                  </a:lnTo>
                  <a:lnTo>
                    <a:pt x="34264" y="0"/>
                  </a:lnTo>
                  <a:lnTo>
                    <a:pt x="17132" y="0"/>
                  </a:lnTo>
                  <a:lnTo>
                    <a:pt x="10464" y="1270"/>
                  </a:lnTo>
                  <a:lnTo>
                    <a:pt x="5016" y="4826"/>
                  </a:lnTo>
                  <a:lnTo>
                    <a:pt x="1346" y="10033"/>
                  </a:lnTo>
                  <a:lnTo>
                    <a:pt x="0" y="16510"/>
                  </a:lnTo>
                  <a:lnTo>
                    <a:pt x="0" y="275209"/>
                  </a:lnTo>
                  <a:lnTo>
                    <a:pt x="1346" y="281559"/>
                  </a:lnTo>
                  <a:lnTo>
                    <a:pt x="5016" y="286766"/>
                  </a:lnTo>
                  <a:lnTo>
                    <a:pt x="10464" y="290322"/>
                  </a:lnTo>
                  <a:lnTo>
                    <a:pt x="17132" y="291719"/>
                  </a:lnTo>
                  <a:lnTo>
                    <a:pt x="234099" y="291719"/>
                  </a:lnTo>
                  <a:lnTo>
                    <a:pt x="240753" y="290322"/>
                  </a:lnTo>
                  <a:lnTo>
                    <a:pt x="246202" y="286766"/>
                  </a:lnTo>
                  <a:lnTo>
                    <a:pt x="249872" y="281559"/>
                  </a:lnTo>
                  <a:lnTo>
                    <a:pt x="250063" y="280670"/>
                  </a:lnTo>
                  <a:lnTo>
                    <a:pt x="250329" y="280670"/>
                  </a:lnTo>
                  <a:lnTo>
                    <a:pt x="250329" y="278130"/>
                  </a:lnTo>
                  <a:lnTo>
                    <a:pt x="250863" y="278130"/>
                  </a:lnTo>
                  <a:lnTo>
                    <a:pt x="250863" y="275590"/>
                  </a:lnTo>
                  <a:lnTo>
                    <a:pt x="251218" y="275590"/>
                  </a:lnTo>
                  <a:lnTo>
                    <a:pt x="251218" y="165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34390" y="5421629"/>
              <a:ext cx="121920" cy="0"/>
            </a:xfrm>
            <a:custGeom>
              <a:avLst/>
              <a:gdLst/>
              <a:ahLst/>
              <a:cxnLst/>
              <a:rect l="l" t="t" r="r" b="b"/>
              <a:pathLst>
                <a:path w="121919">
                  <a:moveTo>
                    <a:pt x="0" y="0"/>
                  </a:moveTo>
                  <a:lnTo>
                    <a:pt x="121412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15"/>
              </a:lnSpc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3359" y="0"/>
            <a:ext cx="9758680" cy="6835140"/>
            <a:chOff x="213359" y="0"/>
            <a:chExt cx="9758680" cy="68351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5459" y="0"/>
              <a:ext cx="6926580" cy="683513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359" y="0"/>
              <a:ext cx="6088380" cy="6835140"/>
            </a:xfrm>
            <a:custGeom>
              <a:avLst/>
              <a:gdLst/>
              <a:ahLst/>
              <a:cxnLst/>
              <a:rect l="l" t="t" r="r" b="b"/>
              <a:pathLst>
                <a:path w="6088380" h="6835140">
                  <a:moveTo>
                    <a:pt x="6088380" y="0"/>
                  </a:moveTo>
                  <a:lnTo>
                    <a:pt x="0" y="0"/>
                  </a:lnTo>
                  <a:lnTo>
                    <a:pt x="0" y="6835047"/>
                  </a:lnTo>
                  <a:lnTo>
                    <a:pt x="3520566" y="6835047"/>
                  </a:lnTo>
                  <a:lnTo>
                    <a:pt x="60883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2750" y="2736850"/>
            <a:ext cx="4686935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3046730" algn="l"/>
                <a:tab pos="3485515" algn="l"/>
              </a:tabLst>
            </a:pPr>
            <a:r>
              <a:rPr lang="ru-RU" sz="3200" spc="-10" dirty="0" smtClean="0"/>
              <a:t>СПАСИБО ЗА ВНИМАНИЕ!</a:t>
            </a: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381484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</TotalTime>
  <Words>487</Words>
  <Application>Microsoft Office PowerPoint</Application>
  <PresentationFormat>Произвольный</PresentationFormat>
  <Paragraphs>73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Arial MT</vt:lpstr>
      <vt:lpstr>Calibri</vt:lpstr>
      <vt:lpstr>Microsoft Sans Serif</vt:lpstr>
      <vt:lpstr>Wingdings</vt:lpstr>
      <vt:lpstr>Office Theme</vt:lpstr>
      <vt:lpstr>МОШЕННИКИ В ЦИФРОВОМ МИРЕ</vt:lpstr>
      <vt:lpstr>ТЕЛЕФОННОЕ МОШЕННИЧЕСТВО И IP-ТЕЛЕФОНИЯ</vt:lpstr>
      <vt:lpstr>SMS-МОШЕННИЧЕСТВО</vt:lpstr>
      <vt:lpstr>ФИШИНГ</vt:lpstr>
      <vt:lpstr>СНИФФЕРИНГ</vt:lpstr>
      <vt:lpstr>ПРАВИЛА КИБЕРБЕЗОПАСНОСТИ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Белеванцева Ольга Сергеевна</dc:creator>
  <cp:lastModifiedBy>Спиридонова Ольга Сергеевна</cp:lastModifiedBy>
  <cp:revision>8</cp:revision>
  <dcterms:created xsi:type="dcterms:W3CDTF">2025-02-12T10:53:17Z</dcterms:created>
  <dcterms:modified xsi:type="dcterms:W3CDTF">2025-02-18T06:17:47Z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2023-04-25T00:00:00Z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2025-02-12T00:00:00Z</vt:filetime>
  </property>
  <property fmtid="{D5CDD505-2E9C-101B-9397-08002B2CF9AE}" pid="5" name="Producer">
    <vt:lpwstr>Microsoft® PowerPoint® 2019</vt:lpwstr>
  </property>
</Properties>
</file>