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301" r:id="rId3"/>
    <p:sldId id="303" r:id="rId4"/>
    <p:sldId id="280" r:id="rId5"/>
    <p:sldId id="346" r:id="rId6"/>
    <p:sldId id="313" r:id="rId7"/>
    <p:sldId id="316" r:id="rId8"/>
    <p:sldId id="350" r:id="rId9"/>
    <p:sldId id="347" r:id="rId10"/>
    <p:sldId id="343" r:id="rId11"/>
    <p:sldId id="344" r:id="rId12"/>
    <p:sldId id="345" r:id="rId13"/>
    <p:sldId id="333" r:id="rId14"/>
    <p:sldId id="334" r:id="rId15"/>
    <p:sldId id="323" r:id="rId16"/>
    <p:sldId id="326" r:id="rId17"/>
    <p:sldId id="354" r:id="rId18"/>
    <p:sldId id="355" r:id="rId19"/>
    <p:sldId id="370" r:id="rId20"/>
    <p:sldId id="36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6" d="100"/>
          <a:sy n="86" d="100"/>
        </p:scale>
        <p:origin x="-2334" y="-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170" y="-77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67CBB-0D75-42A2-9E9B-0CD7538C4491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7288-8792-42FE-BD4F-292C4C6ED0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1932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27288-8792-42FE-BD4F-292C4C6ED0F1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033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27288-8792-42FE-BD4F-292C4C6ED0F1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5848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7000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7000">
    <p:strips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210-&#1087;&#1082;\Desktop\&#1052;&#1054;%204\&#1060;&#1077;&#1089;&#1090;&#1080;&#1074;&#1072;&#1083;&#1100;%2022%20&#1084;&#1072;&#1088;&#1090;&#1072;%20&#1086;&#1095;&#1085;&#1086;\044-chavash%20hevele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210-&#1087;&#1082;\Desktop\&#1052;&#1054;%204\&#1060;&#1077;&#1089;&#1090;&#1080;&#1074;&#1072;&#1083;&#1100;%2022%20&#1084;&#1072;&#1088;&#1090;&#1072;%20&#1086;&#1095;&#1085;&#1086;\044-chavash%20hevele.mp3" TargetMode="External"/><Relationship Id="rId6" Type="http://schemas.openxmlformats.org/officeDocument/2006/relationships/image" Target="../media/image8.jpeg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2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jpeg"/><Relationship Id="rId3" Type="http://schemas.openxmlformats.org/officeDocument/2006/relationships/image" Target="../media/image2.png"/><Relationship Id="rId7" Type="http://schemas.openxmlformats.org/officeDocument/2006/relationships/image" Target="../media/image21.jpeg"/><Relationship Id="rId12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gif"/><Relationship Id="rId10" Type="http://schemas.openxmlformats.org/officeDocument/2006/relationships/image" Target="../media/image24.gif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D:\&#1053;&#1086;&#1074;&#1072;&#1103;%20&#1087;&#1072;&#1087;&#1082;&#1072;%20(2)\&#1053;&#1086;&#1074;&#1072;&#1103;%20&#1087;&#1072;&#1087;&#1082;&#1072;\&#1092;&#1086;&#1090;&#1086;%20&#1074;&#1080;&#1076;&#1077;&#1086;%20&#1080;%20&#1084;&#1091;&#1079;&#1099;&#1082;&#1072;\&#1082;&#1091;&#1082;&#1082;&#1091;&#1082;.mp3" TargetMode="Externa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.pn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18.jpeg"/><Relationship Id="rId7" Type="http://schemas.openxmlformats.org/officeDocument/2006/relationships/image" Target="../media/image1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gif"/><Relationship Id="rId11" Type="http://schemas.openxmlformats.org/officeDocument/2006/relationships/image" Target="../media/image45.gif"/><Relationship Id="rId5" Type="http://schemas.openxmlformats.org/officeDocument/2006/relationships/image" Target="../media/image41.jpeg"/><Relationship Id="rId10" Type="http://schemas.openxmlformats.org/officeDocument/2006/relationships/image" Target="../media/image44.png"/><Relationship Id="rId4" Type="http://schemas.openxmlformats.org/officeDocument/2006/relationships/image" Target="../media/image2.png"/><Relationship Id="rId9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2.png"/><Relationship Id="rId7" Type="http://schemas.openxmlformats.org/officeDocument/2006/relationships/hyperlink" Target="http://www.archives21.ru/home/989/pics/bich_700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jpeg"/><Relationship Id="rId5" Type="http://schemas.openxmlformats.org/officeDocument/2006/relationships/hyperlink" Target="http://www.archives21.ru/home/989/pics/nikolskii_1000.jpg" TargetMode="External"/><Relationship Id="rId4" Type="http://schemas.openxmlformats.org/officeDocument/2006/relationships/image" Target="../media/image52.jpeg"/><Relationship Id="rId9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10" Type="http://schemas.openxmlformats.org/officeDocument/2006/relationships/image" Target="../media/image1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10" Type="http://schemas.openxmlformats.org/officeDocument/2006/relationships/image" Target="../media/image2.png"/><Relationship Id="rId4" Type="http://schemas.openxmlformats.org/officeDocument/2006/relationships/image" Target="../media/image71.jpeg"/><Relationship Id="rId9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solidFill>
                  <a:srgbClr val="7030A0"/>
                </a:solidFill>
              </a:rPr>
              <a:t> </a:t>
            </a:r>
            <a:r>
              <a:rPr lang="ru-RU" sz="2700" b="1" i="1" dirty="0" smtClean="0">
                <a:solidFill>
                  <a:srgbClr val="7030A0"/>
                </a:solidFill>
              </a:rPr>
              <a:t/>
            </a:r>
            <a:br>
              <a:rPr lang="ru-RU" sz="2700" b="1" i="1" dirty="0" smtClean="0">
                <a:solidFill>
                  <a:srgbClr val="7030A0"/>
                </a:solidFill>
              </a:rPr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dirty="0" smtClean="0">
                <a:solidFill>
                  <a:srgbClr val="660033"/>
                </a:solidFill>
              </a:rPr>
              <a:t> 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28596" y="1214422"/>
            <a:ext cx="8208912" cy="4814540"/>
          </a:xfrm>
        </p:spPr>
        <p:txBody>
          <a:bodyPr rtlCol="0">
            <a:normAutofit/>
          </a:bodyPr>
          <a:lstStyle/>
          <a:p>
            <a:pPr algn="ctr">
              <a:buNone/>
            </a:pPr>
            <a:r>
              <a:rPr lang="ru-RU" sz="4400" b="1" i="1" dirty="0" smtClean="0">
                <a:solidFill>
                  <a:srgbClr val="C00000"/>
                </a:solidFill>
              </a:rPr>
              <a:t>        </a:t>
            </a:r>
            <a:endParaRPr lang="ru-RU" sz="3600" b="1" i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sz="4000" b="1" i="1" dirty="0" smtClean="0">
                <a:solidFill>
                  <a:srgbClr val="C00000"/>
                </a:solidFill>
              </a:rPr>
              <a:t> </a:t>
            </a:r>
          </a:p>
          <a:p>
            <a:pPr algn="r">
              <a:buNone/>
              <a:defRPr/>
            </a:pP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  <a:defRPr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Иванова Надежда Александровна, 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Чăваш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Республикин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Çĕнĕ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Шупашкар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хулинчи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пĕтĕмĕшле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пĕлÿ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паракан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8-мĕш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вăтам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шкулти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чăваш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чěлхипе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литература 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вěрентекенě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555776" y="5661248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Çĕнĕ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Шупашкар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38236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238026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5851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1" name="044-chavash hevel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email"/>
          <a:stretch>
            <a:fillRect/>
          </a:stretch>
        </p:blipFill>
        <p:spPr>
          <a:xfrm>
            <a:off x="8839200" y="6165304"/>
            <a:ext cx="304800" cy="30480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467544" y="1052736"/>
            <a:ext cx="849117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</a:t>
            </a:r>
            <a:r>
              <a:rPr lang="vi-VN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ă</a:t>
            </a:r>
            <a:r>
              <a:rPr lang="ru-RU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ваш </a:t>
            </a:r>
            <a:r>
              <a:rPr lang="ru-RU" sz="4400" b="1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ен</a:t>
            </a:r>
            <a:r>
              <a:rPr lang="en-US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ě</a:t>
            </a:r>
            <a:r>
              <a:rPr lang="ru-RU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 </a:t>
            </a:r>
            <a:r>
              <a:rPr lang="ru-RU" sz="4400" b="1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мухтавл</a:t>
            </a:r>
            <a:r>
              <a:rPr lang="vi-VN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ă</a:t>
            </a:r>
            <a:r>
              <a:rPr lang="ru-RU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vi-VN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ç</a:t>
            </a:r>
            <a:r>
              <a:rPr lang="ru-RU" sz="4400" b="1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ыннисем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71833" y="3197204"/>
            <a:ext cx="2887540" cy="3120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6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297736"/>
            <a:ext cx="9144000" cy="356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solidFill>
                <a:srgbClr val="660033"/>
              </a:solidFill>
            </a:endParaRPr>
          </a:p>
        </p:txBody>
      </p:sp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286000" y="241333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0"/>
            <a:ext cx="87849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 smtClean="0"/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Вěренӳ тěллевěсем</a:t>
            </a:r>
            <a:r>
              <a:rPr lang="ru-RU" sz="1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: 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Раҫҫей  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тата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Чăваш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Республики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шайěнче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мухтавлă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ҫынсемпе паллаштарасси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,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вěсен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ячěсене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ěмěрлěхе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асра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хăврасси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;</a:t>
            </a:r>
          </a:p>
          <a:p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Ҫěнě Шупашкарти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хисеп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çыннисемпе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паллашасси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;</a:t>
            </a:r>
          </a:p>
          <a:p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Хальхи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вăхăтра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Ҫěнě Шупашкарта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пурăнакан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паллă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ентешсемпе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паллашасси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;</a:t>
            </a:r>
          </a:p>
          <a:p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илнě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пěлěве</a:t>
            </a:r>
            <a:r>
              <a:rPr lang="ru-RU" sz="16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+mj-lt"/>
              </a:rPr>
              <a:t>ҫирěплетсе хăварасси</a:t>
            </a:r>
            <a:endParaRPr lang="ru-RU" sz="1600" b="1" dirty="0" smtClean="0">
              <a:solidFill>
                <a:srgbClr val="C00000"/>
              </a:solidFill>
              <a:latin typeface="+mj-lt"/>
            </a:endParaRPr>
          </a:p>
          <a:p>
            <a:endParaRPr lang="ru-RU" sz="1600" b="1" dirty="0" smtClean="0">
              <a:solidFill>
                <a:srgbClr val="7030A0"/>
              </a:solidFill>
              <a:latin typeface="+mj-lt"/>
              <a:cs typeface="Times New Roman" pitchFamily="18" charset="0"/>
            </a:endParaRPr>
          </a:p>
          <a:p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Сапăрлăх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тěллевě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: 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1.Тăван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тăрăха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юратма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тěпчеме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тăван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енěн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паллă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ҫыннисене  хисеплеме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хăнăхтарасси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;</a:t>
            </a:r>
            <a:b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2.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Ачасен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тăван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ен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культурине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пěлес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хавхаланăвне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вăйлатасси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.</a:t>
            </a:r>
          </a:p>
          <a:p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Аталантару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тěллевě</a:t>
            </a: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: 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1.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Ҫых</a:t>
            </a:r>
            <a:r>
              <a:rPr lang="vi-VN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ă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нуллă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пуплеве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шухăшлава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тимлěхе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илемлě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те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тěрěс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вулав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хăнăхăвěсене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аталантарасси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сăмах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йышне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пуянлатасси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.</a:t>
            </a:r>
            <a:b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2.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Ачасен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творчествăлла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пултарулăхне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тавҫăрулăхне, тимлěхне</a:t>
            </a:r>
            <a:r>
              <a:rPr lang="ru-RU" sz="1600" b="1" dirty="0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+mj-lt"/>
                <a:cs typeface="Times New Roman" pitchFamily="18" charset="0"/>
              </a:rPr>
              <a:t>аталантарасси</a:t>
            </a:r>
            <a:endParaRPr lang="ru-RU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pic>
        <p:nvPicPr>
          <p:cNvPr id="7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9" name="Picture 2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" name="Picture 2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Click="0" advTm="6000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Untitled-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6669088"/>
          </a:xfrm>
          <a:prstGeom prst="rect">
            <a:avLst/>
          </a:prstGeom>
          <a:noFill/>
        </p:spPr>
      </p:pic>
      <p:pic>
        <p:nvPicPr>
          <p:cNvPr id="109571" name="Picture 3" descr="14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60888" cy="6858000"/>
          </a:xfrm>
          <a:prstGeom prst="rect">
            <a:avLst/>
          </a:prstGeom>
          <a:noFill/>
        </p:spPr>
      </p:pic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4572000" y="4221163"/>
            <a:ext cx="4464496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vi-VN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Çĕр пин юрă-çемĕ кĕвĕлет,</a:t>
            </a:r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57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779838" y="0"/>
            <a:ext cx="5364162" cy="1125538"/>
          </a:xfrm>
        </p:spPr>
        <p:txBody>
          <a:bodyPr>
            <a:normAutofit/>
          </a:bodyPr>
          <a:lstStyle/>
          <a:p>
            <a:pPr algn="r">
              <a:buFontTx/>
              <a:buNone/>
            </a:pPr>
            <a:r>
              <a:rPr lang="vi-VN" sz="2800" dirty="0" smtClean="0">
                <a:solidFill>
                  <a:srgbClr val="C00000"/>
                </a:solidFill>
              </a:rPr>
              <a:t>Çак çĕре эсир пĕлетĕр-и:</a:t>
            </a:r>
            <a:br>
              <a:rPr lang="vi-VN" sz="2800" dirty="0" smtClean="0">
                <a:solidFill>
                  <a:srgbClr val="C00000"/>
                </a:solidFill>
              </a:rPr>
            </a:br>
            <a:r>
              <a:rPr lang="vi-VN" sz="2800" dirty="0" smtClean="0">
                <a:solidFill>
                  <a:srgbClr val="C00000"/>
                </a:solidFill>
              </a:rPr>
              <a:t>Ватă та вăл; ĕмĕр çамрăк та.</a:t>
            </a:r>
            <a:endParaRPr lang="ru-RU" sz="28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109576" name="Rectangle 8"/>
          <p:cNvSpPr>
            <a:spLocks noChangeArrowheads="1"/>
          </p:cNvSpPr>
          <p:nvPr/>
        </p:nvSpPr>
        <p:spPr bwMode="auto">
          <a:xfrm>
            <a:off x="4859338" y="1052513"/>
            <a:ext cx="4067175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vi-VN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Ăсан туйĕ хÿхĕм çав тери –</a:t>
            </a:r>
            <a:br>
              <a:rPr lang="vi-VN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vi-VN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Курсан чун киленĕ </a:t>
            </a:r>
            <a:r>
              <a:rPr lang="vi-VN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вăрманта.</a:t>
            </a:r>
            <a:br>
              <a:rPr lang="vi-VN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ru-RU" sz="2800" dirty="0" smtClean="0">
                <a:solidFill>
                  <a:schemeClr val="accent2"/>
                </a:solidFill>
                <a:latin typeface="Georgia" pitchFamily="18" charset="0"/>
              </a:rPr>
              <a:t> </a:t>
            </a:r>
            <a:endParaRPr lang="ru-RU" sz="2800" dirty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109577" name="Rectangle 9"/>
          <p:cNvSpPr>
            <a:spLocks noChangeArrowheads="1"/>
          </p:cNvSpPr>
          <p:nvPr/>
        </p:nvSpPr>
        <p:spPr bwMode="auto">
          <a:xfrm>
            <a:off x="3995936" y="2060848"/>
            <a:ext cx="489654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vi-VN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Уявра уяв ку çĕр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vi-VN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шывра, </a:t>
            </a:r>
            <a:endParaRPr lang="ru-RU" sz="24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vi-VN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Ĕçĕпе – хускатĕ вăл тăва!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09578" name="Rectangle 10"/>
          <p:cNvSpPr>
            <a:spLocks noChangeArrowheads="1"/>
          </p:cNvSpPr>
          <p:nvPr/>
        </p:nvSpPr>
        <p:spPr bwMode="auto">
          <a:xfrm>
            <a:off x="4067175" y="3213101"/>
            <a:ext cx="5076825" cy="71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vi-VN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Кам-ха, кам çак халăха пĕлет:</a:t>
            </a:r>
            <a:br>
              <a:rPr lang="vi-VN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vi-VN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Вăл çĕр пин сăмахпала пуплет.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579" name="Rectangle 11"/>
          <p:cNvSpPr>
            <a:spLocks noChangeArrowheads="1"/>
          </p:cNvSpPr>
          <p:nvPr/>
        </p:nvSpPr>
        <p:spPr bwMode="auto">
          <a:xfrm>
            <a:off x="4211961" y="5373688"/>
            <a:ext cx="471614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vi-VN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Çĕр пин тĕслĕ тĕрĕ тĕрĕ вăл</a:t>
            </a:r>
            <a:br>
              <a:rPr lang="vi-VN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vi-VN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тĕрлет…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09580" name="044-chavash hevele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</p:pic>
      <p:pic>
        <p:nvPicPr>
          <p:cNvPr id="109581" name="Picture 13" descr="IMG_0475_resiz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95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9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9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5" dur="50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0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2000"/>
                                        <p:tgtEl>
                                          <p:spTgt spid="10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5" showWhenStopped="0">
                <p:cTn id="4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9580"/>
                </p:tgtEl>
              </p:cMediaNode>
            </p:audio>
          </p:childTnLst>
        </p:cTn>
      </p:par>
    </p:tnLst>
    <p:bldLst>
      <p:bldP spid="109574" grpId="0"/>
      <p:bldP spid="109576" grpId="0"/>
      <p:bldP spid="109577" grpId="0"/>
      <p:bldP spid="109578" grpId="0"/>
      <p:bldP spid="10957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43691" y="197941"/>
            <a:ext cx="8229600" cy="1143000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solidFill>
                <a:srgbClr val="660033"/>
              </a:solidFill>
            </a:endParaRPr>
          </a:p>
        </p:txBody>
      </p:sp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384604" y="430769"/>
            <a:ext cx="298332" cy="298331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240264" y="170419"/>
            <a:ext cx="298332" cy="298331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60754" y="430769"/>
            <a:ext cx="298332" cy="298331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2286000" y="241333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92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665526" y="437737"/>
            <a:ext cx="298332" cy="298331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93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521186" y="177387"/>
            <a:ext cx="298332" cy="298331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94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341676" y="437737"/>
            <a:ext cx="298332" cy="298331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0" y="0"/>
            <a:ext cx="865846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Эпир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вěсемпе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мухтанатпăр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4874" y="586902"/>
            <a:ext cx="5435399" cy="5881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03120" y="777965"/>
            <a:ext cx="2647209" cy="28607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http://gov.cap.ru/HOME/000/vid13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989960" y="3741370"/>
            <a:ext cx="1873527" cy="24862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38236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238026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5851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87088" y="318816"/>
            <a:ext cx="6793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kern="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0" y="3067170"/>
            <a:ext cx="34358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Заголовок 26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551942" cy="4680520"/>
          </a:xfrm>
        </p:spPr>
        <p:txBody>
          <a:bodyPr>
            <a:normAutofit/>
          </a:bodyPr>
          <a:lstStyle/>
          <a:p>
            <a:pPr algn="l"/>
            <a:r>
              <a:rPr lang="ru-RU" sz="32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Тупмалли</a:t>
            </a:r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vi-VN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«Тăван </a:t>
            </a:r>
            <a:r>
              <a:rPr lang="vi-V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енĕм чаплă çынсемпе пуян» </a:t>
            </a:r>
            <a:br>
              <a:rPr lang="vi-V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2.Ч</a:t>
            </a:r>
            <a:r>
              <a:rPr lang="vi-VN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ă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 композитор</a:t>
            </a:r>
            <a:r>
              <a:rPr lang="vi-V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ě</a:t>
            </a:r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</a:t>
            </a:r>
            <a:b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3.Малтанхи </a:t>
            </a:r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чӑваш </a:t>
            </a:r>
            <a:r>
              <a:rPr lang="ru-RU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учёнӑйӗсем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Ҫ</a:t>
            </a:r>
            <a: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ě</a:t>
            </a:r>
            <a:r>
              <a:rPr lang="ru-RU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н</a:t>
            </a:r>
            <a: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ě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Шупашкарти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хисеп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 </a:t>
            </a:r>
            <a: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ç</a:t>
            </a:r>
            <a:r>
              <a:rPr lang="ru-RU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ыннисем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</a:b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5.</a:t>
            </a:r>
            <a:r>
              <a:rPr lang="vi-VN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«Мухтав сана, ентешĕм» 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хула </a:t>
            </a:r>
            <a:r>
              <a:rPr lang="vi-VN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шайĕнче паллă çынсем</a:t>
            </a:r>
            <a:r>
              <a:rPr lang="ru-RU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паллашасси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4427984" y="734762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254653707"/>
      </p:ext>
    </p:extLst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solidFill>
                <a:srgbClr val="660033"/>
              </a:solidFill>
            </a:endParaRPr>
          </a:p>
        </p:txBody>
      </p:sp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38203" y="1974290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38236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238026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5851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548710" y="0"/>
            <a:ext cx="8460432" cy="48974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1371600" algn="l"/>
              </a:tabLst>
            </a:pPr>
            <a:r>
              <a:rPr lang="vi-V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Тăван енĕм чаплă çынсемпе пуян</a:t>
            </a:r>
            <a:endParaRPr lang="ru-RU" sz="2400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20" name="Picture 3" descr="42514793_imgB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50090" y="1918861"/>
            <a:ext cx="2259052" cy="169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8" name="Picture 4" descr="Портрет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68" y="940030"/>
            <a:ext cx="2832945" cy="3651949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layer.myshared.ru/5/480466/slides/slide_13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724128" y="489749"/>
            <a:ext cx="2199208" cy="170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player.myshared.ru/5/480466/slides/slide_14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230884" y="483422"/>
            <a:ext cx="2298925" cy="213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22085" y="4676551"/>
            <a:ext cx="2577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 Яковлевич Яковлев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1848 - 1930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sun9-10.userapi.com/impf/YBgSyxZcCoKd1IKBUBNvCspSOymHw4dKTgYKXA/qHkEa5zchGg.jpg?size=1280x590&amp;quality=96&amp;sign=7678d3f7fcb00d44a1caeb6a8573d6cd&amp;type=album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98"/>
          <a:stretch/>
        </p:blipFill>
        <p:spPr bwMode="auto">
          <a:xfrm>
            <a:off x="2963251" y="3675661"/>
            <a:ext cx="6076826" cy="292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50828" y="2276872"/>
            <a:ext cx="4529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 </a:t>
            </a:r>
            <a:endParaRPr lang="ru-RU" dirty="0" smtClean="0">
              <a:solidFill>
                <a:prstClr val="black"/>
              </a:solidFill>
            </a:endParaRPr>
          </a:p>
          <a:p>
            <a:r>
              <a:rPr lang="ru-RU" sz="2000" b="1" dirty="0" err="1" smtClean="0">
                <a:solidFill>
                  <a:srgbClr val="002060"/>
                </a:solidFill>
              </a:rPr>
              <a:t>Чӑваш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халăхĕн</a:t>
            </a:r>
            <a:r>
              <a:rPr lang="ru-RU" sz="2000" b="1" dirty="0">
                <a:solidFill>
                  <a:srgbClr val="002060"/>
                </a:solidFill>
              </a:rPr>
              <a:t> </a:t>
            </a:r>
            <a:r>
              <a:rPr lang="en-US" sz="2000" b="1" dirty="0">
                <a:solidFill>
                  <a:srgbClr val="002060"/>
                </a:solidFill>
              </a:rPr>
              <a:t>XIX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ӗмӗр</a:t>
            </a:r>
            <a:r>
              <a:rPr lang="ru-RU" sz="2000" b="1" dirty="0">
                <a:solidFill>
                  <a:srgbClr val="002060"/>
                </a:solidFill>
              </a:rPr>
              <a:t> </a:t>
            </a:r>
            <a:r>
              <a:rPr lang="ru-RU" sz="2000" b="1" dirty="0" err="1">
                <a:solidFill>
                  <a:srgbClr val="002060"/>
                </a:solidFill>
              </a:rPr>
              <a:t>вĕçĕнчи</a:t>
            </a:r>
            <a:r>
              <a:rPr lang="ru-RU" sz="2000" b="1" dirty="0">
                <a:solidFill>
                  <a:srgbClr val="002060"/>
                </a:solidFill>
              </a:rPr>
              <a:t> - </a:t>
            </a:r>
            <a:r>
              <a:rPr lang="en-US" sz="2000" b="1" dirty="0">
                <a:solidFill>
                  <a:srgbClr val="002060"/>
                </a:solidFill>
              </a:rPr>
              <a:t>XX</a:t>
            </a:r>
            <a:r>
              <a:rPr lang="ru-RU" sz="2000" b="1" dirty="0">
                <a:solidFill>
                  <a:srgbClr val="002060"/>
                </a:solidFill>
              </a:rPr>
              <a:t> </a:t>
            </a:r>
            <a:r>
              <a:rPr lang="ru-RU" sz="2000" b="1" dirty="0" err="1">
                <a:solidFill>
                  <a:srgbClr val="002060"/>
                </a:solidFill>
              </a:rPr>
              <a:t>пуçламăшĕнчи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çутлăхçи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çӗнӗ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чӑваш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çырулӑхне</a:t>
            </a:r>
            <a:r>
              <a:rPr lang="ru-RU" sz="2000" b="1" dirty="0">
                <a:solidFill>
                  <a:srgbClr val="002060"/>
                </a:solidFill>
              </a:rPr>
              <a:t>  </a:t>
            </a:r>
            <a:r>
              <a:rPr lang="ru-RU" sz="2000" b="1" dirty="0" err="1">
                <a:solidFill>
                  <a:srgbClr val="002060"/>
                </a:solidFill>
              </a:rPr>
              <a:t>йĕркелекенĕ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Библие</a:t>
            </a:r>
            <a:r>
              <a:rPr lang="ru-RU" sz="2000" b="1" dirty="0">
                <a:solidFill>
                  <a:srgbClr val="002060"/>
                </a:solidFill>
              </a:rPr>
              <a:t>  </a:t>
            </a:r>
            <a:r>
              <a:rPr lang="ru-RU" sz="2000" b="1" dirty="0" err="1">
                <a:solidFill>
                  <a:srgbClr val="002060"/>
                </a:solidFill>
              </a:rPr>
              <a:t>чăвашла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куçараканĕ</a:t>
            </a:r>
            <a:r>
              <a:rPr lang="ru-RU" sz="2000" b="1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37461875"/>
      </p:ext>
    </p:extLst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solidFill>
                <a:srgbClr val="660033"/>
              </a:solidFill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116819" y="0"/>
            <a:ext cx="4176464" cy="2068699"/>
          </a:xfrm>
        </p:spPr>
        <p:txBody>
          <a:bodyPr>
            <a:normAutofit/>
          </a:bodyPr>
          <a:lstStyle/>
          <a:p>
            <a:r>
              <a:rPr lang="ru-RU" sz="2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Геннадий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Никандрович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Волков-</a:t>
            </a:r>
            <a:r>
              <a:rPr lang="vi-VN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тĕпчевçĕ</a:t>
            </a:r>
            <a:r>
              <a:rPr lang="vi-V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педагог, педагогика ăслăхĕсен тухтăрĕ (1967), профессор (1968), çыравçă, куҫаруҫӑ, критик, Чӑваш АССР тава тивĕçлĕ вĕрентӳçи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3"/>
          </p:nvPr>
        </p:nvSpPr>
        <p:spPr>
          <a:xfrm rot="10800000" flipV="1">
            <a:off x="4390290" y="579166"/>
            <a:ext cx="4771568" cy="1193650"/>
          </a:xfrm>
        </p:spPr>
        <p:txBody>
          <a:bodyPr>
            <a:noAutofit/>
          </a:bodyPr>
          <a:lstStyle/>
          <a:p>
            <a:endParaRPr lang="ru-RU" sz="2000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000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Пётр  Егорович Ег</a:t>
            </a:r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оров</a:t>
            </a:r>
          </a:p>
          <a:p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vi-VN" sz="20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аççей </a:t>
            </a:r>
            <a:r>
              <a:rPr lang="vi-VN" sz="20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архитекторĕ, </a:t>
            </a:r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vi-VN" sz="20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етербургри </a:t>
            </a:r>
            <a:r>
              <a:rPr lang="vi-VN" sz="20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Çуллахи пахча картин авторĕсенчен пĕри. </a:t>
            </a:r>
            <a:endParaRPr lang="ru-RU" sz="2000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2" name="Содержимое 21" descr="C:\Users\210-пк\Desktop\Академик_Геннадий_Никандрович_Волков.gif"/>
          <p:cNvPicPr>
            <a:picLocks noGrp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204864"/>
            <a:ext cx="1872208" cy="289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0" y="5085184"/>
            <a:ext cx="421196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83464">
              <a:defRPr/>
            </a:pPr>
            <a:endParaRPr lang="ru-RU" sz="1400" b="1" dirty="0" smtClean="0">
              <a:solidFill>
                <a:srgbClr val="002060"/>
              </a:solidFill>
            </a:endParaRPr>
          </a:p>
          <a:p>
            <a:pPr marL="365760" indent="-283464">
              <a:defRPr/>
            </a:pPr>
            <a:endParaRPr lang="ru-RU" sz="1400" b="1" dirty="0" smtClean="0">
              <a:solidFill>
                <a:srgbClr val="002060"/>
              </a:solidFill>
            </a:endParaRPr>
          </a:p>
          <a:p>
            <a:pPr marL="365760" indent="-283464">
              <a:defRPr/>
            </a:pPr>
            <a:endParaRPr lang="ru-RU" sz="1400" b="1" dirty="0" smtClean="0">
              <a:solidFill>
                <a:srgbClr val="002060"/>
              </a:solidFill>
            </a:endParaRPr>
          </a:p>
          <a:p>
            <a:pPr marL="365760" indent="-283464">
              <a:defRPr/>
            </a:pPr>
            <a:r>
              <a:rPr lang="vi-VN" sz="1600" b="1" dirty="0">
                <a:solidFill>
                  <a:srgbClr val="002060"/>
                </a:solidFill>
              </a:rPr>
              <a:t>500 ытла ăслăлăх ĕçĕ, вĕсем шучĕнче 27 монографи çырнă. </a:t>
            </a:r>
          </a:p>
        </p:txBody>
      </p:sp>
      <p:pic>
        <p:nvPicPr>
          <p:cNvPr id="24" name="Picture 18" descr="http://leveluptoys.ru/images/7_gnomov_knigi_dlya_detey_ot_0_do_1_skachat_knigu_besplatno_65354_1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275856" y="3645024"/>
            <a:ext cx="946244" cy="143475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" name="Picture 8" descr="http://elbib.nbchr.ru/lib_files/kzd/kalendar/archives/kp/Shuvashskaia_etnopedagogika.jpg"/>
          <p:cNvPicPr>
            <a:picLocks noChangeAspect="1" noChangeArrowheads="1"/>
          </p:cNvPicPr>
          <p:nvPr/>
        </p:nvPicPr>
        <p:blipFill>
          <a:blip r:embed="rId7" cstate="email">
            <a:extLst/>
          </a:blip>
          <a:srcRect/>
          <a:stretch>
            <a:fillRect/>
          </a:stretch>
        </p:blipFill>
        <p:spPr bwMode="auto">
          <a:xfrm>
            <a:off x="2051720" y="2204864"/>
            <a:ext cx="969290" cy="1400794"/>
          </a:xfrm>
          <a:prstGeom prst="rect">
            <a:avLst/>
          </a:prstGeom>
          <a:ln w="9525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203848" y="2204864"/>
            <a:ext cx="966333" cy="144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123728" y="3645024"/>
            <a:ext cx="91972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Прямоугольник 27"/>
          <p:cNvSpPr/>
          <p:nvPr/>
        </p:nvSpPr>
        <p:spPr>
          <a:xfrm>
            <a:off x="179512" y="5085184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Литератур</a:t>
            </a:r>
            <a:r>
              <a:rPr lang="vi-V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псевдоним</a:t>
            </a:r>
            <a:r>
              <a:rPr lang="vi-V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ě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solidFill>
                  <a:srgbClr val="C000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i="1" dirty="0" err="1" smtClean="0">
                <a:solidFill>
                  <a:srgbClr val="C000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Кашкăр</a:t>
            </a:r>
            <a:r>
              <a:rPr lang="ru-RU" b="1" i="1" dirty="0" smtClean="0">
                <a:solidFill>
                  <a:srgbClr val="C000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Хуначи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Рисунок 29" descr="C:\Users\210-пк\Desktop\Egorov_P_E.gif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55976" y="1831781"/>
            <a:ext cx="2204894" cy="2941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 descr="C:\Users\210-пк\Desktop\1280px-Центральные_ворота_Летнего_Сада.jpg"/>
          <p:cNvPicPr/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6560870" y="1544056"/>
            <a:ext cx="244827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Диагональная полоса 33"/>
          <p:cNvSpPr/>
          <p:nvPr/>
        </p:nvSpPr>
        <p:spPr>
          <a:xfrm flipH="1">
            <a:off x="4283968" y="0"/>
            <a:ext cx="45719" cy="4725144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7900" y="0"/>
            <a:ext cx="7188200" cy="80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elbib.nbchr.ru/lib_files/kzd/kalendar/egorov_pamjatnik.jpg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916994" y="3947150"/>
            <a:ext cx="2092148" cy="291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70181" y="4800039"/>
            <a:ext cx="34563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latin typeface="+mj-lt"/>
              </a:rPr>
              <a:t>П.Егоров</a:t>
            </a:r>
            <a:r>
              <a:rPr lang="ru-RU" b="1" dirty="0" smtClean="0">
                <a:solidFill>
                  <a:srgbClr val="FF0000"/>
                </a:solidFill>
                <a:latin typeface="+mj-lt"/>
              </a:rPr>
              <a:t> архитектура </a:t>
            </a:r>
            <a:r>
              <a:rPr lang="ru-RU" b="1" dirty="0" err="1">
                <a:solidFill>
                  <a:srgbClr val="FF0000"/>
                </a:solidFill>
                <a:latin typeface="+mj-lt"/>
              </a:rPr>
              <a:t>сооруженийӗсене</a:t>
            </a:r>
            <a:r>
              <a:rPr lang="ru-RU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+mj-lt"/>
              </a:rPr>
              <a:t>тунӑ</a:t>
            </a:r>
            <a:r>
              <a:rPr lang="ru-RU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+mj-lt"/>
              </a:rPr>
              <a:t>ҫӗре</a:t>
            </a:r>
            <a:r>
              <a:rPr lang="ru-RU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+mj-lt"/>
              </a:rPr>
              <a:t>хутшӑннӑ</a:t>
            </a:r>
            <a:r>
              <a:rPr lang="ru-RU" b="1" dirty="0" smtClean="0">
                <a:solidFill>
                  <a:srgbClr val="FF0000"/>
                </a:solidFill>
                <a:latin typeface="+mj-lt"/>
              </a:rPr>
              <a:t>: </a:t>
            </a:r>
            <a:r>
              <a:rPr lang="ru-RU" b="1" dirty="0" err="1" smtClean="0">
                <a:solidFill>
                  <a:srgbClr val="FF0000"/>
                </a:solidFill>
                <a:latin typeface="+mj-lt"/>
              </a:rPr>
              <a:t>Хӗллехи</a:t>
            </a:r>
            <a:r>
              <a:rPr lang="ru-RU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+mj-lt"/>
              </a:rPr>
              <a:t>кермен</a:t>
            </a:r>
            <a:r>
              <a:rPr lang="ru-RU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+mj-lt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latin typeface="+mj-lt"/>
              </a:rPr>
              <a:t>Смольн</a:t>
            </a:r>
            <a:r>
              <a:rPr lang="vi-VN" b="1" dirty="0" smtClean="0">
                <a:solidFill>
                  <a:srgbClr val="FF0000"/>
                </a:solidFill>
                <a:latin typeface="+mj-lt"/>
              </a:rPr>
              <a:t>ă</a:t>
            </a:r>
            <a:r>
              <a:rPr lang="ru-RU" b="1" dirty="0" smtClean="0">
                <a:solidFill>
                  <a:srgbClr val="FF0000"/>
                </a:solidFill>
                <a:latin typeface="+mj-lt"/>
              </a:rPr>
              <a:t>й </a:t>
            </a:r>
            <a:r>
              <a:rPr lang="ru-RU" b="1" dirty="0" err="1">
                <a:solidFill>
                  <a:srgbClr val="FF0000"/>
                </a:solidFill>
                <a:latin typeface="+mj-lt"/>
              </a:rPr>
              <a:t>мӑнастирӗ</a:t>
            </a:r>
            <a:r>
              <a:rPr lang="ru-RU" b="1" dirty="0">
                <a:solidFill>
                  <a:srgbClr val="FF0000"/>
                </a:solidFill>
                <a:latin typeface="+mj-lt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latin typeface="+mj-lt"/>
              </a:rPr>
              <a:t>Штегельман</a:t>
            </a:r>
            <a:r>
              <a:rPr lang="ru-RU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+mj-lt"/>
              </a:rPr>
              <a:t>ҫурчӗ</a:t>
            </a:r>
            <a:r>
              <a:rPr lang="ru-RU" b="1" dirty="0">
                <a:solidFill>
                  <a:srgbClr val="FF0000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796043963"/>
      </p:ext>
    </p:extLst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180528" y="0"/>
            <a:ext cx="8867328" cy="692696"/>
          </a:xfrm>
        </p:spPr>
        <p:txBody>
          <a:bodyPr rtlCol="0">
            <a:no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vi-VN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Чăваш ятне тĕнче уçлăхне çĕкленĕ паттăр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Андриян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Николаев</a:t>
            </a:r>
            <a:endParaRPr 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38236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238026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5851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3" name="Picture 72" descr="image002-11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07504" y="764704"/>
            <a:ext cx="1584176" cy="2411958"/>
          </a:xfrm>
          <a:prstGeom prst="rect">
            <a:avLst/>
          </a:prstGeom>
          <a:solidFill>
            <a:srgbClr val="D0E7FC"/>
          </a:solidFill>
          <a:ln w="9525" cmpd="dbl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21" name="Picture 35" descr="nikolaev-grave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596336" y="4077072"/>
            <a:ext cx="1547664" cy="2329201"/>
          </a:xfrm>
          <a:prstGeom prst="rect">
            <a:avLst/>
          </a:prstGeom>
          <a:noFill/>
          <a:ln w="12700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6012160" y="867057"/>
            <a:ext cx="31683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 smtClean="0">
                <a:solidFill>
                  <a:srgbClr val="C00000"/>
                </a:solidFill>
              </a:rPr>
              <a:t>Кам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</a:rPr>
              <a:t>пěлмест-ши</a:t>
            </a:r>
            <a:r>
              <a:rPr lang="ru-RU" sz="1600" b="1" dirty="0" smtClean="0">
                <a:solidFill>
                  <a:srgbClr val="C00000"/>
                </a:solidFill>
              </a:rPr>
              <a:t> паян </a:t>
            </a:r>
            <a:r>
              <a:rPr lang="ru-RU" sz="1600" b="1" dirty="0" err="1" smtClean="0">
                <a:solidFill>
                  <a:srgbClr val="C00000"/>
                </a:solidFill>
              </a:rPr>
              <a:t>Шуршăла</a:t>
            </a:r>
            <a:r>
              <a:rPr lang="ru-RU" sz="1600" b="1" dirty="0" smtClean="0">
                <a:solidFill>
                  <a:srgbClr val="C00000"/>
                </a:solidFill>
              </a:rPr>
              <a:t>?</a:t>
            </a:r>
          </a:p>
          <a:p>
            <a:r>
              <a:rPr lang="ru-RU" sz="1600" b="1" dirty="0" err="1" smtClean="0">
                <a:solidFill>
                  <a:srgbClr val="C00000"/>
                </a:solidFill>
              </a:rPr>
              <a:t>Хисеплетпěр</a:t>
            </a:r>
            <a:r>
              <a:rPr lang="ru-RU" sz="1600" b="1" dirty="0" smtClean="0">
                <a:solidFill>
                  <a:srgbClr val="C00000"/>
                </a:solidFill>
              </a:rPr>
              <a:t>  </a:t>
            </a:r>
            <a:r>
              <a:rPr lang="ru-RU" sz="1600" b="1" dirty="0" err="1" smtClean="0">
                <a:solidFill>
                  <a:srgbClr val="C00000"/>
                </a:solidFill>
              </a:rPr>
              <a:t>эпир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</a:rPr>
              <a:t>ҫак </a:t>
            </a:r>
            <a:r>
              <a:rPr lang="ru-RU" sz="1600" b="1" dirty="0" smtClean="0">
                <a:solidFill>
                  <a:srgbClr val="C00000"/>
                </a:solidFill>
              </a:rPr>
              <a:t>яла.</a:t>
            </a:r>
          </a:p>
          <a:p>
            <a:r>
              <a:rPr lang="ru-RU" sz="1600" b="1" dirty="0" err="1" smtClean="0">
                <a:solidFill>
                  <a:srgbClr val="C00000"/>
                </a:solidFill>
              </a:rPr>
              <a:t>Кунта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</a:rPr>
              <a:t>пирěн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</a:rPr>
              <a:t>тăван</a:t>
            </a:r>
            <a:r>
              <a:rPr lang="ru-RU" sz="1600" b="1" dirty="0" smtClean="0">
                <a:solidFill>
                  <a:srgbClr val="C00000"/>
                </a:solidFill>
              </a:rPr>
              <a:t>, </a:t>
            </a:r>
            <a:r>
              <a:rPr lang="ru-RU" sz="1600" b="1" dirty="0" err="1" smtClean="0">
                <a:solidFill>
                  <a:srgbClr val="C00000"/>
                </a:solidFill>
              </a:rPr>
              <a:t>Андриян</a:t>
            </a:r>
            <a:r>
              <a:rPr lang="ru-RU" sz="1600" b="1" dirty="0" smtClean="0">
                <a:solidFill>
                  <a:srgbClr val="C00000"/>
                </a:solidFill>
              </a:rPr>
              <a:t>,</a:t>
            </a:r>
          </a:p>
          <a:p>
            <a:r>
              <a:rPr lang="ru-RU" sz="1600" b="1" dirty="0" err="1" smtClean="0">
                <a:solidFill>
                  <a:srgbClr val="C00000"/>
                </a:solidFill>
              </a:rPr>
              <a:t>Курнă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</a:rPr>
              <a:t>ҫутă тěнче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</a:rPr>
              <a:t>чи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</a:rPr>
              <a:t>малтан</a:t>
            </a:r>
            <a:r>
              <a:rPr lang="ru-RU" sz="1600" b="1" dirty="0" smtClean="0">
                <a:solidFill>
                  <a:srgbClr val="C00000"/>
                </a:solidFill>
              </a:rPr>
              <a:t>…</a:t>
            </a:r>
          </a:p>
          <a:p>
            <a:r>
              <a:rPr lang="ru-RU" sz="1600" b="1" dirty="0" err="1" smtClean="0">
                <a:solidFill>
                  <a:srgbClr val="C00000"/>
                </a:solidFill>
              </a:rPr>
              <a:t>Вăл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</a:rPr>
              <a:t>ҫěклерě ҫěр-шывăн чысне</a:t>
            </a:r>
            <a:r>
              <a:rPr lang="ru-RU" sz="1600" b="1" dirty="0" smtClean="0">
                <a:solidFill>
                  <a:srgbClr val="C00000"/>
                </a:solidFill>
              </a:rPr>
              <a:t>, </a:t>
            </a:r>
          </a:p>
          <a:p>
            <a:r>
              <a:rPr lang="ru-RU" sz="1600" b="1" dirty="0" err="1" smtClean="0">
                <a:solidFill>
                  <a:srgbClr val="C00000"/>
                </a:solidFill>
              </a:rPr>
              <a:t>Вăл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</a:rPr>
              <a:t>ямарě</a:t>
            </a:r>
            <a:r>
              <a:rPr lang="ru-RU" sz="1600" b="1" dirty="0" smtClean="0">
                <a:solidFill>
                  <a:srgbClr val="C00000"/>
                </a:solidFill>
              </a:rPr>
              <a:t>  </a:t>
            </a:r>
            <a:r>
              <a:rPr lang="ru-RU" sz="1600" b="1" dirty="0" err="1" smtClean="0">
                <a:solidFill>
                  <a:srgbClr val="C00000"/>
                </a:solidFill>
              </a:rPr>
              <a:t>чăвашăн</a:t>
            </a:r>
            <a:r>
              <a:rPr lang="ru-RU" sz="1600" b="1" dirty="0" smtClean="0">
                <a:solidFill>
                  <a:srgbClr val="C00000"/>
                </a:solidFill>
              </a:rPr>
              <a:t>  </a:t>
            </a:r>
            <a:r>
              <a:rPr lang="ru-RU" sz="1600" b="1" dirty="0" err="1" smtClean="0">
                <a:solidFill>
                  <a:srgbClr val="C00000"/>
                </a:solidFill>
              </a:rPr>
              <a:t>ятне</a:t>
            </a:r>
            <a:r>
              <a:rPr lang="ru-RU" sz="1600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             </a:t>
            </a:r>
            <a:r>
              <a:rPr lang="ru-RU" sz="1600" b="1" dirty="0" err="1" smtClean="0">
                <a:solidFill>
                  <a:srgbClr val="C00000"/>
                </a:solidFill>
              </a:rPr>
              <a:t>Ваҫлей Давыдов-Анатри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25" name="Picture 47" descr="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79512" y="3645024"/>
            <a:ext cx="1763688" cy="2730341"/>
          </a:xfrm>
          <a:prstGeom prst="rect">
            <a:avLst/>
          </a:prstGeom>
          <a:noFill/>
          <a:ln w="9525" cmpd="thinThick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179512" y="5805264"/>
            <a:ext cx="1935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prstClr val="white"/>
                </a:solidFill>
              </a:rPr>
              <a:t>«Восток-3» </a:t>
            </a:r>
            <a:r>
              <a:rPr lang="ru-RU" b="1" dirty="0" err="1" smtClean="0">
                <a:solidFill>
                  <a:prstClr val="white"/>
                </a:solidFill>
              </a:rPr>
              <a:t>карап</a:t>
            </a:r>
            <a:endParaRPr lang="ru-RU" b="1" dirty="0">
              <a:solidFill>
                <a:prstClr val="white"/>
              </a:solidFill>
            </a:endParaRPr>
          </a:p>
        </p:txBody>
      </p:sp>
      <p:pic>
        <p:nvPicPr>
          <p:cNvPr id="27" name="Picture 17" descr="8"/>
          <p:cNvPicPr>
            <a:picLocks noChangeAspect="1" noChangeArrowheads="1"/>
          </p:cNvPicPr>
          <p:nvPr/>
        </p:nvPicPr>
        <p:blipFill>
          <a:blip r:embed="rId8" cstate="print">
            <a:lum bright="-6000" contrast="18000"/>
          </a:blip>
          <a:srcRect/>
          <a:stretch>
            <a:fillRect/>
          </a:stretch>
        </p:blipFill>
        <p:spPr bwMode="auto">
          <a:xfrm>
            <a:off x="2131648" y="3573016"/>
            <a:ext cx="2440130" cy="1688653"/>
          </a:xfrm>
          <a:prstGeom prst="rect">
            <a:avLst/>
          </a:prstGeom>
          <a:noFill/>
          <a:ln w="6350" cmpd="dbl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28" name="Picture 30" descr="Nikolaev_AG-Starr-on-Starr-alleja"/>
          <p:cNvPicPr>
            <a:picLocks noChangeAspect="1" noChangeArrowheads="1"/>
          </p:cNvPicPr>
          <p:nvPr/>
        </p:nvPicPr>
        <p:blipFill>
          <a:blip r:embed="rId9" cstate="print">
            <a:lum bright="12000" contrast="24000"/>
          </a:blip>
          <a:srcRect/>
          <a:stretch>
            <a:fillRect/>
          </a:stretch>
        </p:blipFill>
        <p:spPr bwMode="auto">
          <a:xfrm>
            <a:off x="2051720" y="5301208"/>
            <a:ext cx="2592288" cy="1296541"/>
          </a:xfrm>
          <a:prstGeom prst="rect">
            <a:avLst/>
          </a:prstGeom>
          <a:noFill/>
          <a:ln w="9525" cmpd="dbl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29" name="Picture 10" descr="90"/>
          <p:cNvPicPr>
            <a:picLocks noChangeAspect="1" noChangeArrowheads="1"/>
          </p:cNvPicPr>
          <p:nvPr/>
        </p:nvPicPr>
        <p:blipFill>
          <a:blip r:embed="rId10" cstate="email">
            <a:lum bright="-6000" contrast="12000"/>
          </a:blip>
          <a:srcRect/>
          <a:stretch>
            <a:fillRect/>
          </a:stretch>
        </p:blipFill>
        <p:spPr bwMode="auto">
          <a:xfrm>
            <a:off x="1907704" y="764703"/>
            <a:ext cx="1629677" cy="2579059"/>
          </a:xfrm>
          <a:prstGeom prst="rect">
            <a:avLst/>
          </a:prstGeom>
          <a:noFill/>
          <a:ln w="9525" cmpd="dbl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30" name="Picture 13" descr="На родине."/>
          <p:cNvPicPr>
            <a:picLocks noChangeAspect="1" noChangeArrowheads="1"/>
          </p:cNvPicPr>
          <p:nvPr/>
        </p:nvPicPr>
        <p:blipFill>
          <a:blip r:embed="rId11" cstate="email">
            <a:lum contrast="6000"/>
          </a:blip>
          <a:srcRect/>
          <a:stretch>
            <a:fillRect/>
          </a:stretch>
        </p:blipFill>
        <p:spPr bwMode="auto">
          <a:xfrm>
            <a:off x="4716016" y="4077072"/>
            <a:ext cx="2808287" cy="1771650"/>
          </a:xfrm>
          <a:prstGeom prst="rect">
            <a:avLst/>
          </a:prstGeom>
          <a:noFill/>
          <a:ln w="3175" cmpd="tri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 rot="10800000" flipV="1">
            <a:off x="5004048" y="5790977"/>
            <a:ext cx="25922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76263" algn="l"/>
              </a:tabLst>
            </a:pPr>
            <a:r>
              <a:rPr lang="ru-RU" sz="1100" dirty="0" smtClean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	</a:t>
            </a:r>
            <a:r>
              <a:rPr lang="ru-RU" sz="14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Овчинников Н.В. </a:t>
            </a:r>
            <a:endParaRPr lang="ru-RU" sz="9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576263" algn="l"/>
              </a:tabLst>
            </a:pPr>
            <a:r>
              <a:rPr lang="ru-RU" sz="14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           «</a:t>
            </a:r>
            <a:r>
              <a:rPr lang="ru-RU" sz="1400" b="1" dirty="0" err="1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Тăван</a:t>
            </a:r>
            <a:r>
              <a:rPr lang="ru-RU" sz="14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ҫěр-шывра»</a:t>
            </a:r>
            <a:endParaRPr lang="ru-RU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3" name="Picture 11" descr="12"/>
          <p:cNvPicPr>
            <a:picLocks noChangeAspect="1" noChangeArrowheads="1"/>
          </p:cNvPicPr>
          <p:nvPr/>
        </p:nvPicPr>
        <p:blipFill>
          <a:blip r:embed="rId12" cstate="print">
            <a:lum contrast="12000"/>
            <a:grayscl/>
          </a:blip>
          <a:srcRect/>
          <a:stretch>
            <a:fillRect/>
          </a:stretch>
        </p:blipFill>
        <p:spPr bwMode="auto">
          <a:xfrm>
            <a:off x="3691668" y="1176362"/>
            <a:ext cx="2305050" cy="1546225"/>
          </a:xfrm>
          <a:prstGeom prst="rect">
            <a:avLst/>
          </a:prstGeom>
          <a:noFill/>
          <a:ln w="9525" cmpd="tri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 rot="10800000" flipV="1">
            <a:off x="0" y="3171774"/>
            <a:ext cx="29158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05.09.1929 – 03.07.2004</a:t>
            </a:r>
            <a:endParaRPr lang="ru-RU" sz="1400" b="1" u="sng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</p:txBody>
      </p:sp>
      <p:pic>
        <p:nvPicPr>
          <p:cNvPr id="34" name="куккук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3" cstate="email"/>
          <a:stretch>
            <a:fillRect/>
          </a:stretch>
        </p:blipFill>
        <p:spPr>
          <a:xfrm>
            <a:off x="8839200" y="6381328"/>
            <a:ext cx="304800" cy="3048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07905" y="2743597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3-мĕш совет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космонавчӗ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,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икĕ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хутчен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 Совет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Союзӗн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Паттӑрӗ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,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авиаци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 генерал –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/>
              </a:rPr>
              <a:t>майорӗ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200044"/>
      </p:ext>
    </p:extLst>
  </p:cSld>
  <p:clrMapOvr>
    <a:masterClrMapping/>
  </p:clrMapOvr>
  <p:transition spd="slow" advClick="0" advTm="15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252535" y="3900260"/>
            <a:ext cx="3319585" cy="1400948"/>
          </a:xfrm>
        </p:spPr>
        <p:txBody>
          <a:bodyPr rtlCol="0">
            <a:normAutofit/>
          </a:bodyPr>
          <a:lstStyle/>
          <a:p>
            <a:pPr algn="just">
              <a:spcAft>
                <a:spcPts val="0"/>
              </a:spcAft>
              <a:tabLst>
                <a:tab pos="2494280" algn="l"/>
              </a:tabLst>
            </a:pPr>
            <a:r>
              <a:rPr lang="ru-RU" sz="2000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effectLst/>
              <a:latin typeface="Times New Roman"/>
              <a:ea typeface="Calibri"/>
            </a:endParaRPr>
          </a:p>
        </p:txBody>
      </p:sp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3800" y="235311"/>
            <a:ext cx="2161936" cy="2871610"/>
          </a:xfrm>
          <a:prstGeom prst="rect">
            <a:avLst/>
          </a:prstGeom>
          <a:noFill/>
          <a:ln/>
        </p:spPr>
      </p:pic>
      <p:sp>
        <p:nvSpPr>
          <p:cNvPr id="6" name="Прямоугольник 5"/>
          <p:cNvSpPr/>
          <p:nvPr/>
        </p:nvSpPr>
        <p:spPr>
          <a:xfrm>
            <a:off x="2195736" y="4509120"/>
            <a:ext cx="38430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Таня Юн </a:t>
            </a:r>
          </a:p>
          <a:p>
            <a:pPr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(Т. </a:t>
            </a:r>
            <a:r>
              <a:rPr lang="ru-RU" sz="14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Бурашникова</a:t>
            </a: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b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(1903-1977)</a:t>
            </a:r>
            <a:endParaRPr lang="ru-RU" sz="1400" b="1" kern="0" dirty="0" smtClean="0">
              <a:solidFill>
                <a:srgbClr val="002060"/>
              </a:solidFill>
            </a:endParaRP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44824"/>
            <a:ext cx="1910432" cy="2605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860032" y="2492896"/>
            <a:ext cx="1925960" cy="253432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4" descr="osipov_p_n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1141" y="2132856"/>
            <a:ext cx="1972859" cy="280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 flipV="1">
            <a:off x="7380312" y="4869160"/>
            <a:ext cx="15465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4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Пётр Осипов</a:t>
            </a:r>
            <a:r>
              <a:rPr lang="ru-RU" sz="1400" b="1" kern="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kern="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(1900-1987)</a:t>
            </a:r>
            <a:endParaRPr lang="ru-RU" sz="1200" b="1" kern="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6156176" y="332656"/>
            <a:ext cx="2987824" cy="187220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5" y="5390219"/>
            <a:ext cx="90236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1918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-1919</a:t>
            </a:r>
            <a:r>
              <a:rPr lang="vi-VN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çулсенче </a:t>
            </a:r>
            <a:r>
              <a:rPr lang="ru-RU" sz="1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Хусанта</a:t>
            </a:r>
            <a:r>
              <a:rPr lang="vi-VN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vi-VN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1920</a:t>
            </a:r>
            <a:r>
              <a:rPr lang="vi-VN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çулта </a:t>
            </a:r>
            <a:r>
              <a:rPr lang="ru-RU" sz="1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Шупашкарта</a:t>
            </a:r>
            <a:r>
              <a:rPr lang="vi-VN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пĕрремĕш </a:t>
            </a:r>
            <a:r>
              <a:rPr lang="ru-RU" sz="1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спектакльсене</a:t>
            </a:r>
            <a:r>
              <a:rPr lang="vi-VN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лартнă</a:t>
            </a:r>
            <a:r>
              <a:rPr lang="vi-VN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vi-VN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1926</a:t>
            </a:r>
            <a:r>
              <a:rPr lang="vi-VN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1932</a:t>
            </a:r>
            <a:r>
              <a:rPr lang="vi-VN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çулсенче 7 илемлĕ тата документлă кинохайлав ӳкернĕ</a:t>
            </a:r>
            <a:r>
              <a:rPr lang="vi-VN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vi-VN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1932</a:t>
            </a:r>
            <a:r>
              <a:rPr lang="vi-VN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çултанпа вăл каллех </a:t>
            </a: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vi-VN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ваш </a:t>
            </a:r>
            <a:r>
              <a:rPr lang="ru-RU" sz="1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патшал</a:t>
            </a:r>
            <a:r>
              <a:rPr lang="vi-VN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х </a:t>
            </a:r>
            <a:r>
              <a:rPr lang="ru-RU" sz="1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академи</a:t>
            </a: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театрӗн</a:t>
            </a: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ертӳçи </a:t>
            </a:r>
            <a:r>
              <a:rPr lang="vi-VN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вырăнне йышăннă.</a:t>
            </a:r>
            <a:endParaRPr lang="ru-RU" sz="1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505" y="3106921"/>
            <a:ext cx="230425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kern="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Иоаким</a:t>
            </a:r>
            <a:r>
              <a:rPr lang="ru-RU" sz="2000" b="1" kern="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Максимов-</a:t>
            </a:r>
            <a:r>
              <a:rPr lang="ru-RU" sz="2000" b="1" kern="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Кошкинский</a:t>
            </a:r>
            <a:r>
              <a:rPr lang="ru-RU" sz="2000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endParaRPr lang="ru-RU" sz="22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«Ч</a:t>
            </a:r>
            <a:r>
              <a:rPr lang="vi-VN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ru-RU" sz="16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вашкино</a:t>
            </a:r>
            <a:r>
              <a:rPr lang="ru-RU" sz="1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r>
              <a:rPr lang="ru-RU" sz="16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студин</a:t>
            </a:r>
            <a:r>
              <a:rPr lang="ru-RU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йĕркелевçи</a:t>
            </a:r>
            <a:r>
              <a:rPr lang="ru-RU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режиссёрĕ</a:t>
            </a:r>
            <a:r>
              <a:rPr lang="ru-RU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, актёр, драматург, киносценарист, </a:t>
            </a:r>
            <a:r>
              <a:rPr lang="ru-RU" sz="16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çыравçă</a:t>
            </a:r>
            <a:r>
              <a:rPr lang="ru-RU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тăлмач</a:t>
            </a:r>
            <a:r>
              <a:rPr lang="ru-RU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ru-RU" sz="1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4644008" y="5013176"/>
            <a:ext cx="2286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Ольга </a:t>
            </a:r>
            <a:r>
              <a:rPr lang="vi-VN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Ивановна</a:t>
            </a:r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Ырсем</a:t>
            </a:r>
            <a:endParaRPr lang="ru-RU" sz="1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0" y="188641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C00000"/>
                </a:solidFill>
              </a:rPr>
              <a:t>Чăваш</a:t>
            </a:r>
            <a:r>
              <a:rPr lang="ru-RU" b="1" i="1" dirty="0" smtClean="0"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</a:rPr>
              <a:t>патшалăх</a:t>
            </a:r>
            <a:r>
              <a:rPr lang="ru-RU" b="1" i="1" dirty="0" smtClean="0">
                <a:solidFill>
                  <a:srgbClr val="C00000"/>
                </a:solidFill>
              </a:rPr>
              <a:t> К. В. Иванов </a:t>
            </a:r>
            <a:r>
              <a:rPr lang="ru-RU" b="1" i="1" dirty="0" err="1" smtClean="0">
                <a:solidFill>
                  <a:srgbClr val="C00000"/>
                </a:solidFill>
              </a:rPr>
              <a:t>ячĕллĕ</a:t>
            </a:r>
            <a:r>
              <a:rPr lang="ru-RU" b="1" i="1" dirty="0" smtClean="0">
                <a:solidFill>
                  <a:srgbClr val="C00000"/>
                </a:solidFill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</a:rPr>
              <a:t>академи</a:t>
            </a:r>
            <a:r>
              <a:rPr lang="ru-RU" b="1" i="1" dirty="0" smtClean="0">
                <a:solidFill>
                  <a:srgbClr val="C00000"/>
                </a:solidFill>
              </a:rPr>
              <a:t> драма </a:t>
            </a:r>
            <a:r>
              <a:rPr lang="ru-RU" b="1" i="1" dirty="0" err="1" smtClean="0">
                <a:solidFill>
                  <a:srgbClr val="C00000"/>
                </a:solidFill>
              </a:rPr>
              <a:t>театрĕ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411760" y="1124744"/>
            <a:ext cx="4446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2060"/>
                </a:solidFill>
              </a:rPr>
              <a:t>А.Островскин</a:t>
            </a:r>
            <a:r>
              <a:rPr lang="ru-RU" b="1" dirty="0" smtClean="0">
                <a:solidFill>
                  <a:srgbClr val="002060"/>
                </a:solidFill>
              </a:rPr>
              <a:t> </a:t>
            </a:r>
            <a:r>
              <a:rPr lang="ru-RU" b="1" dirty="0">
                <a:solidFill>
                  <a:srgbClr val="002060"/>
                </a:solidFill>
              </a:rPr>
              <a:t>«</a:t>
            </a:r>
            <a:r>
              <a:rPr lang="ru-RU" b="1" dirty="0" err="1">
                <a:solidFill>
                  <a:srgbClr val="002060"/>
                </a:solidFill>
              </a:rPr>
              <a:t>Хӑв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пурӑнас</a:t>
            </a:r>
            <a:r>
              <a:rPr lang="ru-RU" b="1" dirty="0">
                <a:solidFill>
                  <a:srgbClr val="002060"/>
                </a:solidFill>
              </a:rPr>
              <a:t>  </a:t>
            </a:r>
            <a:r>
              <a:rPr lang="ru-RU" b="1" dirty="0" err="1">
                <a:solidFill>
                  <a:srgbClr val="002060"/>
                </a:solidFill>
              </a:rPr>
              <a:t>тенӗ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пек </a:t>
            </a:r>
            <a:r>
              <a:rPr lang="ru-RU" b="1" dirty="0">
                <a:solidFill>
                  <a:srgbClr val="002060"/>
                </a:solidFill>
              </a:rPr>
              <a:t>ан </a:t>
            </a:r>
            <a:r>
              <a:rPr lang="ru-RU" b="1" dirty="0" err="1">
                <a:solidFill>
                  <a:srgbClr val="002060"/>
                </a:solidFill>
              </a:rPr>
              <a:t>пурӑн</a:t>
            </a:r>
            <a:r>
              <a:rPr lang="ru-RU" b="1" dirty="0">
                <a:solidFill>
                  <a:srgbClr val="002060"/>
                </a:solidFill>
              </a:rPr>
              <a:t>» </a:t>
            </a:r>
            <a:r>
              <a:rPr lang="ru-RU" b="1" dirty="0" err="1" smtClean="0">
                <a:solidFill>
                  <a:srgbClr val="002060"/>
                </a:solidFill>
              </a:rPr>
              <a:t>пьесине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лартнă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076056" y="692696"/>
            <a:ext cx="12058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74254003"/>
      </p:ext>
    </p:extLst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38236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238026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5851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87088" y="318816"/>
            <a:ext cx="6793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kern="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0" y="3067170"/>
            <a:ext cx="34358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Заголовок 2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7398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Аса </a:t>
            </a:r>
            <a:r>
              <a:rPr lang="ru-RU" sz="36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илер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-ха…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2" y="580426"/>
            <a:ext cx="914399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                </a:t>
            </a:r>
            <a:r>
              <a:rPr lang="vi-VN" sz="2000" dirty="0" smtClean="0">
                <a:solidFill>
                  <a:srgbClr val="002060"/>
                </a:solidFill>
                <a:latin typeface="+mj-lt"/>
              </a:rPr>
              <a:t>1.Кам </a:t>
            </a:r>
            <a:r>
              <a:rPr lang="vi-VN" sz="2000" dirty="0">
                <a:solidFill>
                  <a:srgbClr val="002060"/>
                </a:solidFill>
                <a:latin typeface="+mj-lt"/>
              </a:rPr>
              <a:t>ачаллах Дадиани килне лекнĕ?</a:t>
            </a:r>
          </a:p>
          <a:p>
            <a:r>
              <a:rPr lang="vi-VN" sz="2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2.Çак хӳмене куракансем ăна тĕнчери чи чаплă </a:t>
            </a:r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r>
              <a:rPr lang="vi-VN" sz="20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саккăрмĕш </a:t>
            </a:r>
            <a:r>
              <a:rPr lang="vi-VN" sz="2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япала тесе хакланă. Мӗнле хӳме пирки сӑмах</a:t>
            </a:r>
            <a:r>
              <a:rPr lang="vi-VN" sz="20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?</a:t>
            </a:r>
            <a:endParaRPr lang="vi-VN" sz="2000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r>
              <a:rPr lang="vi-VN" sz="2000" dirty="0">
                <a:solidFill>
                  <a:srgbClr val="002060"/>
                </a:solidFill>
                <a:latin typeface="+mj-lt"/>
              </a:rPr>
              <a:t>3. Геннадий Никандрович ӑçта çуралнӑ? </a:t>
            </a:r>
          </a:p>
          <a:p>
            <a:r>
              <a:rPr lang="vi-VN" sz="2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4.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1972-1982 </a:t>
            </a:r>
            <a:r>
              <a:rPr lang="vi-VN" sz="2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çулсенче </a:t>
            </a:r>
            <a:r>
              <a:rPr lang="vi-VN" sz="20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  </a:t>
            </a:r>
            <a:r>
              <a:rPr lang="vi-VN" sz="2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Эрфуртри аслă педагогика шкулĕнче вĕрентнĕ.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Ун</a:t>
            </a:r>
            <a:r>
              <a:rPr lang="vi-VN" sz="20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ă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н </a:t>
            </a:r>
            <a:r>
              <a:rPr lang="vi-VN" sz="20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500 </a:t>
            </a:r>
            <a:r>
              <a:rPr lang="vi-VN" sz="2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ытла ăслăлăх ĕçĕ, вĕсем шучĕнче 27 монографи çырнă</a:t>
            </a:r>
            <a:r>
              <a:rPr lang="vi-VN" sz="2000" dirty="0">
                <a:solidFill>
                  <a:srgbClr val="002060"/>
                </a:solidFill>
                <a:latin typeface="+mj-lt"/>
              </a:rPr>
              <a:t>. </a:t>
            </a:r>
          </a:p>
          <a:p>
            <a:r>
              <a:rPr lang="vi-VN" sz="2000" dirty="0">
                <a:solidFill>
                  <a:srgbClr val="002060"/>
                </a:solidFill>
                <a:latin typeface="+mj-lt"/>
              </a:rPr>
              <a:t>5. </a:t>
            </a:r>
            <a:r>
              <a:rPr lang="vi-VN" dirty="0">
                <a:solidFill>
                  <a:srgbClr val="002060"/>
                </a:solidFill>
                <a:latin typeface="+mj-lt"/>
              </a:rPr>
              <a:t>Пӗрремӗш чӑваш артисчӗсене </a:t>
            </a:r>
            <a:r>
              <a:rPr lang="vi-VN" dirty="0" smtClean="0">
                <a:solidFill>
                  <a:srgbClr val="002060"/>
                </a:solidFill>
                <a:latin typeface="+mj-lt"/>
              </a:rPr>
              <a:t>кам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сене</a:t>
            </a:r>
            <a:r>
              <a:rPr lang="vi-VN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vi-VN" dirty="0">
                <a:solidFill>
                  <a:srgbClr val="002060"/>
                </a:solidFill>
                <a:latin typeface="+mj-lt"/>
              </a:rPr>
              <a:t>пӗлетӗр?</a:t>
            </a:r>
          </a:p>
          <a:p>
            <a:r>
              <a:rPr lang="vi-VN" sz="2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6. Кам вӑл Иоаким Маскимов-Кошкинский?</a:t>
            </a:r>
          </a:p>
          <a:p>
            <a:r>
              <a:rPr lang="vi-VN" sz="2000" dirty="0">
                <a:solidFill>
                  <a:srgbClr val="002060"/>
                </a:solidFill>
                <a:latin typeface="+mj-lt"/>
              </a:rPr>
              <a:t>7</a:t>
            </a:r>
            <a:r>
              <a:rPr lang="vi-VN" sz="2000" dirty="0" smtClean="0">
                <a:solidFill>
                  <a:srgbClr val="002060"/>
                </a:solidFill>
                <a:latin typeface="+mj-lt"/>
              </a:rPr>
              <a:t>.</a:t>
            </a: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vi-VN" sz="2000" dirty="0" smtClean="0">
                <a:solidFill>
                  <a:srgbClr val="002060"/>
                </a:solidFill>
                <a:latin typeface="+mj-lt"/>
              </a:rPr>
              <a:t>Кам </a:t>
            </a:r>
            <a:r>
              <a:rPr lang="vi-VN" sz="2000" dirty="0">
                <a:solidFill>
                  <a:srgbClr val="002060"/>
                </a:solidFill>
                <a:latin typeface="+mj-lt"/>
              </a:rPr>
              <a:t>çак пьесăсене çырнă: «Хум» (1924), «Сатурпа Илем» (1933), «Атăл кĕввисем» (1933), «К. Иванов» (1950), «Çĕмĕрт çеçки çурăлсан» (1950), «Урнă самана» (1958)?</a:t>
            </a:r>
          </a:p>
          <a:p>
            <a:r>
              <a:rPr lang="vi-VN" sz="2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8. Теччĕ районĕнчи  Кăнна Кушки ялĕнче çуралса ӳснӗ паллӑ çынсене аса </a:t>
            </a:r>
            <a:r>
              <a:rPr lang="vi-VN" sz="20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илӗр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.</a:t>
            </a:r>
            <a:endParaRPr lang="vi-VN" sz="2000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050" name="Picture 2" descr="Ӳкерчĕк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39902"/>
            <a:ext cx="1246083" cy="1694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 descr="C:\Users\210-пк\Desktop\Egorov_P_E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4539903"/>
            <a:ext cx="1296144" cy="1646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Содержимое 21" descr="C:\Users\210-пк\Desktop\Академик_Геннадий_Никандрович_Волков.gif"/>
          <p:cNvPicPr>
            <a:picLocks noGrp="1"/>
          </p:cNvPicPr>
          <p:nvPr>
            <p:ph sz="half" idx="2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20272" y="0"/>
            <a:ext cx="1282305" cy="19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C:\Users\210-пк\Desktop\1280px-Центральные_ворота_Летнего_Сада.jpg"/>
          <p:cNvPicPr/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79511" y="4539047"/>
            <a:ext cx="1307577" cy="1647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5095" y="4522841"/>
            <a:ext cx="1266877" cy="1679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067050" y="4533076"/>
            <a:ext cx="1205880" cy="168826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2" name="Picture 4" descr="http://enc.cap.ru/pics/%D0%BA%D0%BE%D1%88%D0%BA%D0%B8%D0%BD%D0%BE_%D0%BD%D0%BE%D0%B2%D0%BE%D1%82%D0%B5%D0%BC.gif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85" t="12822"/>
          <a:stretch/>
        </p:blipFill>
        <p:spPr bwMode="auto">
          <a:xfrm>
            <a:off x="7154416" y="4509121"/>
            <a:ext cx="1884642" cy="167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18127799"/>
      </p:ext>
    </p:extLst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38236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238026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5851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87088" y="318816"/>
            <a:ext cx="6793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kern="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0" y="3067170"/>
            <a:ext cx="34358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Заголовок 2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7398"/>
          </a:xfrm>
        </p:spPr>
        <p:txBody>
          <a:bodyPr>
            <a:normAutofit fontScale="90000"/>
          </a:bodyPr>
          <a:lstStyle/>
          <a:p>
            <a:r>
              <a:rPr lang="en-US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</a:t>
            </a:r>
            <a:r>
              <a:rPr lang="ru-RU" sz="36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</a:t>
            </a:r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</a:t>
            </a:r>
            <a:r>
              <a:rPr lang="ru-RU" sz="36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ынсене</a:t>
            </a:r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мӗн</a:t>
            </a:r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</a:t>
            </a:r>
            <a:r>
              <a:rPr lang="ru-RU" sz="36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ыхӑнтарать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Кăнна КушкиТутарстан çинч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21003"/>
            <a:ext cx="9144000" cy="5932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35896" y="908720"/>
            <a:ext cx="4845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28220" y="5445224"/>
            <a:ext cx="841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1988" y="497236"/>
            <a:ext cx="88201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 i="1" dirty="0" smtClean="0">
                <a:solidFill>
                  <a:srgbClr val="002060"/>
                </a:solidFill>
              </a:rPr>
              <a:t>Иванов </a:t>
            </a:r>
            <a:r>
              <a:rPr lang="vi-VN" b="1" i="1" dirty="0">
                <a:solidFill>
                  <a:srgbClr val="002060"/>
                </a:solidFill>
              </a:rPr>
              <a:t>Игнатий Иванович — çыравçă. </a:t>
            </a:r>
            <a:endParaRPr lang="ru-RU" b="1" i="1" dirty="0" smtClean="0">
              <a:solidFill>
                <a:srgbClr val="002060"/>
              </a:solidFill>
            </a:endParaRPr>
          </a:p>
          <a:p>
            <a:endParaRPr lang="ru-RU" b="1" i="1" dirty="0">
              <a:solidFill>
                <a:srgbClr val="002060"/>
              </a:solidFill>
            </a:endParaRPr>
          </a:p>
          <a:p>
            <a:r>
              <a:rPr lang="vi-VN" b="1" i="1" dirty="0" smtClean="0">
                <a:solidFill>
                  <a:srgbClr val="002060"/>
                </a:solidFill>
              </a:rPr>
              <a:t>Максимов-Кошкинский </a:t>
            </a:r>
            <a:r>
              <a:rPr lang="vi-VN" b="1" i="1" dirty="0">
                <a:solidFill>
                  <a:srgbClr val="002060"/>
                </a:solidFill>
              </a:rPr>
              <a:t>Иоаким Степанович — актёр, режиссёр, чăваш театрне тата "Чăвашкино" студие йĕркелекенĕ</a:t>
            </a:r>
            <a:r>
              <a:rPr lang="vi-VN" b="1" i="1" dirty="0" smtClean="0">
                <a:solidFill>
                  <a:srgbClr val="002060"/>
                </a:solidFill>
              </a:rPr>
              <a:t>.</a:t>
            </a:r>
            <a:endParaRPr lang="ru-RU" b="1" i="1" dirty="0" smtClean="0">
              <a:solidFill>
                <a:srgbClr val="002060"/>
              </a:solidFill>
            </a:endParaRPr>
          </a:p>
          <a:p>
            <a:endParaRPr lang="vi-VN" b="1" i="1" dirty="0">
              <a:solidFill>
                <a:srgbClr val="002060"/>
              </a:solidFill>
            </a:endParaRPr>
          </a:p>
          <a:p>
            <a:r>
              <a:rPr lang="vi-VN" b="1" i="1" dirty="0">
                <a:solidFill>
                  <a:srgbClr val="002060"/>
                </a:solidFill>
              </a:rPr>
              <a:t>Казакова Анна Григорьевна — чăваш юрăçи</a:t>
            </a:r>
            <a:r>
              <a:rPr lang="vi-VN" b="1" i="1" dirty="0" smtClean="0">
                <a:solidFill>
                  <a:srgbClr val="002060"/>
                </a:solidFill>
              </a:rPr>
              <a:t>.</a:t>
            </a:r>
            <a:endParaRPr lang="ru-RU" b="1" i="1" dirty="0" smtClean="0">
              <a:solidFill>
                <a:srgbClr val="002060"/>
              </a:solidFill>
            </a:endParaRPr>
          </a:p>
          <a:p>
            <a:endParaRPr lang="vi-VN" b="1" i="1" dirty="0">
              <a:solidFill>
                <a:srgbClr val="002060"/>
              </a:solidFill>
            </a:endParaRPr>
          </a:p>
          <a:p>
            <a:r>
              <a:rPr lang="vi-VN" b="1" i="1" dirty="0">
                <a:solidFill>
                  <a:srgbClr val="002060"/>
                </a:solidFill>
              </a:rPr>
              <a:t>Тиххăн  Петӗркки— çыравçă</a:t>
            </a:r>
            <a:r>
              <a:rPr lang="vi-VN" b="1" i="1" dirty="0" smtClean="0">
                <a:solidFill>
                  <a:srgbClr val="002060"/>
                </a:solidFill>
              </a:rPr>
              <a:t>.</a:t>
            </a:r>
            <a:endParaRPr lang="ru-RU" b="1" i="1" dirty="0" smtClean="0">
              <a:solidFill>
                <a:srgbClr val="002060"/>
              </a:solidFill>
            </a:endParaRPr>
          </a:p>
          <a:p>
            <a:endParaRPr lang="vi-VN" b="1" i="1" dirty="0">
              <a:solidFill>
                <a:srgbClr val="002060"/>
              </a:solidFill>
            </a:endParaRPr>
          </a:p>
          <a:p>
            <a:r>
              <a:rPr lang="vi-VN" b="1" i="1" dirty="0">
                <a:solidFill>
                  <a:srgbClr val="002060"/>
                </a:solidFill>
              </a:rPr>
              <a:t>Резюков Николай Андреевич (1998-1969 — чĕлхеçĕ, лексикограф, Н.И.Ашмарин вĕренекенĕ тата ĕçне малалла тăсаканĕ</a:t>
            </a:r>
            <a:r>
              <a:rPr lang="vi-VN" b="1" i="1" dirty="0" smtClean="0">
                <a:solidFill>
                  <a:srgbClr val="002060"/>
                </a:solidFill>
              </a:rPr>
              <a:t>.</a:t>
            </a:r>
            <a:endParaRPr lang="ru-RU" b="1" i="1" dirty="0" smtClean="0">
              <a:solidFill>
                <a:srgbClr val="002060"/>
              </a:solidFill>
            </a:endParaRPr>
          </a:p>
          <a:p>
            <a:endParaRPr lang="vi-VN" b="1" i="1" dirty="0">
              <a:solidFill>
                <a:srgbClr val="002060"/>
              </a:solidFill>
            </a:endParaRPr>
          </a:p>
          <a:p>
            <a:r>
              <a:rPr lang="vi-VN" b="1" i="1" dirty="0">
                <a:solidFill>
                  <a:srgbClr val="002060"/>
                </a:solidFill>
              </a:rPr>
              <a:t>Рекеев Алексей Васильевич — сăваплăхçă, вĕрентевçĕ, çуттатуртаслăх ĕçлевçи</a:t>
            </a:r>
            <a:r>
              <a:rPr lang="vi-VN" b="1" i="1" dirty="0" smtClean="0">
                <a:solidFill>
                  <a:srgbClr val="002060"/>
                </a:solidFill>
              </a:rPr>
              <a:t>.</a:t>
            </a:r>
            <a:endParaRPr lang="vi-VN" b="1" i="1" dirty="0">
              <a:solidFill>
                <a:srgbClr val="002060"/>
              </a:solidFill>
            </a:endParaRPr>
          </a:p>
          <a:p>
            <a:r>
              <a:rPr lang="vi-VN" b="1" i="1" dirty="0">
                <a:solidFill>
                  <a:srgbClr val="002060"/>
                </a:solidFill>
              </a:rPr>
              <a:t>Яковлев Иван Яковлевич (1848-1930) — чăвашсен аслă  çутлăхçи, çĕнĕ чăваш çырулăхне йĕркелекенĕ, Библие чăвашла куçараканĕ.</a:t>
            </a:r>
          </a:p>
          <a:p>
            <a:endParaRPr lang="vi-VN" b="1" i="1" dirty="0">
              <a:solidFill>
                <a:srgbClr val="002060"/>
              </a:solidFill>
            </a:endParaRPr>
          </a:p>
          <a:p>
            <a:r>
              <a:rPr lang="vi-VN" b="1" i="1" dirty="0">
                <a:solidFill>
                  <a:srgbClr val="002060"/>
                </a:solidFill>
              </a:rPr>
              <a:t>Алга Александр Егорович- çыравçă, </a:t>
            </a:r>
            <a:r>
              <a:rPr lang="vi-VN" b="1" i="1" dirty="0" smtClean="0">
                <a:solidFill>
                  <a:srgbClr val="002060"/>
                </a:solidFill>
              </a:rPr>
              <a:t>поэт.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243" y="5629890"/>
            <a:ext cx="8291513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10771346"/>
      </p:ext>
    </p:extLst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38236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238026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5851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87088" y="318816"/>
            <a:ext cx="6793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kern="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0" y="3067170"/>
            <a:ext cx="34358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Заголовок 2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79976010"/>
      </p:ext>
    </p:extLst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38236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238026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5851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87088" y="318816"/>
            <a:ext cx="6793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kern="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0" y="2766359"/>
            <a:ext cx="34358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Заголовок 26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60350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vi-VN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ă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 композитор</a:t>
            </a:r>
            <a:r>
              <a:rPr lang="vi-VN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ě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</a:t>
            </a:r>
            <a:endParaRPr lang="ru-RU" dirty="0"/>
          </a:p>
        </p:txBody>
      </p:sp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035" y="521002"/>
            <a:ext cx="1823648" cy="2220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932" y="1860169"/>
            <a:ext cx="2267744" cy="16927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ФЁДОР ПАВЛОВ</a:t>
            </a:r>
          </a:p>
          <a:p>
            <a:pPr algn="ctr"/>
            <a:r>
              <a:rPr lang="ru-RU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sz="1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Сӑрнай</a:t>
            </a:r>
            <a:r>
              <a:rPr lang="ru-RU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» </a:t>
            </a:r>
            <a:r>
              <a:rPr lang="ru-RU" sz="1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ятпа</a:t>
            </a:r>
            <a:r>
              <a:rPr lang="ru-RU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юрӑсен</a:t>
            </a:r>
            <a:r>
              <a:rPr lang="ru-RU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пуххине</a:t>
            </a:r>
            <a:r>
              <a:rPr lang="ru-RU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пичетленӗ</a:t>
            </a:r>
            <a:r>
              <a:rPr lang="ru-RU" sz="1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,</a:t>
            </a:r>
            <a:br>
              <a:rPr lang="ru-RU" sz="1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Чӑваш</a:t>
            </a:r>
            <a:r>
              <a:rPr lang="ru-RU" sz="1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халӑх</a:t>
            </a:r>
            <a:r>
              <a:rPr lang="ru-RU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хорне</a:t>
            </a:r>
            <a:r>
              <a:rPr lang="ru-RU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йӗркеленӗ</a:t>
            </a:r>
            <a:endParaRPr lang="ru-RU" sz="1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 descr="Максимов Степан Максимович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5931" y="531330"/>
            <a:ext cx="1699930" cy="216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00846" y="2674027"/>
            <a:ext cx="2304253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СТЕПАН МАКСИМОВ</a:t>
            </a:r>
          </a:p>
          <a:p>
            <a:pPr algn="ctr"/>
            <a:r>
              <a:rPr lang="ru-RU" sz="1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2000 </a:t>
            </a:r>
            <a:r>
              <a:rPr lang="ru-RU" sz="1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ытла</a:t>
            </a:r>
            <a:r>
              <a:rPr lang="ru-RU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sz="1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чӑваш</a:t>
            </a:r>
            <a:r>
              <a:rPr lang="ru-RU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sz="1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халӑх</a:t>
            </a:r>
            <a:r>
              <a:rPr lang="ru-RU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sz="1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юррине</a:t>
            </a:r>
            <a:endParaRPr lang="ru-RU" sz="1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ru-RU" sz="1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 </a:t>
            </a:r>
            <a:r>
              <a:rPr lang="en-US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ç</a:t>
            </a:r>
            <a:r>
              <a:rPr lang="ru-RU" sz="1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ырса</a:t>
            </a:r>
            <a:r>
              <a:rPr lang="ru-RU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sz="1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илсе</a:t>
            </a:r>
            <a:r>
              <a:rPr lang="ru-RU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 </a:t>
            </a:r>
            <a:r>
              <a:rPr lang="ru-RU" sz="1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илемлетнӗ</a:t>
            </a:r>
            <a:endParaRPr lang="ru-RU" sz="1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21" name="Рисунок 1" descr="1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7200" y="531330"/>
            <a:ext cx="1745823" cy="225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85861" y="2728182"/>
            <a:ext cx="2304256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/>
              </a:rPr>
              <a:t>ГЕННАДИЙ ВОРОБЬЕВ</a:t>
            </a:r>
          </a:p>
          <a:p>
            <a:pPr algn="ctr"/>
            <a:r>
              <a:rPr lang="en-US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21 ç</a:t>
            </a:r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ул</a:t>
            </a: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ç</a:t>
            </a: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е</a:t>
            </a:r>
            <a:r>
              <a:rPr lang="en-US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ç </a:t>
            </a:r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пурӑннӑ</a:t>
            </a: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, </a:t>
            </a:r>
          </a:p>
          <a:p>
            <a:pPr algn="ctr"/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8 </a:t>
            </a:r>
            <a:r>
              <a:rPr lang="en-US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ç</a:t>
            </a:r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ултах</a:t>
            </a: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 фортепьяно </a:t>
            </a:r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валли</a:t>
            </a: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 «</a:t>
            </a:r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Чӑваш</a:t>
            </a: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кӗвви</a:t>
            </a: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» </a:t>
            </a:r>
            <a:r>
              <a:rPr lang="en-US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ç</a:t>
            </a:r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</a:rPr>
              <a:t>ырнӑ</a:t>
            </a:r>
            <a:endParaRPr lang="ru-RU" sz="1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sz="1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1" name="Picture 3" descr="D:\МОИ ДОКУМЕНТЫ\Desktop\VOROBEV_Vasilii_Petrovich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851384" y="481099"/>
            <a:ext cx="1753387" cy="208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645200" y="2664998"/>
            <a:ext cx="241176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ВАСИЛИЙ ВОРОБЬЕВ</a:t>
            </a:r>
          </a:p>
          <a:p>
            <a:pPr algn="ctr"/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халӑх</a:t>
            </a: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юррисене</a:t>
            </a: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илемлетнӗ</a:t>
            </a: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юрӑсем</a:t>
            </a: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нумай</a:t>
            </a: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ç</a:t>
            </a:r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ырнӑ</a:t>
            </a:r>
            <a:endParaRPr lang="ru-RU" sz="1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84997" y="3613150"/>
            <a:ext cx="4507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j-ea"/>
                <a:cs typeface="+mj-cs"/>
              </a:rPr>
              <a:t>Тӗрӗс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j-ea"/>
                <a:cs typeface="+mj-cs"/>
              </a:rPr>
              <a:t> </a:t>
            </a:r>
            <a:r>
              <a:rPr lang="vi-VN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j-ea"/>
                <a:cs typeface="+mj-cs"/>
              </a:rPr>
              <a:t>ç</a:t>
            </a:r>
            <a:r>
              <a:rPr lang="ru-RU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j-ea"/>
                <a:cs typeface="+mj-cs"/>
              </a:rPr>
              <a:t>ыхӑнтарӑр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+mj-ea"/>
                <a:cs typeface="+mj-cs"/>
              </a:rPr>
              <a:t>:</a:t>
            </a:r>
            <a:endParaRPr lang="ru-RU" sz="12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5183540"/>
              </p:ext>
            </p:extLst>
          </p:nvPr>
        </p:nvGraphicFramePr>
        <p:xfrm>
          <a:off x="-5326" y="4074815"/>
          <a:ext cx="9113830" cy="2630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9368"/>
                <a:gridCol w="7084462"/>
              </a:tblGrid>
              <a:tr h="277189">
                <a:tc>
                  <a:txBody>
                    <a:bodyPr/>
                    <a:lstStyle/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effectLst/>
                        </a:rPr>
                        <a:t>Степан Максимов                 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r>
                        <a:rPr lang="ru-RU" sz="1800" dirty="0">
                          <a:solidFill>
                            <a:srgbClr val="FFFF00"/>
                          </a:solidFill>
                          <a:effectLst/>
                        </a:rPr>
                        <a:t>Композитор, поэт, драматург, </a:t>
                      </a:r>
                      <a:r>
                        <a:rPr lang="ru-RU" sz="1800" dirty="0" err="1">
                          <a:solidFill>
                            <a:srgbClr val="FFFF00"/>
                          </a:solidFill>
                          <a:effectLst/>
                        </a:rPr>
                        <a:t>учёнӑй</a:t>
                      </a:r>
                      <a:r>
                        <a:rPr lang="ru-RU" sz="1800" dirty="0">
                          <a:solidFill>
                            <a:srgbClr val="FFFF00"/>
                          </a:solidFill>
                          <a:effectLst/>
                        </a:rPr>
                        <a:t>, педагог, дирижёр, </a:t>
                      </a:r>
                      <a:endParaRPr lang="ru-RU" sz="180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r>
                        <a:rPr lang="ru-RU" sz="1800" dirty="0" err="1" smtClean="0">
                          <a:solidFill>
                            <a:srgbClr val="FFFF00"/>
                          </a:solidFill>
                          <a:effectLst/>
                        </a:rPr>
                        <a:t>Чӑваш</a:t>
                      </a:r>
                      <a:r>
                        <a:rPr lang="ru-RU" sz="180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FF00"/>
                          </a:solidFill>
                          <a:effectLst/>
                        </a:rPr>
                        <a:t>халӑх</a:t>
                      </a:r>
                      <a:r>
                        <a:rPr lang="ru-RU" sz="18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FF00"/>
                          </a:solidFill>
                          <a:effectLst/>
                        </a:rPr>
                        <a:t>хорне</a:t>
                      </a:r>
                      <a:r>
                        <a:rPr lang="ru-RU" sz="18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FF00"/>
                          </a:solidFill>
                          <a:effectLst/>
                        </a:rPr>
                        <a:t>йӗркелекенӗ</a:t>
                      </a:r>
                      <a:r>
                        <a:rPr lang="ru-RU" sz="1800" dirty="0">
                          <a:solidFill>
                            <a:srgbClr val="FFFF00"/>
                          </a:solidFill>
                          <a:effectLst/>
                        </a:rPr>
                        <a:t>.</a:t>
                      </a:r>
                      <a:endParaRPr lang="ru-RU" sz="1600" dirty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0933">
                <a:tc>
                  <a:txBody>
                    <a:bodyPr/>
                    <a:lstStyle/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endParaRPr lang="ru-RU" sz="1600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r>
                        <a:rPr lang="ru-RU" sz="1600" dirty="0" smtClean="0">
                          <a:solidFill>
                            <a:srgbClr val="FFFF00"/>
                          </a:solidFill>
                          <a:effectLst/>
                        </a:rPr>
                        <a:t>Федор  </a:t>
                      </a:r>
                      <a:r>
                        <a:rPr lang="ru-RU" sz="1600" dirty="0">
                          <a:solidFill>
                            <a:srgbClr val="FFFF00"/>
                          </a:solidFill>
                          <a:effectLst/>
                        </a:rPr>
                        <a:t>Павлов                 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endParaRPr lang="ru-RU" sz="16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r>
                        <a:rPr lang="ru-RU" sz="16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Чӑваш</a:t>
                      </a:r>
                      <a:r>
                        <a:rPr lang="ru-RU" sz="1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халӑх</a:t>
                      </a: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юрри-кӗввисене</a:t>
                      </a: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(2000 </a:t>
                      </a:r>
                      <a:r>
                        <a:rPr lang="ru-RU" sz="1600" b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ытла</a:t>
                      </a: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) </a:t>
                      </a:r>
                      <a:r>
                        <a:rPr lang="ru-RU" sz="1600" b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çырса</a:t>
                      </a: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илнӗ</a:t>
                      </a: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ru-RU" sz="1600" b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вӗсене</a:t>
                      </a: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илемлетнӗ</a:t>
                      </a: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. </a:t>
                      </a:r>
                      <a:r>
                        <a:rPr lang="ru-RU" sz="1600" b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Ялсем</a:t>
                      </a: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тӑрӑх</a:t>
                      </a:r>
                      <a:r>
                        <a:rPr lang="ru-RU" sz="1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çӳресе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r>
                        <a:rPr lang="ru-RU" sz="1600" b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пултаруллӑ  ачасене</a:t>
                      </a: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тупса</a:t>
                      </a:r>
                      <a:r>
                        <a:rPr lang="ru-RU" sz="1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палӑртн</a:t>
                      </a:r>
                      <a:r>
                        <a:rPr lang="vi-VN" sz="1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ă</a:t>
                      </a:r>
                      <a:r>
                        <a:rPr lang="ru-RU" sz="1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. 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r>
                        <a:rPr lang="ru-RU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0317">
                <a:tc>
                  <a:txBody>
                    <a:bodyPr/>
                    <a:lstStyle/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effectLst/>
                        </a:rPr>
                        <a:t>Василий  </a:t>
                      </a:r>
                      <a:r>
                        <a:rPr lang="ru-RU" sz="1600" dirty="0" smtClean="0">
                          <a:solidFill>
                            <a:srgbClr val="FFFF00"/>
                          </a:solidFill>
                          <a:effectLst/>
                        </a:rPr>
                        <a:t>Воробьев</a:t>
                      </a:r>
                    </a:p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</a:rPr>
                        <a:t>          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«Кай,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</a:rPr>
                        <a:t>кай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,  Ивана»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</a:rPr>
                        <a:t>юррӑн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</a:rPr>
                        <a:t>авторӗ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</a:rPr>
                        <a:t>.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824">
                <a:tc>
                  <a:txBody>
                    <a:bodyPr/>
                    <a:lstStyle/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effectLst/>
                        </a:rPr>
                        <a:t>Геннадий  Воробьев         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12140" algn="l"/>
                        </a:tabLs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</a:rPr>
                        <a:t>«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  <a:effectLst/>
                        </a:rPr>
                        <a:t>Чӑваш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  <a:effectLst/>
                        </a:rPr>
                        <a:t>кӗввине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</a:rPr>
                        <a:t>» 8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  <a:effectLst/>
                        </a:rPr>
                        <a:t>çултах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  <a:effectLst/>
                        </a:rPr>
                        <a:t>çырнӑ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  <a:effectLst/>
                        </a:rPr>
                        <a:t>Раççейӗн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  <a:effectLst/>
                        </a:rPr>
                        <a:t>тӗрлӗ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  <a:effectLst/>
                        </a:rPr>
                        <a:t>кӗтесӗнче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  <a:effectLst/>
                        </a:rPr>
                        <a:t>унӑн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  <a:effectLst/>
                        </a:rPr>
                        <a:t>произведенийӗсене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7030A0"/>
                          </a:solidFill>
                          <a:effectLst/>
                        </a:rPr>
                        <a:t>каланӑ</a:t>
                      </a:r>
                      <a:r>
                        <a:rPr lang="ru-RU" sz="18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16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tabLst>
                          <a:tab pos="3143250" algn="l"/>
                          <a:tab pos="3228975" algn="l"/>
                        </a:tabLs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72334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7000">
        <p:circle/>
      </p:transition>
    </mc:Choice>
    <mc:Fallback>
      <p:transition spd="slow" advClick="0" advTm="7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38236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238026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5851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87088" y="318816"/>
            <a:ext cx="6793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kern="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0" y="3067170"/>
            <a:ext cx="34358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Заголовок 26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080120"/>
          </a:xfrm>
        </p:spPr>
        <p:txBody>
          <a:bodyPr>
            <a:normAutofit/>
          </a:bodyPr>
          <a:lstStyle/>
          <a:p>
            <a:r>
              <a:rPr lang="ru-RU" sz="36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Малтанхи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чӑваш</a:t>
            </a:r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учёнӑйӗсем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23850" y="4424658"/>
            <a:ext cx="8928670" cy="1809918"/>
          </a:xfrm>
        </p:spPr>
        <p:txBody>
          <a:bodyPr>
            <a:no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Н. Бичурин -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карап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тӑвас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енӗпе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ӗ</a:t>
            </a:r>
            <a:r>
              <a:rPr lang="en-US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ленӗ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учёнӑй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математик,  инженер, наука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историкӗ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Н.Никольский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Хӗвел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тухӑ</a:t>
            </a:r>
            <a:r>
              <a:rPr lang="en-US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 </a:t>
            </a:r>
            <a:r>
              <a:rPr lang="en-US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ӗр-шывӗсене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Китайпа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Монголие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малтан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тӗпченӗ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</a:t>
            </a:r>
            <a:r>
              <a:rPr lang="en-US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çç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ей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учёнӑйӗ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А.Крылов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учёнӑй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-историк, этнограф,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чӑвашсен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пӗрремӗш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ха</a:t>
            </a:r>
            <a:r>
              <a:rPr lang="en-US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атне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йӗркелекенӗ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И.Я.Яковлев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учёнӑй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-педагог, </a:t>
            </a:r>
            <a:r>
              <a:rPr lang="en-US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ӗнӗ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чӑваш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ç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ырулӑхне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йӗркелекенӗ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spcAft>
                <a:spcPts val="1000"/>
              </a:spcAft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3" descr="krilov_a_n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3" y="799778"/>
            <a:ext cx="1858693" cy="267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Картинка 1 из 103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644008" y="620688"/>
            <a:ext cx="2088161" cy="263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Картинка 642 из 5256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43330" y="668278"/>
            <a:ext cx="2231824" cy="279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30050" y="3320762"/>
            <a:ext cx="20419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>
                <a:solidFill>
                  <a:srgbClr val="000099"/>
                </a:solidFill>
                <a:latin typeface="Algerian" pitchFamily="82" charset="0"/>
              </a:rPr>
              <a:t>Николай Никольский</a:t>
            </a:r>
          </a:p>
          <a:p>
            <a:pPr algn="ctr"/>
            <a:r>
              <a:rPr lang="ru-RU" sz="1600" dirty="0" smtClean="0">
                <a:solidFill>
                  <a:srgbClr val="000099"/>
                </a:solidFill>
                <a:latin typeface="Algerian" pitchFamily="82" charset="0"/>
              </a:rPr>
              <a:t>1878-1961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851" y="3472380"/>
            <a:ext cx="1974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99"/>
                </a:solidFill>
                <a:latin typeface="Algerian" pitchFamily="82" charset="0"/>
              </a:rPr>
              <a:t>Никита Бичурин</a:t>
            </a:r>
            <a:br>
              <a:rPr lang="ru-RU" sz="1600" dirty="0">
                <a:solidFill>
                  <a:srgbClr val="000099"/>
                </a:solidFill>
                <a:latin typeface="Algerian" pitchFamily="82" charset="0"/>
              </a:rPr>
            </a:br>
            <a:r>
              <a:rPr lang="ru-RU" sz="1600" dirty="0">
                <a:solidFill>
                  <a:srgbClr val="000099"/>
                </a:solidFill>
                <a:latin typeface="Algerian" pitchFamily="82" charset="0"/>
              </a:rPr>
              <a:t>(1777-1859)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6960341" y="3429000"/>
            <a:ext cx="20435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99"/>
                </a:solidFill>
                <a:latin typeface="Algerian" pitchFamily="82" charset="0"/>
              </a:rPr>
              <a:t>Алексей Крылов</a:t>
            </a:r>
            <a:br>
              <a:rPr lang="ru-RU" sz="1600" dirty="0">
                <a:solidFill>
                  <a:srgbClr val="000099"/>
                </a:solidFill>
                <a:latin typeface="Algerian" pitchFamily="82" charset="0"/>
              </a:rPr>
            </a:br>
            <a:r>
              <a:rPr lang="ru-RU" sz="1600" dirty="0">
                <a:solidFill>
                  <a:srgbClr val="000099"/>
                </a:solidFill>
                <a:latin typeface="Algerian" pitchFamily="82" charset="0"/>
              </a:rPr>
              <a:t>(1863- 1945)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123728" y="4013775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Йӑнӑшсене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тупӑр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:</a:t>
            </a:r>
            <a:endParaRPr lang="ru-RU" sz="1200" dirty="0">
              <a:solidFill>
                <a:prstClr val="black"/>
              </a:solidFill>
            </a:endParaRPr>
          </a:p>
        </p:txBody>
      </p:sp>
      <p:pic>
        <p:nvPicPr>
          <p:cNvPr id="24" name="Picture 4" descr="И.Я.Яковлев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4919" y="728825"/>
            <a:ext cx="1980901" cy="2604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881313" y="3306337"/>
            <a:ext cx="2002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kern="0" dirty="0">
                <a:solidFill>
                  <a:srgbClr val="000099"/>
                </a:solidFill>
                <a:latin typeface="Algerian" pitchFamily="82" charset="0"/>
                <a:ea typeface="+mj-ea"/>
                <a:cs typeface="+mj-cs"/>
              </a:rPr>
              <a:t>Иван Яковлев</a:t>
            </a:r>
            <a:br>
              <a:rPr lang="ru-RU" sz="1600" kern="0" dirty="0">
                <a:solidFill>
                  <a:srgbClr val="000099"/>
                </a:solidFill>
                <a:latin typeface="Algerian" pitchFamily="82" charset="0"/>
                <a:ea typeface="+mj-ea"/>
                <a:cs typeface="+mj-cs"/>
              </a:rPr>
            </a:br>
            <a:r>
              <a:rPr lang="ru-RU" sz="1600" kern="0" dirty="0">
                <a:solidFill>
                  <a:srgbClr val="000099"/>
                </a:solidFill>
                <a:latin typeface="Algerian" pitchFamily="82" charset="0"/>
                <a:ea typeface="+mj-ea"/>
                <a:cs typeface="+mj-cs"/>
              </a:rPr>
              <a:t>(1848-1930)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630492185"/>
      </p:ext>
    </p:extLst>
  </p:cSld>
  <p:clrMapOvr>
    <a:masterClrMapping/>
  </p:clrMapOvr>
  <p:transition spd="slow" advClick="0" advTm="7000">
    <p:push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Аса </a:t>
            </a:r>
            <a:r>
              <a:rPr lang="ru-RU" sz="3600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илер</a:t>
            </a:r>
            <a:r>
              <a:rPr lang="ru-RU" sz="36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-ха…</a:t>
            </a:r>
            <a:endParaRPr lang="ru-RU" sz="36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124744"/>
            <a:ext cx="4283968" cy="485740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bg-BG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bg-BG" sz="31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В</a:t>
            </a:r>
            <a:r>
              <a:rPr lang="vi-VN" sz="31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ă</a:t>
            </a:r>
            <a:r>
              <a:rPr lang="ru-RU" sz="31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 </a:t>
            </a:r>
            <a:r>
              <a:rPr lang="bg-BG" sz="31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Китайра 14 çул пурӑннӑ.</a:t>
            </a:r>
            <a:endParaRPr lang="ru-RU" sz="31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bg-BG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bg-BG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«Эпир пулнӑ, пур, пулатпӑр» сӑввӑн авторӗ.</a:t>
            </a:r>
            <a:endParaRPr lang="ru-RU" sz="31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bg-BG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bg-BG" sz="31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3.Чӑваш халӑхне çутта кӑлараканӗ.</a:t>
            </a:r>
            <a:endParaRPr lang="ru-RU" sz="31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bg-BG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bg-BG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Граждан вӑрçин геройӗ, Будайка ялӗнче çуралнă.</a:t>
            </a:r>
            <a:endParaRPr lang="ru-RU" sz="31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bg-BG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31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ru-RU" sz="31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Санкт-Петербургри</a:t>
            </a:r>
            <a:r>
              <a:rPr lang="ru-RU" sz="31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Çуллахи</a:t>
            </a:r>
            <a:r>
              <a:rPr lang="ru-RU" sz="31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сад </a:t>
            </a:r>
            <a:r>
              <a:rPr lang="ru-RU" sz="31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хӳмен авторӗ</a:t>
            </a:r>
            <a:r>
              <a:rPr lang="ru-RU" sz="31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Совет </a:t>
            </a:r>
            <a:r>
              <a:rPr lang="ru-RU" sz="31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Союзӗн Геройӗ</a:t>
            </a:r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>
              <a:buNone/>
            </a:pPr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3-мӗш летчик-космонавт.</a:t>
            </a:r>
          </a:p>
          <a:p>
            <a:pPr>
              <a:buNone/>
            </a:pP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31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«</a:t>
            </a:r>
            <a:r>
              <a:rPr lang="ru-RU" sz="31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Нарспи</a:t>
            </a:r>
            <a:r>
              <a:rPr lang="ru-RU" sz="31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ru-RU" sz="31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поэмӑн авторӗ</a:t>
            </a:r>
            <a:r>
              <a:rPr lang="ru-RU" dirty="0" err="1" smtClean="0">
                <a:solidFill>
                  <a:srgbClr val="7030A0"/>
                </a:solidFill>
              </a:rPr>
              <a:t>.</a:t>
            </a:r>
            <a:endParaRPr lang="ru-RU" dirty="0">
              <a:solidFill>
                <a:srgbClr val="7030A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139951" y="1268760"/>
          <a:ext cx="4824535" cy="4824534"/>
        </p:xfrm>
        <a:graphic>
          <a:graphicData uri="http://schemas.openxmlformats.org/drawingml/2006/table">
            <a:tbl>
              <a:tblPr/>
              <a:tblGrid>
                <a:gridCol w="536061"/>
                <a:gridCol w="496213"/>
                <a:gridCol w="475394"/>
                <a:gridCol w="452300"/>
                <a:gridCol w="452300"/>
                <a:gridCol w="398020"/>
                <a:gridCol w="453367"/>
                <a:gridCol w="414407"/>
                <a:gridCol w="366033"/>
                <a:gridCol w="425694"/>
                <a:gridCol w="354746"/>
              </a:tblGrid>
              <a:tr h="607357">
                <a:tc grid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07357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7357"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7357"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7357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7357">
                <a:tc grid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marR="74930" indent="-180340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07357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3035">
                <a:tc grid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marR="74930" indent="-180340"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3325" y="0"/>
            <a:ext cx="1590675" cy="681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0675" cy="681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1113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Аса </a:t>
            </a:r>
            <a:r>
              <a:rPr lang="ru-RU" sz="3600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илер</a:t>
            </a:r>
            <a:r>
              <a:rPr lang="ru-RU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-ха…</a:t>
            </a:r>
            <a:endParaRPr lang="ru-RU" sz="3600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716781"/>
            <a:ext cx="4028256" cy="514543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bg-BG" b="1" dirty="0" smtClean="0"/>
              <a:t>    </a:t>
            </a:r>
            <a:r>
              <a:rPr lang="bg-BG" b="1" dirty="0" smtClean="0">
                <a:solidFill>
                  <a:srgbClr val="7030A0"/>
                </a:solidFill>
              </a:rPr>
              <a:t>1. Вӑл Китайра 14 çул пурӑннӑ.</a:t>
            </a:r>
            <a:endParaRPr lang="ru-RU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bg-BG" b="1" dirty="0" smtClean="0"/>
              <a:t>     </a:t>
            </a:r>
            <a:r>
              <a:rPr lang="bg-BG" b="1" dirty="0" smtClean="0">
                <a:solidFill>
                  <a:srgbClr val="C00000"/>
                </a:solidFill>
              </a:rPr>
              <a:t>2. «Эпир пулнӑ, пур, пулатпӑр» сӑввӑн авторӗ.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bg-BG" b="1" dirty="0" smtClean="0">
                <a:solidFill>
                  <a:srgbClr val="7030A0"/>
                </a:solidFill>
              </a:rPr>
              <a:t>     3.Чӑваш халӑхне çутта кӑлараканӗ.</a:t>
            </a:r>
            <a:endParaRPr lang="ru-RU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bg-BG" b="1" dirty="0" smtClean="0">
                <a:solidFill>
                  <a:srgbClr val="C00000"/>
                </a:solidFill>
              </a:rPr>
              <a:t>     4. Граждан вӑрçин геройӗ, Будайка ялӗнче çуралнă.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bg-BG" b="1" dirty="0" smtClean="0">
                <a:solidFill>
                  <a:srgbClr val="7030A0"/>
                </a:solidFill>
              </a:rPr>
              <a:t>     </a:t>
            </a:r>
            <a:r>
              <a:rPr lang="ru-RU" b="1" dirty="0" smtClean="0">
                <a:solidFill>
                  <a:srgbClr val="7030A0"/>
                </a:solidFill>
              </a:rPr>
              <a:t>5. </a:t>
            </a:r>
            <a:r>
              <a:rPr lang="ru-RU" b="1" dirty="0" err="1" smtClean="0">
                <a:solidFill>
                  <a:srgbClr val="7030A0"/>
                </a:solidFill>
              </a:rPr>
              <a:t>Санкт-Петербургри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Çуллахи</a:t>
            </a:r>
            <a:r>
              <a:rPr lang="ru-RU" b="1" dirty="0" smtClean="0">
                <a:solidFill>
                  <a:srgbClr val="7030A0"/>
                </a:solidFill>
              </a:rPr>
              <a:t> сад картин </a:t>
            </a:r>
            <a:r>
              <a:rPr lang="ru-RU" b="1" dirty="0" err="1" smtClean="0">
                <a:solidFill>
                  <a:srgbClr val="7030A0"/>
                </a:solidFill>
              </a:rPr>
              <a:t>авторӗ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/>
              <a:t>     </a:t>
            </a:r>
            <a:r>
              <a:rPr lang="ru-RU" b="1" dirty="0" smtClean="0">
                <a:solidFill>
                  <a:srgbClr val="C00000"/>
                </a:solidFill>
              </a:rPr>
              <a:t>6. Совет </a:t>
            </a:r>
            <a:r>
              <a:rPr lang="ru-RU" b="1" dirty="0" err="1" smtClean="0">
                <a:solidFill>
                  <a:srgbClr val="C00000"/>
                </a:solidFill>
              </a:rPr>
              <a:t>Союзӗн Геройӗ</a:t>
            </a:r>
            <a:r>
              <a:rPr lang="ru-RU" b="1" dirty="0" smtClean="0">
                <a:solidFill>
                  <a:srgbClr val="C00000"/>
                </a:solidFill>
              </a:rPr>
              <a:t>, 3-мӗш летчик-космонавт.</a:t>
            </a:r>
          </a:p>
          <a:p>
            <a:pPr>
              <a:buNone/>
            </a:pPr>
            <a:r>
              <a:rPr lang="ru-RU" b="1" dirty="0" smtClean="0"/>
              <a:t>     </a:t>
            </a:r>
            <a:r>
              <a:rPr lang="ru-RU" b="1" dirty="0" smtClean="0">
                <a:solidFill>
                  <a:srgbClr val="7030A0"/>
                </a:solidFill>
              </a:rPr>
              <a:t>7. «</a:t>
            </a:r>
            <a:r>
              <a:rPr lang="ru-RU" b="1" dirty="0" err="1" smtClean="0">
                <a:solidFill>
                  <a:srgbClr val="7030A0"/>
                </a:solidFill>
              </a:rPr>
              <a:t>Нарспи</a:t>
            </a:r>
            <a:r>
              <a:rPr lang="ru-RU" b="1" dirty="0" smtClean="0">
                <a:solidFill>
                  <a:srgbClr val="7030A0"/>
                </a:solidFill>
              </a:rPr>
              <a:t>» </a:t>
            </a:r>
            <a:r>
              <a:rPr lang="ru-RU" b="1" dirty="0" err="1" smtClean="0">
                <a:solidFill>
                  <a:srgbClr val="7030A0"/>
                </a:solidFill>
              </a:rPr>
              <a:t>поэмӑн авторӗ.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0" y="5517232"/>
            <a:ext cx="7308304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002060"/>
                </a:solidFill>
              </a:rPr>
              <a:t>Надежда Васильевна Павлова,  тӗнчипе паллă балерина</a:t>
            </a:r>
            <a:r>
              <a:rPr lang="bg-BG" sz="2000" b="1" dirty="0" smtClean="0">
                <a:solidFill>
                  <a:srgbClr val="002060"/>
                </a:solidFill>
              </a:rPr>
              <a:t>.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601598"/>
              </p:ext>
            </p:extLst>
          </p:nvPr>
        </p:nvGraphicFramePr>
        <p:xfrm>
          <a:off x="3995936" y="620689"/>
          <a:ext cx="4896544" cy="4896542"/>
        </p:xfrm>
        <a:graphic>
          <a:graphicData uri="http://schemas.openxmlformats.org/drawingml/2006/table">
            <a:tbl>
              <a:tblPr/>
              <a:tblGrid>
                <a:gridCol w="544062"/>
                <a:gridCol w="503619"/>
                <a:gridCol w="482489"/>
                <a:gridCol w="459051"/>
                <a:gridCol w="459051"/>
                <a:gridCol w="403961"/>
                <a:gridCol w="460134"/>
                <a:gridCol w="420592"/>
                <a:gridCol w="371496"/>
                <a:gridCol w="432048"/>
                <a:gridCol w="360041"/>
              </a:tblGrid>
              <a:tr h="616422">
                <a:tc grid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1642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й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6422"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6422"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642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6422">
                <a:tc gridSpan="3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1642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1588">
                <a:tc gridSpan="4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marR="74930" indent="-180340" algn="ctr"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7" y="2049033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0675" cy="681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3325" y="0"/>
            <a:ext cx="1590675" cy="681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Книга: &quot;Надежда Павлова&quot; - Светлана Потемкина. Купить книгу, читать  рецензии | ISBN 978-5-89826-584-7 | Лабиринт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7106" y="4149080"/>
            <a:ext cx="178689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38236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238026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040126">
            <a:off x="5851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87088" y="318816"/>
            <a:ext cx="6793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kern="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0" y="3067170"/>
            <a:ext cx="34358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Заголовок 26"/>
          <p:cNvSpPr>
            <a:spLocks noGrp="1"/>
          </p:cNvSpPr>
          <p:nvPr>
            <p:ph type="title"/>
          </p:nvPr>
        </p:nvSpPr>
        <p:spPr>
          <a:xfrm>
            <a:off x="-2" y="-387424"/>
            <a:ext cx="8720131" cy="9665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</a:t>
            </a:r>
            <a:r>
              <a:rPr lang="ru-RU" sz="36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ӗнӗ Шупашар</a:t>
            </a:r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хулин</a:t>
            </a:r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хисепл</a:t>
            </a:r>
            <a:r>
              <a:rPr lang="en-US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ě</a:t>
            </a: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</a:t>
            </a:r>
            <a:r>
              <a:rPr lang="ru-RU" sz="36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ыннисем</a:t>
            </a:r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www.gatd.archives21.ru/tehnotron/vistavki/Goroda_i_raioni_Chuvashii/03_Novocheboksarsk/images/04/Shevnicin_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2263109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221088"/>
            <a:ext cx="262778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Леонид Сергеевич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Шевницын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(1931-2014)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"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Химпром"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Пӗрлешӗвӗн Тӗп директорӗ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(1969-1999), </a:t>
            </a:r>
            <a:br>
              <a:rPr lang="ru-RU" sz="1400" b="1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хими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производствин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йӗркелевçи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9832" y="4077072"/>
            <a:ext cx="296597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Григорий Осипович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Бабакин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(1920-2010)</a:t>
            </a:r>
          </a:p>
          <a:p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Тӑван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Ҫӗршывӑн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Аслӑ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вӑрҫин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ветеранӗ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Ҫӗнӗ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Шупашкар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хулин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Хисеплӗ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гражданинӗ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хулари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халӑх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депутачӗсен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ӗҫтӑвкомӗн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пӗрремӗш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председателӗ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908720"/>
            <a:ext cx="2240278" cy="3222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12160" y="3717032"/>
            <a:ext cx="313184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 smtClean="0">
              <a:solidFill>
                <a:srgbClr val="C00000"/>
              </a:solidFill>
              <a:ea typeface="+mj-ea"/>
              <a:cs typeface="+mj-cs"/>
            </a:endParaRPr>
          </a:p>
          <a:p>
            <a:pPr algn="ctr"/>
            <a:endParaRPr lang="ru-RU" sz="1400" b="1" dirty="0" smtClean="0">
              <a:solidFill>
                <a:srgbClr val="00B050"/>
              </a:solidFill>
              <a:ea typeface="+mj-ea"/>
              <a:cs typeface="+mj-cs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АЛЕКСЕЕВ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Аркадий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Алексеевич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(1937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ç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.)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производство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передовикӗ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43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номерлӗ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строительство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управленийӗн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комплекслӑ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бригадин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бригадирӗ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Социализмла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Ӗҫ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Геройӗ</a:t>
            </a:r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 descr="http://www.nbchr.ru/People_work/foto/004_alekseev_a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444208" y="836712"/>
            <a:ext cx="228648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5266245"/>
      </p:ext>
    </p:extLst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2132856"/>
            <a:ext cx="2088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Филин Алексей, секретарь парткома ОАО «</a:t>
            </a:r>
            <a:r>
              <a:rPr lang="ru-RU" sz="1400" b="1" i="1" dirty="0" err="1" smtClean="0">
                <a:solidFill>
                  <a:srgbClr val="002060"/>
                </a:solidFill>
              </a:rPr>
              <a:t>Химпром</a:t>
            </a:r>
            <a:r>
              <a:rPr lang="ru-RU" sz="1400" b="1" i="1" dirty="0" smtClean="0">
                <a:solidFill>
                  <a:srgbClr val="002060"/>
                </a:solidFill>
              </a:rPr>
              <a:t>», развивал спорт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0"/>
            <a:ext cx="1440160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339752" y="2060848"/>
            <a:ext cx="21602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i="1" u="sng" dirty="0" smtClean="0">
                <a:solidFill>
                  <a:srgbClr val="002060"/>
                </a:solidFill>
              </a:rPr>
              <a:t>Олимпиада Иванова, </a:t>
            </a:r>
            <a:r>
              <a:rPr lang="ru-RU" sz="1400" b="1" i="1" dirty="0" smtClean="0">
                <a:solidFill>
                  <a:srgbClr val="002060"/>
                </a:solidFill>
              </a:rPr>
              <a:t>заслуженный мастер спорта по </a:t>
            </a:r>
            <a:r>
              <a:rPr lang="ru-RU" sz="1400" b="1" i="1" dirty="0" err="1" smtClean="0">
                <a:solidFill>
                  <a:srgbClr val="002060"/>
                </a:solidFill>
              </a:rPr>
              <a:t>спорт.ходьбе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732240" y="2420887"/>
            <a:ext cx="26585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i="1" dirty="0" smtClean="0">
                <a:solidFill>
                  <a:srgbClr val="002060"/>
                </a:solidFill>
              </a:rPr>
              <a:t>Александр Колыванов,</a:t>
            </a:r>
          </a:p>
          <a:p>
            <a:pPr lvl="0" algn="ctr"/>
            <a:r>
              <a:rPr lang="ru-RU" sz="1400" b="1" i="1" dirty="0" smtClean="0">
                <a:solidFill>
                  <a:srgbClr val="002060"/>
                </a:solidFill>
              </a:rPr>
              <a:t> </a:t>
            </a:r>
            <a:r>
              <a:rPr lang="ru-RU" sz="1400" b="1" i="1" dirty="0" err="1" smtClean="0">
                <a:solidFill>
                  <a:srgbClr val="002060"/>
                </a:solidFill>
              </a:rPr>
              <a:t>Ҫӗнӗ </a:t>
            </a:r>
            <a:r>
              <a:rPr lang="ru-RU" sz="1400" b="1" i="1" dirty="0" err="1">
                <a:solidFill>
                  <a:srgbClr val="002060"/>
                </a:solidFill>
              </a:rPr>
              <a:t>Шупашкар</a:t>
            </a:r>
            <a:r>
              <a:rPr lang="ru-RU" sz="1400" b="1" i="1" dirty="0">
                <a:solidFill>
                  <a:srgbClr val="002060"/>
                </a:solidFill>
              </a:rPr>
              <a:t> хула </a:t>
            </a:r>
            <a:endParaRPr lang="ru-RU" sz="1400" b="1" i="1" dirty="0" smtClean="0">
              <a:solidFill>
                <a:srgbClr val="002060"/>
              </a:solidFill>
            </a:endParaRPr>
          </a:p>
          <a:p>
            <a:pPr lvl="0" algn="ctr"/>
            <a:r>
              <a:rPr lang="ru-RU" sz="1400" b="1" i="1" dirty="0">
                <a:solidFill>
                  <a:srgbClr val="002060"/>
                </a:solidFill>
              </a:rPr>
              <a:t>С</a:t>
            </a:r>
            <a:r>
              <a:rPr lang="ru-RU" sz="1400" b="1" i="1" dirty="0" smtClean="0">
                <a:solidFill>
                  <a:srgbClr val="002060"/>
                </a:solidFill>
              </a:rPr>
              <a:t>овет </a:t>
            </a:r>
            <a:r>
              <a:rPr lang="ru-RU" sz="1400" b="1" i="1" dirty="0" err="1" smtClean="0">
                <a:solidFill>
                  <a:srgbClr val="002060"/>
                </a:solidFill>
              </a:rPr>
              <a:t>депутачӗ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  <p:pic>
        <p:nvPicPr>
          <p:cNvPr id="11269" name="Picture 5" descr="http://www.nbchr.ru/People_work/foto/073_kolyvanov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7380312" y="116632"/>
            <a:ext cx="160529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http://www.nbchr.ru/People_work/foto/019_burmetiev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79512" y="3212976"/>
            <a:ext cx="1677235" cy="205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0" y="5301208"/>
            <a:ext cx="21348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i="1" dirty="0" smtClean="0">
                <a:solidFill>
                  <a:srgbClr val="002060"/>
                </a:solidFill>
              </a:rPr>
              <a:t>Юрий </a:t>
            </a:r>
            <a:r>
              <a:rPr lang="ru-RU" sz="1400" b="1" i="1" dirty="0" err="1" smtClean="0">
                <a:solidFill>
                  <a:srgbClr val="002060"/>
                </a:solidFill>
              </a:rPr>
              <a:t>Бурментьев</a:t>
            </a:r>
            <a:r>
              <a:rPr lang="ru-RU" sz="1400" b="1" i="1" dirty="0" smtClean="0">
                <a:solidFill>
                  <a:srgbClr val="002060"/>
                </a:solidFill>
              </a:rPr>
              <a:t>, разработчик новых видов химической продукции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051720" y="5157192"/>
            <a:ext cx="21602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i="1" dirty="0" smtClean="0">
                <a:solidFill>
                  <a:srgbClr val="002060"/>
                </a:solidFill>
              </a:rPr>
              <a:t>Иван Матросов председатель</a:t>
            </a:r>
            <a:r>
              <a:rPr lang="ru-RU" sz="1400" b="1" i="1" u="sng" dirty="0" smtClean="0">
                <a:solidFill>
                  <a:srgbClr val="002060"/>
                </a:solidFill>
              </a:rPr>
              <a:t> </a:t>
            </a:r>
            <a:r>
              <a:rPr lang="ru-RU" sz="1400" b="1" i="1" dirty="0" err="1" smtClean="0">
                <a:solidFill>
                  <a:srgbClr val="002060"/>
                </a:solidFill>
              </a:rPr>
              <a:t>Новочебоксарского</a:t>
            </a:r>
            <a:r>
              <a:rPr lang="ru-RU" sz="1400" b="1" i="1" dirty="0" smtClean="0">
                <a:solidFill>
                  <a:srgbClr val="002060"/>
                </a:solidFill>
              </a:rPr>
              <a:t> исполкома городского Совета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644008" y="5373216"/>
            <a:ext cx="180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i="1" dirty="0" smtClean="0">
                <a:solidFill>
                  <a:srgbClr val="002060"/>
                </a:solidFill>
              </a:rPr>
              <a:t>Илья </a:t>
            </a:r>
            <a:r>
              <a:rPr lang="ru-RU" sz="1400" b="1" i="1" dirty="0" err="1" smtClean="0">
                <a:solidFill>
                  <a:srgbClr val="002060"/>
                </a:solidFill>
              </a:rPr>
              <a:t>Карлинов</a:t>
            </a:r>
            <a:r>
              <a:rPr lang="ru-RU" sz="1400" b="1" i="1" dirty="0" smtClean="0">
                <a:solidFill>
                  <a:srgbClr val="002060"/>
                </a:solidFill>
              </a:rPr>
              <a:t> – настоятель </a:t>
            </a:r>
            <a:r>
              <a:rPr lang="ru-RU" sz="1400" b="1" i="1" dirty="0" err="1" smtClean="0">
                <a:solidFill>
                  <a:srgbClr val="002060"/>
                </a:solidFill>
              </a:rPr>
              <a:t>Новочебоксарского</a:t>
            </a:r>
            <a:r>
              <a:rPr lang="ru-RU" sz="1400" b="1" i="1" dirty="0" smtClean="0">
                <a:solidFill>
                  <a:srgbClr val="002060"/>
                </a:solidFill>
              </a:rPr>
              <a:t>  Собора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7164288" y="5301208"/>
            <a:ext cx="18383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i="1" dirty="0" smtClean="0">
                <a:solidFill>
                  <a:srgbClr val="002060"/>
                </a:solidFill>
              </a:rPr>
              <a:t>Ефремова Александра,</a:t>
            </a:r>
          </a:p>
          <a:p>
            <a:pPr lvl="0" algn="ctr"/>
            <a:r>
              <a:rPr lang="ru-RU" sz="1400" b="1" i="1" dirty="0" smtClean="0">
                <a:solidFill>
                  <a:srgbClr val="002060"/>
                </a:solidFill>
              </a:rPr>
              <a:t>передовик производства</a:t>
            </a:r>
            <a:endParaRPr lang="ru-RU" sz="1400" dirty="0"/>
          </a:p>
        </p:txBody>
      </p:sp>
      <p:pic>
        <p:nvPicPr>
          <p:cNvPr id="11277" name="Picture 13" descr="http://www.nbchr.ru/People_work/foto/050_efremova_a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7092280" y="3140968"/>
            <a:ext cx="1584176" cy="213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866" name="Picture 2" descr="Почетным жителям Новочебоксарска вручили памятные медали «100-летие образования Чувашской автономной области» 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1520" y="0"/>
            <a:ext cx="1218136" cy="2167071"/>
          </a:xfrm>
          <a:prstGeom prst="rect">
            <a:avLst/>
          </a:prstGeom>
          <a:noFill/>
        </p:spPr>
      </p:pic>
      <p:pic>
        <p:nvPicPr>
          <p:cNvPr id="36868" name="Picture 4" descr="http://gov.cap.ru/home/chuv_nowch/%D0%B8%D0%BB%D0%B8%D1%8F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644008" y="3284984"/>
            <a:ext cx="1504764" cy="2006352"/>
          </a:xfrm>
          <a:prstGeom prst="rect">
            <a:avLst/>
          </a:prstGeom>
          <a:noFill/>
        </p:spPr>
      </p:pic>
      <p:sp>
        <p:nvSpPr>
          <p:cNvPr id="36870" name="AutoShape 6" descr="Скончался Иван Матросов, 12 лет возглавлявший Новочебоксарский горисполк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Скончался Иван Матросов, 12 лет возглавлявший Новочебоксарский горисполк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74" name="Picture 10" descr="Присоединённое изображение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411760" y="2924944"/>
            <a:ext cx="1513414" cy="2063900"/>
          </a:xfrm>
          <a:prstGeom prst="rect">
            <a:avLst/>
          </a:prstGeom>
          <a:noFill/>
        </p:spPr>
      </p:pic>
      <p:pic>
        <p:nvPicPr>
          <p:cNvPr id="36876" name="Picture 12" descr="Ушла из жизни Ольга Зайцева Ольга Зайцева некролог женсовет 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004048" y="116632"/>
            <a:ext cx="1584176" cy="2165226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4788024" y="2420888"/>
            <a:ext cx="20699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i="1" dirty="0" smtClean="0">
                <a:solidFill>
                  <a:srgbClr val="002060"/>
                </a:solidFill>
              </a:rPr>
              <a:t>Ольга Зайцева, председатель Союза женщин Чувашии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  <p:pic>
        <p:nvPicPr>
          <p:cNvPr id="20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92164449"/>
      </p:ext>
    </p:extLst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728" y="2636912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+mj-lt"/>
              </a:rPr>
              <a:t>Юрий </a:t>
            </a:r>
            <a:r>
              <a:rPr lang="ru-RU" sz="1600" b="1" i="1" dirty="0" err="1" smtClean="0">
                <a:solidFill>
                  <a:srgbClr val="002060"/>
                </a:solidFill>
                <a:latin typeface="+mj-lt"/>
              </a:rPr>
              <a:t>Клейман</a:t>
            </a:r>
            <a:r>
              <a:rPr lang="ru-RU" sz="1600" b="1" i="1" dirty="0" smtClean="0">
                <a:solidFill>
                  <a:srgbClr val="002060"/>
                </a:solidFill>
                <a:latin typeface="+mj-lt"/>
              </a:rPr>
              <a:t>, главврач </a:t>
            </a:r>
            <a:r>
              <a:rPr lang="ru-RU" sz="1600" b="1" i="1" dirty="0" err="1" smtClean="0">
                <a:solidFill>
                  <a:srgbClr val="002060"/>
                </a:solidFill>
                <a:latin typeface="+mj-lt"/>
              </a:rPr>
              <a:t>Новочебоксарской</a:t>
            </a:r>
            <a:r>
              <a:rPr lang="ru-RU" sz="1600" b="1" i="1" dirty="0" smtClean="0">
                <a:solidFill>
                  <a:srgbClr val="002060"/>
                </a:solidFill>
                <a:latin typeface="+mj-lt"/>
              </a:rPr>
              <a:t> городской больницы</a:t>
            </a:r>
            <a:endParaRPr lang="ru-RU" sz="1600" b="1" i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60032" y="2420888"/>
            <a:ext cx="20882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i="1" dirty="0" smtClean="0">
                <a:solidFill>
                  <a:srgbClr val="002060"/>
                </a:solidFill>
              </a:rPr>
              <a:t>Юрий </a:t>
            </a:r>
            <a:r>
              <a:rPr lang="ru-RU" sz="1600" b="1" i="1" dirty="0" err="1" smtClean="0">
                <a:solidFill>
                  <a:srgbClr val="002060"/>
                </a:solidFill>
              </a:rPr>
              <a:t>Клычков</a:t>
            </a:r>
            <a:r>
              <a:rPr lang="ru-RU" sz="1600" b="1" i="1" dirty="0" smtClean="0">
                <a:solidFill>
                  <a:srgbClr val="002060"/>
                </a:solidFill>
              </a:rPr>
              <a:t>, ген.директор  </a:t>
            </a:r>
            <a:r>
              <a:rPr lang="ru-RU" sz="1600" b="1" i="1" dirty="0" err="1" smtClean="0">
                <a:solidFill>
                  <a:srgbClr val="002060"/>
                </a:solidFill>
              </a:rPr>
              <a:t>Новочеб.кабельного</a:t>
            </a:r>
            <a:r>
              <a:rPr lang="ru-RU" sz="1600" b="1" i="1" dirty="0" smtClean="0">
                <a:solidFill>
                  <a:srgbClr val="002060"/>
                </a:solidFill>
              </a:rPr>
              <a:t> телевидения</a:t>
            </a:r>
            <a:endParaRPr lang="ru-RU" sz="1600" b="1" i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60232" y="4077072"/>
            <a:ext cx="26585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 smtClean="0">
                <a:solidFill>
                  <a:srgbClr val="002060"/>
                </a:solidFill>
              </a:rPr>
              <a:t>Леонид Пивоваров, лучший рационализатор химкомбината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0" y="5445224"/>
            <a:ext cx="2340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 smtClean="0">
                <a:solidFill>
                  <a:srgbClr val="002060"/>
                </a:solidFill>
              </a:rPr>
              <a:t>Аба </a:t>
            </a:r>
            <a:r>
              <a:rPr lang="ru-RU" b="1" i="1" dirty="0" err="1" smtClean="0">
                <a:solidFill>
                  <a:srgbClr val="002060"/>
                </a:solidFill>
              </a:rPr>
              <a:t>Юдковский</a:t>
            </a:r>
            <a:r>
              <a:rPr lang="ru-RU" b="1" i="1" dirty="0" smtClean="0">
                <a:solidFill>
                  <a:srgbClr val="002060"/>
                </a:solidFill>
              </a:rPr>
              <a:t>, первый директор </a:t>
            </a:r>
            <a:r>
              <a:rPr lang="ru-RU" b="1" i="1" dirty="0" err="1" smtClean="0">
                <a:solidFill>
                  <a:srgbClr val="002060"/>
                </a:solidFill>
              </a:rPr>
              <a:t>Чебоксарской</a:t>
            </a:r>
            <a:r>
              <a:rPr lang="ru-RU" b="1" i="1" dirty="0" smtClean="0">
                <a:solidFill>
                  <a:srgbClr val="002060"/>
                </a:solidFill>
              </a:rPr>
              <a:t> ГЭС</a:t>
            </a:r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5148064" y="5373216"/>
            <a:ext cx="2088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i="1" dirty="0" smtClean="0">
                <a:solidFill>
                  <a:srgbClr val="002060"/>
                </a:solidFill>
              </a:rPr>
              <a:t>Иванов Михаил, монтажник ж/б конструкций «</a:t>
            </a:r>
            <a:r>
              <a:rPr lang="ru-RU" sz="1400" b="1" i="1" dirty="0" err="1" smtClean="0">
                <a:solidFill>
                  <a:srgbClr val="002060"/>
                </a:solidFill>
              </a:rPr>
              <a:t>Чебоксарский</a:t>
            </a:r>
            <a:r>
              <a:rPr lang="ru-RU" sz="1400" b="1" i="1" dirty="0" smtClean="0">
                <a:solidFill>
                  <a:srgbClr val="002060"/>
                </a:solidFill>
              </a:rPr>
              <a:t> ДСК»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411760" y="5445224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i="1" dirty="0" smtClean="0">
                <a:solidFill>
                  <a:srgbClr val="002060"/>
                </a:solidFill>
              </a:rPr>
              <a:t>Николай Фёдоров, президент Чувашской Республики</a:t>
            </a:r>
            <a:endParaRPr lang="ru-RU" sz="1600" dirty="0">
              <a:solidFill>
                <a:prstClr val="black"/>
              </a:solidFill>
            </a:endParaRPr>
          </a:p>
        </p:txBody>
      </p:sp>
      <p:pic>
        <p:nvPicPr>
          <p:cNvPr id="29698" name="Picture 2" descr="Федоров Николай Васильевич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71800" y="3501008"/>
            <a:ext cx="1359088" cy="1877194"/>
          </a:xfrm>
          <a:prstGeom prst="rect">
            <a:avLst/>
          </a:prstGeom>
          <a:noFill/>
        </p:spPr>
      </p:pic>
      <p:pic>
        <p:nvPicPr>
          <p:cNvPr id="29700" name="Picture 4" descr="Юрий Петрович КЛЫЧКОВЗвания почетного гражданина достойны Почетный гражданин Новочебоксарска День города Новочебоксарска 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20072" y="332656"/>
            <a:ext cx="1392155" cy="2088233"/>
          </a:xfrm>
          <a:prstGeom prst="rect">
            <a:avLst/>
          </a:prstGeom>
          <a:noFill/>
        </p:spPr>
      </p:pic>
      <p:pic>
        <p:nvPicPr>
          <p:cNvPr id="29702" name="Picture 6" descr="Леонид Дементьевич ПИВОВАРОВ Звания почетного гражданина достойны Почетный гражданин Новочебоксарска День города Новочебоксарска 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64288" y="1700808"/>
            <a:ext cx="1440160" cy="2160241"/>
          </a:xfrm>
          <a:prstGeom prst="rect">
            <a:avLst/>
          </a:prstGeom>
          <a:noFill/>
        </p:spPr>
      </p:pic>
      <p:pic>
        <p:nvPicPr>
          <p:cNvPr id="29704" name="Picture 8" descr="Владимиру Дорофееву присвоено звание «Почетный гражданин города  Новочебоксарска&quot; | Газета &quot;Грани&quot;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7544" y="0"/>
            <a:ext cx="1584176" cy="22219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2492896"/>
            <a:ext cx="25202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96130C"/>
                </a:solidFill>
                <a:latin typeface="+mj-lt"/>
                <a:cs typeface="Times New Roman" pitchFamily="18" charset="0"/>
              </a:rPr>
              <a:t>Владимир Дорофеев</a:t>
            </a:r>
            <a:r>
              <a:rPr lang="ru-RU" sz="1600" b="1" dirty="0" smtClean="0"/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>директором Филиала ОАО «</a:t>
            </a:r>
            <a:r>
              <a:rPr lang="ru-RU" sz="1600" b="1" dirty="0" err="1" smtClean="0">
                <a:solidFill>
                  <a:srgbClr val="002060"/>
                </a:solidFill>
              </a:rPr>
              <a:t>РусГидро</a:t>
            </a:r>
            <a:r>
              <a:rPr lang="ru-RU" sz="1600" b="1" dirty="0" smtClean="0">
                <a:solidFill>
                  <a:srgbClr val="002060"/>
                </a:solidFill>
              </a:rPr>
              <a:t>» - «</a:t>
            </a:r>
            <a:r>
              <a:rPr lang="ru-RU" sz="1600" b="1" dirty="0" err="1" smtClean="0">
                <a:solidFill>
                  <a:srgbClr val="002060"/>
                </a:solidFill>
              </a:rPr>
              <a:t>Чебоксарская</a:t>
            </a:r>
            <a:r>
              <a:rPr lang="ru-RU" sz="1600" b="1" dirty="0" smtClean="0">
                <a:solidFill>
                  <a:srgbClr val="002060"/>
                </a:solidFill>
              </a:rPr>
              <a:t> ГЭС</a:t>
            </a:r>
            <a:endParaRPr lang="ru-RU" sz="1600" b="1" i="1" dirty="0">
              <a:solidFill>
                <a:srgbClr val="002060"/>
              </a:solidFill>
              <a:effectLst/>
              <a:latin typeface="+mj-lt"/>
              <a:cs typeface="Times New Roman" pitchFamily="18" charset="0"/>
            </a:endParaRPr>
          </a:p>
        </p:txBody>
      </p:sp>
      <p:pic>
        <p:nvPicPr>
          <p:cNvPr id="29706" name="Picture 10" descr="http://gov.cap.ru/home/chuv_nowch/%D1%8E%D0%B4%D0%BA%D0%BE%D0%B2%D1%81%D0%BA%D0%B8%D0%B9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95536" y="3645024"/>
            <a:ext cx="1396752" cy="1862336"/>
          </a:xfrm>
          <a:prstGeom prst="rect">
            <a:avLst/>
          </a:prstGeom>
          <a:noFill/>
        </p:spPr>
      </p:pic>
      <p:pic>
        <p:nvPicPr>
          <p:cNvPr id="29708" name="Picture 12" descr="http://gov.cap.ru/home/chuv_nowch/%D0%BA%D0%BB%D0%B5%D0%B9%D0%BC%D0%B0%D0%BD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771800" y="116632"/>
            <a:ext cx="1592238" cy="2339008"/>
          </a:xfrm>
          <a:prstGeom prst="rect">
            <a:avLst/>
          </a:prstGeom>
          <a:noFill/>
        </p:spPr>
      </p:pic>
      <p:pic>
        <p:nvPicPr>
          <p:cNvPr id="29710" name="Picture 14" descr="http://gov.cap.ru/home/chuv_nowch/%D0%B8%D0%B2%D0%B0%D0%BD%D0%BE%D0%B2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220072" y="3573016"/>
            <a:ext cx="1342746" cy="1790328"/>
          </a:xfrm>
          <a:prstGeom prst="rect">
            <a:avLst/>
          </a:prstGeom>
          <a:noFill/>
        </p:spPr>
      </p:pic>
      <p:pic>
        <p:nvPicPr>
          <p:cNvPr id="16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7" y="2049033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92164449"/>
      </p:ext>
    </p:extLst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2881313" y="32448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Picture 2" descr="https://ds03.infourok.ru/uploads/ex/0f6f/0000f9ce-d1df1378/img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 rot="5400000">
            <a:off x="4260286" y="1974289"/>
            <a:ext cx="6234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38236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238026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58516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66328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518948" y="17514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40126">
            <a:off x="8339438" y="435498"/>
            <a:ext cx="287338" cy="287337"/>
          </a:xfrm>
          <a:prstGeom prst="rect">
            <a:avLst/>
          </a:prstGeom>
          <a:noFill/>
          <a:ln w="57150" cmpd="thickThin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87088" y="318816"/>
            <a:ext cx="6793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kern="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0" y="3067170"/>
            <a:ext cx="34358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Заголовок 26"/>
          <p:cNvSpPr>
            <a:spLocks noGrp="1"/>
          </p:cNvSpPr>
          <p:nvPr>
            <p:ph type="title"/>
          </p:nvPr>
        </p:nvSpPr>
        <p:spPr>
          <a:xfrm>
            <a:off x="3779912" y="274638"/>
            <a:ext cx="4906888" cy="1143000"/>
          </a:xfrm>
        </p:spPr>
        <p:txBody>
          <a:bodyPr>
            <a:normAutofit fontScale="90000"/>
          </a:bodyPr>
          <a:lstStyle/>
          <a:p>
            <a:r>
              <a:rPr lang="ru-RU" sz="2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Ҫӗнӗ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Шупашкарти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художество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музейӗнче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Чӑваш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Республикин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Тава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Тивӗҫлӗ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художникӗн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Александр 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Владимирович </a:t>
            </a:r>
            <a:r>
              <a:rPr lang="ru-RU" sz="20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Ильинӑн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куравӗнче</a:t>
            </a:r>
            <a:endParaRPr lang="ru-RU" sz="2000" dirty="0"/>
          </a:p>
        </p:txBody>
      </p:sp>
      <p:pic>
        <p:nvPicPr>
          <p:cNvPr id="5122" name="Picture 2" descr="https://sun9-64.userapi.com/impf/rNWtcMfFaNubXGEwqJbfEO-So099fasUmi4FEw/hLXVAlhp2fU.jpg?size=1280x960&amp;quality=95&amp;sign=c7b85573beff4466e8d64706b89e43e4&amp;type=album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347864" y="3573016"/>
            <a:ext cx="5647020" cy="274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10.userapi.com/impf/MHOA0gDrq-KDU8NtvgjCKJJ6emotocGGKyQdFw/guqoHeIPaK4.jpg?size=1280x960&amp;quality=95&amp;sign=c3b61c0910beff134b9b244c254bba81&amp;type=album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977852" y="1290311"/>
            <a:ext cx="4482580" cy="21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 descr="Изображение выглядит как стена, внутренний, в позе, одет&#10;&#10;Автоматически созданное описание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81695" y="548680"/>
            <a:ext cx="2606129" cy="323822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48616" y="4005064"/>
            <a:ext cx="247694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Любовь Степановна </a:t>
            </a:r>
            <a:r>
              <a:rPr lang="ru-RU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Вазюковапа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</a:p>
          <a:p>
            <a:endParaRPr lang="ru-RU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Чӑваш Республикин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халӑх </a:t>
            </a: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художество </a:t>
            </a:r>
            <a:r>
              <a:rPr lang="ru-RU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промышленноҫӗсен </a:t>
            </a:r>
            <a:r>
              <a:rPr lang="ru-RU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ӑсти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ru-RU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тӗрӗ</a:t>
            </a:r>
            <a:r>
              <a:rPr lang="en-US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ç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ӗ.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7272036"/>
      </p:ext>
    </p:extLst>
  </p:cSld>
  <p:clrMapOvr>
    <a:masterClrMapping/>
  </p:clrMapOvr>
  <p:transition spd="slow" advClick="0" advTm="7000"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3073</TotalTime>
  <Words>1085</Words>
  <Application>Microsoft Office PowerPoint</Application>
  <PresentationFormat>Экран (4:3)</PresentationFormat>
  <Paragraphs>279</Paragraphs>
  <Slides>20</Slides>
  <Notes>2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      </vt:lpstr>
      <vt:lpstr>  </vt:lpstr>
      <vt:lpstr>Слайд 3</vt:lpstr>
      <vt:lpstr>  </vt:lpstr>
      <vt:lpstr>Тупмалли: 1.«Тăван енĕм чаплă çынсемпе пуян»  2.Чăваш композиторěсем 3.Малтанхи чӑваш учёнӑйӗсем 4.Ҫěнě Шупашкарти хисеп çыннисем 5.«Мухтав сана, ентешĕм» - хула  шайĕнче паллă çынсемпе  паллашасси   </vt:lpstr>
      <vt:lpstr>  </vt:lpstr>
      <vt:lpstr>  </vt:lpstr>
      <vt:lpstr> Чăваш ятне тĕнче уçлăхне çĕкленĕ паттăр                    Андриян Николаев</vt:lpstr>
      <vt:lpstr>  </vt:lpstr>
      <vt:lpstr>Аса илер-ха… </vt:lpstr>
      <vt:lpstr>Çак çынсене мӗн çыхӑнтарать? </vt:lpstr>
      <vt:lpstr>        </vt:lpstr>
      <vt:lpstr>Чăваш композиторěсем</vt:lpstr>
      <vt:lpstr>Малтанхи чӑваш учёнӑйӗсем</vt:lpstr>
      <vt:lpstr>Аса илер-ха…</vt:lpstr>
      <vt:lpstr>Аса илер-ха…</vt:lpstr>
      <vt:lpstr>    Çӗнӗ Шупашар хулин хисеплě çыннисем   </vt:lpstr>
      <vt:lpstr>Слайд 18</vt:lpstr>
      <vt:lpstr>Слайд 19</vt:lpstr>
      <vt:lpstr>Ҫӗнӗ Шупашкарти художество музейӗнче Чӑваш Республикин Тава Тивӗҫлӗ художникӗн  Александр Владимирович Ильинӑн  куравӗнче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Муниципальный этап республиканского фестиваля «Туслăх хĕлхемĕ» / «Искорка дружбы» среди учащихся 1-4 классов общеобразовательных организаций города Новочебоксарска Чувашской Республики</dc:title>
  <dc:creator>210-пк</dc:creator>
  <cp:lastModifiedBy>ГИА-9</cp:lastModifiedBy>
  <cp:revision>516</cp:revision>
  <dcterms:created xsi:type="dcterms:W3CDTF">2020-02-29T12:27:30Z</dcterms:created>
  <dcterms:modified xsi:type="dcterms:W3CDTF">2025-02-20T11:35:22Z</dcterms:modified>
</cp:coreProperties>
</file>