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9" r:id="rId13"/>
    <p:sldId id="268" r:id="rId14"/>
    <p:sldId id="273" r:id="rId15"/>
    <p:sldId id="267" r:id="rId16"/>
    <p:sldId id="271" r:id="rId17"/>
    <p:sldId id="272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5FCC-7B1A-4292-A140-7EEAE4C979F1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23F01B-E2B7-42AA-9A3F-F0F88FB78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5FCC-7B1A-4292-A140-7EEAE4C979F1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F01B-E2B7-42AA-9A3F-F0F88FB78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23F01B-E2B7-42AA-9A3F-F0F88FB78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5FCC-7B1A-4292-A140-7EEAE4C979F1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5FCC-7B1A-4292-A140-7EEAE4C979F1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23F01B-E2B7-42AA-9A3F-F0F88FB78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5FCC-7B1A-4292-A140-7EEAE4C979F1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23F01B-E2B7-42AA-9A3F-F0F88FB78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57D5FCC-7B1A-4292-A140-7EEAE4C979F1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F01B-E2B7-42AA-9A3F-F0F88FB78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5FCC-7B1A-4292-A140-7EEAE4C979F1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23F01B-E2B7-42AA-9A3F-F0F88FB78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5FCC-7B1A-4292-A140-7EEAE4C979F1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23F01B-E2B7-42AA-9A3F-F0F88FB78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5FCC-7B1A-4292-A140-7EEAE4C979F1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23F01B-E2B7-42AA-9A3F-F0F88FB78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23F01B-E2B7-42AA-9A3F-F0F88FB78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D5FCC-7B1A-4292-A140-7EEAE4C979F1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23F01B-E2B7-42AA-9A3F-F0F88FB78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57D5FCC-7B1A-4292-A140-7EEAE4C979F1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57D5FCC-7B1A-4292-A140-7EEAE4C979F1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23F01B-E2B7-42AA-9A3F-F0F88FB78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«НАУЧНЫЙ ПОЛК» -</a:t>
            </a:r>
            <a:br>
              <a:rPr lang="ru-RU" dirty="0" smtClean="0"/>
            </a:br>
            <a:r>
              <a:rPr lang="ru-RU" dirty="0" smtClean="0"/>
              <a:t>незримый подвиг ученых блокадного Ленинграда</a:t>
            </a:r>
            <a:endParaRPr lang="ru-RU" dirty="0"/>
          </a:p>
        </p:txBody>
      </p:sp>
      <p:pic>
        <p:nvPicPr>
          <p:cNvPr id="3584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52936"/>
            <a:ext cx="5256584" cy="3433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ЧТОБЫ МАШИНЫ НЕ УХОДИЛИ НА ДНО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5877272"/>
            <a:ext cx="8503920" cy="7920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Зимой 1941 года ленинградский учёный, будущий доктор физико-математических наук Наум </a:t>
            </a:r>
            <a:r>
              <a:rPr lang="ru-RU" dirty="0" err="1" smtClean="0"/>
              <a:t>Рейнов</a:t>
            </a:r>
            <a:r>
              <a:rPr lang="ru-RU" dirty="0" smtClean="0"/>
              <a:t> изобрёл </a:t>
            </a:r>
            <a:r>
              <a:rPr lang="ru-RU" dirty="0" err="1" smtClean="0"/>
              <a:t>прогибограф</a:t>
            </a:r>
            <a:r>
              <a:rPr lang="ru-RU" dirty="0" smtClean="0"/>
              <a:t> — автоматический прибор, фиксирующий колебания льда.</a:t>
            </a:r>
            <a:endParaRPr lang="ru-RU" dirty="0"/>
          </a:p>
        </p:txBody>
      </p:sp>
      <p:sp>
        <p:nvSpPr>
          <p:cNvPr id="39938" name="AutoShape 2" descr="Дорога жизни - результат труда людей самых разных професс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Дорога жизни - результат труда людей самых разных професс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Дорога жизни - результат труда людей самых разных професс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548364" cy="470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Работа ученых-ботаников и растениеводов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550168" cy="457200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dirty="0" smtClean="0"/>
              <a:t>Научные сотрудники в тяжелейших условиях   пытались сохранить коллекции семян, вырастить полезные растения, а также предложили некоторые виды мхов в качестве антисептика, создавали новые средства для лечения гангрены, обморожения, антисептиков и обезболивающих препаратов для проведения операций.</a:t>
            </a:r>
          </a:p>
          <a:p>
            <a:pPr fontAlgn="base"/>
            <a:r>
              <a:rPr lang="ru-RU" dirty="0" smtClean="0"/>
              <a:t> Ученые   освоили упрощенный метод получения  витамина от цинги из доступного источника – хвои.</a:t>
            </a:r>
          </a:p>
          <a:p>
            <a:pPr fontAlgn="base"/>
            <a:r>
              <a:rPr lang="ru-RU" dirty="0" smtClean="0"/>
              <a:t>   Масляные растворы каротина – лучшее средство от обморожения  Ученые сконструировали установку  для получения каротина из игл хвои.</a:t>
            </a:r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pic>
        <p:nvPicPr>
          <p:cNvPr id="3891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00808"/>
            <a:ext cx="477556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352928" cy="497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63913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://ploshadtruda.ru/wp-content/uploads/2022/01/Apteka-1-680x410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52936"/>
            <a:ext cx="6477000" cy="3905251"/>
          </a:xfrm>
          <a:prstGeom prst="rect">
            <a:avLst/>
          </a:prstGeom>
          <a:noFill/>
        </p:spPr>
      </p:pic>
      <p:pic>
        <p:nvPicPr>
          <p:cNvPr id="2050" name="Picture 2" descr="Оборудование для производства хвойного экстракта. Фото: сайт Военно-медицинского музе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6477000" cy="390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086672" cy="89384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Ученые и сотрудники  Ленинградского института растениеводства умирая от голода сумели сохранить уникальную коллекцию зерновых культур, собранную под руководством академика Н.И.Вавилова.</a:t>
            </a:r>
          </a:p>
          <a:p>
            <a:endParaRPr lang="ru-RU" dirty="0"/>
          </a:p>
        </p:txBody>
      </p:sp>
      <p:pic>
        <p:nvPicPr>
          <p:cNvPr id="5017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992887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Изобретения медиков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57400"/>
            <a:ext cx="3888432" cy="540060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2900" dirty="0" smtClean="0"/>
              <a:t>Они ухитрились делать медицинские биксы из …консервных банок. </a:t>
            </a:r>
          </a:p>
          <a:p>
            <a:pPr fontAlgn="base"/>
            <a:r>
              <a:rPr lang="ru-RU" sz="2900" i="1" dirty="0" err="1" smtClean="0"/>
              <a:t>Катализин</a:t>
            </a:r>
            <a:r>
              <a:rPr lang="ru-RU" sz="2900" dirty="0" smtClean="0"/>
              <a:t> – обработанные дрожжевые </a:t>
            </a:r>
            <a:r>
              <a:rPr lang="ru-RU" sz="2900" dirty="0" err="1" smtClean="0"/>
              <a:t>культуры.Метод</a:t>
            </a:r>
            <a:r>
              <a:rPr lang="ru-RU" sz="2900" dirty="0" smtClean="0"/>
              <a:t> оправдал себя при лечении гнойных ран.</a:t>
            </a:r>
          </a:p>
          <a:p>
            <a:pPr fontAlgn="base"/>
            <a:r>
              <a:rPr lang="ru-RU" sz="2900" i="1" dirty="0" smtClean="0"/>
              <a:t>Метод отрицательной </a:t>
            </a:r>
            <a:r>
              <a:rPr lang="ru-RU" sz="2900" i="1" dirty="0" err="1" smtClean="0"/>
              <a:t>аэроизации</a:t>
            </a:r>
            <a:r>
              <a:rPr lang="ru-RU" sz="2900" i="1" dirty="0" smtClean="0"/>
              <a:t> при контузиях, </a:t>
            </a:r>
            <a:r>
              <a:rPr lang="ru-RU" sz="2900" i="1" dirty="0" err="1" smtClean="0"/>
              <a:t>коммоциях</a:t>
            </a:r>
            <a:r>
              <a:rPr lang="ru-RU" sz="2900" i="1" dirty="0" smtClean="0"/>
              <a:t> и гипертонической болезни</a:t>
            </a:r>
            <a:r>
              <a:rPr lang="ru-RU" sz="2900" dirty="0" smtClean="0"/>
              <a:t>. По прибору, сконструированному профессором Военно-Медицинской Академии, физиком </a:t>
            </a:r>
            <a:r>
              <a:rPr lang="ru-RU" sz="2900" dirty="0" err="1" smtClean="0"/>
              <a:t>Вериго</a:t>
            </a:r>
            <a:r>
              <a:rPr lang="ru-RU" sz="2900" dirty="0" smtClean="0"/>
              <a:t>, создается отрицательный ионизированный поток согретого воздуха, действующий на дыхательные пути. </a:t>
            </a:r>
          </a:p>
          <a:p>
            <a:pPr fontAlgn="base"/>
            <a:r>
              <a:rPr lang="ru-RU" sz="2900" i="1" dirty="0" smtClean="0"/>
              <a:t>Метод ультрафиолетового облучения кварцевыми лампами цинготных больных</a:t>
            </a:r>
            <a:r>
              <a:rPr lang="ru-RU" sz="2900" dirty="0" smtClean="0"/>
              <a:t>. Метод позволяет получить быстрый терапевтический эффект при лечении цинготных больных 2–3 степени </a:t>
            </a:r>
            <a:r>
              <a:rPr lang="ru-RU" sz="2800" dirty="0" smtClean="0"/>
              <a:t>даже при недостаточной даче витаминов.</a:t>
            </a:r>
          </a:p>
          <a:p>
            <a:endParaRPr lang="ru-RU" dirty="0"/>
          </a:p>
        </p:txBody>
      </p:sp>
      <p:pic>
        <p:nvPicPr>
          <p:cNvPr id="532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16832"/>
            <a:ext cx="4927476" cy="3284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5301208"/>
            <a:ext cx="4860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 Ленинград пенициллин привезли лишь после снятия блокады в 1944 году. В блокадном городе был создан свой антибиотик, не уступавший английскому пенициллину по своей эффективности, — «препарат П»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19" y="1124744"/>
            <a:ext cx="915871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Тихий подвиг. Почему зоопарк в Петербурге остался «Ленинградским»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22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203" y="1700808"/>
            <a:ext cx="7399969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872 дня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06352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Блокада Ленинграда началась 8 сентября 1941 года и завершилась 27 января 1944 года.</a:t>
            </a:r>
          </a:p>
          <a:p>
            <a:r>
              <a:rPr lang="ru-RU" dirty="0" smtClean="0"/>
              <a:t>До начала блокады были эвакуированы 448,7 тысяч ленинградцев </a:t>
            </a:r>
          </a:p>
          <a:p>
            <a:r>
              <a:rPr lang="ru-RU" dirty="0" smtClean="0"/>
              <a:t>К началу блокады население Ленинграда насчитывало </a:t>
            </a:r>
            <a:r>
              <a:rPr lang="ru-RU" b="1" dirty="0" smtClean="0"/>
              <a:t>около 2 миллионов 451 тысячи человек</a:t>
            </a:r>
            <a:r>
              <a:rPr lang="ru-RU" dirty="0" smtClean="0"/>
              <a:t>. К последнему месяцу блокады (январь 1944 г.) в Ленинграде оставалось 557 760 человек.</a:t>
            </a:r>
            <a:endParaRPr lang="ru-RU" dirty="0"/>
          </a:p>
        </p:txBody>
      </p:sp>
      <p:pic>
        <p:nvPicPr>
          <p:cNvPr id="47106" name="Picture 2" descr="Советская интеллигенция!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88840"/>
            <a:ext cx="3484177" cy="2849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Непокоренный город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4990328" cy="49685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Блокада Ленинграда продлилась почти 3 года, каждый из которых был невероятно тяжёлым.</a:t>
            </a:r>
          </a:p>
          <a:p>
            <a:r>
              <a:rPr lang="ru-RU" dirty="0" smtClean="0"/>
              <a:t>Основной проблемой для жителей стал недостаток продовольствия и топлива — для отопления не хватало даже дров.</a:t>
            </a:r>
          </a:p>
          <a:p>
            <a:r>
              <a:rPr lang="ru-RU" dirty="0" smtClean="0"/>
              <a:t>Единственным путём сообщения с осаждённым Ленинградом было Ладожское озеро.</a:t>
            </a:r>
          </a:p>
          <a:p>
            <a:r>
              <a:rPr lang="ru-RU" dirty="0" smtClean="0"/>
              <a:t>Ежедневный паёк во время блокады Ленинграда несколько раз урезался, чтобы хоть как-то разделить запасы между всеми жителями.</a:t>
            </a:r>
          </a:p>
          <a:p>
            <a:r>
              <a:rPr lang="ru-RU" dirty="0" smtClean="0"/>
              <a:t>Несмотря на постоянные обстрелы и угрозу голодной смерти, ленинградцы всеми силами старались поддерживать нормальную жизнь. В городе даже функционировал театр имени Веры Комиссаржевской.</a:t>
            </a:r>
          </a:p>
          <a:p>
            <a:endParaRPr lang="ru-RU" dirty="0"/>
          </a:p>
        </p:txBody>
      </p:sp>
      <p:sp>
        <p:nvSpPr>
          <p:cNvPr id="46082" name="AutoShape 2" descr="В мировой истории у блокады Ленинграда нет аналог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В мировой истории у блокады Ленинграда нет аналог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6" name="AutoShape 6" descr="В мировой истории у блокады Ленинграда нет аналог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8" name="AutoShape 8" descr="В мировой истории у блокады Ленинграда нет аналог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9" name="Picture 9" descr="C:\Users\ДДТ\Downloads\2025-01-23_09-47-01.png"/>
          <p:cNvPicPr>
            <a:picLocks noChangeAspect="1" noChangeArrowheads="1"/>
          </p:cNvPicPr>
          <p:nvPr/>
        </p:nvPicPr>
        <p:blipFill>
          <a:blip r:embed="rId2" cstate="print"/>
          <a:srcRect l="23388"/>
          <a:stretch>
            <a:fillRect/>
          </a:stretch>
        </p:blipFill>
        <p:spPr bwMode="auto">
          <a:xfrm>
            <a:off x="5148064" y="2564904"/>
            <a:ext cx="381658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Война в тиши лабораторий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В октябре 1941 года в Ленинграде трудились: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12 академиков и 15 членов-корреспондентов Академии наук СССР, большое количество научных сотрудников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 концу 1943 года ленинградская академическая наука потеряла трех академиков , пятерых членов-корреспондентов, 22 профессора и доктора наук и 54 кандидата наук.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 время блокады умерли — 470 сотрудников ленинградских академических научных учреждений, а ленинградская высшая школа потеряла более четверти своего профессорско-преподавательского состава.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Хлеб надежды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4536504" cy="4902296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Способ получения пищевых продуктов из непищевого сырья. Предоставлялись широчайшие возможности для поисков. Не давали только времени. </a:t>
            </a:r>
          </a:p>
          <a:p>
            <a:r>
              <a:rPr lang="ru-RU" sz="1800" dirty="0" smtClean="0"/>
              <a:t>Услышав свою фамилию </a:t>
            </a:r>
            <a:r>
              <a:rPr lang="ru-RU" sz="1800" dirty="0" err="1" smtClean="0"/>
              <a:t>Шарков</a:t>
            </a:r>
            <a:r>
              <a:rPr lang="ru-RU" sz="1800" dirty="0" smtClean="0"/>
              <a:t> Василий Иванович поднялся с места: </a:t>
            </a:r>
          </a:p>
          <a:p>
            <a:pPr>
              <a:buNone/>
            </a:pPr>
            <a:r>
              <a:rPr lang="ru-RU" sz="1800" i="1" dirty="0" smtClean="0"/>
              <a:t>     -«Можно попробовать».</a:t>
            </a:r>
            <a:br>
              <a:rPr lang="ru-RU" sz="1800" i="1" dirty="0" smtClean="0"/>
            </a:br>
            <a:r>
              <a:rPr lang="ru-RU" sz="1800" i="1" dirty="0" smtClean="0"/>
              <a:t>- Нужно, - поправили его, - очень нужно, причем немедленно. Сколько потребуется времени?</a:t>
            </a:r>
            <a:br>
              <a:rPr lang="ru-RU" sz="1800" i="1" dirty="0" smtClean="0"/>
            </a:br>
            <a:r>
              <a:rPr lang="ru-RU" sz="1800" i="1" dirty="0" smtClean="0"/>
              <a:t>- Двадцать четыре часа, - неожиданно для самого себя услышал </a:t>
            </a:r>
            <a:r>
              <a:rPr lang="ru-RU" sz="1800" i="1" dirty="0" err="1" smtClean="0"/>
              <a:t>Шарков</a:t>
            </a:r>
            <a:r>
              <a:rPr lang="ru-RU" sz="1800" i="1" dirty="0" smtClean="0"/>
              <a:t> свой же ответ. – Двадцать четыре часа.</a:t>
            </a:r>
          </a:p>
          <a:p>
            <a:pPr>
              <a:buNone/>
            </a:pPr>
            <a:endParaRPr lang="ru-RU" sz="1800" i="1" dirty="0" smtClean="0"/>
          </a:p>
          <a:p>
            <a:pPr algn="ctr">
              <a:buNone/>
            </a:pPr>
            <a:r>
              <a:rPr lang="ru-RU" sz="1800" dirty="0" smtClean="0"/>
              <a:t>        Через сутки уже целлюлоза была передана на хлебозавод!</a:t>
            </a:r>
            <a:endParaRPr lang="ru-RU" sz="1800" dirty="0"/>
          </a:p>
        </p:txBody>
      </p:sp>
      <p:pic>
        <p:nvPicPr>
          <p:cNvPr id="4403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3900532" cy="3096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503920" cy="4572000"/>
          </a:xfrm>
        </p:spPr>
        <p:txBody>
          <a:bodyPr/>
          <a:lstStyle/>
          <a:p>
            <a:pPr algn="ctr"/>
            <a:r>
              <a:rPr lang="ru-RU" sz="1800" dirty="0" smtClean="0"/>
              <a:t>Согласно постановлению, опубликованному 20 ноября 1941 года, рабочим и инженерам полагалось 250 г, а служащим, иждивенцам и детям — 125 г хлеба. Это ― минимальная норма выдачи за всю блокаду.</a:t>
            </a:r>
          </a:p>
          <a:p>
            <a:endParaRPr lang="ru-RU" dirty="0"/>
          </a:p>
        </p:txBody>
      </p:sp>
      <p:pic>
        <p:nvPicPr>
          <p:cNvPr id="481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552839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92480" cy="1196752"/>
          </a:xfrm>
        </p:spPr>
        <p:txBody>
          <a:bodyPr>
            <a:normAutofit lnSpcReduction="10000"/>
          </a:bodyPr>
          <a:lstStyle/>
          <a:p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Пищевую целлюлозу в количестве от 5 до 10% добавляли в блокадный хлеб только в самом тяжелом 1942 году, а всего за блокаду было выпущено около 15 тысяч тонн. Она вызывая насыщение, притупляет чувство голода. </a:t>
            </a:r>
          </a:p>
          <a:p>
            <a:endParaRPr lang="ru-RU" sz="1800" dirty="0"/>
          </a:p>
        </p:txBody>
      </p:sp>
      <p:pic>
        <p:nvPicPr>
          <p:cNvPr id="430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254784" cy="2839219"/>
          </a:xfrm>
          <a:prstGeom prst="rect">
            <a:avLst/>
          </a:prstGeom>
          <a:noFill/>
        </p:spPr>
      </p:pic>
      <p:pic>
        <p:nvPicPr>
          <p:cNvPr id="4301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046642" cy="29381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25144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блокаду древесная щепа и опилки были не только сырьем для пищевой целлюлозы и белковых дрожжей, но стали «деликатесом» для обитателей зоологического сада. Так 36 из 40 килограммов ежедневной порции корма для бегемота Красавицы — самого крупного на тот момент животного — составляли распаренные опилки. Невероятно, но Красавицу удалось спасти: она прожила до 1952 года.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503920" cy="45720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Ученые искали, чем можно заменить муку Исследования проводились в центральной лаборатории ленинградского треста хлебопечения при хлебозаводе им. А.Е. </a:t>
            </a:r>
            <a:r>
              <a:rPr lang="ru-RU" dirty="0" err="1" smtClean="0"/>
              <a:t>Бадаева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 Использовали </a:t>
            </a:r>
          </a:p>
          <a:p>
            <a:r>
              <a:rPr lang="ru-RU" dirty="0" smtClean="0"/>
              <a:t>грубую обойную ржаную муку</a:t>
            </a:r>
          </a:p>
          <a:p>
            <a:r>
              <a:rPr lang="ru-RU" dirty="0" smtClean="0"/>
              <a:t>муку из семян гречишника</a:t>
            </a:r>
          </a:p>
          <a:p>
            <a:r>
              <a:rPr lang="ru-RU" dirty="0" smtClean="0"/>
              <a:t>лебеду</a:t>
            </a:r>
          </a:p>
          <a:p>
            <a:r>
              <a:rPr lang="ru-RU" dirty="0" smtClean="0"/>
              <a:t>кору березы и соснового луба</a:t>
            </a:r>
          </a:p>
          <a:p>
            <a:r>
              <a:rPr lang="ru-RU" dirty="0" smtClean="0"/>
              <a:t> мучную пыль</a:t>
            </a:r>
          </a:p>
          <a:p>
            <a:r>
              <a:rPr lang="ru-RU" dirty="0" smtClean="0"/>
              <a:t>жмых хлопчатника, хлопка, подсолнечника и других растений</a:t>
            </a:r>
          </a:p>
          <a:p>
            <a:r>
              <a:rPr lang="ru-RU" dirty="0" smtClean="0"/>
              <a:t>соевый шрот </a:t>
            </a:r>
          </a:p>
          <a:p>
            <a:r>
              <a:rPr lang="ru-RU" dirty="0" smtClean="0"/>
              <a:t>А чтобы сэкономить муку, Михаил </a:t>
            </a:r>
            <a:r>
              <a:rPr lang="ru-RU" dirty="0" err="1" smtClean="0"/>
              <a:t>Княгиничев</a:t>
            </a:r>
            <a:r>
              <a:rPr lang="ru-RU" dirty="0" smtClean="0"/>
              <a:t> разработал специальный сорт дрожжей, которые вдобавок позволили увеличить объем хлеба.</a:t>
            </a:r>
          </a:p>
          <a:p>
            <a:r>
              <a:rPr lang="ru-RU" dirty="0" smtClean="0"/>
              <a:t> Всего за все время блокады специалисты использовали более 26 тонн примесей, которые позволили дополнительно испечь более 50 тыс. тонн хлеба.</a:t>
            </a:r>
          </a:p>
          <a:p>
            <a:endParaRPr lang="ru-RU" dirty="0"/>
          </a:p>
        </p:txBody>
      </p:sp>
      <p:pic>
        <p:nvPicPr>
          <p:cNvPr id="419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2483034" cy="1656184"/>
          </a:xfrm>
          <a:prstGeom prst="rect">
            <a:avLst/>
          </a:prstGeom>
          <a:noFill/>
        </p:spPr>
      </p:pic>
      <p:pic>
        <p:nvPicPr>
          <p:cNvPr id="41988" name="Picture 4" descr="https://avatars.mds.yandex.net/i?id=cddf964dfdb1304d8a93ab1f29d69c23cb53b5fa-1148360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3059832" cy="1517167"/>
          </a:xfrm>
          <a:prstGeom prst="rect">
            <a:avLst/>
          </a:prstGeom>
          <a:noFill/>
        </p:spPr>
      </p:pic>
      <p:pic>
        <p:nvPicPr>
          <p:cNvPr id="41990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6632"/>
            <a:ext cx="2230894" cy="1673171"/>
          </a:xfrm>
          <a:prstGeom prst="rect">
            <a:avLst/>
          </a:prstGeom>
          <a:noFill/>
        </p:spPr>
      </p:pic>
      <p:pic>
        <p:nvPicPr>
          <p:cNvPr id="41992" name="Picture 8" descr="https://avatars.mds.yandex.net/i?id=bc14c3564eb8040abf02d43d1715d38fcf5a631d-10992423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420888"/>
            <a:ext cx="2282518" cy="1512168"/>
          </a:xfrm>
          <a:prstGeom prst="rect">
            <a:avLst/>
          </a:prstGeom>
          <a:noFill/>
        </p:spPr>
      </p:pic>
      <p:pic>
        <p:nvPicPr>
          <p:cNvPr id="41994" name="Picture 10" descr="https://avatars.mds.yandex.net/i?id=611eaab80ae3b982d26c24bd82a48c1d07b3a0b3-10026462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420888"/>
            <a:ext cx="2187584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СПАСТИ ГОРОД ОТ ПОЖАРОВ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334144" cy="4572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Спасти город от огня помогли сотрудники Государственного института прикладной химии - ГИПХ (ныне - Российский научный центр «Прикладная химия»).</a:t>
            </a:r>
          </a:p>
          <a:p>
            <a:r>
              <a:rPr lang="ru-RU" dirty="0" smtClean="0"/>
              <a:t>Ленинградцы взялись за кисти. Еще до того, как сомкнулось кольцо блокады, огнезащитным составом  суперфосфата с водой, покрыли девяносто процентов всех чердаков и деревянных строений. А это девятнадцать миллионов квадратных метров. Так город был спасен от огня.</a:t>
            </a:r>
            <a:endParaRPr lang="ru-RU" dirty="0"/>
          </a:p>
        </p:txBody>
      </p:sp>
      <p:pic>
        <p:nvPicPr>
          <p:cNvPr id="4096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916" y="2132856"/>
            <a:ext cx="5153844" cy="3435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502</TotalTime>
  <Words>527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«НАУЧНЫЙ ПОЛК» - незримый подвиг ученых блокадного Ленинграда</vt:lpstr>
      <vt:lpstr>872 дня </vt:lpstr>
      <vt:lpstr>Непокоренный город</vt:lpstr>
      <vt:lpstr>Война в тиши лабораторий</vt:lpstr>
      <vt:lpstr>Хлеб надежды</vt:lpstr>
      <vt:lpstr>Слайд 6</vt:lpstr>
      <vt:lpstr>Слайд 7</vt:lpstr>
      <vt:lpstr>Слайд 8</vt:lpstr>
      <vt:lpstr>СПАСТИ ГОРОД ОТ ПОЖАРОВ</vt:lpstr>
      <vt:lpstr>ЧТОБЫ МАШИНЫ НЕ УХОДИЛИ НА ДНО</vt:lpstr>
      <vt:lpstr>Работа ученых-ботаников и растениеводов</vt:lpstr>
      <vt:lpstr>Слайд 12</vt:lpstr>
      <vt:lpstr>Слайд 13</vt:lpstr>
      <vt:lpstr>Слайд 14</vt:lpstr>
      <vt:lpstr>Слайд 15</vt:lpstr>
      <vt:lpstr>Изобретения медиков</vt:lpstr>
      <vt:lpstr>Слайд 17</vt:lpstr>
      <vt:lpstr>Тихий подвиг. Почему зоопарк в Петербурге остался «Ленинградским»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«НАУЧНЫЙ ПОЛК» - незримый подвиг ученых блокадного Ленинграда</dc:title>
  <dc:creator>ДДТ</dc:creator>
  <cp:lastModifiedBy>ДДТ</cp:lastModifiedBy>
  <cp:revision>52</cp:revision>
  <dcterms:created xsi:type="dcterms:W3CDTF">2025-01-23T06:33:45Z</dcterms:created>
  <dcterms:modified xsi:type="dcterms:W3CDTF">2025-01-27T12:53:33Z</dcterms:modified>
</cp:coreProperties>
</file>