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25" r:id="rId3"/>
    <p:sldId id="342" r:id="rId4"/>
    <p:sldId id="343" r:id="rId5"/>
    <p:sldId id="344" r:id="rId6"/>
    <p:sldId id="341" r:id="rId7"/>
    <p:sldId id="338" r:id="rId8"/>
    <p:sldId id="339" r:id="rId9"/>
    <p:sldId id="327" r:id="rId10"/>
    <p:sldId id="331" r:id="rId11"/>
    <p:sldId id="340" r:id="rId12"/>
    <p:sldId id="345" r:id="rId13"/>
    <p:sldId id="324" r:id="rId14"/>
  </p:sldIdLst>
  <p:sldSz cx="18288000" cy="10287000"/>
  <p:notesSz cx="6797675" cy="9926638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Montserrat Semi-Bold" panose="020B0604020202020204" charset="-52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464" autoAdjust="0"/>
    <p:restoredTop sz="94554" autoAdjust="0"/>
  </p:normalViewPr>
  <p:slideViewPr>
    <p:cSldViewPr>
      <p:cViewPr>
        <p:scale>
          <a:sx n="50" d="100"/>
          <a:sy n="50" d="100"/>
        </p:scale>
        <p:origin x="-341" y="-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37BBE5-6CCC-45AB-B74E-4D83084D21EB}" type="datetimeFigureOut">
              <a:rPr lang="ru-RU" smtClean="0"/>
              <a:t>21.11.2025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2EBD25-3C9F-4FA5-BC2D-F1AFBE0D79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340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CF098D-98D3-4603-889F-6888C8100828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029FB-8DF4-46B1-9568-879629369B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676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671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95628-81DA-45DB-9E4B-6E7EC6435F7E}" type="datetime1">
              <a:rPr lang="en-US" smtClean="0"/>
              <a:pPr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D89B5-D733-4D95-89FE-A4F8BFD0DBF1}" type="datetime1">
              <a:rPr lang="en-US" smtClean="0"/>
              <a:pPr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14EE-63DA-4AF4-87B9-ED75B9A84A5B}" type="datetime1">
              <a:rPr lang="en-US" smtClean="0"/>
              <a:pPr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892CE-11CD-4C83-89AE-5246E1ED6D81}" type="datetime1">
              <a:rPr lang="en-US" smtClean="0"/>
              <a:pPr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55C1-0640-4675-8BDC-B8ED81354FAB}" type="datetime1">
              <a:rPr lang="en-US" smtClean="0"/>
              <a:pPr/>
              <a:t>11/21/2025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C372-4B73-48BB-9805-D3EA94EB4683}" type="datetime1">
              <a:rPr lang="en-US" smtClean="0"/>
              <a:pPr/>
              <a:t>11/21/2025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B913-75EA-4991-B5F8-BE35A7CDF3B2}" type="datetime1">
              <a:rPr lang="en-US" smtClean="0"/>
              <a:pPr/>
              <a:t>11/21/2025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72C3-E4DE-46A4-BD7B-A7A4CBCD4F9B}" type="datetime1">
              <a:rPr lang="en-US" smtClean="0"/>
              <a:pPr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7795-BA2C-4439-864E-FD0648FD8CAD}" type="datetime1">
              <a:rPr lang="en-US" smtClean="0"/>
              <a:pPr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9C1F-B512-453B-9CD4-C0DAE706AD40}" type="datetime1">
              <a:rPr lang="en-US" smtClean="0"/>
              <a:pPr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6DC9-303C-4C60-AC0F-4B34D3DEA29E}" type="datetime1">
              <a:rPr lang="en-US" smtClean="0"/>
              <a:pPr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6D953-5D34-4E03-81A7-869BC6D76944}" type="datetime1">
              <a:rPr lang="en-US" smtClean="0"/>
              <a:pPr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23476" r="30718"/>
          <a:stretch>
            <a:fillRect/>
          </a:stretch>
        </p:blipFill>
        <p:spPr>
          <a:xfrm rot="-10800000">
            <a:off x="0" y="0"/>
            <a:ext cx="3333771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394774" y="439477"/>
            <a:ext cx="13359826" cy="1656023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5621000" y="94107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TextBox 4"/>
          <p:cNvSpPr txBox="1"/>
          <p:nvPr/>
        </p:nvSpPr>
        <p:spPr>
          <a:xfrm>
            <a:off x="3505200" y="2540223"/>
            <a:ext cx="14470699" cy="5206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72415" lvl="1" algn="just"/>
            <a:endParaRPr lang="ru-RU" sz="3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2415" lvl="1" algn="ctr"/>
            <a:r>
              <a:rPr lang="ru-RU" sz="6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Сдача демонстрационного экзамена в 2026 году: новые изменения при формировании документаций по ДЭ </a:t>
            </a:r>
            <a:r>
              <a:rPr lang="ru-RU" sz="66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выставлении </a:t>
            </a:r>
            <a:r>
              <a:rPr lang="ru-RU" sz="6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оценок</a:t>
            </a:r>
            <a:endParaRPr lang="ru-RU" sz="2800" dirty="0" smtClean="0">
              <a:solidFill>
                <a:schemeClr val="bg1"/>
              </a:solidFill>
              <a:latin typeface="Montserrat Semi-Bold"/>
            </a:endParaRPr>
          </a:p>
          <a:p>
            <a:pPr marL="272415" lvl="1" algn="just">
              <a:lnSpc>
                <a:spcPts val="4620"/>
              </a:lnSpc>
            </a:pPr>
            <a:endParaRPr lang="en-US" sz="2800" dirty="0">
              <a:solidFill>
                <a:schemeClr val="bg1"/>
              </a:solidFill>
              <a:latin typeface="Montserrat Semi-Bold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6858000" y="7899400"/>
            <a:ext cx="10896600" cy="32470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72415" lvl="1" algn="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Докладчик:</a:t>
            </a:r>
          </a:p>
          <a:p>
            <a:pPr marL="272415" lvl="1" algn="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Заместитель директора по инновационной и производственной работе Тюрина Марина Николаевна</a:t>
            </a:r>
            <a:endPara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2415" lvl="1" algn="just">
              <a:lnSpc>
                <a:spcPts val="4620"/>
              </a:lnSpc>
            </a:pPr>
            <a:endParaRPr lang="ru-RU" sz="2000" b="1" dirty="0">
              <a:solidFill>
                <a:schemeClr val="bg1"/>
              </a:solidFill>
            </a:endParaRPr>
          </a:p>
          <a:p>
            <a:pPr marL="272415" lvl="1" algn="just">
              <a:lnSpc>
                <a:spcPts val="4620"/>
              </a:lnSpc>
            </a:pPr>
            <a:endParaRPr lang="ru-RU" sz="2000" dirty="0" smtClean="0">
              <a:solidFill>
                <a:schemeClr val="bg1"/>
              </a:solidFill>
              <a:latin typeface="Montserrat Semi-Bold"/>
            </a:endParaRPr>
          </a:p>
          <a:p>
            <a:pPr marL="272415" lvl="1" algn="just">
              <a:lnSpc>
                <a:spcPts val="4620"/>
              </a:lnSpc>
            </a:pPr>
            <a:endParaRPr lang="en-US" sz="2000" dirty="0">
              <a:solidFill>
                <a:schemeClr val="bg1"/>
              </a:solidFill>
              <a:latin typeface="Montserrat Semi-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4" y="0"/>
            <a:ext cx="24538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1554268" cy="1948443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43200" y="-41076"/>
            <a:ext cx="147214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Организация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и проведение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демонстрационного экзамена осуществляется на основании нормативных документов:</a:t>
            </a:r>
          </a:p>
          <a:p>
            <a:pPr algn="just"/>
            <a:endParaRPr lang="ru-RU" sz="3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just"/>
            <a:endParaRPr lang="ru-RU" sz="3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43200" y="1039044"/>
            <a:ext cx="15257784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Федеральный закон от 27 июля 2006 г. № 152-ФЗ «О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персональных данных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Федеральный закон от 29 декабря 2012 г. № 273-ФЗ «Об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образовании в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Федерации»;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Постановление Правительства Российской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от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марта 2022 г. № 387 «О проведении эксперимента по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разработке, апробации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внедрению новой образовательной технологии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конструирования образовательных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среднего профессионального образования в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федерального проекта «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Профессионалитет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Распоряжение Правительства Российской Федерации от 1 марта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№ 483-р «О проведении ежегодного чемпионата по профессиональному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мастерству “Профессионалы” и чемпионата высоких технологий»;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Приказ Министерства просвещения Российской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от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ноября 2021 г. № 800 «Об утверждении Порядка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государственной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итоговой аттестации по образовательным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программам среднего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образования»;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Приказ Министерства просвещения Российской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от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мая 2022 г. № 336 «Об утверждении перечней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профессий и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специальностей среднего профессионального образования и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установлении соответствия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профессий и специальностей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профессионального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указанных в этих перечнях,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профессиям и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специальностям среднего профессионального образования, перечни которых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приказом Министерства образования и науки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29 октября 2013 г. № 1199 «Об утверждении перечней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профессий и специальностей среднего профессионального образования»;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Приказ Министерства просвещения Российской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от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августа 2022 г. № 762 «Об утверждении Порядка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и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образовательной деятельности по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образовательным программам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профессионального образования»;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Приказ Министерства просвещения Российской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от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апреля 2023 г. № 285 «Об операторе демонстрационного экзамена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базового и профильного уровней по образовательным программам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профессионального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образования».</a:t>
            </a:r>
          </a:p>
        </p:txBody>
      </p:sp>
    </p:spTree>
    <p:extLst>
      <p:ext uri="{BB962C8B-B14F-4D97-AF65-F5344CB8AC3E}">
        <p14:creationId xmlns:p14="http://schemas.microsoft.com/office/powerpoint/2010/main" val="374500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4" y="0"/>
            <a:ext cx="24538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1554268" cy="1948443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43200" y="190500"/>
            <a:ext cx="1472145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УСЛОВИЯ ЗАЧЕТА СТАТУСА ПОБЕДИТЕЛЯ, ПРИЗЕРА</a:t>
            </a:r>
          </a:p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ФИНАЛА ЧЕМПИОНАТА</a:t>
            </a:r>
            <a:endParaRPr lang="ru-RU" sz="3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just"/>
            <a:endParaRPr lang="ru-RU" sz="3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55368" y="1990621"/>
            <a:ext cx="12780912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5475"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Зачет статуса победителя, призера финала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Чемпионата осуществляется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установления соответствия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компетенции Чемпионата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профилю осваиваемой образовательной программы СПО.</a:t>
            </a:r>
          </a:p>
          <a:p>
            <a:pPr indent="625475"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соответствием компетенции Чемпионата профилю осваиваемой</a:t>
            </a:r>
          </a:p>
          <a:p>
            <a:pPr indent="625475"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программы СПО понимается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идентичность или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сопоставимость видов деятельности по компетенции Чемпионата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видам деятельности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отраженным в основной профессиональной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программе СПО.</a:t>
            </a:r>
          </a:p>
          <a:p>
            <a:pPr indent="625475"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зачета статуса победителя, призера финала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Чемпионата выпускник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в ГЭК соответствующее заявление. К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заявлению прикладываются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подтверждающие статус победителя или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призера Чемпионата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(копию диплома или приказа ФГБОУ ДПО ИРПО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победителей и призеров Чемпионата). </a:t>
            </a: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625475"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установления соответствия компетенции Чемпионата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профилю осваиваемой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выпускником образовательной программы СПО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использовать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компетенции, входящее в состав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комплекта конкурсной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Чемпионата.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625475"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соответствие компетенции Чемпионата профилю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осваиваемой выпускником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программы СПО не отражено в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комплекте конкурсной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 Чемпионата, ГЭК осуществляет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 деятельности, указанных в описании компетенции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комплекта конкурсной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документации, и видов деятельности, представленных в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ОПОП СПО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осваиваемой выпускником.</a:t>
            </a:r>
          </a:p>
        </p:txBody>
      </p:sp>
    </p:spTree>
    <p:extLst>
      <p:ext uri="{BB962C8B-B14F-4D97-AF65-F5344CB8AC3E}">
        <p14:creationId xmlns:p14="http://schemas.microsoft.com/office/powerpoint/2010/main" val="349304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4" y="0"/>
            <a:ext cx="24538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1554268" cy="1948443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43200" y="364838"/>
            <a:ext cx="1472145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Распределение значений максимальных баллов в зависимости от вида аттестации и уровня ДЭ</a:t>
            </a:r>
            <a:endParaRPr lang="ru-RU" sz="3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just"/>
            <a:endParaRPr lang="ru-RU" sz="3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" t="2462" r="2593" b="57940"/>
          <a:stretch/>
        </p:blipFill>
        <p:spPr bwMode="auto">
          <a:xfrm>
            <a:off x="3743400" y="1741067"/>
            <a:ext cx="12889432" cy="3906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" t="77439" r="1482"/>
          <a:stretch/>
        </p:blipFill>
        <p:spPr bwMode="auto">
          <a:xfrm>
            <a:off x="3620423" y="6655668"/>
            <a:ext cx="13012409" cy="2255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39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4" y="0"/>
            <a:ext cx="24538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1554268" cy="1948443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43200" y="364838"/>
            <a:ext cx="1472145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ПЕРЕВОД РЕЗУЛЬТАТОВ ДЕМОНСТРАЦИОННОГО ЭКЗАМЕНА В ПЯТИБАЛЬНУЮ ОЦЕНКУ</a:t>
            </a:r>
            <a:endParaRPr lang="ru-RU" sz="3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just"/>
            <a:endParaRPr lang="ru-RU" sz="3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300" y="1759124"/>
            <a:ext cx="12667516" cy="8054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113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12" y="681350"/>
            <a:ext cx="18151988" cy="8998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311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4" y="0"/>
            <a:ext cx="24538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1554268" cy="1948443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664" y="-1"/>
            <a:ext cx="6624736" cy="10277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право 3"/>
          <p:cNvSpPr/>
          <p:nvPr/>
        </p:nvSpPr>
        <p:spPr>
          <a:xfrm rot="12143675">
            <a:off x="9144000" y="9247956"/>
            <a:ext cx="151216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323208" y="8230552"/>
            <a:ext cx="4344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https://chtsgh21.edu21.cap.ru/demo-exam/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81171" y="8604145"/>
            <a:ext cx="27512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https://bom.firpo.ru/Public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991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4" y="0"/>
            <a:ext cx="24538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1554268" cy="1948443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416" y="148784"/>
            <a:ext cx="12733485" cy="9963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875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4" y="0"/>
            <a:ext cx="24538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1554268" cy="1948443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83360" y="18499"/>
            <a:ext cx="14249399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Запланированные сроки проведения демонстрационного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экзамена в рамках Государственной итоговой аттестации</a:t>
            </a: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в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2025-2026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учебном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году</a:t>
            </a:r>
          </a:p>
          <a:p>
            <a:pPr algn="ctr"/>
            <a:endParaRPr lang="ru-RU" sz="11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/>
            <a:r>
              <a:rPr lang="ru-RU" sz="36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Очная форма </a:t>
            </a:r>
            <a:r>
              <a:rPr lang="ru-RU" sz="36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обучения</a:t>
            </a:r>
            <a:endParaRPr lang="ru-RU" sz="36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288582"/>
              </p:ext>
            </p:extLst>
          </p:nvPr>
        </p:nvGraphicFramePr>
        <p:xfrm>
          <a:off x="3230959" y="2623220"/>
          <a:ext cx="14401800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2999">
                  <a:extLst>
                    <a:ext uri="{9D8B030D-6E8A-4147-A177-3AD203B41FA5}">
                      <a16:colId xmlns:a16="http://schemas.microsoft.com/office/drawing/2014/main" xmlns="" val="1160894902"/>
                    </a:ext>
                  </a:extLst>
                </a:gridCol>
                <a:gridCol w="9067800">
                  <a:extLst>
                    <a:ext uri="{9D8B030D-6E8A-4147-A177-3AD203B41FA5}">
                      <a16:colId xmlns:a16="http://schemas.microsoft.com/office/drawing/2014/main" xmlns="" val="3344932975"/>
                    </a:ext>
                  </a:extLst>
                </a:gridCol>
                <a:gridCol w="4191001">
                  <a:extLst>
                    <a:ext uri="{9D8B030D-6E8A-4147-A177-3AD203B41FA5}">
                      <a16:colId xmlns:a16="http://schemas.microsoft.com/office/drawing/2014/main" xmlns="" val="4045560780"/>
                    </a:ext>
                  </a:extLst>
                </a:gridCol>
              </a:tblGrid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8366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к ДЭ и ДП (ДР)</a:t>
                      </a:r>
                    </a:p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</a:t>
                      </a:r>
                      <a:r>
                        <a:rPr lang="ru-RU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них:</a:t>
                      </a:r>
                    </a:p>
                    <a:p>
                      <a:r>
                        <a:rPr lang="ru-RU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неделя (36 часов)- Подготовка к ДЭ</a:t>
                      </a:r>
                    </a:p>
                    <a:p>
                      <a:r>
                        <a:rPr lang="ru-RU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недели (108 часов) – Выполнение ДП (ДР)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мая –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июня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11350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Сдача ДЭ и ДП (ДР)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июня –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июня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76827901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224272" y="6151612"/>
            <a:ext cx="53788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600" b="1" u="sng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itchFamily="18" charset="0"/>
              </a:rPr>
              <a:t>Заочная форма обучения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583202"/>
              </p:ext>
            </p:extLst>
          </p:nvPr>
        </p:nvGraphicFramePr>
        <p:xfrm>
          <a:off x="3230959" y="7035140"/>
          <a:ext cx="144018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2999">
                  <a:extLst>
                    <a:ext uri="{9D8B030D-6E8A-4147-A177-3AD203B41FA5}">
                      <a16:colId xmlns:a16="http://schemas.microsoft.com/office/drawing/2014/main" xmlns="" val="1160894902"/>
                    </a:ext>
                  </a:extLst>
                </a:gridCol>
                <a:gridCol w="7543801">
                  <a:extLst>
                    <a:ext uri="{9D8B030D-6E8A-4147-A177-3AD203B41FA5}">
                      <a16:colId xmlns:a16="http://schemas.microsoft.com/office/drawing/2014/main" xmlns="" val="3344932975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xmlns="" val="4045560780"/>
                    </a:ext>
                  </a:extLst>
                </a:gridCol>
              </a:tblGrid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8366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к ДЭ и ДП (ДР)</a:t>
                      </a:r>
                    </a:p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</a:t>
                      </a:r>
                      <a:r>
                        <a:rPr lang="ru-RU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них:</a:t>
                      </a:r>
                    </a:p>
                    <a:p>
                      <a:r>
                        <a:rPr lang="ru-RU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неделя (36 часов)- Подготовка к ДЭ</a:t>
                      </a:r>
                    </a:p>
                    <a:p>
                      <a:r>
                        <a:rPr lang="ru-RU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недели (108 часов) – Выполнение ДП (ДР)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мая –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мая 2026 год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11350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Сдача ДЭ и ДП (ДР)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июня –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июня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76827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922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4" y="0"/>
            <a:ext cx="24538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1554268" cy="1948443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43143" y="170360"/>
            <a:ext cx="15263858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Запланированные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ДЭ в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2025-2026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учебном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году</a:t>
            </a:r>
          </a:p>
          <a:p>
            <a:pPr algn="ctr"/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в качестве Промежуточной аттестации (1 час 10 мин) и </a:t>
            </a:r>
          </a:p>
          <a:p>
            <a:pPr algn="ctr"/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ГИА Базовый уровень (2 часа 30-40 мин), ГИА Профильный уровень (03 часа 30 мин)</a:t>
            </a:r>
          </a:p>
          <a:p>
            <a:pPr algn="ctr"/>
            <a:endParaRPr lang="ru-RU" sz="11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570129"/>
              </p:ext>
            </p:extLst>
          </p:nvPr>
        </p:nvGraphicFramePr>
        <p:xfrm>
          <a:off x="3701294" y="1939112"/>
          <a:ext cx="13291578" cy="82449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18770"/>
                <a:gridCol w="2304256"/>
                <a:gridCol w="1656184"/>
                <a:gridCol w="1656184"/>
                <a:gridCol w="1656184"/>
              </a:tblGrid>
              <a:tr h="4346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Специальности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Названия групп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обучающихся, запланированное для участия в ГИА и ПА в форме ДЭ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387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2495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08.02.01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и эксплуатация зданий и сооружений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08.02.01-1-2026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С41з-22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2495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08.02.01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и эксплуатация зданий и сооружений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08.02.01-1-2026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С41-22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2495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08.02.01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и эксплуатация зданий и сооружений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08.02.01-1-2026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С42-22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2495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08.02.01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и эксплуатация зданий и сооружений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08.02.01-1-2026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С44-22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2495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08.02.01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и эксплуатация зданий и сооружений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08.02.01-1-2026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С45-22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2495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08.02.01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и эксплуатация зданий и сооружений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08.02.01-1-2026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С35у-23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2495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08.02.07 Монтаж и эксплуатация внутренних сантехнических устройств, кондиционирования воздуха и вентиляции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08.02.07-1-2026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Мс41з-22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2495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13.02.02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Теплоснабжение и теплотехническое оборудование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13.02.02-2-2026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Тс41-22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62387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07.02.01 Архитектура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07.02.01-1-2026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А41-22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187164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08.01.28 Мастер отделочных строительных и декоративных работ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08.01.28-4-2026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Мо21-24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498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4" y="0"/>
            <a:ext cx="24538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1554268" cy="1948443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43143" y="30932"/>
            <a:ext cx="1526385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Запланированные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ДЭ в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2025-2026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учебном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году</a:t>
            </a:r>
            <a:endParaRPr lang="ru-RU" sz="11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/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в качестве Промежуточной аттестации (1 час 10 мин) и </a:t>
            </a:r>
          </a:p>
          <a:p>
            <a:pPr algn="ctr"/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ГИА Базовый уровень (2 часа 30-40 мин), ГИА Профильный уровень (03 часа 30 мин)</a:t>
            </a:r>
          </a:p>
          <a:p>
            <a:pPr algn="ctr"/>
            <a:endParaRPr lang="ru-RU" sz="3000" b="1" dirty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437651"/>
              </p:ext>
            </p:extLst>
          </p:nvPr>
        </p:nvGraphicFramePr>
        <p:xfrm>
          <a:off x="3701294" y="1735521"/>
          <a:ext cx="13291578" cy="85205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18770"/>
                <a:gridCol w="2304256"/>
                <a:gridCol w="1656184"/>
                <a:gridCol w="1656184"/>
                <a:gridCol w="1656184"/>
              </a:tblGrid>
              <a:tr h="4346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Специальности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Названия групп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обучающихся, запланированное для участия в ГИА и ПА в форме ДЭ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387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931294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08.02.09</a:t>
                      </a:r>
                      <a:b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Монтаж, наладка и эксплуатация электрооборудования промышленных и гражданских зданий</a:t>
                      </a:r>
                      <a:b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08.02.09-1-2026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Н41-22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124776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13.02.07 Электроснабжение (по отраслям)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13.02.07-2-2026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Р41-22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311940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13.02.11 Техническая эксплуатация и обслуживание электрического и электромеханического оборудования (по отраслям)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13.02.11-2-2026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Э41-21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2495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15.02.13 Техническое обслуживание и ремонт систем вентиляции и кондиционирования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15.02.13-1-2026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То41-22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2495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08.02.07 Монтаж и эксплуатация внутренних сантехнических устройств, кондиционирования воздуха и вентиляции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08.02.07-1-2026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Мс41-22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62387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43.02.14 Гостиничное дело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43.02.14-1-2026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Гд41-22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124776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43.02.08 Сервис домашнего и коммунального хозяйства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43.02.08-1-2026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Ск41-22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374329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08.02.13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Монтаж и эксплуатация внутренних сантехнических устройств, кондиционирования воздуха и вентиляции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08.02.13-1-2026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Мс31-23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374329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08.02.13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Монтаж и эксплуатация внутренних сантехнических устройств, кондиционирования воздуха и вентиляции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08.02.13-1-2026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Мс32-23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374329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08.02.13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Монтаж и эксплуатация внутренних сантехнических устройств, кондиционирования воздуха и вентиляции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08.02.13-1-2026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Мс33-23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62387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38.02.07 Банковское дело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38.02.07-1-2026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Бд31-23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294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4" y="0"/>
            <a:ext cx="24538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1554268" cy="1948443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38400" y="170360"/>
            <a:ext cx="156345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Запланированные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ДЭ в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2025-2026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учебном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году</a:t>
            </a:r>
            <a:endParaRPr lang="ru-RU" sz="11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/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в</a:t>
            </a:r>
            <a:r>
              <a:rPr lang="ru-RU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качестве </a:t>
            </a:r>
            <a:r>
              <a:rPr lang="ru-RU" sz="30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Промежуточной аттестации (1 час </a:t>
            </a:r>
            <a:r>
              <a:rPr lang="ru-RU" sz="30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10 </a:t>
            </a:r>
            <a:r>
              <a:rPr lang="ru-RU" sz="30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мин) и </a:t>
            </a:r>
          </a:p>
          <a:p>
            <a:pPr algn="ctr"/>
            <a:r>
              <a:rPr lang="ru-RU" sz="30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ГИА Базовый уровень (2 </a:t>
            </a:r>
            <a:r>
              <a:rPr lang="ru-RU" sz="30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часа </a:t>
            </a:r>
            <a:r>
              <a:rPr lang="ru-RU" sz="30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30-40 </a:t>
            </a:r>
            <a:r>
              <a:rPr lang="ru-RU" sz="30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мин</a:t>
            </a:r>
            <a:r>
              <a:rPr lang="ru-RU" sz="30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), ГИА Профильный уровень (03 часа 30 мин)</a:t>
            </a:r>
            <a:endParaRPr lang="ru-RU" sz="3000" b="1" dirty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229682"/>
              </p:ext>
            </p:extLst>
          </p:nvPr>
        </p:nvGraphicFramePr>
        <p:xfrm>
          <a:off x="3701294" y="2331303"/>
          <a:ext cx="13291578" cy="76950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18770"/>
                <a:gridCol w="2304256"/>
                <a:gridCol w="1656184"/>
                <a:gridCol w="1656184"/>
                <a:gridCol w="1656184"/>
              </a:tblGrid>
              <a:tr h="4346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Специальности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Названия групп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обучающихся, запланированное для участия в ГИА и ПА в форме ДЭ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387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124776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43.02.16 Туризм и гостеприимство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43.02.16-1-2026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Тг31-23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2495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08.02.14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Эксплуатация и обслуживание многоквартирного дома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08.02.14-1-2026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Эо31-23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2495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08.02.14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Эксплуатация и обслуживание многоквартирного дома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08.02.14-1-2026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Эо32-23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2495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08.02.01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и эксплуатация зданий и сооружений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08.02.01-1-2026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С17у-25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2495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08.02.01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и эксплуатация зданий и сооружений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08.02.01-1-2026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С21-24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2495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08.02.01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и эксплуатация зданий и сооружений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08.02.01-1-2026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С22-24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2495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08.02.01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и эксплуатация зданий и сооружений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08.02.01-1-2026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С23-24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2495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08.02.01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и эксплуатация зданий и сооружений</a:t>
                      </a:r>
                      <a:b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08.02.01-1-2026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С24-24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/>
                </a:tc>
              </a:tr>
              <a:tr h="62387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lang="ru-RU" sz="18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групп</a:t>
                      </a:r>
                    </a:p>
                    <a:p>
                      <a:pPr algn="ctr" fontAlgn="b"/>
                      <a:r>
                        <a:rPr lang="ru-RU" sz="18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(24 ГИА, 5 ПА)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9" marR="1279" marT="1279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004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18216" y="1242402"/>
            <a:ext cx="14858999" cy="6623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>
              <a:lnSpc>
                <a:spcPts val="4620"/>
              </a:lnSpc>
            </a:pPr>
            <a:r>
              <a:rPr lang="ru-RU" sz="6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Контактные данные:</a:t>
            </a:r>
          </a:p>
          <a:p>
            <a:pPr marL="272415" lvl="1" algn="ctr">
              <a:lnSpc>
                <a:spcPts val="4620"/>
              </a:lnSpc>
            </a:pPr>
            <a:endParaRPr lang="ru-RU" sz="6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958215" lvl="1" indent="-685800">
              <a:lnSpc>
                <a:spcPts val="4620"/>
              </a:lnSpc>
              <a:buFont typeface="Arial" pitchFamily="34" charset="0"/>
              <a:buChar char="•"/>
            </a:pPr>
            <a:r>
              <a:rPr lang="ru-RU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Отдел инновационной и производственной работы</a:t>
            </a:r>
          </a:p>
          <a:p>
            <a:pPr marL="272415" lvl="1">
              <a:lnSpc>
                <a:spcPts val="4620"/>
              </a:lnSpc>
            </a:pPr>
            <a:endParaRPr lang="ru-RU" sz="4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2415" lvl="1">
              <a:lnSpc>
                <a:spcPts val="4620"/>
              </a:lnSpc>
            </a:pPr>
            <a:r>
              <a:rPr lang="ru-RU" sz="4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Тюрина Марина Николаевна</a:t>
            </a:r>
          </a:p>
          <a:p>
            <a:pPr marL="272415" lvl="1">
              <a:lnSpc>
                <a:spcPts val="4620"/>
              </a:lnSpc>
            </a:pPr>
            <a:r>
              <a:rPr lang="en-US" sz="4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mar.tyurina.1981@mail.ru</a:t>
            </a:r>
          </a:p>
          <a:p>
            <a:pPr marL="272415" lvl="1">
              <a:lnSpc>
                <a:spcPts val="4620"/>
              </a:lnSpc>
            </a:pPr>
            <a:r>
              <a:rPr lang="en-US" sz="4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 (8352) 22-38-99</a:t>
            </a:r>
          </a:p>
          <a:p>
            <a:pPr marL="272415" lvl="1">
              <a:lnSpc>
                <a:spcPts val="4620"/>
              </a:lnSpc>
            </a:pPr>
            <a:endParaRPr lang="en-US" sz="4800" b="1" dirty="0">
              <a:solidFill>
                <a:schemeClr val="bg1"/>
              </a:solidFill>
            </a:endParaRPr>
          </a:p>
          <a:p>
            <a:pPr marL="272415" lvl="1">
              <a:lnSpc>
                <a:spcPts val="4620"/>
              </a:lnSpc>
            </a:pPr>
            <a:endParaRPr lang="ru-RU" sz="4800" b="1" dirty="0">
              <a:solidFill>
                <a:schemeClr val="bg1"/>
              </a:solidFill>
            </a:endParaRPr>
          </a:p>
          <a:p>
            <a:pPr marL="272415" lvl="1">
              <a:lnSpc>
                <a:spcPts val="4620"/>
              </a:lnSpc>
            </a:pPr>
            <a:endParaRPr lang="en-US" sz="6000" b="1" dirty="0">
              <a:solidFill>
                <a:schemeClr val="bg1"/>
              </a:solidFill>
              <a:latin typeface="Montserrat Semi-Bold"/>
            </a:endParaRPr>
          </a:p>
        </p:txBody>
      </p:sp>
    </p:spTree>
    <p:extLst>
      <p:ext uri="{BB962C8B-B14F-4D97-AF65-F5344CB8AC3E}">
        <p14:creationId xmlns:p14="http://schemas.microsoft.com/office/powerpoint/2010/main" val="304342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2102</TotalTime>
  <Words>1056</Words>
  <Application>Microsoft Office PowerPoint</Application>
  <PresentationFormat>Произвольный</PresentationFormat>
  <Paragraphs>268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Montserrat Semi-Bold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занятости населения г. Чебоксары</dc:title>
  <dc:creator>Кириллова Елена Юрьевна</dc:creator>
  <cp:lastModifiedBy>Тюрина Марина Николаевна</cp:lastModifiedBy>
  <cp:revision>244</cp:revision>
  <cp:lastPrinted>2025-11-21T11:27:36Z</cp:lastPrinted>
  <dcterms:created xsi:type="dcterms:W3CDTF">2006-08-16T00:00:00Z</dcterms:created>
  <dcterms:modified xsi:type="dcterms:W3CDTF">2025-11-21T11:28:39Z</dcterms:modified>
  <dc:identifier>DADkf8UpjxU</dc:identifier>
</cp:coreProperties>
</file>