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03" r:id="rId1"/>
  </p:sldMasterIdLst>
  <p:notesMasterIdLst>
    <p:notesMasterId r:id="rId11"/>
  </p:notesMasterIdLst>
  <p:handoutMasterIdLst>
    <p:handoutMasterId r:id="rId12"/>
  </p:handoutMasterIdLst>
  <p:sldIdLst>
    <p:sldId id="1024" r:id="rId2"/>
    <p:sldId id="1017" r:id="rId3"/>
    <p:sldId id="1037" r:id="rId4"/>
    <p:sldId id="1019" r:id="rId5"/>
    <p:sldId id="1043" r:id="rId6"/>
    <p:sldId id="1045" r:id="rId7"/>
    <p:sldId id="1044" r:id="rId8"/>
    <p:sldId id="1023" r:id="rId9"/>
    <p:sldId id="1046" r:id="rId10"/>
  </p:sldIdLst>
  <p:sldSz cx="9144000" cy="5143500" type="screen16x9"/>
  <p:notesSz cx="9926638" cy="67976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800" kern="1200">
        <a:solidFill>
          <a:srgbClr val="FF0000"/>
        </a:solidFill>
        <a:latin typeface="Verdana" pitchFamily="34" charset="0"/>
        <a:ea typeface="+mn-ea"/>
        <a:cs typeface="Arial" charset="0"/>
      </a:defRPr>
    </a:lvl1pPr>
    <a:lvl2pPr marL="408108" algn="l" rtl="0" fontAlgn="base">
      <a:spcBef>
        <a:spcPct val="0"/>
      </a:spcBef>
      <a:spcAft>
        <a:spcPct val="0"/>
      </a:spcAft>
      <a:defRPr sz="1800" kern="1200">
        <a:solidFill>
          <a:srgbClr val="FF0000"/>
        </a:solidFill>
        <a:latin typeface="Verdana" pitchFamily="34" charset="0"/>
        <a:ea typeface="+mn-ea"/>
        <a:cs typeface="Arial" charset="0"/>
      </a:defRPr>
    </a:lvl2pPr>
    <a:lvl3pPr marL="816215" algn="l" rtl="0" fontAlgn="base">
      <a:spcBef>
        <a:spcPct val="0"/>
      </a:spcBef>
      <a:spcAft>
        <a:spcPct val="0"/>
      </a:spcAft>
      <a:defRPr sz="1800" kern="1200">
        <a:solidFill>
          <a:srgbClr val="FF0000"/>
        </a:solidFill>
        <a:latin typeface="Verdana" pitchFamily="34" charset="0"/>
        <a:ea typeface="+mn-ea"/>
        <a:cs typeface="Arial" charset="0"/>
      </a:defRPr>
    </a:lvl3pPr>
    <a:lvl4pPr marL="1224323" algn="l" rtl="0" fontAlgn="base">
      <a:spcBef>
        <a:spcPct val="0"/>
      </a:spcBef>
      <a:spcAft>
        <a:spcPct val="0"/>
      </a:spcAft>
      <a:defRPr sz="1800" kern="1200">
        <a:solidFill>
          <a:srgbClr val="FF0000"/>
        </a:solidFill>
        <a:latin typeface="Verdana" pitchFamily="34" charset="0"/>
        <a:ea typeface="+mn-ea"/>
        <a:cs typeface="Arial" charset="0"/>
      </a:defRPr>
    </a:lvl4pPr>
    <a:lvl5pPr marL="1632429" algn="l" rtl="0" fontAlgn="base">
      <a:spcBef>
        <a:spcPct val="0"/>
      </a:spcBef>
      <a:spcAft>
        <a:spcPct val="0"/>
      </a:spcAft>
      <a:defRPr sz="1800" kern="1200">
        <a:solidFill>
          <a:srgbClr val="FF0000"/>
        </a:solidFill>
        <a:latin typeface="Verdana" pitchFamily="34" charset="0"/>
        <a:ea typeface="+mn-ea"/>
        <a:cs typeface="Arial" charset="0"/>
      </a:defRPr>
    </a:lvl5pPr>
    <a:lvl6pPr marL="2040537" algn="l" defTabSz="816215" rtl="0" eaLnBrk="1" latinLnBrk="0" hangingPunct="1">
      <a:defRPr sz="1800" kern="1200">
        <a:solidFill>
          <a:srgbClr val="FF0000"/>
        </a:solidFill>
        <a:latin typeface="Verdana" pitchFamily="34" charset="0"/>
        <a:ea typeface="+mn-ea"/>
        <a:cs typeface="Arial" charset="0"/>
      </a:defRPr>
    </a:lvl6pPr>
    <a:lvl7pPr marL="2448644" algn="l" defTabSz="816215" rtl="0" eaLnBrk="1" latinLnBrk="0" hangingPunct="1">
      <a:defRPr sz="1800" kern="1200">
        <a:solidFill>
          <a:srgbClr val="FF0000"/>
        </a:solidFill>
        <a:latin typeface="Verdana" pitchFamily="34" charset="0"/>
        <a:ea typeface="+mn-ea"/>
        <a:cs typeface="Arial" charset="0"/>
      </a:defRPr>
    </a:lvl7pPr>
    <a:lvl8pPr marL="2856749" algn="l" defTabSz="816215" rtl="0" eaLnBrk="1" latinLnBrk="0" hangingPunct="1">
      <a:defRPr sz="1800" kern="1200">
        <a:solidFill>
          <a:srgbClr val="FF0000"/>
        </a:solidFill>
        <a:latin typeface="Verdana" pitchFamily="34" charset="0"/>
        <a:ea typeface="+mn-ea"/>
        <a:cs typeface="Arial" charset="0"/>
      </a:defRPr>
    </a:lvl8pPr>
    <a:lvl9pPr marL="3264857" algn="l" defTabSz="816215" rtl="0" eaLnBrk="1" latinLnBrk="0" hangingPunct="1">
      <a:defRPr sz="1800" kern="1200">
        <a:solidFill>
          <a:srgbClr val="FF0000"/>
        </a:solidFill>
        <a:latin typeface="Verdan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3841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024E"/>
    <a:srgbClr val="C96137"/>
    <a:srgbClr val="FF6699"/>
    <a:srgbClr val="FF9966"/>
    <a:srgbClr val="FF7C80"/>
    <a:srgbClr val="F29874"/>
    <a:srgbClr val="FF99CC"/>
    <a:srgbClr val="FF9999"/>
    <a:srgbClr val="FF33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09" autoAdjust="0"/>
    <p:restoredTop sz="90259" autoAdjust="0"/>
  </p:normalViewPr>
  <p:slideViewPr>
    <p:cSldViewPr>
      <p:cViewPr varScale="1">
        <p:scale>
          <a:sx n="137" d="100"/>
          <a:sy n="137" d="100"/>
        </p:scale>
        <p:origin x="570" y="126"/>
      </p:cViewPr>
      <p:guideLst>
        <p:guide orient="horz" pos="2161"/>
        <p:guide pos="3841"/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89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1807" cy="339884"/>
          </a:xfrm>
          <a:prstGeom prst="rect">
            <a:avLst/>
          </a:prstGeom>
        </p:spPr>
        <p:txBody>
          <a:bodyPr vert="horz" lIns="91010" tIns="45505" rIns="91010" bIns="4550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3250" y="0"/>
            <a:ext cx="4301805" cy="339884"/>
          </a:xfrm>
          <a:prstGeom prst="rect">
            <a:avLst/>
          </a:prstGeom>
        </p:spPr>
        <p:txBody>
          <a:bodyPr vert="horz" lIns="91010" tIns="45505" rIns="91010" bIns="4550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38AE029-F010-47F7-9DC1-E76188C4493E}" type="datetimeFigureOut">
              <a:rPr lang="ru-RU"/>
              <a:pPr>
                <a:defRPr/>
              </a:pPr>
              <a:t>26.05.2023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6456218"/>
            <a:ext cx="4301807" cy="339884"/>
          </a:xfrm>
          <a:prstGeom prst="rect">
            <a:avLst/>
          </a:prstGeom>
        </p:spPr>
        <p:txBody>
          <a:bodyPr vert="horz" lIns="91010" tIns="45505" rIns="91010" bIns="4550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3250" y="6456218"/>
            <a:ext cx="4301805" cy="339884"/>
          </a:xfrm>
          <a:prstGeom prst="rect">
            <a:avLst/>
          </a:prstGeom>
        </p:spPr>
        <p:txBody>
          <a:bodyPr vert="horz" lIns="91010" tIns="45505" rIns="91010" bIns="4550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B9FFB5F-C8A9-4B74-893F-FD3837F1F3F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71577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4301807" cy="33988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010" tIns="45505" rIns="91010" bIns="45505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1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3250" y="0"/>
            <a:ext cx="4301805" cy="33988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010" tIns="45505" rIns="91010" bIns="45505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1"/>
            </a:lvl1pPr>
          </a:lstStyle>
          <a:p>
            <a:pPr>
              <a:defRPr/>
            </a:pPr>
            <a:fld id="{B97DBF17-2317-4324-A986-363D727113C5}" type="datetimeFigureOut">
              <a:rPr lang="ru-RU"/>
              <a:pPr>
                <a:defRPr/>
              </a:pPr>
              <a:t>26.05.2023</a:t>
            </a:fld>
            <a:endParaRPr lang="ru-RU" dirty="0"/>
          </a:p>
        </p:txBody>
      </p:sp>
      <p:sp>
        <p:nvSpPr>
          <p:cNvPr id="1095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697163" y="509588"/>
            <a:ext cx="4532312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456" y="3228895"/>
            <a:ext cx="7941310" cy="305895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010" tIns="45505" rIns="91010" bIns="455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6456218"/>
            <a:ext cx="4301807" cy="33988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010" tIns="45505" rIns="91010" bIns="45505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1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3250" y="6456218"/>
            <a:ext cx="4301805" cy="33988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010" tIns="45505" rIns="91010" bIns="45505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1"/>
            </a:lvl1pPr>
          </a:lstStyle>
          <a:p>
            <a:pPr>
              <a:defRPr/>
            </a:pPr>
            <a:fld id="{A0EA824A-ECAA-4660-A371-1DD77E95C13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85930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0810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81621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224323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632429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040537" algn="l" defTabSz="81621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448644" algn="l" defTabSz="81621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856749" algn="l" defTabSz="81621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264857" algn="l" defTabSz="81621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EA824A-ECAA-4660-A371-1DD77E95C13F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8151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76200"/>
            <a:ext cx="8961120" cy="499872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A59FE40-05AD-4E56-8AC6-79D15872067E}" type="datetimeFigureOut">
              <a:rPr lang="ru-RU" smtClean="0"/>
              <a:pPr>
                <a:defRPr/>
              </a:pPr>
              <a:t>26.05.2023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9" name="Rectangle 8"/>
          <p:cNvSpPr/>
          <p:nvPr/>
        </p:nvSpPr>
        <p:spPr>
          <a:xfrm>
            <a:off x="345441" y="2206952"/>
            <a:ext cx="7147931" cy="184785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208476"/>
            <a:ext cx="1190348" cy="1844802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2352494"/>
            <a:ext cx="910224" cy="1556766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4" y="2291716"/>
            <a:ext cx="6947845" cy="168401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3468951"/>
            <a:ext cx="762000" cy="3429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F5D18DC8-D69B-4DD4-B705-BAB4D558220A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1" name="Rectangle 10"/>
          <p:cNvSpPr/>
          <p:nvPr/>
        </p:nvSpPr>
        <p:spPr>
          <a:xfrm>
            <a:off x="541822" y="3419458"/>
            <a:ext cx="6755166" cy="49827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2354580"/>
            <a:ext cx="6760868" cy="155829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3486150"/>
            <a:ext cx="6553200" cy="3429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2420275"/>
            <a:ext cx="6629400" cy="9144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EC464E-0AD6-4415-BA10-97E2DFF1647E}" type="datetimeFigureOut">
              <a:rPr lang="ru-RU" smtClean="0"/>
              <a:pPr>
                <a:defRPr/>
              </a:pPr>
              <a:t>26.05.2023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C203EE-5A49-4316-A1E6-2B88028E4D4B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76200"/>
            <a:ext cx="8961120" cy="499872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CFA08A7-6D8D-4636-B845-1D0DFA53E4D2}" type="datetimeFigureOut">
              <a:rPr lang="ru-RU" smtClean="0"/>
              <a:pPr>
                <a:defRPr/>
              </a:pPr>
              <a:t>26.05.2023</a:t>
            </a:fld>
            <a:endParaRPr lang="ru-RU" dirty="0"/>
          </a:p>
        </p:txBody>
      </p:sp>
      <p:sp>
        <p:nvSpPr>
          <p:cNvPr id="13" name="Rectangle 12"/>
          <p:cNvSpPr/>
          <p:nvPr/>
        </p:nvSpPr>
        <p:spPr>
          <a:xfrm>
            <a:off x="451976" y="2209800"/>
            <a:ext cx="8265160" cy="184785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2286001"/>
            <a:ext cx="8033800" cy="168401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C28155-2C58-4376-9E9F-B37F8CBA56B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2400300"/>
            <a:ext cx="7696200" cy="97155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3406141"/>
            <a:ext cx="7818120" cy="49827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455633"/>
            <a:ext cx="7696200" cy="39283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8" y="2343150"/>
            <a:ext cx="7817599" cy="155829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306280"/>
            <a:ext cx="8260672" cy="77957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289303"/>
            <a:ext cx="4038600" cy="330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89303"/>
            <a:ext cx="4038600" cy="330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54BAC78-499E-4754-9BE2-C1A52414E014}" type="datetimeFigureOut">
              <a:rPr lang="ru-RU" smtClean="0"/>
              <a:pPr>
                <a:defRPr/>
              </a:pPr>
              <a:t>26.05.2023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7A2EFB-B466-4B93-8DD8-6B8D17B459BB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306280"/>
            <a:ext cx="8260672" cy="77957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291828"/>
            <a:ext cx="4040188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1828800"/>
            <a:ext cx="4040188" cy="27658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91828"/>
            <a:ext cx="4041775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28800"/>
            <a:ext cx="4041775" cy="27658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24C26A-1E1C-41A3-A314-EDA5E0868D12}" type="datetimeFigureOut">
              <a:rPr lang="ru-RU" smtClean="0"/>
              <a:pPr>
                <a:defRPr/>
              </a:pPr>
              <a:t>26.05.2023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B2DFC3-A927-4FD5-998D-5FEF529FDCD1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39B0D98-2D5B-4524-9224-D9A7BCD26BEC}" type="datetimeFigureOut">
              <a:rPr lang="ru-RU" smtClean="0"/>
              <a:pPr>
                <a:defRPr/>
              </a:pPr>
              <a:t>26.05.2023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5E66FA-4276-447F-A3C7-9121683CB17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76200"/>
            <a:ext cx="8961120" cy="499872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D89B3A-27FE-46A5-93A2-569807B47623}" type="datetimeFigureOut">
              <a:rPr lang="ru-RU" smtClean="0"/>
              <a:pPr>
                <a:defRPr/>
              </a:pPr>
              <a:t>26.05.2023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8ECE58-DD8F-41A7-82C0-941C977FA5B8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76200"/>
            <a:ext cx="8961120" cy="499872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514350"/>
            <a:ext cx="4572000" cy="39433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B5A4E6-C319-40D8-A013-ADC9CE5F6C7E}" type="datetimeFigureOut">
              <a:rPr lang="ru-RU" smtClean="0"/>
              <a:pPr>
                <a:defRPr/>
              </a:pPr>
              <a:t>26.05.2023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6671D5-AFD1-4600-87B8-EC0E16363BA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8" name="Rectangle 7"/>
          <p:cNvSpPr/>
          <p:nvPr/>
        </p:nvSpPr>
        <p:spPr>
          <a:xfrm>
            <a:off x="560034" y="1129284"/>
            <a:ext cx="2716566" cy="264261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231854"/>
            <a:ext cx="2483254" cy="2425746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228850"/>
            <a:ext cx="2298634" cy="131445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300734"/>
            <a:ext cx="2298634" cy="893715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76200"/>
            <a:ext cx="8961120" cy="499872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466078"/>
            <a:ext cx="7772400" cy="3248673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BA9EC3-8F2A-441F-92ED-8343FE643AA2}" type="datetimeFigureOut">
              <a:rPr lang="ru-RU" smtClean="0"/>
              <a:pPr>
                <a:defRPr/>
              </a:pPr>
              <a:t>26.05.2023</a:t>
            </a:fld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06B163-F42F-4558-B02B-D3FE90136147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0" name="Rectangle 9"/>
          <p:cNvSpPr/>
          <p:nvPr/>
        </p:nvSpPr>
        <p:spPr>
          <a:xfrm>
            <a:off x="685800" y="3714750"/>
            <a:ext cx="7772400" cy="10287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2000" y="3771900"/>
            <a:ext cx="7600765" cy="902193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13" name="Rectangle 12"/>
          <p:cNvSpPr/>
          <p:nvPr/>
        </p:nvSpPr>
        <p:spPr>
          <a:xfrm>
            <a:off x="914400" y="4229100"/>
            <a:ext cx="7328514" cy="338772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3806190"/>
            <a:ext cx="7946136" cy="82296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4242418"/>
            <a:ext cx="7244736" cy="30128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29051"/>
            <a:ext cx="7328514" cy="392282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C105FB-8F6F-4AB0-98BB-C8F385EFA86C}" type="datetimeFigureOut">
              <a:rPr lang="ru-RU" smtClean="0"/>
              <a:pPr>
                <a:defRPr/>
              </a:pPr>
              <a:t>26.05.2023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EC4B0C-5B1C-4D2D-BC6C-401DA1BA2BEF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171450"/>
            <a:ext cx="1859280" cy="4591976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6" y="263557"/>
            <a:ext cx="1672235" cy="4407763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8" y="296571"/>
            <a:ext cx="1485531" cy="4341736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85750"/>
            <a:ext cx="6172200" cy="43434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015226D-37F7-4585-B0E5-998238FB0C0D}" type="datetimeFigureOut">
              <a:rPr lang="ru-RU" smtClean="0"/>
              <a:pPr>
                <a:defRPr/>
              </a:pPr>
              <a:t>26.05.2023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7BA8B8-A5A1-467E-AAA9-A273952E328D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76200"/>
            <a:ext cx="8961120" cy="499872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14451"/>
            <a:ext cx="8229600" cy="32801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0447C2EE-1A9C-45A3-BC42-EFAC50FE78F0}" type="datetimeFigureOut">
              <a:rPr lang="ru-RU" smtClean="0"/>
              <a:pPr>
                <a:defRPr/>
              </a:pPr>
              <a:t>26.05.2023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CBC122BA-4C5C-4491-A08D-C4920A45C1FD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9" name="Rectangle 8"/>
          <p:cNvSpPr/>
          <p:nvPr/>
        </p:nvSpPr>
        <p:spPr>
          <a:xfrm>
            <a:off x="274320" y="208625"/>
            <a:ext cx="8595360" cy="99441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279647"/>
            <a:ext cx="8380520" cy="838940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306280"/>
            <a:ext cx="8260672" cy="779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04" r:id="rId1"/>
    <p:sldLayoutId id="2147484305" r:id="rId2"/>
    <p:sldLayoutId id="2147484306" r:id="rId3"/>
    <p:sldLayoutId id="2147484307" r:id="rId4"/>
    <p:sldLayoutId id="2147484308" r:id="rId5"/>
    <p:sldLayoutId id="2147484309" r:id="rId6"/>
    <p:sldLayoutId id="2147484310" r:id="rId7"/>
    <p:sldLayoutId id="2147484311" r:id="rId8"/>
    <p:sldLayoutId id="2147484312" r:id="rId9"/>
    <p:sldLayoutId id="2147484313" r:id="rId10"/>
    <p:sldLayoutId id="214748431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563638"/>
            <a:ext cx="4176464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/>
            </a:r>
            <a:br>
              <a:rPr lang="ru-RU" sz="24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32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Приготовление</a:t>
            </a:r>
          </a:p>
          <a:p>
            <a:pPr algn="ctr"/>
            <a:r>
              <a:rPr lang="ru-RU" sz="32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в</a:t>
            </a:r>
            <a:r>
              <a:rPr lang="ru-RU" sz="32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школьной </a:t>
            </a:r>
            <a:br>
              <a:rPr lang="ru-RU" sz="32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32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столовой  горячего завтрака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1042001" y="123478"/>
            <a:ext cx="7059997" cy="623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50" tIns="34274" rIns="68550" bIns="34274">
            <a:spAutoFit/>
          </a:bodyPr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общеобразовательное учреждение «</a:t>
            </a:r>
            <a:r>
              <a:rPr lang="ru-RU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Турмышская</a:t>
            </a:r>
            <a:r>
              <a:rPr lang="ru-RU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СОШ» </a:t>
            </a:r>
            <a:r>
              <a:rPr lang="ru-RU" b="1" i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Янтиковского</a:t>
            </a:r>
            <a:r>
              <a:rPr lang="ru-RU" b="1" i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</a:t>
            </a:r>
            <a:endParaRPr lang="ru-RU" b="1" i="1" dirty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203598"/>
            <a:ext cx="3516278" cy="351627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28" y="0"/>
            <a:ext cx="1098551" cy="1280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020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48721" y="225324"/>
            <a:ext cx="54292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Monotype Corsiva" panose="03010101010201010101" pitchFamily="66" charset="0"/>
              </a:rPr>
              <a:t>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740090"/>
            <a:ext cx="37102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32000" algn="just"/>
            <a:r>
              <a:rPr lang="ru-RU" b="1" dirty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Школьный завтрак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средство поддержания жизни,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роста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развития, здоровья и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высокой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работоспособности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человека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поэтому хорошее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самочувствие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течение уроков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обеспечивает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вовремя съеденный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горячий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завтрак! </a:t>
            </a:r>
            <a:endParaRPr lang="ru-RU" b="1" dirty="0">
              <a:solidFill>
                <a:srgbClr val="002060"/>
              </a:solidFill>
              <a:latin typeface="Arial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19672" y="312148"/>
            <a:ext cx="70009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Полезное питание – залог крепкого здоровья</a:t>
            </a:r>
            <a:endParaRPr lang="ru-RU" sz="24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32" y="25578"/>
            <a:ext cx="1928826" cy="171451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50" t="1000" r="27950" b="2401"/>
          <a:stretch/>
        </p:blipFill>
        <p:spPr>
          <a:xfrm>
            <a:off x="4682947" y="1410930"/>
            <a:ext cx="1891773" cy="296664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00" t="6601" r="23751" b="2401"/>
          <a:stretch/>
        </p:blipFill>
        <p:spPr>
          <a:xfrm>
            <a:off x="6943903" y="1400236"/>
            <a:ext cx="1976698" cy="2988032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4585430" y="4493612"/>
            <a:ext cx="19001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Иванова Л.В. – 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повар 5-го разряда</a:t>
            </a:r>
            <a:endParaRPr lang="ru-RU" sz="1400" b="1" dirty="0">
              <a:solidFill>
                <a:srgbClr val="002060"/>
              </a:solidFill>
              <a:latin typeface="Arial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927652" y="4493612"/>
            <a:ext cx="19001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Андреева Л.А. – 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повар 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4-го 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разряда</a:t>
            </a:r>
            <a:endParaRPr lang="ru-RU" sz="1400" b="1" dirty="0">
              <a:solidFill>
                <a:srgbClr val="002060"/>
              </a:solidFill>
              <a:latin typeface="Arial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702074" y="925560"/>
            <a:ext cx="42185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 страже полезного питания:</a:t>
            </a:r>
            <a:endParaRPr lang="ru-RU" b="1" dirty="0">
              <a:solidFill>
                <a:srgbClr val="002060"/>
              </a:solidFill>
              <a:latin typeface="Arial" pitchFamily="34" charset="0"/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321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63" t="9501" r="12837" b="36350"/>
          <a:stretch/>
        </p:blipFill>
        <p:spPr>
          <a:xfrm>
            <a:off x="152983" y="1843362"/>
            <a:ext cx="2546810" cy="151216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0" t="5996" r="16427" b="8566"/>
          <a:stretch/>
        </p:blipFill>
        <p:spPr>
          <a:xfrm>
            <a:off x="5868144" y="195486"/>
            <a:ext cx="3024337" cy="478853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2" t="3800" r="17268" b="9400"/>
          <a:stretch/>
        </p:blipFill>
        <p:spPr>
          <a:xfrm>
            <a:off x="2771800" y="195486"/>
            <a:ext cx="3024337" cy="480792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467"/>
            <a:ext cx="1932599" cy="1713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53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 descr="https://mail.yandex.ru/message_part/Screenshot_20230520_234440.jpg?_uid=346426256&amp;name=Screenshot_20230520_234440.jpg&amp;hid=1.2&amp;ids=182677259885235821&amp;no_disposition=y&amp;exif_rotate=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6486080"/>
              </p:ext>
            </p:extLst>
          </p:nvPr>
        </p:nvGraphicFramePr>
        <p:xfrm>
          <a:off x="2231740" y="730360"/>
          <a:ext cx="4464496" cy="1773555"/>
        </p:xfrm>
        <a:graphic>
          <a:graphicData uri="http://schemas.openxmlformats.org/drawingml/2006/table">
            <a:tbl>
              <a:tblPr/>
              <a:tblGrid>
                <a:gridCol w="1224136">
                  <a:extLst>
                    <a:ext uri="{9D8B030D-6E8A-4147-A177-3AD203B41FA5}">
                      <a16:colId xmlns:a16="http://schemas.microsoft.com/office/drawing/2014/main" val="2070769085"/>
                    </a:ext>
                  </a:extLst>
                </a:gridCol>
                <a:gridCol w="3240360">
                  <a:extLst>
                    <a:ext uri="{9D8B030D-6E8A-4147-A177-3AD203B41FA5}">
                      <a16:colId xmlns:a16="http://schemas.microsoft.com/office/drawing/2014/main" val="245033447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Закуска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Салат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квашеной капусты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572013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блюдо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Суп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картофельный рыбный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11049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блюдо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Птица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тушенная в сметанном соусе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4454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Гарнир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Каша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гречневая рассыпчатая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327155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Сладкое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Компот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изюма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025369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Хлеб белый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Хлеб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пшеничный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351806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Хлеб</a:t>
                      </a:r>
                      <a:r>
                        <a:rPr lang="ru-RU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черный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Хлеб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ржаной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3545965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3131840" y="161865"/>
            <a:ext cx="26642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Меню на сегодня:</a:t>
            </a:r>
            <a:endParaRPr lang="ru-RU" sz="24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793603"/>
            <a:ext cx="2593136" cy="194485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786516"/>
            <a:ext cx="2593136" cy="194485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0"/>
          <a:stretch/>
        </p:blipFill>
        <p:spPr>
          <a:xfrm>
            <a:off x="155575" y="730360"/>
            <a:ext cx="1953425" cy="176284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4" r="9358"/>
          <a:stretch/>
        </p:blipFill>
        <p:spPr>
          <a:xfrm>
            <a:off x="6840402" y="730360"/>
            <a:ext cx="2124085" cy="176284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623" y="2793603"/>
            <a:ext cx="2592288" cy="19442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139952" y="627535"/>
            <a:ext cx="482453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AutoNum type="arabicPeriod"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Филе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рыбы промыть, нарезать на порционные куски. </a:t>
            </a:r>
            <a:endPara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Крупу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пшенную перебрать и тщательно промыть. Заложить в кипящую воду (3л на 1кг крупы) и сварить до полуготовности, воду слить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AutoNum type="arabicPeriod"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Очищенный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картофель нарезать кубиками или брусочками.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Морковь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репчатый лук мелко нашинковать. </a:t>
            </a:r>
            <a:endPara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кипящую воду положить пшено. А через несколько минут – картофель и варить при медленном кипении 7-10 минут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Добавить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подготовленное филе рыбы, соль поваренную, овощи и варить до готовности. </a:t>
            </a:r>
            <a:endPara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1-2  минуты до окончания варки добавить нашинкованные зелень петрушки и укропа.</a:t>
            </a:r>
          </a:p>
          <a:p>
            <a:endParaRPr lang="ru-RU" sz="24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123478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приготовления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картофельного рыбного супа: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1" r="12201"/>
          <a:stretch/>
        </p:blipFill>
        <p:spPr>
          <a:xfrm>
            <a:off x="467544" y="915566"/>
            <a:ext cx="3435597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904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139952" y="627535"/>
            <a:ext cx="4824536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AutoNum type="arabicPeriod"/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 варкой крупу перебирают, удаляя посторонние примеси, затем промывают в теплой воде. Воду сливают. </a:t>
            </a:r>
            <a:endPara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толстостенную посуду наливают воду, доводят до кипения. Добавляют соль, всыпают промытую гречневую крупу. Доводят до кипения, отставляют на край плиты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AutoNum type="arabicPeriod"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Варят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слабом кипении в течение 30 минут под закрытой крышкой, при периодическом помешивании. В конце варки в кашу добавляют растопленное сливочное масло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AutoNum type="arabicPeriod"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готовой рассыпчатой каше зерна крупы должны быть полностью набухшими, отделяться друг от друга. Кашу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порционируют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123478"/>
            <a:ext cx="8784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приготовления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каши гречневой рассыпчатой: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13" r="24801"/>
          <a:stretch/>
        </p:blipFill>
        <p:spPr>
          <a:xfrm>
            <a:off x="395536" y="843558"/>
            <a:ext cx="3528392" cy="3531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400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23478"/>
            <a:ext cx="864096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</a:t>
            </a:r>
            <a:r>
              <a:rPr 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приготовления </a:t>
            </a:r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птицы тушенной </a:t>
            </a:r>
            <a:r>
              <a:rPr 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сметанном соусе: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23928" y="627535"/>
            <a:ext cx="504056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AutoNum type="arabicPeriod"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Подготовленные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тушки птицы варят до готовности, охлаждают, отделяют мякоть от кожи и костей, нарезают на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порционные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куски, складывают в глубокую посуду, добавляют бульон куриный (10% к массе соуса), соединяют с соусом,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доводят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кипения и тушат в посуде с закрытой крышкой 15-20 мин при слабом кипении. </a:t>
            </a:r>
            <a:endPara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Филе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птицы (полуфабрикат)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нарезают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порционные куски, припускают до готовности. Бульон от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припускания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используют для приготовления соуса. </a:t>
            </a:r>
          </a:p>
          <a:p>
            <a:pPr marL="342900" indent="-342900" algn="just">
              <a:buAutoNum type="arabicPeriod"/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Соус соединяют с припущенным филе, доводят до кипения и тушат в посуде с закрытой крышкой 15-20 мин при слабом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кипении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Отпускают с соусом, в котором тушилась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птица.</a:t>
            </a:r>
            <a:endParaRPr lang="ru-RU" sz="24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19" r="25588"/>
          <a:stretch/>
        </p:blipFill>
        <p:spPr>
          <a:xfrm>
            <a:off x="277553" y="843558"/>
            <a:ext cx="3461653" cy="345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7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63688" y="170267"/>
            <a:ext cx="60722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Microsoft Yi Baiti" pitchFamily="66" charset="0"/>
                <a:cs typeface="Times New Roman" panose="02020603050405020304" pitchFamily="18" charset="0"/>
              </a:rPr>
              <a:t>В нашей школе реализуется проект </a:t>
            </a: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ea typeface="Microsoft Yi Baiti" pitchFamily="66" charset="0"/>
                <a:cs typeface="Times New Roman" panose="02020603050405020304" pitchFamily="18" charset="0"/>
              </a:rPr>
              <a:t>«Завтрак с директором»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47"/>
          <a:stretch/>
        </p:blipFill>
        <p:spPr>
          <a:xfrm>
            <a:off x="5257305" y="1049519"/>
            <a:ext cx="3189849" cy="186253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3" t="37945" r="11244" b="25154"/>
          <a:stretch/>
        </p:blipFill>
        <p:spPr>
          <a:xfrm>
            <a:off x="5257305" y="3117855"/>
            <a:ext cx="3192458" cy="191639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0" b="24801"/>
          <a:stretch/>
        </p:blipFill>
        <p:spPr>
          <a:xfrm>
            <a:off x="755576" y="1427409"/>
            <a:ext cx="3821232" cy="331236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0"/>
            <a:ext cx="1224136" cy="14274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60032" y="299323"/>
            <a:ext cx="374441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Школьная столовая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второй наш дом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Пищу там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здоровую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день жуем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Знаем, что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питание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 всегда на «пять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»!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школьную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столовую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идем опять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Руки золотые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наших поваров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Вкусно приготовят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нам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Борщ, котлеты, плов!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01"/>
          <a:stretch/>
        </p:blipFill>
        <p:spPr>
          <a:xfrm>
            <a:off x="375628" y="483518"/>
            <a:ext cx="3861643" cy="4155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4390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15350</TotalTime>
  <Words>472</Words>
  <Application>Microsoft Office PowerPoint</Application>
  <PresentationFormat>Экран (16:9)</PresentationFormat>
  <Paragraphs>55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Arial</vt:lpstr>
      <vt:lpstr>Book Antiqua</vt:lpstr>
      <vt:lpstr>Calibri</vt:lpstr>
      <vt:lpstr>Century Gothic</vt:lpstr>
      <vt:lpstr>Microsoft Yi Baiti</vt:lpstr>
      <vt:lpstr>Monotype Corsiva</vt:lpstr>
      <vt:lpstr>Times New Roman</vt:lpstr>
      <vt:lpstr>Verdana</vt:lpstr>
      <vt:lpstr>Аптека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Управление делами Президента РБ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МБОУ БСОШ</dc:creator>
  <cp:lastModifiedBy>RazinaNV</cp:lastModifiedBy>
  <cp:revision>1570</cp:revision>
  <cp:lastPrinted>2021-08-13T04:50:56Z</cp:lastPrinted>
  <dcterms:created xsi:type="dcterms:W3CDTF">2019-01-16T12:04:58Z</dcterms:created>
  <dcterms:modified xsi:type="dcterms:W3CDTF">2023-05-26T08:50:59Z</dcterms:modified>
</cp:coreProperties>
</file>