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3" r:id="rId3"/>
    <p:sldId id="258" r:id="rId4"/>
    <p:sldId id="262" r:id="rId5"/>
    <p:sldId id="269" r:id="rId6"/>
    <p:sldId id="270" r:id="rId7"/>
    <p:sldId id="272" r:id="rId8"/>
    <p:sldId id="273" r:id="rId9"/>
    <p:sldId id="274" r:id="rId10"/>
    <p:sldId id="286" r:id="rId11"/>
    <p:sldId id="275" r:id="rId12"/>
    <p:sldId id="276" r:id="rId13"/>
    <p:sldId id="277" r:id="rId14"/>
    <p:sldId id="278" r:id="rId15"/>
    <p:sldId id="279" r:id="rId16"/>
    <p:sldId id="280" r:id="rId17"/>
    <p:sldId id="282" r:id="rId18"/>
    <p:sldId id="283" r:id="rId19"/>
    <p:sldId id="284" r:id="rId20"/>
    <p:sldId id="281" r:id="rId21"/>
    <p:sldId id="285" r:id="rId22"/>
    <p:sldId id="287" r:id="rId23"/>
    <p:sldId id="288" r:id="rId24"/>
    <p:sldId id="289" r:id="rId25"/>
    <p:sldId id="290" r:id="rId26"/>
    <p:sldId id="291" r:id="rId27"/>
    <p:sldId id="29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FFF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6" autoAdjust="0"/>
    <p:restoredTop sz="94451" autoAdjust="0"/>
  </p:normalViewPr>
  <p:slideViewPr>
    <p:cSldViewPr>
      <p:cViewPr varScale="1">
        <p:scale>
          <a:sx n="81" d="100"/>
          <a:sy n="81" d="100"/>
        </p:scale>
        <p:origin x="150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22.01.2025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359532" y="2132857"/>
            <a:ext cx="8424936" cy="2842575"/>
            <a:chOff x="1146238" y="2135640"/>
            <a:chExt cx="7165477" cy="2994497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46238" y="2135640"/>
              <a:ext cx="7165477" cy="106994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4741066"/>
              <a:ext cx="5084703" cy="3890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3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339753" y="836712"/>
            <a:ext cx="52209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№ 15 «Малыш» города Алатыря Чувашской Республики Соколовой Натальи Геннадьевны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rgbClr val="00B05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Мастер класс инструктора по физической культуре</a:t>
            </a:r>
          </a:p>
          <a:p>
            <a:pPr algn="ctr"/>
            <a:endParaRPr lang="ru-RU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современных здоровье сберегающих технологий и их элементов в  формировании начальных представлений о здоровом образе жизни у детей старшего дошкольного возраста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7992888" cy="6207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</a:rPr>
              <a:t>Цель: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позитивного настроения, повышение двигательной активности;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педагогов с возможностями использования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структуре занятия у старших дошкольников.</a:t>
            </a:r>
          </a:p>
          <a:p>
            <a:pPr algn="ctr"/>
            <a:r>
              <a:rPr lang="ru-RU" dirty="0">
                <a:solidFill>
                  <a:srgbClr val="00B050"/>
                </a:solidFill>
              </a:rPr>
              <a:t>Задачи: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Сплотить детский коллектив в ходе совместной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чувство ритма.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дружелюбие, умение работать в команде.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передать воспитателям опыт работы по формированию осмысленного отношения у дошкольников к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как важной жизненной ценности;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отработать методические подходы к реализации комплекса 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процессе двигательной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детей-дошкольников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оказать помощь участникам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мастер-класса в выборе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для использования в двигательной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детей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 </a:t>
            </a:r>
            <a:r>
              <a:rPr lang="ru-RU" sz="16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приё</a:t>
            </a:r>
            <a:r>
              <a:rPr lang="ru-RU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наглядный, репродуктивный, практический.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  воспитатели.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Организационные параметры 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состоит из одной встречи;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рекомендуемое время встречи – 15 минут;</a:t>
            </a:r>
          </a:p>
          <a:p>
            <a:pPr algn="ctr"/>
            <a:endParaRPr lang="ru-RU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6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3728" y="1268760"/>
            <a:ext cx="47525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здоровье ?</a:t>
            </a:r>
          </a:p>
          <a:p>
            <a:endParaRPr lang="ru-RU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B956DFD-56E7-4266-920F-801364D78F53}"/>
              </a:ext>
            </a:extLst>
          </p:cNvPr>
          <p:cNvSpPr/>
          <p:nvPr/>
        </p:nvSpPr>
        <p:spPr>
          <a:xfrm>
            <a:off x="1115616" y="1859340"/>
            <a:ext cx="69127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образ жизни (ЗОЖ)— образ жизни человека, направленный на профилактику болезней и укрепление здоровья.</a:t>
            </a:r>
            <a:endParaRPr lang="ru-RU" dirty="0">
              <a:solidFill>
                <a:srgbClr val="5352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– это состояние полного физического, психического и социального благополучия.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«Здоровье –неоценимое счастье в жизни каждого человека и человеческого общества. Слово «здоровье», как и слова «красота», «любовь», «радость», принадлежат к тем немногим понятиям, значение которых знают все.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908720"/>
            <a:ext cx="76328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что же такое </a:t>
            </a:r>
            <a:r>
              <a:rPr lang="ru-RU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сберегающая технология</a:t>
            </a:r>
            <a:r>
              <a:rPr lang="ru-RU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 </a:t>
            </a:r>
          </a:p>
          <a:p>
            <a:pPr algn="ctr"/>
            <a:endParaRPr 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сберегающая технология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целостная система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воспитательно-оздоровительных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профилактических мероприятий, которые осуществляются в процессе взаимодействия ребёнка и педагога, ребёнка и родителей, ребёнка и доктора. Цель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сохраняющих образовательных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обеспечить дошкольнику возможность сохранения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сформировать у него необходимые знания, умения и навыки по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здоровому образу жизни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научить использовать полученные знания в повседневной жизни.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55976" y="2348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522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628800"/>
            <a:ext cx="66247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19:00 - 19:30 - Подготовка к ужину, ужин.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 для малыша - важная, но не основная трапеза. Об этом следует помнить, подбирая продукты для детского ужина. Детский ужин следует составлять и тех продуктов, которых не хватало малышу в течение дня. Например, ребенок не ел фруктов и кисломолочных продуктов - именно их нужно предложить ему на ужин.</a:t>
            </a:r>
          </a:p>
        </p:txBody>
      </p:sp>
    </p:spTree>
    <p:extLst>
      <p:ext uri="{BB962C8B-B14F-4D97-AF65-F5344CB8AC3E}">
        <p14:creationId xmlns:p14="http://schemas.microsoft.com/office/powerpoint/2010/main" val="24898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764704"/>
            <a:ext cx="58326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19:30 - 20:30 - Самостоятельная игра. Старайтесь не высаживать ребенка перед телевизором (большое количество впечатлений не даст крохе заснуть).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20:30 - 21:00 - Купание.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21:00 - 6:30 - Подготовка ко сну, ночной сон. Малышу можно прочитать на ночь простую сказку с незамысловатым сюжетом</a:t>
            </a:r>
            <a:r>
              <a:rPr lang="ru-RU" sz="2400" dirty="0"/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163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27784" y="19888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Правильное питание детей дошкольного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1486466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980728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Пища 2-3 летнего ребенка это смешанный стол: молоко, мясо, рыба, яйца, овощи и фрукты, хлеб. В принципе это вполне соответствует составу «взрослого» стола. Выбрав четырехразовое питание, вы должны учитывать, что завтрак составляет 20-25% суточной нормы, обед  -  40-45%, полдник – 10%, ужин - 30-20%.</a:t>
            </a:r>
          </a:p>
        </p:txBody>
      </p:sp>
    </p:spTree>
    <p:extLst>
      <p:ext uri="{BB962C8B-B14F-4D97-AF65-F5344CB8AC3E}">
        <p14:creationId xmlns:p14="http://schemas.microsoft.com/office/powerpoint/2010/main" val="3123304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79712" y="260648"/>
            <a:ext cx="698477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Примерное меню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Пудинг манна-яблочный - 150г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 - 150мл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белый с маслом и сыром - 30г/5г/10г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Салат из моркови и яблок - 30г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Суп молочный с вермишелью - 100мл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Зразы картофельные с мясным фаршем - 120г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Компот из сухофруктов - 100г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черный - 20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Полдник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Консервы детские фруктовые - 100г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 - 150мл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Печенье - 10г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Капуста тушеная с яблоками - 150г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Кефир - 150мл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белый с маслом - 30г/5г</a:t>
            </a:r>
          </a:p>
        </p:txBody>
      </p:sp>
    </p:spTree>
    <p:extLst>
      <p:ext uri="{BB962C8B-B14F-4D97-AF65-F5344CB8AC3E}">
        <p14:creationId xmlns:p14="http://schemas.microsoft.com/office/powerpoint/2010/main" val="1960746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97346"/>
            <a:ext cx="756084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Суточный набор продуктов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г,мл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пшеничный - 60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Хлеб ржаной - 20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Мука - 15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Крупа, макароны - 30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Печенье - 10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 - 150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Овощи разные - 150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Фрукты свежие - 130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 - 60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Фрукты сухие, клюква - 15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Мясо, печень - 60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Рыба (филе) – 15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64088" y="764704"/>
            <a:ext cx="32403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Яйцо - 1/2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 сливочное - 15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 растительное - 5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Творог - 50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Молоко - 700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Сметана, сливки - 10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Сыр - 3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Чай - 0,2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Какао - 0,2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Соль - 5 </a:t>
            </a:r>
          </a:p>
        </p:txBody>
      </p:sp>
    </p:spTree>
    <p:extLst>
      <p:ext uri="{BB962C8B-B14F-4D97-AF65-F5344CB8AC3E}">
        <p14:creationId xmlns:p14="http://schemas.microsoft.com/office/powerpoint/2010/main" val="1714955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581128"/>
            <a:ext cx="2434977" cy="13711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197346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Цельное молоко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мировой статистики, 70% людей в той или иной степени не переносят коровье молоко. Проблема заключается в сложном усвоении лактозы (молочного сахара). В результате ухудшается всасывание кальция, железа и витамина Д, что может привести к анемии и рахиту. Симптомы непереносимости молока разнообразны: расстройство пищеварения, диатез, синдром угнетения или напряжения нервной системы, нарушение сна, повышенная плаксивость.</a:t>
            </a:r>
          </a:p>
          <a:p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Кисломолочные продукты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отличие от цельного молока, кисломолочные продукты (йогурты, творог, кефир, белые сыры 40% жирности, сметана) вполне допустимы, поскольку в них содержится сравнительно мало лактозы. При этом йогурты желательно готовить дома в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электройогуртнице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где на основе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бифидо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 ацидофильных бактерий из молока получаются йогурты.</a:t>
            </a:r>
          </a:p>
        </p:txBody>
      </p:sp>
    </p:spTree>
    <p:extLst>
      <p:ext uri="{BB962C8B-B14F-4D97-AF65-F5344CB8AC3E}">
        <p14:creationId xmlns:p14="http://schemas.microsoft.com/office/powerpoint/2010/main" val="576921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соки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учитывать, что дети едят свежие фрукты, то потребность в соке не так уж высока. В качестве питья можно использовать напиток, который получается при заваривании фруктов, остатков яблок, кожуры ягод (без добавления сахара). Обычные промышленные детские соки подвергаются стерилизации и имеют длительный срок хранения. Поэтому самый лучший вариант — это делать сок самим (в соковыжималке) и предлагать его ребенку сразу после приготовления, разводя водой 1:1.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4293096"/>
            <a:ext cx="3515097" cy="197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6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Сахар, который мы используем, является рафинированным, то есть очищенным продуктом. В пищу лучше употреблять мед (если нет аллергии) или неочищенный сахар, так как они требуют сложного расщепления во время переваривания и всасываются постепенно, не давая избыточной нагрузки пищеварительному аппарату.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3933056"/>
            <a:ext cx="3079229" cy="23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77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76672"/>
            <a:ext cx="7272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поваренную соль (соединение натрий-хлор) нежелательно, так как возможности организма по выведению натрия намного меньше, чем количество потребляемой соли. Кроме того, натрий удерживает воду, что приводит к возникновению отеков. Солить продукты нужно морской солью, которая по вкусу никак не отличается, но при этом содержит в основном кальций, калий и магний. Солить продукты лучше не в процессе приготовления, а во время еды.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338994"/>
            <a:ext cx="4286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077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04664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Овощи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в организм не попадали пестициды, корнеплоды (особенно это относится к картофелю) лучше замачивать в воде в течение 2-3 часов. Готовить их следует в небольшом количестве воды или на пару, а полученный отвар, в котором содержатся все «вымытые» микроэлементы, использовать в виде супа или для приготовления каши. При этом мясо должно варится отдельно и добавляться в уже готовый суп или использоваться отдельно детям от 2 лет.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3250941"/>
            <a:ext cx="3888432" cy="285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59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332656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                                         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Злаки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Злаки, содержащие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глютен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(пшеница, рожь, ячмень, овес), и злаки, лишенные оболочек, являются сложно усвояемыми продуктами; лучше давать их детям примерно с 8-10 месяцев. В основном это должны быть кукуруза, гречка и рис, желательно в оболочке.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996952"/>
            <a:ext cx="4286250" cy="341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48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0648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Мясо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всех сортов мяса желательно употреблять конину и ягненка, которые содержат гораздо меньше жира, чем остальные. Очень полезно также «дикое» мясо (косуля, лось, заяц и боровая дичь). Одним из вариантов приготовления мяса для детей от 2 лет являются котлеты. При приготовлении фарша в мясо нужно добавить щепотку крахмала, затем хорошо его вымесить и, завернув в фольгу, поставить в горячую духовку. Жарить котлеты не рекомендуется.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3573016"/>
            <a:ext cx="3511277" cy="28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42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4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Рыба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Малышам следует давать отварную или приготовленную на пару постную рыбу (судак, щука, тресковые, горбуша, хек, кефаль, морской язык). Детям постарше ее можно запекать в фольге. Также рекомендуются отварные кальмары, осьминоги, каракатицы, небольшие креветки. Из-за повышенной жирности северную рыбу и крупные арктические креветки лучше не употреблять.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891" y="3501008"/>
            <a:ext cx="4286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236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548680"/>
            <a:ext cx="68407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Приправы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травы: укроп, петрушка, кинза, сельдерей, их корешки, а также молодая крапива, сушеная или замороженная морская капуста — являются великолепными добавками к еде, в частности, их нужно использовать при приготовлении супа.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501008"/>
            <a:ext cx="4286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89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04664"/>
            <a:ext cx="62646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Фрукты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фруктов предпочтение следует отдавать южным сортам, а также соблюдать принцип «сезонности»: летом — ягоды; осенью — яблоки; потом цитрусовые, бананы. Очень полезны фруктовые салаты, которые готовят из домашнего йогурта и сладких фруктов или ягод (малина, ежевика, черника, абрикосы, персики, нектарины, груши, бананы).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863" y="3501008"/>
            <a:ext cx="4286250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253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04664"/>
            <a:ext cx="7704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Не рекомендуется блюда детского питания</a:t>
            </a:r>
          </a:p>
          <a:p>
            <a:r>
              <a:rPr lang="ru-RU" b="1" dirty="0"/>
              <a:t> </a:t>
            </a:r>
            <a:r>
              <a:rPr lang="ru-RU" dirty="0"/>
              <a:t>Готовить заблаговременно и впоследствии разогревать. Это изменяет не только вкус приготовленной пищи, но и неблагоприятно отражается на её составе. </a:t>
            </a:r>
          </a:p>
          <a:p>
            <a:r>
              <a:rPr lang="ru-RU" dirty="0"/>
              <a:t>На втором году жизни многие дети еще плохо жуют, едят медленно, проливая жидкие блюда на пол. Поэтому некоторые родители соединяют в одной тарелке и первое, и второе блюдо, и раскрошенный хлеб. Получается что-то хотя и полезное, но некрасивое по виду и невкусное. </a:t>
            </a:r>
          </a:p>
          <a:p>
            <a:r>
              <a:rPr lang="ru-RU" dirty="0"/>
              <a:t>Все маленькие дети любят печенье, пирожные и другие кондитерские изделия. Но эти продукты изготовляют из муки высшего сорта, в них много сахара и жира, поэтому калорийность их очень высокая, а содержание необходимых детскому организму белков, витаминов, минеральных солей низкое. </a:t>
            </a:r>
          </a:p>
          <a:p>
            <a:r>
              <a:rPr lang="ru-RU" dirty="0"/>
              <a:t>По-прежнему нельзя давать ребенку жареные блюда. </a:t>
            </a:r>
          </a:p>
        </p:txBody>
      </p:sp>
    </p:spTree>
    <p:extLst>
      <p:ext uri="{BB962C8B-B14F-4D97-AF65-F5344CB8AC3E}">
        <p14:creationId xmlns:p14="http://schemas.microsoft.com/office/powerpoint/2010/main" val="3060144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492896"/>
            <a:ext cx="44013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 квартире</a:t>
            </a:r>
          </a:p>
        </p:txBody>
      </p:sp>
    </p:spTree>
    <p:extLst>
      <p:ext uri="{BB962C8B-B14F-4D97-AF65-F5344CB8AC3E}">
        <p14:creationId xmlns:p14="http://schemas.microsoft.com/office/powerpoint/2010/main" val="22810679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760" y="980728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Начнем с того, что слишком высокая температура воздуха в доме может стать причиной всяческих респираторных заболеваний и других проблем со здоровьем. Если же в доме слишком холодно, малыш может вести себя беспокойно, плохо спать и тоже болеть. Кроме того, как бы странно это ни звучало, оптимальная температура воздуха в детской комнате зависит от времени года и погоды, а также от того, работают ли в доме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электрорадиаторы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другое отопление. Итак, что рекомендуют эксперты?</a:t>
            </a:r>
          </a:p>
        </p:txBody>
      </p:sp>
    </p:spTree>
    <p:extLst>
      <p:ext uri="{BB962C8B-B14F-4D97-AF65-F5344CB8AC3E}">
        <p14:creationId xmlns:p14="http://schemas.microsoft.com/office/powerpoint/2010/main" val="2019172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4969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Поддерживайте в доме оптимальную температуру между 20 и 23 градусами Цельсия.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Не одевайте малыша слишком тепло, наденьте на него на один слой одежды больше, чем носите по дому вы, после этого убедитесь, что ребенку не жарко.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 в доме от 20 до 23 градусов по Цельсию больше подходит для зимнего периода, когда у вас работает отопление. Летом же эта температура может показаться прохладной по сравнению с жарой на улице, поэтому в теплое время года рекомендуется поддерживать в доме температуру в 24-26 градусов Цельсия. Так вам и вашему малышу будет намного комфортнее, и вам удастся минимизировать риск простудных заболеваний в летний период.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Помните, что эксперты рекомендуют одевать ребенка дома в легкую одежду, а температура воздуха в детской комнате должна поддерживаться на уровне, комфортном для взрослых в легкой одежде. Поэтому не одевайте малыша слишком тепло и проверяйте, чтобы он не был слишком горячим.</a:t>
            </a:r>
          </a:p>
        </p:txBody>
      </p:sp>
    </p:spTree>
    <p:extLst>
      <p:ext uri="{BB962C8B-B14F-4D97-AF65-F5344CB8AC3E}">
        <p14:creationId xmlns:p14="http://schemas.microsoft.com/office/powerpoint/2010/main" val="3712417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124744"/>
            <a:ext cx="763284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оптимальной температуры воздуха помещение необходимо регулярно проветривать. Проветривание не только изменяет температуру, но и "освежает" воздух, что очень важно, так как снижение содержания кислорода во вдыхаемом воздухе влияет на ребенка сильнее, чем на взрослого. У детей раннего возраста потребление кислорода в 2,5 раза выше, чем у взрослых.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холодное время года детскую рекомендуется проветривать 4 — 5 раз в день по 10 — 15 минут. Сквозное проветривание быстрее обновляет воздух в помещении и проводится в отсутствие ребенка. Показателем эффективности проветривания будет снижение температуры воздуха на 2 — 3 градуса по сравнению с исходной. В теплое время года, когда значительных перепадов температуры при открывании окон нет, их можно держать открытыми в течение дня.</a:t>
            </a:r>
          </a:p>
        </p:txBody>
      </p:sp>
    </p:spTree>
    <p:extLst>
      <p:ext uri="{BB962C8B-B14F-4D97-AF65-F5344CB8AC3E}">
        <p14:creationId xmlns:p14="http://schemas.microsoft.com/office/powerpoint/2010/main" val="4067420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24744"/>
            <a:ext cx="76328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влажности воздуха в детской комнате, то оптимальный уровень составляет 40-65%. Для определения влажности воздуха существуют специальные приборы. Кроме того, уровень влажности можно научиться определять и по состоянию растений в комнате. Если растения сухие и требуют частого полива — значит, воздух нуждается в увлажнении. Оптимальный вариант — приобретение увлажнителя или открытые емкости с водой. Почему же уровень влажности так важен для маленьких детей? Дело в том, что температурный обмен у них происходит несколько иначе, чем у взрослых. И если воздух будет слишком влажным — ребенок может перегреться, слишком сухим — могут возникнуть проблемы со слизистыми оболочками верхних дыхательных путей.</a:t>
            </a:r>
          </a:p>
        </p:txBody>
      </p:sp>
    </p:spTree>
    <p:extLst>
      <p:ext uri="{BB962C8B-B14F-4D97-AF65-F5344CB8AC3E}">
        <p14:creationId xmlns:p14="http://schemas.microsoft.com/office/powerpoint/2010/main" val="4001844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564904"/>
            <a:ext cx="6593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Пусть будут здоровы наши малыши!</a:t>
            </a:r>
          </a:p>
        </p:txBody>
      </p:sp>
    </p:spTree>
    <p:extLst>
      <p:ext uri="{BB962C8B-B14F-4D97-AF65-F5344CB8AC3E}">
        <p14:creationId xmlns:p14="http://schemas.microsoft.com/office/powerpoint/2010/main" val="166537943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Другая 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BBB59"/>
      </a:hlink>
      <a:folHlink>
        <a:srgbClr val="9BBB5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2025</Words>
  <Application>Microsoft Office PowerPoint</Application>
  <PresentationFormat>Экран (4:3)</PresentationFormat>
  <Paragraphs>124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Arial Black</vt:lpstr>
      <vt:lpstr>Calibri</vt:lpstr>
      <vt:lpstr>Times New Roman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Ольга Степанова</cp:lastModifiedBy>
  <cp:revision>48</cp:revision>
  <dcterms:created xsi:type="dcterms:W3CDTF">2014-07-06T18:18:01Z</dcterms:created>
  <dcterms:modified xsi:type="dcterms:W3CDTF">2025-01-22T12:44:40Z</dcterms:modified>
</cp:coreProperties>
</file>