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2" r:id="rId3"/>
    <p:sldId id="303" r:id="rId4"/>
    <p:sldId id="284" r:id="rId5"/>
    <p:sldId id="282" r:id="rId6"/>
    <p:sldId id="283" r:id="rId7"/>
    <p:sldId id="307" r:id="rId8"/>
    <p:sldId id="308" r:id="rId9"/>
    <p:sldId id="306" r:id="rId10"/>
    <p:sldId id="287" r:id="rId11"/>
    <p:sldId id="289" r:id="rId12"/>
    <p:sldId id="292" r:id="rId13"/>
    <p:sldId id="293" r:id="rId14"/>
    <p:sldId id="296" r:id="rId15"/>
    <p:sldId id="297" r:id="rId16"/>
    <p:sldId id="298" r:id="rId17"/>
    <p:sldId id="309" r:id="rId18"/>
    <p:sldId id="304" r:id="rId19"/>
    <p:sldId id="305" r:id="rId20"/>
    <p:sldId id="299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20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DDE68F8C-86EF-42E6-B1EB-746F92961985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5" name="Овал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D94EEF3D-5855-4AEB-B6ED-F56C0FFBB8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DE68F8C-86EF-42E6-B1EB-746F92961985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94EEF3D-5855-4AEB-B6ED-F56C0FFBB8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DDE68F8C-86EF-42E6-B1EB-746F92961985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D94EEF3D-5855-4AEB-B6ED-F56C0FFBB8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68F8C-86EF-42E6-B1EB-746F92961985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EF3D-5855-4AEB-B6ED-F56C0FFBB8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68F8C-86EF-42E6-B1EB-746F92961985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EF3D-5855-4AEB-B6ED-F56C0FFBB8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DE68F8C-86EF-42E6-B1EB-746F92961985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94EEF3D-5855-4AEB-B6ED-F56C0FFBB8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68F8C-86EF-42E6-B1EB-746F92961985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EF3D-5855-4AEB-B6ED-F56C0FFBB8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Овал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DE68F8C-86EF-42E6-B1EB-746F92961985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94EEF3D-5855-4AEB-B6ED-F56C0FFBB8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3" name="Овал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DE68F8C-86EF-42E6-B1EB-746F92961985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94EEF3D-5855-4AEB-B6ED-F56C0FFBB8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68F8C-86EF-42E6-B1EB-746F92961985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EF3D-5855-4AEB-B6ED-F56C0FFBB8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235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68F8C-86EF-42E6-B1EB-746F92961985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EEF3D-5855-4AEB-B6ED-F56C0FFBB8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DE68F8C-86EF-42E6-B1EB-746F92961985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Овал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94EEF3D-5855-4AEB-B6ED-F56C0FFBB8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23306" y="501445"/>
            <a:ext cx="6968613" cy="3484730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solidFill>
                  <a:srgbClr val="0070C0"/>
                </a:solidFill>
              </a:rPr>
              <a:t>Кодирование чисел. </a:t>
            </a:r>
            <a:br>
              <a:rPr lang="ru-RU" sz="4400" dirty="0">
                <a:solidFill>
                  <a:srgbClr val="0070C0"/>
                </a:solidFill>
              </a:rPr>
            </a:br>
            <a:r>
              <a:rPr lang="ru-RU" sz="4400" dirty="0">
                <a:solidFill>
                  <a:srgbClr val="0070C0"/>
                </a:solidFill>
              </a:rPr>
              <a:t>Системы счисления. </a:t>
            </a:r>
            <a:r>
              <a:rPr lang="en-US" sz="4400" dirty="0">
                <a:solidFill>
                  <a:srgbClr val="0070C0"/>
                </a:solidFill>
              </a:rPr>
              <a:t/>
            </a:r>
            <a:br>
              <a:rPr lang="en-US" sz="4400" dirty="0">
                <a:solidFill>
                  <a:srgbClr val="0070C0"/>
                </a:solidFill>
              </a:rPr>
            </a:br>
            <a:r>
              <a:rPr lang="ru-RU" sz="4400" dirty="0">
                <a:solidFill>
                  <a:srgbClr val="0070C0"/>
                </a:solidFill>
              </a:rPr>
              <a:t>Решение задач </a:t>
            </a:r>
            <a:br>
              <a:rPr lang="ru-RU" sz="4400" dirty="0">
                <a:solidFill>
                  <a:srgbClr val="0070C0"/>
                </a:solidFill>
              </a:rPr>
            </a:br>
            <a:r>
              <a:rPr lang="ru-RU" sz="4400" dirty="0">
                <a:solidFill>
                  <a:srgbClr val="0070C0"/>
                </a:solidFill>
              </a:rPr>
              <a:t>№14 </a:t>
            </a:r>
            <a:r>
              <a:rPr lang="ru-RU" sz="4400" dirty="0" smtClean="0">
                <a:solidFill>
                  <a:srgbClr val="0070C0"/>
                </a:solidFill>
              </a:rPr>
              <a:t>ЕГЭ</a:t>
            </a:r>
            <a:endParaRPr lang="ru-RU" sz="44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58813" y="4622005"/>
            <a:ext cx="6622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учитель информатики МАОУ СОШ №40 </a:t>
            </a:r>
          </a:p>
          <a:p>
            <a:pPr algn="r"/>
            <a:r>
              <a:rPr lang="ru-RU" sz="2400" dirty="0"/>
              <a:t>Семенов Александр Геннадьевич</a:t>
            </a:r>
          </a:p>
        </p:txBody>
      </p:sp>
    </p:spTree>
    <p:extLst>
      <p:ext uri="{BB962C8B-B14F-4D97-AF65-F5344CB8AC3E}">
        <p14:creationId xmlns:p14="http://schemas.microsoft.com/office/powerpoint/2010/main" val="46052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01749" y="196770"/>
            <a:ext cx="10600659" cy="63776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 smtClean="0"/>
              <a:t>	Добрый </a:t>
            </a:r>
            <a:r>
              <a:rPr lang="ru-RU" sz="2800" b="1" dirty="0"/>
              <a:t>день уважаемые обучающиеся. </a:t>
            </a:r>
            <a:r>
              <a:rPr lang="ru-RU" sz="2800" b="1" dirty="0" smtClean="0"/>
              <a:t>Я рад </a:t>
            </a:r>
            <a:r>
              <a:rPr lang="ru-RU" sz="2800" b="1" dirty="0"/>
              <a:t>вас </a:t>
            </a:r>
            <a:r>
              <a:rPr lang="ru-RU" sz="2800" b="1" dirty="0" err="1" smtClean="0"/>
              <a:t>приветствать</a:t>
            </a:r>
            <a:r>
              <a:rPr lang="ru-RU" sz="2800" b="1" dirty="0" smtClean="0"/>
              <a:t> </a:t>
            </a:r>
            <a:r>
              <a:rPr lang="ru-RU" sz="2800" b="1" dirty="0"/>
              <a:t>на проекте </a:t>
            </a:r>
            <a:r>
              <a:rPr lang="ru-RU" sz="2800" b="1" dirty="0" smtClean="0"/>
              <a:t>Учимся вместе на 100.</a:t>
            </a:r>
            <a:endParaRPr lang="ru-RU" sz="2800" b="1" dirty="0"/>
          </a:p>
          <a:p>
            <a:pPr marL="0" indent="0" algn="just">
              <a:buNone/>
            </a:pPr>
            <a:r>
              <a:rPr lang="ru-RU" sz="2800" b="1" dirty="0" smtClean="0"/>
              <a:t>	Сегодня </a:t>
            </a:r>
            <a:r>
              <a:rPr lang="ru-RU" sz="2800" b="1" dirty="0"/>
              <a:t>у нас состоится очередное занятие, посвященное разбору задания по информатике из ЕГЭ </a:t>
            </a:r>
            <a:r>
              <a:rPr lang="ru-RU" sz="2800" b="1" dirty="0" smtClean="0"/>
              <a:t>2024 года под №14. И это занятие проведу с вами я</a:t>
            </a:r>
            <a:r>
              <a:rPr lang="en-US" sz="2800" b="1" dirty="0" smtClean="0"/>
              <a:t> -</a:t>
            </a:r>
            <a:r>
              <a:rPr lang="ru-RU" sz="2800" b="1" dirty="0" smtClean="0"/>
              <a:t> учитель информатики МАОУ </a:t>
            </a:r>
            <a:r>
              <a:rPr lang="ru-RU" sz="2800" b="1" dirty="0"/>
              <a:t>СОШ №</a:t>
            </a:r>
            <a:r>
              <a:rPr lang="ru-RU" sz="2800" b="1" dirty="0" smtClean="0"/>
              <a:t>40 </a:t>
            </a:r>
            <a:endParaRPr lang="en-US" sz="2800" b="1" dirty="0" smtClean="0"/>
          </a:p>
          <a:p>
            <a:pPr marL="0" indent="0" algn="just">
              <a:buNone/>
            </a:pPr>
            <a:r>
              <a:rPr lang="ru-RU" sz="2800" b="1" dirty="0" smtClean="0"/>
              <a:t>Семенов </a:t>
            </a:r>
            <a:r>
              <a:rPr lang="ru-RU" sz="2800" b="1" dirty="0"/>
              <a:t>Александр Геннадьевич</a:t>
            </a:r>
          </a:p>
          <a:p>
            <a:pPr marL="0" indent="0" algn="just">
              <a:buNone/>
            </a:pPr>
            <a:r>
              <a:rPr lang="ru-RU" sz="2800" b="1" dirty="0" smtClean="0"/>
              <a:t> 	Это задание повышенного уровня. Согласно спецификации ЕГЭ на его выполнение отводится не менее 3 минут. Изменилось ли задание </a:t>
            </a:r>
            <a:r>
              <a:rPr lang="ru-RU" sz="2800" b="1" dirty="0"/>
              <a:t>№</a:t>
            </a:r>
            <a:r>
              <a:rPr lang="ru-RU" sz="2800" b="1" dirty="0" smtClean="0"/>
              <a:t>14 по сравнению с прошлым годом? Нет, но немного изменили  ее формулировку.  </a:t>
            </a:r>
          </a:p>
          <a:p>
            <a:pPr marL="0" indent="0" algn="just">
              <a:buNone/>
            </a:pPr>
            <a:r>
              <a:rPr lang="ru-RU" sz="2800" b="1" dirty="0" smtClean="0"/>
              <a:t>	Давайте приступим.</a:t>
            </a:r>
            <a:endParaRPr lang="ru-RU" sz="2800" b="1" dirty="0"/>
          </a:p>
          <a:p>
            <a:pPr marL="0" indent="0" algn="just">
              <a:buNone/>
            </a:pPr>
            <a:endParaRPr lang="ru-RU" sz="2800" dirty="0"/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6247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1532" y="59947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№14 </a:t>
            </a:r>
            <a:r>
              <a:rPr lang="ru-RU" sz="2700" b="1" dirty="0"/>
              <a:t>(повышенный уровень, время – 3 мин)</a:t>
            </a:r>
            <a:br>
              <a:rPr lang="ru-RU" sz="2700" b="1" dirty="0"/>
            </a:br>
            <a:r>
              <a:rPr lang="ru-RU" sz="2700" b="1" dirty="0"/>
              <a:t>Тема: Позиционные системы счисления.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981200" y="955622"/>
            <a:ext cx="7467600" cy="4626979"/>
          </a:xfrm>
        </p:spPr>
        <p:txBody>
          <a:bodyPr>
            <a:normAutofit/>
          </a:bodyPr>
          <a:lstStyle/>
          <a:p>
            <a:pPr marL="365760" lvl="1" indent="0">
              <a:buNone/>
            </a:pPr>
            <a:endParaRPr lang="en-US" dirty="0" smtClean="0"/>
          </a:p>
          <a:p>
            <a:pPr marL="365760" lvl="1" indent="0">
              <a:buNone/>
            </a:pPr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081" y="5121111"/>
            <a:ext cx="7354336" cy="1142844"/>
          </a:xfrm>
          <a:prstGeom prst="rect">
            <a:avLst/>
          </a:prstGeom>
        </p:spPr>
      </p:pic>
      <p:sp>
        <p:nvSpPr>
          <p:cNvPr id="22" name="Объект 2"/>
          <p:cNvSpPr txBox="1">
            <a:spLocks/>
          </p:cNvSpPr>
          <p:nvPr/>
        </p:nvSpPr>
        <p:spPr>
          <a:xfrm>
            <a:off x="736583" y="816156"/>
            <a:ext cx="10419907" cy="4736911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600" b="1" u="sng" dirty="0"/>
              <a:t>Что проверяется:</a:t>
            </a:r>
            <a:endParaRPr lang="ru-RU" sz="2600" u="sng" dirty="0"/>
          </a:p>
          <a:p>
            <a:pPr marL="0" indent="0" algn="just">
              <a:buNone/>
            </a:pPr>
            <a:r>
              <a:rPr lang="ru-RU" sz="2600" dirty="0"/>
              <a:t>Знание позиционных систем счисления.</a:t>
            </a:r>
          </a:p>
          <a:p>
            <a:pPr marL="0" indent="0" algn="just">
              <a:buNone/>
            </a:pPr>
            <a:r>
              <a:rPr lang="ru-RU" sz="2600" dirty="0"/>
              <a:t>Умение строить информационные модели объектов, систем и процессов в виде алгоритмов.</a:t>
            </a:r>
          </a:p>
          <a:p>
            <a:pPr marL="0" indent="0" algn="just">
              <a:buNone/>
            </a:pPr>
            <a:r>
              <a:rPr lang="ru-RU" sz="2600" b="1" u="sng" dirty="0"/>
              <a:t>Что необходимо знать:</a:t>
            </a:r>
            <a:endParaRPr lang="ru-RU" sz="2600" u="sng" dirty="0"/>
          </a:p>
          <a:p>
            <a:pPr marL="0" indent="0" algn="just">
              <a:buNone/>
            </a:pPr>
            <a:r>
              <a:rPr lang="ru-RU" sz="2600" dirty="0"/>
              <a:t>Задание посвящено работе с  различными позиционными системами счисления и в этой теме вам нужно понимать и уметь две вещи:</a:t>
            </a:r>
          </a:p>
          <a:p>
            <a:pPr marL="0" indent="0" algn="just">
              <a:buNone/>
            </a:pPr>
            <a:r>
              <a:rPr lang="ru-RU" sz="2600" dirty="0"/>
              <a:t>Первое - это выполнять разложение по разрядам и соответственно перевод в десятичную систему</a:t>
            </a:r>
            <a:r>
              <a:rPr lang="en-US" sz="2600" dirty="0"/>
              <a:t>;</a:t>
            </a:r>
            <a:endParaRPr lang="ru-RU" sz="2600" dirty="0"/>
          </a:p>
          <a:p>
            <a:pPr marL="0" indent="0" algn="just">
              <a:buNone/>
            </a:pPr>
            <a:r>
              <a:rPr lang="ru-RU" sz="2600" dirty="0"/>
              <a:t>И второе – получение цифр(значений знаков) числа и перевод из десятичной системы в другую.</a:t>
            </a:r>
            <a:endParaRPr lang="en-US" sz="2600" dirty="0"/>
          </a:p>
          <a:p>
            <a:pPr marL="0" indent="0" algn="just">
              <a:buNone/>
            </a:pPr>
            <a:r>
              <a:rPr lang="ru-RU" sz="2600" dirty="0"/>
              <a:t>принципы кодирования чисел в позиционных системах счисления</a:t>
            </a:r>
            <a:r>
              <a:rPr lang="en-US" sz="2600" dirty="0"/>
              <a:t>, </a:t>
            </a:r>
            <a:r>
              <a:rPr lang="ru-RU" sz="2600" dirty="0"/>
              <a:t>чтобы перевести число, скажем, 12345</a:t>
            </a:r>
            <a:r>
              <a:rPr lang="ru-RU" sz="2600" baseline="-25000" dirty="0"/>
              <a:t>N</a:t>
            </a:r>
            <a:r>
              <a:rPr lang="ru-RU" sz="2600" dirty="0"/>
              <a:t>, из системы счисления с основанием </a:t>
            </a:r>
            <a:r>
              <a:rPr lang="en-US" sz="2600" dirty="0"/>
              <a:t>N</a:t>
            </a:r>
            <a:r>
              <a:rPr lang="ru-RU" sz="2600" dirty="0"/>
              <a:t>  в десятичную систему, нужно умножить значение каждой цифры на </a:t>
            </a:r>
            <a:r>
              <a:rPr lang="en-US" sz="2600" dirty="0"/>
              <a:t>N</a:t>
            </a:r>
            <a:r>
              <a:rPr lang="ru-RU" sz="2600" dirty="0"/>
              <a:t> в степени, равной ее разряду: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718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320" y="165464"/>
            <a:ext cx="10185991" cy="7133970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Основные виды задач Системы счисления:</a:t>
            </a:r>
            <a:br>
              <a:rPr lang="ru-RU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(</a:t>
            </a: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>демо-2025</a:t>
            </a:r>
            <a:r>
              <a:rPr lang="en-US" sz="3200" b="1" dirty="0" smtClean="0"/>
              <a:t>). </a:t>
            </a:r>
            <a:r>
              <a:rPr lang="ru-RU" sz="28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Значение арифметического выражения 7</a:t>
            </a:r>
            <a:r>
              <a:rPr lang="ru-RU" sz="2800" b="1" baseline="300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170</a:t>
            </a:r>
            <a:r>
              <a:rPr lang="ru-RU" sz="28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+7</a:t>
            </a:r>
            <a:r>
              <a:rPr lang="ru-RU" sz="2800" b="1" baseline="300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100</a:t>
            </a:r>
            <a:r>
              <a:rPr lang="ru-RU" sz="28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−</a:t>
            </a:r>
            <a:r>
              <a:rPr lang="ru-RU" sz="28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x, </a:t>
            </a:r>
            <a:r>
              <a:rPr lang="ru-RU" sz="28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где x – целое положительное число, не превышающее </a:t>
            </a:r>
            <a:r>
              <a:rPr lang="ru-RU" sz="28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2020, </a:t>
            </a:r>
            <a:r>
              <a:rPr lang="ru-RU" sz="28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записали в 7-ричной системе счисления. Определите наибольшее значение x, при котором в 7-ричной записи числа, являющегося значением данного арифметического выражения, содержится ровно 71 нуль.</a:t>
            </a:r>
            <a:br>
              <a:rPr lang="ru-RU" sz="28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</a:br>
            <a:r>
              <a:rPr lang="ru-RU" sz="28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В ответе запишите число в десятичной системе счисления</a:t>
            </a:r>
            <a:r>
              <a:rPr lang="ru-RU" sz="2800" b="1" dirty="0">
                <a:solidFill>
                  <a:schemeClr val="tx1"/>
                </a:solidFill>
              </a:rPr>
              <a:t>.</a:t>
            </a:r>
            <a:r>
              <a:rPr lang="ru-RU" sz="3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(</a:t>
            </a: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>демо-2024</a:t>
            </a:r>
            <a:r>
              <a:rPr lang="en-US" sz="2800" b="1" dirty="0" smtClean="0"/>
              <a:t>). </a:t>
            </a:r>
            <a:r>
              <a:rPr lang="ru-RU" sz="28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Определите наименьшее значение x, при котором значение данного арифметического выражения кратно 14. </a:t>
            </a:r>
            <a:br>
              <a:rPr lang="ru-RU" sz="28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			</a:t>
            </a:r>
            <a:r>
              <a:rPr lang="ru-RU" sz="28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123x5</a:t>
            </a:r>
            <a:r>
              <a:rPr lang="ru-RU" sz="2800" b="1" baseline="-25000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15</a:t>
            </a:r>
            <a:r>
              <a:rPr lang="ru-RU" sz="28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 + 1x233</a:t>
            </a:r>
            <a:r>
              <a:rPr lang="ru-RU" sz="2800" b="1" baseline="-25000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15</a:t>
            </a:r>
            <a:r>
              <a:rPr lang="en-US" sz="2800" b="1" baseline="-25000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/>
            </a:r>
            <a:br>
              <a:rPr lang="en-US" sz="2800" b="1" baseline="-25000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2022 года:</a:t>
            </a:r>
            <a:r>
              <a:rPr lang="ru-RU" sz="2800" b="1" dirty="0">
                <a:latin typeface="Bahnschrift SemiCondensed" panose="020B0502040204020203" pitchFamily="34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Bahnschrift SemiCondensed" panose="020B0502040204020203" pitchFamily="34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itchFamily="18" charset="0"/>
              </a:rPr>
              <a:t>1) Сколько единиц содержится  в двоичной записи значения выражения: </a:t>
            </a:r>
            <a:r>
              <a:rPr lang="en-US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itchFamily="18" charset="0"/>
              </a:rPr>
              <a:t>		</a:t>
            </a:r>
            <a:r>
              <a:rPr lang="ru-RU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itchFamily="18" charset="0"/>
              </a:rPr>
              <a:t>2</a:t>
            </a:r>
            <a:r>
              <a:rPr lang="ru-RU" sz="3100" b="1" baseline="30000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2500</a:t>
            </a:r>
            <a:r>
              <a:rPr lang="ru-RU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+2</a:t>
            </a:r>
            <a:r>
              <a:rPr lang="ru-RU" sz="3100" b="1" baseline="30000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1000</a:t>
            </a:r>
            <a:r>
              <a:rPr lang="ru-RU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-8</a:t>
            </a:r>
            <a:br>
              <a:rPr lang="ru-RU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2) Сколько цифр 2 содержится в троичной записи значения выражения: </a:t>
            </a:r>
            <a:r>
              <a:rPr lang="en-US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		</a:t>
            </a:r>
            <a:r>
              <a:rPr lang="ru-RU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9</a:t>
            </a:r>
            <a:r>
              <a:rPr lang="ru-RU" sz="3100" b="1" baseline="30000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15</a:t>
            </a:r>
            <a:r>
              <a:rPr lang="ru-RU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+3</a:t>
            </a:r>
            <a:r>
              <a:rPr lang="ru-RU" sz="3100" b="1" baseline="30000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7</a:t>
            </a:r>
            <a:r>
              <a:rPr lang="ru-RU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-9</a:t>
            </a:r>
            <a:br>
              <a:rPr lang="ru-RU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4</a:t>
            </a:r>
            <a:r>
              <a:rPr lang="ru-RU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) Решите уравнение: 103</a:t>
            </a:r>
            <a:r>
              <a:rPr lang="ru-RU" sz="3100" b="1" baseline="-25000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х</a:t>
            </a:r>
            <a:r>
              <a:rPr lang="ru-RU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+9</a:t>
            </a:r>
            <a:r>
              <a:rPr lang="ru-RU" sz="3100" b="1" baseline="-25000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10</a:t>
            </a:r>
            <a:r>
              <a:rPr lang="ru-RU" sz="3100" b="1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=103</a:t>
            </a:r>
            <a:r>
              <a:rPr lang="ru-RU" sz="3100" b="1" baseline="-25000" dirty="0">
                <a:solidFill>
                  <a:schemeClr val="tx1"/>
                </a:solidFill>
                <a:latin typeface="Bahnschrift SemiCondensed" panose="020B0502040204020203" pitchFamily="34" charset="0"/>
                <a:cs typeface="Times New Roman" panose="02020603050405020304" pitchFamily="18" charset="0"/>
              </a:rPr>
              <a:t>х+1</a:t>
            </a:r>
            <a:r>
              <a:rPr lang="ru-RU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03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48" y="330926"/>
            <a:ext cx="11033789" cy="587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7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467600" cy="51784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преобразования </a:t>
            </a:r>
            <a:r>
              <a:rPr lang="ru-RU" b="1" dirty="0">
                <a:solidFill>
                  <a:schemeClr val="tx1"/>
                </a:solidFill>
              </a:rPr>
              <a:t>в </a:t>
            </a:r>
            <a:r>
              <a:rPr lang="ru-RU" b="1" dirty="0" smtClean="0">
                <a:solidFill>
                  <a:schemeClr val="tx1"/>
                </a:solidFill>
              </a:rPr>
              <a:t>десятичное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75360" y="1067764"/>
            <a:ext cx="4254138" cy="4873752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/>
              <a:t>Для </a:t>
            </a:r>
            <a:r>
              <a:rPr lang="ru-RU" sz="3200" dirty="0" smtClean="0"/>
              <a:t>преобразования строки </a:t>
            </a:r>
            <a:r>
              <a:rPr lang="ru-RU" sz="3200" dirty="0"/>
              <a:t>в </a:t>
            </a:r>
            <a:r>
              <a:rPr lang="ru-RU" sz="3200" dirty="0" smtClean="0"/>
              <a:t>целое десятичное </a:t>
            </a:r>
            <a:r>
              <a:rPr lang="ru-RU" sz="3200" dirty="0"/>
              <a:t>число существует встроенная функция int</a:t>
            </a:r>
            <a:r>
              <a:rPr lang="ru-RU" sz="3200" dirty="0" smtClean="0"/>
              <a:t>()</a:t>
            </a:r>
            <a:endParaRPr lang="en-US" sz="3200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889" y="792480"/>
            <a:ext cx="5512481" cy="472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34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98" y="217488"/>
            <a:ext cx="10884424" cy="12001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020" y="1545848"/>
            <a:ext cx="6472195" cy="29507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7759" y="3160940"/>
            <a:ext cx="2069037" cy="110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6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62" y="274638"/>
            <a:ext cx="10507843" cy="19431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611" y="2217738"/>
            <a:ext cx="8291805" cy="26370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7319" y="3783192"/>
            <a:ext cx="1816511" cy="107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07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11" y="451013"/>
            <a:ext cx="10372725" cy="1657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03" y="2180931"/>
            <a:ext cx="9782175" cy="25527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4878" y="3193084"/>
            <a:ext cx="21431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91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85776" y="564480"/>
            <a:ext cx="10787062" cy="5513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демо-2023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Операнды арифметического выражения записаны в системе счисления с основанием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6" algn="just">
              <a:lnSpc>
                <a:spcPct val="115000"/>
              </a:lnSpc>
            </a:pP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123x5</a:t>
            </a:r>
            <a:r>
              <a:rPr lang="ru-RU" sz="2800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+ 1x233</a:t>
            </a:r>
            <a:r>
              <a:rPr lang="ru-RU" sz="2800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записи чисел переменной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обозначена неизвестная цифра из алфавита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-ричной системы счисления. Определите наименьшее значение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при котором значение данного арифметического выражения кратно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15000"/>
              </a:lnSpc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найденного значения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вычислите частное от деления значения арифметического выражения на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укажите его в ответе в десятичной системе счисления. Основание системы счисления в ответе указывать не нужно.</a:t>
            </a:r>
          </a:p>
        </p:txBody>
      </p:sp>
    </p:spTree>
    <p:extLst>
      <p:ext uri="{BB962C8B-B14F-4D97-AF65-F5344CB8AC3E}">
        <p14:creationId xmlns:p14="http://schemas.microsoft.com/office/powerpoint/2010/main" val="191906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303" y="104503"/>
            <a:ext cx="11207883" cy="62179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951" y="2634343"/>
            <a:ext cx="3752850" cy="457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532" y="5221740"/>
            <a:ext cx="1066800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0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922" y="3338919"/>
            <a:ext cx="7595444" cy="25884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068" y="4633137"/>
            <a:ext cx="2408409" cy="156055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16688" y="86101"/>
            <a:ext cx="10877107" cy="3290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В.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Шубинкин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Операнды арифметического выражения записаны в системах счисления с основаниями 22 и 13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x23x5</a:t>
            </a:r>
            <a:r>
              <a:rPr lang="ru-RU" sz="2800" b="1" baseline="-25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ru-RU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67y9y</a:t>
            </a:r>
            <a:r>
              <a:rPr lang="ru-RU" sz="28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записи чисел переменными x и y обозначены неизвестные значащие цифры из алфавитов 22-ричной и 13-ричной систем счисления соответственно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(х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&gt;0).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Определите значения x, y, при которых значение данного арифметического выражения кратно 57. Для найденных значений x, y вычислите частное от деления значения арифметического выражения на 57 и укажите его в ответе в десятичной системе счисления. Если можно выбрать x, y не единственным образом, возьмите ту пару, в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которой сумма значений x и y меньше. Основание системы счисления в ответе указывать не нужно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10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322" y="2562206"/>
            <a:ext cx="8446453" cy="406187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3405" y="20247"/>
            <a:ext cx="11132288" cy="2655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В. </a:t>
            </a:r>
            <a:r>
              <a:rPr lang="ru-RU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Шубинкин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Операнды арифметического выражения записаны в системах счисления с основаниями 22 и 13.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x23x5</a:t>
            </a:r>
            <a:r>
              <a:rPr lang="ru-RU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67y9y</a:t>
            </a:r>
            <a:r>
              <a:rPr lang="ru-RU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записи чисел переменными x и y обозначены неизвестные значащие цифры из алфавитов 22-ричной и 13-ричной систем счисления соответственно (х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&gt;0).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Определите значения x, y, при которых значение данного арифметического выражения кратно 57. Для найденных значений x, y вычислите частное от деления значения арифметического выражения на 57 и укажите его в ответе в десятичной системе счисления. Если можно выбрать x, y не единственным образом, возьмите ту пару, в которой сумма значений x и y меньше. Основание системы счисления в ответе указывать не нужно.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94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2893" y="100714"/>
            <a:ext cx="1083457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0000"/>
                </a:solidFill>
                <a:latin typeface="roboto"/>
              </a:rPr>
              <a:t>№ 4963</a:t>
            </a:r>
            <a:endParaRPr lang="ru-RU" dirty="0">
              <a:solidFill>
                <a:srgbClr val="000000"/>
              </a:solidFill>
              <a:latin typeface="roboto"/>
            </a:endParaRPr>
          </a:p>
          <a:p>
            <a:pPr algn="just"/>
            <a:r>
              <a:rPr lang="ru-RU" b="1" dirty="0">
                <a:solidFill>
                  <a:srgbClr val="000000"/>
                </a:solidFill>
                <a:latin typeface="roboto"/>
              </a:rPr>
              <a:t>(В. </a:t>
            </a:r>
            <a:r>
              <a:rPr lang="ru-RU" b="1" dirty="0" err="1">
                <a:solidFill>
                  <a:srgbClr val="000000"/>
                </a:solidFill>
                <a:latin typeface="roboto"/>
              </a:rPr>
              <a:t>Шубинкин</a:t>
            </a:r>
            <a:r>
              <a:rPr lang="ru-RU" b="1" dirty="0">
                <a:solidFill>
                  <a:srgbClr val="000000"/>
                </a:solidFill>
                <a:latin typeface="roboto"/>
              </a:rPr>
              <a:t>)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 Операнды арифметического выражения записаны в системах счисления с основаниями 15 и 17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.</a:t>
            </a:r>
            <a:r>
              <a:rPr lang="en-US" dirty="0" smtClean="0">
                <a:solidFill>
                  <a:srgbClr val="000000"/>
                </a:solidFill>
                <a:latin typeface="roboto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roboto"/>
              </a:rPr>
              <a:t>123x5</a:t>
            </a:r>
            <a:r>
              <a:rPr lang="ru-RU" b="1" baseline="-25000" dirty="0" smtClean="0">
                <a:solidFill>
                  <a:srgbClr val="000000"/>
                </a:solidFill>
                <a:latin typeface="roboto"/>
              </a:rPr>
              <a:t>15</a:t>
            </a:r>
            <a:r>
              <a:rPr lang="ru-RU" b="1" dirty="0">
                <a:solidFill>
                  <a:srgbClr val="000000"/>
                </a:solidFill>
                <a:latin typeface="roboto"/>
              </a:rPr>
              <a:t> + 67y9</a:t>
            </a:r>
            <a:r>
              <a:rPr lang="ru-RU" b="1" baseline="-25000" dirty="0">
                <a:solidFill>
                  <a:srgbClr val="000000"/>
                </a:solidFill>
                <a:latin typeface="roboto"/>
              </a:rPr>
              <a:t>17</a:t>
            </a:r>
            <a:endParaRPr lang="ru-RU" dirty="0">
              <a:solidFill>
                <a:srgbClr val="000000"/>
              </a:solidFill>
              <a:latin typeface="roboto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roboto"/>
              </a:rPr>
              <a:t>В записи чисел переменными x и y обозначены неизвестные цифры из алфавитов </a:t>
            </a:r>
            <a:r>
              <a:rPr lang="ru-RU" b="1" dirty="0">
                <a:solidFill>
                  <a:srgbClr val="000000"/>
                </a:solidFill>
                <a:latin typeface="roboto"/>
              </a:rPr>
              <a:t>15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-ричной и </a:t>
            </a:r>
            <a:r>
              <a:rPr lang="ru-RU" b="1" dirty="0">
                <a:solidFill>
                  <a:srgbClr val="000000"/>
                </a:solidFill>
                <a:latin typeface="roboto"/>
              </a:rPr>
              <a:t>17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-ричной систем счисления соответственно. Определите значения x, y, при которых значение данного арифметического выражения </a:t>
            </a:r>
            <a:r>
              <a:rPr lang="ru-RU" b="1" dirty="0">
                <a:solidFill>
                  <a:srgbClr val="000000"/>
                </a:solidFill>
                <a:latin typeface="roboto"/>
              </a:rPr>
              <a:t>кратно 131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. Для найденных значений x, y вычислите частное от деления значения арифметического выражения на </a:t>
            </a:r>
            <a:r>
              <a:rPr lang="ru-RU" b="1" dirty="0">
                <a:solidFill>
                  <a:srgbClr val="000000"/>
                </a:solidFill>
                <a:latin typeface="roboto"/>
              </a:rPr>
              <a:t>131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и укажите его в ответе в десятичной системе счисления. Если можно выбрать x, y не единственным образом, возьмите ту пару, в которой значение </a:t>
            </a:r>
            <a:r>
              <a:rPr lang="ru-RU" b="1" dirty="0">
                <a:solidFill>
                  <a:srgbClr val="000000"/>
                </a:solidFill>
                <a:latin typeface="roboto"/>
              </a:rPr>
              <a:t>y меньше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. Основание системы счисления в ответе указывать не нужно.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201" y="2686037"/>
            <a:ext cx="8912917" cy="27589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48" y="3991220"/>
            <a:ext cx="2485890" cy="187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61915"/>
              </p:ext>
            </p:extLst>
          </p:nvPr>
        </p:nvGraphicFramePr>
        <p:xfrm>
          <a:off x="457200" y="-143647"/>
          <a:ext cx="10823944" cy="2583180"/>
        </p:xfrm>
        <a:graphic>
          <a:graphicData uri="http://schemas.openxmlformats.org/drawingml/2006/table">
            <a:tbl>
              <a:tblPr/>
              <a:tblGrid>
                <a:gridCol w="108239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b="1" i="1" dirty="0">
                          <a:effectLst/>
                        </a:rPr>
                        <a:t/>
                      </a:r>
                      <a:br>
                        <a:rPr lang="ru-RU" b="1" i="1" dirty="0">
                          <a:effectLst/>
                        </a:rPr>
                      </a:br>
                      <a:r>
                        <a:rPr lang="ru-RU" sz="1600" b="1" i="1" dirty="0">
                          <a:effectLst/>
                        </a:rPr>
                        <a:t>№ 4962</a:t>
                      </a:r>
                      <a:endParaRPr lang="ru-RU" sz="1600" dirty="0">
                        <a:effectLst/>
                      </a:endParaRPr>
                    </a:p>
                    <a:p>
                      <a:pPr algn="just"/>
                      <a:r>
                        <a:rPr lang="ru-RU" sz="1600" b="1" dirty="0">
                          <a:effectLst/>
                        </a:rPr>
                        <a:t>(А. Богданов)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2000" dirty="0">
                          <a:effectLst/>
                        </a:rPr>
                        <a:t>Операнды арифметического уравнения записаны в разных системах счисления</a:t>
                      </a:r>
                      <a:r>
                        <a:rPr lang="ru-RU" sz="2000" dirty="0" smtClean="0">
                          <a:effectLst/>
                        </a:rPr>
                        <a:t>.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r>
                        <a:rPr lang="ru-RU" sz="2000" b="1" dirty="0" smtClean="0">
                          <a:effectLst/>
                        </a:rPr>
                        <a:t>3364x</a:t>
                      </a:r>
                      <a:r>
                        <a:rPr lang="ru-RU" sz="2000" b="1" baseline="-25000" dirty="0" smtClean="0">
                          <a:effectLst/>
                        </a:rPr>
                        <a:t>11</a:t>
                      </a:r>
                      <a:r>
                        <a:rPr lang="ru-RU" sz="2000" b="1" dirty="0">
                          <a:effectLst/>
                        </a:rPr>
                        <a:t> + x7946</a:t>
                      </a:r>
                      <a:r>
                        <a:rPr lang="ru-RU" sz="2000" b="1" baseline="-25000" dirty="0">
                          <a:effectLst/>
                        </a:rPr>
                        <a:t>12</a:t>
                      </a:r>
                      <a:r>
                        <a:rPr lang="ru-RU" sz="2000" b="1" dirty="0">
                          <a:effectLst/>
                        </a:rPr>
                        <a:t> = 55x87</a:t>
                      </a:r>
                      <a:r>
                        <a:rPr lang="ru-RU" sz="2000" b="1" baseline="-25000" dirty="0">
                          <a:effectLst/>
                        </a:rPr>
                        <a:t>14</a:t>
                      </a:r>
                      <a:endParaRPr lang="ru-RU" sz="2000" dirty="0">
                        <a:effectLst/>
                      </a:endParaRPr>
                    </a:p>
                    <a:p>
                      <a:pPr algn="just"/>
                      <a:r>
                        <a:rPr lang="ru-RU" sz="2000" dirty="0">
                          <a:effectLst/>
                        </a:rPr>
                        <a:t>В записи чисел переменной x обозначена неизвестная цифра. Определите наименьшее значение x, при котором данное уравнение обращается в тождество. В ответе укажите значение правой части уравнения в десятичной системе счисления. Основание системы счисления в ответе указывать не нужно.</a:t>
                      </a:r>
                    </a:p>
                  </a:txBody>
                  <a:tcPr marB="190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46" y="3828722"/>
            <a:ext cx="6998923" cy="29123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7961" y="4030742"/>
            <a:ext cx="1990452" cy="19310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9397" y="2265148"/>
            <a:ext cx="8151747" cy="173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24" y="1004389"/>
            <a:ext cx="10514609" cy="35285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200" y="3700501"/>
            <a:ext cx="3184433" cy="21443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40912" y="241381"/>
            <a:ext cx="55457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3364x</a:t>
            </a:r>
            <a:r>
              <a:rPr lang="ru-RU" sz="2800" b="1" baseline="-25000" dirty="0"/>
              <a:t>11</a:t>
            </a:r>
            <a:r>
              <a:rPr lang="ru-RU" sz="2800" b="1" dirty="0"/>
              <a:t> + x7946</a:t>
            </a:r>
            <a:r>
              <a:rPr lang="ru-RU" sz="2800" b="1" baseline="-25000" dirty="0"/>
              <a:t>12</a:t>
            </a:r>
            <a:r>
              <a:rPr lang="ru-RU" sz="2800" b="1" dirty="0"/>
              <a:t> = 55x87</a:t>
            </a:r>
            <a:r>
              <a:rPr lang="ru-RU" sz="2800" b="1" baseline="-25000" dirty="0"/>
              <a:t>14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3108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30" y="0"/>
            <a:ext cx="104455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40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085" y="2541405"/>
            <a:ext cx="6229350" cy="3743325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574765" y="104529"/>
            <a:ext cx="9956800" cy="487654"/>
          </a:xfrm>
        </p:spPr>
        <p:txBody>
          <a:bodyPr/>
          <a:lstStyle/>
          <a:p>
            <a:r>
              <a:rPr lang="ru-RU" b="1" i="1" dirty="0"/>
              <a:t>Основная волна </a:t>
            </a:r>
            <a:r>
              <a:rPr lang="ru-RU" b="1" i="1" dirty="0" smtClean="0"/>
              <a:t>07.06.24</a:t>
            </a:r>
            <a:r>
              <a:rPr lang="ru-RU" b="1" i="1" dirty="0"/>
              <a:t> (Уровень: Базовый)</a:t>
            </a:r>
            <a:endParaRPr lang="ru-RU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11777" y="592183"/>
            <a:ext cx="1046973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Значение арифметического выражения 3</a:t>
            </a:r>
            <a:r>
              <a:rPr kumimoji="0" lang="ru-RU" altLang="ru-RU" sz="1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100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  —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где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  — целое положительное число, не превышающее 2020, записали в троичной системе счисления. Определите наименьшее значение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при котором в троичной записи числа, являющегося значением данного арифметического выражения, содержится ровно два нуля.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 ответе запишите число в десятичной системе счисления.</a:t>
            </a:r>
          </a:p>
        </p:txBody>
      </p:sp>
    </p:spTree>
    <p:extLst>
      <p:ext uri="{BB962C8B-B14F-4D97-AF65-F5344CB8AC3E}">
        <p14:creationId xmlns:p14="http://schemas.microsoft.com/office/powerpoint/2010/main" val="97164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456882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Основная волна 08.06.24 (Уровень: Базовый)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172" y="2206736"/>
            <a:ext cx="6829425" cy="3590925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09600" y="729408"/>
            <a:ext cx="1045028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Значение арифметического выражения 7</a:t>
            </a:r>
            <a:r>
              <a:rPr kumimoji="0" lang="ru-RU" altLang="ru-RU" sz="1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170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 + 7</a:t>
            </a:r>
            <a:r>
              <a:rPr kumimoji="0" lang="ru-RU" altLang="ru-RU" sz="1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100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 − 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x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где x  — целое положительное число, не превышающее 2030, записали в 7⁠-⁠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ричной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системе счисления. Определите наибольшее значение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x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при котором в 7⁠-⁠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ричной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записи числа, являющегося значением данного арифметического выражения, содержится ровно 71 нуль.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 ответе запишите число в десятичной системе счисления.</a:t>
            </a:r>
          </a:p>
        </p:txBody>
      </p:sp>
    </p:spTree>
    <p:extLst>
      <p:ext uri="{BB962C8B-B14F-4D97-AF65-F5344CB8AC3E}">
        <p14:creationId xmlns:p14="http://schemas.microsoft.com/office/powerpoint/2010/main" val="347507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8845" y="2477906"/>
            <a:ext cx="7467600" cy="1143000"/>
          </a:xfrm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Спасибо за внимание.</a:t>
            </a:r>
          </a:p>
        </p:txBody>
      </p:sp>
    </p:spTree>
    <p:extLst>
      <p:ext uri="{BB962C8B-B14F-4D97-AF65-F5344CB8AC3E}">
        <p14:creationId xmlns:p14="http://schemas.microsoft.com/office/powerpoint/2010/main" val="84436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1986</TotalTime>
  <Words>494</Words>
  <Application>Microsoft Office PowerPoint</Application>
  <PresentationFormat>Широкоэкранный</PresentationFormat>
  <Paragraphs>45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Bahnschrift SemiCondensed</vt:lpstr>
      <vt:lpstr>Calibri</vt:lpstr>
      <vt:lpstr>Century Schoolbook</vt:lpstr>
      <vt:lpstr>roboto</vt:lpstr>
      <vt:lpstr>Times New Roman</vt:lpstr>
      <vt:lpstr>Wingdings</vt:lpstr>
      <vt:lpstr>Wingdings 2</vt:lpstr>
      <vt:lpstr>Эркер</vt:lpstr>
      <vt:lpstr>Кодирование чисел.  Системы счисления.  Решение задач  №14 ЕГЭ</vt:lpstr>
      <vt:lpstr>Презентация PowerPoint</vt:lpstr>
      <vt:lpstr>№14 (повышенный уровень, время – 3 мин) Тема: Позиционные системы счисления. </vt:lpstr>
      <vt:lpstr>Основные виды задач Системы счисления:  (демо-2025). Значение арифметического выражения 7170+7100−x, где x – целое положительное число, не превышающее 2020, записали в 7-ричной системе счисления. Определите наибольшее значение x, при котором в 7-ричной записи числа, являющегося значением данного арифметического выражения, содержится ровно 71 нуль. В ответе запишите число в десятичной системе счисления. (демо-2024). Определите наименьшее значение x, при котором значение данного арифметического выражения кратно 14.     123x515 + 1x23315 Задания 2022 года: 1) Сколько единиц содержится  в двоичной записи значения выражения:   22500+21000-8 2) Сколько цифр 2 содержится в троичной записи значения выражения:   915+37-9 4) Решите уравнение: 103х+910=103х+1   </vt:lpstr>
      <vt:lpstr>Презентация PowerPoint</vt:lpstr>
      <vt:lpstr>преобразования в десятичное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Основная волна 08.06.24 (Уровень: Базовый)</vt:lpstr>
      <vt:lpstr>Спасибо за внимание.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Системы счисления. Решение задач ЕГЭ</dc:title>
  <dc:creator>Olga</dc:creator>
  <cp:lastModifiedBy>Учетная запись Майкрософт</cp:lastModifiedBy>
  <cp:revision>182</cp:revision>
  <cp:lastPrinted>2022-11-24T06:18:47Z</cp:lastPrinted>
  <dcterms:created xsi:type="dcterms:W3CDTF">2020-09-26T05:05:43Z</dcterms:created>
  <dcterms:modified xsi:type="dcterms:W3CDTF">2025-08-28T05:27:33Z</dcterms:modified>
</cp:coreProperties>
</file>