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5" r:id="rId3"/>
    <p:sldId id="336" r:id="rId4"/>
    <p:sldId id="337" r:id="rId5"/>
    <p:sldId id="332" r:id="rId6"/>
    <p:sldId id="341" r:id="rId7"/>
    <p:sldId id="338" r:id="rId8"/>
    <p:sldId id="339" r:id="rId9"/>
    <p:sldId id="327" r:id="rId10"/>
    <p:sldId id="328" r:id="rId11"/>
    <p:sldId id="331" r:id="rId12"/>
    <p:sldId id="340" r:id="rId13"/>
    <p:sldId id="324" r:id="rId14"/>
  </p:sldIdLst>
  <p:sldSz cx="18288000" cy="10287000"/>
  <p:notesSz cx="6797675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 Semi-Bold" panose="020B0604020202020204" charset="-52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64" autoAdjust="0"/>
    <p:restoredTop sz="94554" autoAdjust="0"/>
  </p:normalViewPr>
  <p:slideViewPr>
    <p:cSldViewPr>
      <p:cViewPr>
        <p:scale>
          <a:sx n="50" d="100"/>
          <a:sy n="50" d="100"/>
        </p:scale>
        <p:origin x="-466" y="-8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7BBE5-6CCC-45AB-B74E-4D83084D21EB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EBD25-3C9F-4FA5-BC2D-F1AFBE0D7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40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F098D-98D3-4603-889F-6888C8100828}" type="datetimeFigureOut">
              <a:rPr lang="ru-RU" smtClean="0"/>
              <a:pPr/>
              <a:t>04.01.2025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029FB-8DF4-46B1-9568-879629369B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76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029FB-8DF4-46B1-9568-879629369BE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7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95628-81DA-45DB-9E4B-6E7EC6435F7E}" type="datetime1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19C1F-B512-453B-9CD4-C0DAE706AD40}" type="datetime1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6DC9-303C-4C60-AC0F-4B34D3DEA29E}" type="datetime1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89B5-D733-4D95-89FE-A4F8BFD0DBF1}" type="datetime1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14EE-63DA-4AF4-87B9-ED75B9A84A5B}" type="datetime1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892CE-11CD-4C83-89AE-5246E1ED6D81}" type="datetime1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55C1-0640-4675-8BDC-B8ED81354FAB}" type="datetime1">
              <a:rPr lang="en-US" smtClean="0"/>
              <a:pPr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C372-4B73-48BB-9805-D3EA94EB4683}" type="datetime1">
              <a:rPr lang="en-US" smtClean="0"/>
              <a:pPr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B913-75EA-4991-B5F8-BE35A7CDF3B2}" type="datetime1">
              <a:rPr lang="en-US" smtClean="0"/>
              <a:pPr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72C3-E4DE-46A4-BD7B-A7A4CBCD4F9B}" type="datetime1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F7795-BA2C-4439-864E-FD0648FD8CAD}" type="datetime1">
              <a:rPr lang="en-US" smtClean="0"/>
              <a:pPr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6D953-5D34-4E03-81A7-869BC6D76944}" type="datetime1">
              <a:rPr lang="en-US" smtClean="0"/>
              <a:pPr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bom.firpo.ru/Public/2415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bom.firpo.ru/Public/243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om.firpo.ru/Public/2428" TargetMode="External"/><Relationship Id="rId5" Type="http://schemas.openxmlformats.org/officeDocument/2006/relationships/hyperlink" Target="https://bom.firpo.ru/Public/2341" TargetMode="External"/><Relationship Id="rId4" Type="http://schemas.openxmlformats.org/officeDocument/2006/relationships/hyperlink" Target="https://bom.firpo.ru/Public/246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om.firpo.ru/Public/2335" TargetMode="External"/><Relationship Id="rId5" Type="http://schemas.openxmlformats.org/officeDocument/2006/relationships/hyperlink" Target="https://bom.firpo.ru/Public/2297" TargetMode="External"/><Relationship Id="rId4" Type="http://schemas.openxmlformats.org/officeDocument/2006/relationships/hyperlink" Target="https://bom.firpo.ru/Public/248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om.firpo.ru/Public/y/2024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23476" r="30718"/>
          <a:stretch>
            <a:fillRect/>
          </a:stretch>
        </p:blipFill>
        <p:spPr>
          <a:xfrm rot="-10800000">
            <a:off x="0" y="0"/>
            <a:ext cx="3333771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94774" y="439477"/>
            <a:ext cx="13359826" cy="165602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5621000" y="9410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4"/>
          <p:cNvSpPr txBox="1"/>
          <p:nvPr/>
        </p:nvSpPr>
        <p:spPr>
          <a:xfrm>
            <a:off x="3505200" y="2540223"/>
            <a:ext cx="14470699" cy="5206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2415" lvl="1" algn="just"/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2415" lvl="1" algn="ctr"/>
            <a:r>
              <a:rPr lang="ru-RU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Демонстрационный экзамен: промежуточная аттестация, государственная итоговая аттестации</a:t>
            </a:r>
            <a:endParaRPr lang="ru-RU" sz="2800" dirty="0" smtClean="0">
              <a:solidFill>
                <a:schemeClr val="bg1"/>
              </a:solidFill>
              <a:latin typeface="Montserrat Semi-Bold"/>
            </a:endParaRPr>
          </a:p>
          <a:p>
            <a:pPr marL="272415" lvl="1" algn="just">
              <a:lnSpc>
                <a:spcPts val="4620"/>
              </a:lnSpc>
            </a:pPr>
            <a:endParaRPr lang="en-US" sz="2800" dirty="0">
              <a:solidFill>
                <a:schemeClr val="bg1"/>
              </a:solidFill>
              <a:latin typeface="Montserrat Semi-Bold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6858000" y="7899400"/>
            <a:ext cx="10896600" cy="3247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2415" lvl="1" algn="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pPr marL="272415" lvl="1" algn="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инновационной и производственной работе Тюрина Марина Николаевна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2415" lvl="1" algn="just">
              <a:lnSpc>
                <a:spcPts val="4620"/>
              </a:lnSpc>
            </a:pPr>
            <a:endParaRPr lang="ru-RU" sz="2000" b="1" dirty="0">
              <a:solidFill>
                <a:schemeClr val="bg1"/>
              </a:solidFill>
            </a:endParaRPr>
          </a:p>
          <a:p>
            <a:pPr marL="272415" lvl="1" algn="just">
              <a:lnSpc>
                <a:spcPts val="4620"/>
              </a:lnSpc>
            </a:pPr>
            <a:endParaRPr lang="ru-RU" sz="2000" dirty="0" smtClean="0">
              <a:solidFill>
                <a:schemeClr val="bg1"/>
              </a:solidFill>
              <a:latin typeface="Montserrat Semi-Bold"/>
            </a:endParaRPr>
          </a:p>
          <a:p>
            <a:pPr marL="272415" lvl="1" algn="just">
              <a:lnSpc>
                <a:spcPts val="4620"/>
              </a:lnSpc>
            </a:pPr>
            <a:endParaRPr lang="en-US" sz="2000" dirty="0">
              <a:solidFill>
                <a:schemeClr val="bg1"/>
              </a:solidFill>
              <a:latin typeface="Montserrat Semi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3"/>
          <a:stretch>
            <a:fillRect/>
          </a:stretch>
        </p:blipFill>
        <p:spPr>
          <a:xfrm rot="-10800000">
            <a:off x="-15414" y="0"/>
            <a:ext cx="24538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>
            <a:fillRect/>
          </a:stretch>
        </p:blipFill>
        <p:spPr>
          <a:xfrm>
            <a:off x="274532" y="0"/>
            <a:ext cx="1554268" cy="1948443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3143" y="-71474"/>
            <a:ext cx="15263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Запланированные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ДЭ в 2024-2025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учебном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году</a:t>
            </a:r>
            <a:endParaRPr lang="ru-RU" sz="1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качестве </a:t>
            </a:r>
            <a:r>
              <a:rPr lang="ru-RU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Промежуточной аттестации (1 час 30 мин) и </a:t>
            </a:r>
          </a:p>
          <a:p>
            <a:pPr algn="ctr"/>
            <a:r>
              <a:rPr lang="ru-RU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Государственной итоговой аттестации (3 часа 30 мин)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630024"/>
              </p:ext>
            </p:extLst>
          </p:nvPr>
        </p:nvGraphicFramePr>
        <p:xfrm>
          <a:off x="2571704" y="1785914"/>
          <a:ext cx="15573484" cy="711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>
                  <a:extLst>
                    <a:ext uri="{9D8B030D-6E8A-4147-A177-3AD203B41FA5}">
                      <a16:colId xmlns="" xmlns:a16="http://schemas.microsoft.com/office/drawing/2014/main" val="2615040942"/>
                    </a:ext>
                  </a:extLst>
                </a:gridCol>
                <a:gridCol w="2143140">
                  <a:extLst>
                    <a:ext uri="{9D8B030D-6E8A-4147-A177-3AD203B41FA5}">
                      <a16:colId xmlns="" xmlns:a16="http://schemas.microsoft.com/office/drawing/2014/main" val="3186726170"/>
                    </a:ext>
                  </a:extLst>
                </a:gridCol>
                <a:gridCol w="1857388"/>
                <a:gridCol w="1857388"/>
                <a:gridCol w="1428760">
                  <a:extLst>
                    <a:ext uri="{9D8B030D-6E8A-4147-A177-3AD203B41FA5}">
                      <a16:colId xmlns="" xmlns:a16="http://schemas.microsoft.com/office/drawing/2014/main" val="2322005145"/>
                    </a:ext>
                  </a:extLst>
                </a:gridCol>
                <a:gridCol w="3929090">
                  <a:extLst>
                    <a:ext uri="{9D8B030D-6E8A-4147-A177-3AD203B41FA5}">
                      <a16:colId xmlns="" xmlns:a16="http://schemas.microsoft.com/office/drawing/2014/main" val="3934462219"/>
                    </a:ext>
                  </a:extLst>
                </a:gridCol>
                <a:gridCol w="37147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КОД оценочных материалов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Тип экзамена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аттестации/</a:t>
                      </a:r>
                    </a:p>
                    <a:p>
                      <a:pPr algn="ct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Специальность/ Приказ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Ссылки на оценочную документацию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8234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08.02.01-1-2025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ПА/ декабрь 2025 г.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С31-23,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С32-23,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С33-23,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С34-23,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С15у-24 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08.02.01 Строительство и эксплуатация зданий и сооружений/</a:t>
                      </a: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Приказ №2 от 10 января 2018</a:t>
                      </a:r>
                      <a:endParaRPr lang="ru-RU" sz="19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i="0" u="sng" strike="noStrike" dirty="0" smtClean="0">
                          <a:solidFill>
                            <a:srgbClr val="0563C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https://bom.firpo.ru/file/public/75704/</a:t>
                      </a:r>
                      <a:r>
                        <a:rPr lang="ru-RU" sz="1900" b="0" i="0" u="sng" strike="noStrike" dirty="0" smtClean="0">
                          <a:solidFill>
                            <a:srgbClr val="0563C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КОД%2008.02.01-1-2025%20Том%201.</a:t>
                      </a:r>
                      <a:r>
                        <a:rPr lang="en-US" sz="1900" b="0" i="0" u="sng" strike="noStrike" dirty="0" smtClean="0">
                          <a:solidFill>
                            <a:srgbClr val="0563C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pdf</a:t>
                      </a:r>
                      <a:endParaRPr lang="en-US" sz="1900" b="0" i="0" u="sng" strike="noStrike" dirty="0">
                        <a:solidFill>
                          <a:srgbClr val="0563C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856495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08.01.25-4-2025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профильный уровень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ГИА/ июнь 2025 г.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Мо31-22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08.01.25 Мастер отделочных строительных и декоративных работ/</a:t>
                      </a: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Приказ №1545 от 09 декабря 2016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i="0" u="sng" strike="noStrike" dirty="0" smtClean="0">
                          <a:solidFill>
                            <a:srgbClr val="0563C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https://bom.firpo.ru/Public/2307</a:t>
                      </a:r>
                      <a:endParaRPr lang="en-US" sz="1900" b="0" i="0" u="sng" strike="noStrike" dirty="0">
                        <a:solidFill>
                          <a:srgbClr val="0563C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3466884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08.01.28-4-2025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профильный уровень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ГИА/ июнь 2025 г.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Мо21-23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08.01.28 Мастер отделочных строительных и декоративных работ/</a:t>
                      </a: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Приказ №340 от 18 мая 2022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i="0" u="sng" strike="noStrike" dirty="0" smtClean="0">
                          <a:solidFill>
                            <a:srgbClr val="0563C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https://bom.firpo.ru/Public/2316</a:t>
                      </a:r>
                      <a:endParaRPr lang="en-US" sz="1900" b="0" i="0" u="sng" strike="noStrike" dirty="0">
                        <a:solidFill>
                          <a:srgbClr val="0563C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08.02.01-1-2025</a:t>
                      </a:r>
                      <a:endParaRPr lang="ru-RU" sz="1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профильный уровень</a:t>
                      </a:r>
                    </a:p>
                    <a:p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ГИА/июнь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2025 г.</a:t>
                      </a:r>
                      <a:endParaRPr lang="ru-RU" sz="1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С41-21, С42-21,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С43-21,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С44-21,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С45-21,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С36у-22,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С37у-22,</a:t>
                      </a:r>
                    </a:p>
                    <a:p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С41з-21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08.02.01 Строительство и эксплуатация зданий и сооружений/</a:t>
                      </a: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Приказ №2 от 10 января 2018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https://bom.firpo.ru/file/public/75704/</a:t>
                      </a:r>
                      <a:r>
                        <a:rPr kumimoji="0" lang="ru-RU" sz="1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КОД%2008.02.01-1-2025%20Том%201.</a:t>
                      </a:r>
                      <a:r>
                        <a:rPr kumimoji="0" lang="en-US" sz="19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563C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pdf</a:t>
                      </a:r>
                      <a:endParaRPr kumimoji="0" lang="en-US" sz="19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563C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2008218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9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3"/>
          <a:stretch>
            <a:fillRect/>
          </a:stretch>
        </p:blipFill>
        <p:spPr>
          <a:xfrm rot="-10800000">
            <a:off x="-15414" y="0"/>
            <a:ext cx="24538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>
            <a:fillRect/>
          </a:stretch>
        </p:blipFill>
        <p:spPr>
          <a:xfrm>
            <a:off x="274532" y="0"/>
            <a:ext cx="1554268" cy="1948443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3143" y="170360"/>
            <a:ext cx="15263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Запланированные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ДЭ в 2024-2025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учебном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году</a:t>
            </a:r>
            <a:endParaRPr lang="ru-RU" sz="1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качестве </a:t>
            </a:r>
            <a:r>
              <a:rPr lang="ru-RU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Промежуточной аттестации (1 час 30 мин) и </a:t>
            </a:r>
          </a:p>
          <a:p>
            <a:pPr algn="ctr"/>
            <a:r>
              <a:rPr lang="ru-RU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Государственной итоговой аттестации (3 часа 30 мин)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391657"/>
              </p:ext>
            </p:extLst>
          </p:nvPr>
        </p:nvGraphicFramePr>
        <p:xfrm>
          <a:off x="2571704" y="2066006"/>
          <a:ext cx="15573484" cy="816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>
                  <a:extLst>
                    <a:ext uri="{9D8B030D-6E8A-4147-A177-3AD203B41FA5}">
                      <a16:colId xmlns="" xmlns:a16="http://schemas.microsoft.com/office/drawing/2014/main" val="2615040942"/>
                    </a:ext>
                  </a:extLst>
                </a:gridCol>
                <a:gridCol w="2143140">
                  <a:extLst>
                    <a:ext uri="{9D8B030D-6E8A-4147-A177-3AD203B41FA5}">
                      <a16:colId xmlns="" xmlns:a16="http://schemas.microsoft.com/office/drawing/2014/main" val="3186726170"/>
                    </a:ext>
                  </a:extLst>
                </a:gridCol>
                <a:gridCol w="1857388"/>
                <a:gridCol w="1857388"/>
                <a:gridCol w="1428760">
                  <a:extLst>
                    <a:ext uri="{9D8B030D-6E8A-4147-A177-3AD203B41FA5}">
                      <a16:colId xmlns="" xmlns:a16="http://schemas.microsoft.com/office/drawing/2014/main" val="2322005145"/>
                    </a:ext>
                  </a:extLst>
                </a:gridCol>
                <a:gridCol w="3929090">
                  <a:extLst>
                    <a:ext uri="{9D8B030D-6E8A-4147-A177-3AD203B41FA5}">
                      <a16:colId xmlns="" xmlns:a16="http://schemas.microsoft.com/office/drawing/2014/main" val="3934462219"/>
                    </a:ext>
                  </a:extLst>
                </a:gridCol>
                <a:gridCol w="37147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КОД оценочных материалов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Тип экзамена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аттестации/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Специальность/ Приказ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Ссылки на оценочную документацию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8234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38.02.07-1-2025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профильный уровень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ГИА/ июнь 2025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Бд31-22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38.02.07 Банковское дело/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Приказ №67 от 05 февраля 2018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https://bom.firpo.ru/Public/2461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2008218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08.02.09-1-2025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ГИА/ июнь 2025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Н41-21,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Н41з-21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08.02.09 Монтаж, наладка и эксплуатация электрооборудования промышленных и гражданских зданий/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Приказ №44 от 23 января 2018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https://bom.firpo.ru/Public/2341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3641121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13.02.07-2-2025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ГИА/ июнь 2025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Р41-21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13.02.07 Электроснабжение (по отраслям)/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Приказ №1216 от 14 декабря 2017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https://bom.firpo.ru/Public/2428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695908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13.02.11-2-2025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ГИА/ июнь 2025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Э41-21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13.02.11 Техническая эксплуатация и обслуживание электрического и электромеханического оборудования (по отраслям)/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Приказ №1196 от 07 декабря 2017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sng" strike="noStrike" dirty="0" smtClean="0">
                          <a:solidFill>
                            <a:srgbClr val="0563C1"/>
                          </a:solidFill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https://bom.firpo.ru/Public/2430</a:t>
                      </a:r>
                      <a:endParaRPr lang="ru-RU" sz="2000" b="0" i="0" u="sng" strike="noStrike" dirty="0" smtClean="0">
                        <a:solidFill>
                          <a:srgbClr val="0563C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en-US" sz="2000" b="0" i="0" u="sng" strike="noStrike" dirty="0">
                        <a:solidFill>
                          <a:srgbClr val="0563C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69459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13.02.02-2-2025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ГИА/ июнь 2025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Тс41-21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13.02.02 Теплоснабжение и теплотехническое оборудование/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Приказ №600 от 25 августа 2021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sng" strike="noStrike" dirty="0" smtClean="0">
                          <a:solidFill>
                            <a:srgbClr val="0563C1"/>
                          </a:solidFill>
                          <a:latin typeface="Times New Roman" pitchFamily="18" charset="0"/>
                          <a:cs typeface="Times New Roman" pitchFamily="18" charset="0"/>
                          <a:hlinkClick r:id="rId8"/>
                        </a:rPr>
                        <a:t>https://bom.firpo.ru/Public/2415</a:t>
                      </a:r>
                      <a:endParaRPr lang="ru-RU" sz="2000" b="0" i="0" u="sng" strike="noStrike" dirty="0" smtClean="0">
                        <a:solidFill>
                          <a:srgbClr val="0563C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en-US" sz="2000" b="0" i="0" u="sng" strike="noStrike" dirty="0">
                        <a:solidFill>
                          <a:srgbClr val="0563C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9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3"/>
          <a:stretch>
            <a:fillRect/>
          </a:stretch>
        </p:blipFill>
        <p:spPr>
          <a:xfrm rot="-10800000">
            <a:off x="-15414" y="0"/>
            <a:ext cx="24538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>
            <a:fillRect/>
          </a:stretch>
        </p:blipFill>
        <p:spPr>
          <a:xfrm>
            <a:off x="274532" y="0"/>
            <a:ext cx="1554268" cy="1948443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3143" y="170360"/>
            <a:ext cx="15263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Запланированные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ДЭ в 2024-2025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учебном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году</a:t>
            </a:r>
            <a:endParaRPr lang="ru-RU" sz="1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качестве </a:t>
            </a:r>
            <a:r>
              <a:rPr lang="ru-RU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Промежуточной аттестации (1 час 30 мин) и </a:t>
            </a:r>
          </a:p>
          <a:p>
            <a:pPr algn="ctr"/>
            <a:r>
              <a:rPr lang="ru-RU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Государственной итоговой аттестации (3 часа 30 мин)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677633"/>
              </p:ext>
            </p:extLst>
          </p:nvPr>
        </p:nvGraphicFramePr>
        <p:xfrm>
          <a:off x="2643143" y="2911252"/>
          <a:ext cx="15573484" cy="577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>
                  <a:extLst>
                    <a:ext uri="{9D8B030D-6E8A-4147-A177-3AD203B41FA5}">
                      <a16:colId xmlns="" xmlns:a16="http://schemas.microsoft.com/office/drawing/2014/main" val="2615040942"/>
                    </a:ext>
                  </a:extLst>
                </a:gridCol>
                <a:gridCol w="2143140">
                  <a:extLst>
                    <a:ext uri="{9D8B030D-6E8A-4147-A177-3AD203B41FA5}">
                      <a16:colId xmlns="" xmlns:a16="http://schemas.microsoft.com/office/drawing/2014/main" val="3186726170"/>
                    </a:ext>
                  </a:extLst>
                </a:gridCol>
                <a:gridCol w="1857388"/>
                <a:gridCol w="1857388"/>
                <a:gridCol w="1428760">
                  <a:extLst>
                    <a:ext uri="{9D8B030D-6E8A-4147-A177-3AD203B41FA5}">
                      <a16:colId xmlns="" xmlns:a16="http://schemas.microsoft.com/office/drawing/2014/main" val="2322005145"/>
                    </a:ext>
                  </a:extLst>
                </a:gridCol>
                <a:gridCol w="3929090">
                  <a:extLst>
                    <a:ext uri="{9D8B030D-6E8A-4147-A177-3AD203B41FA5}">
                      <a16:colId xmlns="" xmlns:a16="http://schemas.microsoft.com/office/drawing/2014/main" val="3934462219"/>
                    </a:ext>
                  </a:extLst>
                </a:gridCol>
                <a:gridCol w="37147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КОД оценочных материалов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Тип экзамена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аттестации/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Специальность/ Приказ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Ссылки на оценочную документацию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78234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43.02.08-1-2025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профильный уровень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ГИА/ июнь 2025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Ск41-21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43.02.08 Сервис домашнего и коммунального хозяйства/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Приказ №177 от 13 марта 2018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https://bom.firpo.ru/Public/2485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1856495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15.02.13-1-2025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 уровень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ГИА/ июнь 2025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То41-21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15.02.13 Техническое обслуживание и ремонт систем вентиляции и кондиционирования/ </a:t>
                      </a:r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Приказ №1562 от 09 декабря 2016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https://bom.firpo.ru/Public/2297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="" xmlns:a16="http://schemas.microsoft.com/office/drawing/2014/main" val="2008218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08.02.07-1-2025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базовый уровень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Times New Roman" pitchFamily="18" charset="0"/>
                          <a:cs typeface="Times New Roman" pitchFamily="18" charset="0"/>
                        </a:rPr>
                        <a:t>ГИА/ июнь 2025 г.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Мс41-21</a:t>
                      </a:r>
                      <a:endParaRPr lang="ru-RU" sz="1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08.02.07 Монтаж и эксплуатация внутренних сантехнических устройств, кондиционирования воздуха и вентиляции/ </a:t>
                      </a:r>
                      <a:r>
                        <a:rPr lang="ru-RU" sz="19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Приказ №30 от 15 января 2018</a:t>
                      </a:r>
                      <a:endParaRPr lang="ru-RU" sz="19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https://bom.firpo.ru/Public/2335</a:t>
                      </a:r>
                      <a:endParaRPr lang="ru-RU" sz="19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9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9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 l="41268" t="3831" r="19724" b="1363"/>
          <a:stretch>
            <a:fillRect/>
          </a:stretch>
        </p:blipFill>
        <p:spPr>
          <a:xfrm rot="-10800000">
            <a:off x="-15413" y="0"/>
            <a:ext cx="29945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r="89365" b="78915"/>
          <a:stretch>
            <a:fillRect/>
          </a:stretch>
        </p:blipFill>
        <p:spPr>
          <a:xfrm>
            <a:off x="274532" y="0"/>
            <a:ext cx="2053004" cy="257366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8216" y="1242402"/>
            <a:ext cx="14858999" cy="6623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2415" lvl="1" algn="ctr">
              <a:lnSpc>
                <a:spcPts val="4620"/>
              </a:lnSpc>
            </a:pP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Контактные данные:</a:t>
            </a:r>
          </a:p>
          <a:p>
            <a:pPr marL="272415" lvl="1" algn="ctr">
              <a:lnSpc>
                <a:spcPts val="4620"/>
              </a:lnSpc>
            </a:pPr>
            <a:endParaRPr lang="ru-RU" sz="6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58215" lvl="1" indent="-685800">
              <a:lnSpc>
                <a:spcPts val="4620"/>
              </a:lnSpc>
              <a:buFont typeface="Arial" pitchFamily="34" charset="0"/>
              <a:buChar char="•"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инновационной и производственной работы</a:t>
            </a:r>
          </a:p>
          <a:p>
            <a:pPr marL="272415" lvl="1">
              <a:lnSpc>
                <a:spcPts val="4620"/>
              </a:lnSpc>
            </a:pPr>
            <a:endPara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2415" lvl="1">
              <a:lnSpc>
                <a:spcPts val="4620"/>
              </a:lnSpc>
            </a:pP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Тюрина Марина Николаевна</a:t>
            </a:r>
          </a:p>
          <a:p>
            <a:pPr marL="272415" lvl="1">
              <a:lnSpc>
                <a:spcPts val="4620"/>
              </a:lnSpc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mar.tyurina.1981@mail.ru</a:t>
            </a:r>
          </a:p>
          <a:p>
            <a:pPr marL="272415" lvl="1">
              <a:lnSpc>
                <a:spcPts val="4620"/>
              </a:lnSpc>
            </a:pP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(8352) 22-38-99</a:t>
            </a:r>
          </a:p>
          <a:p>
            <a:pPr marL="272415" lvl="1">
              <a:lnSpc>
                <a:spcPts val="4620"/>
              </a:lnSpc>
            </a:pPr>
            <a:endParaRPr lang="en-US" sz="4800" b="1" dirty="0">
              <a:solidFill>
                <a:schemeClr val="bg1"/>
              </a:solidFill>
            </a:endParaRPr>
          </a:p>
          <a:p>
            <a:pPr marL="272415" lvl="1">
              <a:lnSpc>
                <a:spcPts val="4620"/>
              </a:lnSpc>
            </a:pPr>
            <a:endParaRPr lang="ru-RU" sz="4800" b="1" dirty="0">
              <a:solidFill>
                <a:schemeClr val="bg1"/>
              </a:solidFill>
            </a:endParaRPr>
          </a:p>
          <a:p>
            <a:pPr marL="272415" lvl="1">
              <a:lnSpc>
                <a:spcPts val="4620"/>
              </a:lnSpc>
            </a:pPr>
            <a:endParaRPr lang="en-US" sz="6000" b="1" dirty="0">
              <a:solidFill>
                <a:schemeClr val="bg1"/>
              </a:solidFill>
              <a:latin typeface="Montserrat Semi-Bold"/>
            </a:endParaRPr>
          </a:p>
        </p:txBody>
      </p:sp>
    </p:spTree>
    <p:extLst>
      <p:ext uri="{BB962C8B-B14F-4D97-AF65-F5344CB8AC3E}">
        <p14:creationId xmlns:p14="http://schemas.microsoft.com/office/powerpoint/2010/main" val="30434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3"/>
          <a:stretch>
            <a:fillRect/>
          </a:stretch>
        </p:blipFill>
        <p:spPr>
          <a:xfrm rot="-10800000">
            <a:off x="-15414" y="0"/>
            <a:ext cx="24538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>
            <a:fillRect/>
          </a:stretch>
        </p:blipFill>
        <p:spPr>
          <a:xfrm>
            <a:off x="274532" y="0"/>
            <a:ext cx="1554268" cy="1948443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43200" y="190500"/>
            <a:ext cx="147214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Организация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и проведение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демонстрационного экзамена осуществляется на основании нормативных документов:</a:t>
            </a:r>
          </a:p>
          <a:p>
            <a:pPr algn="just"/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42211"/>
            <a:ext cx="15904823" cy="678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0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3"/>
          <a:stretch>
            <a:fillRect/>
          </a:stretch>
        </p:blipFill>
        <p:spPr>
          <a:xfrm rot="-10800000">
            <a:off x="-15414" y="0"/>
            <a:ext cx="24538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>
            <a:fillRect/>
          </a:stretch>
        </p:blipFill>
        <p:spPr>
          <a:xfrm>
            <a:off x="274532" y="0"/>
            <a:ext cx="1554268" cy="1948443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43200" y="190500"/>
            <a:ext cx="147214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Организация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и проведение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демонстрационного экзамена осуществляется на основании нормативных документов:</a:t>
            </a:r>
          </a:p>
          <a:p>
            <a:pPr algn="just"/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/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56" y="2075358"/>
            <a:ext cx="15840744" cy="724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62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3"/>
          <a:stretch>
            <a:fillRect/>
          </a:stretch>
        </p:blipFill>
        <p:spPr>
          <a:xfrm rot="-10800000">
            <a:off x="-15414" y="0"/>
            <a:ext cx="24538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>
            <a:fillRect/>
          </a:stretch>
        </p:blipFill>
        <p:spPr>
          <a:xfrm>
            <a:off x="274532" y="0"/>
            <a:ext cx="1554268" cy="1948443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86" y="630113"/>
            <a:ext cx="15792450" cy="890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805" t="22916" r="6640" b="8333"/>
          <a:stretch>
            <a:fillRect/>
          </a:stretch>
        </p:blipFill>
        <p:spPr bwMode="auto">
          <a:xfrm>
            <a:off x="-64" y="0"/>
            <a:ext cx="18236046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2" y="681350"/>
            <a:ext cx="18151988" cy="899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1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3"/>
          <a:stretch>
            <a:fillRect/>
          </a:stretch>
        </p:blipFill>
        <p:spPr>
          <a:xfrm rot="-10800000">
            <a:off x="-15414" y="0"/>
            <a:ext cx="24538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>
            <a:fillRect/>
          </a:stretch>
        </p:blipFill>
        <p:spPr>
          <a:xfrm>
            <a:off x="274532" y="0"/>
            <a:ext cx="1554268" cy="1948443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4" y="-1"/>
            <a:ext cx="6624736" cy="1027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9744" y="859988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5"/>
              </a:rPr>
              <a:t>https://bom.firpo.ru/Public/y/2024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2143675">
            <a:off x="9144000" y="9247956"/>
            <a:ext cx="151216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9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3"/>
          <a:stretch>
            <a:fillRect/>
          </a:stretch>
        </p:blipFill>
        <p:spPr>
          <a:xfrm rot="-10800000">
            <a:off x="-15414" y="0"/>
            <a:ext cx="24538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>
            <a:fillRect/>
          </a:stretch>
        </p:blipFill>
        <p:spPr>
          <a:xfrm>
            <a:off x="274532" y="0"/>
            <a:ext cx="1554268" cy="1948443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20" y="390972"/>
            <a:ext cx="14689632" cy="910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75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41268" t="3831" r="19724" b="1363"/>
          <a:stretch>
            <a:fillRect/>
          </a:stretch>
        </p:blipFill>
        <p:spPr>
          <a:xfrm rot="-10800000">
            <a:off x="-15414" y="0"/>
            <a:ext cx="2453813" cy="102870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/>
          <a:srcRect r="89365" b="78915"/>
          <a:stretch>
            <a:fillRect/>
          </a:stretch>
        </p:blipFill>
        <p:spPr>
          <a:xfrm>
            <a:off x="274532" y="0"/>
            <a:ext cx="1554268" cy="1948443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5773400" y="96393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83360" y="18499"/>
            <a:ext cx="14249399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Запланированные сроки проведения демонстрационного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экзамена в рамках Государственной итоговой аттестации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2024-2025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учебном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году</a:t>
            </a:r>
          </a:p>
          <a:p>
            <a:pPr algn="ctr"/>
            <a:endParaRPr lang="ru-RU" sz="11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Очная форма </a:t>
            </a:r>
            <a:r>
              <a:rPr lang="ru-RU" sz="3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обучения</a:t>
            </a:r>
            <a:endParaRPr lang="ru-RU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380736"/>
              </p:ext>
            </p:extLst>
          </p:nvPr>
        </p:nvGraphicFramePr>
        <p:xfrm>
          <a:off x="3230959" y="2623220"/>
          <a:ext cx="144018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9">
                  <a:extLst>
                    <a:ext uri="{9D8B030D-6E8A-4147-A177-3AD203B41FA5}">
                      <a16:colId xmlns="" xmlns:a16="http://schemas.microsoft.com/office/drawing/2014/main" val="1160894902"/>
                    </a:ext>
                  </a:extLst>
                </a:gridCol>
                <a:gridCol w="9067800">
                  <a:extLst>
                    <a:ext uri="{9D8B030D-6E8A-4147-A177-3AD203B41FA5}">
                      <a16:colId xmlns="" xmlns:a16="http://schemas.microsoft.com/office/drawing/2014/main" val="3344932975"/>
                    </a:ext>
                  </a:extLst>
                </a:gridCol>
                <a:gridCol w="4191001">
                  <a:extLst>
                    <a:ext uri="{9D8B030D-6E8A-4147-A177-3AD203B41FA5}">
                      <a16:colId xmlns="" xmlns:a16="http://schemas.microsoft.com/office/drawing/2014/main" val="4045560780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8366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ДЭ и ДП (ДР)</a:t>
                      </a:r>
                    </a:p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них:</a:t>
                      </a:r>
                    </a:p>
                    <a:p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неделя (36 часов)- Подготовка к ДЭ</a:t>
                      </a:r>
                    </a:p>
                    <a:p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недели (108 часов) – Выполнение ДП (ДР)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мая – 14 июня 2025 года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1350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 ДЭ и ДП (ДР)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июня – 28 июня 2025 года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68279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224272" y="6151612"/>
            <a:ext cx="5378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Заочная форма обучения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259257"/>
              </p:ext>
            </p:extLst>
          </p:nvPr>
        </p:nvGraphicFramePr>
        <p:xfrm>
          <a:off x="3230959" y="7035140"/>
          <a:ext cx="144018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9">
                  <a:extLst>
                    <a:ext uri="{9D8B030D-6E8A-4147-A177-3AD203B41FA5}">
                      <a16:colId xmlns="" xmlns:a16="http://schemas.microsoft.com/office/drawing/2014/main" val="1160894902"/>
                    </a:ext>
                  </a:extLst>
                </a:gridCol>
                <a:gridCol w="7543801">
                  <a:extLst>
                    <a:ext uri="{9D8B030D-6E8A-4147-A177-3AD203B41FA5}">
                      <a16:colId xmlns="" xmlns:a16="http://schemas.microsoft.com/office/drawing/2014/main" val="3344932975"/>
                    </a:ext>
                  </a:extLst>
                </a:gridCol>
                <a:gridCol w="5715000">
                  <a:extLst>
                    <a:ext uri="{9D8B030D-6E8A-4147-A177-3AD203B41FA5}">
                      <a16:colId xmlns="" xmlns:a16="http://schemas.microsoft.com/office/drawing/2014/main" val="4045560780"/>
                    </a:ext>
                  </a:extLst>
                </a:gridCol>
              </a:tblGrid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8366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 ДЭ и ДП (ДР)</a:t>
                      </a:r>
                    </a:p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них:</a:t>
                      </a:r>
                    </a:p>
                    <a:p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неделя (36 часов)- Подготовка к ДЭ</a:t>
                      </a:r>
                    </a:p>
                    <a:p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недели (108 часов) – Выполнение ДП (ДР)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мая – 07 июня 2025 года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11350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 ДЭ и ДП (ДР)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 июня – 21 июня 2024 года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6827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22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721</Words>
  <Application>Microsoft Office PowerPoint</Application>
  <PresentationFormat>Произвольный</PresentationFormat>
  <Paragraphs>188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Montserrat Semi-Bold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занятости населения г. Чебоксары</dc:title>
  <dc:creator>Кириллова Елена Юрьевна</dc:creator>
  <cp:lastModifiedBy>Тюрина Марина Николаевна</cp:lastModifiedBy>
  <cp:revision>225</cp:revision>
  <cp:lastPrinted>2024-12-27T11:12:48Z</cp:lastPrinted>
  <dcterms:created xsi:type="dcterms:W3CDTF">2006-08-16T00:00:00Z</dcterms:created>
  <dcterms:modified xsi:type="dcterms:W3CDTF">2025-01-04T10:55:14Z</dcterms:modified>
  <dc:identifier>DADkf8UpjxU</dc:identifier>
</cp:coreProperties>
</file>