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3"/>
  </p:notesMasterIdLst>
  <p:sldIdLst>
    <p:sldId id="1730" r:id="rId2"/>
    <p:sldId id="1750" r:id="rId3"/>
    <p:sldId id="1800" r:id="rId4"/>
    <p:sldId id="1764" r:id="rId5"/>
    <p:sldId id="1765" r:id="rId6"/>
    <p:sldId id="1773" r:id="rId7"/>
    <p:sldId id="1772" r:id="rId8"/>
    <p:sldId id="1774" r:id="rId9"/>
    <p:sldId id="1775" r:id="rId10"/>
    <p:sldId id="1776" r:id="rId11"/>
    <p:sldId id="1777" r:id="rId12"/>
    <p:sldId id="1778" r:id="rId13"/>
    <p:sldId id="1779" r:id="rId14"/>
    <p:sldId id="1809" r:id="rId15"/>
    <p:sldId id="1771" r:id="rId16"/>
    <p:sldId id="1810" r:id="rId17"/>
    <p:sldId id="1811" r:id="rId18"/>
    <p:sldId id="1767" r:id="rId19"/>
    <p:sldId id="1783" r:id="rId20"/>
    <p:sldId id="1793" r:id="rId21"/>
    <p:sldId id="1784" r:id="rId22"/>
    <p:sldId id="1782" r:id="rId23"/>
    <p:sldId id="1787" r:id="rId24"/>
    <p:sldId id="1808" r:id="rId25"/>
    <p:sldId id="1802" r:id="rId26"/>
    <p:sldId id="1803" r:id="rId27"/>
    <p:sldId id="1804" r:id="rId28"/>
    <p:sldId id="1805" r:id="rId29"/>
    <p:sldId id="1796" r:id="rId30"/>
    <p:sldId id="1769" r:id="rId31"/>
    <p:sldId id="1737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C7AE0"/>
    <a:srgbClr val="F84242"/>
    <a:srgbClr val="0070C0"/>
    <a:srgbClr val="E82828"/>
    <a:srgbClr val="CCECFF"/>
    <a:srgbClr val="FED0EA"/>
    <a:srgbClr val="D82028"/>
    <a:srgbClr val="0D69FF"/>
    <a:srgbClr val="CCFFFF"/>
    <a:srgbClr val="2F7E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258" autoAdjust="0"/>
    <p:restoredTop sz="90675" autoAdjust="0"/>
  </p:normalViewPr>
  <p:slideViewPr>
    <p:cSldViewPr snapToGrid="0">
      <p:cViewPr varScale="1">
        <p:scale>
          <a:sx n="91" d="100"/>
          <a:sy n="91" d="100"/>
        </p:scale>
        <p:origin x="-70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6.5562709226701363E-2"/>
          <c:y val="4.1333104535471434E-2"/>
          <c:w val="0.90393410703654009"/>
          <c:h val="0.7863372093023164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000" dirty="0" smtClean="0"/>
                      <a:t>18</a:t>
                    </a:r>
                  </a:p>
                  <a:p>
                    <a:r>
                      <a:rPr lang="ru-RU" sz="2000" dirty="0" smtClean="0"/>
                      <a:t> </a:t>
                    </a:r>
                    <a:r>
                      <a:rPr lang="ru-RU" sz="20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(4,7%)</a:t>
                    </a:r>
                    <a:endParaRPr lang="en-US" sz="2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dLblPos val="outEnd"/>
              <c:showVal val="1"/>
            </c:dLbl>
            <c:dLbl>
              <c:idx val="1"/>
              <c:layout>
                <c:manualLayout>
                  <c:x val="-1.6581399196806124E-2"/>
                  <c:y val="1.815620873477791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5073243929692854E-3"/>
                  <c:y val="5.0698880031300533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1.9596404071663145E-2"/>
                  <c:y val="6.2802367095418626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2400" b="1" i="0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outEnd"/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dLbls>
            <c:dLbl>
              <c:idx val="0"/>
              <c:layout>
                <c:manualLayout>
                  <c:x val="1.2059377555411819E-2"/>
                  <c:y val="1.6279037148380821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/>
                      <a:t>26 </a:t>
                    </a:r>
                  </a:p>
                  <a:p>
                    <a:r>
                      <a:rPr lang="ru-RU" sz="20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(6,6%)</a:t>
                    </a:r>
                    <a:endParaRPr lang="en-US" sz="2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dLblPos val="outEnd"/>
              <c:showVal val="1"/>
            </c:dLbl>
            <c:dLbl>
              <c:idx val="4"/>
              <c:layout>
                <c:manualLayout>
                  <c:x val="4.5223292678265815E-3"/>
                  <c:y val="5.8766567222576817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2400" b="1" i="0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outEnd"/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-1.948924669304314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2</a:t>
                    </a:r>
                    <a:r>
                      <a:rPr lang="ru-RU" sz="2000" dirty="0" smtClean="0"/>
                      <a:t>3 </a:t>
                    </a:r>
                  </a:p>
                  <a:p>
                    <a:r>
                      <a:rPr lang="ru-RU" sz="20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(6,0%)</a:t>
                    </a:r>
                    <a:endParaRPr lang="en-US" sz="2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0"/>
              <c:layout>
                <c:manualLayout>
                  <c:x val="7.6964109401274966E-3"/>
                  <c:y val="-8.9066346246006439E-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2</a:t>
                    </a:r>
                    <a:r>
                      <a:rPr lang="ru-RU" sz="2000" dirty="0" smtClean="0"/>
                      <a:t>9</a:t>
                    </a:r>
                  </a:p>
                  <a:p>
                    <a:r>
                      <a:rPr lang="ru-RU" sz="2000" dirty="0" smtClean="0"/>
                      <a:t> </a:t>
                    </a:r>
                    <a:r>
                      <a:rPr lang="ru-RU" sz="20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(7,7%)</a:t>
                    </a:r>
                    <a:endParaRPr lang="en-US" sz="2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1.1875512832800783E-2"/>
                </c:manualLayout>
              </c:layout>
              <c:tx>
                <c:rich>
                  <a:bodyPr/>
                  <a:lstStyle/>
                  <a:p>
                    <a:r>
                      <a:rPr lang="ru-RU" sz="2600" b="1" dirty="0" smtClean="0">
                        <a:solidFill>
                          <a:srgbClr val="C00000"/>
                        </a:solidFill>
                      </a:rPr>
                      <a:t>11</a:t>
                    </a:r>
                  </a:p>
                  <a:p>
                    <a:r>
                      <a:rPr lang="ru-RU" sz="2600" b="1" dirty="0" smtClean="0">
                        <a:solidFill>
                          <a:srgbClr val="C00000"/>
                        </a:solidFill>
                      </a:rPr>
                      <a:t> (3,0%)</a:t>
                    </a:r>
                    <a:endParaRPr lang="en-US" sz="2600" b="1" dirty="0">
                      <a:solidFill>
                        <a:srgbClr val="C00000"/>
                      </a:solidFill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6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axId val="100929536"/>
        <c:axId val="100931072"/>
      </c:barChart>
      <c:catAx>
        <c:axId val="1009295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800" b="1"/>
            </a:pPr>
            <a:endParaRPr lang="ru-RU"/>
          </a:p>
        </c:txPr>
        <c:crossAx val="100931072"/>
        <c:crosses val="autoZero"/>
        <c:auto val="1"/>
        <c:lblAlgn val="ctr"/>
        <c:lblOffset val="100"/>
      </c:catAx>
      <c:valAx>
        <c:axId val="100931072"/>
        <c:scaling>
          <c:orientation val="minMax"/>
        </c:scaling>
        <c:axPos val="l"/>
        <c:numFmt formatCode="General" sourceLinked="1"/>
        <c:tickLblPos val="nextTo"/>
        <c:crossAx val="100929536"/>
        <c:crosses val="autoZero"/>
        <c:crossBetween val="between"/>
      </c:valAx>
      <c:spPr>
        <a:noFill/>
        <a:ln w="22078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2400" b="1"/>
            </a:pPr>
            <a:endParaRPr lang="ru-RU"/>
          </a:p>
        </c:txPr>
      </c:legendEntry>
      <c:layout>
        <c:manualLayout>
          <c:xMode val="edge"/>
          <c:yMode val="edge"/>
          <c:x val="0.13352063238883866"/>
          <c:y val="0.85363286561927665"/>
          <c:w val="0.7543223424089337"/>
          <c:h val="7.0400316124861834E-2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565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>
                <a:solidFill>
                  <a:srgbClr val="C00000"/>
                </a:solidFill>
              </a:rPr>
              <a:t>0-13 б. – оценка «2» </a:t>
            </a:r>
          </a:p>
          <a:p>
            <a:pPr>
              <a:defRPr/>
            </a:pPr>
            <a:r>
              <a:rPr lang="ru-RU" sz="1800" dirty="0" smtClean="0">
                <a:solidFill>
                  <a:srgbClr val="002060"/>
                </a:solidFill>
              </a:rPr>
              <a:t>14-23 б.–оценка «3»</a:t>
            </a:r>
          </a:p>
          <a:p>
            <a:pPr>
              <a:defRPr/>
            </a:pPr>
            <a:r>
              <a:rPr lang="ru-RU" sz="1800" dirty="0" smtClean="0">
                <a:solidFill>
                  <a:srgbClr val="C00000"/>
                </a:solidFill>
              </a:rPr>
              <a:t> 24-32</a:t>
            </a:r>
            <a:r>
              <a:rPr lang="ru-RU" sz="1800" baseline="0" dirty="0" smtClean="0">
                <a:solidFill>
                  <a:srgbClr val="C00000"/>
                </a:solidFill>
              </a:rPr>
              <a:t> б. – оценка «4»</a:t>
            </a:r>
          </a:p>
          <a:p>
            <a:pPr>
              <a:defRPr/>
            </a:pPr>
            <a:r>
              <a:rPr lang="ru-RU" sz="1800" baseline="0" dirty="0" smtClean="0">
                <a:solidFill>
                  <a:srgbClr val="002060"/>
                </a:solidFill>
              </a:rPr>
              <a:t>33-38 б.– оценка «5»</a:t>
            </a:r>
          </a:p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16304545454545596"/>
          <c:y val="3.4660208731842744E-2"/>
        </c:manualLayout>
      </c:layout>
    </c:title>
    <c:plotArea>
      <c:layout>
        <c:manualLayout>
          <c:layoutTarget val="inner"/>
          <c:xMode val="edge"/>
          <c:yMode val="edge"/>
          <c:x val="9.4200608446671524E-2"/>
          <c:y val="2.6006878972788552E-2"/>
          <c:w val="0.88291535433070867"/>
          <c:h val="0.8889730157071392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14"/>
              <c:layout>
                <c:manualLayout>
                  <c:x val="-1.0736196319018523E-2"/>
                  <c:y val="-2.3515905640114406E-3"/>
                </c:manualLayout>
              </c:layout>
              <c:dLblPos val="outEnd"/>
              <c:showVal val="1"/>
            </c:dLbl>
            <c:dLbl>
              <c:idx val="24"/>
              <c:layout>
                <c:manualLayout>
                  <c:x val="-7.6687116564417178E-3"/>
                  <c:y val="4.7031811280228725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numRef>
              <c:f>Лист1!$A$2:$A$40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</c:numCache>
            </c:numRef>
          </c:cat>
          <c:val>
            <c:numRef>
              <c:f>Лист1!$B$2:$B$40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2.9</c:v>
                </c:pt>
                <c:pt idx="15">
                  <c:v>1.5</c:v>
                </c:pt>
                <c:pt idx="16">
                  <c:v>0</c:v>
                </c:pt>
                <c:pt idx="17">
                  <c:v>3.4</c:v>
                </c:pt>
                <c:pt idx="18">
                  <c:v>2</c:v>
                </c:pt>
                <c:pt idx="19">
                  <c:v>2</c:v>
                </c:pt>
                <c:pt idx="20">
                  <c:v>2.9</c:v>
                </c:pt>
                <c:pt idx="21">
                  <c:v>2.9</c:v>
                </c:pt>
                <c:pt idx="22">
                  <c:v>3.4</c:v>
                </c:pt>
                <c:pt idx="23">
                  <c:v>1</c:v>
                </c:pt>
                <c:pt idx="24">
                  <c:v>5.9</c:v>
                </c:pt>
                <c:pt idx="25">
                  <c:v>2.4</c:v>
                </c:pt>
                <c:pt idx="26">
                  <c:v>5.9</c:v>
                </c:pt>
                <c:pt idx="27">
                  <c:v>5.4</c:v>
                </c:pt>
                <c:pt idx="28">
                  <c:v>4.9000000000000004</c:v>
                </c:pt>
                <c:pt idx="29">
                  <c:v>4.9000000000000004</c:v>
                </c:pt>
                <c:pt idx="30">
                  <c:v>5.4</c:v>
                </c:pt>
                <c:pt idx="31">
                  <c:v>4.4000000000000004</c:v>
                </c:pt>
                <c:pt idx="32">
                  <c:v>5.4</c:v>
                </c:pt>
                <c:pt idx="33">
                  <c:v>11.2</c:v>
                </c:pt>
                <c:pt idx="34">
                  <c:v>6.3</c:v>
                </c:pt>
                <c:pt idx="35">
                  <c:v>7.3</c:v>
                </c:pt>
                <c:pt idx="36">
                  <c:v>3.9</c:v>
                </c:pt>
                <c:pt idx="37">
                  <c:v>3.9</c:v>
                </c:pt>
                <c:pt idx="38">
                  <c:v>1</c:v>
                </c:pt>
              </c:numCache>
            </c:numRef>
          </c:val>
        </c:ser>
        <c:axId val="130198528"/>
        <c:axId val="130388736"/>
      </c:barChart>
      <c:catAx>
        <c:axId val="1301985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35"/>
            </a:pPr>
            <a:endParaRPr lang="ru-RU"/>
          </a:p>
        </c:txPr>
        <c:crossAx val="130388736"/>
        <c:crosses val="autoZero"/>
        <c:auto val="1"/>
        <c:lblAlgn val="ctr"/>
        <c:lblOffset val="100"/>
      </c:catAx>
      <c:valAx>
        <c:axId val="130388736"/>
        <c:scaling>
          <c:orientation val="minMax"/>
        </c:scaling>
        <c:axPos val="l"/>
        <c:numFmt formatCode="General" sourceLinked="1"/>
        <c:tickLblPos val="nextTo"/>
        <c:crossAx val="130198528"/>
        <c:crosses val="autoZero"/>
        <c:crossBetween val="between"/>
      </c:valAx>
      <c:spPr>
        <a:noFill/>
        <a:ln w="26108">
          <a:noFill/>
        </a:ln>
      </c:spPr>
    </c:plotArea>
    <c:plotVisOnly val="1"/>
    <c:dispBlanksAs val="gap"/>
  </c:chart>
  <c:txPr>
    <a:bodyPr/>
    <a:lstStyle/>
    <a:p>
      <a:pPr>
        <a:defRPr sz="1846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>
                <a:solidFill>
                  <a:srgbClr val="C00000"/>
                </a:solidFill>
              </a:rPr>
              <a:t>0-5 б. </a:t>
            </a:r>
            <a:r>
              <a:rPr lang="ru-RU" sz="1800" b="0" dirty="0" smtClean="0">
                <a:solidFill>
                  <a:srgbClr val="C00000"/>
                </a:solidFill>
              </a:rPr>
              <a:t>–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</a:rPr>
              <a:t>оценка «2»</a:t>
            </a:r>
            <a:r>
              <a:rPr lang="ru-RU" sz="1800" b="0" dirty="0" smtClean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r>
              <a:rPr lang="ru-RU" sz="1800" dirty="0" smtClean="0"/>
              <a:t>6-9 б. </a:t>
            </a:r>
            <a:r>
              <a:rPr lang="ru-RU" sz="1800" b="0" dirty="0" smtClean="0"/>
              <a:t>– </a:t>
            </a:r>
            <a:r>
              <a:rPr lang="ru-RU" sz="1800" b="1" dirty="0" smtClean="0"/>
              <a:t>оценка «3»</a:t>
            </a:r>
          </a:p>
          <a:p>
            <a:pPr>
              <a:defRPr/>
            </a:pPr>
            <a:r>
              <a:rPr lang="ru-RU" sz="1800" dirty="0" smtClean="0"/>
              <a:t>    </a:t>
            </a:r>
            <a:r>
              <a:rPr lang="ru-RU" sz="1800" dirty="0" smtClean="0">
                <a:solidFill>
                  <a:srgbClr val="C00000"/>
                </a:solidFill>
              </a:rPr>
              <a:t>10-14</a:t>
            </a:r>
            <a:r>
              <a:rPr lang="ru-RU" sz="1800" baseline="0" dirty="0" smtClean="0">
                <a:solidFill>
                  <a:srgbClr val="C00000"/>
                </a:solidFill>
              </a:rPr>
              <a:t> б. </a:t>
            </a:r>
            <a:r>
              <a:rPr lang="ru-RU" sz="1800" b="0" baseline="0" dirty="0" smtClean="0">
                <a:solidFill>
                  <a:srgbClr val="C00000"/>
                </a:solidFill>
              </a:rPr>
              <a:t>–</a:t>
            </a:r>
            <a:r>
              <a:rPr lang="ru-RU" sz="1800" baseline="0" dirty="0" smtClean="0">
                <a:solidFill>
                  <a:srgbClr val="C00000"/>
                </a:solidFill>
              </a:rPr>
              <a:t> </a:t>
            </a:r>
            <a:r>
              <a:rPr lang="ru-RU" sz="1800" b="1" baseline="0" dirty="0" smtClean="0">
                <a:solidFill>
                  <a:srgbClr val="C00000"/>
                </a:solidFill>
              </a:rPr>
              <a:t>оценка «4»</a:t>
            </a:r>
          </a:p>
          <a:p>
            <a:pPr>
              <a:defRPr/>
            </a:pPr>
            <a:r>
              <a:rPr lang="ru-RU" sz="1800" baseline="0" dirty="0" smtClean="0"/>
              <a:t>  15-20 б. </a:t>
            </a:r>
            <a:r>
              <a:rPr lang="ru-RU" sz="1800" b="0" baseline="0" dirty="0" smtClean="0"/>
              <a:t>- </a:t>
            </a:r>
            <a:r>
              <a:rPr lang="ru-RU" sz="1800" b="1" baseline="0" dirty="0" smtClean="0"/>
              <a:t>оценка «5»</a:t>
            </a:r>
          </a:p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73894787562761799"/>
          <c:y val="2.4363146718225252E-2"/>
        </c:manualLayout>
      </c:layout>
    </c:title>
    <c:plotArea>
      <c:layout>
        <c:manualLayout>
          <c:layoutTarget val="inner"/>
          <c:xMode val="edge"/>
          <c:yMode val="edge"/>
          <c:x val="4.9377709701757262E-2"/>
          <c:y val="0.22504389307552122"/>
          <c:w val="0.90393410703654009"/>
          <c:h val="0.6907214252924647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7"/>
              <c:layout>
                <c:manualLayout>
                  <c:x val="-1.2761769079366659E-3"/>
                  <c:y val="2.0384487677547226E-3"/>
                </c:manualLayout>
              </c:layout>
              <c:dLblPos val="outEnd"/>
              <c:showVal val="1"/>
            </c:dLbl>
            <c:dLbl>
              <c:idx val="14"/>
              <c:layout>
                <c:manualLayout>
                  <c:x val="-1.0736196319018483E-2"/>
                  <c:y val="-2.351590564011441E-3"/>
                </c:manualLayout>
              </c:layout>
              <c:dLblPos val="outEnd"/>
              <c:showVal val="1"/>
            </c:dLbl>
            <c:dLbl>
              <c:idx val="15"/>
              <c:layout>
                <c:manualLayout>
                  <c:x val="-3.0674846625767505E-3"/>
                  <c:y val="-1.4109543384068361E-2"/>
                </c:manualLayout>
              </c:layout>
              <c:dLblPos val="outEnd"/>
              <c:showVal val="1"/>
            </c:dLbl>
            <c:dLbl>
              <c:idx val="16"/>
              <c:layout>
                <c:manualLayout>
                  <c:x val="-7.6687116564417178E-3"/>
                  <c:y val="0"/>
                </c:manualLayout>
              </c:layout>
              <c:dLblPos val="outEnd"/>
              <c:showVal val="1"/>
            </c:dLbl>
            <c:dLbl>
              <c:idx val="18"/>
              <c:layout>
                <c:manualLayout>
                  <c:x val="1.3803680981595101E-2"/>
                  <c:y val="0"/>
                </c:manualLayout>
              </c:layout>
              <c:dLblPos val="outEnd"/>
              <c:showVal val="1"/>
            </c:dLbl>
            <c:dLbl>
              <c:idx val="19"/>
              <c:layout>
                <c:manualLayout>
                  <c:x val="1.2269938650306744E-2"/>
                  <c:y val="0"/>
                </c:manualLayout>
              </c:layout>
              <c:dLblPos val="outEnd"/>
              <c:showVal val="1"/>
            </c:dLbl>
            <c:dLbl>
              <c:idx val="24"/>
              <c:layout>
                <c:manualLayout>
                  <c:x val="-7.6687116564417178E-3"/>
                  <c:y val="4.7031811280228725E-3"/>
                </c:manualLayout>
              </c:layout>
              <c:dLblPos val="outEnd"/>
              <c:showVal val="1"/>
            </c:dLbl>
            <c:dLbl>
              <c:idx val="27"/>
              <c:layout>
                <c:manualLayout>
                  <c:x val="-4.6012269938650934E-3"/>
                  <c:y val="-1.8812724512091251E-2"/>
                </c:manualLayout>
              </c:layout>
              <c:dLblPos val="outEnd"/>
              <c:showVal val="1"/>
            </c:dLbl>
            <c:dLbl>
              <c:idx val="30"/>
              <c:layout>
                <c:manualLayout>
                  <c:x val="1.3803680981595101E-2"/>
                  <c:y val="-4.7031811280228708E-3"/>
                </c:manualLayout>
              </c:layout>
              <c:dLblPos val="outEnd"/>
              <c:showVal val="1"/>
            </c:dLbl>
            <c:dLbl>
              <c:idx val="39"/>
              <c:layout>
                <c:manualLayout>
                  <c:x val="-6.1349693251534134E-3"/>
                  <c:y val="9.406362256045811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751"/>
                </a:pPr>
                <a:endParaRPr lang="ru-RU"/>
              </a:p>
            </c:txPr>
            <c:showVal val="1"/>
          </c:dLbls>
          <c:cat>
            <c:numRef>
              <c:f>Лист1!$A$2:$A$22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0</c:v>
                </c:pt>
                <c:pt idx="1">
                  <c:v>1.4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2.9</c:v>
                </c:pt>
                <c:pt idx="7">
                  <c:v>1.4</c:v>
                </c:pt>
                <c:pt idx="8">
                  <c:v>2.9</c:v>
                </c:pt>
                <c:pt idx="9">
                  <c:v>2.9</c:v>
                </c:pt>
                <c:pt idx="10">
                  <c:v>14.5</c:v>
                </c:pt>
                <c:pt idx="11">
                  <c:v>4.3</c:v>
                </c:pt>
                <c:pt idx="12">
                  <c:v>10.1</c:v>
                </c:pt>
                <c:pt idx="13">
                  <c:v>4.3</c:v>
                </c:pt>
                <c:pt idx="14">
                  <c:v>17.399999999999999</c:v>
                </c:pt>
                <c:pt idx="15">
                  <c:v>10.1</c:v>
                </c:pt>
                <c:pt idx="16">
                  <c:v>5.8</c:v>
                </c:pt>
                <c:pt idx="17">
                  <c:v>10.1</c:v>
                </c:pt>
                <c:pt idx="18">
                  <c:v>8.7000000000000011</c:v>
                </c:pt>
                <c:pt idx="19">
                  <c:v>2.9</c:v>
                </c:pt>
                <c:pt idx="20">
                  <c:v>0</c:v>
                </c:pt>
              </c:numCache>
            </c:numRef>
          </c:val>
        </c:ser>
        <c:axId val="130663936"/>
        <c:axId val="130665472"/>
      </c:barChart>
      <c:catAx>
        <c:axId val="1306639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310"/>
            </a:pPr>
            <a:endParaRPr lang="ru-RU"/>
          </a:p>
        </c:txPr>
        <c:crossAx val="130665472"/>
        <c:crosses val="autoZero"/>
        <c:auto val="1"/>
        <c:lblAlgn val="ctr"/>
        <c:lblOffset val="100"/>
      </c:catAx>
      <c:valAx>
        <c:axId val="130665472"/>
        <c:scaling>
          <c:orientation val="minMax"/>
        </c:scaling>
        <c:axPos val="l"/>
        <c:numFmt formatCode="General" sourceLinked="1"/>
        <c:tickLblPos val="nextTo"/>
        <c:crossAx val="130663936"/>
        <c:crosses val="autoZero"/>
        <c:crossBetween val="between"/>
      </c:valAx>
      <c:spPr>
        <a:noFill/>
        <a:ln w="23856">
          <a:noFill/>
        </a:ln>
      </c:spPr>
    </c:plotArea>
    <c:plotVisOnly val="1"/>
    <c:dispBlanksAs val="gap"/>
  </c:chart>
  <c:txPr>
    <a:bodyPr/>
    <a:lstStyle/>
    <a:p>
      <a:pPr>
        <a:defRPr sz="1686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0.60568</cdr:x>
      <cdr:y>0.40307</cdr:y>
    </cdr:from>
    <cdr:to>
      <cdr:x>0.65997</cdr:x>
      <cdr:y>0.86151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6769046" y="2217792"/>
          <a:ext cx="606831" cy="252248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0.79659</cdr:x>
      <cdr:y>0.04204</cdr:y>
    </cdr:from>
    <cdr:to>
      <cdr:x>0.87746</cdr:x>
      <cdr:y>0.53869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8902646" y="231337"/>
          <a:ext cx="903890" cy="273269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0.02675</cdr:y>
    </cdr:from>
    <cdr:to>
      <cdr:x>0.17966</cdr:x>
      <cdr:y>0.14422</cdr:y>
    </cdr:to>
    <cdr:sp macro="" textlink="">
      <cdr:nvSpPr>
        <cdr:cNvPr id="4" name="Прямоугольник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147186"/>
          <a:ext cx="2007880" cy="6463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b="1" dirty="0" smtClean="0"/>
            <a:t>Доли участников, в %</a:t>
          </a:r>
          <a:endParaRPr lang="ru-RU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0.25481</cdr:x>
      <cdr:y>0.72561</cdr:y>
    </cdr:from>
    <cdr:to>
      <cdr:x>0.35128</cdr:x>
      <cdr:y>0.91862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563720" y="3752192"/>
          <a:ext cx="970657" cy="99807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0.42234</cdr:x>
      <cdr:y>0.31387</cdr:y>
    </cdr:from>
    <cdr:to>
      <cdr:x>0.5281</cdr:x>
      <cdr:y>0.85647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4249271" y="1623044"/>
          <a:ext cx="1064111" cy="280584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7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7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7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7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707589A1-5BBD-49DF-BC36-4B94FAC96860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78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tIns="0" rIns="0" bIns="0"/>
          <a:lstStyle/>
          <a:p>
            <a:pPr marL="216000" indent="-216000">
              <a:lnSpc>
                <a:spcPct val="100000"/>
              </a:lnSpc>
            </a:pP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xmlns="" val="206633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783033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745815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38534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218177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464438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822622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326059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40422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51438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408650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65576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5EA4C-B080-439A-A2E1-ACFD2CD6322A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AA1FD-3C92-4EFE-8C9E-1A3020CA45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57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fioco.ru/nav-vpr-oo)&#1088;&#1072;&#1079;&#1084;&#1077;&#1097;&#1077;&#1085;&#1099;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mailto:monitoring21@mail.ru" TargetMode="External"/><Relationship Id="rId7" Type="http://schemas.openxmlformats.org/officeDocument/2006/relationships/image" Target="../media/image15.jpeg"/><Relationship Id="rId2" Type="http://schemas.openxmlformats.org/officeDocument/2006/relationships/hyperlink" Target="https://gia21.rchuv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hyperlink" Target="mailto:reg21vpr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ctrTitle"/>
          </p:nvPr>
        </p:nvSpPr>
        <p:spPr>
          <a:xfrm>
            <a:off x="1040524" y="1713186"/>
            <a:ext cx="10261600" cy="3226675"/>
          </a:xfrm>
        </p:spPr>
        <p:txBody>
          <a:bodyPr>
            <a:noAutofit/>
          </a:bodyPr>
          <a:lstStyle/>
          <a:p>
            <a:pPr marL="0" indent="0"/>
            <a:r>
              <a:rPr lang="ru-RU" sz="4000" b="1" dirty="0" smtClean="0">
                <a:solidFill>
                  <a:srgbClr val="0070C0"/>
                </a:solidFill>
              </a:rPr>
              <a:t>Проведение </a:t>
            </a:r>
            <a:br>
              <a:rPr lang="ru-RU" sz="4000" b="1" dirty="0" smtClean="0">
                <a:solidFill>
                  <a:srgbClr val="0070C0"/>
                </a:solidFill>
              </a:rPr>
            </a:br>
            <a:r>
              <a:rPr lang="ru-RU" sz="4000" b="1" dirty="0" smtClean="0">
                <a:solidFill>
                  <a:srgbClr val="0070C0"/>
                </a:solidFill>
              </a:rPr>
              <a:t>Всероссийских проверочных работ </a:t>
            </a:r>
            <a:br>
              <a:rPr lang="ru-RU" sz="4000" b="1" dirty="0" smtClean="0">
                <a:solidFill>
                  <a:srgbClr val="0070C0"/>
                </a:solidFill>
              </a:rPr>
            </a:br>
            <a:r>
              <a:rPr lang="ru-RU" sz="4000" b="1" dirty="0" smtClean="0">
                <a:solidFill>
                  <a:srgbClr val="0070C0"/>
                </a:solidFill>
              </a:rPr>
              <a:t>в 2025 году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15362" name="Rectangle 3"/>
          <p:cNvSpPr>
            <a:spLocks noGrp="1"/>
          </p:cNvSpPr>
          <p:nvPr>
            <p:ph type="subTitle" idx="1"/>
          </p:nvPr>
        </p:nvSpPr>
        <p:spPr>
          <a:xfrm>
            <a:off x="1536619" y="5585209"/>
            <a:ext cx="9071960" cy="851450"/>
          </a:xfrm>
        </p:spPr>
        <p:txBody>
          <a:bodyPr rtlCol="0">
            <a:noAutofit/>
          </a:bodyPr>
          <a:lstStyle/>
          <a:p>
            <a:pPr algn="r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+mj-lt"/>
              </a:rPr>
              <a:t>03.04.2025</a:t>
            </a:r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+mj-lt"/>
              </a:rPr>
              <a:t>14.00 </a:t>
            </a:r>
          </a:p>
          <a:p>
            <a:pPr algn="r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339" name="Подзаголовок 2"/>
          <p:cNvSpPr txBox="1">
            <a:spLocks/>
          </p:cNvSpPr>
          <p:nvPr/>
        </p:nvSpPr>
        <p:spPr bwMode="auto">
          <a:xfrm>
            <a:off x="1765737" y="336605"/>
            <a:ext cx="953889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/>
            <a:r>
              <a:rPr lang="ru-RU" b="1" dirty="0">
                <a:latin typeface="Calibri" pitchFamily="34" charset="0"/>
                <a:cs typeface="Segoe UI" pitchFamily="34" charset="0"/>
              </a:rPr>
              <a:t>Бюджетное учреждение Чувашской Республики </a:t>
            </a:r>
            <a:br>
              <a:rPr lang="ru-RU" b="1" dirty="0">
                <a:latin typeface="Calibri" pitchFamily="34" charset="0"/>
                <a:cs typeface="Segoe UI" pitchFamily="34" charset="0"/>
              </a:rPr>
            </a:br>
            <a:r>
              <a:rPr lang="ru-RU" b="1" dirty="0">
                <a:latin typeface="Calibri" pitchFamily="34" charset="0"/>
                <a:cs typeface="Segoe UI" pitchFamily="34" charset="0"/>
              </a:rPr>
              <a:t>«Чувашский республиканский центр новых образовательных технологий» </a:t>
            </a:r>
            <a:br>
              <a:rPr lang="ru-RU" b="1" dirty="0">
                <a:latin typeface="Calibri" pitchFamily="34" charset="0"/>
                <a:cs typeface="Segoe UI" pitchFamily="34" charset="0"/>
              </a:rPr>
            </a:br>
            <a:r>
              <a:rPr lang="ru-RU" b="1" dirty="0">
                <a:latin typeface="Calibri" pitchFamily="34" charset="0"/>
                <a:cs typeface="Segoe UI" pitchFamily="34" charset="0"/>
              </a:rPr>
              <a:t>Министерства образования </a:t>
            </a:r>
            <a:r>
              <a:rPr lang="ru-RU" b="1" dirty="0" smtClean="0">
                <a:latin typeface="Calibri" pitchFamily="34" charset="0"/>
                <a:cs typeface="Segoe UI" pitchFamily="34" charset="0"/>
              </a:rPr>
              <a:t>Чувашской </a:t>
            </a:r>
            <a:r>
              <a:rPr lang="ru-RU" b="1" dirty="0">
                <a:latin typeface="Calibri" pitchFamily="34" charset="0"/>
                <a:cs typeface="Segoe UI" pitchFamily="34" charset="0"/>
              </a:rPr>
              <a:t>Республики</a:t>
            </a:r>
            <a:endParaRPr lang="nl-NL" b="1" dirty="0">
              <a:latin typeface="Calibri" pitchFamily="34" charset="0"/>
              <a:cs typeface="Segoe U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046" y="342000"/>
            <a:ext cx="2347225" cy="186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47" y="252248"/>
            <a:ext cx="10972800" cy="6096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Постановление Правительства РФ от 30 апреля 2024 г. № 556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2359" y="935421"/>
            <a:ext cx="1073106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«Об утверждении перечня мероприятий по оценке качества образования и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Правил проведения мероприятий по оценке качества образования»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</a:rPr>
              <a:t>(вступил в силу 1 сентября 2024 г.)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42962" y="2300286"/>
            <a:ext cx="10917291" cy="405765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Перечень мероприятий по оценке качества образования, </a:t>
            </a:r>
            <a:r>
              <a:rPr lang="ru-RU" sz="2400" dirty="0" smtClean="0">
                <a:solidFill>
                  <a:srgbClr val="C00000"/>
                </a:solidFill>
              </a:rPr>
              <a:t>проводимых </a:t>
            </a:r>
            <a:r>
              <a:rPr lang="ru-RU" sz="2400" dirty="0" err="1" smtClean="0">
                <a:solidFill>
                  <a:srgbClr val="C00000"/>
                </a:solidFill>
              </a:rPr>
              <a:t>Рособрнадзором</a:t>
            </a:r>
            <a:r>
              <a:rPr lang="ru-RU" sz="2400" dirty="0" smtClean="0">
                <a:solidFill>
                  <a:srgbClr val="C00000"/>
                </a:solidFill>
              </a:rPr>
              <a:t> в рамках мониторинга системы образования: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457200" indent="-457200" algn="just"/>
            <a:r>
              <a:rPr lang="ru-RU" sz="2400" dirty="0" smtClean="0">
                <a:solidFill>
                  <a:schemeClr val="tx1"/>
                </a:solidFill>
              </a:rPr>
              <a:t>1. Национальные сопоставительные исследования качества общего образования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2. Всероссийские проверочные работы в ОО, осуществляющих </a:t>
            </a:r>
            <a:r>
              <a:rPr lang="ru-RU" sz="2400" dirty="0" smtClean="0">
                <a:solidFill>
                  <a:schemeClr val="tx1"/>
                </a:solidFill>
              </a:rPr>
              <a:t>образовательную </a:t>
            </a:r>
            <a:r>
              <a:rPr lang="ru-RU" sz="2400" dirty="0" smtClean="0">
                <a:solidFill>
                  <a:schemeClr val="tx1"/>
                </a:solidFill>
              </a:rPr>
              <a:t>деятельность по основным общеобразовательным программам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3. Всероссийские проверочные работы в ОО, осуществляющих образовательную деятельность по образовательным программам СПО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4. Международные сопоставительные исследования качества общего образования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58109" y="763970"/>
            <a:ext cx="1041476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Правила проведения мероприятий по оценке качества образования, </a:t>
            </a:r>
            <a:r>
              <a:rPr lang="ru-RU" sz="2400" b="1" dirty="0" smtClean="0">
                <a:solidFill>
                  <a:schemeClr val="tx2"/>
                </a:solidFill>
              </a:rPr>
              <a:t>утверждены постановлением Правительства РФ от 30 апреля 2024 г. № 556 </a:t>
            </a:r>
            <a:r>
              <a:rPr lang="ru-RU" sz="2400" b="1" i="1" dirty="0" smtClean="0">
                <a:solidFill>
                  <a:schemeClr val="tx2"/>
                </a:solidFill>
              </a:rPr>
              <a:t>(вступил в силу с 1 сентября 2024 года)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28726" y="2814636"/>
            <a:ext cx="10001250" cy="23574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Обучающиеся в течение одного учебного года принимают участие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не более чем в одном исследовании</a:t>
            </a:r>
            <a:r>
              <a:rPr lang="ru-RU" sz="2400" dirty="0" smtClean="0">
                <a:solidFill>
                  <a:srgbClr val="002060"/>
                </a:solidFill>
              </a:rPr>
              <a:t> —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всероссийских проверочных работах,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национальных исследованиях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или международных исследованиях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77766" y="840828"/>
            <a:ext cx="10857186" cy="10405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111" y="199697"/>
            <a:ext cx="10972800" cy="483475"/>
          </a:xfrm>
        </p:spPr>
        <p:txBody>
          <a:bodyPr>
            <a:normAutofit fontScale="90000"/>
          </a:bodyPr>
          <a:lstStyle/>
          <a:p>
            <a:r>
              <a:rPr lang="ru-RU" sz="32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нИКО</a:t>
            </a:r>
            <a:r>
              <a:rPr lang="ru-RU" sz="3200" b="1" cap="all" dirty="0" smtClean="0">
                <a:solidFill>
                  <a:srgbClr val="0070C0"/>
                </a:solidFill>
                <a:cs typeface="Times New Roman" pitchFamily="18" charset="0"/>
              </a:rPr>
              <a:t> - 2024</a:t>
            </a:r>
            <a:endParaRPr lang="ru-RU" sz="3200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 flipV="1">
            <a:off x="999324" y="693682"/>
            <a:ext cx="10435931" cy="17744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77766" y="949348"/>
            <a:ext cx="10888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Национальные сопоставительные исследования качества общего образования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в части оценки воспитательного потенциала в 8 и 10 классах</a:t>
            </a: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261240" y="1933903"/>
            <a:ext cx="8334703" cy="145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03890" y="1975945"/>
            <a:ext cx="950135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i="1" dirty="0" smtClean="0"/>
              <a:t>Период проведения: 15.10.2024 - 31.10.2024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i="1" dirty="0" smtClean="0"/>
          </a:p>
          <a:p>
            <a:endParaRPr lang="ru-RU" dirty="0" smtClean="0"/>
          </a:p>
        </p:txBody>
      </p:sp>
      <p:sp>
        <p:nvSpPr>
          <p:cNvPr id="17" name="Прямоугольник 16"/>
          <p:cNvSpPr/>
          <p:nvPr/>
        </p:nvSpPr>
        <p:spPr>
          <a:xfrm>
            <a:off x="1061543" y="2452327"/>
            <a:ext cx="1043677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Участники: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3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8 образовательных организаций Чувашской Республики</a:t>
            </a:r>
            <a:r>
              <a:rPr lang="ru-RU" sz="23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, вошедших в федеральную выборку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3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172 обучающихся 8 и 10 классов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3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3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151 родителей (законных представителей)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3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 87 педагогических работников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2300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8 представителей администрации ОО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lang="ru-RU" sz="2300" b="1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66144" y="5243540"/>
            <a:ext cx="104998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C00000"/>
                </a:solidFill>
              </a:rPr>
              <a:t>В ОО, вошедших федеральную выборку, 8 и 10 параллели не принимают участие в ВПР-2025 </a:t>
            </a:r>
            <a:r>
              <a:rPr lang="ru-RU" sz="2200" b="1" i="1" dirty="0" smtClean="0">
                <a:solidFill>
                  <a:srgbClr val="002060"/>
                </a:solidFill>
              </a:rPr>
              <a:t>(материалы для проведения проверочных работ в данных параллелях не будут опубликованы в личном кабинете ОО в ГИС ФИСОКО</a:t>
            </a:r>
            <a:r>
              <a:rPr lang="ru-RU" sz="2200" i="1" dirty="0" smtClean="0">
                <a:solidFill>
                  <a:srgbClr val="002060"/>
                </a:solidFill>
              </a:rPr>
              <a:t>)</a:t>
            </a:r>
            <a:r>
              <a:rPr lang="ru-RU" sz="2200" dirty="0" smtClean="0">
                <a:solidFill>
                  <a:srgbClr val="002060"/>
                </a:solidFill>
              </a:rPr>
              <a:t>.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172" y="378371"/>
            <a:ext cx="10972800" cy="693339"/>
          </a:xfrm>
        </p:spPr>
        <p:txBody>
          <a:bodyPr>
            <a:norm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Всероссийские проверочные работы 2024</a:t>
            </a:r>
            <a:endParaRPr lang="ru-RU" sz="2800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83408" y="1079288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966952" y="3808162"/>
            <a:ext cx="104367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2 школы</a:t>
            </a:r>
            <a:r>
              <a:rPr lang="ru-RU" sz="2400" dirty="0" smtClean="0">
                <a:solidFill>
                  <a:srgbClr val="C00000"/>
                </a:solidFill>
              </a:rPr>
              <a:t>,</a:t>
            </a:r>
            <a:r>
              <a:rPr lang="ru-RU" sz="2400" dirty="0" smtClean="0">
                <a:solidFill>
                  <a:srgbClr val="002060"/>
                </a:solidFill>
              </a:rPr>
              <a:t> вошедшие в федеральную выборку, участвовали </a:t>
            </a:r>
            <a:r>
              <a:rPr lang="ru-RU" sz="2400" b="1" dirty="0" smtClean="0">
                <a:solidFill>
                  <a:srgbClr val="C00000"/>
                </a:solidFill>
              </a:rPr>
              <a:t>в ВПР с контролем объективности результатов по русскому языку и математике в 4-6 классах;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35421" y="5132466"/>
            <a:ext cx="105628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</a:rPr>
              <a:t>В федеральный список образовательных организаций </a:t>
            </a:r>
            <a:r>
              <a:rPr lang="ru-RU" sz="2400" b="1" dirty="0" smtClean="0">
                <a:solidFill>
                  <a:srgbClr val="C00000"/>
                </a:solidFill>
              </a:rPr>
              <a:t>с необъективными результатами ВПР </a:t>
            </a:r>
            <a:r>
              <a:rPr lang="ru-RU" sz="2400" dirty="0" smtClean="0">
                <a:solidFill>
                  <a:srgbClr val="002060"/>
                </a:solidFill>
              </a:rPr>
              <a:t>вошли </a:t>
            </a:r>
            <a:r>
              <a:rPr lang="ru-RU" sz="2400" b="1" dirty="0" smtClean="0">
                <a:solidFill>
                  <a:srgbClr val="C00000"/>
                </a:solidFill>
              </a:rPr>
              <a:t>11 школ </a:t>
            </a:r>
            <a:r>
              <a:rPr lang="ru-RU" sz="2400" dirty="0" smtClean="0">
                <a:solidFill>
                  <a:srgbClr val="002060"/>
                </a:solidFill>
              </a:rPr>
              <a:t>Чувашской Республики, что составляет </a:t>
            </a:r>
            <a:r>
              <a:rPr lang="ru-RU" sz="2400" b="1" dirty="0" smtClean="0">
                <a:solidFill>
                  <a:srgbClr val="C00000"/>
                </a:solidFill>
              </a:rPr>
              <a:t>3,0% </a:t>
            </a:r>
            <a:r>
              <a:rPr lang="ru-RU" sz="2400" dirty="0" smtClean="0">
                <a:solidFill>
                  <a:srgbClr val="002060"/>
                </a:solidFill>
              </a:rPr>
              <a:t>от общего числа ОО - участников ВПР.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77461" y="1649422"/>
          <a:ext cx="10363200" cy="1787652"/>
        </p:xfrm>
        <a:graphic>
          <a:graphicData uri="http://schemas.openxmlformats.org/drawingml/2006/table">
            <a:tbl>
              <a:tblPr/>
              <a:tblGrid>
                <a:gridCol w="1051035"/>
                <a:gridCol w="2385848"/>
                <a:gridCol w="3608369"/>
                <a:gridCol w="3317948"/>
              </a:tblGrid>
              <a:tr h="3335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2300" b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од</a:t>
                      </a:r>
                      <a:endParaRPr lang="ru-RU" sz="2300" b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Количество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8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ОО</a:t>
                      </a:r>
                      <a:endParaRPr lang="ru-RU" sz="2300" b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обуч-ся</a:t>
                      </a:r>
                      <a:r>
                        <a:rPr lang="ru-RU" sz="2300" b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3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4-8 </a:t>
                      </a:r>
                      <a:r>
                        <a:rPr lang="ru-RU" sz="2300" b="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кл</a:t>
                      </a:r>
                      <a:r>
                        <a:rPr lang="ru-RU" sz="2300" b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ru-RU" sz="2300" b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обуч-ся</a:t>
                      </a:r>
                      <a:r>
                        <a:rPr lang="ru-RU" sz="2300" b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11 </a:t>
                      </a:r>
                      <a:r>
                        <a:rPr lang="ru-RU" sz="2300" b="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кл</a:t>
                      </a:r>
                      <a:r>
                        <a:rPr lang="ru-RU" sz="2300" b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ru-RU" sz="2300" b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5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378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69561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более 3 тыс.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2024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368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75729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более 4 тыс.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61848"/>
          </a:xfrm>
        </p:spPr>
        <p:txBody>
          <a:bodyPr>
            <a:normAutofit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cs typeface="Times New Roman" pitchFamily="18" charset="0"/>
              </a:rPr>
              <a:t>ОО с признаками необъективности ВПР 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6</a:t>
            </a:fld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51877" y="1005715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28413" y="2043967"/>
          <a:ext cx="4557986" cy="4241219"/>
        </p:xfrm>
        <a:graphic>
          <a:graphicData uri="http://schemas.openxmlformats.org/drawingml/2006/table">
            <a:tbl>
              <a:tblPr/>
              <a:tblGrid>
                <a:gridCol w="1058041"/>
                <a:gridCol w="1429407"/>
                <a:gridCol w="2070538"/>
              </a:tblGrid>
              <a:tr h="79538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од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 с признаками необъективности ВПР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5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кол-во ОО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% от общего числа</a:t>
                      </a:r>
                      <a:r>
                        <a:rPr lang="ru-RU" sz="2200" b="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ОО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9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4,7%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5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6,6%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11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6,0%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5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7,7%</a:t>
                      </a:r>
                      <a:endParaRPr lang="ru-RU" sz="26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2024</a:t>
                      </a:r>
                      <a:endParaRPr lang="ru-RU" sz="2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2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3,0%</a:t>
                      </a:r>
                      <a:endParaRPr lang="ru-RU" sz="2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88826" y="1165894"/>
            <a:ext cx="48978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Статистика по региону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5675586" y="1912883"/>
          <a:ext cx="6516414" cy="46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008993" y="5738648"/>
            <a:ext cx="10604938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30014" y="3867808"/>
            <a:ext cx="10510345" cy="17131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87972" y="1198179"/>
            <a:ext cx="10520856" cy="257503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6169"/>
            <a:ext cx="10972800" cy="776397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Процедуры и «маркеры» необъективности ВПР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7</a:t>
            </a:fld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93919" y="1068777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93076" y="1176847"/>
            <a:ext cx="10279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Список ОО с признаками необъективных результатов ВПР определялся на основе следующих </a:t>
            </a:r>
            <a:r>
              <a:rPr lang="ru-RU" sz="2400" b="1" dirty="0" smtClean="0"/>
              <a:t>процедур:</a:t>
            </a:r>
            <a:r>
              <a:rPr lang="ru-RU" sz="2400" dirty="0" smtClean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92772" y="2042425"/>
            <a:ext cx="65164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/>
              <a:t>ВПР по математике за 4 класс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/>
              <a:t>ВПР по математике за 5 класс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/>
              <a:t>ВПР по русскому языку за 4 класс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/>
              <a:t>ВПР по русскому языку за 5 класс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92773" y="3925643"/>
            <a:ext cx="9764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По каждой процедуре учитывались </a:t>
            </a:r>
            <a:r>
              <a:rPr lang="ru-RU" sz="2400" b="1" dirty="0" smtClean="0"/>
              <a:t>два «маркера» необъективности</a:t>
            </a:r>
            <a:r>
              <a:rPr lang="ru-RU" sz="2400" dirty="0" smtClean="0"/>
              <a:t>: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98858" y="4526595"/>
            <a:ext cx="3498073" cy="83099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«завышенные значения </a:t>
            </a:r>
          </a:p>
          <a:p>
            <a:pPr algn="ctr"/>
            <a:r>
              <a:rPr lang="ru-RU" sz="2400" b="1" dirty="0" smtClean="0"/>
              <a:t>среднего балла» 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94717" y="4516086"/>
            <a:ext cx="47375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«несоответствие результатов ВПР </a:t>
            </a:r>
          </a:p>
          <a:p>
            <a:r>
              <a:rPr lang="ru-RU" sz="2400" b="1" dirty="0" smtClean="0"/>
              <a:t>и школьных отметок»</a:t>
            </a:r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03586" y="5657671"/>
            <a:ext cx="10205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Для включения в список ОО должна была получить хотя бы по одному критерию в одной или более процедур «маркер» необъективности </a:t>
            </a:r>
            <a:endParaRPr lang="ru-RU" sz="2400" dirty="0"/>
          </a:p>
        </p:txBody>
      </p:sp>
      <p:sp>
        <p:nvSpPr>
          <p:cNvPr id="14" name="Стрелка вниз 13"/>
          <p:cNvSpPr/>
          <p:nvPr/>
        </p:nvSpPr>
        <p:spPr>
          <a:xfrm flipH="1">
            <a:off x="2894023" y="4330262"/>
            <a:ext cx="217039" cy="273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flipH="1">
            <a:off x="7555361" y="4303987"/>
            <a:ext cx="217039" cy="273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Завышенные значения среднего балла по каждой процедуре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(ВПР по русскому языку и математике в 4 и 5 классах)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user\Desktop\photo_2024-02-26_11-25-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39213"/>
            <a:ext cx="10972800" cy="4447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Завышенные значения среднего балла по каждой процедуре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(ВПР по русскому языку и математике в 4 и 5 классах)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C:\Users\user\Desktop\photo_2024-02-26_11-42-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281" y="1414210"/>
            <a:ext cx="11533594" cy="4794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83712"/>
            <a:ext cx="109728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Несоответствие результатов оценочной процедуры и школьных отметок по каждой оценочной процедуре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(ВПР по русскому языку и математике в 4 и 5 классах)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C:\Users\user\Desktop\photo_2024-02-26_11-47-29.jpg"/>
          <p:cNvPicPr>
            <a:picLocks noChangeAspect="1" noChangeArrowheads="1"/>
          </p:cNvPicPr>
          <p:nvPr/>
        </p:nvPicPr>
        <p:blipFill>
          <a:blip r:embed="rId2" cstate="print"/>
          <a:srcRect t="21815" r="1625"/>
          <a:stretch>
            <a:fillRect/>
          </a:stretch>
        </p:blipFill>
        <p:spPr bwMode="auto">
          <a:xfrm>
            <a:off x="471870" y="1961145"/>
            <a:ext cx="11222825" cy="3814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621" y="609600"/>
            <a:ext cx="10972800" cy="535684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Распределение первичных баллов участников ВПР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20346" y="1068777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5" name="Picture 3" descr="C:\Users\cnot\Desktop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8179" y="1464184"/>
            <a:ext cx="10100441" cy="5031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049517" y="1513489"/>
            <a:ext cx="2364828" cy="12927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621" y="430924"/>
            <a:ext cx="10972800" cy="5356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Распределение первичных баллов участников ВПР </a:t>
            </a:r>
            <a:b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по русскому языку в 4 </a:t>
            </a:r>
            <a:r>
              <a:rPr lang="ru-RU" sz="2800" b="1" dirty="0" err="1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кл</a:t>
            </a:r>
            <a: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. в МБОУ…</a:t>
            </a:r>
            <a:endParaRPr lang="ru-RU" sz="2800" dirty="0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93919" y="1215923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251864" y="1355725"/>
          <a:ext cx="11176000" cy="550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Овал 7"/>
          <p:cNvSpPr/>
          <p:nvPr/>
        </p:nvSpPr>
        <p:spPr>
          <a:xfrm>
            <a:off x="4477408" y="4908330"/>
            <a:ext cx="662152" cy="155553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1256579" y="6155340"/>
            <a:ext cx="10615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баллы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61016" y="1142264"/>
            <a:ext cx="3988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Количество участников - 205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3616" y="4169243"/>
            <a:ext cx="19787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/>
              <a:t>Граница между </a:t>
            </a:r>
          </a:p>
          <a:p>
            <a:r>
              <a:rPr lang="ru-RU" sz="1600" i="1" dirty="0" smtClean="0"/>
              <a:t>оценками «2» и «3»</a:t>
            </a:r>
            <a:endParaRPr lang="ru-RU" sz="16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65644" y="2881725"/>
            <a:ext cx="19787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/>
              <a:t>Граница между </a:t>
            </a:r>
          </a:p>
          <a:p>
            <a:r>
              <a:rPr lang="ru-RU" sz="1600" i="1" dirty="0" smtClean="0"/>
              <a:t>оценками «3» и «4»</a:t>
            </a:r>
            <a:endParaRPr lang="ru-RU" sz="1600" i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24193" y="1198180"/>
            <a:ext cx="3867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Граница между оценками «4» и «5»</a:t>
            </a: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8261131" y="1355834"/>
            <a:ext cx="2543503" cy="13243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356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Распределение первичных баллов участников ВПР </a:t>
            </a:r>
            <a:b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по математике в 4 </a:t>
            </a:r>
            <a:r>
              <a:rPr lang="ru-RU" sz="2800" b="1" dirty="0" err="1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кл</a:t>
            </a:r>
            <a:r>
              <a:rPr lang="ru-RU" sz="28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. в МБОУ…</a:t>
            </a:r>
            <a:endParaRPr lang="ru-RU" sz="28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51876" y="1005715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Диаграмма 8"/>
          <p:cNvGraphicFramePr>
            <a:graphicFrameLocks/>
          </p:cNvGraphicFramePr>
          <p:nvPr/>
        </p:nvGraphicFramePr>
        <p:xfrm>
          <a:off x="932520" y="1313794"/>
          <a:ext cx="10061301" cy="5171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9"/>
          <p:cNvSpPr>
            <a:spLocks noChangeArrowheads="1"/>
          </p:cNvSpPr>
          <p:nvPr/>
        </p:nvSpPr>
        <p:spPr bwMode="auto">
          <a:xfrm>
            <a:off x="11118906" y="5882071"/>
            <a:ext cx="6842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/>
              <a:t>баллы</a:t>
            </a:r>
          </a:p>
        </p:txBody>
      </p:sp>
      <p:sp>
        <p:nvSpPr>
          <p:cNvPr id="11" name="Прямоугольник 9"/>
          <p:cNvSpPr>
            <a:spLocks noChangeArrowheads="1"/>
          </p:cNvSpPr>
          <p:nvPr/>
        </p:nvSpPr>
        <p:spPr bwMode="auto">
          <a:xfrm>
            <a:off x="1061545" y="1725229"/>
            <a:ext cx="15450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 smtClean="0"/>
              <a:t>Доли участников, в %</a:t>
            </a:r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42290" y="1030013"/>
            <a:ext cx="4099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Количество участников - 69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357241" y="2732690"/>
            <a:ext cx="1030014" cy="2017986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71560" y="4095670"/>
            <a:ext cx="2155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Граница между </a:t>
            </a:r>
          </a:p>
          <a:p>
            <a:r>
              <a:rPr lang="ru-RU" i="1" dirty="0" smtClean="0"/>
              <a:t>оценками «2» и «3»</a:t>
            </a:r>
            <a:endParaRPr lang="ru-RU" i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210720" y="2240594"/>
            <a:ext cx="21405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Граница между </a:t>
            </a:r>
          </a:p>
          <a:p>
            <a:r>
              <a:rPr lang="ru-RU" i="1" dirty="0" smtClean="0"/>
              <a:t>оценками «3» и «4»</a:t>
            </a:r>
            <a:endParaRPr lang="ru-RU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779172" y="1524002"/>
            <a:ext cx="14714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Граница между</a:t>
            </a:r>
          </a:p>
          <a:p>
            <a:r>
              <a:rPr lang="ru-RU" i="1" dirty="0" smtClean="0"/>
              <a:t> оценками «4» и «5»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753" y="107576"/>
            <a:ext cx="1014690" cy="8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806824" y="878541"/>
            <a:ext cx="10650070" cy="8516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82594"/>
          </a:xfrm>
        </p:spPr>
        <p:txBody>
          <a:bodyPr>
            <a:normAutofit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cs typeface="Times New Roman" pitchFamily="18" charset="0"/>
              </a:rPr>
              <a:t>Всероссийские проверочные работы 2025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967794" y="774488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860612" y="891553"/>
            <a:ext cx="10416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Цель: </a:t>
            </a:r>
            <a:r>
              <a:rPr lang="ru-RU" dirty="0" smtClean="0">
                <a:solidFill>
                  <a:schemeClr val="bg1"/>
                </a:solidFill>
              </a:rPr>
              <a:t>осуществление мониторинга уровня и качества подготовки обучающихся в соответствии с федеральными государственными образовательными стандартами и федеральными основными общеобразовательными программами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01" y="2271712"/>
            <a:ext cx="4700587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Приказ Федеральной службы по надзору в сфере образования  и науки от 13 мая 2024 года № 1008 </a:t>
            </a:r>
            <a:endParaRPr lang="ru-RU" sz="1400" dirty="0" smtClean="0"/>
          </a:p>
          <a:p>
            <a:r>
              <a:rPr lang="ru-RU" sz="1400" dirty="0" smtClean="0">
                <a:solidFill>
                  <a:srgbClr val="002060"/>
                </a:solidFill>
              </a:rPr>
              <a:t>(зарегистрирован Минюстом России от 29.05.2024 № 78327)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46947" y="1801296"/>
            <a:ext cx="3356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Основания для проведения: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3425" y="2286000"/>
            <a:ext cx="4967287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2060"/>
                </a:solidFill>
              </a:rPr>
              <a:t>Постановление Правительства Российской Федерации от 30 апреля 2024 года № 556 </a:t>
            </a:r>
            <a:r>
              <a:rPr lang="ru-RU" sz="1400" dirty="0" smtClean="0">
                <a:solidFill>
                  <a:srgbClr val="002060"/>
                </a:solidFill>
              </a:rPr>
              <a:t>«Об утверждении перечня мероприятий по оценке качества образования и Правил проведения мероприятий по оценке качества образования»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3" name="Picture 3" descr="C:\Users\cnot\Desktop\Семинар 29.11.2024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4487" y="3291390"/>
            <a:ext cx="2977054" cy="3223710"/>
          </a:xfrm>
          <a:prstGeom prst="rect">
            <a:avLst/>
          </a:prstGeom>
          <a:noFill/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72300" y="3294539"/>
            <a:ext cx="2628899" cy="3363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440" y="0"/>
            <a:ext cx="1014690" cy="8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82594"/>
          </a:xfrm>
        </p:spPr>
        <p:txBody>
          <a:bodyPr>
            <a:normAutofit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cs typeface="Times New Roman" pitchFamily="18" charset="0"/>
              </a:rPr>
              <a:t>Всероссийские проверочные работы 2025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8542" y="928688"/>
            <a:ext cx="10587318" cy="565975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Основания для проведения: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Постановление Правительства Российской Федерации от 30 апреля 2024 года № 556 </a:t>
            </a:r>
            <a:r>
              <a:rPr lang="ru-RU" sz="2000" dirty="0" smtClean="0"/>
              <a:t>«Об утверждении перечня мероприятий по оценке качества образования и Правил проведения мероприятий по оценке качества образования»; 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Приказ Федеральной службы по надзору в сфере образования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и науки от 13 мая 2024 года № 1008 </a:t>
            </a:r>
            <a:r>
              <a:rPr lang="ru-RU" sz="2000" dirty="0" smtClean="0"/>
              <a:t>«Об  утверждении состава участников, сроков и продолжительности проведения всероссийских проверочных работ в образовательных организациях, осуществляющих образовательную деятельность по образовательным программам начального общего, основного общего, среднего общего образования, а также перечня учебных предметов, по которым проводятся всероссийские проверочные работы в образовательных организациях, осуществляющих образовательную деятельность по образовательным программам начального общего, основного общего, среднего общего образования, в 2024/2025 учебном году»;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Приказ  Министерства образования Чувашской Республики от 18.09.2024 №1181 </a:t>
            </a:r>
            <a:r>
              <a:rPr lang="ru-RU" sz="2000" dirty="0" smtClean="0"/>
              <a:t>«О проведении всероссийских проверочных работ в образовательных организациях Чувашской Республики, осуществляющих образовательную деятельность по образовательным программам начального общего, основного общего, среднего общего образования в 2024/2025 учебном году».</a:t>
            </a:r>
            <a:endParaRPr lang="ru-RU" sz="20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967794" y="774488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530" y="382215"/>
            <a:ext cx="10972800" cy="582594"/>
          </a:xfrm>
        </p:spPr>
        <p:txBody>
          <a:bodyPr>
            <a:normAutofit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cs typeface="Times New Roman" pitchFamily="18" charset="0"/>
              </a:rPr>
              <a:t>участники </a:t>
            </a:r>
            <a:r>
              <a:rPr lang="ru-RU" sz="24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8542" y="1004048"/>
            <a:ext cx="10587318" cy="558439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dirty="0" smtClean="0"/>
              <a:t>	(</a:t>
            </a:r>
            <a:r>
              <a:rPr lang="ru-RU" sz="1800" i="1" dirty="0" smtClean="0"/>
              <a:t>в соответствии с Правилами проведения мероприятий по оценке качества образования, утвержденными постановлением Правительства Российской Федерации от 30.04.2024 №556) </a:t>
            </a:r>
          </a:p>
          <a:p>
            <a:pPr algn="just">
              <a:buNone/>
            </a:pPr>
            <a:endParaRPr lang="ru-RU" sz="1100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2"/>
                </a:solidFill>
              </a:rPr>
              <a:t>Обучающиеся образовательных организаций, реализующих программы общего образования, за исключением обучающихся 1-3, 9 и 11 классов </a:t>
            </a:r>
            <a:r>
              <a:rPr lang="ru-RU" sz="2000" dirty="0" smtClean="0"/>
              <a:t>и обучающихся: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специальных учебно-воспитательных учреждений закрытого типа и учреждений, исполняющих наказание в виде лишения свободы;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федеральных государственных организаций, осуществляющих образовательную деятельность, находящихся в ведении федеральных государственных органов, указанных в части 1 статьи 81 Федерального закона «Об образовании в Российской Федерации»</a:t>
            </a:r>
          </a:p>
          <a:p>
            <a:pPr algn="just">
              <a:buFontTx/>
              <a:buChar char="-"/>
            </a:pPr>
            <a:r>
              <a:rPr lang="ru-RU" sz="2000" dirty="0" smtClean="0"/>
              <a:t>образовательных организаций, расположенных на территории Военного инновационного </a:t>
            </a:r>
            <a:r>
              <a:rPr lang="ru-RU" sz="2000" dirty="0" err="1" smtClean="0"/>
              <a:t>технополиса</a:t>
            </a:r>
            <a:r>
              <a:rPr lang="ru-RU" sz="2000" dirty="0" smtClean="0"/>
              <a:t> «Эра» Министерства обороны Российской Федерации</a:t>
            </a:r>
          </a:p>
          <a:p>
            <a:pPr algn="just">
              <a:buFontTx/>
              <a:buChar char="-"/>
            </a:pP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tx2"/>
                </a:solidFill>
              </a:rPr>
              <a:t>Обучающиеся с ОВЗ принимают участие в мероприятиях по решению ОО и с согласия родителей с учетом состояния здоровья</a:t>
            </a:r>
          </a:p>
          <a:p>
            <a:pPr algn="just">
              <a:buNone/>
            </a:pPr>
            <a:endParaRPr lang="ru-RU" sz="20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931936" y="971712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6201103" y="1103587"/>
            <a:ext cx="5717628" cy="554946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Для образовательных организаций недопустимо: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Выходить за рамки учебных занятий (проводить ВПР после уроков, проводить в каникулярное время);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Приобретать бумагу, картриджи для печати ВПР за счет родителей и учителей;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 Передавать варианты ВПР учителям, обучающимся и иным лицам для ознакомления и предварительного </a:t>
            </a:r>
            <a:r>
              <a:rPr lang="ru-RU" dirty="0" err="1" smtClean="0">
                <a:solidFill>
                  <a:srgbClr val="002060"/>
                </a:solidFill>
              </a:rPr>
              <a:t>прорешивания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Нарушать объективность при проведении и оценивании работ обучающихся (дописывать, исправлять ответы, вносить в форму сбора недостоверные баллы);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Заставлять родителей приобретать сборники по подготовке к ВПР;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Оценивать обучающихся по результатам ВПР, если это не закреплено локальными нормативными актами ОО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5215" y="1145628"/>
            <a:ext cx="5118538" cy="553895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i="1" dirty="0" smtClean="0">
                <a:solidFill>
                  <a:srgbClr val="C00000"/>
                </a:solidFill>
              </a:rPr>
              <a:t>Особенности порядка проведения:</a:t>
            </a:r>
          </a:p>
          <a:p>
            <a:pPr algn="just"/>
            <a:endParaRPr lang="ru-RU" sz="20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Обучающиеся в течение одного года принимают участие не более чем в одном мероприятии по оценке качества образования (МОКО)</a:t>
            </a:r>
          </a:p>
          <a:p>
            <a:pPr algn="just"/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 ОО включает МОКО в расписание учебных занятий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 ОО могут использовать МОКО в качестве мероприятий текущего контроля  успеваемости и промежуточной аттестации обучающихся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6169"/>
            <a:ext cx="10972800" cy="776397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Всероссийские проверочные работы 2025</a:t>
            </a:r>
            <a:endParaRPr lang="ru-RU" sz="28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93919" y="1068777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292773" y="1166648"/>
            <a:ext cx="54969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764192" y="660891"/>
          <a:ext cx="11140965" cy="6028944"/>
        </p:xfrm>
        <a:graphic>
          <a:graphicData uri="http://schemas.openxmlformats.org/drawingml/2006/table">
            <a:tbl>
              <a:tblPr/>
              <a:tblGrid>
                <a:gridCol w="1741317"/>
                <a:gridCol w="2088776"/>
                <a:gridCol w="3514165"/>
                <a:gridCol w="3796707"/>
              </a:tblGrid>
              <a:tr h="23847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Параллель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Обязательные предметы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Предметы на основе случайного выбора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38477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Группа предметов №1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Группа предметов №2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715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4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latin typeface="Calibri"/>
                          <a:ea typeface="Calibri"/>
                          <a:cs typeface="Times New Roman"/>
                        </a:rPr>
                        <a:t>(ВПР по 3 предметам)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ea typeface="Calibri"/>
                          <a:cs typeface="Times New Roman"/>
                        </a:rPr>
                        <a:t>Один из предметов: 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окружающий мир,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литературное чтение, иностранный (английский, немецкий, французский) язык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5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5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latin typeface="Calibri"/>
                          <a:ea typeface="Calibri"/>
                          <a:cs typeface="Times New Roman"/>
                        </a:rPr>
                        <a:t>(ВПР по 4 предметам</a:t>
                      </a: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:  история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литература, иностранный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(английский, немецкий, французский) язык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  <a:endParaRPr lang="ru-RU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география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953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6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latin typeface="Calibri"/>
                          <a:ea typeface="Calibri"/>
                          <a:cs typeface="Times New Roman"/>
                        </a:rPr>
                        <a:t>(ВПР по 4 предметам)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  <a:endParaRPr lang="ru-RU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история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обществознание,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литература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иностранный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(английский, немецкий, французский) язык 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география,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7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latin typeface="Calibri"/>
                          <a:ea typeface="Calibri"/>
                          <a:cs typeface="Times New Roman"/>
                        </a:rPr>
                        <a:t>(ВПР по 4 предметам)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 базовая или с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углубленным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изучением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предмета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  <a:endParaRPr lang="ru-RU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история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обществознание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литература, иностранный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(английский, немецкий, французский) язык 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география,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биология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физика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(базовая),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физика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(с углубленным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изучением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предмета), 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информатика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953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8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latin typeface="Calibri"/>
                          <a:ea typeface="Calibri"/>
                          <a:cs typeface="Times New Roman"/>
                        </a:rPr>
                        <a:t>(ВПР по 4 предметам)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 базовая или с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углубленным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изучением предмета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  <a:endParaRPr lang="ru-RU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история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обществознание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ru-RU" sz="1400" b="1" baseline="0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литература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иностранный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(английский, немецкий, французский) язык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Один из предметов: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география,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биология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химия, физика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(базовая), (физика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углубленным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изучением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предмета), 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информатика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10 класс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latin typeface="Calibri"/>
                          <a:ea typeface="Calibri"/>
                          <a:cs typeface="Times New Roman"/>
                        </a:rPr>
                        <a:t>(ВПР по 4 предметам)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8424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ea typeface="Calibri"/>
                          <a:cs typeface="Times New Roman"/>
                        </a:rPr>
                        <a:t>Два из предметов: 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история, обществознание, география, физика, химия, литература, иностранный (английский, немецкий, французский) язык</a:t>
                      </a:r>
                    </a:p>
                  </a:txBody>
                  <a:tcPr marL="47014" marR="470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66493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перечень учебных предметов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950259" y="3236259"/>
            <a:ext cx="10641105" cy="31645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59224" y="806824"/>
            <a:ext cx="10506634" cy="19184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rmAutofit/>
          </a:bodyPr>
          <a:lstStyle/>
          <a:p>
            <a:r>
              <a:rPr lang="ru-RU" sz="22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r>
              <a:rPr lang="ru-RU" sz="2200" b="1" cap="all" dirty="0" smtClean="0">
                <a:solidFill>
                  <a:srgbClr val="0070C0"/>
                </a:solidFill>
                <a:cs typeface="Times New Roman" pitchFamily="18" charset="0"/>
              </a:rPr>
              <a:t> по предметам на основе случайного выбора</a:t>
            </a:r>
            <a:endParaRPr lang="ru-RU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19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04047" y="839579"/>
            <a:ext cx="1038113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Для проведения ВПР по предметам на основе случайного выбора предметы распределяются по группам: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</a:rPr>
              <a:t>«Группа №1» </a:t>
            </a:r>
            <a:r>
              <a:rPr lang="ru-RU" sz="2000" b="1" dirty="0" smtClean="0"/>
              <a:t>– </a:t>
            </a:r>
            <a:r>
              <a:rPr lang="ru-RU" sz="2000" dirty="0" smtClean="0"/>
              <a:t>проверочные работы, </a:t>
            </a:r>
            <a:r>
              <a:rPr lang="ru-RU" sz="2000" b="1" dirty="0" smtClean="0">
                <a:solidFill>
                  <a:srgbClr val="002060"/>
                </a:solidFill>
              </a:rPr>
              <a:t>состоящие из одной части </a:t>
            </a:r>
            <a:r>
              <a:rPr lang="ru-RU" sz="2000" b="1" dirty="0" smtClean="0"/>
              <a:t>– один урок, не более чем 45 минут</a:t>
            </a:r>
            <a:r>
              <a:rPr lang="ru-RU" sz="2000" dirty="0" smtClean="0"/>
              <a:t>;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</a:rPr>
              <a:t>«Группа №2» </a:t>
            </a:r>
            <a:r>
              <a:rPr lang="ru-RU" sz="2000" b="1" dirty="0" smtClean="0"/>
              <a:t>– </a:t>
            </a:r>
            <a:r>
              <a:rPr lang="ru-RU" sz="2000" dirty="0" smtClean="0"/>
              <a:t>проверочные работы, </a:t>
            </a:r>
            <a:r>
              <a:rPr lang="ru-RU" sz="2000" b="1" dirty="0" smtClean="0">
                <a:solidFill>
                  <a:srgbClr val="002060"/>
                </a:solidFill>
              </a:rPr>
              <a:t>состоящие из двух частей </a:t>
            </a:r>
            <a:r>
              <a:rPr lang="ru-RU" sz="2000" b="1" dirty="0" smtClean="0"/>
              <a:t>– два урока, не более чем 45 минут каждый</a:t>
            </a:r>
          </a:p>
          <a:p>
            <a:pPr marL="342900" indent="-342900" algn="just">
              <a:buAutoNum type="arabicPeriod"/>
            </a:pPr>
            <a:endParaRPr lang="ru-RU" sz="12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102659" y="3056964"/>
            <a:ext cx="1016597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chemeClr val="tx2"/>
                </a:solidFill>
              </a:rPr>
              <a:t>ВПР, состоящие из двух частей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C00000"/>
                </a:solidFill>
              </a:rPr>
              <a:t> Задания первой и второй части могут выполняться в один день с перерывом не менее 10 минут или в разные дни</a:t>
            </a:r>
          </a:p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b="1" dirty="0" smtClean="0"/>
              <a:t>Результаты работ участников, </a:t>
            </a:r>
            <a:r>
              <a:rPr lang="ru-RU" sz="2000" b="1" dirty="0" smtClean="0">
                <a:solidFill>
                  <a:srgbClr val="C00000"/>
                </a:solidFill>
              </a:rPr>
              <a:t>выполнивших только одну часть (первую или вторую), не учитываются при обработке и не предоставляются в разделе «Аналитика»</a:t>
            </a:r>
          </a:p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b="1" dirty="0" smtClean="0"/>
              <a:t>При выполнении проверочных работ с использованием компьютера, реквизиты доступа участников выдаются на обе части</a:t>
            </a:r>
          </a:p>
          <a:p>
            <a:endParaRPr lang="ru-RU" dirty="0" smtClean="0"/>
          </a:p>
          <a:p>
            <a:pPr algn="ctr"/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rmAutofit/>
          </a:bodyPr>
          <a:lstStyle/>
          <a:p>
            <a:r>
              <a:rPr lang="ru-RU" sz="2200" b="1" cap="all" dirty="0" smtClean="0">
                <a:solidFill>
                  <a:srgbClr val="0070C0"/>
                </a:solidFill>
                <a:cs typeface="Times New Roman" pitchFamily="18" charset="0"/>
              </a:rPr>
              <a:t>Распределение предметов на основе случайного выбора</a:t>
            </a:r>
            <a:endParaRPr lang="ru-RU" sz="2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20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995082" y="875438"/>
            <a:ext cx="40078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Распределение конкретных предметов на основе случайного выбора по конкретным классам </a:t>
            </a:r>
            <a:r>
              <a:rPr lang="ru-RU" sz="2000" b="1" dirty="0" smtClean="0">
                <a:solidFill>
                  <a:srgbClr val="C00000"/>
                </a:solidFill>
              </a:rPr>
              <a:t>осуществляется федеральным организатором</a:t>
            </a:r>
          </a:p>
          <a:p>
            <a:pPr marL="342900" indent="-342900" algn="just"/>
            <a:r>
              <a:rPr lang="ru-RU" b="1" dirty="0" smtClean="0"/>
              <a:t>	</a:t>
            </a:r>
          </a:p>
        </p:txBody>
      </p:sp>
      <p:pic>
        <p:nvPicPr>
          <p:cNvPr id="3074" name="Picture 2" descr="C:\Users\user\Desktop\Рисунок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5380" y="795253"/>
            <a:ext cx="5518336" cy="241565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30013" y="3171948"/>
            <a:ext cx="108992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</a:rPr>
              <a:t>Информация о распределении конкретных предметов на основе случайного выбора по конкретным классам предоставляется ОО </a:t>
            </a:r>
            <a:r>
              <a:rPr lang="ru-RU" sz="2000" b="1" dirty="0" smtClean="0">
                <a:solidFill>
                  <a:srgbClr val="C00000"/>
                </a:solidFill>
              </a:rPr>
              <a:t>один раз в неделю (во вторник) на каждый день проведения следующей недели </a:t>
            </a:r>
            <a:r>
              <a:rPr lang="ru-RU" sz="2000" dirty="0" smtClean="0">
                <a:solidFill>
                  <a:srgbClr val="002060"/>
                </a:solidFill>
              </a:rPr>
              <a:t>в ЛК ГИС ФИС ОКО  в соответствии с расписанием, полученным от ОО</a:t>
            </a:r>
            <a:endParaRPr lang="ru-RU" sz="2000" dirty="0" smtClean="0"/>
          </a:p>
        </p:txBody>
      </p:sp>
      <p:pic>
        <p:nvPicPr>
          <p:cNvPr id="9" name="Picture 2" descr="C:\Users\user\Desktop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7837" y="4183117"/>
            <a:ext cx="5930955" cy="235349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221664" y="4705930"/>
            <a:ext cx="42041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i="1" dirty="0" smtClean="0"/>
              <a:t>(информация о распределении предметов на первую неделю проведения ВПР опубликована в ЛК ГИС ФИС ОКО - </a:t>
            </a:r>
            <a:r>
              <a:rPr lang="ru-RU" sz="2000" b="1" i="1" dirty="0" smtClean="0"/>
              <a:t>публикация от 1 апреля 2025 г.)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995083" y="1013012"/>
            <a:ext cx="10614211" cy="50560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Autofit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cs typeface="Times New Roman" pitchFamily="18" charset="0"/>
              </a:rPr>
              <a:t>Проведение </a:t>
            </a:r>
            <a:r>
              <a:rPr lang="ru-RU" sz="24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r>
              <a:rPr lang="ru-RU" sz="2400" b="1" cap="all" dirty="0" smtClean="0">
                <a:solidFill>
                  <a:srgbClr val="0070C0"/>
                </a:solidFill>
                <a:cs typeface="Times New Roman" pitchFamily="18" charset="0"/>
              </a:rPr>
              <a:t> в 4-8 и 10 классах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21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228165" y="1260918"/>
            <a:ext cx="1004047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sz="2200" dirty="0" smtClean="0"/>
              <a:t>Доступ к скачиванию материалов проверочных работ в ЛК ГИС ФИС ОКО открывается </a:t>
            </a:r>
            <a:r>
              <a:rPr lang="ru-RU" sz="2200" b="1" dirty="0" smtClean="0"/>
              <a:t>не позднее 09:00 по местному времени за два рабочих дня до даты проведения работы</a:t>
            </a:r>
          </a:p>
          <a:p>
            <a:pPr algn="just"/>
            <a:endParaRPr lang="ru-RU" sz="2200" b="1" dirty="0" smtClean="0"/>
          </a:p>
          <a:p>
            <a:pPr algn="just">
              <a:buFont typeface="Wingdings" pitchFamily="2" charset="2"/>
              <a:buChar char="v"/>
            </a:pPr>
            <a:r>
              <a:rPr lang="ru-RU" sz="2200" dirty="0" smtClean="0"/>
              <a:t>Архивы с материалами проверочных работ будут доступны </a:t>
            </a:r>
            <a:r>
              <a:rPr lang="ru-RU" sz="2200" b="1" dirty="0" smtClean="0"/>
              <a:t>в течение трех рабочих дней после дня проведения</a:t>
            </a:r>
          </a:p>
          <a:p>
            <a:pPr algn="just"/>
            <a:endParaRPr lang="ru-RU" sz="2200" b="1" dirty="0" smtClean="0"/>
          </a:p>
          <a:p>
            <a:pPr algn="just">
              <a:buFont typeface="Wingdings" pitchFamily="2" charset="2"/>
              <a:buChar char="v"/>
            </a:pPr>
            <a:r>
              <a:rPr lang="ru-RU" sz="2200" dirty="0" smtClean="0"/>
              <a:t>Ответственный организатор ОО скачивает архивы с материалами ВПР в ЛК ГИС ФИС ОКО в период доступа и хранит в течение времени, установленного ОО самостоятельно</a:t>
            </a:r>
          </a:p>
          <a:p>
            <a:pPr algn="just"/>
            <a:endParaRPr lang="ru-RU" sz="2200" dirty="0" smtClean="0"/>
          </a:p>
          <a:p>
            <a:pPr algn="just">
              <a:buFont typeface="Wingdings" pitchFamily="2" charset="2"/>
              <a:buChar char="v"/>
            </a:pPr>
            <a:r>
              <a:rPr lang="ru-RU" sz="2200" dirty="0" smtClean="0"/>
              <a:t>Предоставление федеральным организатором материалов ВПР по истечении периода проведения ВПР не предусмотрено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530" y="382215"/>
            <a:ext cx="10972800" cy="582594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70C0"/>
                </a:solidFill>
              </a:rPr>
              <a:t>СРОКИ ПРОВЕДЕНИЯ И ВРЕМЯ ВЫПОЛНЕНИЯ ВПР В 4 - 8 И 10 КЛАССАХ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2331" y="5710517"/>
            <a:ext cx="10587318" cy="85102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dirty="0" smtClean="0"/>
              <a:t>		</a:t>
            </a:r>
            <a:endParaRPr lang="ru-RU" sz="20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57835" y="1111624"/>
            <a:ext cx="9583271" cy="17929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66800" y="1472702"/>
          <a:ext cx="10318376" cy="2547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4253"/>
                <a:gridCol w="2974123"/>
              </a:tblGrid>
              <a:tr h="41213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В 4 – 8 классах и 10 классах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200"/>
                    </a:p>
                  </a:txBody>
                  <a:tcPr/>
                </a:tc>
              </a:tr>
              <a:tr h="642879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На бумажном носителе в</a:t>
                      </a:r>
                      <a:r>
                        <a:rPr lang="ru-RU" sz="2200" baseline="0" dirty="0" smtClean="0"/>
                        <a:t> 4 – 8 классах и 10 классах по предметам на основе случайного выбора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11.04.2025 – 16.05.2025</a:t>
                      </a:r>
                      <a:endParaRPr lang="ru-RU" sz="2000" b="1" dirty="0"/>
                    </a:p>
                  </a:txBody>
                  <a:tcPr/>
                </a:tc>
              </a:tr>
              <a:tr h="547175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В 5 – 8 классах с использованием компьютера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11.04.2025 – 24.04.2025</a:t>
                      </a:r>
                      <a:endParaRPr lang="ru-RU" sz="2000" b="1" dirty="0"/>
                    </a:p>
                  </a:txBody>
                  <a:tcPr/>
                </a:tc>
              </a:tr>
              <a:tr h="81147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Резервный</a:t>
                      </a:r>
                      <a:r>
                        <a:rPr lang="ru-RU" sz="2200" baseline="0" dirty="0" smtClean="0"/>
                        <a:t> день для выполнения работ с использованием компьютера в 5 – 8 классах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25.04.2025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147482" y="4755341"/>
            <a:ext cx="6902823" cy="110799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На выполнение ВПР отводится один урок (продолжительностью не более 45 минут) или два урока (не более 45 минут каждый)</a:t>
            </a:r>
            <a:endParaRPr lang="ru-RU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1294" y="4241645"/>
            <a:ext cx="2081492" cy="165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1048871" y="5979460"/>
            <a:ext cx="10381130" cy="53788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57835" y="5118848"/>
            <a:ext cx="10381130" cy="78889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21977" y="4428565"/>
            <a:ext cx="10486852" cy="61856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75765" y="3702424"/>
            <a:ext cx="10381130" cy="64545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336628" y="2414753"/>
            <a:ext cx="3641834" cy="9275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66193" y="2406870"/>
            <a:ext cx="3271345" cy="9511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89539" y="1253358"/>
            <a:ext cx="6921062" cy="9695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530" y="382215"/>
            <a:ext cx="10972800" cy="582594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4573" y="3754512"/>
            <a:ext cx="10452538" cy="566476"/>
          </a:xfrm>
          <a:noFill/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600" b="1" dirty="0" smtClean="0"/>
              <a:t>Решение о проведении ВПР с использованием компьютера ОО принимает самостоятельно с учетом технических возможностей</a:t>
            </a:r>
            <a:r>
              <a:rPr lang="ru-RU" sz="1800" dirty="0" smtClean="0"/>
              <a:t>	</a:t>
            </a:r>
            <a:endParaRPr lang="ru-RU" sz="20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57835" y="1111624"/>
            <a:ext cx="9583271" cy="17929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641005" y="1287083"/>
            <a:ext cx="69028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Образовательной организации предоставляется возможность выбора формата проведения проверочной работы с использованием компьютера (в системе тестирования):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36494" y="570474"/>
            <a:ext cx="10972800" cy="433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Проведение </a:t>
            </a:r>
            <a:r>
              <a:rPr kumimoji="0" lang="ru-RU" sz="24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вПР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с использованием</a:t>
            </a:r>
            <a:r>
              <a:rPr kumimoji="0" lang="ru-RU" sz="2400" b="1" i="0" u="none" strike="noStrike" kern="1200" cap="all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компьютера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6552" y="2634405"/>
            <a:ext cx="2877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5 классах по предметам «История», «Биология»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54402" y="2437046"/>
            <a:ext cx="36109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6,7,8 классах по предметам «История», «Биология», «География», «Обществознание»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925952" y="2274872"/>
            <a:ext cx="204952" cy="362606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001110" y="4488708"/>
            <a:ext cx="10491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C00000"/>
                </a:solidFill>
              </a:rPr>
              <a:t>   </a:t>
            </a:r>
            <a:r>
              <a:rPr lang="ru-RU" sz="1600" b="1" dirty="0" smtClean="0">
                <a:solidFill>
                  <a:srgbClr val="C00000"/>
                </a:solidFill>
              </a:rPr>
              <a:t>Выбор работы с использованием компьютера по учебному предмету не гарантирует распределение данной ОО именно этого учебного предмета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08992" y="5103674"/>
            <a:ext cx="104840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600" dirty="0" smtClean="0"/>
              <a:t>  </a:t>
            </a:r>
            <a:r>
              <a:rPr lang="ru-RU" sz="1600" b="1" dirty="0" smtClean="0"/>
              <a:t>В ОО с большим количеством участников возможно проведение ВПР с использованием компьютера в несколько сессий в рамках выбранной даты или в течение нескольких дней (не более пяти дней) в рамках периода проведения ВПР с использованием компьютера, установленного планом-графиком проведения ВПР</a:t>
            </a:r>
            <a:endParaRPr lang="ru-RU" sz="16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16876" y="6038249"/>
            <a:ext cx="102239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600" b="1" dirty="0" smtClean="0"/>
              <a:t>  Эксперты для проверки заданий получат доступ к системе удаленной проверки заданий «Эксперт» </a:t>
            </a:r>
            <a:endParaRPr lang="ru-RU" sz="1600" b="1" dirty="0"/>
          </a:p>
        </p:txBody>
      </p:sp>
      <p:pic>
        <p:nvPicPr>
          <p:cNvPr id="6" name="Picture 2" descr="C:\Users\user\Desktop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6761" y="1149847"/>
            <a:ext cx="2860426" cy="239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0640F5F2-4387-CC77-9D3A-6169EB9DC168}"/>
              </a:ext>
            </a:extLst>
          </p:cNvPr>
          <p:cNvSpPr/>
          <p:nvPr/>
        </p:nvSpPr>
        <p:spPr>
          <a:xfrm>
            <a:off x="1011806" y="1266644"/>
            <a:ext cx="10151308" cy="974531"/>
          </a:xfrm>
          <a:prstGeom prst="roundRect">
            <a:avLst/>
          </a:prstGeom>
          <a:solidFill>
            <a:srgbClr val="0070C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200" b="1" dirty="0" smtClean="0">
                <a:solidFill>
                  <a:srgbClr val="002060"/>
                </a:solidFill>
              </a:rPr>
              <a:t>Получение результатов в ГИС ФИС ОКО разделе «Аналитика» – с 16.06.2026 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9" name="CustomShape 2"/>
          <p:cNvSpPr/>
          <p:nvPr/>
        </p:nvSpPr>
        <p:spPr>
          <a:xfrm>
            <a:off x="1076069" y="154276"/>
            <a:ext cx="10095585" cy="6758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2800" b="1" cap="all" dirty="0">
                <a:solidFill>
                  <a:srgbClr val="0070C0"/>
                </a:solidFill>
                <a:cs typeface="Times New Roman" pitchFamily="18" charset="0"/>
              </a:rPr>
              <a:t>Получение результатов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20346" y="572567"/>
            <a:ext cx="10621688" cy="616186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1828800">
              <a:spcBef>
                <a:spcPts val="0"/>
              </a:spcBef>
              <a:buNone/>
            </a:pPr>
            <a:endParaRPr lang="ru-RU" sz="2200" b="1"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20346" y="942654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9B5FCBD2-5DC3-B1F5-D896-35D6B1D7B6E1}"/>
              </a:ext>
            </a:extLst>
          </p:cNvPr>
          <p:cNvSpPr/>
          <p:nvPr/>
        </p:nvSpPr>
        <p:spPr>
          <a:xfrm>
            <a:off x="966053" y="2552159"/>
            <a:ext cx="10151308" cy="935112"/>
          </a:xfrm>
          <a:prstGeom prst="roundRect">
            <a:avLst/>
          </a:prstGeom>
          <a:solidFill>
            <a:srgbClr val="0070C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200" dirty="0" smtClean="0">
                <a:solidFill>
                  <a:schemeClr val="tx1"/>
                </a:solidFill>
              </a:rPr>
              <a:t>Хранение работ участников рекомендуется обеспечить до окончания ВПР (до получения результатов)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6180" y="3734571"/>
            <a:ext cx="1015902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Результаты ВПР могут быть использованы ОО  для совершенствования преподавания учебных предметов на основе аналитических выводов о качестве образования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14" name="Прямоугольник: скругленные углы 9">
            <a:extLst>
              <a:ext uri="{FF2B5EF4-FFF2-40B4-BE49-F238E27FC236}">
                <a16:creationId xmlns="" xmlns:a16="http://schemas.microsoft.com/office/drawing/2014/main" id="{9B5FCBD2-5DC3-B1F5-D896-35D6B1D7B6E1}"/>
              </a:ext>
            </a:extLst>
          </p:cNvPr>
          <p:cNvSpPr/>
          <p:nvPr/>
        </p:nvSpPr>
        <p:spPr>
          <a:xfrm>
            <a:off x="970688" y="3757755"/>
            <a:ext cx="10151308" cy="1078547"/>
          </a:xfrm>
          <a:prstGeom prst="roundRect">
            <a:avLst/>
          </a:prstGeom>
          <a:solidFill>
            <a:srgbClr val="0070C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6187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Биология. </a:t>
            </a:r>
            <a:r>
              <a:rPr lang="ru-RU" sz="28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 2025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25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995082" y="1017328"/>
            <a:ext cx="9906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Содержание проверочной работы определяется на основе требований федерального государственного образовательного стандарта основного общего образования (ФГОС ООО) и федеральной образовательной программы основного общего образования (ФОП ООО)</a:t>
            </a:r>
          </a:p>
          <a:p>
            <a:pPr algn="just"/>
            <a:endParaRPr lang="ru-RU" sz="2400" b="1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tx2"/>
                </a:solidFill>
              </a:rPr>
              <a:t> Задания ВПР по биологии составлены </a:t>
            </a:r>
            <a:r>
              <a:rPr lang="ru-RU" sz="2400" b="1" dirty="0" smtClean="0">
                <a:solidFill>
                  <a:srgbClr val="C00000"/>
                </a:solidFill>
              </a:rPr>
              <a:t>по линейной программе: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chemeClr val="tx2"/>
                </a:solidFill>
              </a:rPr>
              <a:t> </a:t>
            </a:r>
            <a:r>
              <a:rPr lang="ru-RU" sz="2400" i="1" dirty="0" smtClean="0">
                <a:solidFill>
                  <a:schemeClr val="tx2"/>
                </a:solidFill>
              </a:rPr>
              <a:t>5 класс – введение в биологию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400" i="1" dirty="0" smtClean="0">
                <a:solidFill>
                  <a:schemeClr val="tx2"/>
                </a:solidFill>
              </a:rPr>
              <a:t> 6 класс – растения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400" i="1" dirty="0" smtClean="0">
                <a:solidFill>
                  <a:schemeClr val="tx2"/>
                </a:solidFill>
              </a:rPr>
              <a:t> 7 класс – растения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400" i="1" dirty="0" smtClean="0">
                <a:solidFill>
                  <a:schemeClr val="tx2"/>
                </a:solidFill>
              </a:rPr>
              <a:t> 8 класс – животные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pic>
        <p:nvPicPr>
          <p:cNvPr id="1027" name="Picture 3" descr="C:\Users\use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5295" y="4762241"/>
            <a:ext cx="2299633" cy="1665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5901558" y="1487213"/>
            <a:ext cx="4183117" cy="1576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51338" y="1355834"/>
            <a:ext cx="4183117" cy="1576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информатика. </a:t>
            </a:r>
            <a:r>
              <a:rPr lang="ru-RU" sz="28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 2025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26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78070" y="1366344"/>
            <a:ext cx="44984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2"/>
                </a:solidFill>
              </a:rPr>
              <a:t>1 часть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 выполняется на бумажном носителе </a:t>
            </a:r>
          </a:p>
          <a:p>
            <a:pPr algn="ctr"/>
            <a:r>
              <a:rPr lang="ru-RU" sz="2000" i="1" dirty="0" smtClean="0"/>
              <a:t>(отводится один урок </a:t>
            </a:r>
          </a:p>
          <a:p>
            <a:pPr algn="ctr"/>
            <a:r>
              <a:rPr lang="ru-RU" sz="2000" i="1" dirty="0" smtClean="0"/>
              <a:t>не более 45 минут)</a:t>
            </a:r>
            <a:r>
              <a:rPr lang="ru-RU" sz="2000" b="1" dirty="0" smtClean="0"/>
              <a:t> </a:t>
            </a:r>
            <a:endParaRPr lang="ru-RU" sz="2000" i="1" dirty="0" smtClean="0"/>
          </a:p>
          <a:p>
            <a:pPr algn="just"/>
            <a:endParaRPr lang="ru-RU" sz="2000" i="1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i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6268502" y="3050818"/>
            <a:ext cx="430490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7 класс – задания №13, №14, №15</a:t>
            </a:r>
          </a:p>
          <a:p>
            <a:pPr algn="just"/>
            <a:r>
              <a:rPr lang="ru-RU" sz="2000" dirty="0" smtClean="0"/>
              <a:t>8 класс – задания №11, №12</a:t>
            </a:r>
          </a:p>
          <a:p>
            <a:pPr algn="just"/>
            <a:endParaRPr lang="ru-RU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923365" y="3962418"/>
            <a:ext cx="441588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200" b="1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Инструктивные материалы по проведению ВПР по предмету «Информатика» </a:t>
            </a:r>
            <a:r>
              <a:rPr lang="ru-RU" sz="2000" dirty="0" smtClean="0"/>
              <a:t>опубликованы в ЛК ГИС ФИС ОКО в публикации от 10 марта 2025 г. </a:t>
            </a:r>
            <a:r>
              <a:rPr lang="ru-RU" sz="2000" b="1" dirty="0" smtClean="0"/>
              <a:t>«Инструктивные материалы для организации ВПР в 2025 г. в ОО»</a:t>
            </a:r>
            <a:endParaRPr lang="ru-RU" sz="2000" b="1" dirty="0"/>
          </a:p>
        </p:txBody>
      </p:sp>
      <p:pic>
        <p:nvPicPr>
          <p:cNvPr id="1028" name="Picture 4" descr="\\192.168.1.208\dok\методисту Казакова Н.В\Рисунок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262" y="3805068"/>
            <a:ext cx="5035075" cy="2769152"/>
          </a:xfrm>
          <a:prstGeom prst="rect">
            <a:avLst/>
          </a:prstGeom>
          <a:noFill/>
        </p:spPr>
      </p:pic>
      <p:cxnSp>
        <p:nvCxnSpPr>
          <p:cNvPr id="18" name="Прямая со стрелкой 17"/>
          <p:cNvCxnSpPr/>
          <p:nvPr/>
        </p:nvCxnSpPr>
        <p:spPr>
          <a:xfrm flipH="1">
            <a:off x="6866965" y="5235388"/>
            <a:ext cx="591671" cy="38548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9143691" y="5351002"/>
            <a:ext cx="591671" cy="38548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119925" y="911037"/>
            <a:ext cx="4286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dirty="0" smtClean="0"/>
              <a:t>Работа состоит </a:t>
            </a:r>
            <a:r>
              <a:rPr lang="ru-RU" sz="2400" b="1" dirty="0" smtClean="0">
                <a:solidFill>
                  <a:srgbClr val="C00000"/>
                </a:solidFill>
              </a:rPr>
              <a:t>из двух частей</a:t>
            </a:r>
            <a:r>
              <a:rPr lang="ru-RU" sz="2400" dirty="0" smtClean="0">
                <a:solidFill>
                  <a:srgbClr val="C00000"/>
                </a:solidFill>
              </a:rPr>
              <a:t>: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44055" y="1434691"/>
            <a:ext cx="47086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2"/>
                </a:solidFill>
              </a:rPr>
              <a:t>     2 часть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выполняется на компьютере</a:t>
            </a:r>
            <a:r>
              <a:rPr lang="ru-RU" sz="2000" b="1" dirty="0" smtClean="0"/>
              <a:t> </a:t>
            </a:r>
          </a:p>
          <a:p>
            <a:pPr algn="ctr"/>
            <a:r>
              <a:rPr lang="ru-RU" sz="2000" i="1" dirty="0" smtClean="0"/>
              <a:t>(отводится один урок </a:t>
            </a:r>
          </a:p>
          <a:p>
            <a:pPr algn="ctr"/>
            <a:r>
              <a:rPr lang="ru-RU" sz="2000" i="1" dirty="0" smtClean="0"/>
              <a:t>не более 45 минут)</a:t>
            </a:r>
            <a:endParaRPr lang="ru-RU" sz="2000" dirty="0"/>
          </a:p>
        </p:txBody>
      </p:sp>
      <p:cxnSp>
        <p:nvCxnSpPr>
          <p:cNvPr id="17" name="Прямая со стрелкой 16"/>
          <p:cNvCxnSpPr>
            <a:stCxn id="13" idx="2"/>
          </p:cNvCxnSpPr>
          <p:nvPr/>
        </p:nvCxnSpPr>
        <p:spPr>
          <a:xfrm rot="5400000">
            <a:off x="4789418" y="1071201"/>
            <a:ext cx="172319" cy="775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68189" y="1409487"/>
            <a:ext cx="638321" cy="146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информатика. </a:t>
            </a:r>
            <a:r>
              <a:rPr lang="ru-RU" sz="28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 2025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27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84729" y="945611"/>
            <a:ext cx="10488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</a:t>
            </a:r>
            <a:endParaRPr lang="ru-RU" sz="2400" i="1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000357" y="689392"/>
            <a:ext cx="4347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Технические требования к компьютерам </a:t>
            </a:r>
            <a:endParaRPr lang="ru-RU" b="1" dirty="0">
              <a:solidFill>
                <a:schemeClr val="tx2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04047" y="1078254"/>
          <a:ext cx="10766612" cy="5504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243"/>
                <a:gridCol w="3640569"/>
                <a:gridCol w="4114800"/>
              </a:tblGrid>
              <a:tr h="344892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Компонент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Конфигурация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607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Операционная система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 управлением операционной системы семейства </a:t>
                      </a:r>
                      <a:r>
                        <a:rPr lang="ru-RU" sz="1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Windows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или </a:t>
                      </a:r>
                      <a:r>
                        <a:rPr lang="ru-RU" sz="1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Linux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для платформ x86, x64. 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46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Центральный процессор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Минимальная конфигурация: одноядерный, минимальная частота 3,0 ГГц, </a:t>
                      </a:r>
                    </a:p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Рекомендуемая конфигурация: </a:t>
                      </a:r>
                      <a:r>
                        <a:rPr lang="ru-RU" sz="16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двухъядерный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минимальная частота 2 ГГц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46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Оперативная память 	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Минимальный объем: от 2 ГБ, </a:t>
                      </a:r>
                    </a:p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Рекомендуемый объем: от 4 ГБ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46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Свободное дисковое пространство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10 ГБ 	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760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Прочее оборудование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Манипулятор «мышь». Клавиатура. </a:t>
                      </a:r>
                    </a:p>
                    <a:p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Видеокарта и монитор: разрешение не менее 1024 по горизонтали, не менее 768 по вертикали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999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Программное обеспечение 	</a:t>
                      </a:r>
                    </a:p>
                    <a:p>
                      <a:endParaRPr lang="ru-RU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u="sng" dirty="0" smtClean="0"/>
                        <a:t>7 класс: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-ПО для работы с презентациями; 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-Текстовый редактор; 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-ПО для работы с электронными таблицами; 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-Программа архивации файлов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клас</a:t>
                      </a:r>
                      <a:r>
                        <a:rPr lang="ru-RU" sz="1800" b="1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с:</a:t>
                      </a:r>
                    </a:p>
                    <a:p>
                      <a:r>
                        <a:rPr lang="ru-RU" sz="1800" b="1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-Среда программирования «</a:t>
                      </a:r>
                      <a:r>
                        <a:rPr lang="ru-RU" sz="1800" b="1" u="none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КуМир</a:t>
                      </a:r>
                      <a:r>
                        <a:rPr lang="ru-RU" sz="1800" b="1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– Стандарт»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версии 2.1.0 (rc10 или rc11); 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-Текстовый редактор	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574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информатика. </a:t>
            </a:r>
            <a:r>
              <a:rPr lang="ru-RU" sz="2800" b="1" cap="all" dirty="0" err="1" smtClean="0">
                <a:solidFill>
                  <a:srgbClr val="0070C0"/>
                </a:solidFill>
                <a:cs typeface="Times New Roman" pitchFamily="18" charset="0"/>
              </a:rPr>
              <a:t>вПР</a:t>
            </a:r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 2025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28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1037658" y="749449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84729" y="945611"/>
            <a:ext cx="10488706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/>
          </a:p>
          <a:p>
            <a:pPr algn="just"/>
            <a:r>
              <a:rPr lang="ru-RU" sz="2400" b="1" dirty="0" smtClean="0"/>
              <a:t>Технический специалист ОО на этапе подготовки к ВПР: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Проверят соответствие компьютеров техническим требованиям, наличие необходимого программного обеспечения на всех компьютерах, задействованных при проведении проверочной работы</a:t>
            </a:r>
            <a:r>
              <a:rPr lang="ru-RU" sz="2400" dirty="0" smtClean="0"/>
              <a:t>;</a:t>
            </a:r>
            <a:endParaRPr lang="ru-RU" sz="800" dirty="0" smtClean="0"/>
          </a:p>
          <a:p>
            <a:pPr algn="just"/>
            <a:endParaRPr lang="ru-RU" sz="2400" dirty="0" smtClean="0"/>
          </a:p>
          <a:p>
            <a:pPr algn="just">
              <a:buFont typeface="Wingdings" pitchFamily="2" charset="2"/>
              <a:buChar char="§"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Перед началом ВПР блокирует на физическом уровне выход в Интернет;</a:t>
            </a:r>
          </a:p>
          <a:p>
            <a:pPr algn="just"/>
            <a:endParaRPr lang="ru-RU" sz="2400" dirty="0" smtClean="0"/>
          </a:p>
          <a:p>
            <a:pPr algn="just">
              <a:buFont typeface="Wingdings" pitchFamily="2" charset="2"/>
              <a:buChar char="§"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Освобождает рабочий стол компьютера от программ и ярлыков, которые не используются в данной работе</a:t>
            </a:r>
          </a:p>
          <a:p>
            <a:pPr algn="just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Порядок действий технического специалиста ОО подробно описан в </a:t>
            </a:r>
            <a:r>
              <a:rPr lang="ru-RU" sz="2400" b="1" dirty="0" smtClean="0">
                <a:solidFill>
                  <a:srgbClr val="C00000"/>
                </a:solidFill>
              </a:rPr>
              <a:t>инструктивных материалах по проведению ВПР по предмету «Информатика»</a:t>
            </a:r>
          </a:p>
          <a:p>
            <a:pPr algn="just">
              <a:buFont typeface="Wingdings" pitchFamily="2" charset="2"/>
              <a:buChar char="§"/>
            </a:pPr>
            <a:endParaRPr lang="ru-RU" sz="2400" dirty="0" smtClean="0">
              <a:solidFill>
                <a:srgbClr val="002060"/>
              </a:solidFill>
            </a:endParaRPr>
          </a:p>
          <a:p>
            <a:pPr algn="just">
              <a:buFontTx/>
              <a:buChar char="-"/>
            </a:pPr>
            <a:endParaRPr lang="ru-RU" sz="2400" dirty="0" smtClean="0"/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  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endParaRPr lang="ru-RU" sz="2400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6169"/>
            <a:ext cx="10972800" cy="545169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Анонсы ВПР - 2025</a:t>
            </a:r>
            <a:endParaRPr lang="ru-RU" sz="28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894223" y="848060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40828" y="1429406"/>
            <a:ext cx="5339255" cy="39857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C00000"/>
                </a:solidFill>
              </a:rPr>
              <a:t>Механизм загрузки результатов ВПР:</a:t>
            </a:r>
          </a:p>
          <a:p>
            <a:pPr algn="just"/>
            <a:endParaRPr lang="ru-RU" sz="11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Программа Адаптер: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Загрузка результатов ВПР с выделенного рабочего места ответственного организатора ОО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Удобный пользовательский интерфейс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Расширенный формат представления результатов</a:t>
            </a:r>
          </a:p>
          <a:p>
            <a:pPr algn="just">
              <a:buFont typeface="Wingdings" pitchFamily="2" charset="2"/>
              <a:buChar char="Ø"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i="1" dirty="0" smtClean="0"/>
              <a:t>(ЛК ОО ФИС ОКО: раздел «Техническая поддержка», публикация «Программа для передачи результатов ВПР»)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32483" y="1098331"/>
            <a:ext cx="5339255" cy="2754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C00000"/>
                </a:solidFill>
              </a:rPr>
              <a:t>Раздел Паспорт в ЛК ОО ГИС ФИС ОКО:</a:t>
            </a:r>
          </a:p>
          <a:p>
            <a:pPr algn="just"/>
            <a:endParaRPr lang="ru-RU" sz="1100" b="1" dirty="0" smtClean="0"/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Сведения об ОО: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Данные хранятся в ФИС ОКО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Данные поддерживаются ОО в актуальном состоянии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Отсутствует необходимость подготовки и передачи контекстных данных об ОО для проведения ВПР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37739" y="4120055"/>
            <a:ext cx="5339255" cy="24622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200" b="1" dirty="0" smtClean="0">
                <a:solidFill>
                  <a:srgbClr val="C00000"/>
                </a:solidFill>
              </a:rPr>
              <a:t>Персонифицированная аналитика </a:t>
            </a:r>
            <a:endParaRPr lang="en-US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для ОО:</a:t>
            </a:r>
          </a:p>
          <a:p>
            <a:pPr algn="just"/>
            <a:endParaRPr lang="ru-RU" sz="10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Предметные рекомендации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Анализ достижений планируемых результатов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 Рекомендации по повышению объективности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6169"/>
            <a:ext cx="10972800" cy="545169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solidFill>
                  <a:srgbClr val="0070C0"/>
                </a:solidFill>
                <a:cs typeface="Times New Roman" pitchFamily="18" charset="0"/>
              </a:rPr>
              <a:t>ВПР - 2025</a:t>
            </a:r>
            <a:endParaRPr lang="ru-RU" sz="28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CA72F7F-E750-9744-B0DC-8DF4E172C7CF}"/>
              </a:ext>
            </a:extLst>
          </p:cNvPr>
          <p:cNvCxnSpPr>
            <a:cxnSpLocks/>
          </p:cNvCxnSpPr>
          <p:nvPr/>
        </p:nvCxnSpPr>
        <p:spPr>
          <a:xfrm>
            <a:off x="894223" y="848060"/>
            <a:ext cx="10151308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8895" y="1084729"/>
            <a:ext cx="107935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На официальном сайте ФГБУ «ФИОКО»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в разделе «Навигатор ОКО» – «Навигатор ВПР в ОО»</a:t>
            </a:r>
          </a:p>
          <a:p>
            <a:pPr algn="ctr"/>
            <a:r>
              <a:rPr lang="ru-RU" sz="2400" dirty="0" smtClean="0"/>
              <a:t>             </a:t>
            </a:r>
            <a:r>
              <a:rPr lang="ru-RU" sz="2400" dirty="0" smtClean="0">
                <a:solidFill>
                  <a:srgbClr val="3C7AE0"/>
                </a:solidFill>
              </a:rPr>
              <a:t>(</a:t>
            </a:r>
            <a:r>
              <a:rPr lang="en-US" sz="2400" dirty="0" smtClean="0">
                <a:hlinkClick r:id="rId2"/>
              </a:rPr>
              <a:t>https://fioco.ru/nav-vpr-oo)</a:t>
            </a:r>
            <a:r>
              <a:rPr lang="ru-RU" sz="2400" dirty="0" smtClean="0">
                <a:hlinkClick r:id="rId2"/>
              </a:rPr>
              <a:t> размещены</a:t>
            </a:r>
            <a:r>
              <a:rPr lang="ru-RU" sz="2400" dirty="0" smtClean="0"/>
              <a:t>:</a:t>
            </a:r>
          </a:p>
          <a:p>
            <a:pPr algn="ctr"/>
            <a:endParaRPr lang="ru-RU" sz="2400" dirty="0" smtClean="0"/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нормативные документы ВПР</a:t>
            </a:r>
          </a:p>
          <a:p>
            <a:pPr algn="just"/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методические материалы по проведению ВПР</a:t>
            </a:r>
          </a:p>
          <a:p>
            <a:pPr algn="just"/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образцы и описания проверочных работ для проведения ВПР в 2025 году</a:t>
            </a:r>
          </a:p>
          <a:p>
            <a:pPr algn="just"/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перечень учебных изданий по тематике ВПР, прошедших экспертизу и получивших положительную экспертную оценку ФГБУ «ФИОКО»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792" y="1460937"/>
            <a:ext cx="9984829" cy="372066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Официальный сайт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https://gia21.rchuv.ru/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+mn-lt"/>
              </a:rPr>
              <a:t/>
            </a:r>
            <a:br>
              <a:rPr lang="ru-RU" sz="2400" b="1" i="1" dirty="0" smtClean="0">
                <a:latin typeface="+mn-lt"/>
              </a:rPr>
            </a:br>
            <a:r>
              <a:rPr lang="ru-RU" sz="2400" b="1" i="1" dirty="0" smtClean="0">
                <a:latin typeface="+mn-lt"/>
              </a:rPr>
              <a:t/>
            </a:r>
            <a:br>
              <a:rPr lang="ru-RU" sz="2400" b="1" i="1" dirty="0" smtClean="0">
                <a:latin typeface="+mn-lt"/>
              </a:rPr>
            </a:br>
            <a:r>
              <a:rPr lang="ru-RU" sz="2400" b="1" i="1" dirty="0" smtClean="0">
                <a:latin typeface="+mn-lt"/>
              </a:rPr>
              <a:t>тел.</a:t>
            </a:r>
            <a:r>
              <a:rPr lang="en-US" sz="2400" b="1" i="1" dirty="0" smtClean="0">
                <a:latin typeface="+mn-lt"/>
              </a:rPr>
              <a:t> </a:t>
            </a:r>
            <a:r>
              <a:rPr lang="ru-RU" sz="2400" b="1" i="1" dirty="0" smtClean="0">
                <a:latin typeface="+mn-lt"/>
              </a:rPr>
              <a:t>57-21-60, 57-21-66</a:t>
            </a:r>
            <a:br>
              <a:rPr lang="ru-RU" sz="2400" b="1" i="1" dirty="0" smtClean="0">
                <a:latin typeface="+mn-lt"/>
              </a:rPr>
            </a:br>
            <a:r>
              <a:rPr lang="en-US" sz="2400" b="1" i="1" dirty="0" smtClean="0">
                <a:latin typeface="+mn-lt"/>
              </a:rPr>
              <a:t>  </a:t>
            </a:r>
            <a:r>
              <a:rPr lang="ru-RU" sz="2400" b="1" dirty="0" smtClean="0">
                <a:latin typeface="+mn-lt"/>
              </a:rPr>
              <a:t>е</a:t>
            </a:r>
            <a:r>
              <a:rPr lang="en-US" sz="2400" b="1" dirty="0" smtClean="0">
                <a:latin typeface="+mn-lt"/>
              </a:rPr>
              <a:t>-mail: </a:t>
            </a:r>
            <a:r>
              <a:rPr lang="en-US" sz="2400" b="1" dirty="0" smtClean="0">
                <a:latin typeface="+mn-lt"/>
                <a:hlinkClick r:id="rId3"/>
              </a:rPr>
              <a:t>monitoring21@mail.ru</a:t>
            </a:r>
            <a:r>
              <a:rPr lang="en-US" sz="2400" b="1" dirty="0" smtClean="0">
                <a:latin typeface="+mn-lt"/>
              </a:rPr>
              <a:t> </a:t>
            </a:r>
            <a:r>
              <a:rPr lang="ru-RU" sz="2400" b="1" dirty="0" smtClean="0">
                <a:latin typeface="+mn-lt"/>
              </a:rPr>
              <a:t>,</a:t>
            </a:r>
            <a:br>
              <a:rPr lang="ru-RU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  <a:hlinkClick r:id="rId4"/>
              </a:rPr>
              <a:t>reg21vpr@mail.ru</a:t>
            </a: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Официальные страницы в социальных сетях:</a:t>
            </a:r>
            <a:br>
              <a:rPr lang="ru-RU" sz="2400" dirty="0" smtClean="0">
                <a:latin typeface="+mn-lt"/>
              </a:rPr>
            </a:br>
            <a:r>
              <a:rPr lang="ru-RU" sz="2800" dirty="0" smtClean="0">
                <a:latin typeface="+mn-lt"/>
              </a:rPr>
              <a:t/>
            </a:r>
            <a:br>
              <a:rPr lang="ru-RU" sz="2800" dirty="0" smtClean="0">
                <a:latin typeface="+mn-lt"/>
              </a:rPr>
            </a:br>
            <a:r>
              <a:rPr lang="ru-RU" sz="2800" b="1" dirty="0">
                <a:latin typeface="+mn-lt"/>
              </a:rPr>
              <a:t/>
            </a:r>
            <a:br>
              <a:rPr lang="ru-RU" sz="2800" b="1" dirty="0">
                <a:latin typeface="+mn-lt"/>
              </a:rPr>
            </a:br>
            <a:r>
              <a:rPr lang="en-US" sz="3600" b="1" dirty="0">
                <a:latin typeface="Perpetua" pitchFamily="18" charset="0"/>
              </a:rPr>
              <a:t/>
            </a:r>
            <a:br>
              <a:rPr lang="en-US" sz="3600" b="1" dirty="0">
                <a:latin typeface="Perpetua" pitchFamily="18" charset="0"/>
              </a:rPr>
            </a:br>
            <a:endParaRPr lang="ru-RU" sz="3600" b="1" dirty="0">
              <a:latin typeface="Perpetu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486" y="755613"/>
            <a:ext cx="2081492" cy="165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72235" y="420452"/>
            <a:ext cx="9520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libri" pitchFamily="34" charset="0"/>
                <a:cs typeface="Segoe UI" pitchFamily="34" charset="0"/>
              </a:rPr>
              <a:t>БУ «Республиканский центр новых образовательных технологий» </a:t>
            </a:r>
            <a:br>
              <a:rPr lang="ru-RU" b="1" dirty="0" smtClean="0">
                <a:latin typeface="Calibri" pitchFamily="34" charset="0"/>
                <a:cs typeface="Segoe UI" pitchFamily="34" charset="0"/>
              </a:rPr>
            </a:br>
            <a:r>
              <a:rPr lang="ru-RU" b="1" dirty="0" smtClean="0">
                <a:latin typeface="Calibri" pitchFamily="34" charset="0"/>
                <a:cs typeface="Segoe UI" pitchFamily="34" charset="0"/>
              </a:rPr>
              <a:t>Минобразования Чувашии</a:t>
            </a:r>
            <a:endParaRPr lang="nl-NL" b="1" dirty="0">
              <a:latin typeface="Calibri" pitchFamily="34" charset="0"/>
              <a:cs typeface="Segoe UI" pitchFamily="34" charset="0"/>
            </a:endParaRPr>
          </a:p>
        </p:txBody>
      </p:sp>
      <p:pic>
        <p:nvPicPr>
          <p:cNvPr id="6" name="Picture 2" descr="C:\Users\user\Desktop\qr69969190.png"/>
          <p:cNvPicPr>
            <a:picLocks noChangeAspect="1" noChangeArrowheads="1"/>
          </p:cNvPicPr>
          <p:nvPr/>
        </p:nvPicPr>
        <p:blipFill>
          <a:blip r:embed="rId6" cstate="print"/>
          <a:srcRect t="33200" r="1602" b="17451"/>
          <a:stretch>
            <a:fillRect/>
          </a:stretch>
        </p:blipFill>
        <p:spPr bwMode="auto">
          <a:xfrm>
            <a:off x="611560" y="4221088"/>
            <a:ext cx="2441153" cy="2090125"/>
          </a:xfrm>
          <a:prstGeom prst="rect">
            <a:avLst/>
          </a:prstGeom>
          <a:noFill/>
        </p:spPr>
      </p:pic>
      <p:pic>
        <p:nvPicPr>
          <p:cNvPr id="7" name="Picture 4" descr="C:\Users\user\Desktop\qr_tmp.jpg"/>
          <p:cNvPicPr>
            <a:picLocks noChangeAspect="1" noChangeArrowheads="1"/>
          </p:cNvPicPr>
          <p:nvPr/>
        </p:nvPicPr>
        <p:blipFill>
          <a:blip r:embed="rId7" cstate="print"/>
          <a:srcRect l="2775" t="23335" r="2873" b="21285"/>
          <a:stretch>
            <a:fillRect/>
          </a:stretch>
        </p:blipFill>
        <p:spPr bwMode="auto">
          <a:xfrm>
            <a:off x="4356857" y="3850537"/>
            <a:ext cx="2448272" cy="2736304"/>
          </a:xfrm>
          <a:prstGeom prst="rect">
            <a:avLst/>
          </a:prstGeom>
          <a:noFill/>
        </p:spPr>
      </p:pic>
      <p:pic>
        <p:nvPicPr>
          <p:cNvPr id="8" name="Picture 3" descr="C:\Users\user\Desktop\QR_cod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08928" y="3824824"/>
            <a:ext cx="2395984" cy="2395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9814</TotalTime>
  <Words>2367</Words>
  <Application>Microsoft Office PowerPoint</Application>
  <PresentationFormat>Произвольный</PresentationFormat>
  <Paragraphs>371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Проведение  Всероссийских проверочных работ  в 2025 году</vt:lpstr>
      <vt:lpstr>Постановление Правительства РФ от 30 апреля 2024 г. № 556</vt:lpstr>
      <vt:lpstr>Слайд 3</vt:lpstr>
      <vt:lpstr>нИКО - 2024</vt:lpstr>
      <vt:lpstr>Всероссийские проверочные работы 2024</vt:lpstr>
      <vt:lpstr>ОО с признаками необъективности ВПР </vt:lpstr>
      <vt:lpstr>Процедуры и «маркеры» необъективности ВПР</vt:lpstr>
      <vt:lpstr>Завышенные значения среднего балла по каждой процедуре  (ВПР по русскому языку и математике в 4 и 5 классах)</vt:lpstr>
      <vt:lpstr>Завышенные значения среднего балла по каждой процедуре  (ВПР по русскому языку и математике в 4 и 5 классах)</vt:lpstr>
      <vt:lpstr>Несоответствие результатов оценочной процедуры и школьных отметок по каждой оценочной процедуре  (ВПР по русскому языку и математике в 4 и 5 классах)</vt:lpstr>
      <vt:lpstr>Распределение первичных баллов участников ВПР </vt:lpstr>
      <vt:lpstr>Распределение первичных баллов участников ВПР  по русскому языку в 4 кл. в МБОУ…</vt:lpstr>
      <vt:lpstr>Распределение первичных баллов участников ВПР  по математике в 4 кл. в МБОУ…</vt:lpstr>
      <vt:lpstr>Всероссийские проверочные работы 2025</vt:lpstr>
      <vt:lpstr>Всероссийские проверочные работы 2025</vt:lpstr>
      <vt:lpstr>участники впр</vt:lpstr>
      <vt:lpstr>Всероссийские проверочные работы 2025</vt:lpstr>
      <vt:lpstr>перечень учебных предметов</vt:lpstr>
      <vt:lpstr>вПР по предметам на основе случайного выбора</vt:lpstr>
      <vt:lpstr>Распределение предметов на основе случайного выбора</vt:lpstr>
      <vt:lpstr>Проведение вПР в 4-8 и 10 классах</vt:lpstr>
      <vt:lpstr> СРОКИ ПРОВЕДЕНИЯ И ВРЕМЯ ВЫПОЛНЕНИЯ ВПР В 4 - 8 И 10 КЛАССАХ </vt:lpstr>
      <vt:lpstr> </vt:lpstr>
      <vt:lpstr>Слайд 24</vt:lpstr>
      <vt:lpstr>Биология. вПР 2025</vt:lpstr>
      <vt:lpstr>информатика. вПР 2025</vt:lpstr>
      <vt:lpstr>информатика. вПР 2025</vt:lpstr>
      <vt:lpstr>информатика. вПР 2025</vt:lpstr>
      <vt:lpstr>Анонсы ВПР - 2025</vt:lpstr>
      <vt:lpstr>ВПР - 2025</vt:lpstr>
      <vt:lpstr>Официальный сайт https://gia21.rchuv.ru/   тел. 57-21-60, 57-21-66   е-mail: monitoring21@mail.ru , reg21vpr@mail.ru  Официальные страницы в социальных сетях:    </vt:lpstr>
    </vt:vector>
  </TitlesOfParts>
  <Company>Умная Москва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ФИОКО</dc:creator>
  <cp:lastModifiedBy>cnot</cp:lastModifiedBy>
  <cp:revision>921</cp:revision>
  <dcterms:created xsi:type="dcterms:W3CDTF">2016-12-17T10:03:25Z</dcterms:created>
  <dcterms:modified xsi:type="dcterms:W3CDTF">2025-04-04T06:00:04Z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Умная Москва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1</vt:i4>
  </property>
  <property fmtid="{D5CDD505-2E9C-101B-9397-08002B2CF9AE}" pid="8" name="Notes">
    <vt:i4>62</vt:i4>
  </property>
  <property fmtid="{D5CDD505-2E9C-101B-9397-08002B2CF9AE}" pid="9" name="PresentationFormat">
    <vt:lpwstr>Экран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62</vt:i4>
  </property>
</Properties>
</file>