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EDB6B-CBAA-436F-AA1F-A0AE9CEC8D15}" type="datetimeFigureOut">
              <a:rPr lang="ru-RU" smtClean="0"/>
              <a:t>21.02.2025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DF1BA-E76F-4B48-AA1E-F574DB072D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27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DF1BA-E76F-4B48-AA1E-F574DB072D8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349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8F34F-906A-4EB2-AF03-1650B60EA648}" type="datetimeFigureOut">
              <a:rPr lang="ru-RU" smtClean="0"/>
              <a:pPr/>
              <a:t>21.02.2025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AB5FA-5C9A-4F8C-9C71-4F04C3513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700808"/>
            <a:ext cx="53799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10-дневное </a:t>
            </a:r>
          </a:p>
          <a:p>
            <a:pPr algn="ctr"/>
            <a:r>
              <a:rPr lang="ru-RU" sz="4000" b="1" dirty="0">
                <a:solidFill>
                  <a:srgbClr val="0070C0"/>
                </a:solidFill>
              </a:rPr>
              <a:t>о</a:t>
            </a:r>
            <a:r>
              <a:rPr lang="ru-RU" sz="4000" b="1" dirty="0" smtClean="0">
                <a:solidFill>
                  <a:srgbClr val="0070C0"/>
                </a:solidFill>
              </a:rPr>
              <a:t>сенне-зимнее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для детей от 1,5-7 лет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0050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МБДОУ «Детский сад № 4 «Колокольчик»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города Алатыря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Чувашской Республики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5220637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94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Запеканка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творожная со сгущенкой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квашеной капусты с яблоками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Бульон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Макароны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отварные 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Курица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сухофруктов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Винегрет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овощной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Кисель 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1700808"/>
            <a:ext cx="5379999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10-дневное </a:t>
            </a:r>
          </a:p>
          <a:p>
            <a:endParaRPr lang="ru-RU" sz="6000" b="1" dirty="0" smtClean="0">
              <a:solidFill>
                <a:srgbClr val="0070C0"/>
              </a:solidFill>
            </a:endParaRPr>
          </a:p>
          <a:p>
            <a:r>
              <a:rPr lang="ru-RU" sz="6000" b="1" dirty="0" smtClean="0">
                <a:solidFill>
                  <a:srgbClr val="0070C0"/>
                </a:solidFill>
              </a:rPr>
              <a:t>Осенне-зимнее</a:t>
            </a: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dirty="0" smtClean="0"/>
              <a:t>для детей от 1,5-7 лет</a:t>
            </a:r>
            <a:endParaRPr lang="ru-RU" sz="2800" dirty="0"/>
          </a:p>
        </p:txBody>
      </p:sp>
      <p:pic>
        <p:nvPicPr>
          <p:cNvPr id="5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76056" y="0"/>
            <a:ext cx="3960440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411193"/>
              </p:ext>
            </p:extLst>
          </p:nvPr>
        </p:nvGraphicFramePr>
        <p:xfrm>
          <a:off x="395536" y="1484784"/>
          <a:ext cx="5544616" cy="4674482"/>
        </p:xfrm>
        <a:graphic>
          <a:graphicData uri="http://schemas.openxmlformats.org/drawingml/2006/table">
            <a:tbl>
              <a:tblPr/>
              <a:tblGrid>
                <a:gridCol w="2462674"/>
                <a:gridCol w="712879"/>
                <a:gridCol w="712879"/>
                <a:gridCol w="756084"/>
                <a:gridCol w="900100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5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4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>
                          <a:latin typeface="+mn-lt"/>
                          <a:ea typeface="Calibri"/>
                          <a:cs typeface="Times New Roman"/>
                        </a:rPr>
                        <a:t>калории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1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Каша пшенная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молочная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162,8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186,20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96,00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115,30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порциями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29,90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7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7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банан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96,0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7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Обед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7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Салат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из моркови с яблоком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картофельный с </a:t>
                      </a:r>
                      <a:r>
                        <a:rPr lang="ru-RU" sz="12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клецкими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125,4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132,/8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Плов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330,40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425,10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Лимонный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37,60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48,80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61,20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52,40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Йогурт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79,1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Булочка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домашняя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183,0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190,7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716016" y="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день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понедельник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176464" cy="4839323"/>
        </p:xfrm>
        <a:graphic>
          <a:graphicData uri="http://schemas.openxmlformats.org/drawingml/2006/table">
            <a:tbl>
              <a:tblPr/>
              <a:tblGrid>
                <a:gridCol w="2373534"/>
                <a:gridCol w="863834"/>
                <a:gridCol w="939096"/>
              </a:tblGrid>
              <a:tr h="1974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Каша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манная молочная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сыром и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сливочным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Груша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Обед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Огурец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порционный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картофельный на мясном бульоне со сметаной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Лимонный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помидор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репчатым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550449"/>
              </p:ext>
            </p:extLst>
          </p:nvPr>
        </p:nvGraphicFramePr>
        <p:xfrm>
          <a:off x="251520" y="1340768"/>
          <a:ext cx="5616624" cy="5450980"/>
        </p:xfrm>
        <a:graphic>
          <a:graphicData uri="http://schemas.openxmlformats.org/drawingml/2006/table">
            <a:tbl>
              <a:tblPr/>
              <a:tblGrid>
                <a:gridCol w="2520280"/>
                <a:gridCol w="756084"/>
                <a:gridCol w="756084"/>
                <a:gridCol w="792088"/>
                <a:gridCol w="79208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Каша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«дружба»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159,0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187,2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напиток с молоком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96,0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Times New Roman"/>
                          <a:ea typeface="Times New Roman"/>
                          <a:cs typeface="Times New Roman"/>
                        </a:rPr>
                        <a:t>Сок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яблочный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Печенье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Салат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из свежих помидор и огурцов</a:t>
                      </a:r>
                      <a:endParaRPr lang="ru-RU" sz="12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вермишелевый на </a:t>
                      </a:r>
                      <a:r>
                        <a:rPr lang="ru-RU" sz="12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куринном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бульоне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64,5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92,0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5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Котлеты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натуральные из кур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178,7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196,6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Пюре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из гороха с маслом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234,8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270,0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Компот из сухофруктов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Хлеб ржаной 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Батон 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Пирожок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печеный с яблоками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156,2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185,6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Чай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 сахаром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788024" y="0"/>
            <a:ext cx="4572000" cy="70923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день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вторник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5132985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210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Омлет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натуральный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Какао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 молоке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Пряник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Сельдь с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Суп вермишелевый на курином бульоне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Картофельное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пюре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Суфле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отварной курицы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Сырники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творожные запеченные с изюмом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Кисломолочный 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Соус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сметанный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382172"/>
              </p:ext>
            </p:extLst>
          </p:nvPr>
        </p:nvGraphicFramePr>
        <p:xfrm>
          <a:off x="179512" y="729429"/>
          <a:ext cx="5616625" cy="5829860"/>
        </p:xfrm>
        <a:graphic>
          <a:graphicData uri="http://schemas.openxmlformats.org/drawingml/2006/table">
            <a:tbl>
              <a:tblPr/>
              <a:tblGrid>
                <a:gridCol w="2704753"/>
                <a:gridCol w="679624"/>
                <a:gridCol w="720080"/>
                <a:gridCol w="792088"/>
                <a:gridCol w="720080"/>
              </a:tblGrid>
              <a:tr h="2040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65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7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 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4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Вермишель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молочная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4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Чай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 сахаром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4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Батон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74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Масло порциями</a:t>
                      </a:r>
                      <a:endParaRPr lang="ru-RU" sz="1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r>
                        <a:rPr lang="en-US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яблочный</a:t>
                      </a:r>
                      <a:endParaRPr lang="ru-RU" sz="12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Вафли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53,10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106,20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7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Сельдь с луком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136,1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2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Суп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гороховый</a:t>
                      </a: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0" dirty="0"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мясном </a:t>
                      </a:r>
                      <a:r>
                        <a:rPr lang="ru-RU" sz="1200" b="0" dirty="0">
                          <a:latin typeface="Times New Roman"/>
                          <a:ea typeface="Times New Roman"/>
                          <a:cs typeface="Times New Roman"/>
                        </a:rPr>
                        <a:t>бульоне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171,3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пшеничного хлеба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Птица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тушеная в соусе с овощами</a:t>
                      </a:r>
                      <a:endParaRPr lang="ru-RU" sz="12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138,90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161,80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из свежих яблок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</a:t>
                      </a:r>
                      <a:r>
                        <a:rPr lang="ru-RU" sz="12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ржаной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7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Йогурт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Батон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01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день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среда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961799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210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Вермишель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отварная в молоке жидкая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Бутерброд с сыром и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сливочным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Бананы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115</a:t>
                      </a:r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помидоров и огурцов с зеленым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Борщ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 мясном бульоне со сметаной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Котлета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Пюре из гороха с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сухофруктов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Пирожок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печеный с капустой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Кисель 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892091"/>
              </p:ext>
            </p:extLst>
          </p:nvPr>
        </p:nvGraphicFramePr>
        <p:xfrm>
          <a:off x="107504" y="1124745"/>
          <a:ext cx="5760640" cy="5208987"/>
        </p:xfrm>
        <a:graphic>
          <a:graphicData uri="http://schemas.openxmlformats.org/drawingml/2006/table">
            <a:tbl>
              <a:tblPr/>
              <a:tblGrid>
                <a:gridCol w="2594448"/>
                <a:gridCol w="719000"/>
                <a:gridCol w="719000"/>
                <a:gridCol w="864096"/>
                <a:gridCol w="864096"/>
              </a:tblGrid>
              <a:tr h="211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2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6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Омлет натуральный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161,1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190,1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Какао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108,4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5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5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47,0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1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28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Салат из моркови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872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Суп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рыбный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86,7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Суфле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из рыбы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164,0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186,3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Пюре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картофельное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142,2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Компот из смеси сухофруктов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Хлеб ржаной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Батон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2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Печенье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3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Чай</a:t>
                      </a:r>
                      <a:r>
                        <a:rPr lang="ru-RU" sz="12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 сахаром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116632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 день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четверг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681379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210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« Дружба»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Вафли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Помидоры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порционные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Суп рыбный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Картофельное пюре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Котлета рыбная, рубленая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Пирожок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яблоком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Кисломолочный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519203"/>
              </p:ext>
            </p:extLst>
          </p:nvPr>
        </p:nvGraphicFramePr>
        <p:xfrm>
          <a:off x="395536" y="1052736"/>
          <a:ext cx="5400600" cy="5262304"/>
        </p:xfrm>
        <a:graphic>
          <a:graphicData uri="http://schemas.openxmlformats.org/drawingml/2006/table">
            <a:tbl>
              <a:tblPr/>
              <a:tblGrid>
                <a:gridCol w="2450432"/>
                <a:gridCol w="755004"/>
                <a:gridCol w="755004"/>
                <a:gridCol w="720080"/>
                <a:gridCol w="720080"/>
              </a:tblGrid>
              <a:tr h="210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Объем 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 манная молочная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171,9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72,50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 яблочный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Печенье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витаминный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36,8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Щи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со сметаной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102,6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119,4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Биточки паровые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146,4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195,5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Макаронные изделия отварные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98,4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116,1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смеси сухофруктов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77,50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3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моркови с изюмом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54,8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82,2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с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сахором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 день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Первая неделя, пятница</a:t>
            </a:r>
            <a:endParaRPr lang="ru-RU" dirty="0"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681379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22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Каша пшенная молочная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Какао на молоке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Бутерброд 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Кекс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Огурец порционный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Рассольник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сметаной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Голубцы ленивые с отварным мясом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картофельный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Кисломолочный 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734304"/>
              </p:ext>
            </p:extLst>
          </p:nvPr>
        </p:nvGraphicFramePr>
        <p:xfrm>
          <a:off x="179512" y="908719"/>
          <a:ext cx="5616624" cy="5688631"/>
        </p:xfrm>
        <a:graphic>
          <a:graphicData uri="http://schemas.openxmlformats.org/drawingml/2006/table">
            <a:tbl>
              <a:tblPr/>
              <a:tblGrid>
                <a:gridCol w="2594448"/>
                <a:gridCol w="719000"/>
                <a:gridCol w="719000"/>
                <a:gridCol w="792088"/>
                <a:gridCol w="792088"/>
              </a:tblGrid>
              <a:tr h="4965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5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4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гречневая молочная жидкая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153,7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184,0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напиток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с молоком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96,00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7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 яблочный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Вафли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53,1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106,2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6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моркови с яблоками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55,65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Борщ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 мясном бульоне со сметаной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184,9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183,6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Бефстроганов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отварного мяса в томатно-сметанном соусе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132,80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148,60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Пюре картофельное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141,50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Напиток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лимонный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136,70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48,80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77,50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Булочка домашняя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183,0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Йогурт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 день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неделя, понедельник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5220637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945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Запеканка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творожная со сгущенкой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квашеной капусты с яблоками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Бульон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Макароны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отварные 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Курица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отварная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сухофруктов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Винегрет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овощной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Кисель 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486717"/>
              </p:ext>
            </p:extLst>
          </p:nvPr>
        </p:nvGraphicFramePr>
        <p:xfrm>
          <a:off x="179512" y="646329"/>
          <a:ext cx="5725806" cy="5746566"/>
        </p:xfrm>
        <a:graphic>
          <a:graphicData uri="http://schemas.openxmlformats.org/drawingml/2006/table">
            <a:tbl>
              <a:tblPr/>
              <a:tblGrid>
                <a:gridCol w="2594448"/>
                <a:gridCol w="755094"/>
                <a:gridCol w="826922"/>
                <a:gridCol w="720080"/>
                <a:gridCol w="829262"/>
              </a:tblGrid>
              <a:tr h="5639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6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8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Запеканка из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творога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сгущенным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молоком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72,60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5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5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11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9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витаминный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36,8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картофельный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81,5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90,6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Птица тушеная с морковью и луком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Рис отварной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164,90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194,70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смеси сухофруктов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Соус сметанный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22,50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22,50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Пирожок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печеный с капустой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119,3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157,7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яблочный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 день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неделя, вторник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635367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22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Суп рисовый молочный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Чай сладкий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Бутерброд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сыром и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Помидоры порционные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рыбный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Капуста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тушеная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Сосиска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Лимонный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Ватрушка с творогом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Кисель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386173"/>
              </p:ext>
            </p:extLst>
          </p:nvPr>
        </p:nvGraphicFramePr>
        <p:xfrm>
          <a:off x="107504" y="1196752"/>
          <a:ext cx="5616624" cy="4827447"/>
        </p:xfrm>
        <a:graphic>
          <a:graphicData uri="http://schemas.openxmlformats.org/drawingml/2006/table">
            <a:tbl>
              <a:tblPr/>
              <a:tblGrid>
                <a:gridCol w="2594448"/>
                <a:gridCol w="719000"/>
                <a:gridCol w="719000"/>
                <a:gridCol w="792088"/>
                <a:gridCol w="792088"/>
              </a:tblGrid>
              <a:tr h="238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«ДРУЖБА»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187,,2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Какао с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молоком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108,4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Печенье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125,1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яблочный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свежих помидор и огурцов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Рассольник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ленинградский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163,2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Капуста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тушеная с мясом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160,9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179,6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свежих яблок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Йогурт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1166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 день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неделя, среда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618589"/>
          <a:ext cx="4186808" cy="5265953"/>
        </p:xfrm>
        <a:graphic>
          <a:graphicData uri="http://schemas.openxmlformats.org/drawingml/2006/table">
            <a:tbl>
              <a:tblPr/>
              <a:tblGrid>
                <a:gridCol w="2500605"/>
                <a:gridCol w="913208"/>
                <a:gridCol w="772995"/>
              </a:tblGrid>
              <a:tr h="1890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53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гречневая молочная жидкая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Яйцо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8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Второй завтрак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Конфеты шоколадные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1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8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огурцов с репчатым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Щи со сметаной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Картофельное пюре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2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Бефстроганов из отварной говядины в томатно-сметанном соусе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сухофруктов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Оладьи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изюмом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Кисломолочный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Соус молочный сладкий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498187"/>
              </p:ext>
            </p:extLst>
          </p:nvPr>
        </p:nvGraphicFramePr>
        <p:xfrm>
          <a:off x="107504" y="1196755"/>
          <a:ext cx="5760640" cy="5550134"/>
        </p:xfrm>
        <a:graphic>
          <a:graphicData uri="http://schemas.openxmlformats.org/drawingml/2006/table">
            <a:tbl>
              <a:tblPr/>
              <a:tblGrid>
                <a:gridCol w="2666456"/>
                <a:gridCol w="755004"/>
                <a:gridCol w="755004"/>
                <a:gridCol w="792088"/>
                <a:gridCol w="792088"/>
              </a:tblGrid>
              <a:tr h="215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4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Вермишель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молочная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117,1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174,4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 сахаром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33,33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4,00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29,90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Второй завтрак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Банан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9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69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2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моркови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рыбный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90,7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Котлеты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рыбные паровые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108,8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136,9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Пюре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картофельное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смеси сухофруктов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32,10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38,70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Хлеб 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6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Печенье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83,4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125,1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 сахаром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11,11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17,77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9 день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Вторая неделя, четверг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4464496" cy="4862073"/>
        </p:xfrm>
        <a:graphic>
          <a:graphicData uri="http://schemas.openxmlformats.org/drawingml/2006/table">
            <a:tbl>
              <a:tblPr/>
              <a:tblGrid>
                <a:gridCol w="2594448"/>
                <a:gridCol w="973776"/>
                <a:gridCol w="896272"/>
              </a:tblGrid>
              <a:tr h="122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5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0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Каша рисовая молочная жидкая с изюмом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Кофейный 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Бутерброд со сливочным маслом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Банан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Сельдь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супа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Бульон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Рагу овощное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Котлеты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Кисель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пшеничный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Булочка сдобная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сахаром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Home\Pictures\meny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589421"/>
              </p:ext>
            </p:extLst>
          </p:nvPr>
        </p:nvGraphicFramePr>
        <p:xfrm>
          <a:off x="251520" y="1196752"/>
          <a:ext cx="5688632" cy="5698120"/>
        </p:xfrm>
        <a:graphic>
          <a:graphicData uri="http://schemas.openxmlformats.org/drawingml/2006/table">
            <a:tbl>
              <a:tblPr/>
              <a:tblGrid>
                <a:gridCol w="2304256"/>
                <a:gridCol w="900100"/>
                <a:gridCol w="900100"/>
                <a:gridCol w="792088"/>
                <a:gridCol w="792088"/>
              </a:tblGrid>
              <a:tr h="226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блюд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Объем порций (г)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8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9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1,5-3 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3-7лет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объем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Calibri"/>
                          <a:ea typeface="Calibri"/>
                          <a:cs typeface="Times New Roman"/>
                        </a:rPr>
                        <a:t>калории</a:t>
                      </a:r>
                      <a:endParaRPr lang="ru-RU" sz="12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5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dirty="0">
                          <a:latin typeface="Times New Roman"/>
                          <a:ea typeface="Calibri"/>
                          <a:cs typeface="Times New Roman"/>
                        </a:rPr>
                        <a:t>Завтрак</a:t>
                      </a:r>
                      <a:endParaRPr lang="ru-RU" sz="1200" u="none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Каша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манная молочная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143,0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171,9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Кофейный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напиток с молоком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96,00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115,30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65,50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Масло порциями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29,90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37,40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dirty="0" smtClean="0">
                          <a:latin typeface="Times New Roman"/>
                          <a:ea typeface="Calibri"/>
                          <a:cs typeface="Times New Roman"/>
                        </a:rPr>
                        <a:t>Второй завтрак</a:t>
                      </a:r>
                      <a:endParaRPr lang="ru-RU" sz="1200" u="none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Яблоко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47,0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9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3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Сельдь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 луком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88,60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133,00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Гренки из пшеничного хлеба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74,00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Бульон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из 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1,30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Рагу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овощное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95,40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Котлеты натуральные из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кур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178,7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196,6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Компот из свежих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яблок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Хлеб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ржаной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61,20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38,00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77,50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9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Полдник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8878" marR="588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Салат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из моркови с изюмом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Чай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 сахаром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33,33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Батон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39,3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52,4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 день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Вторая неделя, пятница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2166</Words>
  <Application>Microsoft Office PowerPoint</Application>
  <PresentationFormat>Экран (4:3)</PresentationFormat>
  <Paragraphs>1404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1</cp:lastModifiedBy>
  <cp:revision>116</cp:revision>
  <dcterms:created xsi:type="dcterms:W3CDTF">2016-08-10T18:03:47Z</dcterms:created>
  <dcterms:modified xsi:type="dcterms:W3CDTF">2025-02-21T11:41:54Z</dcterms:modified>
</cp:coreProperties>
</file>