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EDB6B-CBAA-436F-AA1F-A0AE9CEC8D15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DF1BA-E76F-4B48-AA1E-F574DB072D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271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F1BA-E76F-4B48-AA1E-F574DB072D8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349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700808"/>
            <a:ext cx="5379999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10-дневное </a:t>
            </a:r>
          </a:p>
          <a:p>
            <a:pPr algn="ctr"/>
            <a:r>
              <a:rPr lang="ru-RU" sz="4000" b="1" dirty="0">
                <a:solidFill>
                  <a:srgbClr val="0070C0"/>
                </a:solidFill>
              </a:rPr>
              <a:t>в</a:t>
            </a:r>
            <a:r>
              <a:rPr lang="ru-RU" sz="4000" b="1" dirty="0" smtClean="0">
                <a:solidFill>
                  <a:srgbClr val="0070C0"/>
                </a:solidFill>
              </a:rPr>
              <a:t>есенне-летнее</a:t>
            </a: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для детей от 1,5-7 лет</a:t>
            </a:r>
          </a:p>
          <a:p>
            <a:pPr algn="ctr"/>
            <a:endParaRPr lang="ru-RU" sz="2000" b="1" dirty="0" smtClean="0"/>
          </a:p>
          <a:p>
            <a:pPr algn="ctr"/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40050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МБДОУ «Детский сад № 4 «Колокольчик»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города Алатыря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Чувашской Республики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5220637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194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Запеканка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творожная со сгущенкой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Чай сладкий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Бутерброд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Яблоко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квашеной капусты с яблоками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Гренки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для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Бульон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кур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Макароны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отварные 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Курица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отварная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сухофруктов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Винегрет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овощной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Кисель из яблок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5536" y="1700808"/>
            <a:ext cx="5379999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10-дневное </a:t>
            </a:r>
          </a:p>
          <a:p>
            <a:endParaRPr lang="ru-RU" sz="6000" b="1" dirty="0" smtClean="0">
              <a:solidFill>
                <a:srgbClr val="0070C0"/>
              </a:solidFill>
            </a:endParaRPr>
          </a:p>
          <a:p>
            <a:r>
              <a:rPr lang="ru-RU" sz="6000" b="1" dirty="0" smtClean="0">
                <a:solidFill>
                  <a:srgbClr val="0070C0"/>
                </a:solidFill>
              </a:rPr>
              <a:t>Осенне-зимнее</a:t>
            </a: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b="1" dirty="0" smtClean="0"/>
              <a:t>для детей от 1,5-7 лет</a:t>
            </a:r>
            <a:endParaRPr lang="ru-RU" sz="2800" dirty="0"/>
          </a:p>
        </p:txBody>
      </p:sp>
      <p:pic>
        <p:nvPicPr>
          <p:cNvPr id="5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076056" y="0"/>
            <a:ext cx="3960440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035814"/>
              </p:ext>
            </p:extLst>
          </p:nvPr>
        </p:nvGraphicFramePr>
        <p:xfrm>
          <a:off x="395536" y="1484784"/>
          <a:ext cx="5544616" cy="4674482"/>
        </p:xfrm>
        <a:graphic>
          <a:graphicData uri="http://schemas.openxmlformats.org/drawingml/2006/table">
            <a:tbl>
              <a:tblPr/>
              <a:tblGrid>
                <a:gridCol w="2462674"/>
                <a:gridCol w="712879"/>
                <a:gridCol w="712879"/>
                <a:gridCol w="756084"/>
                <a:gridCol w="900100"/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257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4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>
                          <a:latin typeface="+mn-lt"/>
                          <a:ea typeface="Calibri"/>
                          <a:cs typeface="Times New Roman"/>
                        </a:rPr>
                        <a:t>калории</a:t>
                      </a: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1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Каша пшенная 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молочная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162,3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186,20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Кофейный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96,00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115,30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52,40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65,50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порциями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29,90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37,40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7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7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банан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</a:t>
                      </a:r>
                      <a:endParaRPr lang="ru-RU" sz="12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7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Обед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7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Салат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из свеклы с изюмом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61,7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картофельный с </a:t>
                      </a:r>
                      <a:r>
                        <a:rPr lang="ru-RU" sz="12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клецкими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125,4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132,8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Плов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330,40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425,10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Лимонный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37,60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48,80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61,20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77,50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52,40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65,50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Йогурт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79,1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79,1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Булочка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домашняя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183,0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190,7</a:t>
                      </a:r>
                      <a:endParaRPr lang="ru-RU" sz="12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716016" y="0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день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Первая неделя, понедельник</a:t>
            </a:r>
            <a:endParaRPr lang="ru-RU" dirty="0"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176464" cy="4839323"/>
        </p:xfrm>
        <a:graphic>
          <a:graphicData uri="http://schemas.openxmlformats.org/drawingml/2006/table">
            <a:tbl>
              <a:tblPr/>
              <a:tblGrid>
                <a:gridCol w="2373534"/>
                <a:gridCol w="863834"/>
                <a:gridCol w="939096"/>
              </a:tblGrid>
              <a:tr h="1974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Каша 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манная молочная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Кофейный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Бутерброд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сыром и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сливочным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Груша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115</a:t>
                      </a: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Обед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Огурец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порционный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картофельный на мясном бульоне со сметаной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Плов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Лимонный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помидор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репчатым луком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сахаром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530363"/>
              </p:ext>
            </p:extLst>
          </p:nvPr>
        </p:nvGraphicFramePr>
        <p:xfrm>
          <a:off x="251520" y="1340768"/>
          <a:ext cx="5616624" cy="5450980"/>
        </p:xfrm>
        <a:graphic>
          <a:graphicData uri="http://schemas.openxmlformats.org/drawingml/2006/table">
            <a:tbl>
              <a:tblPr/>
              <a:tblGrid>
                <a:gridCol w="2520280"/>
                <a:gridCol w="756084"/>
                <a:gridCol w="756084"/>
                <a:gridCol w="792088"/>
                <a:gridCol w="79208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Каша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«дружба»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159,9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187,2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Кофейный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напиток с молоком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115,3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Сок яблочный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Печенье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83,40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125,10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Салат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из свежих помидор и огурцов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вермишелевый на </a:t>
                      </a:r>
                      <a:r>
                        <a:rPr lang="ru-RU" sz="12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куринном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. бульоне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64,5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92,0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58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Котлеты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натуральные из кур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178,7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196,6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Пюре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из гороха с маслом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234,8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270,0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Компот из сухофруктов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32,10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Хлеб ржаной 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Батон 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Пирожок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печеный с яблоками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156,2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185,6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Чай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 сахаром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788024" y="0"/>
            <a:ext cx="4572000" cy="70923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день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Первая неделя, вторник</a:t>
            </a:r>
            <a:endParaRPr lang="ru-RU" dirty="0"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5132985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2103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Омлет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натуральный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Какао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 молоке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Бутерброд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Пряник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Сельдь с луком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Суп вермишелевый на курином бульоне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Картофельное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пюре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Суфле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отварной курицы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сахаром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Сырники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творожные запеченные с изюмом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Кисломолочный 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Соус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сметанный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160318"/>
              </p:ext>
            </p:extLst>
          </p:nvPr>
        </p:nvGraphicFramePr>
        <p:xfrm>
          <a:off x="179512" y="729429"/>
          <a:ext cx="5616625" cy="6074261"/>
        </p:xfrm>
        <a:graphic>
          <a:graphicData uri="http://schemas.openxmlformats.org/drawingml/2006/table">
            <a:tbl>
              <a:tblPr/>
              <a:tblGrid>
                <a:gridCol w="2704753"/>
                <a:gridCol w="679624"/>
                <a:gridCol w="720080"/>
                <a:gridCol w="792088"/>
                <a:gridCol w="720080"/>
              </a:tblGrid>
              <a:tr h="2040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65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67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 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74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Вермишель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молочная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117,1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174,4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74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Чай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 сахаром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33,30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74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Батон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74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Масло порциями</a:t>
                      </a:r>
                      <a:endParaRPr lang="ru-RU" sz="12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  <a:r>
                        <a:rPr lang="en-US" sz="12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яблочный</a:t>
                      </a:r>
                      <a:endParaRPr lang="ru-RU" sz="12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Вафли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53,10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106,20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7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Сельдь с луком</a:t>
                      </a:r>
                      <a:endParaRPr lang="ru-RU"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90,7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136,1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Суп</a:t>
                      </a:r>
                      <a:r>
                        <a:rPr lang="ru-RU" sz="12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гороховый</a:t>
                      </a: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0" dirty="0">
                          <a:latin typeface="Times New Roman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мясном </a:t>
                      </a:r>
                      <a:r>
                        <a:rPr lang="ru-RU" sz="1200" b="0" dirty="0">
                          <a:latin typeface="Times New Roman"/>
                          <a:ea typeface="Times New Roman"/>
                          <a:cs typeface="Times New Roman"/>
                        </a:rPr>
                        <a:t>бульоне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171,3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Гренки</a:t>
                      </a:r>
                      <a:r>
                        <a:rPr lang="ru-RU" sz="12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пшеничного хлеба</a:t>
                      </a:r>
                      <a:endParaRPr lang="ru-RU"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1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Птица</a:t>
                      </a:r>
                      <a:r>
                        <a:rPr lang="ru-RU" sz="12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тушеная в соусе с овощами</a:t>
                      </a:r>
                      <a:endParaRPr lang="ru-RU" sz="12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297,0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199,3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из свежих яблок</a:t>
                      </a:r>
                      <a:endParaRPr lang="ru-RU"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45,8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55,10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</a:t>
                      </a:r>
                      <a:r>
                        <a:rPr lang="ru-RU" sz="12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ржаной</a:t>
                      </a:r>
                      <a:endParaRPr lang="ru-RU"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7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Йогурт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79,1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79,1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Батон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31,00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34,10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0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день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Первая неделя, среда</a:t>
            </a:r>
            <a:endParaRPr lang="ru-RU" dirty="0"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4961799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2103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Вермишель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отварная в молоке жидкая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сладкий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Бутерброд с сыром и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сливочным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Бананы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115</a:t>
                      </a:r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помидоров и огурцов с зеленым луком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Борщ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 мясном бульоне со сметаной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Котлета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Пюре из гороха с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сухофруктов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Пирожок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печеный с капустой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Кисель из яблок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094886"/>
              </p:ext>
            </p:extLst>
          </p:nvPr>
        </p:nvGraphicFramePr>
        <p:xfrm>
          <a:off x="107504" y="1124745"/>
          <a:ext cx="5760640" cy="5208987"/>
        </p:xfrm>
        <a:graphic>
          <a:graphicData uri="http://schemas.openxmlformats.org/drawingml/2006/table">
            <a:tbl>
              <a:tblPr/>
              <a:tblGrid>
                <a:gridCol w="2594448"/>
                <a:gridCol w="719000"/>
                <a:gridCol w="719000"/>
                <a:gridCol w="864096"/>
                <a:gridCol w="864096"/>
              </a:tblGrid>
              <a:tr h="2117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28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7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6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Омлет натуральный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161,1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190,1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3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Какао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108,4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3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3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5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5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Яблоко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1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28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Салат из квашен. капусты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87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Суп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рыбный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81,2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86,7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Суфле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из рыбы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186,3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Пюре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картофельное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115,2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142,2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Компот из смеси сухофруктов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32,10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Хлеб ржаной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Батон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2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Печенье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83,4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125,1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Чай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 сахаром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39,9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116632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 день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Первая неделя, четверг</a:t>
            </a:r>
            <a:endParaRPr lang="ru-RU" dirty="0"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4681379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2103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Каша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« Дружба»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Кофейный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Бутерброд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Вафли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Помидоры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порционные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Суп рыбный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Картофельное пюре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Котлета рыбная, рубленая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Чай с сахаром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Пирожок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яблоком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Кисломолочный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673688"/>
              </p:ext>
            </p:extLst>
          </p:nvPr>
        </p:nvGraphicFramePr>
        <p:xfrm>
          <a:off x="251520" y="1052736"/>
          <a:ext cx="5544616" cy="5550336"/>
        </p:xfrm>
        <a:graphic>
          <a:graphicData uri="http://schemas.openxmlformats.org/drawingml/2006/table">
            <a:tbl>
              <a:tblPr/>
              <a:tblGrid>
                <a:gridCol w="2594448"/>
                <a:gridCol w="755004"/>
                <a:gridCol w="755004"/>
                <a:gridCol w="720080"/>
                <a:gridCol w="720080"/>
              </a:tblGrid>
              <a:tr h="3097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Объем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Каша манная молочная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143,0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171,9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72,50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 яблочный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Печенье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83,40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125,10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 из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свеклы с огурцами солеными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36,8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Щи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со сметаной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102,6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119,4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Биточки паровые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146,4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195,5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Макаронные изделия отварные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98,4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116,1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смеси сухофруктов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32,10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77,50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8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Винегрет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овощной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59,4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156,00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185,60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 с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сахором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0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 день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Первая неделя, пятница</a:t>
            </a:r>
            <a:endParaRPr lang="ru-RU" dirty="0"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4681379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122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Каша пшенная молочная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Какао на молоке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Бутерброд 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Кекс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Огурец порционный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Рассольник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 сметаной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Голубцы ленивые с отварным мясом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Чай с сахаром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картофельный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Кисломолочный 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175737"/>
              </p:ext>
            </p:extLst>
          </p:nvPr>
        </p:nvGraphicFramePr>
        <p:xfrm>
          <a:off x="179512" y="908719"/>
          <a:ext cx="5616624" cy="5724838"/>
        </p:xfrm>
        <a:graphic>
          <a:graphicData uri="http://schemas.openxmlformats.org/drawingml/2006/table">
            <a:tbl>
              <a:tblPr/>
              <a:tblGrid>
                <a:gridCol w="2594448"/>
                <a:gridCol w="719000"/>
                <a:gridCol w="719000"/>
                <a:gridCol w="792088"/>
                <a:gridCol w="792088"/>
              </a:tblGrid>
              <a:tr h="4965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659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2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2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Каша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гречневая молочная жидкая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153,7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Кофейный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напиток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с молоком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96,00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115,30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 яблочный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Вафли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83,1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106,2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6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Салат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квашеной капусты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50,20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Борщ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на мясном бульоне со сметаной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184,9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183,6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Бефстроганов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отварного мяса в томатно-сметанном соусе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173,3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148,60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Пюре картофельное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113,40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141,50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Напиток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лимонный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136,70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48,80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77,50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Булочка домашняя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183,0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190,7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Йогурт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79,10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79,10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 день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Вторая неделя, понедельник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5220637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194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Запеканка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творожная со сгущенкой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Чай сладкий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Бутерброд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Яблоко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квашеной капусты с яблоками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Гренки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для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Бульон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кур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Макароны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отварные 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Курица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отварная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сухофруктов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Винегрет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овощной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Кисель из яблок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287184"/>
              </p:ext>
            </p:extLst>
          </p:nvPr>
        </p:nvGraphicFramePr>
        <p:xfrm>
          <a:off x="179512" y="646329"/>
          <a:ext cx="5725806" cy="6041260"/>
        </p:xfrm>
        <a:graphic>
          <a:graphicData uri="http://schemas.openxmlformats.org/drawingml/2006/table">
            <a:tbl>
              <a:tblPr/>
              <a:tblGrid>
                <a:gridCol w="2594448"/>
                <a:gridCol w="755094"/>
                <a:gridCol w="826922"/>
                <a:gridCol w="720080"/>
                <a:gridCol w="829262"/>
              </a:tblGrid>
              <a:tr h="563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67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83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2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Запеканка из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творога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сгущенным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молоком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151,3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174,2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4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Чай сладкий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72,60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4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4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5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5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Яблоко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47,0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47,0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11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свеклы с изюмом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60,00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картофельный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81,5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90,6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Птица тушеная с морковью и луком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174,3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Рис отварной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164,90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194,70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смеси сухофруктов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32,10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Соус сметанный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22,50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22,50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4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Пирожок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печеный с капустой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119,3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157,7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яблочный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 день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Вторая неделя, вторник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4635367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122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Суп рисовый молочный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Чай сладкий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Бутерброд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сыром и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Яблоко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Помидоры порционные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рыбный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Капуста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тушеная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Сосиска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Лимонный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Ватрушка с творогом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Кисель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яблок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94571"/>
              </p:ext>
            </p:extLst>
          </p:nvPr>
        </p:nvGraphicFramePr>
        <p:xfrm>
          <a:off x="107504" y="1196752"/>
          <a:ext cx="5616624" cy="4791392"/>
        </p:xfrm>
        <a:graphic>
          <a:graphicData uri="http://schemas.openxmlformats.org/drawingml/2006/table">
            <a:tbl>
              <a:tblPr/>
              <a:tblGrid>
                <a:gridCol w="2594448"/>
                <a:gridCol w="719000"/>
                <a:gridCol w="719000"/>
                <a:gridCol w="792088"/>
                <a:gridCol w="792088"/>
              </a:tblGrid>
              <a:tr h="238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Каша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 «ДРУЖБА»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159,9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187,2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Какао  с молоком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108,4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Печенье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83,4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125,1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яблочный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43,0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88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свежих помидор и огурцов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Рассольник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ленинградский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163,2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174,6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Капуста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тушеная с мясом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160,9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179,6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свежих яблок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45,80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55,10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142,30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170,20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Йогурт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79,1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79,1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1166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 день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Вторая неделя, среда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1618589"/>
          <a:ext cx="4186808" cy="5265953"/>
        </p:xfrm>
        <a:graphic>
          <a:graphicData uri="http://schemas.openxmlformats.org/drawingml/2006/table">
            <a:tbl>
              <a:tblPr/>
              <a:tblGrid>
                <a:gridCol w="2500605"/>
                <a:gridCol w="913208"/>
                <a:gridCol w="772995"/>
              </a:tblGrid>
              <a:tr h="189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53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3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Каша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гречневая молочная жидкая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3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Яйцо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3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Кофейный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7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8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Второй завтрак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7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Конфеты шоколадные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1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8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огурцов с репчатым луком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Щи со сметаной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Картофельное пюре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2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Бефстроганов из отварной говядины в томатно-сметанном соусе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сухофруктов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Оладьи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изюмом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Кисломолочный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Соус молочный сладкий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258550"/>
              </p:ext>
            </p:extLst>
          </p:nvPr>
        </p:nvGraphicFramePr>
        <p:xfrm>
          <a:off x="107504" y="1196755"/>
          <a:ext cx="5760640" cy="5550134"/>
        </p:xfrm>
        <a:graphic>
          <a:graphicData uri="http://schemas.openxmlformats.org/drawingml/2006/table">
            <a:tbl>
              <a:tblPr/>
              <a:tblGrid>
                <a:gridCol w="2666456"/>
                <a:gridCol w="755004"/>
                <a:gridCol w="755004"/>
                <a:gridCol w="792088"/>
                <a:gridCol w="792088"/>
              </a:tblGrid>
              <a:tr h="215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447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9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0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Вермишель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молочная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117,1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174,4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0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 сахаром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108,40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130,30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0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9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29,90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Второй завтрак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Банан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9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69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2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свеклы с огурцами солеными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рыбный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74,1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90,7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Котлеты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рыбные паровые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108,8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136,9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Пюре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картофельное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115,7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143,0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смеси сухофруктов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32,10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6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Печенье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83,4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125,1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 сахаром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9 день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Вторая неделя, четверг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4862073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122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Каша рисовая молочная жидкая с изюмом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Кофейный напиток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Бутерброд 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Банан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Сельдь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луком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Гренки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для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Бульон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кур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Рагу овощное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Котлеты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кур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Кисель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яблок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Булочка сдобная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сахаром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21464"/>
              </p:ext>
            </p:extLst>
          </p:nvPr>
        </p:nvGraphicFramePr>
        <p:xfrm>
          <a:off x="251520" y="1196752"/>
          <a:ext cx="5688632" cy="5698120"/>
        </p:xfrm>
        <a:graphic>
          <a:graphicData uri="http://schemas.openxmlformats.org/drawingml/2006/table">
            <a:tbl>
              <a:tblPr/>
              <a:tblGrid>
                <a:gridCol w="2304256"/>
                <a:gridCol w="900100"/>
                <a:gridCol w="900100"/>
                <a:gridCol w="792088"/>
                <a:gridCol w="792088"/>
              </a:tblGrid>
              <a:tr h="226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8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69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6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5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Каша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манная молочная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141,3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171,9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Кофейный напиток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96,00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115,30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Яблоко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41,40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41,40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9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Сельдь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луком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90,7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Гренки из пшеничного хлеба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Бульон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кур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1,30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Рагу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овощное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105,3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Котлеты натуральные из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кур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178,7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196,6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из свежих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яблок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32,10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77,50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9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Винегрет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овощной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39,6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59,4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 сахаром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39,3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latin typeface="Times New Roman"/>
                          <a:ea typeface="Times New Roman"/>
                          <a:cs typeface="Times New Roman"/>
                        </a:rPr>
                        <a:t>52,4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10 день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Вторая неделя, пятница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2172</Words>
  <Application>Microsoft Office PowerPoint</Application>
  <PresentationFormat>Экран (4:3)</PresentationFormat>
  <Paragraphs>1405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1</cp:lastModifiedBy>
  <cp:revision>102</cp:revision>
  <dcterms:created xsi:type="dcterms:W3CDTF">2016-08-10T18:03:47Z</dcterms:created>
  <dcterms:modified xsi:type="dcterms:W3CDTF">2025-02-21T12:41:26Z</dcterms:modified>
</cp:coreProperties>
</file>