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6"/>
  </p:notesMasterIdLst>
  <p:sldIdLst>
    <p:sldId id="256" r:id="rId3"/>
    <p:sldId id="277" r:id="rId4"/>
    <p:sldId id="276" r:id="rId5"/>
    <p:sldId id="281" r:id="rId6"/>
    <p:sldId id="257" r:id="rId7"/>
    <p:sldId id="258" r:id="rId8"/>
    <p:sldId id="263" r:id="rId9"/>
    <p:sldId id="266" r:id="rId10"/>
    <p:sldId id="267" r:id="rId11"/>
    <p:sldId id="269" r:id="rId12"/>
    <p:sldId id="282" r:id="rId13"/>
    <p:sldId id="274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927D"/>
    <a:srgbClr val="1C5C90"/>
    <a:srgbClr val="164770"/>
    <a:srgbClr val="245A4D"/>
    <a:srgbClr val="66C2AC"/>
    <a:srgbClr val="257AC1"/>
    <a:srgbClr val="14436A"/>
    <a:srgbClr val="327E6C"/>
    <a:srgbClr val="1F649D"/>
    <a:srgbClr val="62D5E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-1644" y="-90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4AC81-2FC8-4081-97DF-3FA26CAAD24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76A1C-D914-40F1-96FE-D8741CE049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8373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76A1C-D914-40F1-96FE-D8741CE049C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5940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scene3d>
              <a:camera prst="orthographicFront"/>
              <a:lightRig rig="threePt" dir="t"/>
            </a:scene3d>
          </a:bodyPr>
          <a:lstStyle>
            <a:lvl1pPr>
              <a:defRPr b="1">
                <a:solidFill>
                  <a:srgbClr val="14436A"/>
                </a:solidFill>
                <a:latin typeface="Century Gothic" pitchFamily="34" charset="0"/>
                <a:cs typeface="Segoe UI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245A4D"/>
                </a:solidFill>
                <a:effectLst>
                  <a:outerShdw blurRad="50800" dist="38100" dir="2700000" algn="tl" rotWithShape="0">
                    <a:schemeClr val="bg1">
                      <a:lumMod val="75000"/>
                      <a:alpha val="40000"/>
                    </a:schemeClr>
                  </a:outerShdw>
                </a:effectLst>
                <a:latin typeface="Century Gothic" pitchFamily="34" charset="0"/>
                <a:cs typeface="Segoe U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3A927D"/>
                </a:solidFill>
              </a:defRPr>
            </a:lvl1pPr>
            <a:lvl2pPr>
              <a:defRPr sz="2400">
                <a:solidFill>
                  <a:srgbClr val="3A927D"/>
                </a:solidFill>
              </a:defRPr>
            </a:lvl2pPr>
            <a:lvl3pPr>
              <a:defRPr sz="2000">
                <a:solidFill>
                  <a:srgbClr val="3A927D"/>
                </a:solidFill>
              </a:defRPr>
            </a:lvl3pPr>
            <a:lvl4pPr>
              <a:defRPr sz="1800">
                <a:solidFill>
                  <a:srgbClr val="3A927D"/>
                </a:solidFill>
              </a:defRPr>
            </a:lvl4pPr>
            <a:lvl5pPr>
              <a:defRPr sz="1800">
                <a:solidFill>
                  <a:srgbClr val="3A927D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A927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3A927D"/>
                </a:solidFill>
              </a:defRPr>
            </a:lvl1pPr>
            <a:lvl2pPr>
              <a:defRPr sz="2000">
                <a:solidFill>
                  <a:srgbClr val="3A927D"/>
                </a:solidFill>
              </a:defRPr>
            </a:lvl2pPr>
            <a:lvl3pPr>
              <a:defRPr sz="1800">
                <a:solidFill>
                  <a:srgbClr val="3A927D"/>
                </a:solidFill>
              </a:defRPr>
            </a:lvl3pPr>
            <a:lvl4pPr>
              <a:defRPr sz="1600">
                <a:solidFill>
                  <a:srgbClr val="3A927D"/>
                </a:solidFill>
              </a:defRPr>
            </a:lvl4pPr>
            <a:lvl5pPr>
              <a:defRPr sz="1600">
                <a:solidFill>
                  <a:srgbClr val="3A927D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>
              <a:bevelB w="0" h="0"/>
              <a:contourClr>
                <a:srgbClr val="1C5C90"/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CE13621-88B8-4EF6-A7EC-28D1D61DFBC4}" type="datetimeFigureOut">
              <a:rPr lang="ru-RU" smtClean="0"/>
              <a:pPr/>
              <a:t>31.01.2024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ln>
            <a:noFill/>
          </a:ln>
          <a:solidFill>
            <a:srgbClr val="164770"/>
          </a:solidFill>
          <a:effectLst>
            <a:outerShdw blurRad="50800" dist="38100" dir="2700000" algn="tl" rotWithShape="0">
              <a:schemeClr val="bg1">
                <a:lumMod val="75000"/>
                <a:alpha val="40000"/>
              </a:schemeClr>
            </a:outerShdw>
          </a:effectLst>
          <a:latin typeface="+mj-lt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rgbClr val="164770"/>
          </a:solidFill>
          <a:latin typeface="Segoe UI" pitchFamily="34" charset="0"/>
          <a:ea typeface="+mn-ea"/>
          <a:cs typeface="Segoe UI" pitchFamily="34" charset="0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rgbClr val="164770"/>
          </a:solidFill>
          <a:latin typeface="Segoe UI" pitchFamily="34" charset="0"/>
          <a:ea typeface="+mn-ea"/>
          <a:cs typeface="Segoe UI" pitchFamily="34" charset="0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rgbClr val="164770"/>
          </a:solidFill>
          <a:latin typeface="Segoe UI" pitchFamily="34" charset="0"/>
          <a:ea typeface="+mn-ea"/>
          <a:cs typeface="Segoe UI" pitchFamily="34" charset="0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rgbClr val="164770"/>
          </a:solidFill>
          <a:latin typeface="Segoe UI" pitchFamily="34" charset="0"/>
          <a:ea typeface="+mn-ea"/>
          <a:cs typeface="Segoe UI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7772400" cy="3312368"/>
          </a:xfrm>
        </p:spPr>
        <p:txBody>
          <a:bodyPr>
            <a:noAutofit/>
          </a:bodyPr>
          <a:lstStyle/>
          <a:p>
            <a:r>
              <a:rPr lang="ru-RU" sz="4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Урок математики в </a:t>
            </a:r>
            <a:r>
              <a:rPr lang="ru-RU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 классе </a:t>
            </a:r>
            <a:r>
              <a:rPr lang="ru-RU" sz="4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теме </a:t>
            </a:r>
            <a:r>
              <a:rPr lang="ru-RU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Сложение и вычитание смешанных чисел</a:t>
            </a:r>
            <a:r>
              <a:rPr lang="ru-RU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4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88640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Вычислите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рямоугольник 2"/>
              <p:cNvSpPr/>
              <p:nvPr/>
            </p:nvSpPr>
            <p:spPr>
              <a:xfrm>
                <a:off x="323528" y="908720"/>
                <a:ext cx="2209964" cy="10175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/>
                        </a:rPr>
                        <m:t>5+2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3200" i="1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908720"/>
                <a:ext cx="2209964" cy="1017523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Прямоугольник 3"/>
              <p:cNvSpPr/>
              <p:nvPr/>
            </p:nvSpPr>
            <p:spPr>
              <a:xfrm>
                <a:off x="323528" y="2026832"/>
                <a:ext cx="2209964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/>
                        </a:rPr>
                        <m:t>12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i="1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ru-RU" sz="3200" i="1">
                              <a:latin typeface="Cambria Math"/>
                            </a:rPr>
                            <m:t>15</m:t>
                          </m:r>
                        </m:den>
                      </m:f>
                      <m:r>
                        <a:rPr lang="ru-RU" sz="3200" i="1">
                          <a:latin typeface="Cambria Math"/>
                        </a:rPr>
                        <m:t>−12</m:t>
                      </m:r>
                    </m:oMath>
                  </m:oMathPara>
                </a14:m>
                <a:endPara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026832"/>
                <a:ext cx="2209964" cy="1017523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Прямоугольник 4"/>
              <p:cNvSpPr/>
              <p:nvPr/>
            </p:nvSpPr>
            <p:spPr>
              <a:xfrm>
                <a:off x="410107" y="3189879"/>
                <a:ext cx="2289601" cy="1014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/>
                        </a:rPr>
                        <m:t>3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i="1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ru-RU" sz="3200" i="1">
                              <a:latin typeface="Cambria Math"/>
                            </a:rPr>
                            <m:t>11</m:t>
                          </m:r>
                        </m:den>
                      </m:f>
                      <m:r>
                        <a:rPr lang="ru-RU" sz="3200" i="1">
                          <a:latin typeface="Cambria Math"/>
                        </a:rPr>
                        <m:t>+5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3200" i="1">
                              <a:latin typeface="Cambria Math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07" y="3189879"/>
                <a:ext cx="2289601" cy="1014317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Прямоугольник 5"/>
              <p:cNvSpPr/>
              <p:nvPr/>
            </p:nvSpPr>
            <p:spPr>
              <a:xfrm>
                <a:off x="323528" y="4362001"/>
                <a:ext cx="2289601" cy="1014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/>
                        </a:rPr>
                        <m:t>9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i="1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ru-RU" sz="3200" i="1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ru-RU" sz="3200" i="1">
                          <a:latin typeface="Cambria Math"/>
                        </a:rPr>
                        <m:t>−7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i="1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ru-RU" sz="3200" i="1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362001"/>
                <a:ext cx="2289601" cy="1014317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Прямоугольник 6"/>
              <p:cNvSpPr/>
              <p:nvPr/>
            </p:nvSpPr>
            <p:spPr>
              <a:xfrm>
                <a:off x="410107" y="5666755"/>
                <a:ext cx="2011897" cy="9814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>
                          <a:latin typeface="Cambria Math"/>
                        </a:rPr>
                        <m:t>4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4000" i="1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ru-RU" sz="4000" i="1">
                          <a:latin typeface="Cambria Math"/>
                        </a:rPr>
                        <m:t>+2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i="1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ru-RU" sz="4000" i="1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07" y="5666755"/>
                <a:ext cx="2011897" cy="981423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Прямоугольник 7"/>
              <p:cNvSpPr/>
              <p:nvPr/>
            </p:nvSpPr>
            <p:spPr>
              <a:xfrm>
                <a:off x="5398359" y="1052736"/>
                <a:ext cx="1834348" cy="10157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/>
                        </a:rPr>
                        <m:t>5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3200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ru-RU" sz="3200" i="1">
                          <a:latin typeface="Cambria Math"/>
                        </a:rPr>
                        <m:t>−1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i="1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ru-RU" sz="3200" i="1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8359" y="1052736"/>
                <a:ext cx="1834348" cy="1015727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Прямоугольник 9"/>
              <p:cNvSpPr/>
              <p:nvPr/>
            </p:nvSpPr>
            <p:spPr>
              <a:xfrm>
                <a:off x="5398359" y="2694679"/>
                <a:ext cx="1989840" cy="8086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/>
                        </a:rPr>
                        <m:t>4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i="1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3200" i="1">
                              <a:latin typeface="Cambria Math"/>
                            </a:rPr>
                            <m:t>11</m:t>
                          </m:r>
                        </m:den>
                      </m:f>
                      <m:r>
                        <a:rPr lang="ru-RU" sz="3200" i="1">
                          <a:latin typeface="Cambria Math"/>
                        </a:rPr>
                        <m:t>−2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i="1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ru-RU" sz="3200" i="1">
                              <a:latin typeface="Cambria Math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/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8359" y="2694679"/>
                <a:ext cx="1989840" cy="808619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Прямоугольник 10"/>
              <p:cNvSpPr/>
              <p:nvPr/>
            </p:nvSpPr>
            <p:spPr>
              <a:xfrm>
                <a:off x="5398359" y="3958616"/>
                <a:ext cx="1350434" cy="978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>
                          <a:latin typeface="Cambria Math"/>
                        </a:rPr>
                        <m:t>4−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i="1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ru-RU" sz="4000" i="1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/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8359" y="3958616"/>
                <a:ext cx="1350434" cy="978538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Прямоугольник 11"/>
              <p:cNvSpPr/>
              <p:nvPr/>
            </p:nvSpPr>
            <p:spPr>
              <a:xfrm>
                <a:off x="5398359" y="5143149"/>
                <a:ext cx="1765933" cy="1014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/>
                        </a:rPr>
                        <m:t>8−3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i="1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ru-RU" sz="3200" i="1">
                              <a:latin typeface="Cambria Math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8359" y="5143149"/>
                <a:ext cx="1765933" cy="1014317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77049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>Переходим </a:t>
            </a:r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>к решению задач. Решение задачи  № 271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Два шахматиста сыграли две партии: первая партия продолжалась 1 одну четвертую часа, а вторая – на три четвертых часа больше. Сколько часов продолжалась игра? Выразите продолжительность игры в минутах.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547688" indent="-411163">
              <a:lnSpc>
                <a:spcPct val="80000"/>
              </a:lnSpc>
            </a:pPr>
            <a:r>
              <a:rPr lang="ru-RU" altLang="ru-RU" sz="2300" dirty="0"/>
              <a:t> </a:t>
            </a:r>
            <a:r>
              <a:rPr lang="ru-RU" altLang="ru-RU" sz="2300" b="1" dirty="0"/>
              <a:t>сегодня я узнал…</a:t>
            </a:r>
          </a:p>
          <a:p>
            <a:pPr marL="547688" indent="-411163">
              <a:lnSpc>
                <a:spcPct val="80000"/>
              </a:lnSpc>
            </a:pPr>
            <a:r>
              <a:rPr lang="ru-RU" altLang="ru-RU" sz="2300" b="1" dirty="0"/>
              <a:t>было интересно…</a:t>
            </a:r>
          </a:p>
          <a:p>
            <a:pPr marL="547688" indent="-411163">
              <a:lnSpc>
                <a:spcPct val="80000"/>
              </a:lnSpc>
            </a:pPr>
            <a:r>
              <a:rPr lang="ru-RU" altLang="ru-RU" sz="2300" b="1" dirty="0"/>
              <a:t>было трудно…</a:t>
            </a:r>
          </a:p>
          <a:p>
            <a:pPr marL="547688" indent="-411163">
              <a:lnSpc>
                <a:spcPct val="80000"/>
              </a:lnSpc>
            </a:pPr>
            <a:r>
              <a:rPr lang="ru-RU" altLang="ru-RU" sz="2300" b="1" dirty="0"/>
              <a:t>я выполнял задания…</a:t>
            </a:r>
          </a:p>
          <a:p>
            <a:pPr marL="547688" indent="-411163">
              <a:lnSpc>
                <a:spcPct val="80000"/>
              </a:lnSpc>
            </a:pPr>
            <a:r>
              <a:rPr lang="ru-RU" altLang="ru-RU" sz="2300" b="1" dirty="0"/>
              <a:t>я понял, что…</a:t>
            </a:r>
          </a:p>
          <a:p>
            <a:pPr marL="547688" indent="-411163">
              <a:lnSpc>
                <a:spcPct val="80000"/>
              </a:lnSpc>
            </a:pPr>
            <a:r>
              <a:rPr lang="ru-RU" altLang="ru-RU" sz="2300" b="1" dirty="0"/>
              <a:t>теперь я могу…</a:t>
            </a:r>
          </a:p>
          <a:p>
            <a:pPr marL="547688" indent="-411163">
              <a:lnSpc>
                <a:spcPct val="80000"/>
              </a:lnSpc>
            </a:pPr>
            <a:r>
              <a:rPr lang="ru-RU" altLang="ru-RU" sz="2300" b="1" dirty="0"/>
              <a:t>я почувствовал, что…</a:t>
            </a:r>
          </a:p>
          <a:p>
            <a:pPr marL="547688" indent="-411163">
              <a:lnSpc>
                <a:spcPct val="80000"/>
              </a:lnSpc>
            </a:pPr>
            <a:r>
              <a:rPr lang="ru-RU" altLang="ru-RU" sz="2300" b="1" dirty="0"/>
              <a:t>я приобрел…</a:t>
            </a:r>
          </a:p>
          <a:p>
            <a:pPr marL="547688" indent="-411163">
              <a:lnSpc>
                <a:spcPct val="80000"/>
              </a:lnSpc>
            </a:pPr>
            <a:r>
              <a:rPr lang="ru-RU" altLang="ru-RU" sz="2300" b="1" dirty="0"/>
              <a:t>я научился…</a:t>
            </a:r>
          </a:p>
          <a:p>
            <a:pPr marL="547688" indent="-411163">
              <a:lnSpc>
                <a:spcPct val="80000"/>
              </a:lnSpc>
            </a:pPr>
            <a:r>
              <a:rPr lang="ru-RU" altLang="ru-RU" sz="2300" b="1" dirty="0"/>
              <a:t>у меня получилось …</a:t>
            </a:r>
          </a:p>
          <a:p>
            <a:pPr marL="547688" indent="-411163">
              <a:lnSpc>
                <a:spcPct val="80000"/>
              </a:lnSpc>
            </a:pPr>
            <a:r>
              <a:rPr lang="ru-RU" altLang="ru-RU" sz="2300" b="1" dirty="0"/>
              <a:t>я смог…</a:t>
            </a:r>
          </a:p>
          <a:p>
            <a:pPr marL="547688" indent="-411163">
              <a:lnSpc>
                <a:spcPct val="80000"/>
              </a:lnSpc>
            </a:pPr>
            <a:r>
              <a:rPr lang="ru-RU" altLang="ru-RU" sz="2300" b="1" dirty="0"/>
              <a:t>я попробую…</a:t>
            </a:r>
          </a:p>
          <a:p>
            <a:pPr marL="547688" indent="-411163">
              <a:lnSpc>
                <a:spcPct val="80000"/>
              </a:lnSpc>
            </a:pPr>
            <a:r>
              <a:rPr lang="ru-RU" altLang="ru-RU" sz="2300" b="1" dirty="0"/>
              <a:t>меня удивило…</a:t>
            </a:r>
          </a:p>
          <a:p>
            <a:pPr marL="547688" indent="-411163">
              <a:lnSpc>
                <a:spcPct val="80000"/>
              </a:lnSpc>
            </a:pPr>
            <a:r>
              <a:rPr lang="ru-RU" altLang="ru-RU" sz="2300" b="1" dirty="0"/>
              <a:t>урок дал мне для жизни…</a:t>
            </a:r>
          </a:p>
          <a:p>
            <a:pPr marL="547688" indent="-411163">
              <a:lnSpc>
                <a:spcPct val="80000"/>
              </a:lnSpc>
            </a:pPr>
            <a:r>
              <a:rPr lang="ru-RU" altLang="ru-RU" sz="2300" b="1" dirty="0"/>
              <a:t>мне захотелось…</a:t>
            </a:r>
          </a:p>
        </p:txBody>
      </p:sp>
    </p:spTree>
    <p:extLst>
      <p:ext uri="{BB962C8B-B14F-4D97-AF65-F5344CB8AC3E}">
        <p14:creationId xmlns:p14="http://schemas.microsoft.com/office/powerpoint/2010/main" xmlns="" val="352207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4518"/>
            <a:ext cx="9144000" cy="6867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9150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эпиграф </a:t>
            </a:r>
            <a:r>
              <a:rPr lang="ru-RU" dirty="0">
                <a:effectLst/>
              </a:rPr>
              <a:t>нашего путешествия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слова французского математика </a:t>
            </a:r>
            <a:r>
              <a:rPr lang="ru-RU" dirty="0" err="1"/>
              <a:t>Блеза</a:t>
            </a:r>
            <a:r>
              <a:rPr lang="ru-RU" dirty="0"/>
              <a:t> Паскаля </a:t>
            </a:r>
            <a:endParaRPr lang="ru-RU" dirty="0" smtClean="0"/>
          </a:p>
          <a:p>
            <a:r>
              <a:rPr lang="ru-RU" b="1" i="1" dirty="0" smtClean="0"/>
              <a:t> </a:t>
            </a:r>
            <a:r>
              <a:rPr lang="ru-RU" b="1" i="1" dirty="0"/>
              <a:t>«Предмет математики настолько серьезен, что не нужно упускать случая делать</a:t>
            </a:r>
            <a:r>
              <a:rPr lang="ru-RU" dirty="0"/>
              <a:t> </a:t>
            </a:r>
            <a:r>
              <a:rPr lang="ru-RU" b="1" i="1" dirty="0"/>
              <a:t>его немного занимательным и интересным</a:t>
            </a:r>
            <a:r>
              <a:rPr lang="ru-RU" dirty="0"/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4404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uim5.ru/files/1288079926_120912364_1____D__12880799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30835" y="-8773"/>
            <a:ext cx="5953125" cy="440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2420888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задание:</a:t>
            </a:r>
          </a:p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 58 – 59: </a:t>
            </a:r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10.</a:t>
            </a:r>
          </a:p>
          <a:p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848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du54.ru/sites/default/files/upload/2010/08/2314foto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7907"/>
            <a:ext cx="9036496" cy="684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9145" y="692696"/>
            <a:ext cx="7632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rgbClr val="1F497D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«Сложение и вычитание смешанных чисел»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285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33074"/>
                <a:ext cx="8229600" cy="6320125"/>
              </a:xfrm>
            </p:spPr>
            <p:txBody>
              <a:bodyPr>
                <a:normAutofit fontScale="90000"/>
              </a:bodyPr>
              <a:lstStyle/>
              <a:p>
                <a:r>
                  <a:rPr lang="ru-RU" sz="3600" i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УСТНЫЙ </a:t>
                </a:r>
                <a:r>
                  <a:rPr lang="ru-RU" sz="3600" i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СЧЕТ</a:t>
                </a:r>
                <a:br>
                  <a:rPr lang="ru-RU" sz="3600" i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Сравните 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числа:                             </a:t>
                </a:r>
                <a:r>
                  <a:rPr lang="ru-RU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Красная карточка              Синяя карточка</a:t>
                </a:r>
                <a:br>
                  <a:rPr lang="ru-RU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</a:t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и     </a:t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</a:t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и     </a:t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  1</m:t>
                    </m:r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000" i="1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</a:t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и     </a:t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000" i="1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4)</a:t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и     </a:t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 1</m:t>
                    </m:r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000" i="1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000" i="1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5)</a:t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  0</m:t>
                    </m:r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и     </a:t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000" i="1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000" i="1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2000" i="1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6)</a:t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;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;  </a:t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23</m:t>
                        </m:r>
                      </m:den>
                    </m:f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правильные дроби             неправильные </a:t>
                </a:r>
                <a:r>
                  <a:rPr lang="ru-RU" sz="2000" i="1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дроби</a:t>
                </a:r>
                <a:br>
                  <a:rPr lang="ru-RU" sz="2000" i="1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7)</a:t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часа                                              </a:t>
                </a:r>
                <a:r>
                  <a:rPr lang="ru-RU" sz="2000" i="1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 минут                           50 </a:t>
                </a:r>
                <a:r>
                  <a:rPr lang="ru-RU" sz="2000" i="1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минут</a:t>
                </a:r>
                <a:br>
                  <a:rPr lang="ru-RU" sz="2000" i="1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i="1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2000" i="1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-  </a:t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000" i="1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2000" i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dirty="0">
                    <a:effectLst/>
                  </a:rPr>
                  <a:t/>
                </a:r>
                <a:br>
                  <a:rPr lang="ru-RU" dirty="0">
                    <a:effectLst/>
                  </a:rPr>
                </a:br>
                <a:endParaRPr lang="ru-RU" i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33074"/>
                <a:ext cx="8229600" cy="6320125"/>
              </a:xfrm>
              <a:blipFill>
                <a:blip r:embed="rId2"/>
                <a:stretch>
                  <a:fillRect l="-444" r="-519"/>
                </a:stretch>
              </a:blipFill>
            </p:spPr>
            <p:txBody>
              <a:bodyPr/>
              <a:lstStyle/>
              <a:p>
                <a:r>
                  <a:rPr lang="ru-RU" dirty="0" smtClean="0">
                    <a:noFill/>
                  </a:rPr>
                  <a:t> </a:t>
                </a:r>
                <a:endParaRPr lang="ru-RU" dirty="0">
                  <a:noFill/>
                </a:endParaRP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3687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484784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Переведите в неправильную дробь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1088858" y="2398975"/>
                <a:ext cx="1327095" cy="10498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ru-RU" sz="4400" i="1" smtClean="0">
                        <a:latin typeface="Cambria Math"/>
                      </a:rPr>
                      <m:t>1</m:t>
                    </m:r>
                    <m:f>
                      <m:f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4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4400" dirty="0" smtClean="0"/>
                  <a:t> =</a:t>
                </a:r>
                <a:endParaRPr lang="ru-RU" sz="4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858" y="2398975"/>
                <a:ext cx="1327095" cy="1049839"/>
              </a:xfrm>
              <a:prstGeom prst="rect">
                <a:avLst/>
              </a:prstGeom>
              <a:blipFill>
                <a:blip r:embed="rId2"/>
                <a:stretch>
                  <a:fillRect t="-1163" r="-17972" b="-11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1088858" y="4653136"/>
                <a:ext cx="1565942" cy="1054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ru-RU" sz="4400" i="1" smtClean="0">
                        <a:latin typeface="Cambria Math"/>
                      </a:rPr>
                      <m:t>4</m:t>
                    </m:r>
                    <m:f>
                      <m:f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ru-RU" sz="4400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ru-RU" sz="4400" dirty="0" smtClean="0"/>
                  <a:t> =</a:t>
                </a:r>
                <a:endParaRPr lang="ru-RU" sz="4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858" y="4653136"/>
                <a:ext cx="1565942" cy="1054006"/>
              </a:xfrm>
              <a:prstGeom prst="rect">
                <a:avLst/>
              </a:prstGeom>
              <a:blipFill>
                <a:blip r:embed="rId3"/>
                <a:stretch>
                  <a:fillRect t="-578" r="-15234" b="-109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17748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Прямоугольник 1"/>
              <p:cNvSpPr/>
              <p:nvPr/>
            </p:nvSpPr>
            <p:spPr>
              <a:xfrm>
                <a:off x="0" y="2132856"/>
                <a:ext cx="8949822" cy="11701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800" i="1">
                        <a:latin typeface="Cambria Math"/>
                      </a:rPr>
                      <m:t>5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4800" i="1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ru-RU" sz="4800" i="1">
                        <a:latin typeface="Cambria Math"/>
                      </a:rPr>
                      <m:t>+2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4800" i="1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ru-RU" sz="4800" i="1">
                        <a:latin typeface="Cambria Math"/>
                      </a:rPr>
                      <m:t>=(5+2)+</m:t>
                    </m:r>
                  </m:oMath>
                </a14:m>
                <a:r>
                  <a:rPr lang="ru-RU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ru-RU" sz="48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4800" i="1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ru-RU" sz="48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4800" i="1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ru-RU" sz="4800" i="1">
                        <a:latin typeface="Cambria Math"/>
                      </a:rPr>
                      <m:t>)=7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4800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ru-RU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32856"/>
                <a:ext cx="8949822" cy="117019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рямоугольник 2"/>
              <p:cNvSpPr/>
              <p:nvPr/>
            </p:nvSpPr>
            <p:spPr>
              <a:xfrm>
                <a:off x="0" y="3933056"/>
                <a:ext cx="9009326" cy="16137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i="1">
                          <a:latin typeface="Cambria Math"/>
                        </a:rPr>
                        <m:t>2</m:t>
                      </m:r>
                      <m:f>
                        <m:fPr>
                          <m:ctrlPr>
                            <a:rPr lang="ru-RU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4400" i="1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ru-RU" sz="4400" i="1">
                          <a:latin typeface="Cambria Math"/>
                        </a:rPr>
                        <m:t>−1</m:t>
                      </m:r>
                      <m:f>
                        <m:fPr>
                          <m:ctrlPr>
                            <a:rPr lang="ru-RU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4400" i="1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ru-RU" sz="4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ru-RU" sz="4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4400" i="1">
                              <a:latin typeface="Cambria Math"/>
                            </a:rPr>
                            <m:t>2−1</m:t>
                          </m:r>
                        </m:e>
                      </m:d>
                      <m:r>
                        <a:rPr lang="ru-RU" sz="4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ru-RU" sz="4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4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4400" i="1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ru-RU" sz="4400" i="1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ru-RU" sz="4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ru-RU" sz="4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4400" i="1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ru-RU" sz="4400" i="1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r>
                        <a:rPr lang="ru-RU" sz="4400" i="1">
                          <a:latin typeface="Cambria Math"/>
                        </a:rPr>
                        <m:t>=1</m:t>
                      </m:r>
                      <m:f>
                        <m:fPr>
                          <m:ctrlPr>
                            <a:rPr lang="ru-RU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4400" i="1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33056"/>
                <a:ext cx="9009326" cy="161371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6314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1142984"/>
            <a:ext cx="39682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39952" y="116632"/>
            <a:ext cx="2946640" cy="1653594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ru-RU" sz="1400" dirty="0" smtClean="0">
              <a:noFill/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noFill/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noFill/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Прямоугольник 5"/>
              <p:cNvSpPr/>
              <p:nvPr/>
            </p:nvSpPr>
            <p:spPr>
              <a:xfrm>
                <a:off x="22899" y="2705709"/>
                <a:ext cx="4012765" cy="9814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i="1">
                              <a:latin typeface="Cambria Math"/>
                            </a:rPr>
                            <m:t>37</m:t>
                          </m:r>
                        </m:num>
                        <m:den>
                          <m:r>
                            <a:rPr lang="ru-RU" sz="4000" i="1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ru-RU" sz="40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i="1">
                              <a:latin typeface="Cambria Math"/>
                            </a:rPr>
                            <m:t>24</m:t>
                          </m:r>
                        </m:num>
                        <m:den>
                          <m:r>
                            <a:rPr lang="ru-RU" sz="4000" i="1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ru-RU" sz="4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i="1">
                              <a:latin typeface="Cambria Math"/>
                            </a:rPr>
                            <m:t>13</m:t>
                          </m:r>
                        </m:num>
                        <m:den>
                          <m:r>
                            <a:rPr lang="ru-RU" sz="4000" i="1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ru-RU" sz="4000" i="1">
                          <a:latin typeface="Cambria Math"/>
                        </a:rPr>
                        <m:t>=2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4000" i="1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99" y="2705709"/>
                <a:ext cx="4012765" cy="981423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50407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Прямоугольник 1"/>
              <p:cNvSpPr/>
              <p:nvPr/>
            </p:nvSpPr>
            <p:spPr>
              <a:xfrm>
                <a:off x="539552" y="1772816"/>
                <a:ext cx="2264018" cy="10703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400" i="1" smtClean="0">
                        <a:latin typeface="Cambria Math"/>
                      </a:rPr>
                      <m:t>4−1</m:t>
                    </m:r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4400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ru-RU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772816"/>
                <a:ext cx="2264018" cy="1070358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r="-9973" b="-12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Прямоугольник 3"/>
              <p:cNvSpPr/>
              <p:nvPr/>
            </p:nvSpPr>
            <p:spPr>
              <a:xfrm>
                <a:off x="2699792" y="1772816"/>
                <a:ext cx="3529108" cy="10637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4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ru-RU" sz="4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ru-RU" sz="4400" b="0" i="0" smtClean="0">
                        <a:latin typeface="Cambria Math"/>
                        <a:cs typeface="Times New Roman" panose="02020603050405020304" pitchFamily="18" charset="0"/>
                      </a:rPr>
                      <m:t> −1</m:t>
                    </m:r>
                    <m:f>
                      <m:fPr>
                        <m:ctrlPr>
                          <a:rPr lang="ru-RU" sz="4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4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4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ru-RU" sz="4400" b="0" i="1" smtClean="0">
                        <a:latin typeface="Cambria Math"/>
                        <a:cs typeface="Times New Roman" panose="02020603050405020304" pitchFamily="18" charset="0"/>
                      </a:rPr>
                      <m:t>=2</m:t>
                    </m:r>
                    <m:f>
                      <m:fPr>
                        <m:ctrlPr>
                          <a:rPr lang="ru-RU" sz="4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4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4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ru-RU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1772816"/>
                <a:ext cx="3529108" cy="1063753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7081" b="-126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16568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P102589846_templat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race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CF18B01-1A88-40F1-B872-3260BEF31E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TP102589846_template</Template>
  <TotalTime>0</TotalTime>
  <Words>152</Words>
  <Application>Microsoft Office PowerPoint</Application>
  <PresentationFormat>Экран (4:3)</PresentationFormat>
  <Paragraphs>47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TP102589846_template</vt:lpstr>
      <vt:lpstr>Урок математики в 5 классе по теме  «Сложение и вычитание смешанных чисел» </vt:lpstr>
      <vt:lpstr>эпиграф нашего путешествия </vt:lpstr>
      <vt:lpstr>Слайд 3</vt:lpstr>
      <vt:lpstr>Слайд 4</vt:lpstr>
      <vt:lpstr> </vt:lpstr>
      <vt:lpstr>Слайд 6</vt:lpstr>
      <vt:lpstr>Слайд 7</vt:lpstr>
      <vt:lpstr>Слайд 8</vt:lpstr>
      <vt:lpstr>Слайд 9</vt:lpstr>
      <vt:lpstr>Слайд 10</vt:lpstr>
      <vt:lpstr>  Переходим к решению задач. Решение задачи  № 271 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2014-04-11T08:10:49Z</dcterms:created>
  <dcterms:modified xsi:type="dcterms:W3CDTF">2024-01-31T15:50:42Z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TC025898479991</vt:lpwstr>
  </property>
</Properties>
</file>