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38" r:id="rId3"/>
    <p:sldId id="351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64" r:id="rId12"/>
  </p:sldIdLst>
  <p:sldSz cx="12241213" cy="6840538"/>
  <p:notesSz cx="6858000" cy="9144000"/>
  <p:defaultTextStyle>
    <a:defPPr>
      <a:defRPr lang="ru-RU"/>
    </a:defPPr>
    <a:lvl1pPr marL="0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579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157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736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2315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894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3472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4051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4630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FAB01C7-586E-4072-936C-C122A62EFF16}">
          <p14:sldIdLst>
            <p14:sldId id="257"/>
            <p14:sldId id="338"/>
            <p14:sldId id="351"/>
            <p14:sldId id="3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55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B3"/>
    <a:srgbClr val="FFFF66"/>
    <a:srgbClr val="99CC00"/>
    <a:srgbClr val="E0F1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1818" autoAdjust="0"/>
  </p:normalViewPr>
  <p:slideViewPr>
    <p:cSldViewPr>
      <p:cViewPr varScale="1">
        <p:scale>
          <a:sx n="59" d="100"/>
          <a:sy n="59" d="100"/>
        </p:scale>
        <p:origin x="-1002" y="-90"/>
      </p:cViewPr>
      <p:guideLst>
        <p:guide orient="horz" pos="2155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5DE31-E605-4B3E-8ECF-A2960C32B62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BAE3-E11D-461C-9A9D-12AC48C3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9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579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157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1736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2315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2894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3472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4051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4630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Улучшение </a:t>
            </a:r>
            <a:r>
              <a:rPr lang="ru-RU" baseline="0" dirty="0" smtClean="0"/>
              <a:t> - изменения по совершенствованию процесса,  которое не требует реализации проекта (что и как делать понятно)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0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Цепочка действий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15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72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CBAE3-E11D-461C-9A9D-12AC48C3DA4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33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2" y="2125001"/>
            <a:ext cx="10405031" cy="146628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76305"/>
            <a:ext cx="8568850" cy="1748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4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04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92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80" y="273939"/>
            <a:ext cx="2754273" cy="58366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1" y="273939"/>
            <a:ext cx="8058799" cy="58366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59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12241213" cy="6840538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10465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05341" y="6373418"/>
            <a:ext cx="47128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1052" y="767343"/>
            <a:ext cx="2635056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1052" y="3530440"/>
            <a:ext cx="2635056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42388" y="767342"/>
            <a:ext cx="2635053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42386" y="3530440"/>
            <a:ext cx="2635055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74003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3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1" y="4395681"/>
            <a:ext cx="10405031" cy="135860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1" y="2899313"/>
            <a:ext cx="10405031" cy="149636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105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1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17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23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28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34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4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46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37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2061" y="1596127"/>
            <a:ext cx="5406535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2617" y="1596127"/>
            <a:ext cx="5406535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42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2" y="1531205"/>
            <a:ext cx="5408661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9" indent="0">
              <a:buNone/>
              <a:defRPr sz="2600" b="1"/>
            </a:lvl2pPr>
            <a:lvl3pPr marL="1221157" indent="0">
              <a:buNone/>
              <a:defRPr sz="2400" b="1"/>
            </a:lvl3pPr>
            <a:lvl4pPr marL="1831736" indent="0">
              <a:buNone/>
              <a:defRPr sz="2100" b="1"/>
            </a:lvl4pPr>
            <a:lvl5pPr marL="2442315" indent="0">
              <a:buNone/>
              <a:defRPr sz="2100" b="1"/>
            </a:lvl5pPr>
            <a:lvl6pPr marL="3052894" indent="0">
              <a:buNone/>
              <a:defRPr sz="2100" b="1"/>
            </a:lvl6pPr>
            <a:lvl7pPr marL="3663472" indent="0">
              <a:buNone/>
              <a:defRPr sz="2100" b="1"/>
            </a:lvl7pPr>
            <a:lvl8pPr marL="4274051" indent="0">
              <a:buNone/>
              <a:defRPr sz="2100" b="1"/>
            </a:lvl8pPr>
            <a:lvl9pPr marL="488463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2" y="2169337"/>
            <a:ext cx="5408661" cy="394122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9" y="1531205"/>
            <a:ext cx="5410786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9" indent="0">
              <a:buNone/>
              <a:defRPr sz="2600" b="1"/>
            </a:lvl2pPr>
            <a:lvl3pPr marL="1221157" indent="0">
              <a:buNone/>
              <a:defRPr sz="2400" b="1"/>
            </a:lvl3pPr>
            <a:lvl4pPr marL="1831736" indent="0">
              <a:buNone/>
              <a:defRPr sz="2100" b="1"/>
            </a:lvl4pPr>
            <a:lvl5pPr marL="2442315" indent="0">
              <a:buNone/>
              <a:defRPr sz="2100" b="1"/>
            </a:lvl5pPr>
            <a:lvl6pPr marL="3052894" indent="0">
              <a:buNone/>
              <a:defRPr sz="2100" b="1"/>
            </a:lvl6pPr>
            <a:lvl7pPr marL="3663472" indent="0">
              <a:buNone/>
              <a:defRPr sz="2100" b="1"/>
            </a:lvl7pPr>
            <a:lvl8pPr marL="4274051" indent="0">
              <a:buNone/>
              <a:defRPr sz="2100" b="1"/>
            </a:lvl8pPr>
            <a:lvl9pPr marL="488463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8369" y="2169337"/>
            <a:ext cx="5410786" cy="394122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59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71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73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4" y="272353"/>
            <a:ext cx="4027274" cy="115909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974" y="272356"/>
            <a:ext cx="6843178" cy="583821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4" y="1431448"/>
            <a:ext cx="4027274" cy="4679118"/>
          </a:xfrm>
        </p:spPr>
        <p:txBody>
          <a:bodyPr/>
          <a:lstStyle>
            <a:lvl1pPr marL="0" indent="0">
              <a:buNone/>
              <a:defRPr sz="1900"/>
            </a:lvl1pPr>
            <a:lvl2pPr marL="610579" indent="0">
              <a:buNone/>
              <a:defRPr sz="1600"/>
            </a:lvl2pPr>
            <a:lvl3pPr marL="1221157" indent="0">
              <a:buNone/>
              <a:defRPr sz="1400"/>
            </a:lvl3pPr>
            <a:lvl4pPr marL="1831736" indent="0">
              <a:buNone/>
              <a:defRPr sz="1200"/>
            </a:lvl4pPr>
            <a:lvl5pPr marL="2442315" indent="0">
              <a:buNone/>
              <a:defRPr sz="1200"/>
            </a:lvl5pPr>
            <a:lvl6pPr marL="3052894" indent="0">
              <a:buNone/>
              <a:defRPr sz="1200"/>
            </a:lvl6pPr>
            <a:lvl7pPr marL="3663472" indent="0">
              <a:buNone/>
              <a:defRPr sz="1200"/>
            </a:lvl7pPr>
            <a:lvl8pPr marL="4274051" indent="0">
              <a:buNone/>
              <a:defRPr sz="1200"/>
            </a:lvl8pPr>
            <a:lvl9pPr marL="488463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52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788376"/>
            <a:ext cx="7344728" cy="56529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1214"/>
            <a:ext cx="7344728" cy="4104323"/>
          </a:xfrm>
        </p:spPr>
        <p:txBody>
          <a:bodyPr/>
          <a:lstStyle>
            <a:lvl1pPr marL="0" indent="0">
              <a:buNone/>
              <a:defRPr sz="4200"/>
            </a:lvl1pPr>
            <a:lvl2pPr marL="610579" indent="0">
              <a:buNone/>
              <a:defRPr sz="3700"/>
            </a:lvl2pPr>
            <a:lvl3pPr marL="1221157" indent="0">
              <a:buNone/>
              <a:defRPr sz="3200"/>
            </a:lvl3pPr>
            <a:lvl4pPr marL="1831736" indent="0">
              <a:buNone/>
              <a:defRPr sz="2600"/>
            </a:lvl4pPr>
            <a:lvl5pPr marL="2442315" indent="0">
              <a:buNone/>
              <a:defRPr sz="2600"/>
            </a:lvl5pPr>
            <a:lvl6pPr marL="3052894" indent="0">
              <a:buNone/>
              <a:defRPr sz="2600"/>
            </a:lvl6pPr>
            <a:lvl7pPr marL="3663472" indent="0">
              <a:buNone/>
              <a:defRPr sz="2600"/>
            </a:lvl7pPr>
            <a:lvl8pPr marL="4274051" indent="0">
              <a:buNone/>
              <a:defRPr sz="2600"/>
            </a:lvl8pPr>
            <a:lvl9pPr marL="4884630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53671"/>
            <a:ext cx="7344728" cy="802814"/>
          </a:xfrm>
        </p:spPr>
        <p:txBody>
          <a:bodyPr/>
          <a:lstStyle>
            <a:lvl1pPr marL="0" indent="0">
              <a:buNone/>
              <a:defRPr sz="1900"/>
            </a:lvl1pPr>
            <a:lvl2pPr marL="610579" indent="0">
              <a:buNone/>
              <a:defRPr sz="1600"/>
            </a:lvl2pPr>
            <a:lvl3pPr marL="1221157" indent="0">
              <a:buNone/>
              <a:defRPr sz="1400"/>
            </a:lvl3pPr>
            <a:lvl4pPr marL="1831736" indent="0">
              <a:buNone/>
              <a:defRPr sz="1200"/>
            </a:lvl4pPr>
            <a:lvl5pPr marL="2442315" indent="0">
              <a:buNone/>
              <a:defRPr sz="1200"/>
            </a:lvl5pPr>
            <a:lvl6pPr marL="3052894" indent="0">
              <a:buNone/>
              <a:defRPr sz="1200"/>
            </a:lvl6pPr>
            <a:lvl7pPr marL="3663472" indent="0">
              <a:buNone/>
              <a:defRPr sz="1200"/>
            </a:lvl7pPr>
            <a:lvl8pPr marL="4274051" indent="0">
              <a:buNone/>
              <a:defRPr sz="1200"/>
            </a:lvl8pPr>
            <a:lvl9pPr marL="488463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20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3939"/>
            <a:ext cx="11017092" cy="1140089"/>
          </a:xfrm>
          <a:prstGeom prst="rect">
            <a:avLst/>
          </a:prstGeom>
        </p:spPr>
        <p:txBody>
          <a:bodyPr vert="horz" lIns="122115" tIns="61058" rIns="122115" bIns="610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1" y="1596127"/>
            <a:ext cx="11017092" cy="4514439"/>
          </a:xfrm>
          <a:prstGeom prst="rect">
            <a:avLst/>
          </a:prstGeom>
        </p:spPr>
        <p:txBody>
          <a:bodyPr vert="horz" lIns="122115" tIns="61058" rIns="122115" bIns="610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1" y="6340166"/>
            <a:ext cx="2856283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E5A1-7306-42CE-A674-07289B189E4A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415" y="6340166"/>
            <a:ext cx="3876384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69" y="6340166"/>
            <a:ext cx="2856283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4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221157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934" indent="-457934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2190" indent="-381612" algn="l" defTabSz="1221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447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7025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604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8183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762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9340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9919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79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57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36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315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894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472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4051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630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241213" cy="6840538"/>
            <a:chOff x="0" y="0"/>
            <a:chExt cx="12192000" cy="6858000"/>
          </a:xfrm>
          <a:solidFill>
            <a:srgbClr val="92D050"/>
          </a:solidFill>
        </p:grpSpPr>
        <p:sp>
          <p:nvSpPr>
            <p:cNvPr id="14" name="Freeform 1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2666230 w 10944667"/>
                <a:gd name="connsiteY0" fmla="*/ 0 h 6858001"/>
                <a:gd name="connsiteX1" fmla="*/ 10944667 w 10944667"/>
                <a:gd name="connsiteY1" fmla="*/ 0 h 6858001"/>
                <a:gd name="connsiteX2" fmla="*/ 4086666 w 10944667"/>
                <a:gd name="connsiteY2" fmla="*/ 6858001 h 6858001"/>
                <a:gd name="connsiteX3" fmla="*/ 0 w 10944667"/>
                <a:gd name="connsiteY3" fmla="*/ 6858001 h 6858001"/>
                <a:gd name="connsiteX4" fmla="*/ 0 w 10944667"/>
                <a:gd name="connsiteY4" fmla="*/ 266623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667" h="6858001">
                  <a:moveTo>
                    <a:pt x="2666230" y="0"/>
                  </a:moveTo>
                  <a:lnTo>
                    <a:pt x="10944667" y="0"/>
                  </a:lnTo>
                  <a:lnTo>
                    <a:pt x="4086666" y="6858001"/>
                  </a:lnTo>
                  <a:lnTo>
                    <a:pt x="0" y="6858001"/>
                  </a:lnTo>
                  <a:lnTo>
                    <a:pt x="0" y="26662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4" name="TextBox 14"/>
            <p:cNvSpPr txBox="1">
              <a:spLocks noChangeArrowheads="1"/>
            </p:cNvSpPr>
            <p:nvPr/>
          </p:nvSpPr>
          <p:spPr bwMode="auto">
            <a:xfrm>
              <a:off x="4581856" y="1624203"/>
              <a:ext cx="183987" cy="7096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ru-RU" sz="4000" b="1" dirty="0">
                <a:solidFill>
                  <a:srgbClr val="FFFFFF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sp>
          <p:nvSpPr>
            <p:cNvPr id="30726" name="Прямоугольник 1"/>
            <p:cNvSpPr>
              <a:spLocks noChangeArrowheads="1"/>
            </p:cNvSpPr>
            <p:nvPr/>
          </p:nvSpPr>
          <p:spPr bwMode="auto">
            <a:xfrm>
              <a:off x="1309268" y="6172287"/>
              <a:ext cx="1110821" cy="4628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Gotham Pro" panose="02000503040000020004" charset="0"/>
                  <a:cs typeface="Gotham Pro" panose="02000503040000020004" charset="0"/>
                </a:rPr>
                <a:t>2023 г.</a:t>
              </a:r>
              <a:endParaRPr lang="ru-RU" altLang="ru-RU" dirty="0">
                <a:latin typeface="Gotham Pro" panose="02000503040000020004" charset="0"/>
                <a:cs typeface="Gotham Pro" panose="02000503040000020004" charset="0"/>
              </a:endParaRPr>
            </a:p>
          </p:txBody>
        </p:sp>
        <p:sp>
          <p:nvSpPr>
            <p:cNvPr id="30728" name="Прямоугольник 12"/>
            <p:cNvSpPr>
              <a:spLocks noChangeArrowheads="1"/>
            </p:cNvSpPr>
            <p:nvPr/>
          </p:nvSpPr>
          <p:spPr bwMode="auto">
            <a:xfrm>
              <a:off x="935039" y="220663"/>
              <a:ext cx="10468130" cy="7096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2000" dirty="0" smtClean="0"/>
                <a:t>Муниципальное бюджетное дошкольное образовательное учреждение «Порецкий детский сад «Сказка»  Порецкого муниципального округа Чувашской Республики</a:t>
              </a:r>
              <a:endParaRPr lang="ru-RU" altLang="ru-RU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314553" y="1885212"/>
            <a:ext cx="7182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Futura PT Medium" pitchFamily="34" charset="-52"/>
              </a:rPr>
              <a:t>«Оптимизация процесса предоставления услуги зачисления ребенка в дошкольное учреждение»</a:t>
            </a:r>
            <a:endParaRPr lang="ru-RU" sz="4000" b="1" dirty="0">
              <a:latin typeface="Futura PT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Экономия средств по проекту «Оптимизация процесса предоставления услуги «Зачисление ребенка в дошкольное учреждение»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929516"/>
            <a:ext cx="122412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В рамках оптимизации процесса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предоставление услуги «Зачисление ребенка в дошкольное учреждение» позволит сэкономить время заведующего и родителя (законного представителя).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В настоящее время оказания предоставления услуги «Зачисление ребенка в дошкольное учреждение»в МБДОУ «Порецкий детский сад «Сказка» Порецкого муниципального округа занимает 80 мин;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После оптимизации составит 29 мин.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1. Экономия времени педагога: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ЭВ=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ВвпТК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ВвпЦК=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 80 минуты – 29 минут = 51 мин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 - экономия времени, на одного педагога.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ВвпТК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- время для выполнения процесса по текущей карте (ТК),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ВвпЦК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- время для выполнения процесса по целевой карте (ЦК).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В МБДОУ «Порецкий детский  сад «Сказка» услугу «Зачисление ребенка в дошкольное учреждение», оказывает заведующий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2. Эффективность (в рублях)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Заработная плата педагога за 1 день – 1339 рублей.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1339 руб.: 7 часов 20 мин = 185,90 рублей в час зарплата заведующего.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185,90/60=3,09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/мин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3,09*51 минут=157,59 рублей – экономия средств при зачислении одного ребенка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Экономия за год: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За 2022-2023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уч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. год зачислено 24 ребенка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157,59* 24 = 3782,16 руб. – экономия средств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Экономия бумаги за год – 18 пачек (380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руб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/пачка * 18 = 6840 рублей)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Экономия картриджа за год – 11 картриджей (450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руб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/заправка * 11= 4950 рублей)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ranklin Gothic Medium" pitchFamily="34" charset="0"/>
                <a:cs typeface="Times New Roman" pitchFamily="18" charset="0"/>
              </a:rPr>
              <a:t>Итоговая экономия средств за год = 3782,16+ 6840+ 4950 = 15572,16 рублей.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2062" y="683965"/>
            <a:ext cx="5408661" cy="986117"/>
          </a:xfrm>
        </p:spPr>
        <p:txBody>
          <a:bodyPr/>
          <a:lstStyle/>
          <a:p>
            <a:pPr algn="ctr"/>
            <a:r>
              <a:rPr lang="ru-RU" dirty="0" smtClean="0"/>
              <a:t>Было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ФОТО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9" y="827981"/>
            <a:ext cx="5410786" cy="842101"/>
          </a:xfrm>
        </p:spPr>
        <p:txBody>
          <a:bodyPr/>
          <a:lstStyle/>
          <a:p>
            <a:pPr algn="ctr"/>
            <a:r>
              <a:rPr lang="ru-RU" dirty="0" smtClean="0"/>
              <a:t>Стало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959" y="1908101"/>
            <a:ext cx="5889983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2654" y="1620069"/>
            <a:ext cx="51125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13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DFECD48-8983-41B1-B804-30444943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77" y="70268"/>
            <a:ext cx="11017092" cy="757714"/>
          </a:xfrm>
        </p:spPr>
        <p:txBody>
          <a:bodyPr>
            <a:normAutofit fontScale="90000"/>
          </a:bodyPr>
          <a:lstStyle/>
          <a:p>
            <a:pPr algn="l" fontAlgn="t">
              <a:defRPr/>
            </a:pP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«Порецкий детский сад «Сказка» Порецкого муниципального округа </a:t>
            </a: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Чувашской </a:t>
            </a: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br>
              <a:rPr lang="ru-RU" sz="2000" b="1" cap="all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открытие: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02.12.1992 года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Порецкого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Чувашской Республики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и фактический адрес: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429020, Чувашская Республика, Порецкий район, с. Порецкое, улица Крупской, дом 26а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образовательной организации: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пятидневная рабочая неделя - понедельник-пятница (в режиме 10 - часового пребывания)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968478" y="2124125"/>
          <a:ext cx="3816424" cy="149130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08212"/>
                <a:gridCol w="1908212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воспитанников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педагогических кадров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68347">
                <a:tc>
                  <a:txBody>
                    <a:bodyPr/>
                    <a:lstStyle/>
                    <a:p>
                      <a:pPr marL="0" marR="0" indent="0" algn="ctr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FFF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3714210"/>
              </p:ext>
            </p:extLst>
          </p:nvPr>
        </p:nvGraphicFramePr>
        <p:xfrm>
          <a:off x="7488758" y="3780309"/>
          <a:ext cx="3816424" cy="156852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07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6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15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работы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7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общеразвивающей направленности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</a:lnT>
                    <a:solidFill>
                      <a:srgbClr val="E7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07.30 до 17.30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Рисунок 16" descr="C:\Users\Администратор\Desktop\IMG_20210806_090705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4104456" cy="288032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359966" y="5364485"/>
            <a:ext cx="8532514" cy="1304876"/>
          </a:xfrm>
          <a:prstGeom prst="roundRect">
            <a:avLst/>
          </a:prstGeom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t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общеразвивающих групп: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укомплектован педагогами на 100 % согласно штатному расписанию. Всего работают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человека,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</a:p>
          <a:p>
            <a:pPr algn="just" fontAlgn="t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89626003280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https://skazka-porezk.edu21.cap.ru/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poreck_dedsadskazka@rchuv.ru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60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6714" y="1908101"/>
            <a:ext cx="11017092" cy="4320480"/>
          </a:xfrm>
        </p:spPr>
        <p:txBody>
          <a:bodyPr>
            <a:normAutofit/>
          </a:bodyPr>
          <a:lstStyle/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DFECD48-8983-41B1-B804-30444943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15" y="827981"/>
            <a:ext cx="11017092" cy="864096"/>
          </a:xfrm>
        </p:spPr>
        <p:txBody>
          <a:bodyPr>
            <a:normAutofit fontScale="90000"/>
          </a:bodyPr>
          <a:lstStyle/>
          <a:p>
            <a:pPr marL="0" marR="0" lvl="0" indent="0" defTabSz="1221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b="1" dirty="0" smtClean="0"/>
              <a:t>Анализ проблемы проекта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28118" y="1811338"/>
          <a:ext cx="8160810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0270"/>
                <a:gridCol w="2720270"/>
                <a:gridCol w="27202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Проблема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Причина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Способ решения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Трата большого количества времени на получение</a:t>
                      </a:r>
                      <a:r>
                        <a:rPr lang="ru-RU" baseline="0" dirty="0" smtClean="0"/>
                        <a:t> путевок-направлений и оформление документов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Нерациональное использование времени, незнание родителей о перечне  необходимых</a:t>
                      </a:r>
                      <a:r>
                        <a:rPr lang="ru-RU" baseline="0" dirty="0" smtClean="0"/>
                        <a:t> документов, отсутствие доступности информационного пространства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Сокращение времени на выдачу путевок направлений, формирование</a:t>
                      </a:r>
                      <a:r>
                        <a:rPr lang="ru-RU" baseline="0" dirty="0" smtClean="0"/>
                        <a:t> эффективного информационного пространства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291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Карта текущего состояния процесса предоставление услуги "Зачисление ребенка в дошкольное учреждение"</a:t>
            </a:r>
            <a:endParaRPr lang="ru-RU" sz="2800" dirty="0"/>
          </a:p>
        </p:txBody>
      </p:sp>
      <p:sp>
        <p:nvSpPr>
          <p:cNvPr id="5" name="TextBox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70000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1974" y="1548062"/>
            <a:ext cx="2448272" cy="1512168"/>
          </a:xfrm>
          <a:prstGeom prst="rect">
            <a:avLst/>
          </a:prstGeom>
          <a:solidFill>
            <a:srgbClr val="00B0F0"/>
          </a:solidFill>
          <a:ln w="25400" cmpd="sng">
            <a:solidFill>
              <a:sysClr val="windowText" lastClr="000000"/>
            </a:solidFill>
          </a:ln>
          <a:effectLst/>
        </p:spPr>
        <p:txBody>
          <a:bodyPr wrap="square" rtlCol="0" anchor="ctr">
            <a:normAutofit fontScale="92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1. Предоставление отделом образования путевок-направлений родителям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9000000}"/>
              </a:ext>
            </a:extLst>
          </p:cNvPr>
          <p:cNvSpPr txBox="1"/>
          <p:nvPr/>
        </p:nvSpPr>
        <p:spPr>
          <a:xfrm>
            <a:off x="2952254" y="3996333"/>
            <a:ext cx="2304256" cy="1584176"/>
          </a:xfrm>
          <a:prstGeom prst="rect">
            <a:avLst/>
          </a:prstGeom>
          <a:solidFill>
            <a:srgbClr val="00B0F0"/>
          </a:solidFill>
          <a:ln w="25400" cmpd="sng">
            <a:solidFill>
              <a:sysClr val="windowText" lastClr="000000"/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Шаг2 . Распечатка документов, ответы на интересующие вопросы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24000000}"/>
              </a:ext>
            </a:extLst>
          </p:cNvPr>
          <p:cNvSpPr txBox="1"/>
          <p:nvPr/>
        </p:nvSpPr>
        <p:spPr>
          <a:xfrm>
            <a:off x="4824462" y="1620069"/>
            <a:ext cx="1994416" cy="1510776"/>
          </a:xfrm>
          <a:prstGeom prst="rect">
            <a:avLst/>
          </a:prstGeom>
          <a:solidFill>
            <a:srgbClr val="00B0F0"/>
          </a:solidFill>
          <a:ln w="25400" cmpd="sng">
            <a:solidFill>
              <a:sysClr val="windowText" lastClr="000000"/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3. Знакомство родителя с учредительными документами</a:t>
            </a:r>
          </a:p>
        </p:txBody>
      </p:sp>
      <p:sp>
        <p:nvSpPr>
          <p:cNvPr id="8" name="TextBox 4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CF23DAB2-5822-4A3B-88F6-A45E8AFFA236}"/>
              </a:ext>
            </a:extLst>
          </p:cNvPr>
          <p:cNvSpPr txBox="1"/>
          <p:nvPr/>
        </p:nvSpPr>
        <p:spPr>
          <a:xfrm>
            <a:off x="8640886" y="1548061"/>
            <a:ext cx="2664296" cy="1800200"/>
          </a:xfrm>
          <a:prstGeom prst="rect">
            <a:avLst/>
          </a:prstGeom>
          <a:solidFill>
            <a:srgbClr val="00B0F0"/>
          </a:solidFill>
          <a:ln w="25400" cmpd="sng">
            <a:solidFill>
              <a:sysClr val="windowText" lastClr="000000"/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4. Заполнение документов,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lang="ru-RU" sz="1800" b="0" i="0" baseline="0" dirty="0">
                <a:latin typeface="+mn-lt"/>
                <a:ea typeface="+mn-ea"/>
                <a:cs typeface="+mn-cs"/>
              </a:rPr>
              <a:t> случае правильного заполнения </a:t>
            </a:r>
            <a:r>
              <a:rPr lang="ru-RU" sz="1800" b="0" i="0" baseline="0" dirty="0" smtClean="0">
                <a:latin typeface="+mn-lt"/>
                <a:ea typeface="+mn-ea"/>
                <a:cs typeface="+mn-cs"/>
              </a:rPr>
              <a:t>документов </a:t>
            </a:r>
            <a:r>
              <a:rPr lang="ru-RU" sz="1800" b="0" i="0" baseline="0" dirty="0">
                <a:latin typeface="+mn-lt"/>
                <a:ea typeface="+mn-ea"/>
                <a:cs typeface="+mn-cs"/>
              </a:rPr>
              <a:t>принимаются копии и выдается расписка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28918" y="4284365"/>
            <a:ext cx="2376264" cy="13681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Шаг</a:t>
            </a:r>
            <a:r>
              <a:rPr lang="ru-RU" sz="1800" baseline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5.  Прием ребенка в детский сад, знакомство с педагогом</a:t>
            </a:r>
            <a:endParaRPr lang="ru-RU" sz="1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4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962"/>
          <a:stretch/>
        </p:blipFill>
        <p:spPr>
          <a:xfrm rot="16200000">
            <a:off x="3363421" y="1496934"/>
            <a:ext cx="348534" cy="11708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4C004B5B-6CF5-7420-BADE-08CAC2FD99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0366" y="2052117"/>
            <a:ext cx="379412" cy="19078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11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xdr="http://schemas.openxmlformats.org/drawingml/2006/spreadsheetDrawing"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88358" y="1692077"/>
            <a:ext cx="315686" cy="32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11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xdr="http://schemas.openxmlformats.org/drawingml/2006/spreadsheetDrawing"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56310" y="1692077"/>
            <a:ext cx="315686" cy="32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11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xdr="http://schemas.openxmlformats.org/drawingml/2006/spreadsheetDrawing"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52254" y="1620069"/>
            <a:ext cx="315686" cy="32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E7945EA3-6D68-5C8B-DA24-1B0DDA5F9E2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0246" y="3564285"/>
            <a:ext cx="357186" cy="3571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4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962"/>
          <a:stretch/>
        </p:blipFill>
        <p:spPr>
          <a:xfrm rot="16200000">
            <a:off x="5739685" y="4305246"/>
            <a:ext cx="348534" cy="1170867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28000000}"/>
              </a:ext>
            </a:extLst>
          </p:cNvPr>
          <p:cNvCxnSpPr/>
          <p:nvPr/>
        </p:nvCxnSpPr>
        <p:spPr>
          <a:xfrm flipH="1" flipV="1">
            <a:off x="6552654" y="3348261"/>
            <a:ext cx="13608" cy="1297754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ash"/>
            <a:headEnd type="none" w="med" len="med"/>
            <a:tailEnd type="arrow" w="med" len="med"/>
          </a:ln>
          <a:effectLst/>
        </p:spPr>
      </p:cxnSp>
      <p:pic>
        <p:nvPicPr>
          <p:cNvPr id="19" name="Рисунок 1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11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xdr="http://schemas.openxmlformats.org/drawingml/2006/spreadsheetDrawing"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92614" y="4356373"/>
            <a:ext cx="315686" cy="32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11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xdr="http://schemas.openxmlformats.org/drawingml/2006/spreadsheetDrawing"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92614" y="3852317"/>
            <a:ext cx="315686" cy="32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4C004B5B-6CF5-7420-BADE-08CAC2FD99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1006" y="3276253"/>
            <a:ext cx="379412" cy="117021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80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0686" y="2124125"/>
            <a:ext cx="1224136" cy="566977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28000000}"/>
              </a:ext>
            </a:extLst>
          </p:cNvPr>
          <p:cNvCxnSpPr/>
          <p:nvPr/>
        </p:nvCxnSpPr>
        <p:spPr>
          <a:xfrm>
            <a:off x="8136830" y="2412157"/>
            <a:ext cx="312964" cy="17068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ysDash"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Проблемы!!!</a:t>
            </a:r>
            <a:endParaRPr lang="ru-RU" dirty="0"/>
          </a:p>
        </p:txBody>
      </p:sp>
      <p:sp>
        <p:nvSpPr>
          <p:cNvPr id="4" name="Пятно 1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70598A96-8A38-47A8-87C2-34650EF93815}"/>
              </a:ext>
            </a:extLst>
          </p:cNvPr>
          <p:cNvSpPr/>
          <p:nvPr/>
        </p:nvSpPr>
        <p:spPr>
          <a:xfrm>
            <a:off x="503982" y="683965"/>
            <a:ext cx="4104456" cy="3096344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latinLnBrk="0" hangingPunct="1"/>
            <a:r>
              <a:rPr lang="ru-RU" sz="1800" b="0" dirty="0">
                <a:effectLst/>
              </a:rPr>
              <a:t>Временные</a:t>
            </a:r>
            <a:r>
              <a:rPr lang="ru-RU" sz="1800" b="0" baseline="0" dirty="0">
                <a:effectLst/>
              </a:rPr>
              <a:t> затраты родителей на посещение отдела образования</a:t>
            </a:r>
            <a:endParaRPr lang="ru-RU" sz="1800" b="0" dirty="0">
              <a:effectLst/>
            </a:endParaRPr>
          </a:p>
        </p:txBody>
      </p:sp>
      <p:sp>
        <p:nvSpPr>
          <p:cNvPr id="5" name="Пятно 1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4D46DED6-69FA-4B00-B16F-4375B6A2C1B2}"/>
              </a:ext>
            </a:extLst>
          </p:cNvPr>
          <p:cNvSpPr/>
          <p:nvPr/>
        </p:nvSpPr>
        <p:spPr>
          <a:xfrm>
            <a:off x="4320406" y="1044005"/>
            <a:ext cx="3727915" cy="2881636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Временные потери на знакомство с учредительными документами</a:t>
            </a:r>
          </a:p>
        </p:txBody>
      </p:sp>
      <p:sp>
        <p:nvSpPr>
          <p:cNvPr id="6" name="Пятно 1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9FF9E02C-FD74-4C54-9307-69E4A6D4D64F}"/>
              </a:ext>
            </a:extLst>
          </p:cNvPr>
          <p:cNvSpPr/>
          <p:nvPr/>
        </p:nvSpPr>
        <p:spPr>
          <a:xfrm>
            <a:off x="8280846" y="1188021"/>
            <a:ext cx="3960367" cy="3168352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Временные потери при ожидании руководителя детского сада</a:t>
            </a:r>
          </a:p>
        </p:txBody>
      </p:sp>
      <p:sp>
        <p:nvSpPr>
          <p:cNvPr id="7" name="Пятно 1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2C8F3B8A-496E-4B23-B415-4D72B57B18A0}"/>
              </a:ext>
            </a:extLst>
          </p:cNvPr>
          <p:cNvSpPr/>
          <p:nvPr/>
        </p:nvSpPr>
        <p:spPr>
          <a:xfrm>
            <a:off x="1656110" y="3276253"/>
            <a:ext cx="4176464" cy="3384376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Временные потери при заполнении документов на предоставление льгот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Карта целевого состояния процесса предоставление услуги "Зачисление ребенка в </a:t>
            </a:r>
            <a:r>
              <a:rPr lang="ru-RU" sz="3200" dirty="0" smtClean="0"/>
              <a:t>дошкольное </a:t>
            </a:r>
            <a:r>
              <a:rPr lang="ru-RU" sz="3200" dirty="0" smtClean="0"/>
              <a:t>учреждение"</a:t>
            </a:r>
            <a:endParaRPr lang="ru-RU" sz="3200" dirty="0"/>
          </a:p>
        </p:txBody>
      </p:sp>
      <p:sp>
        <p:nvSpPr>
          <p:cNvPr id="4" name="TextBox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7000000}"/>
              </a:ext>
            </a:extLst>
          </p:cNvPr>
          <p:cNvSpPr txBox="1"/>
          <p:nvPr/>
        </p:nvSpPr>
        <p:spPr>
          <a:xfrm>
            <a:off x="0" y="1332037"/>
            <a:ext cx="3744416" cy="2520280"/>
          </a:xfrm>
          <a:prstGeom prst="rect">
            <a:avLst/>
          </a:prstGeom>
          <a:solidFill>
            <a:srgbClr val="00B0F0"/>
          </a:solidFill>
          <a:ln w="25400" cmpd="sng">
            <a:solidFill>
              <a:sysClr val="windowText" lastClr="000000"/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1. В информационной системе "Сетевой город. Образование"-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руководитель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ДОУ просматривает информацию о детях желающих поступить в  ДОУ. Получает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путевки-направления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9000000}"/>
              </a:ext>
            </a:extLst>
          </p:cNvPr>
          <p:cNvSpPr txBox="1"/>
          <p:nvPr/>
        </p:nvSpPr>
        <p:spPr>
          <a:xfrm>
            <a:off x="575990" y="4212357"/>
            <a:ext cx="2520280" cy="2035102"/>
          </a:xfrm>
          <a:prstGeom prst="rect">
            <a:avLst/>
          </a:prstGeom>
          <a:solidFill>
            <a:srgbClr val="00B0F0"/>
          </a:solidFill>
          <a:ln w="25400" cmpd="sng">
            <a:solidFill>
              <a:sysClr val="windowText" lastClr="000000"/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2. В телефонном режиме оповещают родителей (законных представителей) о выдачи путевок-направлений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7000000}"/>
              </a:ext>
            </a:extLst>
          </p:cNvPr>
          <p:cNvSpPr txBox="1"/>
          <p:nvPr/>
        </p:nvSpPr>
        <p:spPr>
          <a:xfrm>
            <a:off x="4104382" y="1332037"/>
            <a:ext cx="3870350" cy="2903983"/>
          </a:xfrm>
          <a:prstGeom prst="rect">
            <a:avLst/>
          </a:prstGeom>
          <a:solidFill>
            <a:srgbClr val="00B0F0"/>
          </a:solidFill>
          <a:ln w="25400" cmpd="sng">
            <a:solidFill>
              <a:sysClr val="windowText" lastClr="000000"/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3 . На контактный номер телефона родителям (законным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представителям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направляется  ссылка на официальный сайт учреждения для ознакомления с учредительными документами и образцами документов для зачисления ребенка, согласовывается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график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приема документов</a:t>
            </a:r>
          </a:p>
        </p:txBody>
      </p:sp>
      <p:sp>
        <p:nvSpPr>
          <p:cNvPr id="7" name="TextBox 5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7000000}"/>
              </a:ext>
            </a:extLst>
          </p:cNvPr>
          <p:cNvSpPr txBox="1"/>
          <p:nvPr/>
        </p:nvSpPr>
        <p:spPr>
          <a:xfrm>
            <a:off x="8424862" y="1332037"/>
            <a:ext cx="3600327" cy="2880320"/>
          </a:xfrm>
          <a:prstGeom prst="rect">
            <a:avLst/>
          </a:prstGeom>
          <a:solidFill>
            <a:srgbClr val="00B0F0"/>
          </a:solidFill>
          <a:ln w="25400" cmpd="sng">
            <a:solidFill>
              <a:sysClr val="windowText" lastClr="000000"/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4. Посещение родителем (законным представителем ) детского сада, оформление документов. выдается инструкция по дистанционному формату подачи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заявлений на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государственные услуги по предоставлению льгот через ЕГПУ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7000000}"/>
              </a:ext>
            </a:extLst>
          </p:cNvPr>
          <p:cNvSpPr txBox="1"/>
          <p:nvPr/>
        </p:nvSpPr>
        <p:spPr>
          <a:xfrm>
            <a:off x="9144942" y="4788421"/>
            <a:ext cx="2124076" cy="1487487"/>
          </a:xfrm>
          <a:prstGeom prst="rect">
            <a:avLst/>
          </a:prstGeom>
          <a:solidFill>
            <a:srgbClr val="00B0F0"/>
          </a:solidFill>
          <a:ln w="25400" cmpd="sng">
            <a:solidFill>
              <a:sysClr val="windowText" lastClr="000000"/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Шаг 5. Прием ребенка  детский сад, знакомство с педагогом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7704782" y="2772197"/>
            <a:ext cx="7239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240286" y="5652517"/>
            <a:ext cx="1728192" cy="9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4C004B5B-6CF5-7420-BADE-08CAC2FD99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102" y="3636293"/>
            <a:ext cx="484547" cy="638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4C004B5B-6CF5-7420-BADE-08CAC2FD99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9038" y="4068341"/>
            <a:ext cx="484547" cy="7105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4C004B5B-6CF5-7420-BADE-08CAC2FD99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112494" y="4140349"/>
            <a:ext cx="484547" cy="1629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F4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26" y="4212357"/>
            <a:ext cx="292633" cy="2804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F4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2294" y="5292477"/>
            <a:ext cx="292633" cy="2804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6955545-C060-4E85-8A58-F99CD553B0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2934" y="4356373"/>
            <a:ext cx="357186" cy="3571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6955545-C060-4E85-8A58-F99CD553B0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8278" y="4068341"/>
            <a:ext cx="357186" cy="3571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BC2C0463-119E-4F91-82E9-1076AC5E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665222" y="3996333"/>
            <a:ext cx="333375" cy="755651"/>
          </a:xfrm>
          <a:prstGeom prst="rect">
            <a:avLst/>
          </a:prstGeom>
          <a:noFill/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BC2C0463-119E-4F91-82E9-1076AC5E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44342" y="2844205"/>
            <a:ext cx="333375" cy="755651"/>
          </a:xfrm>
          <a:prstGeom prst="rect">
            <a:avLst/>
          </a:prstGeom>
          <a:noFill/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Улучшения!!!</a:t>
            </a:r>
            <a:endParaRPr lang="ru-RU" dirty="0"/>
          </a:p>
        </p:txBody>
      </p:sp>
      <p:sp>
        <p:nvSpPr>
          <p:cNvPr id="4" name="Пузырек для мыслей: облако 10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C9E01BDE-3B3D-4B4B-A125-9071A32B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8" y="1548061"/>
            <a:ext cx="3492321" cy="2330257"/>
          </a:xfrm>
          <a:prstGeom prst="cloudCallout">
            <a:avLst>
              <a:gd name="adj1" fmla="val -48573"/>
              <a:gd name="adj2" fmla="val 62500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Автоматизация процесса приема в детский сад</a:t>
            </a:r>
          </a:p>
        </p:txBody>
      </p:sp>
      <p:sp>
        <p:nvSpPr>
          <p:cNvPr id="5" name="Пузырек для мыслей: облако 10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C9E01BDE-3B3D-4B4B-A125-9071A32B329C}"/>
              </a:ext>
            </a:extLst>
          </p:cNvPr>
          <p:cNvSpPr/>
          <p:nvPr/>
        </p:nvSpPr>
        <p:spPr>
          <a:xfrm>
            <a:off x="4320406" y="1260029"/>
            <a:ext cx="3409156" cy="2350938"/>
          </a:xfrm>
          <a:prstGeom prst="cloudCallout">
            <a:avLst>
              <a:gd name="adj1" fmla="val -48573"/>
              <a:gd name="adj2" fmla="val 62500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Качество обслуживания при приеме документов</a:t>
            </a:r>
          </a:p>
        </p:txBody>
      </p:sp>
      <p:sp>
        <p:nvSpPr>
          <p:cNvPr id="7" name="Пузырек для мыслей: облако 10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C9E01BDE-3B3D-4B4B-A125-9071A32B329C}"/>
              </a:ext>
            </a:extLst>
          </p:cNvPr>
          <p:cNvSpPr/>
          <p:nvPr/>
        </p:nvSpPr>
        <p:spPr>
          <a:xfrm>
            <a:off x="7632774" y="1908101"/>
            <a:ext cx="3672408" cy="2530847"/>
          </a:xfrm>
          <a:prstGeom prst="cloudCallout">
            <a:avLst>
              <a:gd name="adj1" fmla="val -48573"/>
              <a:gd name="adj2" fmla="val 62500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Установка доброжелательных взаимоотношений с семьей будущего воспитанника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ПЛАН </a:t>
            </a:r>
            <a:r>
              <a:rPr lang="ru-RU" sz="2400" b="1" dirty="0" smtClean="0"/>
              <a:t>МЕРОПРИЯТИЙ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по реализации проекта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/>
              <a:t>«Оптимизация процесса предоставления услуги «Зачисления ребенка в дошкольное учреждение»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78676" y="1620069"/>
          <a:ext cx="7442329" cy="5220469"/>
        </p:xfrm>
        <a:graphic>
          <a:graphicData uri="http://schemas.openxmlformats.org/presentationml/2006/ole">
            <p:oleObj spid="_x0000_s2050" name="Acrobat Document" r:id="rId3" imgW="7848295" imgH="5505351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95513" y="668338"/>
          <a:ext cx="7848600" cy="5505450"/>
        </p:xfrm>
        <a:graphic>
          <a:graphicData uri="http://schemas.openxmlformats.org/presentationml/2006/ole">
            <p:oleObj spid="_x0000_s3074" name="Acrobat Document" r:id="rId3" imgW="7848295" imgH="5505351" progId="AcroExch.Document.DC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3407</TotalTime>
  <Words>649</Words>
  <Application>Microsoft Office PowerPoint</Application>
  <PresentationFormat>Произвольный</PresentationFormat>
  <Paragraphs>80</Paragraphs>
  <Slides>11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Adobe Acrobat Document</vt:lpstr>
      <vt:lpstr>Слайд 1</vt:lpstr>
      <vt:lpstr>       МБДОУ «Порецкий детский сад «Сказка» Порецкого муниципального округа                            Чувашской Республики Официальное открытие:  02.12.1992 года Учредитель: Администрация Порецкого муниципального округа Чувашской Республики Юридический и фактический адрес: 429020, Чувашская Республика, Порецкий район, с. Порецкое, улица Крупской, дом 26а Режим работы образовательной организации: пятидневная рабочая неделя - понедельник-пятница (в режиме 10 - часового пребывания) </vt:lpstr>
      <vt:lpstr>Анализ проблемы проекта</vt:lpstr>
      <vt:lpstr>Карта текущего состояния процесса предоставление услуги "Зачисление ребенка в дошкольное учреждение"</vt:lpstr>
      <vt:lpstr>Проблемы!!!</vt:lpstr>
      <vt:lpstr>Карта целевого состояния процесса предоставление услуги "Зачисление ребенка в дошкольное учреждение"</vt:lpstr>
      <vt:lpstr>Улучшения!!!</vt:lpstr>
      <vt:lpstr> ПЛАН МЕРОПРИЯТИЙ  по реализации проекта  «Оптимизация процесса предоставления услуги «Зачисления ребенка в дошкольное учреждение» </vt:lpstr>
      <vt:lpstr>Слайд 9</vt:lpstr>
      <vt:lpstr>Экономия средств по проекту «Оптимизация процесса предоставления услуги «Зачисление ребенка в дошкольное учреждение» </vt:lpstr>
      <vt:lpstr>Слайд 11</vt:lpstr>
    </vt:vector>
  </TitlesOfParts>
  <Company>Администрация Липецкой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Киц А.</dc:creator>
  <cp:lastModifiedBy>Пользователь Windows</cp:lastModifiedBy>
  <cp:revision>257</cp:revision>
  <dcterms:created xsi:type="dcterms:W3CDTF">2019-06-03T12:00:22Z</dcterms:created>
  <dcterms:modified xsi:type="dcterms:W3CDTF">2023-06-16T09:59:21Z</dcterms:modified>
</cp:coreProperties>
</file>