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A360A3-7339-4FA9-B547-9AEFE80DF8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E1737C-871F-45E2-AFAC-B2805399A9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Comic Sans MS" panose="030F0702030302020204" pitchFamily="66" charset="0"/>
              </a:rPr>
              <a:t>МБДОУ «Детский сад №1 «Маленькая страна»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1340769"/>
            <a:ext cx="7787208" cy="151216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3200" b="1" dirty="0">
                <a:latin typeface="Comic Sans MS" panose="030F0702030302020204" pitchFamily="66" charset="0"/>
              </a:rPr>
              <a:t>«Использование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Виммельбуха</a:t>
            </a:r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latin typeface="Comic Sans MS" panose="030F0702030302020204" pitchFamily="66" charset="0"/>
              </a:rPr>
              <a:t>в процессе развития речи дошкольников»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54931" y="4925058"/>
            <a:ext cx="338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Волкова Татьяна Николаевна,</a:t>
            </a:r>
          </a:p>
          <a:p>
            <a:r>
              <a:rPr lang="ru-RU" dirty="0" smtClean="0"/>
              <a:t> воспитатель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51077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4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1" y="178764"/>
            <a:ext cx="8672119" cy="64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4968552" cy="4824536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Виммельбух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это очень большая книга со множеством картинок и деталей. В ней совсем мало текста, а иногда его и вовсе нет.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Каждый разворот </a:t>
            </a:r>
            <a:r>
              <a:rPr lang="ru-RU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виммельбуха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большое красочное изображение, которое состоит из мельчайших фрагментов, героев, явлений и множества сюжетны линий.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1" dirty="0" smtClean="0">
                <a:latin typeface="Comic Sans MS" panose="030F0702030302020204" pitchFamily="66" charset="0"/>
              </a:rPr>
              <a:t>Что такое </a:t>
            </a:r>
            <a:r>
              <a:rPr lang="ru-RU" sz="4000" dirty="0" err="1">
                <a:latin typeface="Comic Sans MS" panose="030F0702030302020204" pitchFamily="66" charset="0"/>
              </a:rPr>
              <a:t>В</a:t>
            </a:r>
            <a:r>
              <a:rPr lang="ru-RU" sz="4000" b="1" dirty="0" err="1" smtClean="0">
                <a:latin typeface="Comic Sans MS" panose="030F0702030302020204" pitchFamily="66" charset="0"/>
              </a:rPr>
              <a:t>иммельбух</a:t>
            </a:r>
            <a:r>
              <a:rPr lang="ru-RU" sz="4000" b="1" dirty="0" smtClean="0">
                <a:latin typeface="Comic Sans MS" panose="030F0702030302020204" pitchFamily="66" charset="0"/>
              </a:rPr>
              <a:t>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79" y="1484784"/>
            <a:ext cx="2232025" cy="324008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89" y="4221088"/>
            <a:ext cx="3009231" cy="203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900" b="1" dirty="0" smtClean="0"/>
              <a:t>Немного из </a:t>
            </a:r>
            <a:r>
              <a:rPr lang="ru-RU" sz="4900" b="1" dirty="0" smtClean="0"/>
              <a:t>истории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>
                <a:latin typeface="Comic Sans MS" panose="030F0702030302020204" pitchFamily="66" charset="0"/>
              </a:rPr>
              <a:t>В переводе с немецкого </a:t>
            </a:r>
            <a:r>
              <a:rPr lang="ru-RU" sz="2700" dirty="0" err="1" smtClean="0">
                <a:latin typeface="Comic Sans MS" panose="030F0702030302020204" pitchFamily="66" charset="0"/>
              </a:rPr>
              <a:t>Виммельбух</a:t>
            </a:r>
            <a:r>
              <a:rPr lang="ru-RU" sz="2700" dirty="0" smtClean="0">
                <a:latin typeface="Comic Sans MS" panose="030F0702030302020204" pitchFamily="66" charset="0"/>
              </a:rPr>
              <a:t> </a:t>
            </a:r>
            <a:r>
              <a:rPr lang="ru-RU" sz="2700" dirty="0">
                <a:latin typeface="Comic Sans MS" panose="030F0702030302020204" pitchFamily="66" charset="0"/>
              </a:rPr>
              <a:t>– это книга с мельтешащими картинками.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>Впервые </a:t>
            </a:r>
            <a:r>
              <a:rPr lang="ru-RU" sz="2700" dirty="0" err="1">
                <a:latin typeface="Comic Sans MS" panose="030F0702030302020204" pitchFamily="66" charset="0"/>
              </a:rPr>
              <a:t>виммельбух</a:t>
            </a:r>
            <a:r>
              <a:rPr lang="ru-RU" sz="2700" dirty="0">
                <a:latin typeface="Comic Sans MS" panose="030F0702030302020204" pitchFamily="66" charset="0"/>
              </a:rPr>
              <a:t> проиллюстрировал около 40 лет назад немецкий художник Али </a:t>
            </a:r>
            <a:r>
              <a:rPr lang="ru-RU" sz="2700" dirty="0" err="1">
                <a:latin typeface="Comic Sans MS" panose="030F0702030302020204" pitchFamily="66" charset="0"/>
              </a:rPr>
              <a:t>Митгуш</a:t>
            </a:r>
            <a:r>
              <a:rPr lang="ru-RU" sz="2700" dirty="0">
                <a:latin typeface="Comic Sans MS" panose="030F0702030302020204" pitchFamily="66" charset="0"/>
              </a:rPr>
              <a:t>.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/>
            </a:r>
            <a:br>
              <a:rPr lang="ru-RU" sz="2700" dirty="0" smtClean="0">
                <a:latin typeface="Comic Sans MS" panose="030F0702030302020204" pitchFamily="66" charset="0"/>
              </a:rPr>
            </a:br>
            <a:endParaRPr lang="ru-RU" sz="27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284984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Польза </a:t>
            </a:r>
            <a:r>
              <a:rPr lang="ru-RU" dirty="0" err="1">
                <a:latin typeface="Comic Sans MS" panose="030F0702030302020204" pitchFamily="66" charset="0"/>
              </a:rPr>
              <a:t>В</a:t>
            </a:r>
            <a:r>
              <a:rPr lang="ru-RU" b="1" dirty="0" err="1" smtClean="0">
                <a:latin typeface="Comic Sans MS" panose="030F0702030302020204" pitchFamily="66" charset="0"/>
              </a:rPr>
              <a:t>иммельбухов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5112568" cy="532859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Сюжет по иллюстрациям можно придумывать самим, что тренирует детское воображение, улучшает фантазию и речь ребенка.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Книги </a:t>
            </a:r>
            <a:r>
              <a:rPr lang="ru-RU" sz="2800" dirty="0" smtClean="0">
                <a:latin typeface="Comic Sans MS" panose="030F0702030302020204" pitchFamily="66" charset="0"/>
              </a:rPr>
              <a:t>– </a:t>
            </a:r>
            <a:r>
              <a:rPr lang="ru-RU" sz="2800" dirty="0" err="1" smtClean="0">
                <a:latin typeface="Comic Sans MS" panose="030F0702030302020204" pitchFamily="66" charset="0"/>
              </a:rPr>
              <a:t>виммельбухи</a:t>
            </a:r>
            <a:r>
              <a:rPr lang="ru-RU" sz="2800" dirty="0" smtClean="0">
                <a:latin typeface="Comic Sans MS" panose="030F0702030302020204" pitchFamily="66" charset="0"/>
              </a:rPr>
              <a:t> способствуют развитию внимания, концентрации, наблюдательности, памяти и усидчивости, что немаловажно для многих родителей.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Большим </a:t>
            </a:r>
            <a:r>
              <a:rPr lang="ru-RU" sz="2800" dirty="0" smtClean="0">
                <a:latin typeface="Comic Sans MS" panose="030F0702030302020204" pitchFamily="66" charset="0"/>
              </a:rPr>
              <a:t>достоинством </a:t>
            </a:r>
            <a:r>
              <a:rPr lang="ru-RU" sz="2800" dirty="0" err="1" smtClean="0">
                <a:latin typeface="Comic Sans MS" panose="030F0702030302020204" pitchFamily="66" charset="0"/>
              </a:rPr>
              <a:t>виммельбуха</a:t>
            </a:r>
            <a:r>
              <a:rPr lang="ru-RU" sz="2800" dirty="0" smtClean="0">
                <a:latin typeface="Comic Sans MS" panose="030F0702030302020204" pitchFamily="66" charset="0"/>
              </a:rPr>
              <a:t> является его способность увлечь даже очень активного ребенка.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803401" cy="353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«В детском саду»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735894" cy="4824536"/>
          </a:xfrm>
        </p:spPr>
      </p:pic>
    </p:spTree>
    <p:extLst>
      <p:ext uri="{BB962C8B-B14F-4D97-AF65-F5344CB8AC3E}">
        <p14:creationId xmlns:p14="http://schemas.microsoft.com/office/powerpoint/2010/main" val="25857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Comic Sans MS" panose="030F0702030302020204" pitchFamily="66" charset="0"/>
              </a:rPr>
              <a:t>Виды </a:t>
            </a:r>
            <a:r>
              <a:rPr lang="ru-RU" sz="3600" dirty="0" err="1">
                <a:latin typeface="Comic Sans MS" panose="030F0702030302020204" pitchFamily="66" charset="0"/>
              </a:rPr>
              <a:t>В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иммельбухов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60812" y="1412776"/>
            <a:ext cx="4038600" cy="10081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Книги – гляделки или книги для рассматривания</a:t>
            </a:r>
          </a:p>
          <a:p>
            <a:endParaRPr lang="ru-RU" sz="2800" dirty="0" smtClean="0">
              <a:latin typeface="Comic Sans MS" panose="030F0702030302020204" pitchFamily="66" charset="0"/>
            </a:endParaRPr>
          </a:p>
          <a:p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49986" y="1772816"/>
            <a:ext cx="4038600" cy="58447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Книги –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находилки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0714"/>
            <a:ext cx="4244578" cy="384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3" y="2874868"/>
            <a:ext cx="4257239" cy="38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5821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latin typeface="Comic Sans MS" panose="030F0702030302020204" pitchFamily="66" charset="0"/>
              </a:rPr>
              <a:t>Как читать </a:t>
            </a:r>
            <a:r>
              <a:rPr lang="ru-RU" sz="3100" b="1" dirty="0" err="1" smtClean="0">
                <a:latin typeface="Comic Sans MS" panose="030F0702030302020204" pitchFamily="66" charset="0"/>
              </a:rPr>
              <a:t>виммельбухи</a:t>
            </a:r>
            <a:r>
              <a:rPr lang="ru-RU" sz="3100" b="1" dirty="0" smtClean="0">
                <a:latin typeface="Comic Sans MS" panose="030F0702030302020204" pitchFamily="66" charset="0"/>
              </a:rPr>
              <a:t>?</a:t>
            </a:r>
            <a:br>
              <a:rPr lang="ru-RU" sz="31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Книга дает массу возможностей проявить фантазию. Можно просто разглядывать красочные сюжеты, либо устроить соревнования историй, выполнять задания на время и даже учить иностранный язык с помощью </a:t>
            </a:r>
            <a:r>
              <a:rPr lang="ru-RU" sz="2700" dirty="0" err="1" smtClean="0">
                <a:latin typeface="Comic Sans MS" panose="030F0702030302020204" pitchFamily="66" charset="0"/>
              </a:rPr>
              <a:t>виммельбуха</a:t>
            </a:r>
            <a:r>
              <a:rPr lang="ru-RU" sz="2700" dirty="0" smtClean="0">
                <a:latin typeface="Comic Sans MS" panose="030F0702030302020204" pitchFamily="66" charset="0"/>
              </a:rPr>
              <a:t>.</a:t>
            </a:r>
            <a:r>
              <a:rPr lang="ru-RU" sz="2700" dirty="0">
                <a:latin typeface="Comic Sans MS" panose="030F0702030302020204" pitchFamily="66" charset="0"/>
              </a:rPr>
              <a:t/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3"/>
          <a:stretch/>
        </p:blipFill>
        <p:spPr>
          <a:xfrm>
            <a:off x="1763688" y="3356991"/>
            <a:ext cx="5483718" cy="2985033"/>
          </a:xfrm>
        </p:spPr>
      </p:pic>
    </p:spTree>
    <p:extLst>
      <p:ext uri="{BB962C8B-B14F-4D97-AF65-F5344CB8AC3E}">
        <p14:creationId xmlns:p14="http://schemas.microsoft.com/office/powerpoint/2010/main" val="23182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Comic Sans MS" panose="030F0702030302020204" pitchFamily="66" charset="0"/>
              </a:rPr>
              <a:t>Интересные идеи по изучению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виммельбуха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424936" cy="48965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Найти знакомые предметы;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И</a:t>
            </a:r>
            <a:r>
              <a:rPr lang="ru-RU" sz="2400" dirty="0" smtClean="0">
                <a:latin typeface="Comic Sans MS" panose="030F0702030302020204" pitchFamily="66" charset="0"/>
              </a:rPr>
              <a:t>скать на всех разворотах одного и того же персонажа;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Составить историю с персонажем – кто он, откуда и куда идет, кого встретил, что делает;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Рассказать, что двигается быстро, а что медленно, что стоит, а что перемещается;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Сосчитать, сравнить по форме, величине, цвету;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Рассказать, что находится далеко, а что близко, что слева, а что справа, что сверху, а что снизу;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Закрыть разворот после рассматривания и предложить назвать то, что там было изображено.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Как создать свой </a:t>
            </a:r>
            <a:r>
              <a:rPr lang="ru-RU" sz="3600" b="1" dirty="0" err="1" smtClean="0"/>
              <a:t>виммельбух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540" y="186715"/>
            <a:ext cx="8568952" cy="3474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Определите интересную тему и сделайте </a:t>
            </a:r>
            <a:r>
              <a:rPr lang="ru-RU" sz="2400" dirty="0" smtClean="0">
                <a:latin typeface="Comic Sans MS" panose="030F0702030302020204" pitchFamily="66" charset="0"/>
              </a:rPr>
              <a:t>фон (можно </a:t>
            </a:r>
            <a:r>
              <a:rPr lang="ru-RU" sz="2400" dirty="0" smtClean="0">
                <a:latin typeface="Comic Sans MS" panose="030F0702030302020204" pitchFamily="66" charset="0"/>
              </a:rPr>
              <a:t>нарисовать на ватмане карту звездного неба или напечатать готовый лесной </a:t>
            </a:r>
            <a:r>
              <a:rPr lang="ru-RU" sz="2400" dirty="0" smtClean="0">
                <a:latin typeface="Comic Sans MS" panose="030F0702030302020204" pitchFamily="66" charset="0"/>
              </a:rPr>
              <a:t>пейзаж)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Нужные </a:t>
            </a:r>
            <a:r>
              <a:rPr lang="ru-RU" sz="2400" dirty="0" smtClean="0">
                <a:latin typeface="Comic Sans MS" panose="030F0702030302020204" pitchFamily="66" charset="0"/>
              </a:rPr>
              <a:t>герои и предметы найдутся на страницах старых журналов – вместе с ребенком вырезать и приклеить на заготовку.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В </a:t>
            </a:r>
            <a:r>
              <a:rPr lang="ru-RU" sz="2400" dirty="0" smtClean="0">
                <a:latin typeface="Comic Sans MS" panose="030F0702030302020204" pitchFamily="66" charset="0"/>
              </a:rPr>
              <a:t>итоге получится ваш уникальный </a:t>
            </a:r>
            <a:r>
              <a:rPr lang="ru-RU" sz="2400" dirty="0" err="1" smtClean="0">
                <a:latin typeface="Comic Sans MS" panose="030F0702030302020204" pitchFamily="66" charset="0"/>
              </a:rPr>
              <a:t>виммельбух</a:t>
            </a:r>
            <a:r>
              <a:rPr lang="ru-RU" sz="2400" dirty="0" smtClean="0">
                <a:latin typeface="Comic Sans MS" panose="030F0702030302020204" pitchFamily="66" charset="0"/>
              </a:rPr>
              <a:t>, с которым можно работать также, как с книгой из типографии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2415"/>
            <a:ext cx="4196613" cy="279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63117" cy="282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6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318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МБДОУ «Детский сад №1 «Маленькая страна»</vt:lpstr>
      <vt:lpstr>Что такое Виммельбух?</vt:lpstr>
      <vt:lpstr>Немного из истории  В переводе с немецкого Виммельбух – это книга с мельтешащими картинками. Впервые виммельбух проиллюстрировал около 40 лет назад немецкий художник Али Митгуш.  </vt:lpstr>
      <vt:lpstr>Польза Виммельбухов</vt:lpstr>
      <vt:lpstr>«В детском саду»</vt:lpstr>
      <vt:lpstr>Виды Виммельбухов</vt:lpstr>
      <vt:lpstr>Как читать виммельбухи?  Книга дает массу возможностей проявить фантазию. Можно просто разглядывать красочные сюжеты, либо устроить соревнования историй, выполнять задания на время и даже учить иностранный язык с помощью виммельбуха.    </vt:lpstr>
      <vt:lpstr>Интересные идеи по изучению виммельбуха</vt:lpstr>
      <vt:lpstr>Как создать свой виммельбух?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виммельбух?</dc:title>
  <dc:creator>User30</dc:creator>
  <cp:lastModifiedBy>дс1</cp:lastModifiedBy>
  <cp:revision>9</cp:revision>
  <dcterms:created xsi:type="dcterms:W3CDTF">2023-04-05T10:44:39Z</dcterms:created>
  <dcterms:modified xsi:type="dcterms:W3CDTF">2023-04-24T05:45:58Z</dcterms:modified>
</cp:coreProperties>
</file>