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 cstate="print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5314C0D-9BC6-4316-B05F-232BFAF6D554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02.02.2024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EFBBDC3-FA76-4273-9815-6BEED4EDC8B5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86D5155-9017-4431-8444-14485A849E3E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02.02.2024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D5E9AE0-F7AF-48CC-ADEE-51358B68D5F9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Семья ребенка 
с нарушениями речи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Подготовила: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Замятина Е.И.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457200" y="1052640"/>
            <a:ext cx="8229240" cy="1521720"/>
          </a:xfrm>
          <a:prstGeom prst="rect">
            <a:avLst/>
          </a:prstGeom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152280" tIns="152280" rIns="152280" bIns="152280" anchor="ctr"/>
          <a:lstStyle/>
          <a:p>
            <a:pPr algn="ctr">
              <a:lnSpc>
                <a:spcPct val="90000"/>
              </a:lnSpc>
            </a:pPr>
            <a:r>
              <a:rPr lang="ru-RU" sz="4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Позиции отцов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57200" y="2574720"/>
            <a:ext cx="8229240" cy="3195720"/>
          </a:xfrm>
          <a:prstGeom prst="rect">
            <a:avLst/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90000"/>
              </a:lnSpc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Отцы детей, имеющих нарушения в развитии речи, достаточно редко оказываются участниками исследований. Обычно сведения о них добываются из разговора с матерями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457200" y="5771160"/>
            <a:ext cx="8229240" cy="354600"/>
          </a:xfrm>
          <a:prstGeom prst="rect">
            <a:avLst/>
          </a:prstGeom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467640" y="188640"/>
            <a:ext cx="8229240" cy="705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Требования речевого режима дома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179640" y="836640"/>
            <a:ext cx="8784720" cy="583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Спокойная доброжелательная атмосфера;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Ребенок должен слышать только правильную речь, доступную его пониманию;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Речь должна иметь нормальный или несколько замедленный темп;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Слова должны четко проговариваться;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Громкость речи, если требуют условия развития ребенка, может быть слегка повышенной;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Обращаясь к ребенку, взрослому следует смотреть ему в глаза и быть ласковым, но требовательным.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Чем раньше оказана логопедическая помощь, тем быстрее будет сформирована правильная речь и дальнейшее развитие ребенка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Направления и формы взаимодействия с семьей ребенка с нарушениями речи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5" name="TextShape 2"/>
          <p:cNvSpPr txBox="1"/>
          <p:nvPr/>
        </p:nvSpPr>
        <p:spPr>
          <a:xfrm>
            <a:off x="107640" y="1484640"/>
            <a:ext cx="8928720" cy="5256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Колоссальную роль играет сотрудничество специалистов логопедического детского сада с семьей;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Совместная работа логопеда с родителями в следующих формах: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Коллективная работа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Групповые родительские собрания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Анкетирование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Наглядная форма работы (стенды и уголки в помощь родителям)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Индивидуальные консультации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«Круглые столы»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Открытые занятия и логопедические утренники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Обучение родителей игровым занятиям и др.</a:t>
            </a:r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116640"/>
            <a:ext cx="8229240" cy="575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Уровни родительской мотивации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7" name="CustomShape 2"/>
          <p:cNvSpPr/>
          <p:nvPr/>
        </p:nvSpPr>
        <p:spPr>
          <a:xfrm>
            <a:off x="251640" y="764640"/>
            <a:ext cx="2676240" cy="1087200"/>
          </a:xfrm>
          <a:prstGeom prst="rect">
            <a:avLst/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135000" tIns="77040" rIns="135000" bIns="77040" anchor="ctr"/>
          <a:lstStyle/>
          <a:p>
            <a:pPr algn="ctr">
              <a:lnSpc>
                <a:spcPct val="90000"/>
              </a:lnSpc>
            </a:pPr>
            <a:r>
              <a:rPr lang="ru-RU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Высокий уровень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3"/>
          <p:cNvSpPr/>
          <p:nvPr/>
        </p:nvSpPr>
        <p:spPr>
          <a:xfrm>
            <a:off x="251640" y="2082960"/>
            <a:ext cx="2676240" cy="226764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96120" rIns="128160" bIns="144000" anchor="ctr"/>
          <a:lstStyle/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Адекватно воспринимают  состояние ребенка, готовы к полноценному взаимодействию с ДОУ  и специалистами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4"/>
          <p:cNvSpPr/>
          <p:nvPr/>
        </p:nvSpPr>
        <p:spPr>
          <a:xfrm>
            <a:off x="3276000" y="764640"/>
            <a:ext cx="2676240" cy="1045440"/>
          </a:xfrm>
          <a:prstGeom prst="rect">
            <a:avLst/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135000" tIns="77040" rIns="135000" bIns="77040" anchor="ctr"/>
          <a:lstStyle/>
          <a:p>
            <a:pPr algn="ctr">
              <a:lnSpc>
                <a:spcPct val="90000"/>
              </a:lnSpc>
            </a:pPr>
            <a:r>
              <a:rPr lang="ru-RU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Средний уровень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5"/>
          <p:cNvSpPr/>
          <p:nvPr/>
        </p:nvSpPr>
        <p:spPr>
          <a:xfrm>
            <a:off x="3276000" y="2082960"/>
            <a:ext cx="2676240" cy="251280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120" tIns="96120" rIns="128160" bIns="144000" anchor="ctr"/>
          <a:lstStyle/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Адекватное восприятие проблем ребенка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Минимальное оказание помощи своему ребенку, мотивируя свою пассивность недостатком времени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6"/>
          <p:cNvSpPr/>
          <p:nvPr/>
        </p:nvSpPr>
        <p:spPr>
          <a:xfrm>
            <a:off x="6287760" y="764640"/>
            <a:ext cx="2676240" cy="1070280"/>
          </a:xfrm>
          <a:prstGeom prst="rect">
            <a:avLst/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135000" tIns="77040" rIns="135000" bIns="77040" anchor="ctr"/>
          <a:lstStyle/>
          <a:p>
            <a:pPr algn="ctr">
              <a:lnSpc>
                <a:spcPct val="90000"/>
              </a:lnSpc>
            </a:pPr>
            <a:r>
              <a:rPr lang="ru-RU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Низкий уровень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7"/>
          <p:cNvSpPr/>
          <p:nvPr/>
        </p:nvSpPr>
        <p:spPr>
          <a:xfrm>
            <a:off x="6287760" y="2072880"/>
            <a:ext cx="2676240" cy="2331720"/>
          </a:xfrm>
          <a:prstGeom prst="rect">
            <a:avLst/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1520" tIns="101520" rIns="135000" bIns="151920" anchor="ctr"/>
          <a:lstStyle/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Отказ от сотрудничества с ДОУ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Отстранение от работц по исправлению речевых недостатков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CustomShape 8"/>
          <p:cNvSpPr/>
          <p:nvPr/>
        </p:nvSpPr>
        <p:spPr>
          <a:xfrm>
            <a:off x="179640" y="4653000"/>
            <a:ext cx="8784720" cy="2053800"/>
          </a:xfrm>
          <a:prstGeom prst="rect">
            <a:avLst/>
          </a:prstGeom>
          <a:ln>
            <a:solidFill>
              <a:srgbClr val="4A7EBB"/>
            </a:solidFill>
            <a:round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54" name="CustomShape 9"/>
          <p:cNvSpPr/>
          <p:nvPr/>
        </p:nvSpPr>
        <p:spPr>
          <a:xfrm>
            <a:off x="179640" y="4653000"/>
            <a:ext cx="8784720" cy="20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5000" tIns="77040" rIns="135000" bIns="77040"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Направления работы для преодоления инертности родителей: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Повышение их психолого-педагогической компетентности в вопросах   речевого развития ребенка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Обучение конкретным приемам работы по преодолению речевых недостатков детей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Подготовка печатной информации для родителей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Использованная литература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Архипова Е.Ф. Логопедическая работа с детьми раннего возраста.-М.,2007.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Архипова Е.Ф. Ранняя диагностика и коррекция проблем развития. Первый год жизни ребенка//Библиотека программы от рождения до школы. Коррекционная работа в ДОУ.-М.,2012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Волковская  Т.Н. Логопедическое обследование в системе комплексного изучения детей с нарушениями развития//Психолого-педагогическая диагностика развития лиц с ограниченными возможностями здоровья: учебн6ик /под ред. И.Ю.Левченко, С.Д. Забрамной.-6-е изд., перераб. и доп.-М.,2011.-(Сер. Бакалавриат).-С.105-132.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Волковская Т.Н. Организационно-методические основы психологической помощи лицам с недостатками речи: учеб.-метод. пособие.-М., 2011.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AutoNum type="arabicPeriod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Ткачева В.В., Левченко И.Ю. Психологическая помощь семье, воспитывающей    ребенка  с   ограниченными    возможностями   здоровья .-М., 2008.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395640" y="26370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Спасибо за внимание!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404640"/>
            <a:ext cx="8229240" cy="6120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Воспитание в семье ребенка с нарушениями речи – </a:t>
            </a:r>
            <a:r>
              <a:rPr lang="ru-RU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чрезвычайно трудная задача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От родителей требуется: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Особые усилия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Терпение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Умение понимать возрастные особенности ребенка, его желания, потребности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Иметь представление о критических периодах его развития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ctr">
              <a:lnSpc>
                <a:spcPct val="100000"/>
              </a:lnSpc>
            </a:pPr>
            <a:r>
              <a:rPr lang="ru-RU" sz="3200" b="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Важно раннее начало обучения речи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420000" y="260640"/>
            <a:ext cx="2352240" cy="2352240"/>
          </a:xfrm>
          <a:prstGeom prst="ellipse">
            <a:avLst/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16560" tIns="16560" rIns="16560" bIns="16560" anchor="ctr"/>
          <a:lstStyle/>
          <a:p>
            <a:pPr algn="ctr">
              <a:lnSpc>
                <a:spcPct val="90000"/>
              </a:lnSpc>
            </a:pP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Нарушения</a:t>
            </a: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речи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 rot="20357400">
            <a:off x="2646360" y="1625760"/>
            <a:ext cx="708480" cy="669960"/>
          </a:xfrm>
          <a:prstGeom prst="lef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83" name="CustomShape 3"/>
          <p:cNvSpPr/>
          <p:nvPr/>
        </p:nvSpPr>
        <p:spPr>
          <a:xfrm>
            <a:off x="323640" y="1520640"/>
            <a:ext cx="2234520" cy="178740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34200" tIns="34200" rIns="34200" bIns="3420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Процессы произношения – снижения внятности речи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4"/>
          <p:cNvSpPr/>
          <p:nvPr/>
        </p:nvSpPr>
        <p:spPr>
          <a:xfrm rot="18025200">
            <a:off x="2240280" y="3218400"/>
            <a:ext cx="1560600" cy="669960"/>
          </a:xfrm>
          <a:prstGeom prst="lef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85" name="CustomShape 5"/>
          <p:cNvSpPr/>
          <p:nvPr/>
        </p:nvSpPr>
        <p:spPr>
          <a:xfrm>
            <a:off x="971640" y="4581000"/>
            <a:ext cx="2949480" cy="178740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34200" tIns="34200" rIns="34200" bIns="3420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Фонематическая сторона языка: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недостаточное овладение звуковым составом слова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– нарушение чтения и письма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6"/>
          <p:cNvSpPr/>
          <p:nvPr/>
        </p:nvSpPr>
        <p:spPr>
          <a:xfrm rot="14911200">
            <a:off x="5099760" y="3189600"/>
            <a:ext cx="1240560" cy="669960"/>
          </a:xfrm>
          <a:prstGeom prst="lef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87" name="CustomShape 7"/>
          <p:cNvSpPr/>
          <p:nvPr/>
        </p:nvSpPr>
        <p:spPr>
          <a:xfrm>
            <a:off x="4932000" y="4581000"/>
            <a:ext cx="2805480" cy="178740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34200" tIns="34200" rIns="34200" bIns="3420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Коммуникативные нарушения (заикание) – препятствует обучению в школе, социализации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8"/>
          <p:cNvSpPr/>
          <p:nvPr/>
        </p:nvSpPr>
        <p:spPr>
          <a:xfrm rot="12048600">
            <a:off x="5726520" y="1541520"/>
            <a:ext cx="882720" cy="669960"/>
          </a:xfrm>
          <a:prstGeom prst="lef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89" name="CustomShape 9"/>
          <p:cNvSpPr/>
          <p:nvPr/>
        </p:nvSpPr>
        <p:spPr>
          <a:xfrm>
            <a:off x="6588360" y="944640"/>
            <a:ext cx="2234520" cy="325224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34200" tIns="34200" rIns="34200" bIns="3420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Сложные речевые нарушения, охватывают фонетико-фонематическую, лексико-грамматическую стороны речи: общее недоразвитие речи (алалия, дизартрия и т.д.)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443480" y="2770560"/>
            <a:ext cx="2828520" cy="672840"/>
          </a:xfrm>
          <a:custGeom>
            <a:avLst/>
            <a:gdLst/>
            <a:ahLst/>
            <a:cxnLst/>
            <a:rect l="l" t="t" r="r" b="b"/>
            <a:pathLst>
              <a:path w="2828925" h="673155">
                <a:moveTo>
                  <a:pt x="0" y="0"/>
                </a:moveTo>
                <a:lnTo>
                  <a:pt x="0" y="458735"/>
                </a:lnTo>
                <a:lnTo>
                  <a:pt x="2828925" y="458735"/>
                </a:lnTo>
                <a:lnTo>
                  <a:pt x="2828925" y="673155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4397760" y="2770560"/>
            <a:ext cx="91080" cy="672840"/>
          </a:xfrm>
          <a:custGeom>
            <a:avLst/>
            <a:gdLst/>
            <a:ahLst/>
            <a:cxnLst/>
            <a:rect l="l" t="t" r="r" b="b"/>
            <a:pathLst>
              <a:path h="673155">
                <a:moveTo>
                  <a:pt x="45720" y="0"/>
                </a:moveTo>
                <a:lnTo>
                  <a:pt x="45720" y="673155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3"/>
          <p:cNvSpPr/>
          <p:nvPr/>
        </p:nvSpPr>
        <p:spPr>
          <a:xfrm>
            <a:off x="1614600" y="2770560"/>
            <a:ext cx="2828520" cy="672840"/>
          </a:xfrm>
          <a:custGeom>
            <a:avLst/>
            <a:gdLst/>
            <a:ahLst/>
            <a:cxnLst/>
            <a:rect l="l" t="t" r="r" b="b"/>
            <a:pathLst>
              <a:path w="2828925" h="673155">
                <a:moveTo>
                  <a:pt x="2828925" y="0"/>
                </a:moveTo>
                <a:lnTo>
                  <a:pt x="2828925" y="458735"/>
                </a:lnTo>
                <a:lnTo>
                  <a:pt x="0" y="458735"/>
                </a:lnTo>
                <a:lnTo>
                  <a:pt x="0" y="673155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1763640" y="1301040"/>
            <a:ext cx="5358960" cy="146952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94" name="CustomShape 5"/>
          <p:cNvSpPr/>
          <p:nvPr/>
        </p:nvSpPr>
        <p:spPr>
          <a:xfrm>
            <a:off x="2021040" y="1545120"/>
            <a:ext cx="5358960" cy="1469520"/>
          </a:xfrm>
          <a:prstGeom prst="roundRect">
            <a:avLst>
              <a:gd name="adj" fmla="val 1000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3200" tIns="133200" rIns="133200" bIns="133200" anchor="ctr"/>
          <a:lstStyle/>
          <a:p>
            <a:pPr algn="ctr">
              <a:lnSpc>
                <a:spcPct val="90000"/>
              </a:lnSpc>
            </a:pPr>
            <a:r>
              <a:rPr lang="ru-RU" sz="35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Виды речевой коммуникации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6"/>
          <p:cNvSpPr/>
          <p:nvPr/>
        </p:nvSpPr>
        <p:spPr>
          <a:xfrm>
            <a:off x="457200" y="3443760"/>
            <a:ext cx="2314080" cy="146952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96" name="CustomShape 7"/>
          <p:cNvSpPr/>
          <p:nvPr/>
        </p:nvSpPr>
        <p:spPr>
          <a:xfrm>
            <a:off x="714240" y="3688200"/>
            <a:ext cx="2314080" cy="1469520"/>
          </a:xfrm>
          <a:prstGeom prst="roundRect">
            <a:avLst>
              <a:gd name="adj" fmla="val 1000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3200" tIns="133200" rIns="133200" bIns="133200" anchor="ctr"/>
          <a:lstStyle/>
          <a:p>
            <a:pPr algn="ctr">
              <a:lnSpc>
                <a:spcPct val="90000"/>
              </a:lnSpc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говорение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8"/>
          <p:cNvSpPr/>
          <p:nvPr/>
        </p:nvSpPr>
        <p:spPr>
          <a:xfrm>
            <a:off x="3286080" y="3443760"/>
            <a:ext cx="2314080" cy="146952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98" name="CustomShape 9"/>
          <p:cNvSpPr/>
          <p:nvPr/>
        </p:nvSpPr>
        <p:spPr>
          <a:xfrm>
            <a:off x="3543120" y="3688200"/>
            <a:ext cx="2314080" cy="1469520"/>
          </a:xfrm>
          <a:prstGeom prst="roundRect">
            <a:avLst>
              <a:gd name="adj" fmla="val 1000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3200" tIns="133200" rIns="133200" bIns="133200" anchor="ctr"/>
          <a:lstStyle/>
          <a:p>
            <a:pPr algn="ctr">
              <a:lnSpc>
                <a:spcPct val="90000"/>
              </a:lnSpc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слушание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10"/>
          <p:cNvSpPr/>
          <p:nvPr/>
        </p:nvSpPr>
        <p:spPr>
          <a:xfrm>
            <a:off x="6114960" y="3443760"/>
            <a:ext cx="2314080" cy="146952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100" name="CustomShape 11"/>
          <p:cNvSpPr/>
          <p:nvPr/>
        </p:nvSpPr>
        <p:spPr>
          <a:xfrm>
            <a:off x="6372360" y="3688200"/>
            <a:ext cx="2314080" cy="1469520"/>
          </a:xfrm>
          <a:prstGeom prst="roundRect">
            <a:avLst>
              <a:gd name="adj" fmla="val 1000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3200" tIns="133200" rIns="133200" bIns="133200" anchor="ctr"/>
          <a:lstStyle/>
          <a:p>
            <a:pPr algn="ctr">
              <a:lnSpc>
                <a:spcPct val="90000"/>
              </a:lnSpc>
            </a:pPr>
            <a:r>
              <a:rPr lang="ru-RU" sz="35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письмо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57200" y="274680"/>
            <a:ext cx="8229240" cy="9936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Различные варианты психотерапевтического сопровождения  развития детей 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457200" y="1412640"/>
            <a:ext cx="8506800" cy="51123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Музыкотерапия,    прослушивание     классической     музыки     (до появления на свет)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Общение родителей с ребенком (до появления на свет)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Ласковое обращение, колыбельные песни, баюканье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Речь, насыщенная позитивными эмоциями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Речевая среда в семье, соответствующая культурной норме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Стимулирование голосовых реакций ребенка, развитие слухового внимания и появление лепета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Развитие  потребности в подражании речи взрослых на доступном возможностям ребенка материале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Использование разных характеристик голоса (высота, тембр), разнообразных мимических реакций и жестов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457200" y="188640"/>
            <a:ext cx="8229240" cy="64807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Процесс становления речи у ребенка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539640" y="2925000"/>
            <a:ext cx="8229240" cy="4929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4897800" y="1252800"/>
            <a:ext cx="4068000" cy="16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600" tIns="12600" rIns="12600" bIns="12600"/>
          <a:lstStyle/>
          <a:p>
            <a:pPr marL="228600" lvl="1" indent="-22824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Важно  развивать понимание речи, что в значительной степени зависит от речевого поведения взрослых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4"/>
          <p:cNvSpPr/>
          <p:nvPr/>
        </p:nvSpPr>
        <p:spPr>
          <a:xfrm>
            <a:off x="179640" y="1056960"/>
            <a:ext cx="4647600" cy="204372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34200" rIns="68760" bIns="34200" anchor="ctr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 период раннего детства – развивается понимание речи, появляются первые слова,простые предложения (до 2 лет), совершенствуется фразовая речь, начинает формироваться грамматический строй речи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5"/>
          <p:cNvSpPr/>
          <p:nvPr/>
        </p:nvSpPr>
        <p:spPr>
          <a:xfrm>
            <a:off x="4197240" y="3255840"/>
            <a:ext cx="4838760" cy="16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520" tIns="11520" rIns="11520" bIns="11520"/>
          <a:lstStyle/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Важно поощрять любую речевую реакцию ребенка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Не следует настаивать на четкости произношения – может привести к речевому негативизму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6"/>
          <p:cNvSpPr/>
          <p:nvPr/>
        </p:nvSpPr>
        <p:spPr>
          <a:xfrm>
            <a:off x="179640" y="3357000"/>
            <a:ext cx="3874320" cy="146952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34200" rIns="68760" bIns="3420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 3 годам речь становится средством общения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7"/>
          <p:cNvSpPr/>
          <p:nvPr/>
        </p:nvSpPr>
        <p:spPr>
          <a:xfrm>
            <a:off x="4010400" y="5084280"/>
            <a:ext cx="4737600" cy="1652400"/>
          </a:xfrm>
          <a:prstGeom prst="rightArrow">
            <a:avLst>
              <a:gd name="adj1" fmla="val 75000"/>
              <a:gd name="adj2" fmla="val 50000"/>
            </a:avLst>
          </a:prstGeom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00" tIns="10800" rIns="10800" bIns="10800"/>
          <a:lstStyle/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Важно мотивировать общение ребенка со взрослыми с помощью речи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Включать ребенка в процесс прослушивания текстов на литературном языке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8"/>
          <p:cNvSpPr/>
          <p:nvPr/>
        </p:nvSpPr>
        <p:spPr>
          <a:xfrm>
            <a:off x="288000" y="5085360"/>
            <a:ext cx="3542400" cy="1652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34200" rIns="68760" bIns="3420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Дошкольный период – совершенствование всех сторон речи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832320" y="73440"/>
            <a:ext cx="7937640" cy="117108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106560" tIns="106560" rIns="106560" bIns="106560" anchor="ctr"/>
          <a:lstStyle/>
          <a:p>
            <a:pPr algn="ctr">
              <a:lnSpc>
                <a:spcPct val="9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Влияние речевого дефекта на когнитивное и личностное развитие ребенка (Волковская Т.Н.)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 rot="6489000">
            <a:off x="3223440" y="2275200"/>
            <a:ext cx="2033280" cy="300960"/>
          </a:xfrm>
          <a:prstGeom prst="leftRigh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113" name="CustomShape 3"/>
          <p:cNvSpPr/>
          <p:nvPr/>
        </p:nvSpPr>
        <p:spPr>
          <a:xfrm>
            <a:off x="5868000" y="1773000"/>
            <a:ext cx="2812680" cy="153540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Нарушение формирования  сенсорной, интеллектуальной и аффективно-волевой сфер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CustomShape 4"/>
          <p:cNvSpPr/>
          <p:nvPr/>
        </p:nvSpPr>
        <p:spPr>
          <a:xfrm rot="15175800">
            <a:off x="4357080" y="2279520"/>
            <a:ext cx="2034720" cy="300600"/>
          </a:xfrm>
          <a:prstGeom prst="leftRigh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115" name="CustomShape 5"/>
          <p:cNvSpPr/>
          <p:nvPr/>
        </p:nvSpPr>
        <p:spPr>
          <a:xfrm>
            <a:off x="5364000" y="3573000"/>
            <a:ext cx="3049560" cy="159588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Вторичные нарушения в когнитивном и личностном развитии ребенка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6"/>
          <p:cNvSpPr/>
          <p:nvPr/>
        </p:nvSpPr>
        <p:spPr>
          <a:xfrm rot="15993000">
            <a:off x="6682320" y="1416240"/>
            <a:ext cx="578160" cy="300960"/>
          </a:xfrm>
          <a:prstGeom prst="leftRigh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117" name="CustomShape 7"/>
          <p:cNvSpPr/>
          <p:nvPr/>
        </p:nvSpPr>
        <p:spPr>
          <a:xfrm>
            <a:off x="1187640" y="3789000"/>
            <a:ext cx="2886840" cy="132660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Формирование комплекса неполноценности, заниженная самооценка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8"/>
          <p:cNvSpPr/>
          <p:nvPr/>
        </p:nvSpPr>
        <p:spPr>
          <a:xfrm rot="16200000">
            <a:off x="3171600" y="3095640"/>
            <a:ext cx="3245760" cy="300960"/>
          </a:xfrm>
          <a:prstGeom prst="leftRigh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119" name="CustomShape 9"/>
          <p:cNvSpPr/>
          <p:nvPr/>
        </p:nvSpPr>
        <p:spPr>
          <a:xfrm>
            <a:off x="2469600" y="5256360"/>
            <a:ext cx="4255560" cy="134028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4800" tIns="64800" rIns="64800" bIns="64800" anchor="ctr"/>
          <a:lstStyle/>
          <a:p>
            <a:pPr algn="ctr">
              <a:lnSpc>
                <a:spcPct val="90000"/>
              </a:lnSpc>
            </a:pPr>
            <a:r>
              <a:rPr lang="ru-RU" sz="1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Отставание в развитии словесно-логического мышления, затруднения в овладевании мыслительными операциями анализа и синтеза, сравнения и обобщения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10"/>
          <p:cNvSpPr/>
          <p:nvPr/>
        </p:nvSpPr>
        <p:spPr>
          <a:xfrm rot="19786200">
            <a:off x="3430800" y="2895840"/>
            <a:ext cx="187200" cy="300960"/>
          </a:xfrm>
          <a:prstGeom prst="leftRigh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  <p:sp>
        <p:nvSpPr>
          <p:cNvPr id="121" name="CustomShape 11"/>
          <p:cNvSpPr/>
          <p:nvPr/>
        </p:nvSpPr>
        <p:spPr>
          <a:xfrm>
            <a:off x="971640" y="1845000"/>
            <a:ext cx="2792880" cy="1588680"/>
          </a:xfrm>
          <a:prstGeom prst="roundRect">
            <a:avLst>
              <a:gd name="adj" fmla="val 10000"/>
            </a:avLst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Недостаточная устойчивость внимания, снижение вербальной памяти, страдает продуктивность запоминания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12"/>
          <p:cNvSpPr/>
          <p:nvPr/>
        </p:nvSpPr>
        <p:spPr>
          <a:xfrm rot="5576400">
            <a:off x="2230560" y="1428480"/>
            <a:ext cx="591840" cy="327960"/>
          </a:xfrm>
          <a:prstGeom prst="leftRightArrow">
            <a:avLst>
              <a:gd name="adj1" fmla="val 60000"/>
              <a:gd name="adj2" fmla="val 50000"/>
            </a:avLst>
          </a:prstGeom>
          <a:gradFill>
            <a:gsLst>
              <a:gs pos="0">
                <a:schemeClr val="accent1">
                  <a:tint val="60000"/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tint val="60000"/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tint val="60000"/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467640" y="188640"/>
            <a:ext cx="8229240" cy="575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Варианты реагирования родителей на речевой диагноз детей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5364000" y="4365000"/>
            <a:ext cx="3627360" cy="2316240"/>
          </a:xfrm>
          <a:prstGeom prst="roundRect">
            <a:avLst>
              <a:gd name="adj" fmla="val 1000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57040" tIns="648000" rIns="68760" bIns="68760"/>
          <a:lstStyle/>
          <a:p>
            <a:pPr marL="171360" lvl="1" indent="-171000" algn="r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Осмысление и принятие диагноза, что приводит к синдрому «хроническая печаль»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179640" y="4293000"/>
            <a:ext cx="3384720" cy="2323440"/>
          </a:xfrm>
          <a:prstGeom prst="roundRect">
            <a:avLst>
              <a:gd name="adj" fmla="val 1000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649800" rIns="68760" bIns="68760"/>
          <a:lstStyle/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Правильная оценка ситуации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Активное сотрудничество со специалистами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5076000" y="764640"/>
            <a:ext cx="3892320" cy="2426040"/>
          </a:xfrm>
          <a:prstGeom prst="roundRect">
            <a:avLst>
              <a:gd name="adj" fmla="val 1000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36600" tIns="68760" rIns="68760" bIns="675360"/>
          <a:lstStyle/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Попытка отменить «неверный диагноз»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lvl="1" indent="-171000" algn="r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Оказ от обследования ребенка и коррекционных мероприятий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lvl="1" indent="-171000" algn="r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Неадекватный оптимизм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5"/>
          <p:cNvSpPr/>
          <p:nvPr/>
        </p:nvSpPr>
        <p:spPr>
          <a:xfrm>
            <a:off x="250200" y="761760"/>
            <a:ext cx="3649680" cy="2358000"/>
          </a:xfrm>
          <a:prstGeom prst="roundRect">
            <a:avLst>
              <a:gd name="adj" fmla="val 10000"/>
            </a:avLst>
          </a:prstGeom>
          <a:solidFill>
            <a:schemeClr val="lt1">
              <a:alpha val="90000"/>
              <a:hueOff val="0"/>
              <a:satOff val="0"/>
              <a:lumOff val="0"/>
              <a:alphaOff val="0"/>
            </a:schemeClr>
          </a:solidFill>
          <a:ln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round/>
          </a:ln>
          <a:scene3d>
            <a:camera prst="orthographicFront"/>
            <a:lightRig rig="chilly" dir="t"/>
          </a:scene3d>
          <a:sp3d z="-12700" extrusionH="1700" prstMaterial="dkEdge">
            <a:bevelT w="25400" h="6350" prst="softRound"/>
            <a:bevelB w="0" h="0" prst="convex"/>
          </a:sp3d>
        </p:spPr>
        <p:style>
          <a:lnRef idx="1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8760" tIns="68760" rIns="68760" bIns="658440"/>
          <a:lstStyle/>
          <a:p>
            <a:pPr marL="171360" lvl="1" indent="-171000">
              <a:lnSpc>
                <a:spcPct val="9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Родители не в состоянии адекватно понять и осознать рекомендации специалистов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6"/>
          <p:cNvSpPr/>
          <p:nvPr/>
        </p:nvSpPr>
        <p:spPr>
          <a:xfrm>
            <a:off x="2003400" y="1112760"/>
            <a:ext cx="2545200" cy="2545200"/>
          </a:xfrm>
          <a:prstGeom prst="pieWedg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noFill/>
          </a:ln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42200" tIns="142200" rIns="142200" bIns="142200" anchor="ctr"/>
          <a:lstStyle/>
          <a:p>
            <a:pPr algn="ctr">
              <a:lnSpc>
                <a:spcPct val="90000"/>
              </a:lnSpc>
            </a:pPr>
            <a:r>
              <a:rPr lang="ru-RU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Растерян-ность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7"/>
          <p:cNvSpPr/>
          <p:nvPr/>
        </p:nvSpPr>
        <p:spPr>
          <a:xfrm rot="5400000">
            <a:off x="4667580" y="1112580"/>
            <a:ext cx="2544840" cy="2545200"/>
          </a:xfrm>
          <a:prstGeom prst="pieWedg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noFill/>
          </a:ln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" lIns="135000" tIns="135000" rIns="135000" bIns="135000" anchor="ctr"/>
          <a:lstStyle/>
          <a:p>
            <a:pPr algn="ctr">
              <a:lnSpc>
                <a:spcPct val="90000"/>
              </a:lnSpc>
            </a:pP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Отрицание диагноза, негативная реакция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8"/>
          <p:cNvSpPr/>
          <p:nvPr/>
        </p:nvSpPr>
        <p:spPr>
          <a:xfrm rot="10800000">
            <a:off x="4716016" y="3789040"/>
            <a:ext cx="2545200" cy="2545200"/>
          </a:xfrm>
          <a:prstGeom prst="pieWedg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noFill/>
          </a:ln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35000" tIns="135000" rIns="135000" bIns="135000" anchor="ctr"/>
          <a:lstStyle/>
          <a:p>
            <a:pPr algn="ctr">
              <a:lnSpc>
                <a:spcPct val="90000"/>
              </a:lnSpc>
            </a:pP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Принятие диагноза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9"/>
          <p:cNvSpPr/>
          <p:nvPr/>
        </p:nvSpPr>
        <p:spPr>
          <a:xfrm rot="16200000">
            <a:off x="2003400" y="3776400"/>
            <a:ext cx="2545200" cy="2545200"/>
          </a:xfrm>
          <a:prstGeom prst="pieWedge">
            <a:avLst/>
          </a:prstGeom>
          <a:solidFill>
            <a:schemeClr val="accent1">
              <a:hueOff val="0"/>
              <a:satOff val="0"/>
              <a:lumOff val="0"/>
              <a:alphaOff val="0"/>
            </a:schemeClr>
          </a:solidFill>
          <a:ln>
            <a:noFill/>
          </a:ln>
          <a:scene3d>
            <a:camera prst="orthographicFront"/>
            <a:lightRig rig="chilly" dir="t"/>
          </a:scene3d>
          <a:sp3d prstMaterial="translucentPowder">
            <a:bevelT w="127000" h="254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vert270" lIns="135000" tIns="135000" rIns="135000" bIns="135000" anchor="ctr"/>
          <a:lstStyle/>
          <a:p>
            <a:pPr algn="ctr">
              <a:lnSpc>
                <a:spcPct val="90000"/>
              </a:lnSpc>
            </a:pPr>
            <a:r>
              <a:rPr lang="ru-RU" sz="19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Сознательное обращение за помощью к специалистам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10"/>
          <p:cNvSpPr/>
          <p:nvPr/>
        </p:nvSpPr>
        <p:spPr>
          <a:xfrm flipV="1">
            <a:off x="4500000" y="3547080"/>
            <a:ext cx="215640" cy="4536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  <a:scene3d>
            <a:camera prst="orthographicFront"/>
            <a:lightRig rig="chilly" dir="t"/>
          </a:scene3d>
          <a:sp3d z="12700" extrusionH="1700" prstMaterial="translucentPowder">
            <a:bevelT w="25400" h="6350" prst="softRound"/>
            <a:bevelB w="0" h="0" prst="convex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11"/>
          <p:cNvSpPr/>
          <p:nvPr/>
        </p:nvSpPr>
        <p:spPr>
          <a:xfrm rot="10800000" flipV="1">
            <a:off x="4860000" y="3886920"/>
            <a:ext cx="503640" cy="4536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2500"/>
            </a:avLst>
          </a:prstGeom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ln>
            <a:noFill/>
          </a:ln>
          <a:scene3d>
            <a:camera prst="orthographicFront"/>
            <a:lightRig rig="chilly" dir="t"/>
          </a:scene3d>
          <a:sp3d z="12700" extrusionH="1700" prstMaterial="translucentPowder">
            <a:bevelT w="25400" h="6350" prst="softRound"/>
            <a:bevelB w="0" h="0" prst="convex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Особенности межличностных контактов между ребенком с речевой патологией и его родителями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79640" y="1591920"/>
            <a:ext cx="8856720" cy="860760"/>
          </a:xfrm>
          <a:prstGeom prst="rect">
            <a:avLst/>
          </a:prstGeom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156240" tIns="156240" rIns="156240" bIns="156240" anchor="ctr"/>
          <a:lstStyle/>
          <a:p>
            <a:pPr algn="ctr">
              <a:lnSpc>
                <a:spcPct val="90000"/>
              </a:lnSpc>
            </a:pPr>
            <a:r>
              <a:rPr lang="ru-RU" sz="4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Позиции матерей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3"/>
          <p:cNvSpPr/>
          <p:nvPr/>
        </p:nvSpPr>
        <p:spPr>
          <a:xfrm>
            <a:off x="179640" y="2496240"/>
            <a:ext cx="4428000" cy="3378600"/>
          </a:xfrm>
          <a:prstGeom prst="rect">
            <a:avLst/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Активные</a:t>
            </a: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(широкий круг общения)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* Известие об отклонении в развитии вызывало выраженные депрессивные реакции (от нескольких недель до месяцев)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* Отмечались астенические явления: головные боли, колебания артериального давления и др.)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* Становились более замкнутыми со временем, теряли интерес к окружающему миру, суживался круг прежних привязанностей, становились как будто спокойнее, но и безразличнее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4"/>
          <p:cNvSpPr/>
          <p:nvPr/>
        </p:nvSpPr>
        <p:spPr>
          <a:xfrm>
            <a:off x="4572000" y="2496240"/>
            <a:ext cx="4428000" cy="3389760"/>
          </a:xfrm>
          <a:prstGeom prst="rect">
            <a:avLst/>
          </a:prstGeom>
          <a:gradFill>
            <a:gsLst>
              <a:gs pos="0">
                <a:schemeClr val="accent1">
                  <a:hueOff val="0"/>
                  <a:satOff val="0"/>
                  <a:lumOff val="0"/>
                  <a:alphaOff val="0"/>
                  <a:tint val="50000"/>
                  <a:satMod val="300000"/>
                </a:schemeClr>
              </a:gs>
              <a:gs pos="35000">
                <a:schemeClr val="accent1">
                  <a:hueOff val="0"/>
                  <a:satOff val="0"/>
                  <a:lumOff val="0"/>
                  <a:alphaOff val="0"/>
                  <a:tint val="37000"/>
                  <a:satMod val="3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tint val="15000"/>
                  <a:satMod val="350000"/>
                </a:schemeClr>
              </a:gs>
            </a:gsLst>
            <a:lin ang="16200000"/>
          </a:gra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  <p:txBody>
          <a:bodyPr lIns="68760" tIns="68760" rIns="68760" bIns="68760" anchor="ctr"/>
          <a:lstStyle/>
          <a:p>
            <a:pPr algn="ctr">
              <a:lnSpc>
                <a:spcPct val="9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Менее активные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(небольшой круг знакомых)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* В дефекте ребенка обвиняли мед.персонал. У многих могла возникнуть депрессия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* Сообщение о сущности нарушения принимали достаточно спокойно.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* С течением времени осознавали положение, прослеживалась тенденция  жить сегодняшним днем, не строить планы на будущее.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5"/>
          <p:cNvSpPr/>
          <p:nvPr/>
        </p:nvSpPr>
        <p:spPr>
          <a:xfrm>
            <a:off x="179640" y="5882400"/>
            <a:ext cx="8856720" cy="367560"/>
          </a:xfrm>
          <a:prstGeom prst="rect">
            <a:avLst/>
          </a:prstGeom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1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939</Words>
  <Application>Microsoft Office PowerPoint</Application>
  <PresentationFormat>Экран (4:3)</PresentationFormat>
  <Paragraphs>113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ребенка  с нарушениями речи</dc:title>
  <dc:subject/>
  <dc:creator>студент</dc:creator>
  <dc:description/>
  <cp:lastModifiedBy>admin</cp:lastModifiedBy>
  <cp:revision>40</cp:revision>
  <dcterms:created xsi:type="dcterms:W3CDTF">2016-01-19T10:46:04Z</dcterms:created>
  <dcterms:modified xsi:type="dcterms:W3CDTF">2024-02-02T07:28:52Z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