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7" r:id="rId10"/>
    <p:sldId id="271" r:id="rId11"/>
    <p:sldId id="272" r:id="rId12"/>
    <p:sldId id="273" r:id="rId13"/>
    <p:sldId id="274" r:id="rId14"/>
    <p:sldId id="275" r:id="rId15"/>
    <p:sldId id="270" r:id="rId16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22" y="54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auto">
          <a:xfrm>
            <a:off x="0" y="-8467"/>
            <a:ext cx="12192000" cy="6866466"/>
            <a:chOff x="0" y="-8467"/>
            <a:chExt cx="12192000" cy="6866466"/>
          </a:xfrm>
        </p:grpSpPr>
        <p:cxnSp>
          <p:nvCxnSpPr>
            <p:cNvPr id="32" name="Straight Connector 31"/>
            <p:cNvCxnSpPr>
              <a:cxnSpLocks/>
            </p:cNvCxnSpPr>
            <p:nvPr/>
          </p:nvCxnSpPr>
          <p:spPr bwMode="auto"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/>
          </p:nvCxnSpPr>
          <p:spPr bwMode="auto"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 bwMode="auto">
            <a:xfrm>
              <a:off x="9181476" y="-8467"/>
              <a:ext cx="3007349" cy="6866466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 bwMode="auto">
            <a:xfrm>
              <a:off x="9603442" y="-8467"/>
              <a:ext cx="2588558" cy="6866466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 bwMode="auto">
            <a:xfrm>
              <a:off x="8932333" y="3048000"/>
              <a:ext cx="325966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 bwMode="auto">
            <a:xfrm>
              <a:off x="9334500" y="-8467"/>
              <a:ext cx="2854326" cy="6866466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 bwMode="auto">
            <a:xfrm>
              <a:off x="10898730" y="-8467"/>
              <a:ext cx="1290094" cy="6866466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 bwMode="auto">
            <a:xfrm>
              <a:off x="10938999" y="-8467"/>
              <a:ext cx="1249825" cy="6866466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 bwMode="auto">
            <a:xfrm>
              <a:off x="10371666" y="3589867"/>
              <a:ext cx="1817158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 bwMode="auto"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B1FF89B-400C-4D3F-9ADA-620A2169E115}" type="datetimeFigureOut">
              <a:rPr lang="ru-RU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256E4C-9CF7-4D4D-A6EF-1D5966A0E4A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подпис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B1FF89B-400C-4D3F-9ADA-620A2169E115}" type="datetimeFigureOut">
              <a:rPr lang="ru-RU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256E4C-9CF7-4D4D-A6EF-1D5966A0E4A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Цитата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B1FF89B-400C-4D3F-9ADA-620A2169E115}" type="datetimeFigureOut">
              <a:rPr lang="ru-RU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256E4C-9CF7-4D4D-A6EF-1D5966A0E4A1}" type="slidenum">
              <a:rPr lang="ru-RU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 bwMode="auto">
          <a:xfrm>
            <a:off x="541870" y="790378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8893011" y="2886556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арточка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B1FF89B-400C-4D3F-9ADA-620A2169E115}" type="datetimeFigureOut">
              <a:rPr lang="ru-RU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256E4C-9CF7-4D4D-A6EF-1D5966A0E4A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Цитата карточки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B1FF89B-400C-4D3F-9ADA-620A2169E115}" type="datetimeFigureOut">
              <a:rPr lang="ru-RU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256E4C-9CF7-4D4D-A6EF-1D5966A0E4A1}" type="slidenum">
              <a:rPr lang="ru-RU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 bwMode="auto">
          <a:xfrm>
            <a:off x="541870" y="790378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  <a:endParaRPr/>
          </a:p>
        </p:txBody>
      </p:sp>
      <p:sp>
        <p:nvSpPr>
          <p:cNvPr id="25" name="TextBox 24"/>
          <p:cNvSpPr txBox="1"/>
          <p:nvPr/>
        </p:nvSpPr>
        <p:spPr bwMode="auto">
          <a:xfrm>
            <a:off x="8893011" y="2886556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Истина или лож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B1FF89B-400C-4D3F-9ADA-620A2169E115}" type="datetimeFigureOut">
              <a:rPr lang="ru-RU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256E4C-9CF7-4D4D-A6EF-1D5966A0E4A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B1FF89B-400C-4D3F-9ADA-620A2169E115}" type="datetimeFigureOut">
              <a:rPr lang="ru-RU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256E4C-9CF7-4D4D-A6EF-1D5966A0E4A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7967673" y="609599"/>
            <a:ext cx="1304743" cy="5251451"/>
          </a:xfrm>
        </p:spPr>
        <p:txBody>
          <a:bodyPr vert="eaVert" anchor="ctr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77335" y="609600"/>
            <a:ext cx="7060150" cy="525145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B1FF89B-400C-4D3F-9ADA-620A2169E115}" type="datetimeFigureOut">
              <a:rPr lang="ru-RU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256E4C-9CF7-4D4D-A6EF-1D5966A0E4A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B1FF89B-400C-4D3F-9ADA-620A2169E115}" type="datetimeFigureOut">
              <a:rPr lang="ru-RU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256E4C-9CF7-4D4D-A6EF-1D5966A0E4A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B1FF89B-400C-4D3F-9ADA-620A2169E115}" type="datetimeFigureOut">
              <a:rPr lang="ru-RU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256E4C-9CF7-4D4D-A6EF-1D5966A0E4A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77334" y="2160589"/>
            <a:ext cx="4184035" cy="388077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5089970" y="2160589"/>
            <a:ext cx="4184034" cy="3880773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B1FF89B-400C-4D3F-9ADA-620A2169E115}" type="datetimeFigureOut">
              <a:rPr lang="ru-RU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256E4C-9CF7-4D4D-A6EF-1D5966A0E4A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B1FF89B-400C-4D3F-9ADA-620A2169E115}" type="datetimeFigureOut">
              <a:rPr lang="ru-RU"/>
              <a:t>05.02.2024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256E4C-9CF7-4D4D-A6EF-1D5966A0E4A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4" y="609600"/>
            <a:ext cx="8596668" cy="13208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B1FF89B-400C-4D3F-9ADA-620A2169E115}" type="datetimeFigureOut">
              <a:rPr lang="ru-RU"/>
              <a:t>05.02.2024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256E4C-9CF7-4D4D-A6EF-1D5966A0E4A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B1FF89B-400C-4D3F-9ADA-620A2169E115}" type="datetimeFigureOut">
              <a:rPr lang="ru-RU"/>
              <a:t>05.02.2024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256E4C-9CF7-4D4D-A6EF-1D5966A0E4A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B1FF89B-400C-4D3F-9ADA-620A2169E115}" type="datetimeFigureOut">
              <a:rPr lang="ru-RU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256E4C-9CF7-4D4D-A6EF-1D5966A0E4A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B1FF89B-400C-4D3F-9ADA-620A2169E115}" type="datetimeFigureOut">
              <a:rPr lang="ru-RU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256E4C-9CF7-4D4D-A6EF-1D5966A0E4A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auto">
          <a:xfrm>
            <a:off x="0" y="-8467"/>
            <a:ext cx="12192000" cy="6866466"/>
            <a:chOff x="0" y="-8467"/>
            <a:chExt cx="12192000" cy="6866466"/>
          </a:xfrm>
        </p:grpSpPr>
        <p:cxnSp>
          <p:nvCxnSpPr>
            <p:cNvPr id="20" name="Straight Connector 19"/>
            <p:cNvCxnSpPr>
              <a:cxnSpLocks/>
            </p:cNvCxnSpPr>
            <p:nvPr/>
          </p:nvCxnSpPr>
          <p:spPr bwMode="auto"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/>
          </p:nvCxnSpPr>
          <p:spPr bwMode="auto"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 bwMode="auto">
            <a:xfrm>
              <a:off x="9181476" y="-8467"/>
              <a:ext cx="3007349" cy="6866466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 bwMode="auto">
            <a:xfrm>
              <a:off x="9603442" y="-8467"/>
              <a:ext cx="2588558" cy="6866466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 bwMode="auto">
            <a:xfrm>
              <a:off x="8932333" y="3048000"/>
              <a:ext cx="325966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 bwMode="auto">
            <a:xfrm>
              <a:off x="9334500" y="-8467"/>
              <a:ext cx="2854326" cy="6866466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 bwMode="auto">
            <a:xfrm>
              <a:off x="10898730" y="-8467"/>
              <a:ext cx="1290094" cy="6866466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 bwMode="auto">
            <a:xfrm>
              <a:off x="10938999" y="-8467"/>
              <a:ext cx="1249825" cy="6866466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 bwMode="auto">
            <a:xfrm>
              <a:off x="10371666" y="3589867"/>
              <a:ext cx="1817158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 bwMode="auto"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1FF89B-400C-4D3F-9ADA-620A2169E115}" type="datetimeFigureOut">
              <a:rPr lang="ru-RU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677334" y="6041362"/>
            <a:ext cx="62976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7256E4C-9CF7-4D4D-A6EF-1D5966A0E4A1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>
        <a:spcBef>
          <a:spcPts val="0"/>
        </a:spcBef>
        <a:buNone/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342900" indent="-3429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 bwMode="auto">
          <a:xfrm>
            <a:off x="811369" y="502274"/>
            <a:ext cx="9401577" cy="547352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rgbClr val="0070C0"/>
                </a:solidFill>
                <a:latin typeface="Times New Roman"/>
                <a:cs typeface="Times New Roman"/>
              </a:rPr>
              <a:t>Муниципальное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бюджетное образовательное </a:t>
            </a:r>
            <a:r>
              <a:rPr lang="ru-RU" sz="2000" b="1" i="1" dirty="0">
                <a:solidFill>
                  <a:srgbClr val="0070C0"/>
                </a:solidFill>
                <a:latin typeface="Times New Roman"/>
                <a:cs typeface="Times New Roman"/>
              </a:rPr>
              <a:t>учреждение</a:t>
            </a:r>
            <a:r>
              <a:rPr lang="ru-RU" sz="2000" i="1" dirty="0">
                <a:solidFill>
                  <a:srgbClr val="0070C0"/>
                </a:solidFill>
                <a:latin typeface="Times New Roman"/>
                <a:cs typeface="Times New Roman"/>
              </a:rPr>
              <a:t/>
            </a:r>
            <a:br>
              <a:rPr lang="ru-RU" sz="2000" i="1" dirty="0">
                <a:solidFill>
                  <a:srgbClr val="0070C0"/>
                </a:solidFill>
                <a:latin typeface="Times New Roman"/>
                <a:cs typeface="Times New Roman"/>
              </a:rPr>
            </a:br>
            <a:r>
              <a:rPr lang="ru-RU" sz="20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«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Ковалинская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 основная общеобразовательная школа»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Урмарского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 района Чувашской Республики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3200" dirty="0" smtClean="0">
                <a:solidFill>
                  <a:schemeClr val="tx1"/>
                </a:solidFill>
              </a:rPr>
              <a:t>Применение квест-технологии в образовательном процессе дошкольного образования.</a:t>
            </a:r>
            <a:endParaRPr lang="ru-RU" sz="3200" b="1" i="1" dirty="0">
              <a:solidFill>
                <a:schemeClr val="tx1"/>
              </a:solidFill>
              <a:latin typeface="Times New Roman"/>
              <a:ea typeface="Segoe UI Symbol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 bwMode="auto">
          <a:xfrm>
            <a:off x="6276975" y="4521200"/>
            <a:ext cx="5915025" cy="746125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ru-RU" b="1" i="1" dirty="0">
                <a:solidFill>
                  <a:srgbClr val="0070C0"/>
                </a:solidFill>
                <a:latin typeface="Times New Roman"/>
                <a:cs typeface="Times New Roman"/>
              </a:rPr>
              <a:t>                         </a:t>
            </a:r>
            <a:r>
              <a:rPr lang="ru-RU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Подготовила:</a:t>
            </a:r>
            <a:endParaRPr lang="ru-RU" b="1" i="1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0" indent="0">
              <a:buNone/>
              <a:defRPr/>
            </a:pPr>
            <a:r>
              <a:rPr lang="ru-RU" b="1" i="1" dirty="0">
                <a:solidFill>
                  <a:srgbClr val="0070C0"/>
                </a:solidFill>
                <a:latin typeface="Times New Roman"/>
                <a:cs typeface="Times New Roman"/>
              </a:rPr>
              <a:t>             воспитатель </a:t>
            </a:r>
            <a:r>
              <a:rPr lang="ru-RU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Семенова Н.Н.</a:t>
            </a:r>
            <a:endParaRPr lang="ru-RU" b="1" i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6800" y="1249680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Квест как и другая технология имеет свой алгоритм и включает следующие обязательные пункты:</a:t>
            </a:r>
          </a:p>
          <a:p>
            <a:r>
              <a:rPr lang="ru-RU" sz="2400" dirty="0"/>
              <a:t>1.Определение целей и задач игры.</a:t>
            </a:r>
          </a:p>
          <a:p>
            <a:r>
              <a:rPr lang="ru-RU" sz="2400" dirty="0"/>
              <a:t>2.Выбор места проведения игры.</a:t>
            </a:r>
          </a:p>
          <a:p>
            <a:r>
              <a:rPr lang="ru-RU" sz="2400" dirty="0"/>
              <a:t>3.Составление карт маршрута.</a:t>
            </a:r>
          </a:p>
          <a:p>
            <a:r>
              <a:rPr lang="ru-RU" sz="2400" dirty="0"/>
              <a:t>4.Формироваие состава участников ( педагоги, дети,  родители)</a:t>
            </a:r>
          </a:p>
          <a:p>
            <a:r>
              <a:rPr lang="ru-RU" sz="2400" dirty="0"/>
              <a:t>5.Написание сценария (конспекта)</a:t>
            </a:r>
          </a:p>
          <a:p>
            <a:r>
              <a:rPr lang="ru-RU" sz="2400" dirty="0" smtClean="0"/>
              <a:t>6.Продумывание </a:t>
            </a:r>
            <a:r>
              <a:rPr lang="ru-RU" sz="2400" dirty="0"/>
              <a:t>методик и организации проведение игровых заданий.</a:t>
            </a:r>
          </a:p>
          <a:p>
            <a:r>
              <a:rPr lang="ru-RU" sz="2400" dirty="0" smtClean="0"/>
              <a:t>7.Подготовка </a:t>
            </a:r>
            <a:r>
              <a:rPr lang="ru-RU" sz="2400" dirty="0"/>
              <a:t>необходимого реквизита для прохождения каждого  этапа игры.</a:t>
            </a:r>
          </a:p>
        </p:txBody>
      </p:sp>
    </p:spTree>
    <p:extLst>
      <p:ext uri="{BB962C8B-B14F-4D97-AF65-F5344CB8AC3E}">
        <p14:creationId xmlns:p14="http://schemas.microsoft.com/office/powerpoint/2010/main" val="170972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3920" y="457200"/>
            <a:ext cx="82600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Перспективы квест-игры:</a:t>
            </a:r>
          </a:p>
          <a:p>
            <a:r>
              <a:rPr lang="ru-RU" sz="2400" dirty="0" smtClean="0"/>
              <a:t>. </a:t>
            </a:r>
            <a:r>
              <a:rPr lang="ru-RU" sz="2400" dirty="0"/>
              <a:t>во-первых, проведение квест-игры не требует специальной подготовки педагога, покупки дополнительного оборудования или материальных затрат;</a:t>
            </a:r>
          </a:p>
          <a:p>
            <a:r>
              <a:rPr lang="ru-RU" sz="2400" dirty="0"/>
              <a:t>.во-вторых, в процессе поисковой  деятельности у детей развивается самостоятельность, инициативность, поисковая деятельность;</a:t>
            </a:r>
          </a:p>
          <a:p>
            <a:r>
              <a:rPr lang="ru-RU" sz="2400" dirty="0"/>
              <a:t>.в-третьих, организация работы предусматривает интеграцию содержания во все виды деятельности с учетом комплексно-тематического плана;</a:t>
            </a:r>
          </a:p>
          <a:p>
            <a:r>
              <a:rPr lang="ru-RU" sz="2400" dirty="0"/>
              <a:t>.в-четвертых, огромным плюсом в проведении такого мероприятия является возможность совместной работы со всеми специалистами детского сада, а также использование ее в работе с родителями.</a:t>
            </a:r>
          </a:p>
        </p:txBody>
      </p:sp>
    </p:spTree>
    <p:extLst>
      <p:ext uri="{BB962C8B-B14F-4D97-AF65-F5344CB8AC3E}">
        <p14:creationId xmlns:p14="http://schemas.microsoft.com/office/powerpoint/2010/main" val="216401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 descr="I:\IMG20240130101701_BURST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4999" y="-11201400"/>
            <a:ext cx="3002625" cy="22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IMG20240130101701_BURST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00" y="-11201400"/>
            <a:ext cx="3136500" cy="236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44" y="324463"/>
            <a:ext cx="2524500" cy="19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92" y="324463"/>
            <a:ext cx="2629688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79" y="3059949"/>
            <a:ext cx="3002625" cy="22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041" y="324463"/>
            <a:ext cx="1883859" cy="25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854" y="3130046"/>
            <a:ext cx="2916564" cy="21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023" y="3130046"/>
            <a:ext cx="3002625" cy="22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82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1" y="365760"/>
            <a:ext cx="3002625" cy="22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544" y="365760"/>
            <a:ext cx="3002625" cy="22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4" y="3146743"/>
            <a:ext cx="3002625" cy="22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746" y="3146743"/>
            <a:ext cx="3002625" cy="22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304" y="365760"/>
            <a:ext cx="3002625" cy="22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8" descr="C:\DOCUME~1\1\LOCALS~1\Temp\WPDNSE\%D0%9D%D0%B0%D1%85%D0%BE%D0%B4%D0%BA%D0%B0\IMG202401301001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0" descr="C:\DOCUME~1\1\LOCALS~1\Temp\WPDNSE\%D0%9D%D0%B0%D1%85%D0%BE%D0%B4%D0%BA%D0%B0\IMG2024013010011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304" y="3103663"/>
            <a:ext cx="3002625" cy="22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2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1" y="348960"/>
            <a:ext cx="3002625" cy="22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26" y="348960"/>
            <a:ext cx="1707671" cy="22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104" y="348960"/>
            <a:ext cx="3002625" cy="22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1" y="3201720"/>
            <a:ext cx="3002625" cy="22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272" y="3081120"/>
            <a:ext cx="1883859" cy="25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869" y="3078480"/>
            <a:ext cx="1883859" cy="25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54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2537138" y="2511380"/>
            <a:ext cx="79333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1799" algn="ctr">
              <a:spcAft>
                <a:spcPts val="0"/>
              </a:spcAft>
              <a:defRPr/>
            </a:pPr>
            <a:r>
              <a:rPr lang="ru-RU" sz="4400" b="1" i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Спасибо за внимание!!!</a:t>
            </a:r>
            <a:endParaRPr lang="ru-RU" sz="4400" b="1" i="1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304800" y="1051560"/>
            <a:ext cx="10925576" cy="4434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0" indent="271145">
              <a:lnSpc>
                <a:spcPct val="95000"/>
              </a:lnSpc>
              <a:spcAft>
                <a:spcPts val="0"/>
              </a:spcAft>
              <a:defRPr/>
            </a:pPr>
            <a:r>
              <a:rPr lang="ru-RU" sz="2400" b="1" dirty="0" err="1">
                <a:ea typeface="Calibri"/>
                <a:cs typeface="Times New Roman"/>
              </a:rPr>
              <a:t>Квест</a:t>
            </a:r>
            <a:r>
              <a:rPr lang="ru-RU" sz="2400" b="1" dirty="0">
                <a:ea typeface="Calibri"/>
                <a:cs typeface="Times New Roman"/>
              </a:rPr>
              <a:t> (англ. </a:t>
            </a:r>
            <a:r>
              <a:rPr lang="en-US" sz="2400" b="1" dirty="0" smtClean="0">
                <a:ea typeface="Calibri"/>
                <a:cs typeface="Times New Roman"/>
              </a:rPr>
              <a:t>Q</a:t>
            </a:r>
            <a:r>
              <a:rPr lang="ru-RU" sz="2400" b="1" dirty="0" err="1" smtClean="0">
                <a:ea typeface="Calibri"/>
                <a:cs typeface="Times New Roman"/>
              </a:rPr>
              <a:t>uest</a:t>
            </a:r>
            <a:r>
              <a:rPr lang="ru-RU" sz="2400" b="1" dirty="0" smtClean="0">
                <a:ea typeface="Calibri"/>
                <a:cs typeface="Times New Roman"/>
              </a:rPr>
              <a:t> – «поиск, поиск предмета, приключений» – это вид сюжета, в котором путешествие к намеченной цели проходит через преодоление ряда препятствий.</a:t>
            </a:r>
            <a:endParaRPr lang="ru-RU" sz="2400" b="1" dirty="0">
              <a:ea typeface="Times New Roman"/>
              <a:cs typeface="Times New Roman"/>
            </a:endParaRPr>
          </a:p>
          <a:p>
            <a:pPr>
              <a:lnSpc>
                <a:spcPts val="525"/>
              </a:lnSpc>
              <a:spcAft>
                <a:spcPts val="0"/>
              </a:spcAft>
              <a:defRPr/>
            </a:pPr>
            <a:r>
              <a:rPr lang="ru-RU" sz="2400" b="1" dirty="0">
                <a:ea typeface="Times New Roman"/>
                <a:cs typeface="Times New Roman"/>
              </a:rPr>
              <a:t> </a:t>
            </a:r>
            <a:endParaRPr sz="2400" dirty="0"/>
          </a:p>
          <a:p>
            <a:pPr marL="1079500" marR="165100" indent="202565">
              <a:lnSpc>
                <a:spcPct val="94000"/>
              </a:lnSpc>
              <a:spcAft>
                <a:spcPts val="0"/>
              </a:spcAft>
              <a:defRPr/>
            </a:pPr>
            <a:r>
              <a:rPr lang="ru-RU" sz="2400" b="1" dirty="0" err="1">
                <a:ea typeface="Calibri"/>
                <a:cs typeface="Times New Roman"/>
              </a:rPr>
              <a:t>Квест</a:t>
            </a:r>
            <a:r>
              <a:rPr lang="ru-RU" sz="2400" b="1" dirty="0">
                <a:ea typeface="Calibri"/>
                <a:cs typeface="Times New Roman"/>
              </a:rPr>
              <a:t> - это игры, в которых игроку необходимо искать различные предметы, находить им применение, разговаривать с различными персонажами в игре, решать головоломки и т.д.</a:t>
            </a:r>
            <a:endParaRPr lang="ru-RU" sz="2400" b="1" dirty="0">
              <a:ea typeface="Times New Roman"/>
              <a:cs typeface="Times New Roman"/>
            </a:endParaRPr>
          </a:p>
          <a:p>
            <a:pPr>
              <a:lnSpc>
                <a:spcPts val="490"/>
              </a:lnSpc>
              <a:spcAft>
                <a:spcPts val="0"/>
              </a:spcAft>
              <a:defRPr/>
            </a:pPr>
            <a:r>
              <a:rPr lang="ru-RU" sz="2400" b="1" dirty="0">
                <a:ea typeface="Times New Roman"/>
                <a:cs typeface="Times New Roman"/>
              </a:rPr>
              <a:t> </a:t>
            </a:r>
            <a:endParaRPr sz="2400" dirty="0"/>
          </a:p>
          <a:p>
            <a:pPr marL="1079500" marR="190500" indent="340360">
              <a:lnSpc>
                <a:spcPct val="96000"/>
              </a:lnSpc>
              <a:spcAft>
                <a:spcPts val="0"/>
              </a:spcAft>
              <a:defRPr/>
            </a:pPr>
            <a:r>
              <a:rPr lang="ru-RU" sz="2400" b="1" dirty="0" err="1">
                <a:ea typeface="Calibri"/>
                <a:cs typeface="Times New Roman"/>
              </a:rPr>
              <a:t>Квест</a:t>
            </a:r>
            <a:r>
              <a:rPr lang="ru-RU" sz="2400" b="1" dirty="0">
                <a:ea typeface="Calibri"/>
                <a:cs typeface="Times New Roman"/>
              </a:rPr>
              <a:t> – это командная игра. Идея игры проста – команды, перемещаясь по точкам, выполняют различные задания, но изюминка такой организации игровой деятельности состоит в том, что, выполнив одно задание, дети получают подсказку к выполнению следующего.</a:t>
            </a:r>
            <a:endParaRPr lang="ru-RU" sz="2400" b="1" dirty="0"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426720" y="1219200"/>
            <a:ext cx="10623353" cy="2771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19200" marR="977900" indent="50165">
              <a:lnSpc>
                <a:spcPct val="93000"/>
              </a:lnSpc>
              <a:spcAft>
                <a:spcPts val="0"/>
              </a:spcAft>
              <a:defRPr/>
            </a:pPr>
            <a:r>
              <a:rPr lang="ru-RU" sz="2400" b="1" dirty="0">
                <a:ea typeface="Calibri"/>
                <a:cs typeface="Times New Roman"/>
              </a:rPr>
              <a:t>Квест является эффективным средством повышения двигательной активности и мотивационной готовности к познанию и исследованию.</a:t>
            </a:r>
            <a:endParaRPr lang="ru-RU" sz="2400" b="1" dirty="0">
              <a:ea typeface="Times New Roman"/>
              <a:cs typeface="Times New Roman"/>
            </a:endParaRPr>
          </a:p>
          <a:p>
            <a:pPr>
              <a:lnSpc>
                <a:spcPts val="625"/>
              </a:lnSpc>
              <a:spcAft>
                <a:spcPts val="0"/>
              </a:spcAft>
              <a:defRPr/>
            </a:pPr>
            <a:r>
              <a:rPr lang="ru-RU" sz="2400" b="1" dirty="0">
                <a:ea typeface="Times New Roman"/>
                <a:cs typeface="Times New Roman"/>
              </a:rPr>
              <a:t> </a:t>
            </a:r>
            <a:endParaRPr sz="2400" dirty="0"/>
          </a:p>
          <a:p>
            <a:pPr marL="1219200" indent="403860">
              <a:lnSpc>
                <a:spcPct val="95000"/>
              </a:lnSpc>
              <a:spcAft>
                <a:spcPts val="0"/>
              </a:spcAft>
              <a:defRPr/>
            </a:pPr>
            <a:r>
              <a:rPr lang="ru-RU" sz="2400" b="1" dirty="0">
                <a:ea typeface="Calibri"/>
                <a:cs typeface="Times New Roman"/>
              </a:rPr>
              <a:t>Квест построен на коммуникационном взаимодействии между игроками. Общаясь с другими игроками достигаются индивидуальные цели, что стимулирует общение и служит хорошим способом сплотить играющих.</a:t>
            </a:r>
            <a:endParaRPr lang="ru-RU" sz="2400" b="1" dirty="0">
              <a:ea typeface="Times New Roman"/>
              <a:cs typeface="Times New Roman"/>
            </a:endParaRPr>
          </a:p>
          <a:p>
            <a:pPr>
              <a:lnSpc>
                <a:spcPts val="1000"/>
              </a:lnSpc>
              <a:spcAft>
                <a:spcPts val="0"/>
              </a:spcAft>
              <a:defRPr/>
            </a:pPr>
            <a:r>
              <a:rPr lang="ru-RU" sz="2400" dirty="0">
                <a:latin typeface="Times New Roman"/>
                <a:ea typeface="Times New Roman"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837127" y="521450"/>
            <a:ext cx="10998557" cy="489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3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dirty="0"/>
          </a:p>
          <a:p>
            <a:pPr>
              <a:lnSpc>
                <a:spcPts val="10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21080" y="883920"/>
            <a:ext cx="10469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Детские квест-игры помогают реализовать следующие задачи:</a:t>
            </a:r>
          </a:p>
          <a:p>
            <a:r>
              <a:rPr lang="ru-RU" sz="2400" dirty="0"/>
              <a:t>Образовательные – участники усваивают новые знания и закрепляют имеющиеся;</a:t>
            </a:r>
          </a:p>
          <a:p>
            <a:r>
              <a:rPr lang="ru-RU" sz="2400" dirty="0"/>
              <a:t>Развивающие – в процессе игры у детей происходит повышение образовательной мотивации. Развитие инициативы и самостоятельности. Творческих способностей и индивидуальных положительных психологических качеств, формирование исследовательских навыков, самореализации детей.</a:t>
            </a:r>
          </a:p>
          <a:p>
            <a:r>
              <a:rPr lang="ru-RU" sz="2400" dirty="0"/>
              <a:t>Воспитательные - формируются навыки  взаимодействия со сверстниками, доброжелательность. Взаимопомощь и другие.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82040" y="1143000"/>
            <a:ext cx="806196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+mj-lt"/>
              </a:rPr>
              <a:t>Цель квест-игр </a:t>
            </a:r>
            <a:r>
              <a:rPr lang="ru-RU" sz="2400" dirty="0"/>
              <a:t>заключается, в том, чтобы в игровом виде активизировать познавательные и мыслительные процессы участников, реализовать проектную  и игровую деятельность, познакомить с новой информацией, закрепить имеющиеся знания, отрабатывать на практике умения детей.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965915" y="1265952"/>
            <a:ext cx="1025158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  <a:spcAft>
                <a:spcPts val="0"/>
              </a:spcAft>
              <a:defRPr/>
            </a:pPr>
            <a:r>
              <a:rPr lang="ru-RU" sz="800" dirty="0">
                <a:latin typeface="Times New Roman"/>
                <a:ea typeface="Times New Roman"/>
              </a:rPr>
              <a:t> </a:t>
            </a:r>
            <a:endParaRPr lang="ru-RU" sz="900" dirty="0">
              <a:latin typeface="Times New Roman"/>
              <a:ea typeface="Times New Roman"/>
            </a:endParaRPr>
          </a:p>
          <a:p>
            <a:pPr>
              <a:lnSpc>
                <a:spcPts val="1000"/>
              </a:lnSpc>
              <a:spcAft>
                <a:spcPts val="0"/>
              </a:spcAft>
              <a:defRPr/>
            </a:pPr>
            <a:r>
              <a:rPr lang="ru-RU" sz="800" dirty="0">
                <a:latin typeface="Times New Roman"/>
                <a:ea typeface="Times New Roman"/>
              </a:rPr>
              <a:t> </a:t>
            </a:r>
            <a:endParaRPr lang="ru-RU" sz="900" dirty="0">
              <a:latin typeface="Times New Roman"/>
              <a:ea typeface="Times New Roman"/>
            </a:endParaRPr>
          </a:p>
          <a:p>
            <a:pPr>
              <a:lnSpc>
                <a:spcPts val="1000"/>
              </a:lnSpc>
              <a:spcAft>
                <a:spcPts val="0"/>
              </a:spcAft>
              <a:defRPr/>
            </a:pPr>
            <a:r>
              <a:rPr lang="ru-RU" sz="800" dirty="0">
                <a:latin typeface="Times New Roman"/>
                <a:ea typeface="Times New Roman"/>
              </a:rPr>
              <a:t> </a:t>
            </a:r>
            <a:endParaRPr lang="ru-RU" sz="900" dirty="0"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63040" y="1036320"/>
            <a:ext cx="768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ходе квеста у детей происходит развитие по всем образовательным областям и реализует разные виды деятельности:</a:t>
            </a:r>
          </a:p>
          <a:p>
            <a:r>
              <a:rPr lang="ru-RU" sz="2400" dirty="0"/>
              <a:t>- игровая ( дидактическая, </a:t>
            </a:r>
            <a:r>
              <a:rPr lang="ru-RU" sz="2400" dirty="0" smtClean="0"/>
              <a:t>подвижная, </a:t>
            </a:r>
            <a:r>
              <a:rPr lang="ru-RU" sz="2400" dirty="0"/>
              <a:t>спортивная)</a:t>
            </a:r>
          </a:p>
          <a:p>
            <a:r>
              <a:rPr lang="ru-RU" sz="2400" dirty="0"/>
              <a:t>-социально-коммуникативная (развитие речи, здоровье сбережение)</a:t>
            </a:r>
          </a:p>
          <a:p>
            <a:r>
              <a:rPr lang="ru-RU" sz="2400" dirty="0"/>
              <a:t>-познавательно-исследовательская (окружающий мир)</a:t>
            </a:r>
          </a:p>
          <a:p>
            <a:r>
              <a:rPr lang="ru-RU" sz="2400" dirty="0"/>
              <a:t>-двигательная</a:t>
            </a:r>
          </a:p>
          <a:p>
            <a:r>
              <a:rPr lang="ru-RU" sz="2400" dirty="0"/>
              <a:t>-изобразительная</a:t>
            </a:r>
          </a:p>
          <a:p>
            <a:r>
              <a:rPr lang="ru-RU" sz="2400" dirty="0"/>
              <a:t>-музыкальная</a:t>
            </a:r>
          </a:p>
          <a:p>
            <a:r>
              <a:rPr lang="ru-RU" sz="2400" dirty="0"/>
              <a:t>-восприятие художественной литературы.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206062" y="528034"/>
            <a:ext cx="10238703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  <a:spcAft>
                <a:spcPts val="0"/>
              </a:spcAft>
              <a:defRPr/>
            </a:pPr>
            <a:r>
              <a:rPr lang="ru-RU" sz="800" dirty="0">
                <a:latin typeface="Times New Roman"/>
                <a:ea typeface="Times New Roman"/>
              </a:rPr>
              <a:t> </a:t>
            </a:r>
            <a:endParaRPr lang="ru-RU" sz="900" dirty="0">
              <a:latin typeface="Times New Roman"/>
              <a:ea typeface="Times New Roman"/>
            </a:endParaRPr>
          </a:p>
          <a:p>
            <a:pPr>
              <a:lnSpc>
                <a:spcPts val="1000"/>
              </a:lnSpc>
              <a:spcAft>
                <a:spcPts val="0"/>
              </a:spcAft>
              <a:defRPr/>
            </a:pPr>
            <a:r>
              <a:rPr lang="ru-RU" sz="800" dirty="0">
                <a:latin typeface="Times New Roman"/>
                <a:ea typeface="Times New Roman"/>
              </a:rPr>
              <a:t> </a:t>
            </a:r>
            <a:endParaRPr lang="ru-RU" sz="900" dirty="0">
              <a:latin typeface="Times New Roman"/>
              <a:ea typeface="Times New Roman"/>
            </a:endParaRPr>
          </a:p>
          <a:p>
            <a:pPr>
              <a:lnSpc>
                <a:spcPts val="1000"/>
              </a:lnSpc>
              <a:spcAft>
                <a:spcPts val="0"/>
              </a:spcAft>
              <a:defRPr/>
            </a:pPr>
            <a:r>
              <a:rPr lang="ru-RU" sz="800" dirty="0">
                <a:latin typeface="Times New Roman"/>
                <a:ea typeface="Times New Roman"/>
              </a:rPr>
              <a:t> </a:t>
            </a:r>
            <a:endParaRPr lang="ru-RU" sz="900" dirty="0">
              <a:latin typeface="Times New Roman"/>
              <a:ea typeface="Times New Roman"/>
            </a:endParaRPr>
          </a:p>
          <a:p>
            <a:pPr>
              <a:lnSpc>
                <a:spcPts val="1000"/>
              </a:lnSpc>
              <a:spcAft>
                <a:spcPts val="0"/>
              </a:spcAft>
              <a:defRPr/>
            </a:pPr>
            <a:r>
              <a:rPr lang="ru-RU" sz="800" dirty="0">
                <a:latin typeface="Times New Roman"/>
                <a:ea typeface="Times New Roman"/>
              </a:rPr>
              <a:t> </a:t>
            </a:r>
            <a:endParaRPr lang="ru-RU" sz="900" dirty="0">
              <a:latin typeface="Times New Roman"/>
              <a:ea typeface="Times New Roman"/>
            </a:endParaRPr>
          </a:p>
          <a:p>
            <a:pPr>
              <a:lnSpc>
                <a:spcPts val="1000"/>
              </a:lnSpc>
              <a:spcAft>
                <a:spcPts val="0"/>
              </a:spcAft>
              <a:defRPr/>
            </a:pPr>
            <a:r>
              <a:rPr lang="ru-RU" sz="800" dirty="0">
                <a:latin typeface="Times New Roman"/>
                <a:ea typeface="Times New Roman"/>
              </a:rPr>
              <a:t> </a:t>
            </a:r>
            <a:endParaRPr lang="ru-RU" sz="900" dirty="0">
              <a:latin typeface="Times New Roman"/>
              <a:ea typeface="Times New Roman"/>
            </a:endParaRPr>
          </a:p>
          <a:p>
            <a:pPr>
              <a:lnSpc>
                <a:spcPts val="1000"/>
              </a:lnSpc>
              <a:spcAft>
                <a:spcPts val="0"/>
              </a:spcAft>
              <a:defRPr/>
            </a:pPr>
            <a:r>
              <a:rPr lang="ru-RU" sz="800" dirty="0">
                <a:latin typeface="Times New Roman"/>
                <a:ea typeface="Times New Roman"/>
              </a:rPr>
              <a:t> </a:t>
            </a:r>
            <a:endParaRPr lang="ru-RU" sz="900" dirty="0">
              <a:latin typeface="Times New Roman"/>
              <a:ea typeface="Times New Roman"/>
            </a:endParaRPr>
          </a:p>
          <a:p>
            <a:pPr>
              <a:lnSpc>
                <a:spcPts val="1000"/>
              </a:lnSpc>
              <a:spcAft>
                <a:spcPts val="0"/>
              </a:spcAft>
              <a:defRPr/>
            </a:pPr>
            <a:r>
              <a:rPr lang="ru-RU" sz="800" dirty="0">
                <a:latin typeface="Times New Roman"/>
                <a:ea typeface="Times New Roman"/>
              </a:rPr>
              <a:t> </a:t>
            </a:r>
            <a:endParaRPr lang="ru-RU" sz="900" dirty="0">
              <a:latin typeface="Times New Roman"/>
              <a:ea typeface="Times New Roman"/>
            </a:endParaRPr>
          </a:p>
          <a:p>
            <a:pPr>
              <a:lnSpc>
                <a:spcPts val="1000"/>
              </a:lnSpc>
              <a:spcAft>
                <a:spcPts val="0"/>
              </a:spcAft>
              <a:defRPr/>
            </a:pPr>
            <a:r>
              <a:rPr lang="ru-RU" sz="800" dirty="0">
                <a:latin typeface="Times New Roman"/>
                <a:ea typeface="Times New Roman"/>
              </a:rPr>
              <a:t> </a:t>
            </a:r>
            <a:endParaRPr lang="ru-RU" sz="900" dirty="0">
              <a:latin typeface="Times New Roman"/>
              <a:ea typeface="Times New Roman"/>
            </a:endParaRPr>
          </a:p>
          <a:p>
            <a:pPr>
              <a:lnSpc>
                <a:spcPts val="1000"/>
              </a:lnSpc>
              <a:spcAft>
                <a:spcPts val="0"/>
              </a:spcAft>
              <a:defRPr/>
            </a:pPr>
            <a:r>
              <a:rPr lang="ru-RU" sz="800" dirty="0">
                <a:latin typeface="Times New Roman"/>
                <a:ea typeface="Times New Roman"/>
              </a:rPr>
              <a:t> </a:t>
            </a:r>
            <a:endParaRPr lang="ru-RU" sz="900" dirty="0">
              <a:latin typeface="Times New Roman"/>
              <a:ea typeface="Times New Roman"/>
            </a:endParaRPr>
          </a:p>
          <a:p>
            <a:pPr>
              <a:lnSpc>
                <a:spcPts val="1000"/>
              </a:lnSpc>
              <a:spcAft>
                <a:spcPts val="0"/>
              </a:spcAft>
              <a:defRPr/>
            </a:pPr>
            <a:r>
              <a:rPr lang="ru-RU" sz="800" dirty="0">
                <a:latin typeface="Times New Roman"/>
                <a:ea typeface="Times New Roman"/>
              </a:rPr>
              <a:t> </a:t>
            </a:r>
            <a:endParaRPr lang="ru-RU" sz="900" dirty="0"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3440" y="1215400"/>
            <a:ext cx="8397240" cy="3467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Квест – технология, которая имеет  чётко поставленную  дидактическую задачу, игровой замысел, обязательно имеет руководителя, четкие правила и реализуется с целью повышения у детей уровня знаний и умений.</a:t>
            </a:r>
          </a:p>
          <a:p>
            <a:r>
              <a:rPr lang="ru-RU" sz="2400" dirty="0"/>
              <a:t>Роль педагога-наставника в квест-игре организационная, т.е. педагог определяет   образовательные цели квеста, составляет сюжетную линию игры. Оценивает процесс деятельности детей и конечный результат, организует поисково- исследовательскую деятельность.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146220" y="1092656"/>
            <a:ext cx="10419008" cy="1885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81300"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10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dirty="0"/>
          </a:p>
          <a:p>
            <a:pPr>
              <a:lnSpc>
                <a:spcPts val="10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dirty="0"/>
          </a:p>
          <a:p>
            <a:pPr>
              <a:lnSpc>
                <a:spcPts val="10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dirty="0"/>
          </a:p>
          <a:p>
            <a:pPr>
              <a:lnSpc>
                <a:spcPts val="1000"/>
              </a:lnSpc>
              <a:spcAft>
                <a:spcPts val="0"/>
              </a:spcAft>
              <a:defRPr/>
            </a:pPr>
            <a:r>
              <a:rPr lang="ru-RU" sz="800" dirty="0">
                <a:latin typeface="Times New Roman"/>
                <a:ea typeface="Times New Roman"/>
              </a:rPr>
              <a:t> </a:t>
            </a:r>
            <a:endParaRPr lang="ru-RU" sz="900" dirty="0">
              <a:latin typeface="Times New Roman"/>
              <a:ea typeface="Times New Roman"/>
            </a:endParaRPr>
          </a:p>
          <a:p>
            <a:pPr>
              <a:lnSpc>
                <a:spcPts val="1000"/>
              </a:lnSpc>
              <a:spcAft>
                <a:spcPts val="0"/>
              </a:spcAft>
              <a:defRPr/>
            </a:pPr>
            <a:r>
              <a:rPr lang="ru-RU" sz="800" dirty="0">
                <a:latin typeface="Times New Roman"/>
                <a:ea typeface="Times New Roman"/>
              </a:rPr>
              <a:t> </a:t>
            </a:r>
            <a:endParaRPr lang="ru-RU" sz="900" dirty="0">
              <a:latin typeface="Times New Roman"/>
              <a:ea typeface="Times New Roman"/>
            </a:endParaRPr>
          </a:p>
          <a:p>
            <a:pPr>
              <a:lnSpc>
                <a:spcPts val="1000"/>
              </a:lnSpc>
              <a:spcAft>
                <a:spcPts val="0"/>
              </a:spcAft>
              <a:defRPr/>
            </a:pPr>
            <a:r>
              <a:rPr lang="ru-RU" sz="800" dirty="0">
                <a:latin typeface="Times New Roman"/>
                <a:ea typeface="Times New Roman"/>
              </a:rPr>
              <a:t> </a:t>
            </a:r>
            <a:endParaRPr lang="ru-RU" sz="900" dirty="0">
              <a:latin typeface="Times New Roman"/>
              <a:ea typeface="Times New Roman"/>
            </a:endParaRPr>
          </a:p>
          <a:p>
            <a:pPr>
              <a:lnSpc>
                <a:spcPts val="1000"/>
              </a:lnSpc>
              <a:spcAft>
                <a:spcPts val="0"/>
              </a:spcAft>
              <a:defRPr/>
            </a:pPr>
            <a:r>
              <a:rPr lang="ru-RU" sz="800" dirty="0">
                <a:latin typeface="Times New Roman"/>
                <a:ea typeface="Times New Roman"/>
              </a:rPr>
              <a:t> </a:t>
            </a:r>
            <a:endParaRPr lang="ru-RU" sz="900" dirty="0">
              <a:latin typeface="Times New Roman"/>
              <a:ea typeface="Times New Roman"/>
            </a:endParaRPr>
          </a:p>
          <a:p>
            <a:pPr>
              <a:lnSpc>
                <a:spcPts val="1000"/>
              </a:lnSpc>
              <a:spcAft>
                <a:spcPts val="0"/>
              </a:spcAft>
              <a:defRPr/>
            </a:pPr>
            <a:r>
              <a:rPr lang="ru-RU" sz="800" dirty="0">
                <a:latin typeface="Times New Roman"/>
                <a:ea typeface="Times New Roman"/>
              </a:rPr>
              <a:t> </a:t>
            </a:r>
            <a:endParaRPr lang="ru-RU" sz="900" dirty="0">
              <a:latin typeface="Times New Roman"/>
              <a:ea typeface="Times New Roman"/>
            </a:endParaRPr>
          </a:p>
          <a:p>
            <a:pPr>
              <a:lnSpc>
                <a:spcPts val="1000"/>
              </a:lnSpc>
              <a:spcAft>
                <a:spcPts val="0"/>
              </a:spcAft>
              <a:defRPr/>
            </a:pPr>
            <a:r>
              <a:rPr lang="ru-RU" sz="800" dirty="0">
                <a:latin typeface="Times New Roman"/>
                <a:ea typeface="Times New Roman"/>
              </a:rPr>
              <a:t> </a:t>
            </a:r>
            <a:endParaRPr lang="ru-RU" sz="900" dirty="0">
              <a:latin typeface="Times New Roman"/>
              <a:ea typeface="Times New Roman"/>
            </a:endParaRPr>
          </a:p>
          <a:p>
            <a:pPr>
              <a:lnSpc>
                <a:spcPts val="1000"/>
              </a:lnSpc>
              <a:spcAft>
                <a:spcPts val="0"/>
              </a:spcAft>
              <a:defRPr/>
            </a:pPr>
            <a:r>
              <a:rPr lang="ru-RU" sz="800" dirty="0">
                <a:latin typeface="Times New Roman"/>
                <a:ea typeface="Times New Roman"/>
              </a:rPr>
              <a:t> </a:t>
            </a:r>
            <a:endParaRPr lang="ru-RU" sz="900" dirty="0">
              <a:latin typeface="Times New Roman"/>
              <a:ea typeface="Times New Roman"/>
            </a:endParaRPr>
          </a:p>
          <a:p>
            <a:pPr>
              <a:lnSpc>
                <a:spcPts val="1105"/>
              </a:lnSpc>
              <a:spcAft>
                <a:spcPts val="0"/>
              </a:spcAft>
              <a:defRPr/>
            </a:pPr>
            <a:r>
              <a:rPr lang="ru-RU" sz="800" dirty="0">
                <a:latin typeface="Times New Roman"/>
                <a:ea typeface="Times New Roman"/>
              </a:rPr>
              <a:t> </a:t>
            </a:r>
            <a:endParaRPr lang="ru-RU" sz="900" dirty="0"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6220" y="594361"/>
            <a:ext cx="79977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</a:t>
            </a:r>
            <a:r>
              <a:rPr lang="ru-RU" sz="2000" b="1" dirty="0" smtClean="0"/>
              <a:t>ринципы </a:t>
            </a:r>
            <a:r>
              <a:rPr lang="ru-RU" sz="2000" b="1" dirty="0"/>
              <a:t>и </a:t>
            </a:r>
            <a:r>
              <a:rPr lang="ru-RU" sz="2000" b="1" dirty="0" smtClean="0"/>
              <a:t>условия квест-игры:</a:t>
            </a:r>
            <a:endParaRPr lang="ru-RU" sz="2000" b="1" dirty="0"/>
          </a:p>
          <a:p>
            <a:r>
              <a:rPr lang="ru-RU" sz="2000" b="1" dirty="0"/>
              <a:t>1.	Доступность заданий -  не должны быть </a:t>
            </a:r>
            <a:r>
              <a:rPr lang="ru-RU" sz="2000" b="1" dirty="0" smtClean="0"/>
              <a:t>через </a:t>
            </a:r>
            <a:r>
              <a:rPr lang="ru-RU" sz="2000" b="1" dirty="0"/>
              <a:t>чур </a:t>
            </a:r>
            <a:r>
              <a:rPr lang="ru-RU" sz="2000" b="1" dirty="0" smtClean="0"/>
              <a:t>сложным </a:t>
            </a:r>
            <a:r>
              <a:rPr lang="ru-RU" sz="2000" b="1" dirty="0"/>
              <a:t>для ребенка.</a:t>
            </a:r>
          </a:p>
          <a:p>
            <a:r>
              <a:rPr lang="ru-RU" sz="2000" b="1" dirty="0"/>
              <a:t>2.	Системность – задания должны быть логически связаны друг с другом.</a:t>
            </a:r>
          </a:p>
          <a:p>
            <a:r>
              <a:rPr lang="ru-RU" sz="2000" b="1" dirty="0"/>
              <a:t>3.	Эмоциональные окрашенность заданий. Методические задачи должны быть спрятаны за игровыми формами и приемами.</a:t>
            </a:r>
          </a:p>
          <a:p>
            <a:r>
              <a:rPr lang="ru-RU" sz="2000" b="1" dirty="0"/>
              <a:t>4.	Временной регламент. Необходимо рассчитать время на выполнение заданий таким образом. Чтобы ребенок не устал и сохранял интерес.</a:t>
            </a:r>
          </a:p>
          <a:p>
            <a:r>
              <a:rPr lang="ru-RU" sz="2000" b="1" dirty="0"/>
              <a:t>5.	Использование разных видов детской деятельности во время прохождение квестов.</a:t>
            </a:r>
          </a:p>
          <a:p>
            <a:r>
              <a:rPr lang="ru-RU" sz="2000" b="1" dirty="0"/>
              <a:t>6.	Наличие видимого конечного результата и обратной связи.</a:t>
            </a:r>
          </a:p>
          <a:p>
            <a:r>
              <a:rPr lang="ru-RU" sz="2000" b="1" dirty="0"/>
              <a:t>7.	Игры должны быть безопасными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2960" y="944880"/>
            <a:ext cx="83210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Условно квесты делятся на три группы:</a:t>
            </a:r>
          </a:p>
          <a:p>
            <a:r>
              <a:rPr lang="ru-RU" sz="2400" dirty="0"/>
              <a:t>–линейные ( решение одной задачи дает  возможность решать другую)</a:t>
            </a:r>
          </a:p>
          <a:p>
            <a:r>
              <a:rPr lang="ru-RU" sz="2400" dirty="0"/>
              <a:t>–штурмовые (с помощью контрольных подсказок участник сам выбирает способ решения задачи)</a:t>
            </a:r>
          </a:p>
          <a:p>
            <a:r>
              <a:rPr lang="ru-RU" sz="2400" dirty="0"/>
              <a:t>–кольцевые (по сути тот же линейный квест, только для нескольких команд, стартующих из разных </a:t>
            </a:r>
            <a:r>
              <a:rPr lang="ru-RU" sz="2400" dirty="0" smtClean="0"/>
              <a:t>точек.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Arial"/>
        <a:cs typeface="Arial"/>
      </a:majorFont>
      <a:minorFont>
        <a:latin typeface="Trebuchet MS"/>
        <a:ea typeface="Arial"/>
        <a:cs typeface="Arial"/>
      </a:minorFont>
    </a:fontScheme>
    <a:fmtScheme name="Грань"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</TotalTime>
  <Words>484</Words>
  <Application>Microsoft Office PowerPoint</Application>
  <DocSecurity>0</DocSecurity>
  <PresentationFormat>Широкоэкранный</PresentationFormat>
  <Paragraphs>80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Segoe UI Symbol</vt:lpstr>
      <vt:lpstr>Times New Roman</vt:lpstr>
      <vt:lpstr>Trebuchet MS</vt:lpstr>
      <vt:lpstr>Wingdings 3</vt:lpstr>
      <vt:lpstr>Грань</vt:lpstr>
      <vt:lpstr>Муниципальное бюджетное образовательное учреждение «Ковалинская основная общеобразовательная школа» Урмарского района Чувашской Республики     Применение квест-технологии в образовательном процессе дошкольного образования.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>SPecialiST RePack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Квест – современная игровая технология обучения дошкольников в условиях ФГОС</dc:title>
  <dc:subject/>
  <dc:creator>Аdmin</dc:creator>
  <cp:keywords/>
  <dc:description/>
  <cp:lastModifiedBy>2020_4</cp:lastModifiedBy>
  <cp:revision>34</cp:revision>
  <dcterms:created xsi:type="dcterms:W3CDTF">2019-10-16T09:27:53Z</dcterms:created>
  <dcterms:modified xsi:type="dcterms:W3CDTF">2024-02-05T07:48:55Z</dcterms:modified>
  <cp:category/>
  <dc:identifier/>
  <cp:contentStatus/>
  <dc:language/>
  <cp:version/>
</cp:coreProperties>
</file>