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8"/>
  </p:notesMasterIdLst>
  <p:handoutMasterIdLst>
    <p:handoutMasterId r:id="rId19"/>
  </p:handoutMasterIdLst>
  <p:sldIdLst>
    <p:sldId id="257" r:id="rId2"/>
    <p:sldId id="331" r:id="rId3"/>
    <p:sldId id="329" r:id="rId4"/>
    <p:sldId id="293" r:id="rId5"/>
    <p:sldId id="326" r:id="rId6"/>
    <p:sldId id="312" r:id="rId7"/>
    <p:sldId id="316" r:id="rId8"/>
    <p:sldId id="324" r:id="rId9"/>
    <p:sldId id="314" r:id="rId10"/>
    <p:sldId id="313" r:id="rId11"/>
    <p:sldId id="318" r:id="rId12"/>
    <p:sldId id="302" r:id="rId13"/>
    <p:sldId id="320" r:id="rId14"/>
    <p:sldId id="330" r:id="rId15"/>
    <p:sldId id="332" r:id="rId16"/>
    <p:sldId id="282" r:id="rId17"/>
  </p:sldIdLst>
  <p:sldSz cx="12192000" cy="6858000"/>
  <p:notesSz cx="6669088" cy="9918700"/>
  <p:custDataLst>
    <p:tags r:id="rId2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1F59"/>
    <a:srgbClr val="D2E4F6"/>
    <a:srgbClr val="F5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2" autoAdjust="0"/>
    <p:restoredTop sz="94660"/>
  </p:normalViewPr>
  <p:slideViewPr>
    <p:cSldViewPr snapToGrid="0">
      <p:cViewPr>
        <p:scale>
          <a:sx n="96" d="100"/>
          <a:sy n="96" d="100"/>
        </p:scale>
        <p:origin x="-379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7658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8" y="0"/>
            <a:ext cx="2889938" cy="497658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r">
              <a:defRPr sz="1200"/>
            </a:lvl1pPr>
          </a:lstStyle>
          <a:p>
            <a:fld id="{CAA7DABB-0103-4A1F-8E39-7C03C8C5751F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1045"/>
            <a:ext cx="2889938" cy="497657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8" y="9421045"/>
            <a:ext cx="2889938" cy="497657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r">
              <a:defRPr sz="1200"/>
            </a:lvl1pPr>
          </a:lstStyle>
          <a:p>
            <a:fld id="{56E4384C-59A3-4D8B-B2ED-34D8A990D9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6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7658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7658"/>
          </a:xfrm>
          <a:prstGeom prst="rect">
            <a:avLst/>
          </a:prstGeom>
        </p:spPr>
        <p:txBody>
          <a:bodyPr vert="horz" lIns="90553" tIns="45277" rIns="90553" bIns="45277" rtlCol="0"/>
          <a:lstStyle>
            <a:lvl1pPr algn="r">
              <a:defRPr sz="1200"/>
            </a:lvl1pPr>
          </a:lstStyle>
          <a:p>
            <a:fld id="{A20DA621-A0FF-4B39-ABEA-CF66EEC323A3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" y="1239838"/>
            <a:ext cx="5951538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3375"/>
            <a:ext cx="5335270" cy="3905488"/>
          </a:xfrm>
          <a:prstGeom prst="rect">
            <a:avLst/>
          </a:prstGeom>
        </p:spPr>
        <p:txBody>
          <a:bodyPr vert="horz" lIns="90553" tIns="45277" rIns="90553" bIns="4527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1044"/>
            <a:ext cx="2889938" cy="497657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21044"/>
            <a:ext cx="2889938" cy="497657"/>
          </a:xfrm>
          <a:prstGeom prst="rect">
            <a:avLst/>
          </a:prstGeom>
        </p:spPr>
        <p:txBody>
          <a:bodyPr vert="horz" lIns="90553" tIns="45277" rIns="90553" bIns="45277" rtlCol="0" anchor="b"/>
          <a:lstStyle>
            <a:lvl1pPr algn="r">
              <a:defRPr sz="1200"/>
            </a:lvl1pPr>
          </a:lstStyle>
          <a:p>
            <a:fld id="{EAD96CC5-8563-4D07-BF1C-6BB1E6CEF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064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130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96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267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329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214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668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217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0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95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371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209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13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244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839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331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96CC5-8563-4D07-BF1C-6BB1E6CEF2E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19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8A5EAC-3DEB-4B63-9CF0-A4BCEB62A77D}" type="datetimeFigureOut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17.12.2024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61E231-1427-4989-AB27-4CBC079DB9E2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hyperlink" Target="http://checkege.rustest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313212&amp;date=28.04.2021&amp;demo=1&amp;dst=100023&amp;fld=13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9215" y="2011680"/>
            <a:ext cx="10740042" cy="9517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8000" b="1" dirty="0" smtClean="0">
                <a:solidFill>
                  <a:srgbClr val="002060"/>
                </a:solidFill>
              </a:rPr>
              <a:t>ЕГЭ-2025</a:t>
            </a:r>
            <a:endParaRPr lang="ru-RU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4"/>
          <p:cNvSpPr txBox="1"/>
          <p:nvPr/>
        </p:nvSpPr>
        <p:spPr>
          <a:xfrm>
            <a:off x="5088787" y="5705475"/>
            <a:ext cx="3887788" cy="11525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5FCBEF"/>
              </a:buClr>
              <a:buSzPct val="80000"/>
              <a:buFontTx/>
              <a:buNone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5FCBEF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altLang="ru-RU" sz="1800" b="1" i="0" u="none" strike="noStrike" kern="1200" cap="none" spc="0" normalizeH="0" baseline="0" noProof="0">
              <a:ln>
                <a:noFill/>
              </a:ln>
              <a:solidFill>
                <a:srgbClr val="5FCBEF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rgbClr val="5FCBEF"/>
              </a:buClr>
              <a:buSzPct val="80000"/>
              <a:buFontTx/>
              <a:buNone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5FCBEF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.</a:t>
            </a:r>
            <a:endParaRPr kumimoji="0" lang="ru-RU" altLang="ru-RU" sz="1800" b="1" i="0" u="none" strike="noStrike" kern="1200" cap="none" spc="0" normalizeH="0" baseline="0" noProof="0">
              <a:ln>
                <a:noFill/>
              </a:ln>
              <a:solidFill>
                <a:srgbClr val="5FCBEF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207" y="0"/>
            <a:ext cx="3801793" cy="168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2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0428" y="4003547"/>
            <a:ext cx="22225" cy="453390"/>
          </a:xfrm>
          <a:custGeom>
            <a:avLst/>
            <a:gdLst/>
            <a:ahLst/>
            <a:cxnLst/>
            <a:rect l="l" t="t" r="r" b="b"/>
            <a:pathLst>
              <a:path w="22225" h="453389">
                <a:moveTo>
                  <a:pt x="0" y="0"/>
                </a:moveTo>
                <a:lnTo>
                  <a:pt x="0" y="301625"/>
                </a:lnTo>
                <a:lnTo>
                  <a:pt x="22098" y="301625"/>
                </a:lnTo>
                <a:lnTo>
                  <a:pt x="22098" y="453008"/>
                </a:lnTo>
              </a:path>
            </a:pathLst>
          </a:custGeom>
          <a:ln w="12192">
            <a:solidFill>
              <a:srgbClr val="528B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60112" y="1877693"/>
            <a:ext cx="2794635" cy="469265"/>
          </a:xfrm>
          <a:custGeom>
            <a:avLst/>
            <a:gdLst/>
            <a:ahLst/>
            <a:cxnLst/>
            <a:rect l="l" t="t" r="r" b="b"/>
            <a:pathLst>
              <a:path w="2794634" h="469264">
                <a:moveTo>
                  <a:pt x="0" y="0"/>
                </a:moveTo>
                <a:lnTo>
                  <a:pt x="0" y="317373"/>
                </a:lnTo>
                <a:lnTo>
                  <a:pt x="2794635" y="317373"/>
                </a:lnTo>
                <a:lnTo>
                  <a:pt x="2794635" y="468756"/>
                </a:lnTo>
              </a:path>
            </a:pathLst>
          </a:custGeom>
          <a:ln w="12192">
            <a:solidFill>
              <a:srgbClr val="467A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0820" y="3953255"/>
            <a:ext cx="3402965" cy="504825"/>
          </a:xfrm>
          <a:custGeom>
            <a:avLst/>
            <a:gdLst/>
            <a:ahLst/>
            <a:cxnLst/>
            <a:rect l="l" t="t" r="r" b="b"/>
            <a:pathLst>
              <a:path w="3402965" h="504825">
                <a:moveTo>
                  <a:pt x="1356359" y="0"/>
                </a:moveTo>
                <a:lnTo>
                  <a:pt x="1356359" y="342773"/>
                </a:lnTo>
                <a:lnTo>
                  <a:pt x="3402710" y="342773"/>
                </a:lnTo>
                <a:lnTo>
                  <a:pt x="3402710" y="494030"/>
                </a:lnTo>
              </a:path>
              <a:path w="3402965" h="504825">
                <a:moveTo>
                  <a:pt x="1357121" y="0"/>
                </a:moveTo>
                <a:lnTo>
                  <a:pt x="1357121" y="353441"/>
                </a:lnTo>
                <a:lnTo>
                  <a:pt x="0" y="353441"/>
                </a:lnTo>
                <a:lnTo>
                  <a:pt x="0" y="504825"/>
                </a:lnTo>
              </a:path>
            </a:pathLst>
          </a:custGeom>
          <a:ln w="12192">
            <a:solidFill>
              <a:srgbClr val="528B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934247" y="854137"/>
            <a:ext cx="3856354" cy="1478280"/>
            <a:chOff x="4100829" y="732790"/>
            <a:chExt cx="3856354" cy="1478280"/>
          </a:xfrm>
        </p:grpSpPr>
        <p:sp>
          <p:nvSpPr>
            <p:cNvPr id="6" name="object 6"/>
            <p:cNvSpPr/>
            <p:nvPr/>
          </p:nvSpPr>
          <p:spPr>
            <a:xfrm>
              <a:off x="4107179" y="1776984"/>
              <a:ext cx="2618740" cy="427990"/>
            </a:xfrm>
            <a:custGeom>
              <a:avLst/>
              <a:gdLst/>
              <a:ahLst/>
              <a:cxnLst/>
              <a:rect l="l" t="t" r="r" b="b"/>
              <a:pathLst>
                <a:path w="2618740" h="427989">
                  <a:moveTo>
                    <a:pt x="2618740" y="0"/>
                  </a:moveTo>
                  <a:lnTo>
                    <a:pt x="2618740" y="276351"/>
                  </a:lnTo>
                  <a:lnTo>
                    <a:pt x="0" y="276351"/>
                  </a:lnTo>
                  <a:lnTo>
                    <a:pt x="0" y="427736"/>
                  </a:lnTo>
                </a:path>
              </a:pathLst>
            </a:custGeom>
            <a:ln w="12191">
              <a:solidFill>
                <a:srgbClr val="467A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682995" y="739140"/>
              <a:ext cx="2086610" cy="1038225"/>
            </a:xfrm>
            <a:custGeom>
              <a:avLst/>
              <a:gdLst/>
              <a:ahLst/>
              <a:cxnLst/>
              <a:rect l="l" t="t" r="r" b="b"/>
              <a:pathLst>
                <a:path w="2086608" h="1038225">
                  <a:moveTo>
                    <a:pt x="1982597" y="0"/>
                  </a:moveTo>
                  <a:lnTo>
                    <a:pt x="103758" y="0"/>
                  </a:lnTo>
                  <a:lnTo>
                    <a:pt x="63382" y="8157"/>
                  </a:lnTo>
                  <a:lnTo>
                    <a:pt x="30400" y="30400"/>
                  </a:lnTo>
                  <a:lnTo>
                    <a:pt x="8157" y="63382"/>
                  </a:lnTo>
                  <a:lnTo>
                    <a:pt x="0" y="103759"/>
                  </a:lnTo>
                  <a:lnTo>
                    <a:pt x="0" y="934085"/>
                  </a:lnTo>
                  <a:lnTo>
                    <a:pt x="8157" y="974461"/>
                  </a:lnTo>
                  <a:lnTo>
                    <a:pt x="30400" y="1007443"/>
                  </a:lnTo>
                  <a:lnTo>
                    <a:pt x="63382" y="1029686"/>
                  </a:lnTo>
                  <a:lnTo>
                    <a:pt x="103758" y="1037844"/>
                  </a:lnTo>
                  <a:lnTo>
                    <a:pt x="1982597" y="1037844"/>
                  </a:lnTo>
                  <a:lnTo>
                    <a:pt x="2022973" y="1029686"/>
                  </a:lnTo>
                  <a:lnTo>
                    <a:pt x="2055955" y="1007443"/>
                  </a:lnTo>
                  <a:lnTo>
                    <a:pt x="2078198" y="974461"/>
                  </a:lnTo>
                  <a:lnTo>
                    <a:pt x="2086355" y="934085"/>
                  </a:lnTo>
                  <a:lnTo>
                    <a:pt x="2086355" y="103759"/>
                  </a:lnTo>
                  <a:lnTo>
                    <a:pt x="2078198" y="63382"/>
                  </a:lnTo>
                  <a:lnTo>
                    <a:pt x="2055955" y="30400"/>
                  </a:lnTo>
                  <a:lnTo>
                    <a:pt x="2022973" y="8157"/>
                  </a:lnTo>
                  <a:lnTo>
                    <a:pt x="198259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82995" y="739140"/>
              <a:ext cx="2086610" cy="1038225"/>
            </a:xfrm>
            <a:custGeom>
              <a:avLst/>
              <a:gdLst/>
              <a:ahLst/>
              <a:cxnLst/>
              <a:rect l="l" t="t" r="r" b="b"/>
              <a:pathLst>
                <a:path w="2086608" h="1038225">
                  <a:moveTo>
                    <a:pt x="0" y="103759"/>
                  </a:moveTo>
                  <a:lnTo>
                    <a:pt x="8157" y="63382"/>
                  </a:lnTo>
                  <a:lnTo>
                    <a:pt x="30400" y="30400"/>
                  </a:lnTo>
                  <a:lnTo>
                    <a:pt x="63382" y="8157"/>
                  </a:lnTo>
                  <a:lnTo>
                    <a:pt x="103758" y="0"/>
                  </a:lnTo>
                  <a:lnTo>
                    <a:pt x="1982597" y="0"/>
                  </a:lnTo>
                  <a:lnTo>
                    <a:pt x="2022973" y="8157"/>
                  </a:lnTo>
                  <a:lnTo>
                    <a:pt x="2055955" y="30400"/>
                  </a:lnTo>
                  <a:lnTo>
                    <a:pt x="2078198" y="63382"/>
                  </a:lnTo>
                  <a:lnTo>
                    <a:pt x="2086355" y="103759"/>
                  </a:lnTo>
                  <a:lnTo>
                    <a:pt x="2086355" y="934085"/>
                  </a:lnTo>
                  <a:lnTo>
                    <a:pt x="2078198" y="974461"/>
                  </a:lnTo>
                  <a:lnTo>
                    <a:pt x="2055955" y="1007443"/>
                  </a:lnTo>
                  <a:lnTo>
                    <a:pt x="2022973" y="1029686"/>
                  </a:lnTo>
                  <a:lnTo>
                    <a:pt x="1982597" y="1037844"/>
                  </a:lnTo>
                  <a:lnTo>
                    <a:pt x="103758" y="1037844"/>
                  </a:lnTo>
                  <a:lnTo>
                    <a:pt x="63382" y="1029686"/>
                  </a:lnTo>
                  <a:lnTo>
                    <a:pt x="30400" y="1007443"/>
                  </a:lnTo>
                  <a:lnTo>
                    <a:pt x="8157" y="974461"/>
                  </a:lnTo>
                  <a:lnTo>
                    <a:pt x="0" y="934085"/>
                  </a:lnTo>
                  <a:lnTo>
                    <a:pt x="0" y="10375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64351" y="911352"/>
              <a:ext cx="2086610" cy="1038225"/>
            </a:xfrm>
            <a:custGeom>
              <a:avLst/>
              <a:gdLst/>
              <a:ahLst/>
              <a:cxnLst/>
              <a:rect l="l" t="t" r="r" b="b"/>
              <a:pathLst>
                <a:path w="2086608" h="1038225">
                  <a:moveTo>
                    <a:pt x="1982597" y="0"/>
                  </a:moveTo>
                  <a:lnTo>
                    <a:pt x="103759" y="0"/>
                  </a:lnTo>
                  <a:lnTo>
                    <a:pt x="63382" y="8157"/>
                  </a:lnTo>
                  <a:lnTo>
                    <a:pt x="30400" y="30400"/>
                  </a:lnTo>
                  <a:lnTo>
                    <a:pt x="8157" y="63382"/>
                  </a:lnTo>
                  <a:lnTo>
                    <a:pt x="0" y="103759"/>
                  </a:lnTo>
                  <a:lnTo>
                    <a:pt x="0" y="934085"/>
                  </a:lnTo>
                  <a:lnTo>
                    <a:pt x="8157" y="974461"/>
                  </a:lnTo>
                  <a:lnTo>
                    <a:pt x="30400" y="1007443"/>
                  </a:lnTo>
                  <a:lnTo>
                    <a:pt x="63382" y="1029686"/>
                  </a:lnTo>
                  <a:lnTo>
                    <a:pt x="103759" y="1037844"/>
                  </a:lnTo>
                  <a:lnTo>
                    <a:pt x="1982597" y="1037844"/>
                  </a:lnTo>
                  <a:lnTo>
                    <a:pt x="2022973" y="1029686"/>
                  </a:lnTo>
                  <a:lnTo>
                    <a:pt x="2055955" y="1007443"/>
                  </a:lnTo>
                  <a:lnTo>
                    <a:pt x="2078198" y="974461"/>
                  </a:lnTo>
                  <a:lnTo>
                    <a:pt x="2086355" y="934085"/>
                  </a:lnTo>
                  <a:lnTo>
                    <a:pt x="2086355" y="103759"/>
                  </a:lnTo>
                  <a:lnTo>
                    <a:pt x="2078198" y="63382"/>
                  </a:lnTo>
                  <a:lnTo>
                    <a:pt x="2055955" y="30400"/>
                  </a:lnTo>
                  <a:lnTo>
                    <a:pt x="2022973" y="8157"/>
                  </a:lnTo>
                  <a:lnTo>
                    <a:pt x="198259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64351" y="911352"/>
              <a:ext cx="2086610" cy="1038225"/>
            </a:xfrm>
            <a:custGeom>
              <a:avLst/>
              <a:gdLst/>
              <a:ahLst/>
              <a:cxnLst/>
              <a:rect l="l" t="t" r="r" b="b"/>
              <a:pathLst>
                <a:path w="2086608" h="1038225">
                  <a:moveTo>
                    <a:pt x="0" y="103759"/>
                  </a:moveTo>
                  <a:lnTo>
                    <a:pt x="8157" y="63382"/>
                  </a:lnTo>
                  <a:lnTo>
                    <a:pt x="30400" y="30400"/>
                  </a:lnTo>
                  <a:lnTo>
                    <a:pt x="63382" y="8157"/>
                  </a:lnTo>
                  <a:lnTo>
                    <a:pt x="103759" y="0"/>
                  </a:lnTo>
                  <a:lnTo>
                    <a:pt x="1982597" y="0"/>
                  </a:lnTo>
                  <a:lnTo>
                    <a:pt x="2022973" y="8157"/>
                  </a:lnTo>
                  <a:lnTo>
                    <a:pt x="2055955" y="30400"/>
                  </a:lnTo>
                  <a:lnTo>
                    <a:pt x="2078198" y="63382"/>
                  </a:lnTo>
                  <a:lnTo>
                    <a:pt x="2086355" y="103759"/>
                  </a:lnTo>
                  <a:lnTo>
                    <a:pt x="2086355" y="934085"/>
                  </a:lnTo>
                  <a:lnTo>
                    <a:pt x="2078198" y="974461"/>
                  </a:lnTo>
                  <a:lnTo>
                    <a:pt x="2055955" y="1007443"/>
                  </a:lnTo>
                  <a:lnTo>
                    <a:pt x="2022973" y="1029686"/>
                  </a:lnTo>
                  <a:lnTo>
                    <a:pt x="1982597" y="1037844"/>
                  </a:lnTo>
                  <a:lnTo>
                    <a:pt x="103759" y="1037844"/>
                  </a:lnTo>
                  <a:lnTo>
                    <a:pt x="63382" y="1029686"/>
                  </a:lnTo>
                  <a:lnTo>
                    <a:pt x="30400" y="1007443"/>
                  </a:lnTo>
                  <a:lnTo>
                    <a:pt x="8157" y="974461"/>
                  </a:lnTo>
                  <a:lnTo>
                    <a:pt x="0" y="934085"/>
                  </a:lnTo>
                  <a:lnTo>
                    <a:pt x="0" y="103759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867400" y="1143000"/>
            <a:ext cx="16846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smtClean="0">
                <a:solidFill>
                  <a:srgbClr val="000000"/>
                </a:solidFill>
              </a:rPr>
              <a:t>ГИА-</a:t>
            </a:r>
            <a:r>
              <a:rPr lang="ru-RU" sz="4400" spc="-50" smtClean="0">
                <a:solidFill>
                  <a:srgbClr val="000000"/>
                </a:solidFill>
              </a:rPr>
              <a:t>11</a:t>
            </a:r>
            <a:endParaRPr sz="4400"/>
          </a:p>
        </p:txBody>
      </p:sp>
      <p:grpSp>
        <p:nvGrpSpPr>
          <p:cNvPr id="12" name="object 12"/>
          <p:cNvGrpSpPr/>
          <p:nvPr/>
        </p:nvGrpSpPr>
        <p:grpSpPr>
          <a:xfrm>
            <a:off x="2123092" y="2198877"/>
            <a:ext cx="4232910" cy="1932939"/>
            <a:chOff x="2081529" y="2198877"/>
            <a:chExt cx="4232910" cy="1932939"/>
          </a:xfrm>
        </p:grpSpPr>
        <p:sp>
          <p:nvSpPr>
            <p:cNvPr id="13" name="object 13"/>
            <p:cNvSpPr/>
            <p:nvPr/>
          </p:nvSpPr>
          <p:spPr>
            <a:xfrm>
              <a:off x="2087879" y="2205227"/>
              <a:ext cx="4038600" cy="1748155"/>
            </a:xfrm>
            <a:custGeom>
              <a:avLst/>
              <a:gdLst/>
              <a:ahLst/>
              <a:cxnLst/>
              <a:rect l="l" t="t" r="r" b="b"/>
              <a:pathLst>
                <a:path w="4038600" h="1748154">
                  <a:moveTo>
                    <a:pt x="3863848" y="0"/>
                  </a:moveTo>
                  <a:lnTo>
                    <a:pt x="174751" y="0"/>
                  </a:lnTo>
                  <a:lnTo>
                    <a:pt x="128293" y="6241"/>
                  </a:lnTo>
                  <a:lnTo>
                    <a:pt x="86548" y="23857"/>
                  </a:lnTo>
                  <a:lnTo>
                    <a:pt x="51181" y="51181"/>
                  </a:lnTo>
                  <a:lnTo>
                    <a:pt x="23857" y="86548"/>
                  </a:lnTo>
                  <a:lnTo>
                    <a:pt x="6241" y="128293"/>
                  </a:lnTo>
                  <a:lnTo>
                    <a:pt x="0" y="174751"/>
                  </a:lnTo>
                  <a:lnTo>
                    <a:pt x="0" y="1573276"/>
                  </a:lnTo>
                  <a:lnTo>
                    <a:pt x="6241" y="1619734"/>
                  </a:lnTo>
                  <a:lnTo>
                    <a:pt x="23857" y="1661479"/>
                  </a:lnTo>
                  <a:lnTo>
                    <a:pt x="51181" y="1696847"/>
                  </a:lnTo>
                  <a:lnTo>
                    <a:pt x="86548" y="1724170"/>
                  </a:lnTo>
                  <a:lnTo>
                    <a:pt x="128293" y="1741786"/>
                  </a:lnTo>
                  <a:lnTo>
                    <a:pt x="174751" y="1748028"/>
                  </a:lnTo>
                  <a:lnTo>
                    <a:pt x="3863848" y="1748028"/>
                  </a:lnTo>
                  <a:lnTo>
                    <a:pt x="3910306" y="1741786"/>
                  </a:lnTo>
                  <a:lnTo>
                    <a:pt x="3952051" y="1724170"/>
                  </a:lnTo>
                  <a:lnTo>
                    <a:pt x="3987419" y="1696847"/>
                  </a:lnTo>
                  <a:lnTo>
                    <a:pt x="4014742" y="1661479"/>
                  </a:lnTo>
                  <a:lnTo>
                    <a:pt x="4032358" y="1619734"/>
                  </a:lnTo>
                  <a:lnTo>
                    <a:pt x="4038600" y="1573276"/>
                  </a:lnTo>
                  <a:lnTo>
                    <a:pt x="4038600" y="174751"/>
                  </a:lnTo>
                  <a:lnTo>
                    <a:pt x="4032358" y="128293"/>
                  </a:lnTo>
                  <a:lnTo>
                    <a:pt x="4014742" y="86548"/>
                  </a:lnTo>
                  <a:lnTo>
                    <a:pt x="3987418" y="51180"/>
                  </a:lnTo>
                  <a:lnTo>
                    <a:pt x="3952051" y="23857"/>
                  </a:lnTo>
                  <a:lnTo>
                    <a:pt x="3910306" y="6241"/>
                  </a:lnTo>
                  <a:lnTo>
                    <a:pt x="3863848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87879" y="2205227"/>
              <a:ext cx="4038600" cy="1748155"/>
            </a:xfrm>
            <a:custGeom>
              <a:avLst/>
              <a:gdLst/>
              <a:ahLst/>
              <a:cxnLst/>
              <a:rect l="l" t="t" r="r" b="b"/>
              <a:pathLst>
                <a:path w="4038600" h="1748154">
                  <a:moveTo>
                    <a:pt x="0" y="174751"/>
                  </a:moveTo>
                  <a:lnTo>
                    <a:pt x="6241" y="128293"/>
                  </a:lnTo>
                  <a:lnTo>
                    <a:pt x="23857" y="86548"/>
                  </a:lnTo>
                  <a:lnTo>
                    <a:pt x="51181" y="51181"/>
                  </a:lnTo>
                  <a:lnTo>
                    <a:pt x="86548" y="23857"/>
                  </a:lnTo>
                  <a:lnTo>
                    <a:pt x="128293" y="6241"/>
                  </a:lnTo>
                  <a:lnTo>
                    <a:pt x="174751" y="0"/>
                  </a:lnTo>
                  <a:lnTo>
                    <a:pt x="3863848" y="0"/>
                  </a:lnTo>
                  <a:lnTo>
                    <a:pt x="3910306" y="6241"/>
                  </a:lnTo>
                  <a:lnTo>
                    <a:pt x="3952051" y="23857"/>
                  </a:lnTo>
                  <a:lnTo>
                    <a:pt x="3987418" y="51180"/>
                  </a:lnTo>
                  <a:lnTo>
                    <a:pt x="4014742" y="86548"/>
                  </a:lnTo>
                  <a:lnTo>
                    <a:pt x="4032358" y="128293"/>
                  </a:lnTo>
                  <a:lnTo>
                    <a:pt x="4038600" y="174751"/>
                  </a:lnTo>
                  <a:lnTo>
                    <a:pt x="4038600" y="1573276"/>
                  </a:lnTo>
                  <a:lnTo>
                    <a:pt x="4032358" y="1619734"/>
                  </a:lnTo>
                  <a:lnTo>
                    <a:pt x="4014742" y="1661479"/>
                  </a:lnTo>
                  <a:lnTo>
                    <a:pt x="3987419" y="1696847"/>
                  </a:lnTo>
                  <a:lnTo>
                    <a:pt x="3952051" y="1724170"/>
                  </a:lnTo>
                  <a:lnTo>
                    <a:pt x="3910306" y="1741786"/>
                  </a:lnTo>
                  <a:lnTo>
                    <a:pt x="3863848" y="1748028"/>
                  </a:lnTo>
                  <a:lnTo>
                    <a:pt x="174751" y="1748028"/>
                  </a:lnTo>
                  <a:lnTo>
                    <a:pt x="128293" y="1741786"/>
                  </a:lnTo>
                  <a:lnTo>
                    <a:pt x="86548" y="1724170"/>
                  </a:lnTo>
                  <a:lnTo>
                    <a:pt x="51181" y="1696847"/>
                  </a:lnTo>
                  <a:lnTo>
                    <a:pt x="23857" y="1661479"/>
                  </a:lnTo>
                  <a:lnTo>
                    <a:pt x="6241" y="1619734"/>
                  </a:lnTo>
                  <a:lnTo>
                    <a:pt x="0" y="1573276"/>
                  </a:lnTo>
                  <a:lnTo>
                    <a:pt x="0" y="174751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70759" y="2377439"/>
              <a:ext cx="4037329" cy="1748155"/>
            </a:xfrm>
            <a:custGeom>
              <a:avLst/>
              <a:gdLst/>
              <a:ahLst/>
              <a:cxnLst/>
              <a:rect l="l" t="t" r="r" b="b"/>
              <a:pathLst>
                <a:path w="4037329" h="1748154">
                  <a:moveTo>
                    <a:pt x="3862324" y="0"/>
                  </a:moveTo>
                  <a:lnTo>
                    <a:pt x="174751" y="0"/>
                  </a:lnTo>
                  <a:lnTo>
                    <a:pt x="128293" y="6241"/>
                  </a:lnTo>
                  <a:lnTo>
                    <a:pt x="86548" y="23857"/>
                  </a:lnTo>
                  <a:lnTo>
                    <a:pt x="51181" y="51181"/>
                  </a:lnTo>
                  <a:lnTo>
                    <a:pt x="23857" y="86548"/>
                  </a:lnTo>
                  <a:lnTo>
                    <a:pt x="6241" y="128293"/>
                  </a:lnTo>
                  <a:lnTo>
                    <a:pt x="0" y="174751"/>
                  </a:lnTo>
                  <a:lnTo>
                    <a:pt x="0" y="1573276"/>
                  </a:lnTo>
                  <a:lnTo>
                    <a:pt x="6241" y="1619734"/>
                  </a:lnTo>
                  <a:lnTo>
                    <a:pt x="23857" y="1661479"/>
                  </a:lnTo>
                  <a:lnTo>
                    <a:pt x="51181" y="1696847"/>
                  </a:lnTo>
                  <a:lnTo>
                    <a:pt x="86548" y="1724170"/>
                  </a:lnTo>
                  <a:lnTo>
                    <a:pt x="128293" y="1741786"/>
                  </a:lnTo>
                  <a:lnTo>
                    <a:pt x="174751" y="1748028"/>
                  </a:lnTo>
                  <a:lnTo>
                    <a:pt x="3862324" y="1748028"/>
                  </a:lnTo>
                  <a:lnTo>
                    <a:pt x="3908782" y="1741786"/>
                  </a:lnTo>
                  <a:lnTo>
                    <a:pt x="3950527" y="1724170"/>
                  </a:lnTo>
                  <a:lnTo>
                    <a:pt x="3985895" y="1696847"/>
                  </a:lnTo>
                  <a:lnTo>
                    <a:pt x="4013218" y="1661479"/>
                  </a:lnTo>
                  <a:lnTo>
                    <a:pt x="4030834" y="1619734"/>
                  </a:lnTo>
                  <a:lnTo>
                    <a:pt x="4037076" y="1573276"/>
                  </a:lnTo>
                  <a:lnTo>
                    <a:pt x="4037076" y="174751"/>
                  </a:lnTo>
                  <a:lnTo>
                    <a:pt x="4030834" y="128293"/>
                  </a:lnTo>
                  <a:lnTo>
                    <a:pt x="4013218" y="86548"/>
                  </a:lnTo>
                  <a:lnTo>
                    <a:pt x="3985894" y="51180"/>
                  </a:lnTo>
                  <a:lnTo>
                    <a:pt x="3950527" y="23857"/>
                  </a:lnTo>
                  <a:lnTo>
                    <a:pt x="3908782" y="6241"/>
                  </a:lnTo>
                  <a:lnTo>
                    <a:pt x="386232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70759" y="2377439"/>
              <a:ext cx="4037329" cy="1748155"/>
            </a:xfrm>
            <a:custGeom>
              <a:avLst/>
              <a:gdLst/>
              <a:ahLst/>
              <a:cxnLst/>
              <a:rect l="l" t="t" r="r" b="b"/>
              <a:pathLst>
                <a:path w="4037329" h="1748154">
                  <a:moveTo>
                    <a:pt x="0" y="174751"/>
                  </a:moveTo>
                  <a:lnTo>
                    <a:pt x="6241" y="128293"/>
                  </a:lnTo>
                  <a:lnTo>
                    <a:pt x="23857" y="86548"/>
                  </a:lnTo>
                  <a:lnTo>
                    <a:pt x="51181" y="51181"/>
                  </a:lnTo>
                  <a:lnTo>
                    <a:pt x="86548" y="23857"/>
                  </a:lnTo>
                  <a:lnTo>
                    <a:pt x="128293" y="6241"/>
                  </a:lnTo>
                  <a:lnTo>
                    <a:pt x="174751" y="0"/>
                  </a:lnTo>
                  <a:lnTo>
                    <a:pt x="3862324" y="0"/>
                  </a:lnTo>
                  <a:lnTo>
                    <a:pt x="3908782" y="6241"/>
                  </a:lnTo>
                  <a:lnTo>
                    <a:pt x="3950527" y="23857"/>
                  </a:lnTo>
                  <a:lnTo>
                    <a:pt x="3985894" y="51180"/>
                  </a:lnTo>
                  <a:lnTo>
                    <a:pt x="4013218" y="86548"/>
                  </a:lnTo>
                  <a:lnTo>
                    <a:pt x="4030834" y="128293"/>
                  </a:lnTo>
                  <a:lnTo>
                    <a:pt x="4037076" y="174751"/>
                  </a:lnTo>
                  <a:lnTo>
                    <a:pt x="4037076" y="1573276"/>
                  </a:lnTo>
                  <a:lnTo>
                    <a:pt x="4030834" y="1619734"/>
                  </a:lnTo>
                  <a:lnTo>
                    <a:pt x="4013218" y="1661479"/>
                  </a:lnTo>
                  <a:lnTo>
                    <a:pt x="3985895" y="1696847"/>
                  </a:lnTo>
                  <a:lnTo>
                    <a:pt x="3950527" y="1724170"/>
                  </a:lnTo>
                  <a:lnTo>
                    <a:pt x="3908782" y="1741786"/>
                  </a:lnTo>
                  <a:lnTo>
                    <a:pt x="3862324" y="1748028"/>
                  </a:lnTo>
                  <a:lnTo>
                    <a:pt x="174751" y="1748028"/>
                  </a:lnTo>
                  <a:lnTo>
                    <a:pt x="128293" y="1741786"/>
                  </a:lnTo>
                  <a:lnTo>
                    <a:pt x="86548" y="1724170"/>
                  </a:lnTo>
                  <a:lnTo>
                    <a:pt x="51181" y="1696847"/>
                  </a:lnTo>
                  <a:lnTo>
                    <a:pt x="23857" y="1661479"/>
                  </a:lnTo>
                  <a:lnTo>
                    <a:pt x="6241" y="1619734"/>
                  </a:lnTo>
                  <a:lnTo>
                    <a:pt x="0" y="1573276"/>
                  </a:lnTo>
                  <a:lnTo>
                    <a:pt x="0" y="174751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296392" y="2425610"/>
            <a:ext cx="3948546" cy="1526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4130"/>
              </a:lnSpc>
              <a:spcBef>
                <a:spcPts val="100"/>
              </a:spcBef>
            </a:pPr>
            <a:r>
              <a:rPr lang="ru-RU" sz="3600" b="1" spc="-25" smtClean="0">
                <a:latin typeface="Times New Roman"/>
                <a:cs typeface="Times New Roman"/>
              </a:rPr>
              <a:t>Е</a:t>
            </a:r>
            <a:r>
              <a:rPr sz="3600" b="1" spc="-25" smtClean="0">
                <a:latin typeface="Times New Roman"/>
                <a:cs typeface="Times New Roman"/>
              </a:rPr>
              <a:t>ГЭ</a:t>
            </a:r>
            <a:endParaRPr sz="3600">
              <a:latin typeface="Times New Roman"/>
              <a:cs typeface="Times New Roman"/>
            </a:endParaRPr>
          </a:p>
          <a:p>
            <a:pPr marL="12065" marR="5080" algn="ctr">
              <a:lnSpc>
                <a:spcPts val="2480"/>
              </a:lnSpc>
              <a:spcBef>
                <a:spcPts val="225"/>
              </a:spcBef>
            </a:pPr>
            <a:r>
              <a:rPr sz="2000">
                <a:latin typeface="Times New Roman"/>
                <a:cs typeface="Times New Roman"/>
              </a:rPr>
              <a:t>(с</a:t>
            </a:r>
            <a:r>
              <a:rPr sz="2000" spc="-45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использованием</a:t>
            </a:r>
            <a:r>
              <a:rPr sz="2000" spc="-40">
                <a:latin typeface="Times New Roman"/>
                <a:cs typeface="Times New Roman"/>
              </a:rPr>
              <a:t> </a:t>
            </a:r>
            <a:r>
              <a:rPr sz="2000">
                <a:latin typeface="Times New Roman"/>
                <a:cs typeface="Times New Roman"/>
              </a:rPr>
              <a:t>КИМ</a:t>
            </a:r>
            <a:r>
              <a:rPr sz="2000" spc="-30">
                <a:latin typeface="Times New Roman"/>
                <a:cs typeface="Times New Roman"/>
              </a:rPr>
              <a:t> </a:t>
            </a:r>
            <a:r>
              <a:rPr sz="2000" spc="-50">
                <a:latin typeface="Times New Roman"/>
                <a:cs typeface="Times New Roman"/>
              </a:rPr>
              <a:t>- </a:t>
            </a:r>
            <a:r>
              <a:rPr sz="2000" spc="-10" err="1">
                <a:latin typeface="Times New Roman"/>
                <a:cs typeface="Times New Roman"/>
              </a:rPr>
              <a:t>комплексов</a:t>
            </a:r>
            <a:r>
              <a:rPr sz="2000" spc="-130">
                <a:latin typeface="Times New Roman"/>
                <a:cs typeface="Times New Roman"/>
              </a:rPr>
              <a:t> </a:t>
            </a:r>
            <a:r>
              <a:rPr sz="2000" spc="-10" err="1" smtClean="0">
                <a:latin typeface="Times New Roman"/>
                <a:cs typeface="Times New Roman"/>
              </a:rPr>
              <a:t>заданий</a:t>
            </a:r>
            <a:r>
              <a:rPr lang="ru-RU" sz="2000" smtClean="0">
                <a:latin typeface="Times New Roman"/>
                <a:cs typeface="Times New Roman"/>
              </a:rPr>
              <a:t> </a:t>
            </a:r>
            <a:r>
              <a:rPr lang="ru-RU" sz="2000" spc="-10" smtClean="0">
                <a:latin typeface="Times New Roman"/>
                <a:cs typeface="Times New Roman"/>
              </a:rPr>
              <a:t>с</a:t>
            </a:r>
            <a:r>
              <a:rPr sz="2000" spc="-10" err="1" smtClean="0">
                <a:latin typeface="Times New Roman"/>
                <a:cs typeface="Times New Roman"/>
              </a:rPr>
              <a:t>тандартизированной</a:t>
            </a:r>
            <a:r>
              <a:rPr lang="ru-RU" sz="2000" spc="-10" smtClean="0">
                <a:latin typeface="Times New Roman"/>
                <a:cs typeface="Times New Roman"/>
              </a:rPr>
              <a:t> формы)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22960" y="4451603"/>
            <a:ext cx="3243431" cy="808886"/>
            <a:chOff x="822960" y="4451603"/>
            <a:chExt cx="4037329" cy="1957070"/>
          </a:xfrm>
        </p:grpSpPr>
        <p:sp>
          <p:nvSpPr>
            <p:cNvPr id="20" name="object 20"/>
            <p:cNvSpPr/>
            <p:nvPr/>
          </p:nvSpPr>
          <p:spPr>
            <a:xfrm>
              <a:off x="829056" y="4457699"/>
              <a:ext cx="3843654" cy="1771014"/>
            </a:xfrm>
            <a:custGeom>
              <a:avLst/>
              <a:gdLst/>
              <a:ahLst/>
              <a:cxnLst/>
              <a:rect l="l" t="t" r="r" b="b"/>
              <a:pathLst>
                <a:path w="3843654" h="1771014">
                  <a:moveTo>
                    <a:pt x="3666490" y="0"/>
                  </a:moveTo>
                  <a:lnTo>
                    <a:pt x="177088" y="0"/>
                  </a:lnTo>
                  <a:lnTo>
                    <a:pt x="130011" y="6322"/>
                  </a:lnTo>
                  <a:lnTo>
                    <a:pt x="87709" y="24167"/>
                  </a:lnTo>
                  <a:lnTo>
                    <a:pt x="51868" y="51847"/>
                  </a:lnTo>
                  <a:lnTo>
                    <a:pt x="24177" y="87677"/>
                  </a:lnTo>
                  <a:lnTo>
                    <a:pt x="6325" y="129969"/>
                  </a:lnTo>
                  <a:lnTo>
                    <a:pt x="0" y="177037"/>
                  </a:lnTo>
                  <a:lnTo>
                    <a:pt x="0" y="1593799"/>
                  </a:lnTo>
                  <a:lnTo>
                    <a:pt x="6325" y="1640876"/>
                  </a:lnTo>
                  <a:lnTo>
                    <a:pt x="24177" y="1683178"/>
                  </a:lnTo>
                  <a:lnTo>
                    <a:pt x="51868" y="1719019"/>
                  </a:lnTo>
                  <a:lnTo>
                    <a:pt x="87709" y="1746710"/>
                  </a:lnTo>
                  <a:lnTo>
                    <a:pt x="130011" y="1764562"/>
                  </a:lnTo>
                  <a:lnTo>
                    <a:pt x="177088" y="1770888"/>
                  </a:lnTo>
                  <a:lnTo>
                    <a:pt x="3666490" y="1770888"/>
                  </a:lnTo>
                  <a:lnTo>
                    <a:pt x="3713558" y="1764562"/>
                  </a:lnTo>
                  <a:lnTo>
                    <a:pt x="3755850" y="1746710"/>
                  </a:lnTo>
                  <a:lnTo>
                    <a:pt x="3791680" y="1719019"/>
                  </a:lnTo>
                  <a:lnTo>
                    <a:pt x="3819360" y="1683178"/>
                  </a:lnTo>
                  <a:lnTo>
                    <a:pt x="3837205" y="1640876"/>
                  </a:lnTo>
                  <a:lnTo>
                    <a:pt x="3843528" y="1593799"/>
                  </a:lnTo>
                  <a:lnTo>
                    <a:pt x="3843528" y="177037"/>
                  </a:lnTo>
                  <a:lnTo>
                    <a:pt x="3837205" y="129969"/>
                  </a:lnTo>
                  <a:lnTo>
                    <a:pt x="3819360" y="87677"/>
                  </a:lnTo>
                  <a:lnTo>
                    <a:pt x="3791680" y="51847"/>
                  </a:lnTo>
                  <a:lnTo>
                    <a:pt x="3755850" y="24167"/>
                  </a:lnTo>
                  <a:lnTo>
                    <a:pt x="3713558" y="6322"/>
                  </a:lnTo>
                  <a:lnTo>
                    <a:pt x="3666490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9056" y="4457699"/>
              <a:ext cx="3843654" cy="1771014"/>
            </a:xfrm>
            <a:custGeom>
              <a:avLst/>
              <a:gdLst/>
              <a:ahLst/>
              <a:cxnLst/>
              <a:rect l="l" t="t" r="r" b="b"/>
              <a:pathLst>
                <a:path w="3843654" h="1771014">
                  <a:moveTo>
                    <a:pt x="0" y="177037"/>
                  </a:moveTo>
                  <a:lnTo>
                    <a:pt x="6325" y="129969"/>
                  </a:lnTo>
                  <a:lnTo>
                    <a:pt x="24177" y="87677"/>
                  </a:lnTo>
                  <a:lnTo>
                    <a:pt x="51868" y="51847"/>
                  </a:lnTo>
                  <a:lnTo>
                    <a:pt x="87709" y="24167"/>
                  </a:lnTo>
                  <a:lnTo>
                    <a:pt x="130011" y="6322"/>
                  </a:lnTo>
                  <a:lnTo>
                    <a:pt x="177088" y="0"/>
                  </a:lnTo>
                  <a:lnTo>
                    <a:pt x="3666490" y="0"/>
                  </a:lnTo>
                  <a:lnTo>
                    <a:pt x="3713558" y="6322"/>
                  </a:lnTo>
                  <a:lnTo>
                    <a:pt x="3755850" y="24167"/>
                  </a:lnTo>
                  <a:lnTo>
                    <a:pt x="3791680" y="51847"/>
                  </a:lnTo>
                  <a:lnTo>
                    <a:pt x="3819360" y="87677"/>
                  </a:lnTo>
                  <a:lnTo>
                    <a:pt x="3837205" y="129969"/>
                  </a:lnTo>
                  <a:lnTo>
                    <a:pt x="3843528" y="177037"/>
                  </a:lnTo>
                  <a:lnTo>
                    <a:pt x="3843528" y="1593799"/>
                  </a:lnTo>
                  <a:lnTo>
                    <a:pt x="3837205" y="1640876"/>
                  </a:lnTo>
                  <a:lnTo>
                    <a:pt x="3819360" y="1683178"/>
                  </a:lnTo>
                  <a:lnTo>
                    <a:pt x="3791680" y="1719019"/>
                  </a:lnTo>
                  <a:lnTo>
                    <a:pt x="3755850" y="1746710"/>
                  </a:lnTo>
                  <a:lnTo>
                    <a:pt x="3713558" y="1764562"/>
                  </a:lnTo>
                  <a:lnTo>
                    <a:pt x="3666490" y="1770888"/>
                  </a:lnTo>
                  <a:lnTo>
                    <a:pt x="177088" y="1770888"/>
                  </a:lnTo>
                  <a:lnTo>
                    <a:pt x="130011" y="1764562"/>
                  </a:lnTo>
                  <a:lnTo>
                    <a:pt x="87709" y="1746710"/>
                  </a:lnTo>
                  <a:lnTo>
                    <a:pt x="51868" y="1719019"/>
                  </a:lnTo>
                  <a:lnTo>
                    <a:pt x="24177" y="1683178"/>
                  </a:lnTo>
                  <a:lnTo>
                    <a:pt x="6325" y="1640876"/>
                  </a:lnTo>
                  <a:lnTo>
                    <a:pt x="0" y="1593799"/>
                  </a:lnTo>
                  <a:lnTo>
                    <a:pt x="0" y="177037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10412" y="4629911"/>
              <a:ext cx="3843654" cy="1772920"/>
            </a:xfrm>
            <a:custGeom>
              <a:avLst/>
              <a:gdLst/>
              <a:ahLst/>
              <a:cxnLst/>
              <a:rect l="l" t="t" r="r" b="b"/>
              <a:pathLst>
                <a:path w="3843654" h="1772920">
                  <a:moveTo>
                    <a:pt x="3666236" y="0"/>
                  </a:moveTo>
                  <a:lnTo>
                    <a:pt x="177241" y="0"/>
                  </a:lnTo>
                  <a:lnTo>
                    <a:pt x="130122" y="6332"/>
                  </a:lnTo>
                  <a:lnTo>
                    <a:pt x="87782" y="24205"/>
                  </a:lnTo>
                  <a:lnTo>
                    <a:pt x="51911" y="51927"/>
                  </a:lnTo>
                  <a:lnTo>
                    <a:pt x="24197" y="87808"/>
                  </a:lnTo>
                  <a:lnTo>
                    <a:pt x="6330" y="130160"/>
                  </a:lnTo>
                  <a:lnTo>
                    <a:pt x="0" y="177292"/>
                  </a:lnTo>
                  <a:lnTo>
                    <a:pt x="0" y="1595170"/>
                  </a:lnTo>
                  <a:lnTo>
                    <a:pt x="6330" y="1642289"/>
                  </a:lnTo>
                  <a:lnTo>
                    <a:pt x="24197" y="1684629"/>
                  </a:lnTo>
                  <a:lnTo>
                    <a:pt x="51911" y="1720500"/>
                  </a:lnTo>
                  <a:lnTo>
                    <a:pt x="87782" y="1748214"/>
                  </a:lnTo>
                  <a:lnTo>
                    <a:pt x="130122" y="1766081"/>
                  </a:lnTo>
                  <a:lnTo>
                    <a:pt x="177241" y="1772412"/>
                  </a:lnTo>
                  <a:lnTo>
                    <a:pt x="3666236" y="1772412"/>
                  </a:lnTo>
                  <a:lnTo>
                    <a:pt x="3713367" y="1766081"/>
                  </a:lnTo>
                  <a:lnTo>
                    <a:pt x="3755719" y="1748214"/>
                  </a:lnTo>
                  <a:lnTo>
                    <a:pt x="3791600" y="1720500"/>
                  </a:lnTo>
                  <a:lnTo>
                    <a:pt x="3819322" y="1684629"/>
                  </a:lnTo>
                  <a:lnTo>
                    <a:pt x="3837195" y="1642289"/>
                  </a:lnTo>
                  <a:lnTo>
                    <a:pt x="3843528" y="1595170"/>
                  </a:lnTo>
                  <a:lnTo>
                    <a:pt x="3843528" y="177292"/>
                  </a:lnTo>
                  <a:lnTo>
                    <a:pt x="3837195" y="130160"/>
                  </a:lnTo>
                  <a:lnTo>
                    <a:pt x="3819322" y="87808"/>
                  </a:lnTo>
                  <a:lnTo>
                    <a:pt x="3791600" y="51927"/>
                  </a:lnTo>
                  <a:lnTo>
                    <a:pt x="3755719" y="24205"/>
                  </a:lnTo>
                  <a:lnTo>
                    <a:pt x="3713367" y="6332"/>
                  </a:lnTo>
                  <a:lnTo>
                    <a:pt x="366623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0412" y="4629911"/>
              <a:ext cx="3843654" cy="1772920"/>
            </a:xfrm>
            <a:custGeom>
              <a:avLst/>
              <a:gdLst/>
              <a:ahLst/>
              <a:cxnLst/>
              <a:rect l="l" t="t" r="r" b="b"/>
              <a:pathLst>
                <a:path w="3843654" h="1772920">
                  <a:moveTo>
                    <a:pt x="0" y="177292"/>
                  </a:moveTo>
                  <a:lnTo>
                    <a:pt x="6330" y="130160"/>
                  </a:lnTo>
                  <a:lnTo>
                    <a:pt x="24197" y="87808"/>
                  </a:lnTo>
                  <a:lnTo>
                    <a:pt x="51911" y="51927"/>
                  </a:lnTo>
                  <a:lnTo>
                    <a:pt x="87782" y="24205"/>
                  </a:lnTo>
                  <a:lnTo>
                    <a:pt x="130122" y="6332"/>
                  </a:lnTo>
                  <a:lnTo>
                    <a:pt x="177241" y="0"/>
                  </a:lnTo>
                  <a:lnTo>
                    <a:pt x="3666236" y="0"/>
                  </a:lnTo>
                  <a:lnTo>
                    <a:pt x="3713367" y="6332"/>
                  </a:lnTo>
                  <a:lnTo>
                    <a:pt x="3755719" y="24205"/>
                  </a:lnTo>
                  <a:lnTo>
                    <a:pt x="3791600" y="51927"/>
                  </a:lnTo>
                  <a:lnTo>
                    <a:pt x="3819322" y="87808"/>
                  </a:lnTo>
                  <a:lnTo>
                    <a:pt x="3837195" y="130160"/>
                  </a:lnTo>
                  <a:lnTo>
                    <a:pt x="3843528" y="177292"/>
                  </a:lnTo>
                  <a:lnTo>
                    <a:pt x="3843528" y="1595170"/>
                  </a:lnTo>
                  <a:lnTo>
                    <a:pt x="3837195" y="1642289"/>
                  </a:lnTo>
                  <a:lnTo>
                    <a:pt x="3819322" y="1684629"/>
                  </a:lnTo>
                  <a:lnTo>
                    <a:pt x="3791600" y="1720500"/>
                  </a:lnTo>
                  <a:lnTo>
                    <a:pt x="3755719" y="1748214"/>
                  </a:lnTo>
                  <a:lnTo>
                    <a:pt x="3713367" y="1766081"/>
                  </a:lnTo>
                  <a:lnTo>
                    <a:pt x="3666236" y="1772412"/>
                  </a:lnTo>
                  <a:lnTo>
                    <a:pt x="177241" y="1772412"/>
                  </a:lnTo>
                  <a:lnTo>
                    <a:pt x="130122" y="1766081"/>
                  </a:lnTo>
                  <a:lnTo>
                    <a:pt x="87782" y="1748214"/>
                  </a:lnTo>
                  <a:lnTo>
                    <a:pt x="51911" y="1720500"/>
                  </a:lnTo>
                  <a:lnTo>
                    <a:pt x="24197" y="1684629"/>
                  </a:lnTo>
                  <a:lnTo>
                    <a:pt x="6330" y="1642289"/>
                  </a:lnTo>
                  <a:lnTo>
                    <a:pt x="0" y="1595170"/>
                  </a:lnTo>
                  <a:lnTo>
                    <a:pt x="0" y="177292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05467" y="4682669"/>
            <a:ext cx="2950166" cy="386644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 indent="-1270" algn="ctr">
              <a:lnSpc>
                <a:spcPts val="2490"/>
              </a:lnSpc>
              <a:spcBef>
                <a:spcPts val="509"/>
              </a:spcBef>
            </a:pPr>
            <a:r>
              <a:rPr lang="ru-RU" sz="240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Получение аттестата</a:t>
            </a:r>
            <a:endParaRPr lang="ru-RU" sz="24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195483" y="4344116"/>
            <a:ext cx="3286013" cy="744251"/>
            <a:chOff x="5029200" y="4440935"/>
            <a:chExt cx="2430780" cy="1850389"/>
          </a:xfrm>
        </p:grpSpPr>
        <p:sp>
          <p:nvSpPr>
            <p:cNvPr id="26" name="object 26"/>
            <p:cNvSpPr/>
            <p:nvPr/>
          </p:nvSpPr>
          <p:spPr>
            <a:xfrm>
              <a:off x="5035295" y="4447031"/>
              <a:ext cx="2237740" cy="1664335"/>
            </a:xfrm>
            <a:custGeom>
              <a:avLst/>
              <a:gdLst/>
              <a:ahLst/>
              <a:cxnLst/>
              <a:rect l="l" t="t" r="r" b="b"/>
              <a:pathLst>
                <a:path w="2237740" h="1664335">
                  <a:moveTo>
                    <a:pt x="2070861" y="0"/>
                  </a:moveTo>
                  <a:lnTo>
                    <a:pt x="166369" y="0"/>
                  </a:lnTo>
                  <a:lnTo>
                    <a:pt x="122164" y="5947"/>
                  </a:lnTo>
                  <a:lnTo>
                    <a:pt x="82427" y="22728"/>
                  </a:lnTo>
                  <a:lnTo>
                    <a:pt x="48752" y="48752"/>
                  </a:lnTo>
                  <a:lnTo>
                    <a:pt x="22728" y="82427"/>
                  </a:lnTo>
                  <a:lnTo>
                    <a:pt x="5947" y="122164"/>
                  </a:lnTo>
                  <a:lnTo>
                    <a:pt x="0" y="166370"/>
                  </a:lnTo>
                  <a:lnTo>
                    <a:pt x="0" y="1497787"/>
                  </a:lnTo>
                  <a:lnTo>
                    <a:pt x="5947" y="1542027"/>
                  </a:lnTo>
                  <a:lnTo>
                    <a:pt x="22728" y="1581782"/>
                  </a:lnTo>
                  <a:lnTo>
                    <a:pt x="48752" y="1615463"/>
                  </a:lnTo>
                  <a:lnTo>
                    <a:pt x="82427" y="1641486"/>
                  </a:lnTo>
                  <a:lnTo>
                    <a:pt x="122164" y="1658263"/>
                  </a:lnTo>
                  <a:lnTo>
                    <a:pt x="166369" y="1664208"/>
                  </a:lnTo>
                  <a:lnTo>
                    <a:pt x="2070861" y="1664208"/>
                  </a:lnTo>
                  <a:lnTo>
                    <a:pt x="2115067" y="1658263"/>
                  </a:lnTo>
                  <a:lnTo>
                    <a:pt x="2154804" y="1641486"/>
                  </a:lnTo>
                  <a:lnTo>
                    <a:pt x="2188479" y="1615463"/>
                  </a:lnTo>
                  <a:lnTo>
                    <a:pt x="2214503" y="1581782"/>
                  </a:lnTo>
                  <a:lnTo>
                    <a:pt x="2231284" y="1542027"/>
                  </a:lnTo>
                  <a:lnTo>
                    <a:pt x="2237231" y="1497787"/>
                  </a:lnTo>
                  <a:lnTo>
                    <a:pt x="2237231" y="166370"/>
                  </a:lnTo>
                  <a:lnTo>
                    <a:pt x="2231284" y="122164"/>
                  </a:lnTo>
                  <a:lnTo>
                    <a:pt x="2214503" y="82427"/>
                  </a:lnTo>
                  <a:lnTo>
                    <a:pt x="2188479" y="48752"/>
                  </a:lnTo>
                  <a:lnTo>
                    <a:pt x="2154804" y="22728"/>
                  </a:lnTo>
                  <a:lnTo>
                    <a:pt x="2115067" y="5947"/>
                  </a:lnTo>
                  <a:lnTo>
                    <a:pt x="2070861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35295" y="4447031"/>
              <a:ext cx="2237740" cy="1664335"/>
            </a:xfrm>
            <a:custGeom>
              <a:avLst/>
              <a:gdLst/>
              <a:ahLst/>
              <a:cxnLst/>
              <a:rect l="l" t="t" r="r" b="b"/>
              <a:pathLst>
                <a:path w="2237740" h="1664335">
                  <a:moveTo>
                    <a:pt x="0" y="166370"/>
                  </a:moveTo>
                  <a:lnTo>
                    <a:pt x="5947" y="122164"/>
                  </a:lnTo>
                  <a:lnTo>
                    <a:pt x="22728" y="82427"/>
                  </a:lnTo>
                  <a:lnTo>
                    <a:pt x="48752" y="48752"/>
                  </a:lnTo>
                  <a:lnTo>
                    <a:pt x="82427" y="22728"/>
                  </a:lnTo>
                  <a:lnTo>
                    <a:pt x="122164" y="5947"/>
                  </a:lnTo>
                  <a:lnTo>
                    <a:pt x="166369" y="0"/>
                  </a:lnTo>
                  <a:lnTo>
                    <a:pt x="2070861" y="0"/>
                  </a:lnTo>
                  <a:lnTo>
                    <a:pt x="2115067" y="5947"/>
                  </a:lnTo>
                  <a:lnTo>
                    <a:pt x="2154804" y="22728"/>
                  </a:lnTo>
                  <a:lnTo>
                    <a:pt x="2188479" y="48752"/>
                  </a:lnTo>
                  <a:lnTo>
                    <a:pt x="2214503" y="82427"/>
                  </a:lnTo>
                  <a:lnTo>
                    <a:pt x="2231284" y="122164"/>
                  </a:lnTo>
                  <a:lnTo>
                    <a:pt x="2237231" y="166370"/>
                  </a:lnTo>
                  <a:lnTo>
                    <a:pt x="2237231" y="1497787"/>
                  </a:lnTo>
                  <a:lnTo>
                    <a:pt x="2231284" y="1542027"/>
                  </a:lnTo>
                  <a:lnTo>
                    <a:pt x="2214503" y="1581782"/>
                  </a:lnTo>
                  <a:lnTo>
                    <a:pt x="2188479" y="1615463"/>
                  </a:lnTo>
                  <a:lnTo>
                    <a:pt x="2154804" y="1641486"/>
                  </a:lnTo>
                  <a:lnTo>
                    <a:pt x="2115067" y="1658263"/>
                  </a:lnTo>
                  <a:lnTo>
                    <a:pt x="2070861" y="1664208"/>
                  </a:lnTo>
                  <a:lnTo>
                    <a:pt x="166369" y="1664208"/>
                  </a:lnTo>
                  <a:lnTo>
                    <a:pt x="122164" y="1658263"/>
                  </a:lnTo>
                  <a:lnTo>
                    <a:pt x="82427" y="1641486"/>
                  </a:lnTo>
                  <a:lnTo>
                    <a:pt x="48752" y="1615463"/>
                  </a:lnTo>
                  <a:lnTo>
                    <a:pt x="22728" y="1581782"/>
                  </a:lnTo>
                  <a:lnTo>
                    <a:pt x="5947" y="1542027"/>
                  </a:lnTo>
                  <a:lnTo>
                    <a:pt x="0" y="1497787"/>
                  </a:lnTo>
                  <a:lnTo>
                    <a:pt x="0" y="16637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216652" y="4619243"/>
              <a:ext cx="2237740" cy="1666239"/>
            </a:xfrm>
            <a:custGeom>
              <a:avLst/>
              <a:gdLst/>
              <a:ahLst/>
              <a:cxnLst/>
              <a:rect l="l" t="t" r="r" b="b"/>
              <a:pathLst>
                <a:path w="2237740" h="1666239">
                  <a:moveTo>
                    <a:pt x="2070607" y="0"/>
                  </a:moveTo>
                  <a:lnTo>
                    <a:pt x="166624" y="0"/>
                  </a:lnTo>
                  <a:lnTo>
                    <a:pt x="122310" y="5948"/>
                  </a:lnTo>
                  <a:lnTo>
                    <a:pt x="82502" y="22737"/>
                  </a:lnTo>
                  <a:lnTo>
                    <a:pt x="48783" y="48783"/>
                  </a:lnTo>
                  <a:lnTo>
                    <a:pt x="22737" y="82502"/>
                  </a:lnTo>
                  <a:lnTo>
                    <a:pt x="5948" y="122310"/>
                  </a:lnTo>
                  <a:lnTo>
                    <a:pt x="0" y="166623"/>
                  </a:lnTo>
                  <a:lnTo>
                    <a:pt x="0" y="1499158"/>
                  </a:lnTo>
                  <a:lnTo>
                    <a:pt x="5948" y="1543441"/>
                  </a:lnTo>
                  <a:lnTo>
                    <a:pt x="22737" y="1583232"/>
                  </a:lnTo>
                  <a:lnTo>
                    <a:pt x="48783" y="1616944"/>
                  </a:lnTo>
                  <a:lnTo>
                    <a:pt x="82502" y="1642990"/>
                  </a:lnTo>
                  <a:lnTo>
                    <a:pt x="122310" y="1659782"/>
                  </a:lnTo>
                  <a:lnTo>
                    <a:pt x="166624" y="1665731"/>
                  </a:lnTo>
                  <a:lnTo>
                    <a:pt x="2070607" y="1665731"/>
                  </a:lnTo>
                  <a:lnTo>
                    <a:pt x="2114921" y="1659782"/>
                  </a:lnTo>
                  <a:lnTo>
                    <a:pt x="2154729" y="1642990"/>
                  </a:lnTo>
                  <a:lnTo>
                    <a:pt x="2188448" y="1616944"/>
                  </a:lnTo>
                  <a:lnTo>
                    <a:pt x="2214494" y="1583232"/>
                  </a:lnTo>
                  <a:lnTo>
                    <a:pt x="2231283" y="1543441"/>
                  </a:lnTo>
                  <a:lnTo>
                    <a:pt x="2237231" y="1499158"/>
                  </a:lnTo>
                  <a:lnTo>
                    <a:pt x="2237231" y="166623"/>
                  </a:lnTo>
                  <a:lnTo>
                    <a:pt x="2231283" y="122310"/>
                  </a:lnTo>
                  <a:lnTo>
                    <a:pt x="2214494" y="82502"/>
                  </a:lnTo>
                  <a:lnTo>
                    <a:pt x="2188448" y="48783"/>
                  </a:lnTo>
                  <a:lnTo>
                    <a:pt x="2154729" y="22737"/>
                  </a:lnTo>
                  <a:lnTo>
                    <a:pt x="2114921" y="5948"/>
                  </a:lnTo>
                  <a:lnTo>
                    <a:pt x="207060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16652" y="4619243"/>
              <a:ext cx="2237740" cy="1666239"/>
            </a:xfrm>
            <a:custGeom>
              <a:avLst/>
              <a:gdLst/>
              <a:ahLst/>
              <a:cxnLst/>
              <a:rect l="l" t="t" r="r" b="b"/>
              <a:pathLst>
                <a:path w="2237740" h="1666239">
                  <a:moveTo>
                    <a:pt x="0" y="166623"/>
                  </a:moveTo>
                  <a:lnTo>
                    <a:pt x="5948" y="122310"/>
                  </a:lnTo>
                  <a:lnTo>
                    <a:pt x="22737" y="82502"/>
                  </a:lnTo>
                  <a:lnTo>
                    <a:pt x="48783" y="48783"/>
                  </a:lnTo>
                  <a:lnTo>
                    <a:pt x="82502" y="22737"/>
                  </a:lnTo>
                  <a:lnTo>
                    <a:pt x="122310" y="5948"/>
                  </a:lnTo>
                  <a:lnTo>
                    <a:pt x="166624" y="0"/>
                  </a:lnTo>
                  <a:lnTo>
                    <a:pt x="2070607" y="0"/>
                  </a:lnTo>
                  <a:lnTo>
                    <a:pt x="2114921" y="5948"/>
                  </a:lnTo>
                  <a:lnTo>
                    <a:pt x="2154729" y="22737"/>
                  </a:lnTo>
                  <a:lnTo>
                    <a:pt x="2188448" y="48783"/>
                  </a:lnTo>
                  <a:lnTo>
                    <a:pt x="2214494" y="82502"/>
                  </a:lnTo>
                  <a:lnTo>
                    <a:pt x="2231283" y="122310"/>
                  </a:lnTo>
                  <a:lnTo>
                    <a:pt x="2237231" y="166623"/>
                  </a:lnTo>
                  <a:lnTo>
                    <a:pt x="2237231" y="1499158"/>
                  </a:lnTo>
                  <a:lnTo>
                    <a:pt x="2231283" y="1543441"/>
                  </a:lnTo>
                  <a:lnTo>
                    <a:pt x="2214494" y="1583232"/>
                  </a:lnTo>
                  <a:lnTo>
                    <a:pt x="2188448" y="1616944"/>
                  </a:lnTo>
                  <a:lnTo>
                    <a:pt x="2154729" y="1642990"/>
                  </a:lnTo>
                  <a:lnTo>
                    <a:pt x="2114921" y="1659782"/>
                  </a:lnTo>
                  <a:lnTo>
                    <a:pt x="2070607" y="1665731"/>
                  </a:lnTo>
                  <a:lnTo>
                    <a:pt x="166624" y="1665731"/>
                  </a:lnTo>
                  <a:lnTo>
                    <a:pt x="122310" y="1659782"/>
                  </a:lnTo>
                  <a:lnTo>
                    <a:pt x="82502" y="1642990"/>
                  </a:lnTo>
                  <a:lnTo>
                    <a:pt x="48783" y="1616944"/>
                  </a:lnTo>
                  <a:lnTo>
                    <a:pt x="22737" y="1583232"/>
                  </a:lnTo>
                  <a:lnTo>
                    <a:pt x="5948" y="1543441"/>
                  </a:lnTo>
                  <a:lnTo>
                    <a:pt x="0" y="1499158"/>
                  </a:lnTo>
                  <a:lnTo>
                    <a:pt x="0" y="166623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926542" y="4607522"/>
            <a:ext cx="3356386" cy="38113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 marR="5080" indent="680720">
              <a:lnSpc>
                <a:spcPct val="86300"/>
              </a:lnSpc>
              <a:spcBef>
                <a:spcPts val="495"/>
              </a:spcBef>
            </a:pPr>
            <a:r>
              <a:rPr lang="ru-RU" sz="2400" spc="-25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Поступление в ВУЗ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7003228" y="2260270"/>
            <a:ext cx="4548625" cy="1943100"/>
            <a:chOff x="7618476" y="2238755"/>
            <a:chExt cx="3987165" cy="1943100"/>
          </a:xfrm>
        </p:grpSpPr>
        <p:sp>
          <p:nvSpPr>
            <p:cNvPr id="32" name="object 32"/>
            <p:cNvSpPr/>
            <p:nvPr/>
          </p:nvSpPr>
          <p:spPr>
            <a:xfrm>
              <a:off x="7624572" y="2244851"/>
              <a:ext cx="3793490" cy="1758950"/>
            </a:xfrm>
            <a:custGeom>
              <a:avLst/>
              <a:gdLst/>
              <a:ahLst/>
              <a:cxnLst/>
              <a:rect l="l" t="t" r="r" b="b"/>
              <a:pathLst>
                <a:path w="3793490" h="1758950">
                  <a:moveTo>
                    <a:pt x="3617341" y="0"/>
                  </a:moveTo>
                  <a:lnTo>
                    <a:pt x="175895" y="0"/>
                  </a:lnTo>
                  <a:lnTo>
                    <a:pt x="129131" y="6282"/>
                  </a:lnTo>
                  <a:lnTo>
                    <a:pt x="87112" y="24012"/>
                  </a:lnTo>
                  <a:lnTo>
                    <a:pt x="51514" y="51514"/>
                  </a:lnTo>
                  <a:lnTo>
                    <a:pt x="24012" y="87112"/>
                  </a:lnTo>
                  <a:lnTo>
                    <a:pt x="6282" y="129131"/>
                  </a:lnTo>
                  <a:lnTo>
                    <a:pt x="0" y="175895"/>
                  </a:lnTo>
                  <a:lnTo>
                    <a:pt x="0" y="1582801"/>
                  </a:lnTo>
                  <a:lnTo>
                    <a:pt x="6282" y="1629564"/>
                  </a:lnTo>
                  <a:lnTo>
                    <a:pt x="24012" y="1671583"/>
                  </a:lnTo>
                  <a:lnTo>
                    <a:pt x="51514" y="1707181"/>
                  </a:lnTo>
                  <a:lnTo>
                    <a:pt x="87112" y="1734683"/>
                  </a:lnTo>
                  <a:lnTo>
                    <a:pt x="129131" y="1752413"/>
                  </a:lnTo>
                  <a:lnTo>
                    <a:pt x="175895" y="1758696"/>
                  </a:lnTo>
                  <a:lnTo>
                    <a:pt x="3617341" y="1758696"/>
                  </a:lnTo>
                  <a:lnTo>
                    <a:pt x="3664104" y="1752413"/>
                  </a:lnTo>
                  <a:lnTo>
                    <a:pt x="3706123" y="1734683"/>
                  </a:lnTo>
                  <a:lnTo>
                    <a:pt x="3741721" y="1707181"/>
                  </a:lnTo>
                  <a:lnTo>
                    <a:pt x="3769223" y="1671583"/>
                  </a:lnTo>
                  <a:lnTo>
                    <a:pt x="3786953" y="1629564"/>
                  </a:lnTo>
                  <a:lnTo>
                    <a:pt x="3793235" y="1582801"/>
                  </a:lnTo>
                  <a:lnTo>
                    <a:pt x="3793235" y="175895"/>
                  </a:lnTo>
                  <a:lnTo>
                    <a:pt x="3786953" y="129131"/>
                  </a:lnTo>
                  <a:lnTo>
                    <a:pt x="3769223" y="87112"/>
                  </a:lnTo>
                  <a:lnTo>
                    <a:pt x="3741721" y="51514"/>
                  </a:lnTo>
                  <a:lnTo>
                    <a:pt x="3706123" y="24012"/>
                  </a:lnTo>
                  <a:lnTo>
                    <a:pt x="3664104" y="6282"/>
                  </a:lnTo>
                  <a:lnTo>
                    <a:pt x="3617341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624572" y="2244851"/>
              <a:ext cx="3793490" cy="1758950"/>
            </a:xfrm>
            <a:custGeom>
              <a:avLst/>
              <a:gdLst/>
              <a:ahLst/>
              <a:cxnLst/>
              <a:rect l="l" t="t" r="r" b="b"/>
              <a:pathLst>
                <a:path w="3793490" h="1758950">
                  <a:moveTo>
                    <a:pt x="0" y="175895"/>
                  </a:moveTo>
                  <a:lnTo>
                    <a:pt x="6282" y="129131"/>
                  </a:lnTo>
                  <a:lnTo>
                    <a:pt x="24012" y="87112"/>
                  </a:lnTo>
                  <a:lnTo>
                    <a:pt x="51514" y="51514"/>
                  </a:lnTo>
                  <a:lnTo>
                    <a:pt x="87112" y="24012"/>
                  </a:lnTo>
                  <a:lnTo>
                    <a:pt x="129131" y="6282"/>
                  </a:lnTo>
                  <a:lnTo>
                    <a:pt x="175895" y="0"/>
                  </a:lnTo>
                  <a:lnTo>
                    <a:pt x="3617341" y="0"/>
                  </a:lnTo>
                  <a:lnTo>
                    <a:pt x="3664104" y="6282"/>
                  </a:lnTo>
                  <a:lnTo>
                    <a:pt x="3706123" y="24012"/>
                  </a:lnTo>
                  <a:lnTo>
                    <a:pt x="3741721" y="51514"/>
                  </a:lnTo>
                  <a:lnTo>
                    <a:pt x="3769223" y="87112"/>
                  </a:lnTo>
                  <a:lnTo>
                    <a:pt x="3786953" y="129131"/>
                  </a:lnTo>
                  <a:lnTo>
                    <a:pt x="3793235" y="175895"/>
                  </a:lnTo>
                  <a:lnTo>
                    <a:pt x="3793235" y="1582801"/>
                  </a:lnTo>
                  <a:lnTo>
                    <a:pt x="3786953" y="1629564"/>
                  </a:lnTo>
                  <a:lnTo>
                    <a:pt x="3769223" y="1671583"/>
                  </a:lnTo>
                  <a:lnTo>
                    <a:pt x="3741721" y="1707181"/>
                  </a:lnTo>
                  <a:lnTo>
                    <a:pt x="3706123" y="1734683"/>
                  </a:lnTo>
                  <a:lnTo>
                    <a:pt x="3664104" y="1752413"/>
                  </a:lnTo>
                  <a:lnTo>
                    <a:pt x="3617341" y="1758696"/>
                  </a:lnTo>
                  <a:lnTo>
                    <a:pt x="175895" y="1758696"/>
                  </a:lnTo>
                  <a:lnTo>
                    <a:pt x="129131" y="1752413"/>
                  </a:lnTo>
                  <a:lnTo>
                    <a:pt x="87112" y="1734683"/>
                  </a:lnTo>
                  <a:lnTo>
                    <a:pt x="51514" y="1707181"/>
                  </a:lnTo>
                  <a:lnTo>
                    <a:pt x="24012" y="1671583"/>
                  </a:lnTo>
                  <a:lnTo>
                    <a:pt x="6282" y="1629564"/>
                  </a:lnTo>
                  <a:lnTo>
                    <a:pt x="0" y="1582801"/>
                  </a:lnTo>
                  <a:lnTo>
                    <a:pt x="0" y="175895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805928" y="2418587"/>
              <a:ext cx="3793490" cy="1757680"/>
            </a:xfrm>
            <a:custGeom>
              <a:avLst/>
              <a:gdLst/>
              <a:ahLst/>
              <a:cxnLst/>
              <a:rect l="l" t="t" r="r" b="b"/>
              <a:pathLst>
                <a:path w="3793490" h="1757679">
                  <a:moveTo>
                    <a:pt x="3617468" y="0"/>
                  </a:moveTo>
                  <a:lnTo>
                    <a:pt x="175768" y="0"/>
                  </a:lnTo>
                  <a:lnTo>
                    <a:pt x="129013" y="6272"/>
                  </a:lnTo>
                  <a:lnTo>
                    <a:pt x="87018" y="23979"/>
                  </a:lnTo>
                  <a:lnTo>
                    <a:pt x="51450" y="51450"/>
                  </a:lnTo>
                  <a:lnTo>
                    <a:pt x="23979" y="87018"/>
                  </a:lnTo>
                  <a:lnTo>
                    <a:pt x="6272" y="129013"/>
                  </a:lnTo>
                  <a:lnTo>
                    <a:pt x="0" y="175767"/>
                  </a:lnTo>
                  <a:lnTo>
                    <a:pt x="0" y="1581404"/>
                  </a:lnTo>
                  <a:lnTo>
                    <a:pt x="6272" y="1628158"/>
                  </a:lnTo>
                  <a:lnTo>
                    <a:pt x="23979" y="1670153"/>
                  </a:lnTo>
                  <a:lnTo>
                    <a:pt x="51450" y="1705721"/>
                  </a:lnTo>
                  <a:lnTo>
                    <a:pt x="87018" y="1733192"/>
                  </a:lnTo>
                  <a:lnTo>
                    <a:pt x="129013" y="1750899"/>
                  </a:lnTo>
                  <a:lnTo>
                    <a:pt x="175768" y="1757172"/>
                  </a:lnTo>
                  <a:lnTo>
                    <a:pt x="3617468" y="1757172"/>
                  </a:lnTo>
                  <a:lnTo>
                    <a:pt x="3664222" y="1750899"/>
                  </a:lnTo>
                  <a:lnTo>
                    <a:pt x="3706217" y="1733192"/>
                  </a:lnTo>
                  <a:lnTo>
                    <a:pt x="3741785" y="1705721"/>
                  </a:lnTo>
                  <a:lnTo>
                    <a:pt x="3769256" y="1670153"/>
                  </a:lnTo>
                  <a:lnTo>
                    <a:pt x="3786963" y="1628158"/>
                  </a:lnTo>
                  <a:lnTo>
                    <a:pt x="3793236" y="1581404"/>
                  </a:lnTo>
                  <a:lnTo>
                    <a:pt x="3793236" y="175767"/>
                  </a:lnTo>
                  <a:lnTo>
                    <a:pt x="3786963" y="129013"/>
                  </a:lnTo>
                  <a:lnTo>
                    <a:pt x="3769256" y="87018"/>
                  </a:lnTo>
                  <a:lnTo>
                    <a:pt x="3741785" y="51450"/>
                  </a:lnTo>
                  <a:lnTo>
                    <a:pt x="3706217" y="23979"/>
                  </a:lnTo>
                  <a:lnTo>
                    <a:pt x="3664222" y="6272"/>
                  </a:lnTo>
                  <a:lnTo>
                    <a:pt x="361746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805928" y="2418587"/>
              <a:ext cx="3793490" cy="1757680"/>
            </a:xfrm>
            <a:custGeom>
              <a:avLst/>
              <a:gdLst/>
              <a:ahLst/>
              <a:cxnLst/>
              <a:rect l="l" t="t" r="r" b="b"/>
              <a:pathLst>
                <a:path w="3793490" h="1757679">
                  <a:moveTo>
                    <a:pt x="0" y="175767"/>
                  </a:moveTo>
                  <a:lnTo>
                    <a:pt x="6272" y="129013"/>
                  </a:lnTo>
                  <a:lnTo>
                    <a:pt x="23979" y="87018"/>
                  </a:lnTo>
                  <a:lnTo>
                    <a:pt x="51450" y="51450"/>
                  </a:lnTo>
                  <a:lnTo>
                    <a:pt x="87018" y="23979"/>
                  </a:lnTo>
                  <a:lnTo>
                    <a:pt x="129013" y="6272"/>
                  </a:lnTo>
                  <a:lnTo>
                    <a:pt x="175768" y="0"/>
                  </a:lnTo>
                  <a:lnTo>
                    <a:pt x="3617468" y="0"/>
                  </a:lnTo>
                  <a:lnTo>
                    <a:pt x="3664222" y="6272"/>
                  </a:lnTo>
                  <a:lnTo>
                    <a:pt x="3706217" y="23979"/>
                  </a:lnTo>
                  <a:lnTo>
                    <a:pt x="3741785" y="51450"/>
                  </a:lnTo>
                  <a:lnTo>
                    <a:pt x="3769256" y="87018"/>
                  </a:lnTo>
                  <a:lnTo>
                    <a:pt x="3786963" y="129013"/>
                  </a:lnTo>
                  <a:lnTo>
                    <a:pt x="3793236" y="175767"/>
                  </a:lnTo>
                  <a:lnTo>
                    <a:pt x="3793236" y="1581404"/>
                  </a:lnTo>
                  <a:lnTo>
                    <a:pt x="3786963" y="1628158"/>
                  </a:lnTo>
                  <a:lnTo>
                    <a:pt x="3769256" y="1670153"/>
                  </a:lnTo>
                  <a:lnTo>
                    <a:pt x="3741785" y="1705721"/>
                  </a:lnTo>
                  <a:lnTo>
                    <a:pt x="3706217" y="1733192"/>
                  </a:lnTo>
                  <a:lnTo>
                    <a:pt x="3664222" y="1750899"/>
                  </a:lnTo>
                  <a:lnTo>
                    <a:pt x="3617468" y="1757172"/>
                  </a:lnTo>
                  <a:lnTo>
                    <a:pt x="175768" y="1757172"/>
                  </a:lnTo>
                  <a:lnTo>
                    <a:pt x="129013" y="1750899"/>
                  </a:lnTo>
                  <a:lnTo>
                    <a:pt x="87018" y="1733192"/>
                  </a:lnTo>
                  <a:lnTo>
                    <a:pt x="51450" y="1705721"/>
                  </a:lnTo>
                  <a:lnTo>
                    <a:pt x="23979" y="1670153"/>
                  </a:lnTo>
                  <a:lnTo>
                    <a:pt x="6272" y="1628158"/>
                  </a:lnTo>
                  <a:lnTo>
                    <a:pt x="0" y="1581404"/>
                  </a:lnTo>
                  <a:lnTo>
                    <a:pt x="0" y="175767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7777779" y="2492755"/>
            <a:ext cx="3362534" cy="1526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4130"/>
              </a:lnSpc>
              <a:spcBef>
                <a:spcPts val="100"/>
              </a:spcBef>
            </a:pPr>
            <a:r>
              <a:rPr sz="3600" b="1" spc="-25">
                <a:latin typeface="Times New Roman"/>
                <a:cs typeface="Times New Roman"/>
              </a:rPr>
              <a:t>ГВЭ</a:t>
            </a:r>
            <a:endParaRPr sz="3600">
              <a:latin typeface="Times New Roman"/>
              <a:cs typeface="Times New Roman"/>
            </a:endParaRPr>
          </a:p>
          <a:p>
            <a:pPr marL="12065" marR="5080" algn="ctr">
              <a:lnSpc>
                <a:spcPts val="2480"/>
              </a:lnSpc>
              <a:spcBef>
                <a:spcPts val="225"/>
              </a:spcBef>
            </a:pPr>
            <a:r>
              <a:rPr lang="ru-RU" sz="2000" smtClean="0">
                <a:latin typeface="Times New Roman"/>
                <a:cs typeface="Times New Roman"/>
              </a:rPr>
              <a:t>(с</a:t>
            </a:r>
            <a:r>
              <a:rPr lang="ru-RU" sz="2000" spc="-45" smtClean="0">
                <a:latin typeface="Times New Roman"/>
                <a:cs typeface="Times New Roman"/>
              </a:rPr>
              <a:t> </a:t>
            </a:r>
            <a:r>
              <a:rPr lang="ru-RU" sz="2000" smtClean="0">
                <a:latin typeface="Times New Roman"/>
                <a:cs typeface="Times New Roman"/>
              </a:rPr>
              <a:t>использованием</a:t>
            </a:r>
            <a:r>
              <a:rPr lang="ru-RU" sz="2000" spc="-40" smtClean="0">
                <a:latin typeface="Times New Roman"/>
                <a:cs typeface="Times New Roman"/>
              </a:rPr>
              <a:t> </a:t>
            </a:r>
            <a:r>
              <a:rPr lang="ru-RU" sz="2000" smtClean="0">
                <a:latin typeface="Times New Roman"/>
                <a:cs typeface="Times New Roman"/>
              </a:rPr>
              <a:t>КИМ</a:t>
            </a:r>
            <a:r>
              <a:rPr lang="ru-RU" sz="2000" spc="-30" smtClean="0">
                <a:latin typeface="Times New Roman"/>
                <a:cs typeface="Times New Roman"/>
              </a:rPr>
              <a:t> </a:t>
            </a:r>
            <a:r>
              <a:rPr lang="ru-RU" sz="2000" spc="-50" smtClean="0">
                <a:latin typeface="Times New Roman"/>
                <a:cs typeface="Times New Roman"/>
              </a:rPr>
              <a:t>только по русскому языку и математике</a:t>
            </a:r>
            <a:r>
              <a:rPr lang="ru-RU" sz="2000" spc="-10" smtClean="0">
                <a:latin typeface="Times New Roman"/>
                <a:cs typeface="Times New Roman"/>
              </a:rPr>
              <a:t>)</a:t>
            </a:r>
            <a:endParaRPr lang="ru-RU" sz="2000">
              <a:latin typeface="Times New Roman"/>
              <a:cs typeface="Times New Roma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602966" y="4456175"/>
            <a:ext cx="3996435" cy="858103"/>
            <a:chOff x="7635239" y="4456175"/>
            <a:chExt cx="3996435" cy="1972437"/>
          </a:xfrm>
        </p:grpSpPr>
        <p:sp>
          <p:nvSpPr>
            <p:cNvPr id="38" name="object 38"/>
            <p:cNvSpPr/>
            <p:nvPr/>
          </p:nvSpPr>
          <p:spPr>
            <a:xfrm>
              <a:off x="7635239" y="4456175"/>
              <a:ext cx="3815079" cy="1800225"/>
            </a:xfrm>
            <a:custGeom>
              <a:avLst/>
              <a:gdLst/>
              <a:ahLst/>
              <a:cxnLst/>
              <a:rect l="l" t="t" r="r" b="b"/>
              <a:pathLst>
                <a:path w="3815079" h="1800225">
                  <a:moveTo>
                    <a:pt x="3634612" y="0"/>
                  </a:moveTo>
                  <a:lnTo>
                    <a:pt x="179958" y="0"/>
                  </a:lnTo>
                  <a:lnTo>
                    <a:pt x="132100" y="6424"/>
                  </a:lnTo>
                  <a:lnTo>
                    <a:pt x="89106" y="24558"/>
                  </a:lnTo>
                  <a:lnTo>
                    <a:pt x="52689" y="52689"/>
                  </a:lnTo>
                  <a:lnTo>
                    <a:pt x="24558" y="89106"/>
                  </a:lnTo>
                  <a:lnTo>
                    <a:pt x="6424" y="132100"/>
                  </a:lnTo>
                  <a:lnTo>
                    <a:pt x="0" y="179959"/>
                  </a:lnTo>
                  <a:lnTo>
                    <a:pt x="0" y="1619859"/>
                  </a:lnTo>
                  <a:lnTo>
                    <a:pt x="6424" y="1667706"/>
                  </a:lnTo>
                  <a:lnTo>
                    <a:pt x="24558" y="1710701"/>
                  </a:lnTo>
                  <a:lnTo>
                    <a:pt x="52689" y="1747127"/>
                  </a:lnTo>
                  <a:lnTo>
                    <a:pt x="89106" y="1775270"/>
                  </a:lnTo>
                  <a:lnTo>
                    <a:pt x="132100" y="1793414"/>
                  </a:lnTo>
                  <a:lnTo>
                    <a:pt x="179958" y="1799844"/>
                  </a:lnTo>
                  <a:lnTo>
                    <a:pt x="3634612" y="1799844"/>
                  </a:lnTo>
                  <a:lnTo>
                    <a:pt x="3682427" y="1793414"/>
                  </a:lnTo>
                  <a:lnTo>
                    <a:pt x="3725408" y="1775270"/>
                  </a:lnTo>
                  <a:lnTo>
                    <a:pt x="3761835" y="1747127"/>
                  </a:lnTo>
                  <a:lnTo>
                    <a:pt x="3789985" y="1710701"/>
                  </a:lnTo>
                  <a:lnTo>
                    <a:pt x="3808138" y="1667706"/>
                  </a:lnTo>
                  <a:lnTo>
                    <a:pt x="3814571" y="1619859"/>
                  </a:lnTo>
                  <a:lnTo>
                    <a:pt x="3814571" y="179959"/>
                  </a:lnTo>
                  <a:lnTo>
                    <a:pt x="3808138" y="132100"/>
                  </a:lnTo>
                  <a:lnTo>
                    <a:pt x="3789985" y="89106"/>
                  </a:lnTo>
                  <a:lnTo>
                    <a:pt x="3761835" y="52689"/>
                  </a:lnTo>
                  <a:lnTo>
                    <a:pt x="3725408" y="24558"/>
                  </a:lnTo>
                  <a:lnTo>
                    <a:pt x="3682427" y="6424"/>
                  </a:lnTo>
                  <a:lnTo>
                    <a:pt x="3634612" y="0"/>
                  </a:lnTo>
                  <a:close/>
                </a:path>
              </a:pathLst>
            </a:custGeom>
            <a:solidFill>
              <a:srgbClr val="AEA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35239" y="4456175"/>
              <a:ext cx="3815079" cy="1800225"/>
            </a:xfrm>
            <a:custGeom>
              <a:avLst/>
              <a:gdLst/>
              <a:ahLst/>
              <a:cxnLst/>
              <a:rect l="l" t="t" r="r" b="b"/>
              <a:pathLst>
                <a:path w="3815079" h="1800225">
                  <a:moveTo>
                    <a:pt x="0" y="179959"/>
                  </a:moveTo>
                  <a:lnTo>
                    <a:pt x="6424" y="132100"/>
                  </a:lnTo>
                  <a:lnTo>
                    <a:pt x="24558" y="89106"/>
                  </a:lnTo>
                  <a:lnTo>
                    <a:pt x="52689" y="52689"/>
                  </a:lnTo>
                  <a:lnTo>
                    <a:pt x="89106" y="24558"/>
                  </a:lnTo>
                  <a:lnTo>
                    <a:pt x="132100" y="6424"/>
                  </a:lnTo>
                  <a:lnTo>
                    <a:pt x="179958" y="0"/>
                  </a:lnTo>
                  <a:lnTo>
                    <a:pt x="3634612" y="0"/>
                  </a:lnTo>
                  <a:lnTo>
                    <a:pt x="3682427" y="6424"/>
                  </a:lnTo>
                  <a:lnTo>
                    <a:pt x="3725408" y="24558"/>
                  </a:lnTo>
                  <a:lnTo>
                    <a:pt x="3761835" y="52689"/>
                  </a:lnTo>
                  <a:lnTo>
                    <a:pt x="3789985" y="89106"/>
                  </a:lnTo>
                  <a:lnTo>
                    <a:pt x="3808138" y="132100"/>
                  </a:lnTo>
                  <a:lnTo>
                    <a:pt x="3814571" y="179959"/>
                  </a:lnTo>
                  <a:lnTo>
                    <a:pt x="3814571" y="1619859"/>
                  </a:lnTo>
                  <a:lnTo>
                    <a:pt x="3808138" y="1667706"/>
                  </a:lnTo>
                  <a:lnTo>
                    <a:pt x="3789985" y="1710701"/>
                  </a:lnTo>
                  <a:lnTo>
                    <a:pt x="3761835" y="1747127"/>
                  </a:lnTo>
                  <a:lnTo>
                    <a:pt x="3725408" y="1775270"/>
                  </a:lnTo>
                  <a:lnTo>
                    <a:pt x="3682427" y="1793414"/>
                  </a:lnTo>
                  <a:lnTo>
                    <a:pt x="3634612" y="1799844"/>
                  </a:lnTo>
                  <a:lnTo>
                    <a:pt x="179958" y="1799844"/>
                  </a:lnTo>
                  <a:lnTo>
                    <a:pt x="132100" y="1793414"/>
                  </a:lnTo>
                  <a:lnTo>
                    <a:pt x="89106" y="1775270"/>
                  </a:lnTo>
                  <a:lnTo>
                    <a:pt x="52689" y="1747127"/>
                  </a:lnTo>
                  <a:lnTo>
                    <a:pt x="24558" y="1710701"/>
                  </a:lnTo>
                  <a:lnTo>
                    <a:pt x="6424" y="1667706"/>
                  </a:lnTo>
                  <a:lnTo>
                    <a:pt x="0" y="1619859"/>
                  </a:lnTo>
                  <a:lnTo>
                    <a:pt x="0" y="179959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16595" y="4628387"/>
              <a:ext cx="3815079" cy="1800225"/>
            </a:xfrm>
            <a:custGeom>
              <a:avLst/>
              <a:gdLst/>
              <a:ahLst/>
              <a:cxnLst/>
              <a:rect l="l" t="t" r="r" b="b"/>
              <a:pathLst>
                <a:path w="3815079" h="1800225">
                  <a:moveTo>
                    <a:pt x="3634612" y="0"/>
                  </a:moveTo>
                  <a:lnTo>
                    <a:pt x="179958" y="0"/>
                  </a:lnTo>
                  <a:lnTo>
                    <a:pt x="132100" y="6424"/>
                  </a:lnTo>
                  <a:lnTo>
                    <a:pt x="89106" y="24558"/>
                  </a:lnTo>
                  <a:lnTo>
                    <a:pt x="52689" y="52689"/>
                  </a:lnTo>
                  <a:lnTo>
                    <a:pt x="24558" y="89106"/>
                  </a:lnTo>
                  <a:lnTo>
                    <a:pt x="6424" y="132100"/>
                  </a:lnTo>
                  <a:lnTo>
                    <a:pt x="0" y="179959"/>
                  </a:lnTo>
                  <a:lnTo>
                    <a:pt x="0" y="1619859"/>
                  </a:lnTo>
                  <a:lnTo>
                    <a:pt x="6424" y="1667706"/>
                  </a:lnTo>
                  <a:lnTo>
                    <a:pt x="24558" y="1710701"/>
                  </a:lnTo>
                  <a:lnTo>
                    <a:pt x="52689" y="1747127"/>
                  </a:lnTo>
                  <a:lnTo>
                    <a:pt x="89106" y="1775270"/>
                  </a:lnTo>
                  <a:lnTo>
                    <a:pt x="132100" y="1793414"/>
                  </a:lnTo>
                  <a:lnTo>
                    <a:pt x="179958" y="1799844"/>
                  </a:lnTo>
                  <a:lnTo>
                    <a:pt x="3634612" y="1799844"/>
                  </a:lnTo>
                  <a:lnTo>
                    <a:pt x="3682471" y="1793414"/>
                  </a:lnTo>
                  <a:lnTo>
                    <a:pt x="3725465" y="1775270"/>
                  </a:lnTo>
                  <a:lnTo>
                    <a:pt x="3761882" y="1747127"/>
                  </a:lnTo>
                  <a:lnTo>
                    <a:pt x="3790013" y="1710701"/>
                  </a:lnTo>
                  <a:lnTo>
                    <a:pt x="3808147" y="1667706"/>
                  </a:lnTo>
                  <a:lnTo>
                    <a:pt x="3814572" y="1619859"/>
                  </a:lnTo>
                  <a:lnTo>
                    <a:pt x="3814572" y="179959"/>
                  </a:lnTo>
                  <a:lnTo>
                    <a:pt x="3808147" y="132100"/>
                  </a:lnTo>
                  <a:lnTo>
                    <a:pt x="3790013" y="89106"/>
                  </a:lnTo>
                  <a:lnTo>
                    <a:pt x="3761882" y="52689"/>
                  </a:lnTo>
                  <a:lnTo>
                    <a:pt x="3725465" y="24558"/>
                  </a:lnTo>
                  <a:lnTo>
                    <a:pt x="3682471" y="6424"/>
                  </a:lnTo>
                  <a:lnTo>
                    <a:pt x="363461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816595" y="4628387"/>
              <a:ext cx="3815079" cy="1800225"/>
            </a:xfrm>
            <a:custGeom>
              <a:avLst/>
              <a:gdLst/>
              <a:ahLst/>
              <a:cxnLst/>
              <a:rect l="l" t="t" r="r" b="b"/>
              <a:pathLst>
                <a:path w="3815079" h="1800225">
                  <a:moveTo>
                    <a:pt x="0" y="179959"/>
                  </a:moveTo>
                  <a:lnTo>
                    <a:pt x="6424" y="132100"/>
                  </a:lnTo>
                  <a:lnTo>
                    <a:pt x="24558" y="89106"/>
                  </a:lnTo>
                  <a:lnTo>
                    <a:pt x="52689" y="52689"/>
                  </a:lnTo>
                  <a:lnTo>
                    <a:pt x="89106" y="24558"/>
                  </a:lnTo>
                  <a:lnTo>
                    <a:pt x="132100" y="6424"/>
                  </a:lnTo>
                  <a:lnTo>
                    <a:pt x="179958" y="0"/>
                  </a:lnTo>
                  <a:lnTo>
                    <a:pt x="3634612" y="0"/>
                  </a:lnTo>
                  <a:lnTo>
                    <a:pt x="3682471" y="6424"/>
                  </a:lnTo>
                  <a:lnTo>
                    <a:pt x="3725465" y="24558"/>
                  </a:lnTo>
                  <a:lnTo>
                    <a:pt x="3761882" y="52689"/>
                  </a:lnTo>
                  <a:lnTo>
                    <a:pt x="3790013" y="89106"/>
                  </a:lnTo>
                  <a:lnTo>
                    <a:pt x="3808147" y="132100"/>
                  </a:lnTo>
                  <a:lnTo>
                    <a:pt x="3814572" y="179959"/>
                  </a:lnTo>
                  <a:lnTo>
                    <a:pt x="3814572" y="1619859"/>
                  </a:lnTo>
                  <a:lnTo>
                    <a:pt x="3808147" y="1667706"/>
                  </a:lnTo>
                  <a:lnTo>
                    <a:pt x="3790013" y="1710701"/>
                  </a:lnTo>
                  <a:lnTo>
                    <a:pt x="3761882" y="1747127"/>
                  </a:lnTo>
                  <a:lnTo>
                    <a:pt x="3725465" y="1775270"/>
                  </a:lnTo>
                  <a:lnTo>
                    <a:pt x="3682471" y="1793414"/>
                  </a:lnTo>
                  <a:lnTo>
                    <a:pt x="3634612" y="1799844"/>
                  </a:lnTo>
                  <a:lnTo>
                    <a:pt x="179958" y="1799844"/>
                  </a:lnTo>
                  <a:lnTo>
                    <a:pt x="132100" y="1793414"/>
                  </a:lnTo>
                  <a:lnTo>
                    <a:pt x="89106" y="1775270"/>
                  </a:lnTo>
                  <a:lnTo>
                    <a:pt x="52689" y="1747127"/>
                  </a:lnTo>
                  <a:lnTo>
                    <a:pt x="24558" y="1710701"/>
                  </a:lnTo>
                  <a:lnTo>
                    <a:pt x="6424" y="1667706"/>
                  </a:lnTo>
                  <a:lnTo>
                    <a:pt x="0" y="1619859"/>
                  </a:lnTo>
                  <a:lnTo>
                    <a:pt x="0" y="179959"/>
                  </a:lnTo>
                  <a:close/>
                </a:path>
              </a:pathLst>
            </a:custGeom>
            <a:ln w="12192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7952993" y="4673041"/>
            <a:ext cx="3545840" cy="386002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 indent="-1270" algn="ctr">
              <a:lnSpc>
                <a:spcPts val="2490"/>
              </a:lnSpc>
              <a:spcBef>
                <a:spcPts val="509"/>
              </a:spcBef>
            </a:pPr>
            <a:r>
              <a:rPr lang="ru-RU" sz="2400" smtClean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Получение аттестата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3" name="object 11"/>
          <p:cNvSpPr txBox="1"/>
          <p:nvPr/>
        </p:nvSpPr>
        <p:spPr>
          <a:xfrm>
            <a:off x="975776" y="185326"/>
            <a:ext cx="10802617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3000" b="1" i="0">
                <a:solidFill>
                  <a:srgbClr val="006FC0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2700" algn="ctr">
              <a:spcBef>
                <a:spcPts val="105"/>
              </a:spcBef>
            </a:pPr>
            <a:r>
              <a:rPr lang="ru-RU" sz="40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Формы проведения </a:t>
            </a:r>
            <a:r>
              <a:rPr lang="ru-RU" sz="400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ГИА</a:t>
            </a:r>
            <a:endParaRPr lang="ru-RU" sz="400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4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9558" cy="1566155"/>
          </a:xfrm>
          <a:prstGeom prst="rect">
            <a:avLst/>
          </a:prstGeom>
        </p:spPr>
      </p:pic>
      <p:sp>
        <p:nvSpPr>
          <p:cNvPr id="45" name="Текст 4"/>
          <p:cNvSpPr txBox="1"/>
          <p:nvPr/>
        </p:nvSpPr>
        <p:spPr>
          <a:xfrm>
            <a:off x="277586" y="5294151"/>
            <a:ext cx="11633662" cy="881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600" i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700" b="1" smtClean="0">
              <a:solidFill>
                <a:srgbClr val="002060"/>
              </a:solidFill>
            </a:endParaRPr>
          </a:p>
          <a:p>
            <a:pPr algn="just"/>
            <a:r>
              <a:rPr lang="ru-RU" sz="2400" smtClean="0">
                <a:solidFill>
                  <a:srgbClr val="002060"/>
                </a:solidFill>
              </a:rPr>
              <a:t>Приказ Минпросвещения России N 233, Рособрнадзора N 552 от 04.04.2023 "Об утверждении Порядка проведения государственной итоговой аттестации по образовательным программам среднего общего образования" (Зарегистрировано в Минюсте России 15.05.2023 N 73314)</a:t>
            </a:r>
          </a:p>
          <a:p>
            <a:endParaRPr lang="ru-RU" sz="700" b="1" u="sng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134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89" y="318532"/>
            <a:ext cx="10780776" cy="762123"/>
          </a:xfrm>
        </p:spPr>
        <p:txBody>
          <a:bodyPr>
            <a:normAutofit fontScale="90000"/>
          </a:bodyPr>
          <a:lstStyle/>
          <a:p>
            <a:r>
              <a:rPr lang="ru-RU" sz="4900" b="1">
                <a:solidFill>
                  <a:srgbClr val="C00000"/>
                </a:solidFill>
              </a:rPr>
              <a:t>Допуск к итоговой аттестации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986" y="2066588"/>
            <a:ext cx="9226296" cy="1645920"/>
          </a:xfrm>
        </p:spPr>
        <p:txBody>
          <a:bodyPr>
            <a:normAutofit/>
          </a:bodyPr>
          <a:lstStyle/>
          <a:p>
            <a:r>
              <a:rPr lang="ru-RU" i="1" dirty="0" smtClean="0"/>
              <a:t>	Основная </a:t>
            </a:r>
            <a:r>
              <a:rPr lang="ru-RU" i="1" dirty="0"/>
              <a:t>дата – первая среда декабря – </a:t>
            </a:r>
            <a:r>
              <a:rPr lang="ru-RU" i="1" dirty="0" smtClean="0">
                <a:solidFill>
                  <a:srgbClr val="FF0000"/>
                </a:solidFill>
              </a:rPr>
              <a:t>4 декабря 2024</a:t>
            </a:r>
            <a:r>
              <a:rPr lang="ru-RU" i="1" dirty="0" smtClean="0"/>
              <a:t>;</a:t>
            </a:r>
            <a:endParaRPr lang="ru-RU" i="1" dirty="0"/>
          </a:p>
          <a:p>
            <a:r>
              <a:rPr lang="ru-RU" i="1" dirty="0"/>
              <a:t>	Дополнительная дата - первая среда февраля – </a:t>
            </a:r>
            <a:r>
              <a:rPr lang="ru-RU" i="1" dirty="0" smtClean="0">
                <a:solidFill>
                  <a:srgbClr val="FF0000"/>
                </a:solidFill>
              </a:rPr>
              <a:t>5 февраля 2025</a:t>
            </a:r>
            <a:r>
              <a:rPr lang="ru-RU" i="1" dirty="0" smtClean="0"/>
              <a:t>;</a:t>
            </a:r>
            <a:endParaRPr lang="ru-RU" i="1" dirty="0"/>
          </a:p>
          <a:p>
            <a:r>
              <a:rPr lang="ru-RU" i="1" dirty="0"/>
              <a:t>	Дополнительная дата – вторая среда апреля – </a:t>
            </a:r>
            <a:r>
              <a:rPr lang="ru-RU" i="1" dirty="0" smtClean="0">
                <a:solidFill>
                  <a:srgbClr val="FF0000"/>
                </a:solidFill>
              </a:rPr>
              <a:t>9 </a:t>
            </a:r>
            <a:r>
              <a:rPr lang="ru-RU" i="1" dirty="0">
                <a:solidFill>
                  <a:srgbClr val="FF0000"/>
                </a:solidFill>
              </a:rPr>
              <a:t>апреля </a:t>
            </a:r>
            <a:r>
              <a:rPr lang="ru-RU" i="1" dirty="0" smtClean="0">
                <a:solidFill>
                  <a:srgbClr val="FF0000"/>
                </a:solidFill>
              </a:rPr>
              <a:t>2025</a:t>
            </a:r>
            <a:r>
              <a:rPr lang="ru-RU" i="1" dirty="0" smtClean="0"/>
              <a:t>.</a:t>
            </a:r>
            <a:endParaRPr lang="ru-RU" i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689" y="0"/>
            <a:ext cx="3493311" cy="15485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57637" y="1520920"/>
            <a:ext cx="10111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>
                <a:solidFill>
                  <a:srgbClr val="353535"/>
                </a:solidFill>
                <a:latin typeface="Roboto"/>
              </a:rPr>
              <a:t>Итоговое сочинение </a:t>
            </a:r>
            <a:r>
              <a:rPr lang="ru-RU" b="1" smtClean="0">
                <a:solidFill>
                  <a:srgbClr val="353535"/>
                </a:solidFill>
                <a:latin typeface="Roboto"/>
              </a:rPr>
              <a:t>  </a:t>
            </a:r>
            <a:r>
              <a:rPr lang="ru-RU" b="1">
                <a:solidFill>
                  <a:srgbClr val="353535"/>
                </a:solidFill>
                <a:latin typeface="Roboto"/>
              </a:rPr>
              <a:t>является обязательным условием для допуска к </a:t>
            </a:r>
            <a:r>
              <a:rPr lang="ru-RU" b="1" smtClean="0">
                <a:solidFill>
                  <a:srgbClr val="353535"/>
                </a:solidFill>
                <a:latin typeface="Roboto"/>
              </a:rPr>
              <a:t>ГИА</a:t>
            </a:r>
            <a:endParaRPr lang="ru-RU" b="1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487025" y="1873828"/>
            <a:ext cx="1704975" cy="167640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0453255" y="5043055"/>
            <a:ext cx="1590675" cy="1447800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9" name="Прямоугольник 8"/>
          <p:cNvSpPr/>
          <p:nvPr/>
        </p:nvSpPr>
        <p:spPr>
          <a:xfrm>
            <a:off x="1717963" y="4764962"/>
            <a:ext cx="88495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i="1" smtClean="0">
                <a:latin typeface="+mj-lt"/>
              </a:rPr>
              <a:t>Годовые оценки учащегося по всем общеобразовательным дисциплинам за 10-11 классы должны быть только положительными (не ниже тройки)</a:t>
            </a:r>
            <a:endParaRPr lang="ru-RU" sz="2200" i="1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43783" y="3761892"/>
            <a:ext cx="10111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mtClean="0">
                <a:solidFill>
                  <a:srgbClr val="353535"/>
                </a:solidFill>
                <a:latin typeface="Roboto"/>
              </a:rPr>
              <a:t>Отсутствие академической задолженности по всем предметам</a:t>
            </a:r>
            <a:endParaRPr lang="ru-RU" b="1"/>
          </a:p>
        </p:txBody>
      </p:sp>
      <p:sp>
        <p:nvSpPr>
          <p:cNvPr id="1030" name="AutoShape 6" descr="https://top-fon.com/uploads/posts/2023-01/1674805479_top-fon-com-p-zelenaya-galochka-dlya-prezentatsii-bez-fo-6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top-fon.com/uploads/posts/2023-01/1674805479_top-fon-com-p-zelenaya-galochka-dlya-prezentatsii-bez-fo-6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972" y="1330036"/>
            <a:ext cx="699522" cy="6961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464" y="3685309"/>
            <a:ext cx="699522" cy="69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652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6393"/>
            <a:ext cx="88866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Срок подачи заявлений на участие в </a:t>
            </a:r>
            <a:r>
              <a:rPr lang="ru-RU" sz="2800" b="1" dirty="0" smtClean="0">
                <a:solidFill>
                  <a:srgbClr val="002060"/>
                </a:solidFill>
              </a:rPr>
              <a:t>ГИА – 11   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-  не позднее 1 февраля </a:t>
            </a:r>
            <a:r>
              <a:rPr lang="ru-RU" sz="2800" b="1" dirty="0" smtClean="0">
                <a:solidFill>
                  <a:srgbClr val="002060"/>
                </a:solidFill>
              </a:rPr>
              <a:t>2025 года </a:t>
            </a:r>
            <a:r>
              <a:rPr lang="ru-RU" sz="2800" b="1" dirty="0">
                <a:solidFill>
                  <a:srgbClr val="002060"/>
                </a:solidFill>
              </a:rPr>
              <a:t>(включительно)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145472" y="1018202"/>
            <a:ext cx="11076708" cy="289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400" b="1">
                <a:solidFill>
                  <a:srgbClr val="C00000"/>
                </a:solidFill>
              </a:rPr>
              <a:t>Для получения аттестата выпускники текущего года </a:t>
            </a:r>
            <a:r>
              <a:rPr lang="ru-RU" sz="2400" b="1" smtClean="0">
                <a:solidFill>
                  <a:srgbClr val="C00000"/>
                </a:solidFill>
              </a:rPr>
              <a:t>сдают</a:t>
            </a:r>
          </a:p>
          <a:p>
            <a:pPr algn="ctr">
              <a:lnSpc>
                <a:spcPct val="120000"/>
              </a:lnSpc>
            </a:pPr>
            <a:r>
              <a:rPr lang="ru-RU" sz="2400" b="1" smtClean="0">
                <a:solidFill>
                  <a:srgbClr val="C00000"/>
                </a:solidFill>
              </a:rPr>
              <a:t> </a:t>
            </a:r>
            <a:r>
              <a:rPr lang="ru-RU" sz="2400" b="1">
                <a:solidFill>
                  <a:srgbClr val="C00000"/>
                </a:solidFill>
              </a:rPr>
              <a:t>обязательные предметы — русский язык и </a:t>
            </a:r>
            <a:r>
              <a:rPr lang="ru-RU" sz="2400" b="1" smtClean="0">
                <a:solidFill>
                  <a:srgbClr val="C00000"/>
                </a:solidFill>
              </a:rPr>
              <a:t>математику </a:t>
            </a:r>
          </a:p>
          <a:p>
            <a:pPr algn="ctr">
              <a:lnSpc>
                <a:spcPct val="120000"/>
              </a:lnSpc>
            </a:pPr>
            <a:r>
              <a:rPr lang="ru-RU" sz="2400" b="1" smtClean="0">
                <a:solidFill>
                  <a:srgbClr val="C00000"/>
                </a:solidFill>
              </a:rPr>
              <a:t>(базового</a:t>
            </a:r>
            <a:r>
              <a:rPr lang="ru-RU" sz="3200" b="1" smtClean="0">
                <a:solidFill>
                  <a:srgbClr val="C00000"/>
                </a:solidFill>
              </a:rPr>
              <a:t> или </a:t>
            </a:r>
            <a:r>
              <a:rPr lang="ru-RU" sz="2400" b="1" smtClean="0">
                <a:solidFill>
                  <a:srgbClr val="C00000"/>
                </a:solidFill>
              </a:rPr>
              <a:t>профильного уровня*) </a:t>
            </a:r>
          </a:p>
          <a:p>
            <a:pPr algn="ctr">
              <a:lnSpc>
                <a:spcPct val="120000"/>
              </a:lnSpc>
            </a:pPr>
            <a:r>
              <a:rPr lang="ru-RU" sz="2400" b="1" smtClean="0">
                <a:solidFill>
                  <a:srgbClr val="002060"/>
                </a:solidFill>
              </a:rPr>
              <a:t>Для получения аттестата необходимо набрать баллы :</a:t>
            </a:r>
          </a:p>
          <a:p>
            <a:pPr algn="ctr">
              <a:lnSpc>
                <a:spcPct val="120000"/>
              </a:lnSpc>
            </a:pPr>
            <a:r>
              <a:rPr lang="ru-RU" sz="2400" b="1" smtClean="0">
                <a:solidFill>
                  <a:srgbClr val="002060"/>
                </a:solidFill>
              </a:rPr>
              <a:t>Русский язык – 24 балла,</a:t>
            </a:r>
          </a:p>
          <a:p>
            <a:pPr algn="ctr">
              <a:lnSpc>
                <a:spcPct val="120000"/>
              </a:lnSpc>
            </a:pPr>
            <a:r>
              <a:rPr lang="ru-RU" sz="2400" b="1" smtClean="0">
                <a:solidFill>
                  <a:srgbClr val="002060"/>
                </a:solidFill>
              </a:rPr>
              <a:t>Математика профильная – 27 баллов /  математика базовая – оценку «3».</a:t>
            </a:r>
            <a:endParaRPr lang="ru-RU" sz="2400" b="1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2672" y="5399374"/>
            <a:ext cx="108273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**Право </a:t>
            </a:r>
            <a:r>
              <a:rPr lang="ru-RU">
                <a:solidFill>
                  <a:srgbClr val="FF0000"/>
                </a:solidFill>
              </a:rPr>
              <a:t>участников ЕГЭ </a:t>
            </a:r>
            <a:r>
              <a:rPr lang="ru-RU" smtClean="0">
                <a:solidFill>
                  <a:srgbClr val="FF0000"/>
                </a:solidFill>
              </a:rPr>
              <a:t>изменить </a:t>
            </a:r>
            <a:r>
              <a:rPr lang="ru-RU">
                <a:solidFill>
                  <a:srgbClr val="FF0000"/>
                </a:solidFill>
              </a:rPr>
              <a:t>(дополнить) перечень</a:t>
            </a:r>
            <a:r>
              <a:rPr lang="ru-RU"/>
              <a:t> указанных в заявлениях об участии в экзаменах учебных предметов </a:t>
            </a:r>
            <a:r>
              <a:rPr lang="ru-RU" smtClean="0"/>
              <a:t>при </a:t>
            </a:r>
            <a:r>
              <a:rPr lang="ru-RU"/>
              <a:t>наличии у них уважительных </a:t>
            </a:r>
            <a:r>
              <a:rPr lang="ru-RU" smtClean="0"/>
              <a:t>причин, подтвержденных </a:t>
            </a:r>
            <a:r>
              <a:rPr lang="ru-RU"/>
              <a:t>документально. Заявления об этом подаются в ГЭК вместе с документами, подтверждающими уважительность причин вносимых изменений, не позднее чем за две недели до начала соответствующего экзамена.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6922" y="3774313"/>
            <a:ext cx="11398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* </a:t>
            </a:r>
            <a:r>
              <a:rPr lang="ru-RU" smtClean="0"/>
              <a:t>Участники ГИА имеют </a:t>
            </a:r>
            <a:r>
              <a:rPr lang="ru-RU">
                <a:solidFill>
                  <a:srgbClr val="FF0000"/>
                </a:solidFill>
              </a:rPr>
              <a:t>право </a:t>
            </a:r>
            <a:r>
              <a:rPr lang="ru-RU" smtClean="0">
                <a:solidFill>
                  <a:srgbClr val="FF0000"/>
                </a:solidFill>
              </a:rPr>
              <a:t> изменить</a:t>
            </a:r>
            <a:r>
              <a:rPr lang="ru-RU" smtClean="0"/>
              <a:t> </a:t>
            </a:r>
            <a:r>
              <a:rPr lang="ru-RU"/>
              <a:t>указанный в заявлениях </a:t>
            </a:r>
            <a:r>
              <a:rPr lang="ru-RU">
                <a:solidFill>
                  <a:srgbClr val="FF0000"/>
                </a:solidFill>
              </a:rPr>
              <a:t>уровень ЕГЭ по математике </a:t>
            </a:r>
            <a:r>
              <a:rPr lang="ru-RU"/>
              <a:t>путем подачи заявления в ГЭК не позднее чем за две недели до начала соответствующего экзамена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563100" y="349135"/>
            <a:ext cx="2628900" cy="172402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" name="Прямоугольник 3"/>
          <p:cNvSpPr/>
          <p:nvPr/>
        </p:nvSpPr>
        <p:spPr>
          <a:xfrm>
            <a:off x="1235825" y="5063603"/>
            <a:ext cx="1063474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b="1">
                <a:solidFill>
                  <a:srgbClr val="C00000"/>
                </a:solidFill>
              </a:rPr>
              <a:t>Другие предметы ЕГЭ участники сдают на добровольной основе**.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6922" y="4434977"/>
            <a:ext cx="11398826" cy="646331"/>
          </a:xfrm>
          <a:prstGeom prst="rect">
            <a:avLst/>
          </a:prstGeom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ru-RU" b="1" smtClean="0">
                <a:solidFill>
                  <a:srgbClr val="002060"/>
                </a:solidFill>
              </a:rPr>
              <a:t>Не достигнут порог по 2 обязательным предметам – пересдача в дополнительный сентябрьский период</a:t>
            </a:r>
          </a:p>
          <a:p>
            <a:r>
              <a:rPr lang="ru-RU" b="1">
                <a:solidFill>
                  <a:srgbClr val="002060"/>
                </a:solidFill>
              </a:rPr>
              <a:t>Не достигнут порог по </a:t>
            </a:r>
            <a:r>
              <a:rPr lang="ru-RU" b="1" smtClean="0">
                <a:solidFill>
                  <a:srgbClr val="002060"/>
                </a:solidFill>
              </a:rPr>
              <a:t>1 из 2-х обязательных предметов </a:t>
            </a:r>
            <a:r>
              <a:rPr lang="ru-RU" b="1">
                <a:solidFill>
                  <a:srgbClr val="002060"/>
                </a:solidFill>
              </a:rPr>
              <a:t>– пересдача в </a:t>
            </a:r>
            <a:r>
              <a:rPr lang="ru-RU" b="1" smtClean="0">
                <a:solidFill>
                  <a:srgbClr val="002060"/>
                </a:solidFill>
              </a:rPr>
              <a:t>резервные дни</a:t>
            </a:r>
          </a:p>
        </p:txBody>
      </p:sp>
    </p:spTree>
    <p:extLst>
      <p:ext uri="{BB962C8B-B14F-4D97-AF65-F5344CB8AC3E}">
        <p14:creationId xmlns:p14="http://schemas.microsoft.com/office/powerpoint/2010/main" val="3363952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9903" y="556898"/>
            <a:ext cx="10869909" cy="66232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Расписание 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проведения ЕГЭ в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2025 г.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74393" y="2258244"/>
            <a:ext cx="4750465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</a:rPr>
              <a:t>Основной период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15754" y="3024370"/>
            <a:ext cx="3025864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61356" y="2779726"/>
            <a:ext cx="2611228" cy="15656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Основной период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23 мая – 23июня 2025г.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6035" y="3024370"/>
            <a:ext cx="72500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мая — история, литература и химия;</a:t>
            </a:r>
            <a:b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мая — математика базового и профильного уровней;</a:t>
            </a:r>
            <a:b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мая — русский язык;</a:t>
            </a:r>
            <a:b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июня — обществознание, физика;</a:t>
            </a:r>
            <a:b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июня — биология, география, иностранные языки (письменная часть);</a:t>
            </a:r>
            <a:b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и 11 июня — иностранные языки (устная часть), информатика;</a:t>
            </a:r>
            <a:b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и 4 июля — пересдача</a:t>
            </a:r>
            <a:r>
              <a:rPr lang="ru-RU" dirty="0" smtClean="0">
                <a:solidFill>
                  <a:srgbClr val="2D1F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2D1F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34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7180" y="1"/>
            <a:ext cx="11429999" cy="759854"/>
          </a:xfrm>
        </p:spPr>
        <p:txBody>
          <a:bodyPr>
            <a:normAutofit fontScale="90000"/>
          </a:bodyPr>
          <a:lstStyle/>
          <a:p>
            <a:r>
              <a:rPr lang="ru-RU" sz="4400" b="1">
                <a:solidFill>
                  <a:srgbClr val="C00000"/>
                </a:solidFill>
              </a:rPr>
              <a:t>Как проходит ЕГЭ? </a:t>
            </a:r>
            <a:r>
              <a:rPr lang="ru-RU" sz="4400" b="1" smtClean="0">
                <a:solidFill>
                  <a:srgbClr val="C00000"/>
                </a:solidFill>
              </a:rPr>
              <a:t>Правила </a:t>
            </a:r>
            <a:r>
              <a:rPr lang="ru-RU" sz="4400" b="1">
                <a:solidFill>
                  <a:srgbClr val="C00000"/>
                </a:solidFill>
              </a:rPr>
              <a:t>и процедуры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1668037" y="553121"/>
            <a:ext cx="8175678" cy="376732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Начало экзамена -10.00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Вход участников в ППЭ – 9.00.</a:t>
            </a:r>
          </a:p>
          <a:p>
            <a:r>
              <a:rPr lang="ru-RU" dirty="0">
                <a:solidFill>
                  <a:srgbClr val="002060"/>
                </a:solidFill>
              </a:rPr>
              <a:t>Допуск участников экзамена в ППЭ осуществляется при наличии у них документов, удостоверяющих их личность, и при наличии их в списках распределения в данный ППЭ.</a:t>
            </a:r>
          </a:p>
          <a:p>
            <a:r>
              <a:rPr lang="ru-RU" dirty="0">
                <a:solidFill>
                  <a:srgbClr val="002060"/>
                </a:solidFill>
              </a:rPr>
              <a:t>Если участник экзамена опоздал на экзамен, он допускается к сдаче ЕГЭ в установленном порядке, при этом время окончания экзамена не продлевается, о чем сообщается участнику экзамена.</a:t>
            </a:r>
          </a:p>
          <a:p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35362" y="4110194"/>
            <a:ext cx="1195857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solidFill>
                <a:srgbClr val="000000"/>
              </a:solidFill>
              <a:latin typeface="Arial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itchFamily="34" charset="0"/>
              </a:rPr>
              <a:t>На входе в ППЭ с помощью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</a:rPr>
              <a:t>стационарных и (или) переносных металлоискателей организаторы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</a:rPr>
              <a:t>самостоятельно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</a:rPr>
              <a:t>или совместно с сотрудниками, осуществляющими охрану правопорядка,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</a:rPr>
              <a:t>проверяют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</a:rPr>
              <a:t>у участников экзаменов наличие запрещенных средств. При появлении сигнала металлоискателя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</a:rPr>
              <a:t>организатор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</a:rPr>
              <a:t>предлагают участнику экзамена показать предмет, вызывающий сигнал, и сдать его в место хранения личных вещей, сопроводив предложение дополнительными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</a:rPr>
              <a:t>разъяснениями.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273" y="-14404"/>
            <a:ext cx="2970727" cy="1316867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3127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942" y="151804"/>
            <a:ext cx="10772775" cy="105774"/>
          </a:xfrm>
        </p:spPr>
        <p:txBody>
          <a:bodyPr>
            <a:normAutofit fontScale="90000"/>
          </a:bodyPr>
          <a:lstStyle/>
          <a:p>
            <a:r>
              <a:rPr lang="ru-RU" b="1">
                <a:solidFill>
                  <a:srgbClr val="C00000"/>
                </a:solidFill>
              </a:rPr>
              <a:t/>
            </a:r>
            <a:br>
              <a:rPr lang="ru-RU" b="1">
                <a:solidFill>
                  <a:srgbClr val="C00000"/>
                </a:solidFill>
              </a:rPr>
            </a:br>
            <a:r>
              <a:rPr lang="ru-RU" b="1">
                <a:solidFill>
                  <a:srgbClr val="C00000"/>
                </a:solidFill>
              </a:rPr>
              <a:t>РАЗРЕШЕННЫЕ СРЕДСТВА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446471" y="851914"/>
            <a:ext cx="5670994" cy="3767328"/>
          </a:xfrm>
        </p:spPr>
        <p:txBody>
          <a:bodyPr>
            <a:normAutofit fontScale="25000" lnSpcReduction="20000"/>
          </a:bodyPr>
          <a:lstStyle/>
          <a:p>
            <a:r>
              <a:rPr lang="ru-RU" sz="8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взять с собой на экзамен только необходимые вещи.</a:t>
            </a:r>
          </a:p>
          <a:p>
            <a:r>
              <a:rPr lang="ru-RU" sz="8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личные вещи участники экзамена обязаны оставить в специально выделенном месте (помещении) для хранения личных вещей участников экзамена в здании (комплексе зданий), где расположен ППЭ. </a:t>
            </a:r>
            <a:endParaRPr lang="ru-RU" sz="8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Указанное </a:t>
            </a:r>
            <a:r>
              <a:rPr lang="ru-RU" sz="8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для личных вещей участников экзамена организуется до установленной рамки стационарного металлоискателя или до места проведения уполномоченными лицами работ с использованием переносного металлоискателя.</a:t>
            </a:r>
          </a:p>
          <a:p>
            <a:endParaRPr lang="ru-RU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6307272" y="1450974"/>
            <a:ext cx="5592807" cy="3767328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  <a:p>
            <a:r>
              <a:rPr lang="ru-RU" sz="9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Разрешенные предметы:</a:t>
            </a:r>
            <a:endParaRPr lang="ru-RU" sz="96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гелевая, капиллярная ручка с чернилами черного цвета;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ru-RU" sz="9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удостоверяющий личность;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средства (на </a:t>
            </a:r>
            <a:r>
              <a:rPr lang="ru-RU" sz="9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предметах по списку);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лекарства </a:t>
            </a:r>
            <a:r>
              <a:rPr lang="ru-RU" sz="9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питание (при необходимости);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9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средства (для </a:t>
            </a:r>
            <a:r>
              <a:rPr lang="ru-RU" sz="9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 с ОВЗ); </a:t>
            </a:r>
            <a:endParaRPr lang="ru-RU" sz="96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9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листы </a:t>
            </a:r>
            <a:r>
              <a:rPr lang="ru-RU" sz="96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бумаги для черновиков со штампом ОО </a:t>
            </a:r>
          </a:p>
          <a:p>
            <a:endParaRPr lang="ru-RU" sz="600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4" y="4522728"/>
            <a:ext cx="6110708" cy="2058377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804079" y="555191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spcAft>
                <a:spcPct val="0"/>
              </a:spcAft>
            </a:pPr>
            <a:r>
              <a:rPr lang="ru-RU" b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Внимание! </a:t>
            </a:r>
            <a:r>
              <a:rPr lang="ru-RU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Листы бумаги для черновиков со штампом образовательной организации, на базе которой организован ППЭ и КИМ не проверяются и записи в них не учитываются при обработке экзаменационной работы.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308272" y="139411"/>
            <a:ext cx="1981200" cy="1466850"/>
          </a:xfrm>
          <a:prstGeom prst="rect">
            <a:avLst/>
          </a:prstGeom>
          <a:noFill/>
          <a:ln w="9525">
            <a:noFill/>
            <a:miter lim="800000"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0480097" y="531668"/>
            <a:ext cx="1581150" cy="18669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908237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>
                <a:solidFill>
                  <a:srgbClr val="FF0000"/>
                </a:solidFill>
              </a:rPr>
              <a:t>На ЕГЭ разрешается пользоваться дополнительными материалами: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6655" y="2069869"/>
            <a:ext cx="10304458" cy="3695593"/>
          </a:xfrm>
        </p:spPr>
        <p:txBody>
          <a:bodyPr>
            <a:normAutofit fontScale="25000" lnSpcReduction="20000"/>
          </a:bodyPr>
          <a:lstStyle/>
          <a:p>
            <a:r>
              <a:rPr lang="ru-RU" smtClean="0"/>
              <a:t>:</a:t>
            </a:r>
            <a:endParaRPr lang="ru-RU"/>
          </a:p>
          <a:p>
            <a:r>
              <a:rPr lang="ru-RU" sz="8000" b="1">
                <a:solidFill>
                  <a:srgbClr val="C00000"/>
                </a:solidFill>
              </a:rPr>
              <a:t>по математике </a:t>
            </a:r>
            <a:r>
              <a:rPr lang="ru-RU" sz="8000">
                <a:solidFill>
                  <a:srgbClr val="002060"/>
                </a:solidFill>
              </a:rPr>
              <a:t>‒ линейка, не содержащая справочной информации (далее </a:t>
            </a:r>
            <a:r>
              <a:rPr lang="ru-RU" sz="8000" smtClean="0">
                <a:solidFill>
                  <a:srgbClr val="002060"/>
                </a:solidFill>
              </a:rPr>
              <a:t>–линейка</a:t>
            </a:r>
            <a:r>
              <a:rPr lang="ru-RU" sz="8000">
                <a:solidFill>
                  <a:srgbClr val="002060"/>
                </a:solidFill>
              </a:rPr>
              <a:t>);</a:t>
            </a:r>
          </a:p>
          <a:p>
            <a:r>
              <a:rPr lang="ru-RU" sz="8000" b="1" smtClean="0">
                <a:solidFill>
                  <a:srgbClr val="C00000"/>
                </a:solidFill>
              </a:rPr>
              <a:t>по физике </a:t>
            </a:r>
            <a:r>
              <a:rPr lang="ru-RU" sz="8000" smtClean="0">
                <a:solidFill>
                  <a:srgbClr val="002060"/>
                </a:solidFill>
              </a:rPr>
              <a:t>– линейка и непрограммируемый калькулятор;</a:t>
            </a:r>
          </a:p>
          <a:p>
            <a:r>
              <a:rPr lang="ru-RU" sz="8000" b="1" smtClean="0">
                <a:solidFill>
                  <a:srgbClr val="C00000"/>
                </a:solidFill>
              </a:rPr>
              <a:t>по химии </a:t>
            </a:r>
            <a:r>
              <a:rPr lang="ru-RU" sz="8000" smtClean="0">
                <a:solidFill>
                  <a:srgbClr val="002060"/>
                </a:solidFill>
              </a:rPr>
              <a:t>– непрограммируемый калькулятор, Периодическая система химических  элементов Д.И. Менделеева, таблица растворимости солей, кислот и оснований в воде, электрохимический ряд напряжений металлов*;</a:t>
            </a:r>
          </a:p>
          <a:p>
            <a:r>
              <a:rPr lang="ru-RU" sz="8000" b="1" smtClean="0">
                <a:solidFill>
                  <a:srgbClr val="C00000"/>
                </a:solidFill>
              </a:rPr>
              <a:t>по </a:t>
            </a:r>
            <a:r>
              <a:rPr lang="ru-RU" sz="8000" b="1">
                <a:solidFill>
                  <a:srgbClr val="C00000"/>
                </a:solidFill>
              </a:rPr>
              <a:t>географии </a:t>
            </a:r>
            <a:r>
              <a:rPr lang="ru-RU" sz="8000">
                <a:solidFill>
                  <a:srgbClr val="002060"/>
                </a:solidFill>
              </a:rPr>
              <a:t>– линейка, транспортир, непрограммируемый </a:t>
            </a:r>
            <a:r>
              <a:rPr lang="ru-RU" sz="8000" smtClean="0">
                <a:solidFill>
                  <a:srgbClr val="002060"/>
                </a:solidFill>
              </a:rPr>
              <a:t>калькулятор.</a:t>
            </a:r>
            <a:endParaRPr lang="ru-RU" sz="8000">
              <a:solidFill>
                <a:srgbClr val="002060"/>
              </a:solidFill>
            </a:endParaRPr>
          </a:p>
          <a:p>
            <a:pPr algn="just"/>
            <a:r>
              <a:rPr lang="ru-RU" sz="8000" b="1" smtClean="0">
                <a:solidFill>
                  <a:srgbClr val="C00000"/>
                </a:solidFill>
              </a:rPr>
              <a:t>Непрограммируемые калькуляторы:</a:t>
            </a:r>
          </a:p>
          <a:p>
            <a:pPr algn="just"/>
            <a:r>
              <a:rPr lang="ru-RU" sz="8000" smtClean="0">
                <a:solidFill>
                  <a:srgbClr val="002060"/>
                </a:solidFill>
              </a:rPr>
              <a:t>а) обеспечивают выполнение арифметических вычислений (сложение, вычитание, умножение, деление, извлечение корня) и вычисление тригонометрических функций (sin,</a:t>
            </a:r>
            <a:r>
              <a:rPr lang="pt-BR" sz="8000" smtClean="0">
                <a:solidFill>
                  <a:srgbClr val="002060"/>
                </a:solidFill>
              </a:rPr>
              <a:t>cos, tg, ctg, arcsin, arcos, arctg);</a:t>
            </a:r>
          </a:p>
          <a:p>
            <a:pPr algn="just"/>
            <a:r>
              <a:rPr lang="ru-RU" sz="8000" smtClean="0">
                <a:solidFill>
                  <a:srgbClr val="002060"/>
                </a:solidFill>
              </a:rPr>
              <a:t>б</a:t>
            </a:r>
            <a:r>
              <a:rPr lang="ru-RU" sz="8000">
                <a:solidFill>
                  <a:srgbClr val="002060"/>
                </a:solidFill>
              </a:rPr>
              <a:t>) не осуществляют функции средств связи, хранилища базы </a:t>
            </a:r>
            <a:r>
              <a:rPr lang="ru-RU" sz="8000" smtClean="0">
                <a:solidFill>
                  <a:srgbClr val="002060"/>
                </a:solidFill>
              </a:rPr>
              <a:t>данных и </a:t>
            </a:r>
            <a:r>
              <a:rPr lang="ru-RU" sz="8000">
                <a:solidFill>
                  <a:srgbClr val="002060"/>
                </a:solidFill>
              </a:rPr>
              <a:t>не имеют доступ к сетям передачи данных (в том числе к сети «Интернет»).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4308" y="2861506"/>
            <a:ext cx="1227039" cy="12270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4318" y="1524432"/>
            <a:ext cx="1170224" cy="11079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694" y="4555004"/>
            <a:ext cx="1219306" cy="14692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8394" y="8902"/>
            <a:ext cx="2983606" cy="13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80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474" y="34508"/>
            <a:ext cx="10772775" cy="826991"/>
          </a:xfrm>
        </p:spPr>
        <p:txBody>
          <a:bodyPr>
            <a:normAutofit fontScale="90000"/>
          </a:bodyPr>
          <a:lstStyle/>
          <a:p>
            <a:r>
              <a:rPr lang="ru-RU" sz="4900" b="1">
                <a:solidFill>
                  <a:srgbClr val="C00000"/>
                </a:solidFill>
              </a:rPr>
              <a:t>Поведение в аудитории ППЭ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640861" y="1643323"/>
            <a:ext cx="6551139" cy="5214677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31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экзамена занимают рабочие места в аудитории в соответствии со списками распределения. Изменение рабочего места запрещено.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1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экзамена участникам экзамена запрещается общаться друг с другом, свободно перемещаться по аудитории и ППЭ, выходить из аудитории без разрешения организатора.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1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выходе из аудитории во время экзамена участник экзамена должен оставить экзаменационные материалы, листы бумаги для черновиков со штампом образовательной организации, на базе которой организован ППЭ, и письменные принадлежности на рабочем столе.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254474" y="1019340"/>
            <a:ext cx="5386472" cy="37673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 начинается с распечатывания в аудитории комплектов экзаменационных материалов и инструктажа.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распечатывания и инструктажа не входит во время написания экзаменационной </a:t>
            </a:r>
            <a:r>
              <a:rPr lang="ru-RU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Повторный общий инструктаж для опоздавших участников экзамена не проводится.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0553700" y="0"/>
            <a:ext cx="1638300" cy="1485900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522245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345" y="170021"/>
            <a:ext cx="10772775" cy="1658198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/>
            </a:r>
            <a:br>
              <a:rPr lang="ru-RU" b="1" smtClean="0"/>
            </a:br>
            <a:r>
              <a:rPr lang="ru-RU" b="1">
                <a:solidFill>
                  <a:srgbClr val="C00000"/>
                </a:solidFill>
              </a:rPr>
              <a:t>Продолжительность</a:t>
            </a:r>
            <a:r>
              <a:rPr lang="ru-RU" b="1" smtClean="0"/>
              <a:t> </a:t>
            </a:r>
            <a:r>
              <a:rPr lang="ru-RU" b="1">
                <a:solidFill>
                  <a:srgbClr val="C00000"/>
                </a:solidFill>
              </a:rPr>
              <a:t>ЕГЭ</a:t>
            </a:r>
            <a:r>
              <a:rPr lang="ru-RU" b="1"/>
              <a:t/>
            </a:r>
            <a:br>
              <a:rPr lang="ru-RU" b="1"/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0679" y="1372554"/>
            <a:ext cx="11227263" cy="4982215"/>
          </a:xfrm>
        </p:spPr>
        <p:txBody>
          <a:bodyPr>
            <a:normAutofit/>
          </a:bodyPr>
          <a:lstStyle/>
          <a:p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55 </a:t>
            </a:r>
            <a:r>
              <a:rPr lang="ru-RU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</a:t>
            </a:r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US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235</a:t>
            </a:r>
            <a:r>
              <a:rPr lang="en-US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</a:t>
            </a: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)– математика профильного уровня, физика, литература, информатика, биология;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30 минут </a:t>
            </a: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(210 минут)– русский язык, </a:t>
            </a:r>
            <a:r>
              <a:rPr lang="ru-RU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химия, история, обществознание;</a:t>
            </a:r>
            <a:endParaRPr 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Wingdings" panose="05000000000000000000" pitchFamily="2" charset="2"/>
              <a:buChar char="ü"/>
            </a:pPr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10 </a:t>
            </a:r>
            <a:r>
              <a:rPr lang="ru-RU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</a:t>
            </a:r>
            <a:r>
              <a:rPr lang="ru-RU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 минут) – иностранный язык ( английский , французский, немецкий, испанский +17 минут раздела Говорение);</a:t>
            </a:r>
          </a:p>
          <a:p>
            <a:pPr fontAlgn="base">
              <a:buFont typeface="Wingdings" panose="05000000000000000000" pitchFamily="2" charset="2"/>
              <a:buChar char="ü"/>
            </a:pPr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</a:t>
            </a:r>
            <a:r>
              <a:rPr lang="ru-RU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(180 минут)– математика базового уровня, </a:t>
            </a:r>
            <a:r>
              <a:rPr lang="ru-RU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география. </a:t>
            </a:r>
            <a:endParaRPr lang="ru-RU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2332" y="-2971"/>
            <a:ext cx="3189668" cy="1413919"/>
          </a:xfrm>
          <a:prstGeom prst="rect">
            <a:avLst/>
          </a:prstGeom>
        </p:spPr>
      </p:pic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66851" y="4173683"/>
            <a:ext cx="4872951" cy="2684317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7796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343" y="333279"/>
            <a:ext cx="9618240" cy="12159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>
                <a:solidFill>
                  <a:srgbClr val="C00000"/>
                </a:solidFill>
              </a:rPr>
              <a:t>Ознакомление с </a:t>
            </a:r>
            <a:r>
              <a:rPr lang="ru-RU" sz="4900" b="1" smtClean="0">
                <a:solidFill>
                  <a:srgbClr val="C00000"/>
                </a:solidFill>
              </a:rPr>
              <a:t>результатами ЕГЭ </a:t>
            </a:r>
            <a:endParaRPr lang="ru-RU" sz="4900" b="1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57224" y="1715501"/>
            <a:ext cx="10262893" cy="462711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600">
                <a:solidFill>
                  <a:srgbClr val="002060"/>
                </a:solidFill>
              </a:rPr>
              <a:t>Результаты ЕГЭ </a:t>
            </a:r>
            <a:r>
              <a:rPr lang="ru-RU" sz="2600" b="1">
                <a:solidFill>
                  <a:srgbClr val="002060"/>
                </a:solidFill>
              </a:rPr>
              <a:t>в течение одного рабочего дня </a:t>
            </a:r>
            <a:r>
              <a:rPr lang="ru-RU" sz="2600" smtClean="0">
                <a:solidFill>
                  <a:srgbClr val="002060"/>
                </a:solidFill>
              </a:rPr>
              <a:t>после завершения обработки на федеральном уровне и передачи в субъект  </a:t>
            </a:r>
            <a:r>
              <a:rPr lang="ru-RU" sz="2600" b="1" smtClean="0">
                <a:solidFill>
                  <a:srgbClr val="002060"/>
                </a:solidFill>
              </a:rPr>
              <a:t>утверждаются </a:t>
            </a:r>
            <a:r>
              <a:rPr lang="ru-RU" sz="2600">
                <a:solidFill>
                  <a:srgbClr val="002060"/>
                </a:solidFill>
              </a:rPr>
              <a:t>председателем ГЭК. </a:t>
            </a:r>
            <a:endParaRPr lang="ru-RU" sz="260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smtClean="0">
                <a:solidFill>
                  <a:srgbClr val="002060"/>
                </a:solidFill>
              </a:rPr>
              <a:t>После </a:t>
            </a:r>
            <a:r>
              <a:rPr lang="ru-RU" sz="2600">
                <a:solidFill>
                  <a:srgbClr val="002060"/>
                </a:solidFill>
              </a:rPr>
              <a:t>утверждения результаты ЕГЭ </a:t>
            </a:r>
            <a:r>
              <a:rPr lang="ru-RU" sz="2600" b="1">
                <a:solidFill>
                  <a:srgbClr val="002060"/>
                </a:solidFill>
              </a:rPr>
              <a:t>в течение одного рабочего дня передаются в образовательные организации </a:t>
            </a:r>
            <a:r>
              <a:rPr lang="ru-RU" sz="2600">
                <a:solidFill>
                  <a:srgbClr val="002060"/>
                </a:solidFill>
              </a:rPr>
              <a:t>для последующего ознакомления участников экзамена с полученными ими результатами ЕГЭ.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b="1">
                <a:solidFill>
                  <a:srgbClr val="002060"/>
                </a:solidFill>
              </a:rPr>
              <a:t>Ознакомление участников экзамена </a:t>
            </a:r>
            <a:r>
              <a:rPr lang="ru-RU" sz="2600">
                <a:solidFill>
                  <a:srgbClr val="002060"/>
                </a:solidFill>
              </a:rPr>
              <a:t>с утвержденными председателем ГЭК результатами ЕГЭ по учебному предмету осуществляется </a:t>
            </a:r>
            <a:r>
              <a:rPr lang="ru-RU" sz="2600" b="1">
                <a:solidFill>
                  <a:srgbClr val="002060"/>
                </a:solidFill>
              </a:rPr>
              <a:t>в течение одного рабочего дня со дня </a:t>
            </a:r>
            <a:r>
              <a:rPr lang="ru-RU" sz="2600">
                <a:solidFill>
                  <a:srgbClr val="002060"/>
                </a:solidFill>
              </a:rPr>
              <a:t>их передачи в образовательные организации. </a:t>
            </a:r>
            <a:endParaRPr lang="ru-RU" sz="260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smtClean="0">
                <a:solidFill>
                  <a:srgbClr val="002060"/>
                </a:solidFill>
              </a:rPr>
              <a:t>Указанный </a:t>
            </a:r>
            <a:r>
              <a:rPr lang="ru-RU" sz="2600">
                <a:solidFill>
                  <a:srgbClr val="002060"/>
                </a:solidFill>
              </a:rPr>
              <a:t>день считается официальным днем объявления результатов.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smtClean="0">
                <a:solidFill>
                  <a:srgbClr val="002060"/>
                </a:solidFill>
              </a:rPr>
              <a:t>Результаты </a:t>
            </a:r>
            <a:r>
              <a:rPr lang="ru-RU" sz="2600">
                <a:solidFill>
                  <a:srgbClr val="002060"/>
                </a:solidFill>
              </a:rPr>
              <a:t>ЕГЭ при приеме на обучение по программам бакалавриата и программам специалитета действительны четыре года, следующих за годом получения таких результатов</a:t>
            </a:r>
            <a:r>
              <a:rPr lang="ru-RU" sz="260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smtClean="0">
                <a:solidFill>
                  <a:srgbClr val="002060"/>
                </a:solidFill>
              </a:rPr>
              <a:t>Образы бланков опубликовываются на официальном информационном портале ЕГЭ (см. следующий слайд).</a:t>
            </a:r>
            <a:endParaRPr lang="ru-RU" sz="2600">
              <a:solidFill>
                <a:srgbClr val="002060"/>
              </a:solidFill>
            </a:endParaRPr>
          </a:p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8394" y="0"/>
            <a:ext cx="2983606" cy="13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12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9375" y="329270"/>
            <a:ext cx="10780776" cy="683555"/>
          </a:xfrm>
        </p:spPr>
        <p:txBody>
          <a:bodyPr>
            <a:noAutofit/>
          </a:bodyPr>
          <a:lstStyle/>
          <a:p>
            <a:r>
              <a:rPr lang="ru-RU" sz="4900" b="1">
                <a:solidFill>
                  <a:srgbClr val="FF0000"/>
                </a:solidFill>
              </a:rPr>
              <a:t>Сервис проверки результатов ЕГЭ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562601" y="2351122"/>
            <a:ext cx="5974976" cy="4237937"/>
          </a:xfrm>
        </p:spPr>
        <p:txBody>
          <a:bodyPr>
            <a:normAutofit/>
          </a:bodyPr>
          <a:lstStyle/>
          <a:p>
            <a:endParaRPr lang="ru-RU" smtClean="0"/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mtClean="0">
                <a:solidFill>
                  <a:srgbClr val="002060"/>
                </a:solidFill>
              </a:rPr>
              <a:t>На портале публикуются образы бланков ЕГЭ участника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mtClean="0">
                <a:solidFill>
                  <a:srgbClr val="002060"/>
                </a:solidFill>
              </a:rPr>
              <a:t>Сервис </a:t>
            </a:r>
            <a:r>
              <a:rPr lang="ru-RU" sz="4000" b="1" smtClean="0">
                <a:solidFill>
                  <a:srgbClr val="002060"/>
                </a:solidFill>
              </a:rPr>
              <a:t>не</a:t>
            </a:r>
            <a:r>
              <a:rPr lang="ru-RU" smtClean="0">
                <a:solidFill>
                  <a:srgbClr val="002060"/>
                </a:solidFill>
              </a:rPr>
              <a:t> является площадкой официального ознакомления с результатами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mtClean="0">
                <a:solidFill>
                  <a:srgbClr val="002060"/>
                </a:solidFill>
              </a:rPr>
              <a:t>Официальное ознакомление проводится в школе под роспись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>
              <a:solidFill>
                <a:srgbClr val="002060"/>
              </a:solidFill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 bwMode="auto">
          <a:xfrm>
            <a:off x="0" y="877888"/>
            <a:ext cx="5562600" cy="584517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4" name="Прямоугольник 3"/>
          <p:cNvSpPr/>
          <p:nvPr/>
        </p:nvSpPr>
        <p:spPr>
          <a:xfrm>
            <a:off x="5764022" y="1463113"/>
            <a:ext cx="537262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002060"/>
                </a:solidFill>
              </a:rPr>
              <a:t>на сайте </a:t>
            </a:r>
            <a:r>
              <a:rPr lang="ru-RU" sz="2400" b="1" smtClean="0">
                <a:solidFill>
                  <a:srgbClr val="002060"/>
                </a:solidFill>
              </a:rPr>
              <a:t>Рособрнадзора</a:t>
            </a:r>
          </a:p>
          <a:p>
            <a:pPr algn="ctr"/>
            <a:r>
              <a:rPr lang="ru-RU" sz="2400" b="1" smtClean="0">
                <a:solidFill>
                  <a:srgbClr val="002060"/>
                </a:solidFill>
              </a:rPr>
              <a:t>Раздел </a:t>
            </a:r>
            <a:r>
              <a:rPr lang="ru-RU" sz="2400" b="1">
                <a:solidFill>
                  <a:srgbClr val="002060"/>
                </a:solidFill>
              </a:rPr>
              <a:t>ГИА-11 </a:t>
            </a:r>
            <a:endParaRPr lang="ru-RU" sz="2400">
              <a:solidFill>
                <a:srgbClr val="002060"/>
              </a:solidFill>
            </a:endParaRPr>
          </a:p>
          <a:p>
            <a:pPr algn="ctr"/>
            <a:r>
              <a:rPr lang="ru-RU" sz="2400" b="1">
                <a:solidFill>
                  <a:srgbClr val="002060"/>
                </a:solidFill>
              </a:rPr>
              <a:t>Сервис проверки результатов </a:t>
            </a:r>
            <a:r>
              <a:rPr lang="ru-RU" sz="2400" b="1" smtClean="0">
                <a:solidFill>
                  <a:srgbClr val="002060"/>
                </a:solidFill>
              </a:rPr>
              <a:t>ЕГЭ</a:t>
            </a:r>
          </a:p>
          <a:p>
            <a:r>
              <a:rPr lang="en-US" sz="3600" smtClean="0">
                <a:solidFill>
                  <a:srgbClr val="002060"/>
                </a:solidFill>
                <a:latin typeface="Calibri" panose="020F0502020204030204" pitchFamily="34" charset="0"/>
                <a:hlinkClick r:id="rId4"/>
              </a:rPr>
              <a:t>https</a:t>
            </a:r>
            <a:r>
              <a:rPr lang="en-US" sz="3600">
                <a:solidFill>
                  <a:srgbClr val="002060"/>
                </a:solidFill>
                <a:latin typeface="Calibri" panose="020F0502020204030204" pitchFamily="34" charset="0"/>
                <a:hlinkClick r:id="rId4"/>
              </a:rPr>
              <a:t>://</a:t>
            </a:r>
            <a:r>
              <a:rPr lang="en-US" sz="3600" smtClean="0">
                <a:solidFill>
                  <a:srgbClr val="002060"/>
                </a:solidFill>
                <a:latin typeface="Calibri" panose="020F0502020204030204" pitchFamily="34" charset="0"/>
                <a:hlinkClick r:id="rId4"/>
              </a:rPr>
              <a:t>checkege.rustest.ru</a:t>
            </a:r>
            <a:r>
              <a:rPr lang="ru-RU" sz="3600" smtClean="0">
                <a:solidFill>
                  <a:srgbClr val="002060"/>
                </a:solidFill>
                <a:latin typeface="Calibri" panose="020F0502020204030204" pitchFamily="34" charset="0"/>
                <a:hlinkClick r:id="rId4"/>
              </a:rPr>
              <a:t> </a:t>
            </a:r>
            <a:endParaRPr lang="ru-RU" sz="360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363" y="0"/>
            <a:ext cx="3086637" cy="13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79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4020"/>
            <a:ext cx="10772775" cy="1187951"/>
          </a:xfrm>
        </p:spPr>
        <p:txBody>
          <a:bodyPr>
            <a:noAutofit/>
          </a:bodyPr>
          <a:lstStyle/>
          <a:p>
            <a:r>
              <a:rPr lang="ru-RU" sz="2800" b="1">
                <a:solidFill>
                  <a:srgbClr val="C00000"/>
                </a:solidFill>
              </a:rPr>
              <a:t>Участник   имеет право подать апелляцию о нарушении </a:t>
            </a:r>
            <a:r>
              <a:rPr lang="ru-RU" sz="2800" b="1" smtClean="0">
                <a:solidFill>
                  <a:srgbClr val="C00000"/>
                </a:solidFill>
                <a:hlinkClick r:id="rId3"/>
              </a:rPr>
              <a:t>Порядка</a:t>
            </a:r>
            <a:br>
              <a:rPr lang="ru-RU" sz="2800" b="1" smtClean="0">
                <a:solidFill>
                  <a:srgbClr val="C00000"/>
                </a:solidFill>
                <a:hlinkClick r:id="rId3"/>
              </a:rPr>
            </a:br>
            <a:r>
              <a:rPr lang="ru-RU" sz="2800" b="1" smtClean="0">
                <a:solidFill>
                  <a:srgbClr val="C00000"/>
                </a:solidFill>
              </a:rPr>
              <a:t> </a:t>
            </a:r>
            <a:r>
              <a:rPr lang="ru-RU" sz="2800" b="1">
                <a:solidFill>
                  <a:srgbClr val="C00000"/>
                </a:solidFill>
              </a:rPr>
              <a:t>проведения ГИА и (или) о несогласии с выставленными баллами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1192" y="1047401"/>
            <a:ext cx="4214554" cy="42311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800" b="1">
                <a:solidFill>
                  <a:srgbClr val="C00000"/>
                </a:solidFill>
              </a:rPr>
              <a:t>Апелляцию о нарушении </a:t>
            </a:r>
            <a:r>
              <a:rPr lang="ru-RU" sz="1800" b="1" u="sng">
                <a:solidFill>
                  <a:srgbClr val="C00000"/>
                </a:solidFill>
                <a:hlinkClick r:id="rId3"/>
              </a:rPr>
              <a:t>Порядка</a:t>
            </a:r>
            <a:r>
              <a:rPr lang="ru-RU" sz="1800" b="1">
                <a:solidFill>
                  <a:srgbClr val="C00000"/>
                </a:solidFill>
              </a:rPr>
              <a:t> проведения ГИА </a:t>
            </a:r>
            <a:r>
              <a:rPr lang="ru-RU" sz="1800">
                <a:solidFill>
                  <a:srgbClr val="002060"/>
                </a:solidFill>
              </a:rPr>
              <a:t>участник экзамена подает в день проведения экзамена члену ГЭК, </a:t>
            </a:r>
            <a:r>
              <a:rPr lang="ru-RU" sz="1800" b="1">
                <a:solidFill>
                  <a:srgbClr val="002060"/>
                </a:solidFill>
              </a:rPr>
              <a:t>не покидая ППЭ.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800" b="1" smtClean="0">
                <a:solidFill>
                  <a:srgbClr val="002060"/>
                </a:solidFill>
              </a:rPr>
              <a:t>При </a:t>
            </a:r>
            <a:r>
              <a:rPr lang="ru-RU" sz="1800" b="1">
                <a:solidFill>
                  <a:srgbClr val="002060"/>
                </a:solidFill>
              </a:rPr>
              <a:t>удовлетворении апелляции результат экзамена, по процедуре которого участником экзамена была подана апелляция, аннулируется и участнику экзамена предоставляется возможность сдать экзамен по учебному предмету в иной день, предусмотренный единым расписанием проведения ЕГЭ.</a:t>
            </a:r>
          </a:p>
          <a:p>
            <a:endParaRPr lang="ru-RU" sz="200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42412" y="1072341"/>
            <a:ext cx="7232071" cy="564849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b="1">
                <a:solidFill>
                  <a:srgbClr val="C00000"/>
                </a:solidFill>
              </a:rPr>
              <a:t>Апелляция о несогласии с выставленными баллами </a:t>
            </a:r>
            <a:r>
              <a:rPr lang="ru-RU" sz="2000">
                <a:solidFill>
                  <a:srgbClr val="002060"/>
                </a:solidFill>
              </a:rPr>
              <a:t>подается </a:t>
            </a:r>
            <a:r>
              <a:rPr lang="ru-RU" sz="2000" b="1">
                <a:solidFill>
                  <a:srgbClr val="002060"/>
                </a:solidFill>
              </a:rPr>
              <a:t>в течение двух рабочих дней после официального дня объявления результатов </a:t>
            </a:r>
            <a:r>
              <a:rPr lang="ru-RU" sz="2000">
                <a:solidFill>
                  <a:srgbClr val="002060"/>
                </a:solidFill>
              </a:rPr>
              <a:t>экзамена по соответствующему учебному предмету. Участники ГИА подают апелляцию о несогласии с выставленными баллами в образовательную организацию, которой они были допущены к </a:t>
            </a:r>
            <a:r>
              <a:rPr lang="ru-RU" sz="2000" smtClean="0">
                <a:solidFill>
                  <a:srgbClr val="002060"/>
                </a:solidFill>
              </a:rPr>
              <a:t>ГИА.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smtClean="0">
                <a:solidFill>
                  <a:srgbClr val="002060"/>
                </a:solidFill>
              </a:rPr>
              <a:t>Срок рассмотрения апелляций – 4 рабочих дня после завершения срока приема заявлений</a:t>
            </a:r>
            <a:endParaRPr lang="ru-RU" sz="2000" smtClean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b="1" smtClean="0">
                <a:solidFill>
                  <a:srgbClr val="002060"/>
                </a:solidFill>
              </a:rPr>
              <a:t>Установлена рекомендуемая продолжительность рассмотрения апелляции о несогласии с выставленными баллами -20 мин*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smtClean="0">
                <a:solidFill>
                  <a:srgbClr val="002060"/>
                </a:solidFill>
              </a:rPr>
              <a:t>Апелляции рассматриваются дистанционно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smtClean="0">
                <a:solidFill>
                  <a:srgbClr val="002060"/>
                </a:solidFill>
              </a:rPr>
              <a:t>По итогам рассмотрения участнику  направляется уведомление </a:t>
            </a:r>
            <a:endParaRPr lang="ru-RU" sz="200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518" y="0"/>
            <a:ext cx="2571482" cy="113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4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018" y="0"/>
            <a:ext cx="8389089" cy="1393062"/>
          </a:xfrm>
        </p:spPr>
        <p:txBody>
          <a:bodyPr>
            <a:normAutofit fontScale="90000"/>
          </a:bodyPr>
          <a:lstStyle/>
          <a:p>
            <a:r>
              <a:rPr lang="ru-RU" sz="1800"/>
              <a:t/>
            </a:r>
            <a:br>
              <a:rPr lang="ru-RU" sz="1800"/>
            </a:br>
            <a:r>
              <a:rPr lang="ru-RU" sz="6000" b="1">
                <a:solidFill>
                  <a:srgbClr val="C00000"/>
                </a:solidFill>
              </a:rPr>
              <a:t>Аттестат о среднем общем образовании с отличием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233916" y="2040467"/>
            <a:ext cx="5106180" cy="723400"/>
          </a:xfrm>
          <a:ln w="28575">
            <a:solidFill>
              <a:srgbClr val="C0000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ru-RU" sz="2400" b="1" cap="none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Медаль "За особые успехи в учении" I степени</a:t>
            </a:r>
            <a:endParaRPr lang="ru-RU" b="1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244549" y="2753084"/>
            <a:ext cx="5095547" cy="3200400"/>
          </a:xfrm>
          <a:ln w="28575">
            <a:solidFill>
              <a:srgbClr val="C00000"/>
            </a:solidFill>
          </a:ln>
        </p:spPr>
        <p:txBody>
          <a:bodyPr>
            <a:normAutofit fontScale="92500" lnSpcReduction="20000"/>
          </a:bodyPr>
          <a:lstStyle/>
          <a:p>
            <a:pPr lvl="0" algn="just"/>
            <a:r>
              <a:rPr lang="ru-RU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 итоговые оценки успеваемости "отлично" по всем учебным предметам</a:t>
            </a:r>
          </a:p>
          <a:p>
            <a:pPr lvl="0" algn="just"/>
            <a:endParaRPr lang="ru-RU" smtClean="0">
              <a:solidFill>
                <a:srgbClr val="333333"/>
              </a:solidFill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  <a:p>
            <a:pPr lvl="0" algn="just"/>
            <a:r>
              <a:rPr lang="ru-RU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не менее 70 баллов на ЕГЭ по учебному предмету "Русский язык" и не менее 70 баллов на ЕГЭ по одному из сдаваемых учебных предметов</a:t>
            </a:r>
          </a:p>
          <a:p>
            <a:pPr lvl="0" algn="just"/>
            <a:r>
              <a:rPr lang="ru-RU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 либо 5 баллов на ЕГЭ по учебному предмету "Математика" базового уровня (для выпускников, сдающих только учебные предметы "Русский язык" и "Математика" базового уровня)</a:t>
            </a:r>
            <a:endParaRPr lang="ru-RU" sz="400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ru-RU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5464922" cy="3200400"/>
          </a:xfrm>
          <a:ln w="38100">
            <a:solidFill>
              <a:srgbClr val="C0000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ru-RU" sz="2000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итоговые оценки успеваемости "отлично" и не более двух оценок "хорошо" по всем учебным предметам</a:t>
            </a:r>
          </a:p>
          <a:p>
            <a:r>
              <a:rPr lang="ru-RU" sz="2000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не менее 60 баллов на ЕГЭ по учебному предмету "Русский язык" и не менее 60 баллов на ЕГЭ по одному из сдаваемых учебных предметов</a:t>
            </a:r>
          </a:p>
          <a:p>
            <a:r>
              <a:rPr lang="ru-RU" sz="2000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либо 5 баллов на ЕГЭ по учебному предмету "Математика" базового уровня (для выпускников, сдающих только учебные предметы "Русский язык" и "Математика" базового уровня)</a:t>
            </a:r>
          </a:p>
        </p:txBody>
      </p:sp>
      <p:sp>
        <p:nvSpPr>
          <p:cNvPr id="5" name="Заголовок 1"/>
          <p:cNvSpPr txBox="1"/>
          <p:nvPr/>
        </p:nvSpPr>
        <p:spPr>
          <a:xfrm>
            <a:off x="676655" y="5450098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0" smtClean="0">
                <a:solidFill>
                  <a:srgbClr val="002060"/>
                </a:solidFill>
              </a:rPr>
              <a:t/>
            </a:r>
            <a:br>
              <a:rPr lang="ru-RU" sz="1800" smtClean="0">
                <a:solidFill>
                  <a:srgbClr val="002060"/>
                </a:solidFill>
              </a:rPr>
            </a:br>
            <a:endParaRPr lang="ru-RU" sz="180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689" y="0"/>
            <a:ext cx="3493311" cy="154851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82502" y="6030915"/>
            <a:ext cx="10724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mtClean="0"/>
              <a:t>Приказ Министерства просвещения РФ от 29 сентября 2023 г. N 730 “Об утверждении Порядка и условий выдачи медалей "За особые успехи в учении" I и II степеней” </a:t>
            </a:r>
            <a:endParaRPr lang="ru-RU"/>
          </a:p>
        </p:txBody>
      </p:sp>
      <p:sp>
        <p:nvSpPr>
          <p:cNvPr id="13" name="Текст 8"/>
          <p:cNvSpPr txBox="1"/>
          <p:nvPr/>
        </p:nvSpPr>
        <p:spPr>
          <a:xfrm>
            <a:off x="5985164" y="2044011"/>
            <a:ext cx="5487366" cy="72340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85000"/>
              </a:lnSpc>
              <a:spcBef>
                <a:spcPts val="1300"/>
              </a:spcBef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Медаль "За особые успехи в учении</a:t>
            </a:r>
            <a:r>
              <a:rPr lang="ru-RU" sz="2400" b="1" smtClean="0">
                <a:solidFill>
                  <a:srgbClr val="333333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" II </a:t>
            </a: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степени</a:t>
            </a:r>
            <a:endParaRPr kumimoji="0" lang="ru-RU" sz="2200" b="1" i="0" u="none" strike="noStrike" kern="1200" cap="all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137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774" y="156633"/>
            <a:ext cx="11055926" cy="975976"/>
          </a:xfrm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ru-RU" sz="4800" b="1" smtClean="0">
                <a:solidFill>
                  <a:srgbClr val="C00000"/>
                </a:solidFill>
              </a:rPr>
              <a:t>Требуемые баллы для поступления в ВУЗ</a:t>
            </a:r>
            <a:endParaRPr lang="ru-RU" sz="4800" b="1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0554" y="1510531"/>
            <a:ext cx="5070764" cy="723400"/>
          </a:xfrm>
        </p:spPr>
        <p:txBody>
          <a:bodyPr>
            <a:normAutofit fontScale="92500" lnSpcReduction="10000"/>
          </a:bodyPr>
          <a:lstStyle/>
          <a:p>
            <a:r>
              <a:rPr lang="ru-RU" b="1" smtClean="0">
                <a:solidFill>
                  <a:srgbClr val="002060"/>
                </a:solidFill>
              </a:rPr>
              <a:t>Минимальное количество баллов, установленных Рособрнадзором </a:t>
            </a:r>
            <a:endParaRPr lang="ru-RU" b="1">
              <a:solidFill>
                <a:srgbClr val="00206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17572" y="1144816"/>
            <a:ext cx="5974773" cy="871019"/>
          </a:xfrm>
        </p:spPr>
        <p:txBody>
          <a:bodyPr>
            <a:noAutofit/>
          </a:bodyPr>
          <a:lstStyle/>
          <a:p>
            <a:r>
              <a:rPr lang="ru-RU" b="1" smtClean="0">
                <a:solidFill>
                  <a:srgbClr val="002060"/>
                </a:solidFill>
              </a:rPr>
              <a:t>Минимальное количество баллов вступительных испытаний (ЕГЭ) в ВУЗ по программам бакалавриата и специалитета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14300" y="2233931"/>
            <a:ext cx="5005388" cy="3390900"/>
          </a:xfrm>
          <a:prstGeom prst="rect">
            <a:avLst/>
          </a:prstGeom>
          <a:noFill/>
          <a:ln w="9525">
            <a:noFill/>
            <a:miter lim="800000"/>
          </a:ln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654554"/>
              </p:ext>
            </p:extLst>
          </p:nvPr>
        </p:nvGraphicFramePr>
        <p:xfrm>
          <a:off x="5226627" y="2036619"/>
          <a:ext cx="6743699" cy="4821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522">
                  <a:extLst>
                    <a:ext uri="{9D8B030D-6E8A-4147-A177-3AD203B41FA5}">
                      <a16:colId xmlns:a16="http://schemas.microsoft.com/office/drawing/2014/main" xmlns:p15="http://schemas.microsoft.com/office/powerpoint/2012/main" xmlns:p14="http://schemas.microsoft.com/office/powerpoint/2010/main" xmlns="" val="20000"/>
                    </a:ext>
                  </a:extLst>
                </a:gridCol>
                <a:gridCol w="4615177">
                  <a:extLst>
                    <a:ext uri="{9D8B030D-6E8A-4147-A177-3AD203B41FA5}">
                      <a16:colId xmlns:a16="http://schemas.microsoft.com/office/drawing/2014/main" xmlns:p15="http://schemas.microsoft.com/office/powerpoint/2012/main" xmlns:p14="http://schemas.microsoft.com/office/powerpoint/2010/main" xmlns="" val="20001"/>
                    </a:ext>
                  </a:extLst>
                </a:gridCol>
              </a:tblGrid>
              <a:tr h="50635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Предмет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smtClean="0"/>
                        <a:t>Минимальное количество баллов ЕГЭ* 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0"/>
                  </a:ext>
                </a:extLst>
              </a:tr>
              <a:tr h="339464">
                <a:tc>
                  <a:txBody>
                    <a:bodyPr/>
                    <a:lstStyle/>
                    <a:p>
                      <a:r>
                        <a:rPr lang="ru-RU" sz="1800" b="1" smtClean="0"/>
                        <a:t>Русский язык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40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1"/>
                  </a:ext>
                </a:extLst>
              </a:tr>
              <a:tr h="316604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Математика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smtClean="0"/>
                        <a:t>39 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2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Физика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39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3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Химия 	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39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4"/>
                  </a:ext>
                </a:extLst>
              </a:tr>
              <a:tr h="3831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smtClean="0"/>
                        <a:t>Информатика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smtClean="0"/>
                        <a:t>44 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5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Биология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39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6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История 	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smtClean="0"/>
                        <a:t>35 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7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География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smtClean="0"/>
                        <a:t>40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8"/>
                  </a:ext>
                </a:extLst>
              </a:tr>
              <a:tr h="363681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Иностранные языки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smtClean="0"/>
                        <a:t>30</a:t>
                      </a:r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09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Обществознание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45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10"/>
                  </a:ext>
                </a:extLst>
              </a:tr>
              <a:tr h="365146">
                <a:tc>
                  <a:txBody>
                    <a:bodyPr/>
                    <a:lstStyle/>
                    <a:p>
                      <a:r>
                        <a:rPr lang="ru-RU" sz="1800" b="1" smtClean="0"/>
                        <a:t>Литература 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40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:p15="http://schemas.microsoft.com/office/powerpoint/2012/main" xmlns:p14="http://schemas.microsoft.com/office/powerpoint/2010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457" y="1183824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 i="1" dirty="0" smtClean="0">
                <a:solidFill>
                  <a:srgbClr val="002060"/>
                </a:solidFill>
              </a:rPr>
              <a:t/>
            </a:r>
            <a:br>
              <a:rPr lang="ru-RU" sz="6600" b="1" i="1" dirty="0" smtClean="0">
                <a:solidFill>
                  <a:srgbClr val="002060"/>
                </a:solidFill>
              </a:rPr>
            </a:br>
            <a:r>
              <a:rPr lang="ru-RU" sz="6600" b="1" i="1" dirty="0" smtClean="0">
                <a:solidFill>
                  <a:srgbClr val="002060"/>
                </a:solidFill>
              </a:rPr>
              <a:t>Удачи </a:t>
            </a:r>
            <a:r>
              <a:rPr lang="ru-RU" sz="6600" b="1" i="1" dirty="0" smtClean="0">
                <a:solidFill>
                  <a:srgbClr val="002060"/>
                </a:solidFill>
              </a:rPr>
              <a:t>на экзаменах!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321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2557</TotalTime>
  <Words>1434</Words>
  <Application>Microsoft Office PowerPoint</Application>
  <PresentationFormat>Произвольный</PresentationFormat>
  <Paragraphs>163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  ЕГЭ-2025</vt:lpstr>
      <vt:lpstr>ГИА-11</vt:lpstr>
      <vt:lpstr>Допуск к итоговой аттестации </vt:lpstr>
      <vt:lpstr>Презентация PowerPoint</vt:lpstr>
      <vt:lpstr> Расписание  проведения ЕГЭ в 2025 г.</vt:lpstr>
      <vt:lpstr>Как проходит ЕГЭ? Правила и процедуры</vt:lpstr>
      <vt:lpstr> РАЗРЕШЕННЫЕ СРЕДСТВА </vt:lpstr>
      <vt:lpstr>На ЕГЭ разрешается пользоваться дополнительными материалами:</vt:lpstr>
      <vt:lpstr>Поведение в аудитории ППЭ</vt:lpstr>
      <vt:lpstr> Продолжительность ЕГЭ </vt:lpstr>
      <vt:lpstr>Ознакомление с результатами ЕГЭ </vt:lpstr>
      <vt:lpstr>Сервис проверки результатов ЕГЭ </vt:lpstr>
      <vt:lpstr>Участник   имеет право подать апелляцию о нарушении Порядка  проведения ГИА и (или) о несогласии с выставленными баллами</vt:lpstr>
      <vt:lpstr> Аттестат о среднем общем образовании с отличием</vt:lpstr>
      <vt:lpstr>Требуемые баллы для поступления в ВУЗ</vt:lpstr>
      <vt:lpstr> Удачи на экзаменах! 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Totoeva</dc:creator>
  <cp:lastModifiedBy>Пользователь Windows</cp:lastModifiedBy>
  <cp:revision>159</cp:revision>
  <cp:lastPrinted>2024-12-13T12:53:14Z</cp:lastPrinted>
  <dcterms:created xsi:type="dcterms:W3CDTF">2021-10-08T09:00:59Z</dcterms:created>
  <dcterms:modified xsi:type="dcterms:W3CDTF">2024-12-17T12:34:29Z</dcterms:modified>
</cp:coreProperties>
</file>