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67" r:id="rId2"/>
    <p:sldId id="256" r:id="rId3"/>
    <p:sldId id="271" r:id="rId4"/>
    <p:sldId id="257" r:id="rId5"/>
    <p:sldId id="260" r:id="rId6"/>
    <p:sldId id="263" r:id="rId7"/>
    <p:sldId id="264" r:id="rId8"/>
    <p:sldId id="277" r:id="rId9"/>
    <p:sldId id="280" r:id="rId10"/>
    <p:sldId id="268" r:id="rId11"/>
    <p:sldId id="273" r:id="rId12"/>
    <p:sldId id="269" r:id="rId13"/>
    <p:sldId id="274" r:id="rId14"/>
    <p:sldId id="275" r:id="rId15"/>
    <p:sldId id="270" r:id="rId16"/>
    <p:sldId id="276" r:id="rId17"/>
    <p:sldId id="272" r:id="rId18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AA06"/>
    <a:srgbClr val="28AC04"/>
    <a:srgbClr val="02AE23"/>
    <a:srgbClr val="05651C"/>
    <a:srgbClr val="83598F"/>
    <a:srgbClr val="87108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-67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371-12EE-450B-B94A-2E1AC4A38813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955B-EAF1-4595-93B8-157672DAF3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371-12EE-450B-B94A-2E1AC4A38813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955B-EAF1-4595-93B8-157672DAF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371-12EE-450B-B94A-2E1AC4A38813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955B-EAF1-4595-93B8-157672DAF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371-12EE-450B-B94A-2E1AC4A38813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955B-EAF1-4595-93B8-157672DAF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371-12EE-450B-B94A-2E1AC4A38813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955B-EAF1-4595-93B8-157672DAF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60B1371-12EE-450B-B94A-2E1AC4A38813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F67955B-EAF1-4595-93B8-157672DAF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5" r:id="rId2"/>
    <p:sldLayoutId id="2147483707" r:id="rId3"/>
    <p:sldLayoutId id="2147483708" r:id="rId4"/>
    <p:sldLayoutId id="2147483710" r:id="rId5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Tx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dohcolonoc.ru/zanyatiya.html" TargetMode="External"/><Relationship Id="rId3" Type="http://schemas.openxmlformats.org/officeDocument/2006/relationships/hyperlink" Target="https://www.sch2000.ru/" TargetMode="External"/><Relationship Id="rId7" Type="http://schemas.openxmlformats.org/officeDocument/2006/relationships/hyperlink" Target="https://dovosp.ru/" TargetMode="External"/><Relationship Id="rId2" Type="http://schemas.openxmlformats.org/officeDocument/2006/relationships/hyperlink" Target="https://lukoshko.net/story/ezh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bruch.ru/" TargetMode="External"/><Relationship Id="rId5" Type="http://schemas.openxmlformats.org/officeDocument/2006/relationships/hyperlink" Target="https://dob.1sept.ru/" TargetMode="External"/><Relationship Id="rId10" Type="http://schemas.openxmlformats.org/officeDocument/2006/relationships/hyperlink" Target="https://pedsovet.su/load/260" TargetMode="External"/><Relationship Id="rId4" Type="http://schemas.openxmlformats.org/officeDocument/2006/relationships/hyperlink" Target="https://&#1091;&#1095;&#1077;&#1073;&#1085;&#1099;&#1077;&#1087;&#1088;&#1077;&#1079;&#1077;&#1085;&#1090;&#1072;&#1094;&#1080;&#1080;.&#1088;&#1092;/" TargetMode="External"/><Relationship Id="rId9" Type="http://schemas.openxmlformats.org/officeDocument/2006/relationships/hyperlink" Target="https://pedportal.net/doshkolnoe-obrazovanie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9086" y="287383"/>
            <a:ext cx="10698480" cy="1854926"/>
          </a:xfrm>
        </p:spPr>
        <p:txBody>
          <a:bodyPr>
            <a:normAutofit/>
          </a:bodyPr>
          <a:lstStyle/>
          <a:p>
            <a:pPr algn="ctr"/>
            <a:r>
              <a:rPr lang="ru-RU" sz="1800" smtClean="0">
                <a:solidFill>
                  <a:schemeClr val="accent4">
                    <a:lumMod val="75000"/>
                  </a:schemeClr>
                </a:solidFill>
                <a:effectLst/>
              </a:rPr>
              <a:t>Муниципальное бюджетное образовательное учреждение «Детский сад общеразвивающего вида с приоритетным осуществлением деятельности по физическому развитию детей №49 «Веселый гном» города Новочебоксарск Чувашской Республики </a:t>
            </a:r>
            <a:endParaRPr lang="ru-RU" sz="1800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3605349"/>
            <a:ext cx="9021596" cy="2246810"/>
          </a:xfrm>
        </p:spPr>
        <p:txBody>
          <a:bodyPr>
            <a:noAutofit/>
          </a:bodyPr>
          <a:lstStyle/>
          <a:p>
            <a:pPr algn="ctr"/>
            <a:r>
              <a:rPr lang="ru-RU" sz="3600" b="1" smtClean="0">
                <a:solidFill>
                  <a:srgbClr val="002060"/>
                </a:solidFill>
              </a:rPr>
              <a:t>Интернет-портфолио к конкурсу «Воспитатель года Чувашии -2024»</a:t>
            </a:r>
            <a:endParaRPr lang="ru-RU" sz="36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xmlns:p159="http://schemas.microsoft.com/office/powerpoint/2015/09/main" xmlns:p15="http://schemas.microsoft.com/office/powerpoint/2012/main" xmlns:a14="http://schemas.microsoft.com/office/drawing/2010/main" val="262037575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>
                <a:solidFill>
                  <a:schemeClr val="accent5">
                    <a:lumMod val="50000"/>
                  </a:schemeClr>
                </a:solidFill>
              </a:rPr>
              <a:t>Взаимодействие с семьями воспитанников</a:t>
            </a:r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val="0"/>
              </a:ext>
            </a:extLst>
          </a:blip>
          <a:stretch>
            <a:fillRect/>
          </a:stretch>
        </p:blipFill>
        <p:spPr>
          <a:xfrm>
            <a:off x="1108936" y="2116183"/>
            <a:ext cx="5203825" cy="29260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val="0"/>
              </a:ext>
            </a:extLst>
          </a:blip>
          <a:stretch>
            <a:fillRect/>
          </a:stretch>
        </p:blipFill>
        <p:spPr>
          <a:xfrm rot="5400000">
            <a:off x="6401442" y="2052136"/>
            <a:ext cx="4663436" cy="3380748"/>
          </a:xfrm>
        </p:spPr>
      </p:pic>
    </p:spTree>
    <p:extLst>
      <p:ext uri="{BB962C8B-B14F-4D97-AF65-F5344CB8AC3E}">
        <p14:creationId xmlns:p14="http://schemas.microsoft.com/office/powerpoint/2010/main" xmlns="" xmlns:p159="http://schemas.microsoft.com/office/powerpoint/2015/09/main" xmlns:p15="http://schemas.microsoft.com/office/powerpoint/2012/main" xmlns:a14="http://schemas.microsoft.com/office/drawing/2010/main" val="395247049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hoto_2024-02-01_13-17-57 (2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3176" y="2168530"/>
            <a:ext cx="5090980" cy="3814257"/>
          </a:xfrm>
        </p:spPr>
      </p:pic>
      <p:pic>
        <p:nvPicPr>
          <p:cNvPr id="6" name="Содержимое 5" descr="photo_2024-02-01_13-17-5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51678" y="1964645"/>
            <a:ext cx="3363922" cy="4489907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accent5">
                    <a:lumMod val="75000"/>
                  </a:schemeClr>
                </a:solidFill>
              </a:rPr>
              <a:t>Наши руки не для скуки. </a:t>
            </a:r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smtClean="0">
                <a:solidFill>
                  <a:schemeClr val="accent5">
                    <a:lumMod val="50000"/>
                  </a:schemeClr>
                </a:solidFill>
              </a:rPr>
              <a:t>Реализация городского библиотерапевтического проекта «Подарите детям чтения доброго»</a:t>
            </a:r>
            <a:endParaRPr lang="ru-RU" sz="28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val="0"/>
              </a:ext>
            </a:extLst>
          </a:blip>
          <a:stretch>
            <a:fillRect/>
          </a:stretch>
        </p:blipFill>
        <p:spPr>
          <a:xfrm>
            <a:off x="609600" y="1843881"/>
            <a:ext cx="5384800" cy="4038600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val="0"/>
              </a:ext>
            </a:extLst>
          </a:blip>
          <a:stretch>
            <a:fillRect/>
          </a:stretch>
        </p:blipFill>
        <p:spPr>
          <a:xfrm>
            <a:off x="6197600" y="1843881"/>
            <a:ext cx="5384800" cy="4038600"/>
          </a:xfrm>
        </p:spPr>
      </p:pic>
    </p:spTree>
    <p:extLst>
      <p:ext uri="{BB962C8B-B14F-4D97-AF65-F5344CB8AC3E}">
        <p14:creationId xmlns:p14="http://schemas.microsoft.com/office/powerpoint/2010/main" xmlns="" xmlns:p159="http://schemas.microsoft.com/office/powerpoint/2015/09/main" xmlns:p15="http://schemas.microsoft.com/office/powerpoint/2012/main" xmlns:a14="http://schemas.microsoft.com/office/drawing/2010/main" val="238664514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854608"/>
          </a:xfrm>
        </p:spPr>
        <p:txBody>
          <a:bodyPr>
            <a:normAutofit fontScale="90000"/>
          </a:bodyPr>
          <a:lstStyle/>
          <a:p>
            <a:r>
              <a:rPr lang="ru-RU" smtClean="0">
                <a:solidFill>
                  <a:schemeClr val="accent5">
                    <a:lumMod val="50000"/>
                  </a:schemeClr>
                </a:solidFill>
              </a:rPr>
              <a:t>Правила дорожного движения – одно из приоритетных направлений деятельности дошкольного учреждения</a:t>
            </a:r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photo_2024-02-01_13-34-40 (2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2348706"/>
            <a:ext cx="5384800" cy="3028950"/>
          </a:xfrm>
        </p:spPr>
      </p:pic>
      <p:pic>
        <p:nvPicPr>
          <p:cNvPr id="6" name="Содержимое 5" descr="photo_2024-02-01_13-35-0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7600" y="2348706"/>
            <a:ext cx="5384800" cy="3028950"/>
          </a:xfr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354" y="209324"/>
            <a:ext cx="10972800" cy="2102802"/>
          </a:xfrm>
        </p:spPr>
        <p:txBody>
          <a:bodyPr>
            <a:normAutofit fontScale="90000"/>
          </a:bodyPr>
          <a:lstStyle/>
          <a:p>
            <a:r>
              <a:rPr lang="ru-RU" smtClean="0">
                <a:solidFill>
                  <a:schemeClr val="accent5">
                    <a:lumMod val="50000"/>
                  </a:schemeClr>
                </a:solidFill>
              </a:rPr>
              <a:t>Праздники и развлечения – значимые мероприятия в жизни детского сада, которые оставляют  яркие впечатления для детей.</a:t>
            </a:r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photo_2024-02-01_14-10-4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2125742"/>
            <a:ext cx="5384800" cy="3474879"/>
          </a:xfrm>
        </p:spPr>
      </p:pic>
      <p:pic>
        <p:nvPicPr>
          <p:cNvPr id="8" name="Содержимое 7" descr="photo_2024-02-01_14-34-28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8110" t="29443" r="8490" b="10540"/>
          <a:stretch>
            <a:fillRect/>
          </a:stretch>
        </p:blipFill>
        <p:spPr>
          <a:xfrm>
            <a:off x="6423308" y="2272937"/>
            <a:ext cx="5026928" cy="3082834"/>
          </a:xfr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404949"/>
            <a:ext cx="9616197" cy="2795451"/>
          </a:xfrm>
        </p:spPr>
        <p:txBody>
          <a:bodyPr>
            <a:normAutofit fontScale="90000"/>
          </a:bodyPr>
          <a:lstStyle/>
          <a:p>
            <a:pPr algn="ctr"/>
            <a:r>
              <a:rPr lang="ru-RU" smtClean="0">
                <a:solidFill>
                  <a:schemeClr val="accent5">
                    <a:lumMod val="50000"/>
                  </a:schemeClr>
                </a:solidFill>
              </a:rPr>
              <a:t>Мое увлечение-разведение комнатных                       растений</a:t>
            </a:r>
            <a:br>
              <a:rPr lang="ru-RU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mtClean="0">
                <a:solidFill>
                  <a:schemeClr val="accent5">
                    <a:lumMod val="50000"/>
                  </a:schemeClr>
                </a:solidFill>
              </a:rPr>
              <a:t>«Делать то, что доставляет удовольствие – значит, быть свободным»</a:t>
            </a:r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val="0"/>
              </a:ext>
            </a:extLst>
          </a:blip>
          <a:stretch>
            <a:fillRect/>
          </a:stretch>
        </p:blipFill>
        <p:spPr>
          <a:xfrm>
            <a:off x="937028" y="3457819"/>
            <a:ext cx="4720019" cy="2655597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val="0"/>
              </a:ext>
            </a:extLst>
          </a:blip>
          <a:stretch>
            <a:fillRect/>
          </a:stretch>
        </p:blipFill>
        <p:spPr>
          <a:xfrm rot="5400000">
            <a:off x="7288101" y="3099400"/>
            <a:ext cx="3882044" cy="2990965"/>
          </a:xfrm>
        </p:spPr>
      </p:pic>
    </p:spTree>
    <p:extLst>
      <p:ext uri="{BB962C8B-B14F-4D97-AF65-F5344CB8AC3E}">
        <p14:creationId xmlns:p14="http://schemas.microsoft.com/office/powerpoint/2010/main" xmlns="" xmlns:p159="http://schemas.microsoft.com/office/powerpoint/2015/09/main" xmlns:p15="http://schemas.microsoft.com/office/powerpoint/2012/main" xmlns:a14="http://schemas.microsoft.com/office/drawing/2010/main" val="356054711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smtClean="0">
                <a:solidFill>
                  <a:schemeClr val="accent4">
                    <a:lumMod val="50000"/>
                  </a:schemeClr>
                </a:solidFill>
              </a:rPr>
              <a:t>Электронные образовательные ресурсы по вопросам дошкольного образования</a:t>
            </a:r>
            <a:endParaRPr lang="ru-RU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977154" cy="5009605"/>
          </a:xfrm>
        </p:spPr>
        <p:txBody>
          <a:bodyPr>
            <a:normAutofit fontScale="70000" lnSpcReduction="20000"/>
          </a:bodyPr>
          <a:lstStyle/>
          <a:p>
            <a:r>
              <a:rPr lang="ru-RU" smtClean="0">
                <a:solidFill>
                  <a:schemeClr val="accent2">
                    <a:lumMod val="50000"/>
                  </a:schemeClr>
                </a:solidFill>
              </a:rPr>
              <a:t>-электронная система «Образование плюс»  (премиальная версия); </a:t>
            </a:r>
          </a:p>
          <a:p>
            <a:r>
              <a:rPr lang="ru-RU" smtClean="0">
                <a:solidFill>
                  <a:schemeClr val="accent2">
                    <a:lumMod val="50000"/>
                  </a:schemeClr>
                </a:solidFill>
              </a:rPr>
              <a:t>-национальная электронная библиотека;</a:t>
            </a:r>
          </a:p>
          <a:p>
            <a:r>
              <a:rPr lang="en-US" u="sng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https</a:t>
            </a:r>
            <a:r>
              <a:rPr lang="ru-RU" u="sng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://</a:t>
            </a:r>
            <a:r>
              <a:rPr lang="en-US" u="sng" err="1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lukoshko</a:t>
            </a:r>
            <a:r>
              <a:rPr lang="ru-RU" u="sng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.</a:t>
            </a:r>
            <a:r>
              <a:rPr lang="en-US" u="sng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net</a:t>
            </a:r>
            <a:r>
              <a:rPr lang="ru-RU" u="sng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/</a:t>
            </a:r>
            <a:r>
              <a:rPr lang="en-US" u="sng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story</a:t>
            </a:r>
            <a:r>
              <a:rPr lang="ru-RU" u="sng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/</a:t>
            </a:r>
            <a:r>
              <a:rPr lang="en-US" u="sng" err="1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ezh</a:t>
            </a:r>
            <a:r>
              <a:rPr lang="ru-RU" u="sng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.</a:t>
            </a:r>
            <a:r>
              <a:rPr lang="en-US" u="sng" err="1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htm</a:t>
            </a:r>
            <a:r>
              <a:rPr lang="ru-RU" smtClean="0">
                <a:solidFill>
                  <a:schemeClr val="accent2">
                    <a:lumMod val="50000"/>
                  </a:schemeClr>
                </a:solidFill>
              </a:rPr>
              <a:t> - сайт «Лукошко сказок». Детская электронная библиотека (народные и авторские сказки, стихи и рассказы для детей);</a:t>
            </a:r>
          </a:p>
          <a:p>
            <a:r>
              <a:rPr lang="en-US" u="sng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https</a:t>
            </a:r>
            <a:r>
              <a:rPr lang="ru-RU" u="sng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://</a:t>
            </a:r>
            <a:r>
              <a:rPr lang="en-US" u="sng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www</a:t>
            </a:r>
            <a:r>
              <a:rPr lang="ru-RU" u="sng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.</a:t>
            </a:r>
            <a:r>
              <a:rPr lang="en-US" u="sng" err="1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sch</a:t>
            </a:r>
            <a:r>
              <a:rPr lang="ru-RU" u="sng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2000.</a:t>
            </a:r>
            <a:r>
              <a:rPr lang="en-US" u="sng" err="1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ru</a:t>
            </a:r>
            <a:r>
              <a:rPr lang="ru-RU" u="sng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/</a:t>
            </a:r>
            <a:r>
              <a:rPr lang="ru-RU" smtClean="0">
                <a:solidFill>
                  <a:schemeClr val="accent2">
                    <a:lumMod val="50000"/>
                  </a:schemeClr>
                </a:solidFill>
              </a:rPr>
              <a:t> -официальный сайт НОУ «Институт системно - деятельностной педагогики (опыт работы педагогов, конспекты занятий, шпаргалка для родителей);</a:t>
            </a:r>
          </a:p>
          <a:p>
            <a:r>
              <a:rPr lang="ru-RU" u="sng" smtClean="0">
                <a:solidFill>
                  <a:schemeClr val="accent2">
                    <a:lumMod val="50000"/>
                  </a:schemeClr>
                </a:solidFill>
                <a:hlinkClick r:id="rId4"/>
              </a:rPr>
              <a:t>https://учебныепрезентации.рф/</a:t>
            </a:r>
            <a:r>
              <a:rPr lang="ru-RU" smtClean="0">
                <a:solidFill>
                  <a:schemeClr val="accent2">
                    <a:lumMod val="50000"/>
                  </a:schemeClr>
                </a:solidFill>
              </a:rPr>
              <a:t>- тематические презентации;</a:t>
            </a:r>
          </a:p>
          <a:p>
            <a:r>
              <a:rPr lang="ru-RU" u="sng" smtClean="0">
                <a:solidFill>
                  <a:schemeClr val="accent2">
                    <a:lumMod val="50000"/>
                  </a:schemeClr>
                </a:solidFill>
                <a:hlinkClick r:id="rId5"/>
              </a:rPr>
              <a:t>https://dob.1sept.ru/</a:t>
            </a:r>
            <a:r>
              <a:rPr lang="ru-RU" smtClean="0">
                <a:solidFill>
                  <a:schemeClr val="accent2">
                    <a:lumMod val="50000"/>
                  </a:schemeClr>
                </a:solidFill>
              </a:rPr>
              <a:t> - журнал «Дошкольное образование» (опыт работы детских садов, формы работы с детьми и педагогами, методические рекомендации по их проведению;</a:t>
            </a:r>
          </a:p>
          <a:p>
            <a:r>
              <a:rPr lang="ru-RU" u="sng" smtClean="0">
                <a:solidFill>
                  <a:schemeClr val="accent2">
                    <a:lumMod val="50000"/>
                  </a:schemeClr>
                </a:solidFill>
                <a:hlinkClick r:id="rId6"/>
              </a:rPr>
              <a:t>https://obruch.ru/</a:t>
            </a:r>
            <a:r>
              <a:rPr lang="ru-RU" smtClean="0">
                <a:solidFill>
                  <a:schemeClr val="accent2">
                    <a:lumMod val="50000"/>
                  </a:schemeClr>
                </a:solidFill>
              </a:rPr>
              <a:t> -журнал «Обруч» (методические рекомендации    по работе с педагогами и с родителями воспитанников, электронные  сборники статей);</a:t>
            </a:r>
          </a:p>
          <a:p>
            <a:r>
              <a:rPr lang="ru-RU" u="sng" smtClean="0">
                <a:solidFill>
                  <a:schemeClr val="accent2">
                    <a:lumMod val="50000"/>
                  </a:schemeClr>
                </a:solidFill>
                <a:hlinkClick r:id="rId7"/>
              </a:rPr>
              <a:t>https://dovosp.ru/</a:t>
            </a:r>
            <a:r>
              <a:rPr lang="ru-RU" smtClean="0">
                <a:solidFill>
                  <a:schemeClr val="accent2">
                    <a:lumMod val="50000"/>
                  </a:schemeClr>
                </a:solidFill>
              </a:rPr>
              <a:t> - издательский дом «Воспитание дошкольника» (конспекты методических мероприятий, мастер-классы, памятки по работе с родителями);</a:t>
            </a:r>
          </a:p>
          <a:p>
            <a:r>
              <a:rPr lang="ru-RU" u="sng" smtClean="0">
                <a:solidFill>
                  <a:schemeClr val="accent2">
                    <a:lumMod val="50000"/>
                  </a:schemeClr>
                </a:solidFill>
                <a:hlinkClick r:id="rId8"/>
              </a:rPr>
              <a:t>https://dohcolonoc.ru/zanyatiya.html</a:t>
            </a:r>
            <a:r>
              <a:rPr lang="ru-RU" smtClean="0">
                <a:solidFill>
                  <a:schemeClr val="accent2">
                    <a:lumMod val="50000"/>
                  </a:schemeClr>
                </a:solidFill>
              </a:rPr>
              <a:t> - «Дошколенок.ру» (консультации для воспитателей, сценарии мероприятий, методические разработки, мастер-классы);</a:t>
            </a:r>
          </a:p>
          <a:p>
            <a:r>
              <a:rPr lang="ru-RU" u="sng" smtClean="0">
                <a:solidFill>
                  <a:schemeClr val="accent2">
                    <a:lumMod val="50000"/>
                  </a:schemeClr>
                </a:solidFill>
                <a:hlinkClick r:id="rId9"/>
              </a:rPr>
              <a:t>https://pedportal.net/doshkolnoe-obrazovanie/</a:t>
            </a:r>
            <a:endParaRPr lang="ru-RU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mtClean="0">
                <a:solidFill>
                  <a:schemeClr val="accent2">
                    <a:lumMod val="50000"/>
                  </a:schemeClr>
                </a:solidFill>
              </a:rPr>
              <a:t>- «Педпортал» (тематические презентации, сценарии мероприятий);</a:t>
            </a:r>
          </a:p>
          <a:p>
            <a:r>
              <a:rPr lang="ru-RU" u="sng" smtClean="0">
                <a:solidFill>
                  <a:schemeClr val="accent2">
                    <a:lumMod val="50000"/>
                  </a:schemeClr>
                </a:solidFill>
                <a:hlinkClick r:id="rId10"/>
              </a:rPr>
              <a:t>https://pedsovet.su/load/260</a:t>
            </a:r>
            <a:r>
              <a:rPr lang="ru-RU" smtClean="0">
                <a:solidFill>
                  <a:schemeClr val="accent2">
                    <a:lumMod val="50000"/>
                  </a:schemeClr>
                </a:solidFill>
              </a:rPr>
              <a:t> - «Педсовет» (планирование, документы, родительские собрания в ДОУ).</a:t>
            </a:r>
          </a:p>
          <a:p>
            <a:endParaRPr lang="ru-RU"/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463" y="1593669"/>
            <a:ext cx="9849393" cy="3148148"/>
          </a:xfrm>
        </p:spPr>
        <p:txBody>
          <a:bodyPr>
            <a:normAutofit/>
          </a:bodyPr>
          <a:lstStyle/>
          <a:p>
            <a:pPr algn="ctr"/>
            <a:r>
              <a:rPr lang="ru-RU" sz="6600" smtClean="0">
                <a:solidFill>
                  <a:schemeClr val="accent5">
                    <a:lumMod val="50000"/>
                  </a:schemeClr>
                </a:solidFill>
              </a:rPr>
              <a:t>Спасибо за внимание!</a:t>
            </a:r>
            <a:endParaRPr lang="ru-RU" sz="660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xmlns:p159="http://schemas.microsoft.com/office/powerpoint/2015/09/main" xmlns:p15="http://schemas.microsoft.com/office/powerpoint/2012/main" xmlns:a14="http://schemas.microsoft.com/office/drawing/2010/main" val="45122824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37314" y="822960"/>
            <a:ext cx="5656217" cy="5381897"/>
          </a:xfrm>
        </p:spPr>
        <p:txBody>
          <a:bodyPr>
            <a:noAutofit/>
          </a:bodyPr>
          <a:lstStyle/>
          <a:p>
            <a:r>
              <a:rPr lang="ru-RU" sz="3200" b="1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Артюшкина Татьяна Николаевна</a:t>
            </a:r>
            <a:br>
              <a:rPr lang="ru-RU" sz="3200" b="1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Должность: воспитатель</a:t>
            </a:r>
            <a:br>
              <a:rPr lang="ru-RU" sz="3200" b="1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Педагогический стаж работы: </a:t>
            </a:r>
            <a:br>
              <a:rPr lang="ru-RU" sz="3200" b="1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 лет</a:t>
            </a:r>
            <a:br>
              <a:rPr lang="ru-RU" sz="3200" b="1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высшее профессиональное</a:t>
            </a:r>
            <a:r>
              <a:rPr lang="ru-RU" sz="3200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10667999" y="6283233"/>
            <a:ext cx="69670" cy="431074"/>
          </a:xfrm>
        </p:spPr>
        <p:txBody>
          <a:bodyPr>
            <a:normAutofit fontScale="92500" lnSpcReduction="20000"/>
          </a:bodyPr>
          <a:lstStyle/>
          <a:p>
            <a:r>
              <a:rPr lang="ru-RU" smtClean="0"/>
              <a:t>.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val="0"/>
              </a:ext>
            </a:extLst>
          </a:blip>
          <a:stretch>
            <a:fillRect/>
          </a:stretch>
        </p:blipFill>
        <p:spPr>
          <a:xfrm>
            <a:off x="237547" y="173038"/>
            <a:ext cx="4007882" cy="646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xmlns:p159="http://schemas.microsoft.com/office/powerpoint/2015/09/main" xmlns:p15="http://schemas.microsoft.com/office/powerpoint/2012/main" xmlns:a14="http://schemas.microsoft.com/office/drawing/2010/main" val="387441532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f8c0fe18414e5c2a419028a1c1b184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3213"/>
            <a:ext cx="3383280" cy="42238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954" y="666205"/>
            <a:ext cx="4297681" cy="3513909"/>
          </a:xfrm>
        </p:spPr>
        <p:txBody>
          <a:bodyPr>
            <a:normAutofit/>
          </a:bodyPr>
          <a:lstStyle/>
          <a:p>
            <a:pPr algn="ctr"/>
            <a:r>
              <a:rPr lang="ru-RU" sz="2800" b="1">
                <a:solidFill>
                  <a:schemeClr val="accent4">
                    <a:lumMod val="50000"/>
                  </a:schemeClr>
                </a:solidFill>
                <a:effectLst/>
              </a:rPr>
              <a:t>Мой педагогический девиз</a:t>
            </a:r>
            <a:r>
              <a:rPr lang="ru-RU" sz="2800" b="1" smtClean="0">
                <a:solidFill>
                  <a:schemeClr val="accent4">
                    <a:lumMod val="50000"/>
                  </a:schemeClr>
                </a:solidFill>
                <a:effectLst/>
              </a:rPr>
              <a:t>: </a:t>
            </a:r>
            <a:br>
              <a:rPr lang="ru-RU" sz="2800" b="1" smtClean="0">
                <a:solidFill>
                  <a:schemeClr val="accent4">
                    <a:lumMod val="50000"/>
                  </a:schemeClr>
                </a:solidFill>
                <a:effectLst/>
              </a:rPr>
            </a:br>
            <a:r>
              <a:rPr lang="ru-RU" sz="2800" smtClean="0">
                <a:solidFill>
                  <a:schemeClr val="accent4">
                    <a:lumMod val="50000"/>
                  </a:schemeClr>
                </a:solidFill>
                <a:effectLst/>
              </a:rPr>
              <a:t>Я педагог, наставник, воспитатель. За что благодарю свою судьбу!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15" name="Рисунок 1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val="0"/>
              </a:ext>
            </a:extLst>
          </a:blip>
          <a:srcRect t="10227" b="10227"/>
          <a:stretch>
            <a:fillRect/>
          </a:stretch>
        </p:blipFill>
        <p:spPr>
          <a:xfrm>
            <a:off x="4776484" y="992778"/>
            <a:ext cx="6744956" cy="359732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4911634"/>
            <a:ext cx="8244597" cy="1254034"/>
          </a:xfrm>
        </p:spPr>
        <p:txBody>
          <a:bodyPr>
            <a:noAutofit/>
          </a:bodyPr>
          <a:lstStyle/>
          <a:p>
            <a:r>
              <a:rPr lang="ru-RU" sz="2800" b="1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Мне не суждено совершить подвиг, но я горжусь тем, что люди мне доверили самое дорогое – своих детей!</a:t>
            </a:r>
            <a:endParaRPr lang="ru-RU" sz="2800" b="1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xmlns:p159="http://schemas.microsoft.com/office/powerpoint/2015/09/main" xmlns:p15="http://schemas.microsoft.com/office/powerpoint/2012/main" xmlns:a14="http://schemas.microsoft.com/office/drawing/2010/main" val="174261323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6905" y="1331495"/>
            <a:ext cx="810240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Закончила Чебоксарский педагогический колледж по специальности «Дошкольное образование» в1999г.</a:t>
            </a:r>
            <a:b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Присвоена квалификация «Воспитатель с правом обучения русскому языку детей дошкольного возраста</a:t>
            </a:r>
            <a:r>
              <a:rPr lang="ru-RU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2013г. закончила частное образовательное учреждение высшего профессионального образования «Институт экономики, управления и права» г</a:t>
            </a:r>
            <a:r>
              <a:rPr lang="ru-RU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Казань. </a:t>
            </a:r>
            <a: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Присуждена квалификация «Экономист» по специальности «Финансы и кредит</a:t>
            </a:r>
            <a:r>
              <a:rPr lang="ru-RU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>
                <a:solidFill>
                  <a:schemeClr val="accent5">
                    <a:lumMod val="50000"/>
                  </a:schemeClr>
                </a:solidFill>
              </a:rPr>
            </a:br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xmlns:p159="http://schemas.microsoft.com/office/powerpoint/2015/09/main" xmlns:p15="http://schemas.microsoft.com/office/powerpoint/2012/main" xmlns:a14="http://schemas.microsoft.com/office/drawing/2010/main" val="138211484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038" y="3875640"/>
            <a:ext cx="4898573" cy="25904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102" y="1349052"/>
            <a:ext cx="4846321" cy="25076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92" y="1774099"/>
            <a:ext cx="4976949" cy="2799534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09600" y="182880"/>
            <a:ext cx="10972800" cy="1175657"/>
          </a:xfrm>
        </p:spPr>
        <p:txBody>
          <a:bodyPr>
            <a:normAutofit fontScale="90000"/>
          </a:bodyPr>
          <a:lstStyle/>
          <a:p>
            <a:r>
              <a:rPr lang="ru-RU" smtClean="0">
                <a:solidFill>
                  <a:srgbClr val="002060"/>
                </a:solidFill>
              </a:rPr>
              <a:t>Повышение квалификации, профессиональная переподготовка</a:t>
            </a:r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xmlns:p159="http://schemas.microsoft.com/office/powerpoint/2015/09/main" xmlns:p15="http://schemas.microsoft.com/office/powerpoint/2012/main" xmlns:a14="http://schemas.microsoft.com/office/drawing/2010/main" val="5649756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18012"/>
            <a:ext cx="10911840" cy="809898"/>
          </a:xfrm>
        </p:spPr>
        <p:txBody>
          <a:bodyPr/>
          <a:lstStyle/>
          <a:p>
            <a:pPr algn="ctr"/>
            <a:r>
              <a:rPr lang="ru-RU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Сертификаты</a:t>
            </a:r>
            <a:endParaRPr lang="ru-RU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3474" y="2401540"/>
            <a:ext cx="5384800" cy="3027785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15167" y="1565518"/>
            <a:ext cx="5384800" cy="302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xmlns:p159="http://schemas.microsoft.com/office/powerpoint/2015/09/main" xmlns:p15="http://schemas.microsoft.com/office/powerpoint/2012/main" xmlns:a14="http://schemas.microsoft.com/office/drawing/2010/main" val="84295332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Сертификаты</a:t>
            </a:r>
            <a:endParaRPr lang="ru-RU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3508" y="1481684"/>
            <a:ext cx="5654040" cy="465786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2931" y="2634134"/>
            <a:ext cx="4184650" cy="235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xmlns:p159="http://schemas.microsoft.com/office/powerpoint/2015/09/main" xmlns:p15="http://schemas.microsoft.com/office/powerpoint/2012/main" xmlns:a14="http://schemas.microsoft.com/office/drawing/2010/main" val="151713986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accent5">
                    <a:lumMod val="75000"/>
                  </a:schemeClr>
                </a:solidFill>
              </a:rPr>
              <a:t>Мои достижения</a:t>
            </a:r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Почетная грамота отдела образования администрации города Новочебоксарска Чувашской Республики за многолетний добросовестный труд в деле воспитания и обучения подрастающего поколения и в честь профессионального праздника Дня воспитателя и всех дошкольных работников, приказ №659 от 18.09. 2023г.</a:t>
            </a:r>
            <a:endParaRPr lang="ru-RU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Почетная грамота отдела образования администрации города Новочебоксарска Чувашской Республики, Центра мониторинга образования и психолого-педагогического сопровождения города Новочебоксарска, </a:t>
            </a:r>
          </a:p>
          <a:p>
            <a:r>
              <a:rPr lang="ru-RU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развития творчества детей и юношества им. А.И.Андрианова  за подготовку победителя (призера) открытой городской научно-практической конференции-фестиваля младших школьников и дошкольников «Юные Исследователи» 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xmlns:p159="http://schemas.microsoft.com/office/powerpoint/2015/09/main" xmlns:p15="http://schemas.microsoft.com/office/powerpoint/2012/main" xmlns:a14="http://schemas.microsoft.com/office/drawing/2010/main" val="288162187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19349" y="1737360"/>
            <a:ext cx="3592286" cy="4532811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16200000">
            <a:off x="6868647" y="813527"/>
            <a:ext cx="3304905" cy="5695406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xmlns:p159="http://schemas.microsoft.com/office/powerpoint/2015/09/main" xmlns:p15="http://schemas.microsoft.com/office/powerpoint/2012/main" xmlns:a14="http://schemas.microsoft.com/office/drawing/2010/main" val="288162187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Arial"/>
        <a:cs typeface="Arial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Arial"/>
        <a:cs typeface="Arial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380</TotalTime>
  <Words>452</Words>
  <Application>Aspose.Slides for .NET</Application>
  <PresentationFormat>Произвольный</PresentationFormat>
  <Paragraphs>36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Муниципальное бюджетное образовательное учреждение «Детский сад общеразвивающего вида с приоритетным осуществлением деятельности по физическому развитию детей №49 «Веселый гном» города Новочебоксарск Чувашской Республики </vt:lpstr>
      <vt:lpstr>Артюшкина Татьяна Николаевна Должность: воспитатель  Педагогический стаж работы:  12 лет Образование: высшее профессиональное  </vt:lpstr>
      <vt:lpstr>Мой педагогический девиз:  Я педагог, наставник, воспитатель. За что благодарю свою судьбу! </vt:lpstr>
      <vt:lpstr>Слайд 4</vt:lpstr>
      <vt:lpstr>Повышение квалификации, профессиональная переподготовка</vt:lpstr>
      <vt:lpstr>Сертификаты</vt:lpstr>
      <vt:lpstr>Сертификаты</vt:lpstr>
      <vt:lpstr>Мои достижения</vt:lpstr>
      <vt:lpstr>Слайд 9</vt:lpstr>
      <vt:lpstr>Взаимодействие с семьями воспитанников</vt:lpstr>
      <vt:lpstr>Наши руки не для скуки. </vt:lpstr>
      <vt:lpstr>Реализация городского библиотерапевтического проекта «Подарите детям чтения доброго»</vt:lpstr>
      <vt:lpstr>Правила дорожного движения – одно из приоритетных направлений деятельности дошкольного учреждения</vt:lpstr>
      <vt:lpstr>Праздники и развлечения – значимые мероприятия в жизни детского сада, которые оставляют  яркие впечатления для детей.</vt:lpstr>
      <vt:lpstr>Мое увлечение-разведение комнатных                       растений «Делать то, что доставляет удовольствие – значит, быть свободным»</vt:lpstr>
      <vt:lpstr>Электронные образовательные ресурсы по вопросам дошкольного образования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Артюшкина Татьяна Николаевна Должность: воспитатель  Педагогический стаж работы: 12 лет Образование: высшее  Закончила Чебоксарский педагогический колледж по специальности «Дошкольное образование» в1999г</dc:title>
  <dc:creator>Пользователь</dc:creator>
  <cp:lastModifiedBy>-</cp:lastModifiedBy>
  <cp:revision>53</cp:revision>
  <dcterms:created xsi:type="dcterms:W3CDTF">2023-11-19T15:22:14Z</dcterms:created>
  <dcterms:modified xsi:type="dcterms:W3CDTF">2024-02-02T12:10:09Z</dcterms:modified>
</cp:coreProperties>
</file>