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1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98E35B-C32C-44AC-A28F-EB63B1E432D2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3672408" cy="1890231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accent6"/>
              </a:solidFill>
            </a:endParaRPr>
          </a:p>
          <a:p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1"/>
            <a:ext cx="6344592" cy="1872207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accent6"/>
                </a:solidFill>
              </a:rPr>
              <a:t>«Что должен знать и уметь выпускник подготовительной к школе группы».</a:t>
            </a:r>
            <a:endParaRPr lang="ru-RU" sz="2800" dirty="0">
              <a:solidFill>
                <a:schemeClr val="accent6"/>
              </a:solidFill>
            </a:endParaRPr>
          </a:p>
        </p:txBody>
      </p:sp>
      <p:pic>
        <p:nvPicPr>
          <p:cNvPr id="6" name="Рисунок 5" descr="http://ds880.wmsite.ru/_mod_files/ce_images/04_zst.gif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08920"/>
            <a:ext cx="3112120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07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512511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6"/>
                </a:solidFill>
              </a:rPr>
              <a:t>Животный и растительный мир</a:t>
            </a:r>
            <a:endParaRPr lang="ru-RU" sz="3600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204864"/>
            <a:ext cx="6400800" cy="388843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Животный мир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Дети должны иметь представление: </a:t>
            </a:r>
            <a:br>
              <a:rPr lang="ru-RU" dirty="0"/>
            </a:br>
            <a:r>
              <a:rPr lang="ru-RU" dirty="0"/>
              <a:t>- о домашних и диких животных; </a:t>
            </a:r>
            <a:br>
              <a:rPr lang="ru-RU" dirty="0"/>
            </a:br>
            <a:r>
              <a:rPr lang="ru-RU" dirty="0"/>
              <a:t>- о перелетных и зимующих птицах; </a:t>
            </a:r>
            <a:br>
              <a:rPr lang="ru-RU" dirty="0"/>
            </a:br>
            <a:r>
              <a:rPr lang="ru-RU" dirty="0"/>
              <a:t>- о зависимости изменений в живой природе от изменений в неживой природе.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Растительный мир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Дети должны иметь представление: </a:t>
            </a:r>
            <a:br>
              <a:rPr lang="ru-RU" dirty="0"/>
            </a:br>
            <a:r>
              <a:rPr lang="ru-RU" dirty="0"/>
              <a:t>- об условиях необходимых для роста растений; </a:t>
            </a:r>
            <a:br>
              <a:rPr lang="ru-RU" dirty="0"/>
            </a:br>
            <a:r>
              <a:rPr lang="ru-RU" dirty="0"/>
              <a:t>- о лесных ягодах и грибах; </a:t>
            </a:r>
            <a:br>
              <a:rPr lang="ru-RU" dirty="0"/>
            </a:br>
            <a:r>
              <a:rPr lang="ru-RU" dirty="0"/>
              <a:t>- об овощах и фруктах; </a:t>
            </a:r>
            <a:br>
              <a:rPr lang="ru-RU" dirty="0"/>
            </a:br>
            <a:r>
              <a:rPr lang="ru-RU" dirty="0"/>
              <a:t>- о деревьях, кустарниках и цветах.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Дети должны уметь различать и называть деревья по коре, листьям, плодам. </a:t>
            </a:r>
          </a:p>
        </p:txBody>
      </p:sp>
    </p:spTree>
    <p:extLst>
      <p:ext uri="{BB962C8B-B14F-4D97-AF65-F5344CB8AC3E}">
        <p14:creationId xmlns="" xmlns:p14="http://schemas.microsoft.com/office/powerpoint/2010/main" val="41888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6512511" cy="1006048"/>
          </a:xfrm>
        </p:spPr>
        <p:txBody>
          <a:bodyPr/>
          <a:lstStyle/>
          <a:p>
            <a:r>
              <a:rPr lang="ru-RU" dirty="0">
                <a:solidFill>
                  <a:schemeClr val="accent6"/>
                </a:solidFill>
              </a:rPr>
              <a:t>Крупная моторика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204864"/>
            <a:ext cx="6741368" cy="3816424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>
                <a:solidFill>
                  <a:schemeClr val="tx1"/>
                </a:solidFill>
              </a:rPr>
              <a:t>Дети должны уметь: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 прямо и твердо ходить, бегать, прыгать;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 точно ловить и кидать мяч;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 на протяжении некоторого времени носить не очень легкие вещи, большие предметы;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 застегивать пуговицы, завязывать шнурки.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44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512511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Мелкая </a:t>
            </a:r>
            <a:r>
              <a:rPr lang="ru-RU" dirty="0">
                <a:solidFill>
                  <a:schemeClr val="accent6"/>
                </a:solidFill>
              </a:rPr>
              <a:t>моторика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132856"/>
            <a:ext cx="7245424" cy="374441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Дети должны уметь: </a:t>
            </a:r>
            <a:br>
              <a:rPr lang="ru-RU" sz="3200" dirty="0"/>
            </a:br>
            <a:r>
              <a:rPr lang="ru-RU" sz="3200" dirty="0"/>
              <a:t>- проводить прямые, не дрожащие линии; </a:t>
            </a:r>
            <a:br>
              <a:rPr lang="ru-RU" sz="3200" dirty="0"/>
            </a:br>
            <a:r>
              <a:rPr lang="ru-RU" sz="3200" dirty="0"/>
              <a:t>- «видеть» строку и писать в ней; </a:t>
            </a:r>
            <a:br>
              <a:rPr lang="ru-RU" sz="3200" dirty="0"/>
            </a:br>
            <a:r>
              <a:rPr lang="ru-RU" sz="3200" dirty="0"/>
              <a:t>- видеть клеточки и точно вести по ним рисунок. </a:t>
            </a:r>
          </a:p>
          <a:p>
            <a:r>
              <a:rPr lang="ru-RU" sz="3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26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08720"/>
            <a:ext cx="7317432" cy="504056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6"/>
                </a:solidFill>
              </a:rPr>
              <a:t>В области </a:t>
            </a:r>
            <a:r>
              <a:rPr lang="ru-RU" b="1" dirty="0">
                <a:solidFill>
                  <a:schemeClr val="accent6"/>
                </a:solidFill>
              </a:rPr>
              <a:t>развития речи и готовности к овладению грамотой</a:t>
            </a:r>
            <a:r>
              <a:rPr lang="ru-RU" dirty="0">
                <a:solidFill>
                  <a:schemeClr val="accent6"/>
                </a:solidFill>
              </a:rPr>
              <a:t> будущему первокласснику необходимо: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 smtClean="0">
              <a:solidFill>
                <a:schemeClr val="accent6"/>
              </a:solidFill>
            </a:endParaRPr>
          </a:p>
          <a:p>
            <a:endParaRPr lang="ru-RU" dirty="0">
              <a:solidFill>
                <a:schemeClr val="accent6"/>
              </a:solidFill>
            </a:endParaRPr>
          </a:p>
          <a:p>
            <a:r>
              <a:rPr lang="ru-RU" dirty="0" smtClean="0"/>
              <a:t>• </a:t>
            </a:r>
            <a:r>
              <a:rPr lang="ru-RU" dirty="0"/>
              <a:t>уметь чётко произносить все звуки речи; </a:t>
            </a:r>
            <a:br>
              <a:rPr lang="ru-RU" dirty="0"/>
            </a:br>
            <a:r>
              <a:rPr lang="ru-RU" dirty="0"/>
              <a:t>• уметь интонационно выделять звук в словах; </a:t>
            </a:r>
            <a:br>
              <a:rPr lang="ru-RU" dirty="0"/>
            </a:br>
            <a:r>
              <a:rPr lang="ru-RU" dirty="0"/>
              <a:t>• уметь выделять заданный звук в потоке речи; </a:t>
            </a:r>
            <a:br>
              <a:rPr lang="ru-RU" dirty="0"/>
            </a:br>
            <a:r>
              <a:rPr lang="ru-RU" dirty="0"/>
              <a:t>• уметь определять место звука в слове ( в начале, в середине, в конце); </a:t>
            </a:r>
            <a:br>
              <a:rPr lang="ru-RU" dirty="0"/>
            </a:br>
            <a:r>
              <a:rPr lang="ru-RU" dirty="0"/>
              <a:t>• уметь произносить слова по слогам; </a:t>
            </a:r>
            <a:br>
              <a:rPr lang="ru-RU" dirty="0"/>
            </a:br>
            <a:r>
              <a:rPr lang="ru-RU" dirty="0"/>
              <a:t>• уметь составлять предложения из 3-5 слов; </a:t>
            </a:r>
            <a:br>
              <a:rPr lang="ru-RU" dirty="0"/>
            </a:br>
            <a:r>
              <a:rPr lang="ru-RU" dirty="0"/>
              <a:t>• уметь называть в предложении только 2-е слово, только 3-е слово, только 4-е слово и т.д.; </a:t>
            </a:r>
            <a:br>
              <a:rPr lang="ru-RU" dirty="0"/>
            </a:br>
            <a:r>
              <a:rPr lang="ru-RU" dirty="0"/>
              <a:t>• уметь использовать обобщающие понятия (медведь, лиса, волк – это животные); </a:t>
            </a:r>
            <a:br>
              <a:rPr lang="ru-RU" dirty="0"/>
            </a:br>
            <a:r>
              <a:rPr lang="ru-RU" dirty="0"/>
              <a:t>• уметь составлять рассказ по картинке (например, «В зоопарке», «На детской площадке», «За грибами», «Отдых на море» и т. д.) </a:t>
            </a:r>
            <a:br>
              <a:rPr lang="ru-RU" dirty="0"/>
            </a:br>
            <a:r>
              <a:rPr lang="ru-RU" dirty="0"/>
              <a:t>• уметь составлять несколько предложений о предмете; </a:t>
            </a:r>
            <a:br>
              <a:rPr lang="ru-RU" dirty="0"/>
            </a:br>
            <a:r>
              <a:rPr lang="ru-RU" dirty="0"/>
              <a:t>• различать жанры художественной литературы (сказка, рассказ, стихотворение, басня); </a:t>
            </a:r>
            <a:br>
              <a:rPr lang="ru-RU" dirty="0"/>
            </a:br>
            <a:r>
              <a:rPr lang="ru-RU" dirty="0"/>
              <a:t>• уметь наизусть читать любимые стихотворения; </a:t>
            </a:r>
            <a:br>
              <a:rPr lang="ru-RU" dirty="0"/>
            </a:br>
            <a:r>
              <a:rPr lang="ru-RU" dirty="0"/>
              <a:t>• уметь последовательно передавать содержание сказки.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80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08720"/>
            <a:ext cx="7029400" cy="504056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6"/>
                </a:solidFill>
              </a:rPr>
              <a:t>К началу обучения в школе у ребёнка должны быть развиты </a:t>
            </a:r>
            <a:r>
              <a:rPr lang="ru-RU" b="1" dirty="0">
                <a:solidFill>
                  <a:schemeClr val="accent6"/>
                </a:solidFill>
              </a:rPr>
              <a:t>элементы математического представления: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 smtClean="0">
              <a:solidFill>
                <a:schemeClr val="accent6"/>
              </a:solidFill>
            </a:endParaRPr>
          </a:p>
          <a:p>
            <a:endParaRPr lang="ru-RU" dirty="0">
              <a:solidFill>
                <a:schemeClr val="accent6"/>
              </a:solidFill>
            </a:endParaRPr>
          </a:p>
          <a:p>
            <a:r>
              <a:rPr lang="ru-RU" dirty="0" smtClean="0"/>
              <a:t>• </a:t>
            </a:r>
            <a:r>
              <a:rPr lang="ru-RU" dirty="0"/>
              <a:t>знать цифры от 0 до </a:t>
            </a:r>
            <a:r>
              <a:rPr lang="ru-RU" dirty="0" smtClean="0"/>
              <a:t>20;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уметь считать до 10 и обратно, от 6 до 10, от 7 до 2 и т. д; </a:t>
            </a:r>
            <a:br>
              <a:rPr lang="ru-RU" dirty="0"/>
            </a:br>
            <a:r>
              <a:rPr lang="ru-RU" dirty="0"/>
              <a:t>• уметь называть предыдущее и последующее число относительно любого числа в пределах первого десятка; </a:t>
            </a:r>
            <a:br>
              <a:rPr lang="ru-RU" dirty="0"/>
            </a:br>
            <a:r>
              <a:rPr lang="ru-RU" dirty="0"/>
              <a:t>• знать знаки +, - , =, &lt;, &gt;; </a:t>
            </a:r>
            <a:br>
              <a:rPr lang="ru-RU" dirty="0"/>
            </a:br>
            <a:r>
              <a:rPr lang="ru-RU" dirty="0"/>
              <a:t>• уметь сравнивать числа первого десятка (например, 7&lt;8, 5&gt;4, 6=6) </a:t>
            </a:r>
            <a:br>
              <a:rPr lang="ru-RU" dirty="0"/>
            </a:br>
            <a:r>
              <a:rPr lang="ru-RU" dirty="0"/>
              <a:t>• уметь соотносить цифру и число предметов; </a:t>
            </a:r>
            <a:br>
              <a:rPr lang="ru-RU" dirty="0"/>
            </a:br>
            <a:r>
              <a:rPr lang="ru-RU" dirty="0"/>
              <a:t>• уметь сравнивать две группы предметов; </a:t>
            </a:r>
            <a:br>
              <a:rPr lang="ru-RU" dirty="0"/>
            </a:br>
            <a:r>
              <a:rPr lang="ru-RU" dirty="0"/>
              <a:t>• уметь составлять и решать задачи в одно действие на сложение и вычитание; </a:t>
            </a:r>
            <a:br>
              <a:rPr lang="ru-RU" dirty="0"/>
            </a:br>
            <a:r>
              <a:rPr lang="ru-RU" dirty="0"/>
              <a:t>• уметь сравнивать предметы по цвету. Форме, размеру; </a:t>
            </a:r>
            <a:br>
              <a:rPr lang="ru-RU" dirty="0"/>
            </a:br>
            <a:r>
              <a:rPr lang="ru-RU" dirty="0"/>
              <a:t>• знать названия фигур: треугольник, квадрат, круг; </a:t>
            </a:r>
            <a:br>
              <a:rPr lang="ru-RU" dirty="0"/>
            </a:br>
            <a:r>
              <a:rPr lang="ru-RU" dirty="0"/>
              <a:t>• уметь оперировать понятиями: «налево», «направо», «вверх», «вниз», «раньше», «позже», «перед», «за», «между» и т. д.; </a:t>
            </a:r>
            <a:br>
              <a:rPr lang="ru-RU" dirty="0"/>
            </a:br>
            <a:r>
              <a:rPr lang="ru-RU" dirty="0"/>
              <a:t>• уметь группировать по определённому признаку предложенные предметы.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518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836712"/>
            <a:ext cx="702940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6"/>
                </a:solidFill>
              </a:rPr>
              <a:t>В области </a:t>
            </a:r>
            <a:r>
              <a:rPr lang="ru-RU" b="1" dirty="0">
                <a:solidFill>
                  <a:schemeClr val="accent6"/>
                </a:solidFill>
              </a:rPr>
              <a:t>представлений об окружающем мире</a:t>
            </a:r>
            <a:r>
              <a:rPr lang="ru-RU" dirty="0">
                <a:solidFill>
                  <a:schemeClr val="accent6"/>
                </a:solidFill>
              </a:rPr>
              <a:t> будущему первокласснику необходимо: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 smtClean="0">
              <a:solidFill>
                <a:schemeClr val="accent6"/>
              </a:solidFill>
            </a:endParaRPr>
          </a:p>
          <a:p>
            <a:r>
              <a:rPr lang="ru-RU" dirty="0" smtClean="0"/>
              <a:t>• </a:t>
            </a:r>
            <a:r>
              <a:rPr lang="ru-RU" dirty="0"/>
              <a:t>уметь различать по внешнему виду растения, распространённые в нашей местности (например, ель, сосна, берёза, дуб, подсолнух, ромашка) и называть их отличительные признаки; </a:t>
            </a:r>
            <a:br>
              <a:rPr lang="ru-RU" dirty="0"/>
            </a:br>
            <a:r>
              <a:rPr lang="ru-RU" dirty="0"/>
              <a:t>• уметь различать диких и домашних животных ( медведь, белка, корова, заяц, коза); </a:t>
            </a:r>
            <a:br>
              <a:rPr lang="ru-RU" dirty="0"/>
            </a:br>
            <a:r>
              <a:rPr lang="ru-RU" dirty="0"/>
              <a:t>• уметь различать по внешнему виду птиц (например, дятел, воробей, сорока); </a:t>
            </a:r>
            <a:br>
              <a:rPr lang="ru-RU" dirty="0"/>
            </a:br>
            <a:r>
              <a:rPr lang="ru-RU" dirty="0"/>
              <a:t>• иметь представление о сезонных признаках природы (например, осень – жёлтые и красные листья на деревьях, увядающая трава, сбор урожая…); </a:t>
            </a:r>
            <a:br>
              <a:rPr lang="ru-RU" dirty="0"/>
            </a:br>
            <a:r>
              <a:rPr lang="ru-RU" dirty="0"/>
              <a:t>• знать названия 1-3 комнатных растений; </a:t>
            </a:r>
            <a:br>
              <a:rPr lang="ru-RU" dirty="0"/>
            </a:br>
            <a:r>
              <a:rPr lang="ru-RU" dirty="0"/>
              <a:t>• знать названия 12 месяцев года; </a:t>
            </a:r>
            <a:br>
              <a:rPr lang="ru-RU" dirty="0"/>
            </a:br>
            <a:r>
              <a:rPr lang="ru-RU" dirty="0"/>
              <a:t>• знать названия всех дней недели.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457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836712"/>
            <a:ext cx="6758136" cy="1008112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accent6"/>
                </a:solidFill>
              </a:rPr>
              <a:t>СПАСИБО ЗА ВНИМАНИЕ</a:t>
            </a:r>
            <a:endParaRPr lang="ru-RU" sz="4400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C:\Users\Elena\Desktop\shbp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27368"/>
            <a:ext cx="3888432" cy="3896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164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262192" cy="1008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Общий кругозор: </a:t>
            </a:r>
            <a:br>
              <a:rPr lang="ru-RU" dirty="0">
                <a:solidFill>
                  <a:schemeClr val="accent6"/>
                </a:solidFill>
              </a:rPr>
            </a:br>
            <a:r>
              <a:rPr lang="ru-RU" dirty="0">
                <a:solidFill>
                  <a:schemeClr val="accent6"/>
                </a:solidFill>
              </a:rPr>
              <a:t/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2276872"/>
            <a:ext cx="5924128" cy="3960440"/>
          </a:xfrm>
        </p:spPr>
        <p:txBody>
          <a:bodyPr>
            <a:normAutofit fontScale="92500" lnSpcReduction="20000"/>
          </a:bodyPr>
          <a:lstStyle/>
          <a:p>
            <a:pPr marL="640080" lvl="2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- Фамилия, имя. </a:t>
            </a:r>
            <a:br>
              <a:rPr lang="ru-RU" sz="2800" dirty="0"/>
            </a:br>
            <a:r>
              <a:rPr lang="ru-RU" sz="2800" dirty="0"/>
              <a:t>- Дата рождения. </a:t>
            </a:r>
            <a:br>
              <a:rPr lang="ru-RU" sz="2800" dirty="0"/>
            </a:br>
            <a:r>
              <a:rPr lang="ru-RU" sz="2800" dirty="0"/>
              <a:t>- Свой возраст. </a:t>
            </a:r>
            <a:br>
              <a:rPr lang="ru-RU" sz="2800" dirty="0"/>
            </a:br>
            <a:r>
              <a:rPr lang="ru-RU" sz="2800" dirty="0"/>
              <a:t>- Имя и отчество родителей. </a:t>
            </a:r>
            <a:br>
              <a:rPr lang="ru-RU" sz="2800" dirty="0"/>
            </a:br>
            <a:r>
              <a:rPr lang="ru-RU" sz="2800" dirty="0"/>
              <a:t>- Домашний адрес. </a:t>
            </a:r>
            <a:br>
              <a:rPr lang="ru-RU" sz="2800" dirty="0"/>
            </a:br>
            <a:r>
              <a:rPr lang="ru-RU" sz="2800" dirty="0"/>
              <a:t>- В какой стране живет. </a:t>
            </a:r>
            <a:br>
              <a:rPr lang="ru-RU" sz="2800" dirty="0"/>
            </a:br>
            <a:r>
              <a:rPr lang="ru-RU" sz="2800" dirty="0"/>
              <a:t>- Знание животных (диких, домашних, </a:t>
            </a:r>
            <a:r>
              <a:rPr lang="ru-RU" sz="2800" dirty="0" smtClean="0"/>
              <a:t>).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Знание растений. 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6672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6264696" cy="108012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Мышление: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628800"/>
            <a:ext cx="7317432" cy="396044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- Определение четвертого лишнего. </a:t>
            </a:r>
            <a:br>
              <a:rPr lang="ru-RU" sz="2800" dirty="0"/>
            </a:br>
            <a:r>
              <a:rPr lang="ru-RU" sz="2800" dirty="0"/>
              <a:t>- Классификация, обобщение. </a:t>
            </a:r>
            <a:br>
              <a:rPr lang="ru-RU" sz="2800" dirty="0"/>
            </a:br>
            <a:r>
              <a:rPr lang="ru-RU" sz="2800" dirty="0"/>
              <a:t>- Сходство/различия. </a:t>
            </a:r>
            <a:br>
              <a:rPr lang="ru-RU" sz="2800" dirty="0"/>
            </a:br>
            <a:r>
              <a:rPr lang="ru-RU" sz="2800" dirty="0"/>
              <a:t>- Умение решать логические задачи. </a:t>
            </a:r>
            <a:br>
              <a:rPr lang="ru-RU" sz="2800" dirty="0"/>
            </a:br>
            <a:r>
              <a:rPr lang="ru-RU" sz="2800" dirty="0"/>
              <a:t>- Сложение фигур из частей. </a:t>
            </a:r>
            <a:br>
              <a:rPr lang="ru-RU" sz="2800" dirty="0"/>
            </a:br>
            <a:r>
              <a:rPr lang="ru-RU" sz="2800" dirty="0"/>
              <a:t>- Сложение из счетных палочек. </a:t>
            </a:r>
            <a:br>
              <a:rPr lang="ru-RU" sz="2800" dirty="0"/>
            </a:br>
            <a:r>
              <a:rPr lang="ru-RU" sz="2800" dirty="0"/>
              <a:t>- Постройки из кубиков по чертежу, счет использованных кубиков. </a:t>
            </a:r>
            <a:r>
              <a:rPr lang="ru-RU" sz="2800" dirty="0" smtClean="0"/>
              <a:t>(</a:t>
            </a:r>
            <a:r>
              <a:rPr lang="ru-RU" sz="2800" dirty="0" err="1" smtClean="0"/>
              <a:t>Лего</a:t>
            </a:r>
            <a:r>
              <a:rPr lang="ru-RU" sz="2800" dirty="0" smtClean="0"/>
              <a:t>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9460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5947063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Внимание </a:t>
            </a:r>
            <a:r>
              <a:rPr lang="ru-RU" dirty="0">
                <a:solidFill>
                  <a:schemeClr val="accent6"/>
                </a:solidFill>
              </a:rPr>
              <a:t/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844824"/>
            <a:ext cx="6400800" cy="3744416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- Устойчивость (сравнение 2-х картинок с 10-15 различиями). </a:t>
            </a:r>
            <a:br>
              <a:rPr lang="ru-RU" sz="3000" dirty="0"/>
            </a:br>
            <a:r>
              <a:rPr lang="ru-RU" sz="3000" dirty="0"/>
              <a:t>- Переключение. </a:t>
            </a:r>
            <a:br>
              <a:rPr lang="ru-RU" sz="3000" dirty="0"/>
            </a:br>
            <a:r>
              <a:rPr lang="ru-RU" sz="3000" dirty="0"/>
              <a:t>- Распределение. </a:t>
            </a:r>
            <a:br>
              <a:rPr lang="ru-RU" sz="3000" dirty="0"/>
            </a:br>
            <a:r>
              <a:rPr lang="ru-RU" sz="3000" dirty="0"/>
              <a:t>Память: </a:t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- Повтор 10 слов или цифр. </a:t>
            </a:r>
            <a:br>
              <a:rPr lang="ru-RU" sz="3000" dirty="0"/>
            </a:br>
            <a:r>
              <a:rPr lang="ru-RU" sz="3000" dirty="0"/>
              <a:t>- Запоминание картинок, фигур, символов (до 10 шт.). </a:t>
            </a:r>
            <a:br>
              <a:rPr lang="ru-RU" sz="3000" dirty="0"/>
            </a:br>
            <a:r>
              <a:rPr lang="ru-RU" sz="3000" dirty="0"/>
              <a:t>- Пересказ текстов. </a:t>
            </a:r>
            <a:br>
              <a:rPr lang="ru-RU" sz="3000" dirty="0"/>
            </a:b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5298991" cy="115212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Речь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51630" y="1772816"/>
            <a:ext cx="5592170" cy="403244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- Артикуляция, произношение. </a:t>
            </a:r>
            <a:br>
              <a:rPr lang="ru-RU" sz="2800" dirty="0"/>
            </a:br>
            <a:r>
              <a:rPr lang="ru-RU" sz="2800" dirty="0"/>
              <a:t>- Отвечать на вопросы и задавать их. </a:t>
            </a:r>
            <a:br>
              <a:rPr lang="ru-RU" sz="2800" dirty="0"/>
            </a:br>
            <a:r>
              <a:rPr lang="ru-RU" sz="2800" dirty="0"/>
              <a:t>- Строить рассказы по картинкам. </a:t>
            </a:r>
            <a:br>
              <a:rPr lang="ru-RU" sz="2800" dirty="0"/>
            </a:br>
            <a:r>
              <a:rPr lang="ru-RU" sz="2800" dirty="0"/>
              <a:t>- Сочинять сказки. </a:t>
            </a:r>
            <a:br>
              <a:rPr lang="ru-RU" sz="2800" dirty="0"/>
            </a:br>
            <a:r>
              <a:rPr lang="ru-RU" sz="2800" dirty="0"/>
              <a:t>- Составлять предложения. </a:t>
            </a:r>
            <a:br>
              <a:rPr lang="ru-RU" sz="2800" dirty="0"/>
            </a:br>
            <a:r>
              <a:rPr lang="ru-RU" sz="2800" dirty="0"/>
              <a:t>- Заучивать наизусть стихи, прозу.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1522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764704"/>
            <a:ext cx="7190184" cy="93610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Моторика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7101408" cy="374441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600" dirty="0"/>
              <a:t>- Правильно держать ручку, карандаш, кисточку. </a:t>
            </a:r>
            <a:br>
              <a:rPr lang="ru-RU" sz="2600" dirty="0"/>
            </a:br>
            <a:r>
              <a:rPr lang="ru-RU" sz="2600" dirty="0"/>
              <a:t>- Уметь чертить прямую линию. </a:t>
            </a:r>
            <a:br>
              <a:rPr lang="ru-RU" sz="2600" dirty="0"/>
            </a:br>
            <a:r>
              <a:rPr lang="ru-RU" sz="2600" dirty="0"/>
              <a:t>- Писать печатную букву по образцу. </a:t>
            </a:r>
            <a:br>
              <a:rPr lang="ru-RU" sz="2600" dirty="0"/>
            </a:br>
            <a:r>
              <a:rPr lang="ru-RU" sz="2600" dirty="0"/>
              <a:t>- Вырезать из бумаги. </a:t>
            </a:r>
            <a:br>
              <a:rPr lang="ru-RU" sz="2600" dirty="0"/>
            </a:br>
            <a:r>
              <a:rPr lang="ru-RU" sz="2600" dirty="0"/>
              <a:t>- Аккуратно клеить. </a:t>
            </a:r>
            <a:br>
              <a:rPr lang="ru-RU" sz="2600" dirty="0"/>
            </a:br>
            <a:r>
              <a:rPr lang="ru-RU" sz="2600" dirty="0"/>
              <a:t>- Рисовать как отдельные образцы, так и сюжетные картинки. </a:t>
            </a:r>
            <a:br>
              <a:rPr lang="ru-RU" sz="2600" dirty="0"/>
            </a:br>
            <a:r>
              <a:rPr lang="ru-RU" sz="2600" dirty="0"/>
              <a:t>- Лепить как отдельные образы, так и целые композиции. </a:t>
            </a:r>
            <a:br>
              <a:rPr lang="ru-RU" sz="2600" dirty="0"/>
            </a:br>
            <a:r>
              <a:rPr lang="ru-RU" sz="2600" dirty="0"/>
              <a:t>- Изготавливать аппликации. </a:t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11258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692696"/>
            <a:ext cx="7262192" cy="1008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Я и общество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060848"/>
            <a:ext cx="7461448" cy="367240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Дети должны знать: </a:t>
            </a:r>
            <a:br>
              <a:rPr lang="ru-RU" sz="2800" dirty="0"/>
            </a:br>
            <a:r>
              <a:rPr lang="ru-RU" sz="2800" dirty="0"/>
              <a:t>- название нашей страны и её столицы; </a:t>
            </a:r>
            <a:br>
              <a:rPr lang="ru-RU" sz="2800" dirty="0"/>
            </a:br>
            <a:r>
              <a:rPr lang="ru-RU" sz="2800" dirty="0"/>
              <a:t>- флаг, герб России; </a:t>
            </a:r>
            <a:br>
              <a:rPr lang="ru-RU" sz="2800" dirty="0"/>
            </a:br>
            <a:r>
              <a:rPr lang="ru-RU" sz="2800" dirty="0"/>
              <a:t>- название родного города, села, свой адрес.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Дети должны иметь представление: </a:t>
            </a:r>
            <a:br>
              <a:rPr lang="ru-RU" sz="2800" dirty="0"/>
            </a:br>
            <a:r>
              <a:rPr lang="ru-RU" sz="2800" dirty="0"/>
              <a:t>- о всенародных праздниках</a:t>
            </a:r>
          </a:p>
        </p:txBody>
      </p:sp>
    </p:spTree>
    <p:extLst>
      <p:ext uri="{BB962C8B-B14F-4D97-AF65-F5344CB8AC3E}">
        <p14:creationId xmlns="" xmlns:p14="http://schemas.microsoft.com/office/powerpoint/2010/main" val="23088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0688"/>
            <a:ext cx="6512511" cy="1008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Предметный мир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204864"/>
            <a:ext cx="7173416" cy="352839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Дети должны уметь: </a:t>
            </a:r>
            <a:br>
              <a:rPr lang="ru-RU" sz="3200" dirty="0"/>
            </a:br>
            <a:r>
              <a:rPr lang="ru-RU" sz="3200" dirty="0"/>
              <a:t>- сравнивать, группировать, классифицировать предметы; </a:t>
            </a:r>
            <a:br>
              <a:rPr lang="ru-RU" sz="3200" dirty="0"/>
            </a:br>
            <a:r>
              <a:rPr lang="ru-RU" sz="3200" dirty="0"/>
              <a:t>- называть материалы, из которых они изготовлены; </a:t>
            </a:r>
            <a:br>
              <a:rPr lang="ru-RU" sz="3200" dirty="0"/>
            </a:br>
            <a:r>
              <a:rPr lang="ru-RU" sz="3200" dirty="0"/>
              <a:t>- понимать значение обобщающих слов.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5796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980728"/>
            <a:ext cx="6512511" cy="108012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Неживая природа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348880"/>
            <a:ext cx="7101408" cy="367240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Дети должны: </a:t>
            </a:r>
            <a:br>
              <a:rPr lang="ru-RU" sz="3200" dirty="0"/>
            </a:br>
            <a:r>
              <a:rPr lang="ru-RU" sz="3200" dirty="0"/>
              <a:t>- иметь представление о сезонных изменениях в природе; </a:t>
            </a:r>
            <a:br>
              <a:rPr lang="ru-RU" sz="3200" dirty="0"/>
            </a:br>
            <a:r>
              <a:rPr lang="ru-RU" sz="3200" dirty="0"/>
              <a:t>- определять состояние погоды: солнечно, пасмурно, ветрено, дождливо, выпал снег. 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8395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79</Words>
  <Application>Microsoft Office PowerPoint</Application>
  <PresentationFormat>Экран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«Что должен знать и уметь выпускник подготовительной к школе группы».</vt:lpstr>
      <vt:lpstr>Общий кругозор:   </vt:lpstr>
      <vt:lpstr>Мышление:  </vt:lpstr>
      <vt:lpstr>Внимание  </vt:lpstr>
      <vt:lpstr>Речь</vt:lpstr>
      <vt:lpstr>Моторика  </vt:lpstr>
      <vt:lpstr>Я и общество  </vt:lpstr>
      <vt:lpstr>Предметный мир</vt:lpstr>
      <vt:lpstr>Неживая природа</vt:lpstr>
      <vt:lpstr>Животный и растительный мир</vt:lpstr>
      <vt:lpstr>Крупная моторика</vt:lpstr>
      <vt:lpstr>Мелкая моторика</vt:lpstr>
      <vt:lpstr>Слайд 13</vt:lpstr>
      <vt:lpstr>Слайд 14</vt:lpstr>
      <vt:lpstr>Слайд 15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«Что должен знать и уметь выпускник подготовительной к школе группы».</dc:title>
  <dc:creator>дениска</dc:creator>
  <cp:lastModifiedBy>Elena</cp:lastModifiedBy>
  <cp:revision>15</cp:revision>
  <dcterms:created xsi:type="dcterms:W3CDTF">2014-10-10T09:23:35Z</dcterms:created>
  <dcterms:modified xsi:type="dcterms:W3CDTF">2018-09-25T16:40:48Z</dcterms:modified>
</cp:coreProperties>
</file>