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75" r:id="rId4"/>
    <p:sldId id="288" r:id="rId5"/>
    <p:sldId id="290" r:id="rId6"/>
    <p:sldId id="259" r:id="rId7"/>
    <p:sldId id="276" r:id="rId8"/>
    <p:sldId id="277" r:id="rId9"/>
    <p:sldId id="289" r:id="rId10"/>
    <p:sldId id="278" r:id="rId11"/>
    <p:sldId id="281" r:id="rId12"/>
    <p:sldId id="282" r:id="rId13"/>
    <p:sldId id="285" r:id="rId14"/>
    <p:sldId id="284" r:id="rId15"/>
    <p:sldId id="265" r:id="rId16"/>
    <p:sldId id="286" r:id="rId17"/>
    <p:sldId id="287" r:id="rId18"/>
    <p:sldId id="269" r:id="rId19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455" autoAdjust="0"/>
  </p:normalViewPr>
  <p:slideViewPr>
    <p:cSldViewPr>
      <p:cViewPr>
        <p:scale>
          <a:sx n="100" d="100"/>
          <a:sy n="100" d="100"/>
        </p:scale>
        <p:origin x="-1860" y="-61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"стобалльников" среди выпускников 11 классов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48</c:v>
                </c:pt>
                <c:pt idx="1">
                  <c:v>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4E5-4DD0-B43C-FFFED9FE3AA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30405120"/>
        <c:axId val="130407808"/>
      </c:barChart>
      <c:catAx>
        <c:axId val="130405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130407808"/>
        <c:crosses val="autoZero"/>
        <c:auto val="1"/>
        <c:lblAlgn val="ctr"/>
        <c:lblOffset val="100"/>
        <c:noMultiLvlLbl val="0"/>
      </c:catAx>
      <c:valAx>
        <c:axId val="1304078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0405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entury Gothic" panose="020B0502020202020204" pitchFamily="34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победителей и призеров заключительного этапа ВсОШ, чел.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13</c:v>
                </c:pt>
                <c:pt idx="1">
                  <c:v>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8D0-4257-AD85-F4AF6AF87EA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46184832"/>
        <c:axId val="146195968"/>
      </c:barChart>
      <c:catAx>
        <c:axId val="146184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146195968"/>
        <c:crosses val="autoZero"/>
        <c:auto val="1"/>
        <c:lblAlgn val="ctr"/>
        <c:lblOffset val="100"/>
        <c:noMultiLvlLbl val="0"/>
      </c:catAx>
      <c:valAx>
        <c:axId val="1461959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46184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entury Gothic" panose="020B0502020202020204" pitchFamily="34" charset="0"/>
        </a:defRPr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9DA97-E4D3-47EB-B86D-097ADE774231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FD11DA-B9C2-43F0-99AC-99DC25B11B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008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D11DA-B9C2-43F0-99AC-99DC25B11BD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4676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D11DA-B9C2-43F0-99AC-99DC25B11BD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61034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D11DA-B9C2-43F0-99AC-99DC25B11BDE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5488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AE2CF-3F1C-4AF4-8808-3A932501218B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4096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D11DA-B9C2-43F0-99AC-99DC25B11BDE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4636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D11DA-B9C2-43F0-99AC-99DC25B11BDE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220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D11DA-B9C2-43F0-99AC-99DC25B11BD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2989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D11DA-B9C2-43F0-99AC-99DC25B11BD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29899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Школьные автобусы и горячее питание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D11DA-B9C2-43F0-99AC-99DC25B11BD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9959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D11DA-B9C2-43F0-99AC-99DC25B11BD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1054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D11DA-B9C2-43F0-99AC-99DC25B11BD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29899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D11DA-B9C2-43F0-99AC-99DC25B11BD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75150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D11DA-B9C2-43F0-99AC-99DC25B11BD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6942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советники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D11DA-B9C2-43F0-99AC-99DC25B11BD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966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3.png"/><Relationship Id="rId7" Type="http://schemas.microsoft.com/office/2007/relationships/hdphoto" Target="../media/hdphoto1.wdp"/><Relationship Id="rId12" Type="http://schemas.openxmlformats.org/officeDocument/2006/relationships/image" Target="../media/image31.png"/><Relationship Id="rId2" Type="http://schemas.openxmlformats.org/officeDocument/2006/relationships/image" Target="../media/image11.png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0.png"/><Relationship Id="rId5" Type="http://schemas.openxmlformats.org/officeDocument/2006/relationships/image" Target="../media/image25.png"/><Relationship Id="rId15" Type="http://schemas.openxmlformats.org/officeDocument/2006/relationships/image" Target="../media/image4.png"/><Relationship Id="rId10" Type="http://schemas.openxmlformats.org/officeDocument/2006/relationships/image" Target="../media/image29.png"/><Relationship Id="rId4" Type="http://schemas.openxmlformats.org/officeDocument/2006/relationships/image" Target="../media/image24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11.pn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418"/>
          <a:stretch/>
        </p:blipFill>
        <p:spPr>
          <a:xfrm rot="5400000">
            <a:off x="5108550" y="1108054"/>
            <a:ext cx="5143501" cy="292739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756" r="26121"/>
          <a:stretch/>
        </p:blipFill>
        <p:spPr>
          <a:xfrm rot="5400000">
            <a:off x="-648025" y="644056"/>
            <a:ext cx="3151784" cy="1855733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1506" y="3795886"/>
            <a:ext cx="4356484" cy="593204"/>
          </a:xfrm>
        </p:spPr>
        <p:txBody>
          <a:bodyPr>
            <a:noAutofit/>
          </a:bodyPr>
          <a:lstStyle/>
          <a:p>
            <a:pPr algn="l"/>
            <a:r>
              <a:rPr lang="ru-RU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Министр образования </a:t>
            </a:r>
            <a:r>
              <a:rPr lang="ru-RU" sz="12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Чувашской Республики</a:t>
            </a:r>
            <a:endParaRPr lang="ru-RU" sz="12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l"/>
            <a:r>
              <a:rPr lang="ru-RU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Захаров Дмитрий </a:t>
            </a:r>
            <a:r>
              <a:rPr lang="ru-RU" sz="12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Анатольевич</a:t>
            </a:r>
            <a:endParaRPr lang="ru-RU" sz="12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37" r="18076" b="14159"/>
          <a:stretch>
            <a:fillRect/>
          </a:stretch>
        </p:blipFill>
        <p:spPr bwMode="auto">
          <a:xfrm>
            <a:off x="3774606" y="36283"/>
            <a:ext cx="946716" cy="999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949694" y="1905359"/>
            <a:ext cx="65527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О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ходе реализации в Чувашской Республике национального проекта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в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сфере образования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467544" y="3723878"/>
            <a:ext cx="4464496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одзаголовок 2"/>
          <p:cNvSpPr txBox="1">
            <a:spLocks/>
          </p:cNvSpPr>
          <p:nvPr/>
        </p:nvSpPr>
        <p:spPr>
          <a:xfrm>
            <a:off x="2255581" y="4731990"/>
            <a:ext cx="4356484" cy="5932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30 января 2024 г.</a:t>
            </a:r>
            <a:endParaRPr lang="ru-RU" sz="12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16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334"/>
          <a:stretch/>
        </p:blipFill>
        <p:spPr>
          <a:xfrm rot="5400000">
            <a:off x="-39358" y="162153"/>
            <a:ext cx="474250" cy="39553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756" r="26121"/>
          <a:stretch/>
        </p:blipFill>
        <p:spPr>
          <a:xfrm rot="16200000">
            <a:off x="7252353" y="3254083"/>
            <a:ext cx="2415813" cy="14224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37" r="18076" b="14159"/>
          <a:stretch>
            <a:fillRect/>
          </a:stretch>
        </p:blipFill>
        <p:spPr bwMode="auto">
          <a:xfrm>
            <a:off x="8172400" y="57515"/>
            <a:ext cx="678787" cy="716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428881" y="580129"/>
            <a:ext cx="6172127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95536" y="139617"/>
            <a:ext cx="6888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Century Gothic" panose="020B0502020202020204" pitchFamily="34" charset="0"/>
              </a:rPr>
              <a:t>ГОД ПЕДАГОГА И НАСТАВНИКА</a:t>
            </a: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251520" y="1028224"/>
            <a:ext cx="146194" cy="146194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424156" y="843558"/>
            <a:ext cx="6537367" cy="661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11</a:t>
            </a:r>
            <a:r>
              <a:rPr lang="ru-RU" sz="13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1300" b="1" dirty="0">
                <a:latin typeface="Century Gothic" panose="020B0502020202020204" pitchFamily="34" charset="0"/>
              </a:rPr>
              <a:t>педагогов</a:t>
            </a:r>
            <a:r>
              <a:rPr lang="ru-RU" sz="13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13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- </a:t>
            </a:r>
            <a:r>
              <a:rPr lang="ru-RU" sz="13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победители</a:t>
            </a:r>
            <a:r>
              <a:rPr lang="ru-RU" sz="13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1300" b="1" dirty="0" smtClean="0">
                <a:latin typeface="Century Gothic" panose="020B0502020202020204" pitchFamily="34" charset="0"/>
              </a:rPr>
              <a:t>всероссийского </a:t>
            </a:r>
            <a:r>
              <a:rPr lang="ru-RU" sz="1300" b="1" dirty="0">
                <a:latin typeface="Century Gothic" panose="020B0502020202020204" pitchFamily="34" charset="0"/>
              </a:rPr>
              <a:t>конкурса </a:t>
            </a:r>
            <a:endParaRPr lang="ru-RU" sz="1300" b="1" dirty="0" smtClean="0">
              <a:latin typeface="Century Gothic" panose="020B0502020202020204" pitchFamily="34" charset="0"/>
            </a:endParaRPr>
          </a:p>
          <a:p>
            <a:r>
              <a:rPr lang="ru-RU" sz="1300" b="1" dirty="0" smtClean="0">
                <a:latin typeface="Century Gothic" panose="020B0502020202020204" pitchFamily="34" charset="0"/>
              </a:rPr>
              <a:t>учителей </a:t>
            </a:r>
            <a:r>
              <a:rPr lang="ru-RU" sz="1300" b="1" dirty="0">
                <a:latin typeface="Century Gothic" panose="020B0502020202020204" pitchFamily="34" charset="0"/>
              </a:rPr>
              <a:t>на получение премии Президента </a:t>
            </a:r>
            <a:r>
              <a:rPr lang="ru-RU" sz="1300" b="1" dirty="0" smtClean="0">
                <a:latin typeface="Century Gothic" panose="020B0502020202020204" pitchFamily="34" charset="0"/>
              </a:rPr>
              <a:t>РФ в размере </a:t>
            </a:r>
            <a:r>
              <a:rPr lang="ru-RU" sz="13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200 тыс. рублей</a:t>
            </a: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251520" y="1646652"/>
            <a:ext cx="146194" cy="146194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459571" y="1566748"/>
            <a:ext cx="646202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00" b="1" dirty="0">
                <a:latin typeface="Century Gothic" panose="020B0502020202020204" pitchFamily="34" charset="0"/>
              </a:rPr>
              <a:t>учреждено</a:t>
            </a:r>
            <a:r>
              <a:rPr lang="ru-RU" sz="13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1300" b="1" dirty="0">
                <a:latin typeface="Century Gothic" panose="020B0502020202020204" pitchFamily="34" charset="0"/>
              </a:rPr>
              <a:t>почетное звание </a:t>
            </a:r>
            <a:r>
              <a:rPr lang="ru-RU" sz="13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«Народный учитель </a:t>
            </a:r>
            <a:r>
              <a:rPr lang="ru-RU" sz="13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Чувашской Республики»</a:t>
            </a:r>
            <a:endParaRPr lang="ru-RU" sz="13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251520" y="2084924"/>
            <a:ext cx="146194" cy="146194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59571" y="1931806"/>
            <a:ext cx="5303055" cy="661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00" b="1" dirty="0">
                <a:latin typeface="Century Gothic" panose="020B0502020202020204" pitchFamily="34" charset="0"/>
              </a:rPr>
              <a:t>утверждены новые </a:t>
            </a:r>
            <a:r>
              <a:rPr lang="ru-RU" sz="13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денежные поощрения </a:t>
            </a:r>
            <a:r>
              <a:rPr lang="ru-RU" sz="1300" b="1" dirty="0">
                <a:latin typeface="Century Gothic" panose="020B0502020202020204" pitchFamily="34" charset="0"/>
              </a:rPr>
              <a:t>победителям </a:t>
            </a:r>
            <a:endParaRPr lang="ru-RU" sz="1300" b="1" dirty="0" smtClean="0">
              <a:latin typeface="Century Gothic" panose="020B0502020202020204" pitchFamily="34" charset="0"/>
            </a:endParaRPr>
          </a:p>
          <a:p>
            <a:r>
              <a:rPr lang="ru-RU" sz="1300" b="1" dirty="0" smtClean="0">
                <a:latin typeface="Century Gothic" panose="020B0502020202020204" pitchFamily="34" charset="0"/>
              </a:rPr>
              <a:t>профессиональных </a:t>
            </a:r>
            <a:r>
              <a:rPr lang="ru-RU" sz="1300" b="1" dirty="0">
                <a:latin typeface="Century Gothic" panose="020B0502020202020204" pitchFamily="34" charset="0"/>
              </a:rPr>
              <a:t>конкурсов в </a:t>
            </a:r>
            <a:r>
              <a:rPr lang="ru-RU" sz="13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размере </a:t>
            </a:r>
            <a:r>
              <a:rPr lang="ru-RU" sz="2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50</a:t>
            </a:r>
            <a:r>
              <a:rPr lang="ru-RU" sz="13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 тыс. рублей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228071" y="2733394"/>
            <a:ext cx="48258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«Лучший методист»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236769" y="3068461"/>
            <a:ext cx="52956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«Лучший педагог общеобразовательной организации </a:t>
            </a:r>
            <a:r>
              <a:rPr lang="ru-RU" sz="11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для </a:t>
            </a:r>
            <a:r>
              <a:rPr lang="ru-RU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детей с </a:t>
            </a:r>
            <a:r>
              <a:rPr lang="ru-RU" sz="11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ОВЗ»</a:t>
            </a:r>
            <a:endParaRPr lang="ru-RU" sz="11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236769" y="3390578"/>
            <a:ext cx="48258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«Лучший </a:t>
            </a:r>
            <a:r>
              <a:rPr lang="ru-RU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тьютор</a:t>
            </a:r>
            <a:r>
              <a:rPr lang="ru-RU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»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253508" y="3657054"/>
            <a:ext cx="48258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«Педагогический дебют»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245343" y="3945086"/>
            <a:ext cx="48258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«Учитель-дефектолог»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224269" y="4267203"/>
            <a:ext cx="48258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«Лучший учитель родного языка и литературы»</a:t>
            </a:r>
          </a:p>
        </p:txBody>
      </p:sp>
      <p:sp>
        <p:nvSpPr>
          <p:cNvPr id="44" name="Шеврон 12"/>
          <p:cNvSpPr/>
          <p:nvPr/>
        </p:nvSpPr>
        <p:spPr>
          <a:xfrm>
            <a:off x="3042845" y="2797788"/>
            <a:ext cx="190327" cy="187802"/>
          </a:xfrm>
          <a:prstGeom prst="chevron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0C0"/>
              </a:solidFill>
            </a:endParaRPr>
          </a:p>
        </p:txBody>
      </p:sp>
      <p:sp>
        <p:nvSpPr>
          <p:cNvPr id="45" name="Шеврон 12"/>
          <p:cNvSpPr/>
          <p:nvPr/>
        </p:nvSpPr>
        <p:spPr>
          <a:xfrm>
            <a:off x="3055015" y="3107132"/>
            <a:ext cx="190327" cy="187802"/>
          </a:xfrm>
          <a:prstGeom prst="chevron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0C0"/>
              </a:solidFill>
            </a:endParaRPr>
          </a:p>
        </p:txBody>
      </p:sp>
      <p:sp>
        <p:nvSpPr>
          <p:cNvPr id="46" name="Шеврон 12"/>
          <p:cNvSpPr/>
          <p:nvPr/>
        </p:nvSpPr>
        <p:spPr>
          <a:xfrm>
            <a:off x="3068108" y="3429941"/>
            <a:ext cx="190327" cy="187802"/>
          </a:xfrm>
          <a:prstGeom prst="chevron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0C0"/>
              </a:solidFill>
            </a:endParaRPr>
          </a:p>
        </p:txBody>
      </p:sp>
      <p:sp>
        <p:nvSpPr>
          <p:cNvPr id="47" name="Шеврон 12"/>
          <p:cNvSpPr/>
          <p:nvPr/>
        </p:nvSpPr>
        <p:spPr>
          <a:xfrm>
            <a:off x="3068108" y="3693958"/>
            <a:ext cx="190327" cy="187802"/>
          </a:xfrm>
          <a:prstGeom prst="chevron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0C0"/>
              </a:solidFill>
            </a:endParaRPr>
          </a:p>
        </p:txBody>
      </p:sp>
      <p:sp>
        <p:nvSpPr>
          <p:cNvPr id="48" name="Шеврон 12"/>
          <p:cNvSpPr/>
          <p:nvPr/>
        </p:nvSpPr>
        <p:spPr>
          <a:xfrm>
            <a:off x="3068108" y="4005593"/>
            <a:ext cx="190327" cy="187802"/>
          </a:xfrm>
          <a:prstGeom prst="chevron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0C0"/>
              </a:solidFill>
            </a:endParaRPr>
          </a:p>
        </p:txBody>
      </p:sp>
      <p:sp>
        <p:nvSpPr>
          <p:cNvPr id="49" name="Шеврон 12"/>
          <p:cNvSpPr/>
          <p:nvPr/>
        </p:nvSpPr>
        <p:spPr>
          <a:xfrm>
            <a:off x="3068108" y="4310220"/>
            <a:ext cx="190327" cy="187802"/>
          </a:xfrm>
          <a:prstGeom prst="chevron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0C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7602" y="4644457"/>
            <a:ext cx="8636179" cy="349455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2023 году на выплату ежегодных денежных поощрений было направлено </a:t>
            </a:r>
            <a:r>
              <a:rPr lang="ru-RU" sz="1600" b="1" dirty="0">
                <a:solidFill>
                  <a:srgbClr val="C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700</a:t>
            </a:r>
            <a:r>
              <a:rPr lang="ru-RU" sz="14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тыс. </a:t>
            </a:r>
            <a:r>
              <a:rPr lang="ru-RU" sz="14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руб.</a:t>
            </a:r>
            <a:endParaRPr lang="ru-RU" sz="1100" b="1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67" y="2729250"/>
            <a:ext cx="2654195" cy="1768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98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334"/>
          <a:stretch/>
        </p:blipFill>
        <p:spPr>
          <a:xfrm rot="5400000">
            <a:off x="-39358" y="162153"/>
            <a:ext cx="474250" cy="39553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756" r="26121"/>
          <a:stretch/>
        </p:blipFill>
        <p:spPr>
          <a:xfrm rot="16200000">
            <a:off x="7252353" y="3254083"/>
            <a:ext cx="2415813" cy="14224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37" r="18076" b="14159"/>
          <a:stretch>
            <a:fillRect/>
          </a:stretch>
        </p:blipFill>
        <p:spPr bwMode="auto">
          <a:xfrm>
            <a:off x="8172400" y="57515"/>
            <a:ext cx="678787" cy="716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467543" y="631074"/>
            <a:ext cx="6172127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95536" y="92720"/>
            <a:ext cx="680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entury Gothic" panose="020B0502020202020204" pitchFamily="34" charset="0"/>
              </a:rPr>
              <a:t>МЕРЫ ПОДДЕРЖКИ ПЕДАГОГОВ В 2023 ГОДУ</a:t>
            </a:r>
            <a:endParaRPr lang="ru-RU" b="1" dirty="0">
              <a:latin typeface="Century Gothic" panose="020B0502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394447" y="1073142"/>
            <a:ext cx="146194" cy="14619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394447" y="1901123"/>
            <a:ext cx="146194" cy="14619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54568" y="1739527"/>
            <a:ext cx="8233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Century Gothic" panose="020B0502020202020204" pitchFamily="34" charset="0"/>
              </a:rPr>
              <a:t>учреждены единовременные денежные выплаты </a:t>
            </a:r>
            <a:r>
              <a:rPr lang="ru-RU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молодым </a:t>
            </a:r>
            <a:r>
              <a:rPr lang="ru-RU" b="1" dirty="0">
                <a:solidFill>
                  <a:srgbClr val="C00000"/>
                </a:solidFill>
                <a:latin typeface="Century Gothic" panose="020B0502020202020204" pitchFamily="34" charset="0"/>
              </a:rPr>
              <a:t>специалистам</a:t>
            </a:r>
            <a:endParaRPr lang="ru-RU" sz="1300" dirty="0" smtClean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42773" y="2681277"/>
            <a:ext cx="17821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за первый год работы</a:t>
            </a:r>
          </a:p>
        </p:txBody>
      </p:sp>
      <p:sp>
        <p:nvSpPr>
          <p:cNvPr id="21" name="Шеврон 12"/>
          <p:cNvSpPr/>
          <p:nvPr/>
        </p:nvSpPr>
        <p:spPr>
          <a:xfrm>
            <a:off x="4057547" y="2745671"/>
            <a:ext cx="190327" cy="187802"/>
          </a:xfrm>
          <a:prstGeom prst="chevron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0C0"/>
              </a:solidFill>
            </a:endParaRPr>
          </a:p>
        </p:txBody>
      </p:sp>
      <p:sp>
        <p:nvSpPr>
          <p:cNvPr id="22" name="Шеврон 12"/>
          <p:cNvSpPr/>
          <p:nvPr/>
        </p:nvSpPr>
        <p:spPr>
          <a:xfrm>
            <a:off x="6025091" y="2726265"/>
            <a:ext cx="190327" cy="187802"/>
          </a:xfrm>
          <a:prstGeom prst="chevron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0C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215418" y="2650582"/>
            <a:ext cx="17821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20</a:t>
            </a:r>
            <a:r>
              <a:rPr lang="ru-RU" sz="11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 тыс. рублей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247874" y="2967412"/>
            <a:ext cx="17821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за </a:t>
            </a:r>
            <a:r>
              <a:rPr lang="ru-RU" sz="11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второй год </a:t>
            </a:r>
            <a:r>
              <a:rPr lang="ru-RU" sz="11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работы</a:t>
            </a:r>
          </a:p>
        </p:txBody>
      </p:sp>
      <p:sp>
        <p:nvSpPr>
          <p:cNvPr id="30" name="Шеврон 12"/>
          <p:cNvSpPr/>
          <p:nvPr/>
        </p:nvSpPr>
        <p:spPr>
          <a:xfrm>
            <a:off x="4062648" y="3031806"/>
            <a:ext cx="190327" cy="187802"/>
          </a:xfrm>
          <a:prstGeom prst="chevron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0C0"/>
              </a:solidFill>
            </a:endParaRPr>
          </a:p>
        </p:txBody>
      </p:sp>
      <p:sp>
        <p:nvSpPr>
          <p:cNvPr id="31" name="Шеврон 12"/>
          <p:cNvSpPr/>
          <p:nvPr/>
        </p:nvSpPr>
        <p:spPr>
          <a:xfrm>
            <a:off x="6030192" y="3012400"/>
            <a:ext cx="190327" cy="187802"/>
          </a:xfrm>
          <a:prstGeom prst="chevron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0C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220519" y="2938614"/>
            <a:ext cx="17821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40</a:t>
            </a:r>
            <a:r>
              <a:rPr lang="ru-RU" sz="11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ru-RU" sz="11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тыс. рублей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248047" y="3246391"/>
            <a:ext cx="17821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за </a:t>
            </a:r>
            <a:r>
              <a:rPr lang="ru-RU" sz="11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третий год </a:t>
            </a:r>
            <a:r>
              <a:rPr lang="ru-RU" sz="11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работы</a:t>
            </a:r>
          </a:p>
        </p:txBody>
      </p:sp>
      <p:sp>
        <p:nvSpPr>
          <p:cNvPr id="34" name="Шеврон 12"/>
          <p:cNvSpPr/>
          <p:nvPr/>
        </p:nvSpPr>
        <p:spPr>
          <a:xfrm>
            <a:off x="4062821" y="3310785"/>
            <a:ext cx="190327" cy="187802"/>
          </a:xfrm>
          <a:prstGeom prst="chevron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0C0"/>
              </a:solidFill>
            </a:endParaRPr>
          </a:p>
        </p:txBody>
      </p:sp>
      <p:sp>
        <p:nvSpPr>
          <p:cNvPr id="35" name="Шеврон 12"/>
          <p:cNvSpPr/>
          <p:nvPr/>
        </p:nvSpPr>
        <p:spPr>
          <a:xfrm>
            <a:off x="6030365" y="3291379"/>
            <a:ext cx="190327" cy="187802"/>
          </a:xfrm>
          <a:prstGeom prst="chevron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0C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220692" y="3215696"/>
            <a:ext cx="17821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60</a:t>
            </a:r>
            <a:r>
              <a:rPr lang="ru-RU" sz="11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ru-RU" sz="11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тыс. рублей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3563889" y="2404277"/>
            <a:ext cx="53530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Century Gothic" panose="020B0502020202020204" pitchFamily="34" charset="0"/>
              </a:rPr>
              <a:t>В сельском населенном пункте либо поселке городского </a:t>
            </a:r>
            <a:r>
              <a:rPr lang="ru-RU" sz="1200" dirty="0" smtClean="0">
                <a:latin typeface="Century Gothic" panose="020B0502020202020204" pitchFamily="34" charset="0"/>
              </a:rPr>
              <a:t>типа:</a:t>
            </a:r>
            <a:endParaRPr lang="ru-RU" sz="1200" dirty="0">
              <a:latin typeface="Century Gothic" panose="020B0502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302155" y="3794742"/>
            <a:ext cx="17821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за первый год работы</a:t>
            </a:r>
          </a:p>
        </p:txBody>
      </p:sp>
      <p:sp>
        <p:nvSpPr>
          <p:cNvPr id="39" name="Шеврон 12"/>
          <p:cNvSpPr/>
          <p:nvPr/>
        </p:nvSpPr>
        <p:spPr>
          <a:xfrm>
            <a:off x="4116929" y="3859136"/>
            <a:ext cx="190327" cy="187802"/>
          </a:xfrm>
          <a:prstGeom prst="chevron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0C0"/>
              </a:solidFill>
            </a:endParaRPr>
          </a:p>
        </p:txBody>
      </p:sp>
      <p:sp>
        <p:nvSpPr>
          <p:cNvPr id="40" name="Шеврон 12"/>
          <p:cNvSpPr/>
          <p:nvPr/>
        </p:nvSpPr>
        <p:spPr>
          <a:xfrm>
            <a:off x="6084473" y="3839730"/>
            <a:ext cx="190327" cy="187802"/>
          </a:xfrm>
          <a:prstGeom prst="chevron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0C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274800" y="3764047"/>
            <a:ext cx="17821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10</a:t>
            </a:r>
            <a:r>
              <a:rPr lang="ru-RU" sz="11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ru-RU" sz="11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тыс. рублей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307256" y="4080877"/>
            <a:ext cx="17821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за </a:t>
            </a:r>
            <a:r>
              <a:rPr lang="ru-RU" sz="11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второй год </a:t>
            </a:r>
            <a:r>
              <a:rPr lang="ru-RU" sz="11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работы</a:t>
            </a:r>
          </a:p>
        </p:txBody>
      </p:sp>
      <p:sp>
        <p:nvSpPr>
          <p:cNvPr id="43" name="Шеврон 12"/>
          <p:cNvSpPr/>
          <p:nvPr/>
        </p:nvSpPr>
        <p:spPr>
          <a:xfrm>
            <a:off x="4122030" y="4145271"/>
            <a:ext cx="190327" cy="187802"/>
          </a:xfrm>
          <a:prstGeom prst="chevron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0C0"/>
              </a:solidFill>
            </a:endParaRPr>
          </a:p>
        </p:txBody>
      </p:sp>
      <p:sp>
        <p:nvSpPr>
          <p:cNvPr id="44" name="Шеврон 12"/>
          <p:cNvSpPr/>
          <p:nvPr/>
        </p:nvSpPr>
        <p:spPr>
          <a:xfrm>
            <a:off x="6089574" y="4125865"/>
            <a:ext cx="190327" cy="187802"/>
          </a:xfrm>
          <a:prstGeom prst="chevron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0C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279901" y="4052079"/>
            <a:ext cx="17821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20</a:t>
            </a:r>
            <a:r>
              <a:rPr lang="ru-RU" sz="11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ru-RU" sz="11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тыс. рублей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307429" y="4359856"/>
            <a:ext cx="17821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за </a:t>
            </a:r>
            <a:r>
              <a:rPr lang="ru-RU" sz="11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третий год </a:t>
            </a:r>
            <a:r>
              <a:rPr lang="ru-RU" sz="11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работы</a:t>
            </a:r>
          </a:p>
        </p:txBody>
      </p:sp>
      <p:sp>
        <p:nvSpPr>
          <p:cNvPr id="47" name="Шеврон 12"/>
          <p:cNvSpPr/>
          <p:nvPr/>
        </p:nvSpPr>
        <p:spPr>
          <a:xfrm>
            <a:off x="4122203" y="4424250"/>
            <a:ext cx="190327" cy="187802"/>
          </a:xfrm>
          <a:prstGeom prst="chevron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0C0"/>
              </a:solidFill>
            </a:endParaRPr>
          </a:p>
        </p:txBody>
      </p:sp>
      <p:sp>
        <p:nvSpPr>
          <p:cNvPr id="48" name="Шеврон 12"/>
          <p:cNvSpPr/>
          <p:nvPr/>
        </p:nvSpPr>
        <p:spPr>
          <a:xfrm>
            <a:off x="6089747" y="4404844"/>
            <a:ext cx="190327" cy="187802"/>
          </a:xfrm>
          <a:prstGeom prst="chevron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0C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280074" y="4329161"/>
            <a:ext cx="17821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30</a:t>
            </a:r>
            <a:r>
              <a:rPr lang="ru-RU" sz="11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ru-RU" sz="11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тыс. рублей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3625501" y="3536794"/>
            <a:ext cx="52914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Century Gothic" panose="020B0502020202020204" pitchFamily="34" charset="0"/>
              </a:rPr>
              <a:t>В городе с населением до 50 тыс. человек: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05" y="2542777"/>
            <a:ext cx="3186341" cy="2389756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654568" y="796962"/>
            <a:ext cx="74350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Century Gothic" panose="020B0502020202020204" pitchFamily="34" charset="0"/>
              </a:rPr>
              <a:t>у</a:t>
            </a:r>
            <a:r>
              <a:rPr lang="ru-RU" sz="1600" dirty="0" smtClean="0">
                <a:latin typeface="Century Gothic" panose="020B0502020202020204" pitchFamily="34" charset="0"/>
              </a:rPr>
              <a:t>величены </a:t>
            </a:r>
            <a:r>
              <a:rPr lang="ru-RU" sz="1600" dirty="0">
                <a:latin typeface="Century Gothic" panose="020B0502020202020204" pitchFamily="34" charset="0"/>
              </a:rPr>
              <a:t>размеры ежегодных грантов Главы Чувашии </a:t>
            </a:r>
            <a:endParaRPr lang="ru-RU" sz="1600" dirty="0" smtClean="0">
              <a:latin typeface="Century Gothic" panose="020B0502020202020204" pitchFamily="34" charset="0"/>
            </a:endParaRPr>
          </a:p>
          <a:p>
            <a:r>
              <a:rPr lang="ru-RU" sz="1600" dirty="0" smtClean="0">
                <a:latin typeface="Century Gothic" panose="020B0502020202020204" pitchFamily="34" charset="0"/>
              </a:rPr>
              <a:t>на </a:t>
            </a:r>
            <a:r>
              <a:rPr lang="ru-RU" sz="1600" dirty="0">
                <a:latin typeface="Century Gothic" panose="020B0502020202020204" pitchFamily="34" charset="0"/>
              </a:rPr>
              <a:t>поддержку инноваций для педагогов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1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с 20 тыс. до 50 тыс. руб.,</a:t>
            </a:r>
          </a:p>
          <a:p>
            <a:r>
              <a:rPr lang="ru-RU" sz="1600" dirty="0" smtClean="0">
                <a:latin typeface="Century Gothic" panose="020B0502020202020204" pitchFamily="34" charset="0"/>
              </a:rPr>
              <a:t>для </a:t>
            </a:r>
            <a:r>
              <a:rPr lang="ru-RU" sz="1600" dirty="0">
                <a:latin typeface="Century Gothic" panose="020B0502020202020204" pitchFamily="34" charset="0"/>
              </a:rPr>
              <a:t>образовательных организаций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– </a:t>
            </a:r>
            <a:r>
              <a:rPr lang="ru-RU" sz="1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с 200 тыс. руб. до 500 тыс. руб. </a:t>
            </a:r>
            <a:endParaRPr lang="ru-RU" sz="1200" dirty="0" smtClean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68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334"/>
          <a:stretch/>
        </p:blipFill>
        <p:spPr>
          <a:xfrm rot="5400000">
            <a:off x="-39358" y="162153"/>
            <a:ext cx="474250" cy="39553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37" r="18076" b="14159"/>
          <a:stretch>
            <a:fillRect/>
          </a:stretch>
        </p:blipFill>
        <p:spPr bwMode="auto">
          <a:xfrm>
            <a:off x="8172400" y="57515"/>
            <a:ext cx="678787" cy="716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467543" y="462052"/>
            <a:ext cx="6172127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95536" y="92720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entury Gothic" panose="020B0502020202020204" pitchFamily="34" charset="0"/>
              </a:rPr>
              <a:t>175-ЛЕТИЕ ВЫДАЮЩЕГОСЯ ПРОСВЕТИТЕЛЯ ИВАНА ЯКОВЛЕВА</a:t>
            </a:r>
            <a:endParaRPr lang="ru-RU" b="1" dirty="0">
              <a:latin typeface="Century Gothic" panose="020B0502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756" r="26121"/>
          <a:stretch/>
        </p:blipFill>
        <p:spPr>
          <a:xfrm rot="16200000">
            <a:off x="7252353" y="3254083"/>
            <a:ext cx="2415813" cy="1422402"/>
          </a:xfrm>
          <a:prstGeom prst="rect">
            <a:avLst/>
          </a:prstGeom>
        </p:spPr>
      </p:pic>
      <p:pic>
        <p:nvPicPr>
          <p:cNvPr id="3074" name="Picture 2" descr="https://sun9-76.userapi.com/impg/f3MKCyLzY88oe4AVZJSx0KggioRkKsuokG1zIw/_gIoZT3cQUY.jpg?size=1280x853&amp;quality=95&amp;sign=15ee9bdd79fcee0fdf6fad2cbf74a5a2&amp;type=album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6" b="11427"/>
          <a:stretch/>
        </p:blipFill>
        <p:spPr bwMode="auto">
          <a:xfrm>
            <a:off x="5652120" y="871768"/>
            <a:ext cx="3010682" cy="1885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27922" y="597047"/>
            <a:ext cx="72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Сохранение и развитие </a:t>
            </a:r>
          </a:p>
          <a:p>
            <a:r>
              <a:rPr lang="ru-RU" sz="16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чувашского языка и культуры</a:t>
            </a:r>
          </a:p>
        </p:txBody>
      </p:sp>
      <p:pic>
        <p:nvPicPr>
          <p:cNvPr id="3076" name="Picture 4" descr="https://sun9-44.userapi.com/impg/deJSZ9TEdqUlZI9D8paYrj_3u3Gpc8ZwdX6xzg/MmgUswLoYyI.jpg?size=1280x938&amp;quality=95&amp;sign=a19e1a32340e5ec2ab2e55e85e8c83cf&amp;type=album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32" t="-1290" r="-5652" b="6550"/>
          <a:stretch/>
        </p:blipFill>
        <p:spPr bwMode="auto">
          <a:xfrm>
            <a:off x="5578435" y="2908286"/>
            <a:ext cx="3272752" cy="2113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28684" y="2712499"/>
            <a:ext cx="5924550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67"/>
              </a:lnSpc>
            </a:pPr>
            <a:r>
              <a:rPr lang="ru-RU" sz="16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на </a:t>
            </a:r>
            <a:r>
              <a:rPr lang="ru-RU" sz="1600" dirty="0">
                <a:latin typeface="Century Gothic" panose="020B0502020202020204" pitchFamily="34" charset="0"/>
                <a:cs typeface="Arial" panose="020B0604020202020204" pitchFamily="34" charset="0"/>
              </a:rPr>
              <a:t>сумму около </a:t>
            </a:r>
            <a:r>
              <a:rPr lang="ru-RU" sz="2800" b="1" dirty="0" smtClean="0">
                <a:solidFill>
                  <a:schemeClr val="tx2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39 </a:t>
            </a:r>
            <a:r>
              <a:rPr lang="ru-RU" sz="2800" b="1" dirty="0">
                <a:solidFill>
                  <a:schemeClr val="tx2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млн </a:t>
            </a:r>
            <a:r>
              <a:rPr lang="ru-RU" sz="1600" dirty="0">
                <a:latin typeface="Century Gothic" panose="020B0502020202020204" pitchFamily="34" charset="0"/>
                <a:cs typeface="Arial" panose="020B0604020202020204" pitchFamily="34" charset="0"/>
              </a:rPr>
              <a:t>рублей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24670" y="1347614"/>
            <a:ext cx="14077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400"/>
              </a:lnSpc>
            </a:pPr>
            <a:r>
              <a:rPr lang="ru-RU" dirty="0">
                <a:latin typeface="Century Gothic" panose="020B0502020202020204" pitchFamily="34" charset="0"/>
                <a:cs typeface="Arial" panose="020B0604020202020204" pitchFamily="34" charset="0"/>
              </a:rPr>
              <a:t>За </a:t>
            </a:r>
            <a:r>
              <a:rPr lang="ru-RU" sz="2000" b="1" dirty="0" smtClean="0">
                <a:solidFill>
                  <a:schemeClr val="tx2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2</a:t>
            </a:r>
            <a:r>
              <a:rPr lang="ru-RU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 года: </a:t>
            </a:r>
            <a:endParaRPr lang="ru-RU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09228" y="1851670"/>
            <a:ext cx="6002983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67"/>
              </a:lnSpc>
            </a:pPr>
            <a:r>
              <a:rPr lang="ru-RU" sz="1600" dirty="0">
                <a:latin typeface="Century Gothic" panose="020B0502020202020204" pitchFamily="34" charset="0"/>
                <a:cs typeface="Arial" panose="020B0604020202020204" pitchFamily="34" charset="0"/>
              </a:rPr>
              <a:t>закуплено более </a:t>
            </a:r>
            <a:r>
              <a:rPr lang="ru-RU" sz="2400" b="1" dirty="0" smtClean="0">
                <a:solidFill>
                  <a:schemeClr val="tx2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166 </a:t>
            </a:r>
            <a:r>
              <a:rPr lang="ru-RU" sz="2400" b="1" dirty="0">
                <a:solidFill>
                  <a:schemeClr val="tx2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тыс</a:t>
            </a:r>
            <a:r>
              <a:rPr lang="ru-RU" sz="2800" b="1" dirty="0">
                <a:solidFill>
                  <a:schemeClr val="tx2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.</a:t>
            </a:r>
            <a:r>
              <a:rPr lang="ru-RU" sz="2800" b="1" dirty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экземпляров </a:t>
            </a:r>
          </a:p>
          <a:p>
            <a:pPr>
              <a:lnSpc>
                <a:spcPts val="2667"/>
              </a:lnSpc>
            </a:pPr>
            <a:r>
              <a:rPr lang="ru-RU" sz="16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учебной </a:t>
            </a:r>
            <a:r>
              <a:rPr lang="ru-RU" sz="1600" dirty="0">
                <a:latin typeface="Century Gothic" panose="020B0502020202020204" pitchFamily="34" charset="0"/>
                <a:cs typeface="Arial" panose="020B0604020202020204" pitchFamily="34" charset="0"/>
              </a:rPr>
              <a:t>литературы (35 наименований) 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163034" y="2111483"/>
            <a:ext cx="146194" cy="14619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154825" y="2908286"/>
            <a:ext cx="146194" cy="14619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12447" y="3795886"/>
            <a:ext cx="5095838" cy="830997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ru-RU" sz="1600" dirty="0">
                <a:latin typeface="Century Gothic" panose="020B0502020202020204" pitchFamily="34" charset="0"/>
                <a:cs typeface="Arial" panose="020B0604020202020204" pitchFamily="34" charset="0"/>
              </a:rPr>
              <a:t>Задача на 2024 год – оснастить учебно-методическими комплектами по чувашскому языку и культуре детские </a:t>
            </a:r>
            <a:r>
              <a:rPr lang="ru-RU" sz="16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сады</a:t>
            </a:r>
            <a:endParaRPr lang="ru-RU" sz="16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32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Рисунок 6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756" r="26121"/>
          <a:stretch/>
        </p:blipFill>
        <p:spPr>
          <a:xfrm rot="16200000">
            <a:off x="7252353" y="3254083"/>
            <a:ext cx="2415813" cy="1422402"/>
          </a:xfrm>
          <a:prstGeom prst="rect">
            <a:avLst/>
          </a:prstGeom>
        </p:spPr>
      </p:pic>
      <p:grpSp>
        <p:nvGrpSpPr>
          <p:cNvPr id="57" name="object 20"/>
          <p:cNvGrpSpPr/>
          <p:nvPr/>
        </p:nvGrpSpPr>
        <p:grpSpPr>
          <a:xfrm>
            <a:off x="5434635" y="2494943"/>
            <a:ext cx="3619814" cy="922017"/>
            <a:chOff x="251459" y="990600"/>
            <a:chExt cx="3764279" cy="922019"/>
          </a:xfrm>
        </p:grpSpPr>
        <p:pic>
          <p:nvPicPr>
            <p:cNvPr id="58" name="object 21"/>
            <p:cNvPicPr/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51459" y="990600"/>
              <a:ext cx="3701795" cy="792479"/>
            </a:xfrm>
            <a:prstGeom prst="rect">
              <a:avLst/>
            </a:prstGeom>
          </p:spPr>
        </p:pic>
        <p:pic>
          <p:nvPicPr>
            <p:cNvPr id="59" name="object 22"/>
            <p:cNvPicPr/>
            <p:nvPr/>
          </p:nvPicPr>
          <p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6803" y="990600"/>
              <a:ext cx="3678923" cy="922017"/>
            </a:xfrm>
            <a:prstGeom prst="rect">
              <a:avLst/>
            </a:prstGeom>
          </p:spPr>
        </p:pic>
        <p:pic>
          <p:nvPicPr>
            <p:cNvPr id="60" name="object 23"/>
            <p:cNvPicPr/>
            <p:nvPr/>
          </p:nvPicPr>
          <p:blipFill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76225" y="1016002"/>
              <a:ext cx="3595687" cy="685800"/>
            </a:xfrm>
            <a:prstGeom prst="rect">
              <a:avLst/>
            </a:prstGeom>
          </p:spPr>
        </p:pic>
      </p:grpSp>
      <p:grpSp>
        <p:nvGrpSpPr>
          <p:cNvPr id="53" name="object 20"/>
          <p:cNvGrpSpPr/>
          <p:nvPr/>
        </p:nvGrpSpPr>
        <p:grpSpPr>
          <a:xfrm>
            <a:off x="225373" y="2494941"/>
            <a:ext cx="3619814" cy="922017"/>
            <a:chOff x="251459" y="990600"/>
            <a:chExt cx="3764279" cy="922019"/>
          </a:xfrm>
        </p:grpSpPr>
        <p:pic>
          <p:nvPicPr>
            <p:cNvPr id="54" name="object 21"/>
            <p:cNvPicPr/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51459" y="990600"/>
              <a:ext cx="3701795" cy="792479"/>
            </a:xfrm>
            <a:prstGeom prst="rect">
              <a:avLst/>
            </a:prstGeom>
          </p:spPr>
        </p:pic>
        <p:pic>
          <p:nvPicPr>
            <p:cNvPr id="55" name="object 22"/>
            <p:cNvPicPr/>
            <p:nvPr/>
          </p:nvPicPr>
          <p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6803" y="990600"/>
              <a:ext cx="3678923" cy="922017"/>
            </a:xfrm>
            <a:prstGeom prst="rect">
              <a:avLst/>
            </a:prstGeom>
          </p:spPr>
        </p:pic>
        <p:pic>
          <p:nvPicPr>
            <p:cNvPr id="56" name="object 23"/>
            <p:cNvPicPr/>
            <p:nvPr/>
          </p:nvPicPr>
          <p:blipFill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76225" y="1016002"/>
              <a:ext cx="3595687" cy="685800"/>
            </a:xfrm>
            <a:prstGeom prst="rect">
              <a:avLst/>
            </a:prstGeom>
          </p:spPr>
        </p:pic>
      </p:grpSp>
      <p:sp>
        <p:nvSpPr>
          <p:cNvPr id="3" name="AutoShape 2" descr="blob:https://web-telegram.ru/52fa1545-4b47-4c4f-886c-24420a1c8ce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4" descr="blob:https://web-telegram.ru/52fa1545-4b47-4c4f-886c-24420a1c8cee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6" descr="blob:https://web-telegram.ru/52fa1545-4b47-4c4f-886c-24420a1c8cee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Picture 8" descr="C:\Users\Sokolova\Documents\CHERNOSKUTOVA\Логотипы\3d-circular-options-infographic\круг 6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44355">
            <a:off x="2601170" y="864182"/>
            <a:ext cx="1218828" cy="1533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C:\Users\Sokolova\Documents\CHERNOSKUTOVA\Логотипы\3d-circular-options-infographic\круг 6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44355">
            <a:off x="445553" y="837159"/>
            <a:ext cx="1218828" cy="1533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2862900" y="1015279"/>
            <a:ext cx="1571636" cy="117724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ru-RU" altLang="ru-RU" sz="2400" b="1" dirty="0">
                <a:solidFill>
                  <a:srgbClr val="C00000"/>
                </a:solidFill>
                <a:latin typeface="Century Gothic" panose="020B0502020202020204" pitchFamily="34" charset="0"/>
                <a:cs typeface="Arial" charset="0"/>
              </a:rPr>
              <a:t>7</a:t>
            </a:r>
            <a:r>
              <a:rPr lang="ru-RU" altLang="ru-RU" sz="14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ru-RU" alt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ВУЗов, реализующих программы </a:t>
            </a:r>
          </a:p>
          <a:p>
            <a:r>
              <a:rPr lang="ru-RU" alt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СПО</a:t>
            </a:r>
          </a:p>
          <a:p>
            <a:endParaRPr lang="ru-RU" altLang="ru-RU" sz="1200" dirty="0">
              <a:solidFill>
                <a:prstClr val="black"/>
              </a:solidFill>
              <a:latin typeface="Century Gothic"/>
              <a:cs typeface="Times New Roman" pitchFamily="18" charset="0"/>
            </a:endParaRPr>
          </a:p>
        </p:txBody>
      </p:sp>
      <p:pic>
        <p:nvPicPr>
          <p:cNvPr id="15" name="Picture 9" descr="C:\Users\Sokolova\Desktop\university-512.pn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538" y="1116504"/>
            <a:ext cx="674694" cy="809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C:\Users\Sokolova\Documents\CHERNOSKUTOVA\Логотипы\3d-circular-options-infographic\круг 6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44355">
            <a:off x="4655117" y="797830"/>
            <a:ext cx="1218828" cy="1533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4818554" y="965621"/>
            <a:ext cx="1918395" cy="99257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ru-RU" sz="2400" b="1" dirty="0">
                <a:solidFill>
                  <a:srgbClr val="C00000"/>
                </a:solidFill>
                <a:latin typeface="Century Gothic" panose="020B0502020202020204" pitchFamily="34" charset="0"/>
                <a:cs typeface="Arial" charset="0"/>
              </a:rPr>
              <a:t>1</a:t>
            </a:r>
            <a:r>
              <a:rPr lang="ru-RU" altLang="ru-RU" sz="2400" b="1" dirty="0">
                <a:solidFill>
                  <a:prstClr val="black"/>
                </a:solidFill>
                <a:latin typeface="Century Gothic" panose="020B0502020202020204" pitchFamily="34" charset="0"/>
                <a:cs typeface="Arial" charset="0"/>
              </a:rPr>
              <a:t> </a:t>
            </a:r>
            <a:r>
              <a:rPr lang="ru-RU" alt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филиал</a:t>
            </a:r>
            <a:r>
              <a:rPr lang="en-US" alt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ru-RU" alt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негосударственного ВУЗа</a:t>
            </a:r>
          </a:p>
          <a:p>
            <a:endParaRPr lang="ru-RU" altLang="ru-RU" sz="1200" dirty="0">
              <a:solidFill>
                <a:prstClr val="black"/>
              </a:solidFill>
              <a:latin typeface="Century Gothic"/>
              <a:cs typeface="Times New Roman" pitchFamily="18" charset="0"/>
            </a:endParaRPr>
          </a:p>
        </p:txBody>
      </p:sp>
      <p:pic>
        <p:nvPicPr>
          <p:cNvPr id="19" name="Picture 42" descr="http://download.seaicons.com/icons/graphicloads/100-flat/256/networking-icon.png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183" y="1158866"/>
            <a:ext cx="540371" cy="64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5" descr="http://prattcc.edu/sites/default/files/uploaded/Admissions/High%20school%20icon.png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62" y="1158866"/>
            <a:ext cx="524312" cy="62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9866" y="1242679"/>
            <a:ext cx="534641" cy="594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0402">
            <a:off x="6477504" y="610530"/>
            <a:ext cx="1719623" cy="1925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Номер слайда 1"/>
          <p:cNvSpPr txBox="1">
            <a:spLocks/>
          </p:cNvSpPr>
          <p:nvPr/>
        </p:nvSpPr>
        <p:spPr>
          <a:xfrm>
            <a:off x="7229973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2" name="object 19"/>
          <p:cNvSpPr txBox="1"/>
          <p:nvPr/>
        </p:nvSpPr>
        <p:spPr>
          <a:xfrm>
            <a:off x="5527435" y="2674016"/>
            <a:ext cx="3245012" cy="511602"/>
          </a:xfrm>
          <a:prstGeom prst="rect">
            <a:avLst/>
          </a:prstGeom>
        </p:spPr>
        <p:txBody>
          <a:bodyPr vert="horz" wrap="square" lIns="0" tIns="11354" rIns="0" bIns="0" rtlCol="0">
            <a:spAutoFit/>
          </a:bodyPr>
          <a:lstStyle/>
          <a:p>
            <a:pPr marL="95153" algn="ctr">
              <a:lnSpc>
                <a:spcPts val="1423"/>
              </a:lnSpc>
              <a:spcBef>
                <a:spcPts val="89"/>
              </a:spcBef>
            </a:pPr>
            <a:r>
              <a:rPr sz="1200" b="1" spc="-4" dirty="0">
                <a:latin typeface="Century Gothic" panose="020B0502020202020204" pitchFamily="34" charset="0"/>
                <a:cs typeface="Arial"/>
              </a:rPr>
              <a:t>КЦП </a:t>
            </a:r>
            <a:r>
              <a:rPr lang="ru-RU" sz="1200" b="1" spc="-4" dirty="0">
                <a:latin typeface="Century Gothic" panose="020B0502020202020204" pitchFamily="34" charset="0"/>
                <a:cs typeface="Arial"/>
              </a:rPr>
              <a:t>на </a:t>
            </a:r>
            <a:r>
              <a:rPr sz="1400" b="1" spc="-4" dirty="0">
                <a:latin typeface="Century Gothic" panose="020B0502020202020204" pitchFamily="34" charset="0"/>
                <a:cs typeface="Arial"/>
              </a:rPr>
              <a:t>2</a:t>
            </a:r>
            <a:r>
              <a:rPr lang="ru-RU" sz="1400" b="1" spc="-4" dirty="0">
                <a:latin typeface="Century Gothic" panose="020B0502020202020204" pitchFamily="34" charset="0"/>
                <a:cs typeface="Arial"/>
              </a:rPr>
              <a:t>023/2024</a:t>
            </a:r>
            <a:r>
              <a:rPr sz="1400" b="1" spc="-21" dirty="0">
                <a:latin typeface="Century Gothic" panose="020B0502020202020204" pitchFamily="34" charset="0"/>
                <a:cs typeface="Arial"/>
              </a:rPr>
              <a:t> </a:t>
            </a:r>
            <a:r>
              <a:rPr lang="ru-RU" sz="1200" b="1" spc="-13" dirty="0">
                <a:latin typeface="Century Gothic" panose="020B0502020202020204" pitchFamily="34" charset="0"/>
                <a:cs typeface="Arial"/>
              </a:rPr>
              <a:t>учебный год</a:t>
            </a:r>
            <a:endParaRPr sz="1200" dirty="0">
              <a:latin typeface="Century Gothic" panose="020B0502020202020204" pitchFamily="34" charset="0"/>
              <a:cs typeface="Arial"/>
            </a:endParaRPr>
          </a:p>
          <a:p>
            <a:pPr marL="95153" algn="ctr">
              <a:lnSpc>
                <a:spcPts val="2446"/>
              </a:lnSpc>
            </a:pPr>
            <a:r>
              <a:rPr lang="en-US" sz="2000" b="1" spc="-4" dirty="0">
                <a:solidFill>
                  <a:srgbClr val="77933C"/>
                </a:solidFill>
                <a:latin typeface="Century Gothic" panose="020B0502020202020204" pitchFamily="34" charset="0"/>
                <a:cs typeface="Arial"/>
              </a:rPr>
              <a:t>6 </a:t>
            </a:r>
            <a:r>
              <a:rPr lang="ru-RU" sz="2000" b="1" spc="-4" dirty="0">
                <a:solidFill>
                  <a:srgbClr val="77933C"/>
                </a:solidFill>
                <a:latin typeface="Century Gothic" panose="020B0502020202020204" pitchFamily="34" charset="0"/>
                <a:cs typeface="Arial"/>
              </a:rPr>
              <a:t>875</a:t>
            </a:r>
            <a:endParaRPr sz="2000" dirty="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43" name="object 24"/>
          <p:cNvSpPr txBox="1"/>
          <p:nvPr/>
        </p:nvSpPr>
        <p:spPr>
          <a:xfrm>
            <a:off x="21160" y="2671492"/>
            <a:ext cx="3772450" cy="511602"/>
          </a:xfrm>
          <a:prstGeom prst="rect">
            <a:avLst/>
          </a:prstGeom>
        </p:spPr>
        <p:txBody>
          <a:bodyPr vert="horz" wrap="square" lIns="0" tIns="11354" rIns="0" bIns="0" rtlCol="0">
            <a:spAutoFit/>
          </a:bodyPr>
          <a:lstStyle/>
          <a:p>
            <a:pPr marR="516316" algn="r">
              <a:lnSpc>
                <a:spcPts val="1423"/>
              </a:lnSpc>
              <a:spcBef>
                <a:spcPts val="89"/>
              </a:spcBef>
            </a:pPr>
            <a:r>
              <a:rPr sz="1200" b="1" spc="-4" dirty="0">
                <a:latin typeface="Century Gothic" panose="020B0502020202020204" pitchFamily="34" charset="0"/>
                <a:cs typeface="Arial"/>
              </a:rPr>
              <a:t>КЦП </a:t>
            </a:r>
            <a:r>
              <a:rPr lang="ru-RU" sz="1200" b="1" spc="-4" dirty="0">
                <a:latin typeface="Century Gothic" panose="020B0502020202020204" pitchFamily="34" charset="0"/>
                <a:cs typeface="Arial"/>
              </a:rPr>
              <a:t>на </a:t>
            </a:r>
            <a:r>
              <a:rPr sz="1400" b="1" spc="-4" dirty="0">
                <a:latin typeface="Century Gothic" panose="020B0502020202020204" pitchFamily="34" charset="0"/>
                <a:cs typeface="Arial"/>
              </a:rPr>
              <a:t>20</a:t>
            </a:r>
            <a:r>
              <a:rPr lang="ru-RU" sz="1400" b="1" spc="-4" dirty="0">
                <a:latin typeface="Century Gothic" panose="020B0502020202020204" pitchFamily="34" charset="0"/>
                <a:cs typeface="Arial"/>
              </a:rPr>
              <a:t>22/2023</a:t>
            </a:r>
            <a:r>
              <a:rPr sz="1400" b="1" spc="-21" dirty="0">
                <a:latin typeface="Century Gothic" panose="020B0502020202020204" pitchFamily="34" charset="0"/>
                <a:cs typeface="Arial"/>
              </a:rPr>
              <a:t> </a:t>
            </a:r>
            <a:r>
              <a:rPr lang="ru-RU" sz="1400" b="1" spc="-21" dirty="0">
                <a:latin typeface="Century Gothic" panose="020B0502020202020204" pitchFamily="34" charset="0"/>
                <a:cs typeface="Arial"/>
              </a:rPr>
              <a:t>учебный </a:t>
            </a:r>
            <a:r>
              <a:rPr lang="ru-RU" sz="1200" b="1" spc="-13" dirty="0">
                <a:latin typeface="Century Gothic" panose="020B0502020202020204" pitchFamily="34" charset="0"/>
                <a:cs typeface="Arial"/>
              </a:rPr>
              <a:t>год</a:t>
            </a:r>
            <a:endParaRPr sz="1200" dirty="0">
              <a:latin typeface="Century Gothic" panose="020B0502020202020204" pitchFamily="34" charset="0"/>
              <a:cs typeface="Arial"/>
            </a:endParaRPr>
          </a:p>
          <a:p>
            <a:pPr marR="516316" algn="ctr">
              <a:lnSpc>
                <a:spcPts val="2446"/>
              </a:lnSpc>
            </a:pPr>
            <a:r>
              <a:rPr lang="en-US" sz="2000" b="1" spc="-4" dirty="0">
                <a:solidFill>
                  <a:srgbClr val="77933C"/>
                </a:solidFill>
                <a:latin typeface="Century Gothic" panose="020B0502020202020204" pitchFamily="34" charset="0"/>
                <a:cs typeface="Arial"/>
              </a:rPr>
              <a:t>6 </a:t>
            </a:r>
            <a:r>
              <a:rPr lang="ru-RU" sz="2000" b="1" spc="-4" dirty="0">
                <a:solidFill>
                  <a:srgbClr val="77933C"/>
                </a:solidFill>
                <a:latin typeface="Century Gothic" panose="020B0502020202020204" pitchFamily="34" charset="0"/>
                <a:cs typeface="Arial"/>
              </a:rPr>
              <a:t>450</a:t>
            </a:r>
            <a:endParaRPr sz="2000" dirty="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44" name="object 25"/>
          <p:cNvSpPr txBox="1">
            <a:spLocks noGrp="1"/>
          </p:cNvSpPr>
          <p:nvPr>
            <p:ph type="title"/>
          </p:nvPr>
        </p:nvSpPr>
        <p:spPr>
          <a:xfrm>
            <a:off x="3955838" y="2776647"/>
            <a:ext cx="1011207" cy="288464"/>
          </a:xfrm>
          <a:prstGeom prst="rect">
            <a:avLst/>
          </a:prstGeom>
        </p:spPr>
        <p:txBody>
          <a:bodyPr vert="horz" wrap="square" lIns="0" tIns="11354" rIns="0" bIns="0" rtlCol="0" anchor="ctr">
            <a:spAutoFit/>
          </a:bodyPr>
          <a:lstStyle/>
          <a:p>
            <a:pPr marL="10812" algn="r">
              <a:spcBef>
                <a:spcPts val="89"/>
              </a:spcBef>
            </a:pPr>
            <a:r>
              <a:rPr sz="1800" b="1" dirty="0">
                <a:solidFill>
                  <a:srgbClr val="77933C"/>
                </a:solidFill>
                <a:latin typeface="Century Gothic" panose="020B0502020202020204" pitchFamily="34" charset="0"/>
              </a:rPr>
              <a:t>+</a:t>
            </a:r>
            <a:r>
              <a:rPr lang="ru-RU" sz="1800" b="1" spc="-9" dirty="0">
                <a:solidFill>
                  <a:srgbClr val="77933C"/>
                </a:solidFill>
                <a:latin typeface="Century Gothic" panose="020B0502020202020204" pitchFamily="34" charset="0"/>
              </a:rPr>
              <a:t> 425</a:t>
            </a:r>
            <a:r>
              <a:rPr lang="en-US" sz="1800" dirty="0">
                <a:solidFill>
                  <a:srgbClr val="77933C"/>
                </a:solidFill>
                <a:latin typeface="Century Gothic" panose="020B0502020202020204" pitchFamily="34" charset="0"/>
              </a:rPr>
              <a:t> </a:t>
            </a:r>
            <a:endParaRPr sz="1800" dirty="0">
              <a:latin typeface="Century Gothic" panose="020B0502020202020204" pitchFamily="34" charset="0"/>
            </a:endParaRPr>
          </a:p>
        </p:txBody>
      </p:sp>
      <p:sp>
        <p:nvSpPr>
          <p:cNvPr id="45" name="object 26"/>
          <p:cNvSpPr/>
          <p:nvPr/>
        </p:nvSpPr>
        <p:spPr>
          <a:xfrm>
            <a:off x="3957638" y="2614613"/>
            <a:ext cx="377695" cy="454857"/>
          </a:xfrm>
          <a:custGeom>
            <a:avLst/>
            <a:gdLst/>
            <a:ahLst/>
            <a:cxnLst/>
            <a:rect l="l" t="t" r="r" b="b"/>
            <a:pathLst>
              <a:path w="325754" h="297180">
                <a:moveTo>
                  <a:pt x="162725" y="0"/>
                </a:moveTo>
                <a:lnTo>
                  <a:pt x="0" y="296862"/>
                </a:lnTo>
                <a:lnTo>
                  <a:pt x="325437" y="296862"/>
                </a:lnTo>
                <a:lnTo>
                  <a:pt x="162725" y="0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Прямоугольник 22"/>
          <p:cNvSpPr>
            <a:spLocks noChangeArrowheads="1"/>
          </p:cNvSpPr>
          <p:nvPr/>
        </p:nvSpPr>
        <p:spPr bwMode="auto">
          <a:xfrm rot="10800000" flipV="1">
            <a:off x="5577438" y="3453230"/>
            <a:ext cx="3260786" cy="1291040"/>
          </a:xfrm>
          <a:prstGeom prst="rect">
            <a:avLst/>
          </a:prstGeom>
          <a:noFill/>
          <a:ln w="12700">
            <a:solidFill>
              <a:srgbClr val="003366"/>
            </a:solidFill>
          </a:ln>
          <a:extLst/>
        </p:spPr>
        <p:txBody>
          <a:bodyPr wrap="square" lIns="91358" tIns="45679" rIns="91358" bIns="45679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95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ru-RU" altLang="ru-RU" sz="900" b="1" dirty="0">
                <a:latin typeface="Century Gothic" panose="020B0502020202020204" pitchFamily="34" charset="0"/>
                <a:cs typeface="Arial" pitchFamily="34" charset="0"/>
              </a:rPr>
              <a:t>Увеличение бюджетных мест:</a:t>
            </a:r>
          </a:p>
          <a:p>
            <a:pPr>
              <a:lnSpc>
                <a:spcPct val="95000"/>
              </a:lnSpc>
              <a:spcBef>
                <a:spcPct val="0"/>
              </a:spcBef>
              <a:buFont typeface="Arial" pitchFamily="34" charset="0"/>
              <a:buNone/>
            </a:pPr>
            <a:endParaRPr lang="ru-RU" altLang="ru-RU" sz="900" b="1" dirty="0">
              <a:latin typeface="Century Gothic" panose="020B0502020202020204" pitchFamily="34" charset="0"/>
              <a:cs typeface="Arial" pitchFamily="34" charset="0"/>
            </a:endParaRPr>
          </a:p>
          <a:p>
            <a:pPr>
              <a:lnSpc>
                <a:spcPct val="95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ru-RU" altLang="ru-RU" sz="1100" b="1" dirty="0">
                <a:solidFill>
                  <a:srgbClr val="C00000"/>
                </a:solidFill>
                <a:latin typeface="Century Gothic" panose="020B0502020202020204" pitchFamily="34" charset="0"/>
                <a:cs typeface="Arial" pitchFamily="34" charset="0"/>
              </a:rPr>
              <a:t>300</a:t>
            </a:r>
            <a:r>
              <a:rPr lang="ru-RU" altLang="ru-RU" sz="900" b="1" dirty="0">
                <a:solidFill>
                  <a:srgbClr val="002060"/>
                </a:solidFill>
                <a:latin typeface="Century Gothic" panose="020B0502020202020204" pitchFamily="34" charset="0"/>
                <a:cs typeface="Arial" pitchFamily="34" charset="0"/>
              </a:rPr>
              <a:t> – Электроэнергетика и Машиностроение,</a:t>
            </a:r>
          </a:p>
          <a:p>
            <a:pPr>
              <a:lnSpc>
                <a:spcPct val="95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ru-RU" altLang="ru-RU" sz="1100" b="1" dirty="0">
                <a:solidFill>
                  <a:srgbClr val="C00000"/>
                </a:solidFill>
                <a:latin typeface="Century Gothic" panose="020B0502020202020204" pitchFamily="34" charset="0"/>
                <a:cs typeface="Arial" pitchFamily="34" charset="0"/>
              </a:rPr>
              <a:t>300</a:t>
            </a:r>
            <a:r>
              <a:rPr lang="ru-RU" altLang="ru-RU" sz="900" b="1" dirty="0">
                <a:solidFill>
                  <a:srgbClr val="002060"/>
                </a:solidFill>
                <a:latin typeface="Century Gothic" panose="020B0502020202020204" pitchFamily="34" charset="0"/>
                <a:cs typeface="Arial" pitchFamily="34" charset="0"/>
              </a:rPr>
              <a:t> – Образование и педагогические науки,</a:t>
            </a:r>
          </a:p>
          <a:p>
            <a:pPr>
              <a:lnSpc>
                <a:spcPct val="95000"/>
              </a:lnSpc>
              <a:spcBef>
                <a:spcPct val="0"/>
              </a:spcBef>
              <a:buNone/>
            </a:pPr>
            <a:r>
              <a:rPr lang="ru-RU" altLang="ru-RU" sz="1100" b="1" dirty="0">
                <a:solidFill>
                  <a:srgbClr val="C00000"/>
                </a:solidFill>
                <a:latin typeface="Century Gothic" panose="020B0502020202020204" pitchFamily="34" charset="0"/>
                <a:cs typeface="Arial" pitchFamily="34" charset="0"/>
              </a:rPr>
              <a:t>200</a:t>
            </a:r>
            <a:r>
              <a:rPr lang="ru-RU" altLang="ru-RU" sz="900" b="1" dirty="0">
                <a:solidFill>
                  <a:srgbClr val="002060"/>
                </a:solidFill>
                <a:latin typeface="Century Gothic" panose="020B0502020202020204" pitchFamily="34" charset="0"/>
                <a:cs typeface="Arial" pitchFamily="34" charset="0"/>
              </a:rPr>
              <a:t> – Строительство, архитектура, ЖКХ и транспорт,</a:t>
            </a:r>
          </a:p>
          <a:p>
            <a:pPr>
              <a:lnSpc>
                <a:spcPct val="95000"/>
              </a:lnSpc>
              <a:spcBef>
                <a:spcPct val="0"/>
              </a:spcBef>
              <a:buNone/>
            </a:pPr>
            <a:r>
              <a:rPr lang="ru-RU" altLang="ru-RU" sz="1100" b="1" dirty="0">
                <a:solidFill>
                  <a:srgbClr val="C00000"/>
                </a:solidFill>
                <a:latin typeface="Century Gothic" panose="020B0502020202020204" pitchFamily="34" charset="0"/>
                <a:cs typeface="Arial" pitchFamily="34" charset="0"/>
              </a:rPr>
              <a:t>175</a:t>
            </a:r>
            <a:r>
              <a:rPr lang="ru-RU" altLang="ru-RU" sz="900" b="1" dirty="0">
                <a:solidFill>
                  <a:srgbClr val="002060"/>
                </a:solidFill>
                <a:latin typeface="Century Gothic" panose="020B0502020202020204" pitchFamily="34" charset="0"/>
                <a:cs typeface="Arial" pitchFamily="34" charset="0"/>
              </a:rPr>
              <a:t> – </a:t>
            </a:r>
            <a:r>
              <a:rPr lang="en-US" altLang="ru-RU" sz="900" b="1" dirty="0">
                <a:solidFill>
                  <a:srgbClr val="002060"/>
                </a:solidFill>
                <a:latin typeface="Century Gothic" panose="020B0502020202020204" pitchFamily="34" charset="0"/>
                <a:cs typeface="Arial" pitchFamily="34" charset="0"/>
              </a:rPr>
              <a:t>IT</a:t>
            </a:r>
            <a:r>
              <a:rPr lang="ru-RU" altLang="ru-RU" sz="900" b="1" dirty="0">
                <a:solidFill>
                  <a:srgbClr val="002060"/>
                </a:solidFill>
                <a:latin typeface="Century Gothic" panose="020B0502020202020204" pitchFamily="34" charset="0"/>
                <a:cs typeface="Arial" pitchFamily="34" charset="0"/>
              </a:rPr>
              <a:t>-отрасль,</a:t>
            </a:r>
            <a:endParaRPr lang="en-US" altLang="ru-RU" sz="900" b="1" dirty="0">
              <a:solidFill>
                <a:srgbClr val="002060"/>
              </a:solidFill>
              <a:latin typeface="Century Gothic" panose="020B0502020202020204" pitchFamily="34" charset="0"/>
              <a:cs typeface="Arial" pitchFamily="34" charset="0"/>
            </a:endParaRPr>
          </a:p>
          <a:p>
            <a:pPr>
              <a:lnSpc>
                <a:spcPct val="95000"/>
              </a:lnSpc>
              <a:spcBef>
                <a:spcPct val="0"/>
              </a:spcBef>
              <a:buNone/>
            </a:pPr>
            <a:r>
              <a:rPr lang="ru-RU" altLang="ru-RU" sz="1100" b="1" dirty="0">
                <a:solidFill>
                  <a:srgbClr val="C00000"/>
                </a:solidFill>
                <a:latin typeface="Century Gothic" panose="020B0502020202020204" pitchFamily="34" charset="0"/>
                <a:cs typeface="Arial" pitchFamily="34" charset="0"/>
              </a:rPr>
              <a:t>175</a:t>
            </a:r>
            <a:r>
              <a:rPr lang="ru-RU" altLang="ru-RU" sz="900" b="1" dirty="0">
                <a:solidFill>
                  <a:srgbClr val="002060"/>
                </a:solidFill>
                <a:latin typeface="Century Gothic" panose="020B0502020202020204" pitchFamily="34" charset="0"/>
                <a:cs typeface="Arial" pitchFamily="34" charset="0"/>
              </a:rPr>
              <a:t> – Сельское хозяйство</a:t>
            </a:r>
          </a:p>
        </p:txBody>
      </p:sp>
      <p:sp>
        <p:nvSpPr>
          <p:cNvPr id="49" name="Прямоугольник 22"/>
          <p:cNvSpPr>
            <a:spLocks noChangeArrowheads="1"/>
          </p:cNvSpPr>
          <p:nvPr/>
        </p:nvSpPr>
        <p:spPr bwMode="auto">
          <a:xfrm rot="10800000" flipV="1">
            <a:off x="1239480" y="3767551"/>
            <a:ext cx="3231796" cy="662406"/>
          </a:xfrm>
          <a:prstGeom prst="rect">
            <a:avLst/>
          </a:prstGeom>
          <a:noFill/>
          <a:ln w="12700">
            <a:solidFill>
              <a:srgbClr val="003366"/>
            </a:solidFill>
          </a:ln>
          <a:extLst/>
        </p:spPr>
        <p:txBody>
          <a:bodyPr wrap="square" lIns="91358" tIns="45679" rIns="91358" bIns="45679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95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ru-RU" altLang="ru-RU" sz="1200" b="1" u="sng" dirty="0">
                <a:solidFill>
                  <a:srgbClr val="C00000"/>
                </a:solidFill>
                <a:latin typeface="Century Gothic" panose="020B0502020202020204" pitchFamily="34" charset="0"/>
                <a:cs typeface="Arial" pitchFamily="34" charset="0"/>
              </a:rPr>
              <a:t>Сокращение бюджетных мест:</a:t>
            </a:r>
          </a:p>
          <a:p>
            <a:pPr>
              <a:lnSpc>
                <a:spcPct val="95000"/>
              </a:lnSpc>
              <a:spcBef>
                <a:spcPct val="0"/>
              </a:spcBef>
              <a:buFont typeface="Arial" pitchFamily="34" charset="0"/>
              <a:buNone/>
            </a:pPr>
            <a:endParaRPr lang="ru-RU" altLang="ru-RU" sz="500" b="1" u="sng" dirty="0">
              <a:solidFill>
                <a:srgbClr val="C00000"/>
              </a:solidFill>
              <a:latin typeface="Century Gothic" panose="020B0502020202020204" pitchFamily="34" charset="0"/>
              <a:cs typeface="Arial" pitchFamily="34" charset="0"/>
            </a:endParaRPr>
          </a:p>
          <a:p>
            <a:pPr>
              <a:lnSpc>
                <a:spcPct val="95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ru-RU" altLang="ru-RU" sz="1100" b="1" dirty="0">
                <a:solidFill>
                  <a:srgbClr val="C00000"/>
                </a:solidFill>
                <a:latin typeface="Century Gothic" panose="020B0502020202020204" pitchFamily="34" charset="0"/>
                <a:cs typeface="Arial" pitchFamily="34" charset="0"/>
              </a:rPr>
              <a:t>650</a:t>
            </a:r>
            <a:r>
              <a:rPr lang="ru-RU" altLang="ru-RU" sz="1000" b="1" dirty="0">
                <a:solidFill>
                  <a:srgbClr val="002060"/>
                </a:solidFill>
                <a:latin typeface="Century Gothic" panose="020B0502020202020204" pitchFamily="34" charset="0"/>
                <a:cs typeface="Arial" pitchFamily="34" charset="0"/>
              </a:rPr>
              <a:t> мест – Экономика и управление,</a:t>
            </a:r>
          </a:p>
          <a:p>
            <a:pPr>
              <a:lnSpc>
                <a:spcPct val="95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ru-RU" altLang="ru-RU" sz="1100" b="1" dirty="0">
                <a:solidFill>
                  <a:srgbClr val="C00000"/>
                </a:solidFill>
                <a:latin typeface="Century Gothic" panose="020B0502020202020204" pitchFamily="34" charset="0"/>
                <a:cs typeface="Arial" pitchFamily="34" charset="0"/>
              </a:rPr>
              <a:t>75</a:t>
            </a:r>
            <a:r>
              <a:rPr lang="ru-RU" altLang="ru-RU" sz="1000" b="1" dirty="0">
                <a:solidFill>
                  <a:srgbClr val="002060"/>
                </a:solidFill>
                <a:latin typeface="Century Gothic" panose="020B0502020202020204" pitchFamily="34" charset="0"/>
                <a:cs typeface="Arial" pitchFamily="34" charset="0"/>
              </a:rPr>
              <a:t> мест – Сфера услуг</a:t>
            </a:r>
          </a:p>
        </p:txBody>
      </p:sp>
      <p:sp>
        <p:nvSpPr>
          <p:cNvPr id="50" name="object 25"/>
          <p:cNvSpPr txBox="1">
            <a:spLocks/>
          </p:cNvSpPr>
          <p:nvPr/>
        </p:nvSpPr>
        <p:spPr>
          <a:xfrm>
            <a:off x="246839" y="4414801"/>
            <a:ext cx="1011207" cy="288464"/>
          </a:xfrm>
          <a:prstGeom prst="rect">
            <a:avLst/>
          </a:prstGeom>
        </p:spPr>
        <p:txBody>
          <a:bodyPr vert="horz" wrap="square" lIns="0" tIns="11354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0812">
              <a:spcBef>
                <a:spcPts val="89"/>
              </a:spcBef>
            </a:pPr>
            <a:r>
              <a:rPr lang="ru-RU" sz="1800" b="1" dirty="0">
                <a:solidFill>
                  <a:srgbClr val="960000"/>
                </a:solidFill>
                <a:latin typeface="Century Gothic" panose="020B0502020202020204" pitchFamily="34" charset="0"/>
              </a:rPr>
              <a:t>-</a:t>
            </a:r>
            <a:r>
              <a:rPr lang="ru-RU" sz="1800" b="1" spc="-9" dirty="0">
                <a:solidFill>
                  <a:srgbClr val="960000"/>
                </a:solidFill>
                <a:latin typeface="Century Gothic" panose="020B0502020202020204" pitchFamily="34" charset="0"/>
              </a:rPr>
              <a:t> 725</a:t>
            </a:r>
            <a:r>
              <a:rPr lang="ru-RU" sz="1800" dirty="0">
                <a:solidFill>
                  <a:srgbClr val="960000"/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51" name="object 25"/>
          <p:cNvSpPr txBox="1">
            <a:spLocks/>
          </p:cNvSpPr>
          <p:nvPr/>
        </p:nvSpPr>
        <p:spPr>
          <a:xfrm>
            <a:off x="4516229" y="4379079"/>
            <a:ext cx="1011207" cy="288464"/>
          </a:xfrm>
          <a:prstGeom prst="rect">
            <a:avLst/>
          </a:prstGeom>
        </p:spPr>
        <p:txBody>
          <a:bodyPr vert="horz" wrap="square" lIns="0" tIns="11354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0812">
              <a:spcBef>
                <a:spcPts val="89"/>
              </a:spcBef>
            </a:pPr>
            <a:r>
              <a:rPr lang="ru-RU" sz="18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+</a:t>
            </a:r>
            <a:r>
              <a:rPr lang="ru-RU" sz="1800" b="1" spc="-9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 1150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156" y="3465515"/>
            <a:ext cx="524972" cy="8538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95" y="3525254"/>
            <a:ext cx="538246" cy="853825"/>
          </a:xfrm>
          <a:prstGeom prst="rect">
            <a:avLst/>
          </a:prstGeom>
        </p:spPr>
      </p:pic>
      <p:sp>
        <p:nvSpPr>
          <p:cNvPr id="13" name="TextBox 13"/>
          <p:cNvSpPr txBox="1">
            <a:spLocks noChangeArrowheads="1"/>
          </p:cNvSpPr>
          <p:nvPr/>
        </p:nvSpPr>
        <p:spPr bwMode="auto">
          <a:xfrm>
            <a:off x="6949283" y="993848"/>
            <a:ext cx="2105154" cy="697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1006" tIns="40503" rIns="81006" bIns="4050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2400" b="1" dirty="0">
                <a:solidFill>
                  <a:srgbClr val="C00000"/>
                </a:solidFill>
                <a:latin typeface="Century Gothic"/>
              </a:rPr>
              <a:t>30,6</a:t>
            </a:r>
            <a:r>
              <a:rPr lang="en-US" altLang="ru-RU" sz="2800" b="1" dirty="0">
                <a:solidFill>
                  <a:srgbClr val="EB641B"/>
                </a:solidFill>
                <a:latin typeface="Century Gothic"/>
              </a:rPr>
              <a:t> </a:t>
            </a:r>
            <a:r>
              <a:rPr lang="ru-RU" altLang="ru-RU" sz="1200" dirty="0">
                <a:solidFill>
                  <a:prstClr val="black"/>
                </a:solidFill>
                <a:latin typeface="Century Gothic"/>
                <a:cs typeface="Times New Roman" pitchFamily="18" charset="0"/>
              </a:rPr>
              <a:t>тыс. человек – контингент студентов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52866" y="629633"/>
            <a:ext cx="1954019" cy="173124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endParaRPr lang="ru-RU" altLang="ru-RU" sz="2400" b="1" dirty="0">
              <a:solidFill>
                <a:srgbClr val="0070C0"/>
              </a:solidFill>
              <a:latin typeface="Century Gothic"/>
              <a:cs typeface="Arial" charset="0"/>
            </a:endParaRPr>
          </a:p>
          <a:p>
            <a:r>
              <a:rPr lang="en-US" altLang="ru-RU" sz="2400" b="1" dirty="0" smtClean="0">
                <a:solidFill>
                  <a:srgbClr val="C00000"/>
                </a:solidFill>
                <a:latin typeface="Century Gothic" panose="020B0502020202020204" pitchFamily="34" charset="0"/>
                <a:cs typeface="Arial" charset="0"/>
              </a:rPr>
              <a:t>2</a:t>
            </a:r>
            <a:r>
              <a:rPr lang="ru-RU" altLang="ru-RU" sz="2400" b="1" dirty="0" smtClean="0">
                <a:solidFill>
                  <a:srgbClr val="C00000"/>
                </a:solidFill>
                <a:latin typeface="Century Gothic" panose="020B0502020202020204" pitchFamily="34" charset="0"/>
                <a:cs typeface="Arial" charset="0"/>
              </a:rPr>
              <a:t>3</a:t>
            </a:r>
            <a:r>
              <a:rPr lang="en-US" altLang="ru-RU" sz="2400" b="1" dirty="0" smtClean="0">
                <a:solidFill>
                  <a:srgbClr val="EB641B"/>
                </a:solidFill>
                <a:latin typeface="Century Gothic" panose="020B0502020202020204" pitchFamily="34" charset="0"/>
                <a:cs typeface="Arial" charset="0"/>
              </a:rPr>
              <a:t> </a:t>
            </a:r>
            <a:r>
              <a:rPr lang="ru-RU" alt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профессиональных образовательных организаций</a:t>
            </a:r>
          </a:p>
          <a:p>
            <a:endParaRPr lang="ru-RU" altLang="ru-RU" sz="1200" dirty="0">
              <a:solidFill>
                <a:prstClr val="black"/>
              </a:solidFill>
              <a:latin typeface="Century Gothic"/>
              <a:cs typeface="Times New Roman" pitchFamily="18" charset="0"/>
            </a:endParaRPr>
          </a:p>
          <a:p>
            <a:endParaRPr lang="ru-RU" altLang="ru-RU" sz="1200" dirty="0">
              <a:solidFill>
                <a:prstClr val="black"/>
              </a:solidFill>
              <a:latin typeface="Century Gothic"/>
              <a:cs typeface="Times New Roman" pitchFamily="18" charset="0"/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334"/>
          <a:stretch/>
        </p:blipFill>
        <p:spPr>
          <a:xfrm rot="5400000">
            <a:off x="-39358" y="162153"/>
            <a:ext cx="474250" cy="395537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37" r="18076" b="14159"/>
          <a:stretch>
            <a:fillRect/>
          </a:stretch>
        </p:blipFill>
        <p:spPr bwMode="auto">
          <a:xfrm>
            <a:off x="8172400" y="57515"/>
            <a:ext cx="678787" cy="716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7" name="Прямая соединительная линия 46"/>
          <p:cNvCxnSpPr/>
          <p:nvPr/>
        </p:nvCxnSpPr>
        <p:spPr>
          <a:xfrm>
            <a:off x="467543" y="462052"/>
            <a:ext cx="6172127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399296" y="92720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entury Gothic" panose="020B0502020202020204" pitchFamily="34" charset="0"/>
              </a:rPr>
              <a:t>СРЕДНЕЕ ПРОФЕССИОНАЛЬНОЕ ОБРАЗОВАНИЕ</a:t>
            </a:r>
            <a:endParaRPr lang="ru-RU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72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756" r="26121"/>
          <a:stretch/>
        </p:blipFill>
        <p:spPr>
          <a:xfrm rot="16200000">
            <a:off x="7252353" y="3254083"/>
            <a:ext cx="2415813" cy="1422402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-2736267" y="6028134"/>
            <a:ext cx="8772449" cy="497210"/>
          </a:xfrm>
          <a:prstGeom prst="rect">
            <a:avLst/>
          </a:prstGeom>
        </p:spPr>
        <p:txBody>
          <a:bodyPr vert="horz" lIns="91438" tIns="45719" rIns="91438" bIns="45719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800" b="1" spc="-100" dirty="0">
              <a:solidFill>
                <a:schemeClr val="bg1"/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771550"/>
            <a:ext cx="4464496" cy="61555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ru-RU" sz="1600" dirty="0" smtClean="0">
                <a:latin typeface="Century Gothic" panose="020B0502020202020204" pitchFamily="34" charset="0"/>
              </a:rPr>
              <a:t>Более </a:t>
            </a:r>
            <a:r>
              <a:rPr lang="ru-RU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2 тыс. школьников </a:t>
            </a:r>
            <a:r>
              <a:rPr lang="ru-RU" sz="1600" dirty="0" smtClean="0">
                <a:latin typeface="Century Gothic" panose="020B0502020202020204" pitchFamily="34" charset="0"/>
              </a:rPr>
              <a:t>приступили </a:t>
            </a:r>
          </a:p>
          <a:p>
            <a:r>
              <a:rPr lang="ru-RU" sz="1600" dirty="0" smtClean="0">
                <a:latin typeface="Century Gothic" panose="020B0502020202020204" pitchFamily="34" charset="0"/>
              </a:rPr>
              <a:t>к обучению рабочим профессиям:</a:t>
            </a:r>
            <a:endParaRPr lang="ru-RU" sz="1600" dirty="0">
              <a:latin typeface="Century Gothic" panose="020B0502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5536" y="3939902"/>
            <a:ext cx="4464496" cy="86177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ru-RU" sz="1600" dirty="0">
                <a:latin typeface="Century Gothic" panose="020B0502020202020204" pitchFamily="34" charset="0"/>
              </a:rPr>
              <a:t>Более </a:t>
            </a:r>
            <a:r>
              <a:rPr lang="ru-RU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600 </a:t>
            </a:r>
            <a:r>
              <a:rPr lang="ru-RU" b="1" dirty="0">
                <a:solidFill>
                  <a:schemeClr val="tx2"/>
                </a:solidFill>
                <a:latin typeface="Century Gothic" panose="020B0502020202020204" pitchFamily="34" charset="0"/>
              </a:rPr>
              <a:t>участников </a:t>
            </a:r>
            <a:r>
              <a:rPr lang="ru-RU" sz="1600" dirty="0">
                <a:latin typeface="Century Gothic" panose="020B0502020202020204" pitchFamily="34" charset="0"/>
              </a:rPr>
              <a:t>проекта </a:t>
            </a:r>
            <a:endParaRPr lang="ru-RU" sz="1600" dirty="0" smtClean="0">
              <a:latin typeface="Century Gothic" panose="020B0502020202020204" pitchFamily="34" charset="0"/>
            </a:endParaRPr>
          </a:p>
          <a:p>
            <a:r>
              <a:rPr lang="ru-RU" sz="1600" dirty="0" smtClean="0">
                <a:latin typeface="Century Gothic" panose="020B0502020202020204" pitchFamily="34" charset="0"/>
              </a:rPr>
              <a:t>завершили обучение и </a:t>
            </a:r>
            <a:r>
              <a:rPr lang="ru-RU" sz="1600" dirty="0">
                <a:latin typeface="Century Gothic" panose="020B0502020202020204" pitchFamily="34" charset="0"/>
              </a:rPr>
              <a:t>получили </a:t>
            </a:r>
            <a:endParaRPr lang="ru-RU" sz="1600" dirty="0" smtClean="0">
              <a:latin typeface="Century Gothic" panose="020B0502020202020204" pitchFamily="34" charset="0"/>
            </a:endParaRPr>
          </a:p>
          <a:p>
            <a:r>
              <a:rPr lang="ru-RU" sz="1600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Свидетельство о </a:t>
            </a:r>
            <a:r>
              <a:rPr lang="ru-RU" sz="1600" b="1" dirty="0">
                <a:solidFill>
                  <a:schemeClr val="tx2"/>
                </a:solidFill>
                <a:latin typeface="Century Gothic" panose="020B0502020202020204" pitchFamily="34" charset="0"/>
              </a:rPr>
              <a:t>рабочей профессии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5" r="23474"/>
          <a:stretch/>
        </p:blipFill>
        <p:spPr>
          <a:xfrm>
            <a:off x="4916353" y="844435"/>
            <a:ext cx="1947903" cy="175011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334"/>
          <a:stretch/>
        </p:blipFill>
        <p:spPr>
          <a:xfrm rot="5400000">
            <a:off x="-39358" y="162153"/>
            <a:ext cx="474250" cy="39553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37" r="18076" b="14159"/>
          <a:stretch>
            <a:fillRect/>
          </a:stretch>
        </p:blipFill>
        <p:spPr bwMode="auto">
          <a:xfrm>
            <a:off x="8172400" y="57515"/>
            <a:ext cx="678787" cy="716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Прямая соединительная линия 20"/>
          <p:cNvCxnSpPr/>
          <p:nvPr/>
        </p:nvCxnSpPr>
        <p:spPr>
          <a:xfrm>
            <a:off x="428881" y="580129"/>
            <a:ext cx="6172127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95536" y="139617"/>
            <a:ext cx="6888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entury Gothic" panose="020B0502020202020204" pitchFamily="34" charset="0"/>
              </a:rPr>
              <a:t>ПРОЕКТ </a:t>
            </a:r>
            <a:r>
              <a:rPr lang="ru-RU" b="1" dirty="0">
                <a:latin typeface="Century Gothic" panose="020B0502020202020204" pitchFamily="34" charset="0"/>
              </a:rPr>
              <a:t>«УПК 21 - УЧЕБНО-ПРОИЗВОДСТВЕННЫЕ КЛАССЫ»</a:t>
            </a:r>
          </a:p>
          <a:p>
            <a:endParaRPr lang="ru-RU" b="1" dirty="0">
              <a:latin typeface="Century Gothic" panose="020B0502020202020204" pitchFamily="34" charset="0"/>
            </a:endParaRPr>
          </a:p>
        </p:txBody>
      </p:sp>
      <p:sp>
        <p:nvSpPr>
          <p:cNvPr id="23" name="Шеврон 7"/>
          <p:cNvSpPr/>
          <p:nvPr/>
        </p:nvSpPr>
        <p:spPr>
          <a:xfrm>
            <a:off x="62035" y="895864"/>
            <a:ext cx="300548" cy="350237"/>
          </a:xfrm>
          <a:prstGeom prst="chevron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Шеврон 7"/>
          <p:cNvSpPr/>
          <p:nvPr/>
        </p:nvSpPr>
        <p:spPr>
          <a:xfrm>
            <a:off x="76571" y="4128273"/>
            <a:ext cx="191258" cy="350237"/>
          </a:xfrm>
          <a:prstGeom prst="chevron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7767" y="1419622"/>
            <a:ext cx="478548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Century Gothic" panose="020B0502020202020204" pitchFamily="34" charset="0"/>
              </a:rPr>
              <a:t>-швея</a:t>
            </a:r>
          </a:p>
          <a:p>
            <a:r>
              <a:rPr lang="ru-RU" sz="1400" dirty="0" smtClean="0">
                <a:latin typeface="Century Gothic" panose="020B0502020202020204" pitchFamily="34" charset="0"/>
              </a:rPr>
              <a:t>-электромонтажник-</a:t>
            </a:r>
            <a:r>
              <a:rPr lang="ru-RU" sz="1400" dirty="0" err="1" smtClean="0">
                <a:latin typeface="Century Gothic" panose="020B0502020202020204" pitchFamily="34" charset="0"/>
              </a:rPr>
              <a:t>схемщик</a:t>
            </a:r>
            <a:endParaRPr lang="ru-RU" sz="1400" dirty="0" smtClean="0">
              <a:latin typeface="Century Gothic" panose="020B0502020202020204" pitchFamily="34" charset="0"/>
            </a:endParaRPr>
          </a:p>
          <a:p>
            <a:r>
              <a:rPr lang="ru-RU" sz="1400" dirty="0" smtClean="0">
                <a:latin typeface="Century Gothic" panose="020B0502020202020204" pitchFamily="34" charset="0"/>
              </a:rPr>
              <a:t>-</a:t>
            </a:r>
            <a:r>
              <a:rPr lang="ru-RU" sz="1400" dirty="0">
                <a:latin typeface="Century Gothic" panose="020B0502020202020204" pitchFamily="34" charset="0"/>
              </a:rPr>
              <a:t>слесарь по ремонту и обслуживанию </a:t>
            </a:r>
            <a:r>
              <a:rPr lang="ru-RU" sz="1400" dirty="0" smtClean="0">
                <a:latin typeface="Century Gothic" panose="020B0502020202020204" pitchFamily="34" charset="0"/>
              </a:rPr>
              <a:t>с/х </a:t>
            </a:r>
            <a:r>
              <a:rPr lang="ru-RU" sz="1400" dirty="0">
                <a:latin typeface="Century Gothic" panose="020B0502020202020204" pitchFamily="34" charset="0"/>
              </a:rPr>
              <a:t>машин</a:t>
            </a:r>
          </a:p>
          <a:p>
            <a:r>
              <a:rPr lang="ru-RU" sz="1400" dirty="0" smtClean="0">
                <a:latin typeface="Century Gothic" panose="020B0502020202020204" pitchFamily="34" charset="0"/>
              </a:rPr>
              <a:t>-младшая </a:t>
            </a:r>
            <a:r>
              <a:rPr lang="ru-RU" sz="1400" dirty="0">
                <a:latin typeface="Century Gothic" panose="020B0502020202020204" pitchFamily="34" charset="0"/>
              </a:rPr>
              <a:t>медицинская сестра </a:t>
            </a:r>
            <a:endParaRPr lang="ru-RU" sz="1400" dirty="0" smtClean="0">
              <a:latin typeface="Century Gothic" panose="020B0502020202020204" pitchFamily="34" charset="0"/>
            </a:endParaRPr>
          </a:p>
          <a:p>
            <a:r>
              <a:rPr lang="ru-RU" sz="1400" dirty="0" smtClean="0">
                <a:latin typeface="Century Gothic" panose="020B0502020202020204" pitchFamily="34" charset="0"/>
              </a:rPr>
              <a:t>-экспедитор </a:t>
            </a:r>
            <a:r>
              <a:rPr lang="ru-RU" sz="1400" dirty="0">
                <a:latin typeface="Century Gothic" panose="020B0502020202020204" pitchFamily="34" charset="0"/>
              </a:rPr>
              <a:t>по перевозке грузов </a:t>
            </a:r>
          </a:p>
          <a:p>
            <a:r>
              <a:rPr lang="ru-RU" sz="1400" dirty="0" smtClean="0">
                <a:latin typeface="Century Gothic" panose="020B0502020202020204" pitchFamily="34" charset="0"/>
              </a:rPr>
              <a:t>-ассистент </a:t>
            </a:r>
            <a:r>
              <a:rPr lang="ru-RU" sz="1400" dirty="0">
                <a:latin typeface="Century Gothic" panose="020B0502020202020204" pitchFamily="34" charset="0"/>
              </a:rPr>
              <a:t>экскурсовода (гида)</a:t>
            </a:r>
          </a:p>
          <a:p>
            <a:r>
              <a:rPr lang="ru-RU" sz="1400" dirty="0" smtClean="0">
                <a:latin typeface="Century Gothic" panose="020B0502020202020204" pitchFamily="34" charset="0"/>
              </a:rPr>
              <a:t>-повар</a:t>
            </a:r>
            <a:endParaRPr lang="ru-RU" sz="1400" dirty="0">
              <a:latin typeface="Century Gothic" panose="020B0502020202020204" pitchFamily="34" charset="0"/>
            </a:endParaRPr>
          </a:p>
          <a:p>
            <a:r>
              <a:rPr lang="ru-RU" sz="1400" dirty="0" smtClean="0">
                <a:latin typeface="Century Gothic" panose="020B0502020202020204" pitchFamily="34" charset="0"/>
              </a:rPr>
              <a:t>-тракторист</a:t>
            </a:r>
            <a:endParaRPr lang="ru-RU" sz="1400" dirty="0">
              <a:latin typeface="Century Gothic" panose="020B0502020202020204" pitchFamily="34" charset="0"/>
            </a:endParaRPr>
          </a:p>
          <a:p>
            <a:r>
              <a:rPr lang="ru-RU" sz="1400" dirty="0" smtClean="0">
                <a:latin typeface="Century Gothic" panose="020B0502020202020204" pitchFamily="34" charset="0"/>
              </a:rPr>
              <a:t>-чертежник-конструктор </a:t>
            </a:r>
            <a:r>
              <a:rPr lang="ru-RU" sz="1400" dirty="0">
                <a:latin typeface="Century Gothic" panose="020B0502020202020204" pitchFamily="34" charset="0"/>
              </a:rPr>
              <a:t>и др.</a:t>
            </a:r>
          </a:p>
        </p:txBody>
      </p:sp>
      <p:pic>
        <p:nvPicPr>
          <p:cNvPr id="4100" name="Picture 4" descr="https://sun9-31.userapi.com/impg/HFB7HbcmGTI4WZlyBC3AtQEL00l8GDXzHjOkVg/Wun8gtER8rQ.jpg?size=810x1080&amp;quality=95&amp;sign=938a78eadb3997570f766a53365d5926&amp;type=album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1" r="10170" b="34911"/>
          <a:stretch/>
        </p:blipFill>
        <p:spPr bwMode="auto">
          <a:xfrm>
            <a:off x="7020272" y="853728"/>
            <a:ext cx="1823193" cy="1740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sun9-77.userapi.com/impg/6biGl4iwPia9ulqAAtA2TV3inLBHs-W2foEEHQ/bU99lF7dVng.jpg?size=1280x960&amp;quality=95&amp;sign=ddfeda482131d8f0d6db99ac09994a59&amp;type=album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40" b="13875"/>
          <a:stretch/>
        </p:blipFill>
        <p:spPr bwMode="auto">
          <a:xfrm>
            <a:off x="4899006" y="2757378"/>
            <a:ext cx="3952181" cy="1985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660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1581" y="170112"/>
            <a:ext cx="6888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entury Gothic" panose="020B0502020202020204" pitchFamily="34" charset="0"/>
              </a:rPr>
              <a:t>ФЕДЕРАЛЬНЫЙ ПРОЕКТ «ПРОФЕССИОНАЛИТЕТ»</a:t>
            </a:r>
            <a:endParaRPr lang="ru-RU" b="1" dirty="0">
              <a:latin typeface="Century Gothic" panose="020B0502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334"/>
          <a:stretch/>
        </p:blipFill>
        <p:spPr>
          <a:xfrm rot="5400000">
            <a:off x="-39358" y="162153"/>
            <a:ext cx="474250" cy="39553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756" r="26121"/>
          <a:stretch/>
        </p:blipFill>
        <p:spPr>
          <a:xfrm rot="16200000">
            <a:off x="7252353" y="3254083"/>
            <a:ext cx="2415813" cy="14224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37" r="18076" b="14159"/>
          <a:stretch>
            <a:fillRect/>
          </a:stretch>
        </p:blipFill>
        <p:spPr bwMode="auto">
          <a:xfrm>
            <a:off x="8172400" y="57515"/>
            <a:ext cx="678787" cy="716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611560" y="591855"/>
            <a:ext cx="6172127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97767" y="4449309"/>
            <a:ext cx="8653420" cy="400110"/>
          </a:xfrm>
          <a:prstGeom prst="rect">
            <a:avLst/>
          </a:prstGeom>
          <a:noFill/>
          <a:ln w="127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 smtClean="0">
                <a:latin typeface="Century Gothic" panose="020B0502020202020204" pitchFamily="34" charset="0"/>
              </a:rPr>
              <a:t>Финансирование по </a:t>
            </a:r>
            <a:r>
              <a:rPr lang="ru-RU" sz="20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7</a:t>
            </a:r>
            <a:r>
              <a:rPr lang="ru-RU" sz="1300" b="1" dirty="0" smtClean="0">
                <a:latin typeface="Century Gothic" panose="020B0502020202020204" pitchFamily="34" charset="0"/>
              </a:rPr>
              <a:t> кластерам – более </a:t>
            </a:r>
            <a:r>
              <a:rPr lang="ru-RU" sz="20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760 </a:t>
            </a:r>
            <a:r>
              <a:rPr lang="ru-RU" sz="1300" b="1" dirty="0" smtClean="0">
                <a:latin typeface="Century Gothic" panose="020B0502020202020204" pitchFamily="34" charset="0"/>
              </a:rPr>
              <a:t>млн </a:t>
            </a:r>
            <a:r>
              <a:rPr lang="ru-RU" sz="1300" b="1" dirty="0">
                <a:latin typeface="Century Gothic" panose="020B0502020202020204" pitchFamily="34" charset="0"/>
              </a:rPr>
              <a:t>руб</a:t>
            </a:r>
            <a:r>
              <a:rPr lang="ru-RU" sz="1300" b="1" dirty="0" smtClean="0">
                <a:latin typeface="Century Gothic" panose="020B0502020202020204" pitchFamily="34" charset="0"/>
              </a:rPr>
              <a:t>.</a:t>
            </a:r>
            <a:endParaRPr lang="ru-RU" sz="1300" b="1" dirty="0">
              <a:latin typeface="Century Gothic" panose="020B0502020202020204" pitchFamily="34" charset="0"/>
            </a:endParaRPr>
          </a:p>
        </p:txBody>
      </p:sp>
      <p:sp>
        <p:nvSpPr>
          <p:cNvPr id="19" name="Текст 2"/>
          <p:cNvSpPr txBox="1">
            <a:spLocks/>
          </p:cNvSpPr>
          <p:nvPr/>
        </p:nvSpPr>
        <p:spPr>
          <a:xfrm>
            <a:off x="202583" y="1277028"/>
            <a:ext cx="4583831" cy="583990"/>
          </a:xfrm>
          <a:prstGeom prst="rect">
            <a:avLst/>
          </a:prstGeom>
        </p:spPr>
        <p:txBody>
          <a:bodyPr vert="horz" lIns="121861" tIns="60956" rIns="121861" bIns="60956" rtlCol="0">
            <a:noAutofit/>
          </a:bodyPr>
          <a:lstStyle>
            <a:lvl1pPr marL="342730" indent="-342730" algn="l" defTabSz="9139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559" indent="-285610" algn="l" defTabSz="91392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410" indent="-228488" algn="l" defTabSz="9139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360" indent="-228488" algn="l" defTabSz="91392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311" indent="-228488" algn="l" defTabSz="91392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284" indent="-228488" algn="l" defTabSz="9139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246" indent="-228488" algn="l" defTabSz="9139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208" indent="-228488" algn="l" defTabSz="9139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182" indent="-228488" algn="l" defTabSz="9139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1200" b="1" dirty="0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«Топливно-энергетический комплекс»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100" dirty="0" err="1">
                <a:latin typeface="Century Gothic" pitchFamily="34" charset="0"/>
                <a:cs typeface="Times New Roman" pitchFamily="18" charset="0"/>
              </a:rPr>
              <a:t>Канашский</a:t>
            </a:r>
            <a:r>
              <a:rPr lang="ru-RU" sz="1100" dirty="0">
                <a:latin typeface="Century Gothic" pitchFamily="34" charset="0"/>
                <a:cs typeface="Times New Roman" pitchFamily="18" charset="0"/>
              </a:rPr>
              <a:t> транспортно-энергетический техникум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51239" y="1861018"/>
            <a:ext cx="4758312" cy="64632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 defTabSz="1218535">
              <a:spcBef>
                <a:spcPct val="20000"/>
              </a:spcBef>
            </a:pPr>
            <a:r>
              <a:rPr lang="ru-RU" sz="1200" b="1" dirty="0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«Машиностроение» </a:t>
            </a:r>
          </a:p>
          <a:p>
            <a:pPr algn="ctr"/>
            <a:r>
              <a:rPr lang="ru-RU" sz="1100" dirty="0">
                <a:latin typeface="Century Gothic" pitchFamily="34" charset="0"/>
                <a:cs typeface="Times New Roman" pitchFamily="18" charset="0"/>
              </a:rPr>
              <a:t>Межрегиональный центр компетенций – </a:t>
            </a:r>
            <a:endParaRPr lang="ru-RU" sz="1100" dirty="0" smtClean="0">
              <a:latin typeface="Century Gothic" pitchFamily="34" charset="0"/>
              <a:cs typeface="Times New Roman" pitchFamily="18" charset="0"/>
            </a:endParaRPr>
          </a:p>
          <a:p>
            <a:pPr algn="ctr"/>
            <a:r>
              <a:rPr lang="ru-RU" sz="1100" dirty="0" smtClean="0">
                <a:latin typeface="Century Gothic" pitchFamily="34" charset="0"/>
                <a:cs typeface="Times New Roman" pitchFamily="18" charset="0"/>
              </a:rPr>
              <a:t>Чебоксарский </a:t>
            </a:r>
            <a:r>
              <a:rPr lang="ru-RU" sz="1100" dirty="0">
                <a:latin typeface="Century Gothic" pitchFamily="34" charset="0"/>
                <a:cs typeface="Times New Roman" pitchFamily="18" charset="0"/>
              </a:rPr>
              <a:t>электромеханический колледж</a:t>
            </a:r>
          </a:p>
        </p:txBody>
      </p:sp>
      <p:sp>
        <p:nvSpPr>
          <p:cNvPr id="21" name="Текст 2"/>
          <p:cNvSpPr txBox="1">
            <a:spLocks/>
          </p:cNvSpPr>
          <p:nvPr/>
        </p:nvSpPr>
        <p:spPr>
          <a:xfrm>
            <a:off x="277717" y="2530554"/>
            <a:ext cx="4590455" cy="590145"/>
          </a:xfrm>
          <a:prstGeom prst="rect">
            <a:avLst/>
          </a:prstGeom>
        </p:spPr>
        <p:txBody>
          <a:bodyPr vert="horz" lIns="121861" tIns="60956" rIns="121861" bIns="60956" rtlCol="0">
            <a:noAutofit/>
          </a:bodyPr>
          <a:lstStyle>
            <a:lvl1pPr marL="342730" indent="-342730" algn="l" defTabSz="9139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559" indent="-285610" algn="l" defTabSz="91392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410" indent="-228488" algn="l" defTabSz="9139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360" indent="-228488" algn="l" defTabSz="91392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311" indent="-228488" algn="l" defTabSz="91392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284" indent="-228488" algn="l" defTabSz="9139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246" indent="-228488" algn="l" defTabSz="9139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208" indent="-228488" algn="l" defTabSz="9139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182" indent="-228488" algn="l" defTabSz="9139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200" b="1" dirty="0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«Клиническая и профилактическая медицина»</a:t>
            </a:r>
          </a:p>
          <a:p>
            <a:pPr marL="0" indent="0" algn="ctr">
              <a:buNone/>
            </a:pPr>
            <a:r>
              <a:rPr lang="ru-RU" sz="1100" dirty="0">
                <a:latin typeface="Century Gothic" pitchFamily="34" charset="0"/>
                <a:cs typeface="Times New Roman" pitchFamily="18" charset="0"/>
              </a:rPr>
              <a:t>Чебоксарский медицинский </a:t>
            </a:r>
            <a:r>
              <a:rPr lang="ru-RU" sz="1100" dirty="0" smtClean="0">
                <a:latin typeface="Century Gothic" pitchFamily="34" charset="0"/>
                <a:cs typeface="Times New Roman" pitchFamily="18" charset="0"/>
              </a:rPr>
              <a:t>колледж</a:t>
            </a:r>
            <a:endParaRPr lang="ru-RU" sz="1400" dirty="0">
              <a:latin typeface="Century Gothic" pitchFamily="34" charset="0"/>
              <a:cs typeface="Times New Roman" pitchFamily="18" charset="0"/>
            </a:endParaRPr>
          </a:p>
          <a:p>
            <a:pPr algn="ctr"/>
            <a:endParaRPr lang="ru-RU" sz="1400" dirty="0"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22" name="Текст 2"/>
          <p:cNvSpPr txBox="1">
            <a:spLocks/>
          </p:cNvSpPr>
          <p:nvPr/>
        </p:nvSpPr>
        <p:spPr>
          <a:xfrm>
            <a:off x="202583" y="3120699"/>
            <a:ext cx="4836819" cy="473971"/>
          </a:xfrm>
          <a:prstGeom prst="rect">
            <a:avLst/>
          </a:prstGeom>
        </p:spPr>
        <p:txBody>
          <a:bodyPr vert="horz" lIns="121861" tIns="60956" rIns="121861" bIns="60956" rtlCol="0">
            <a:noAutofit/>
          </a:bodyPr>
          <a:lstStyle>
            <a:lvl1pPr marL="342730" indent="-342730" algn="l" defTabSz="9139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559" indent="-285610" algn="l" defTabSz="91392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410" indent="-228488" algn="l" defTabSz="9139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360" indent="-228488" algn="l" defTabSz="91392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311" indent="-228488" algn="l" defTabSz="91392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284" indent="-228488" algn="l" defTabSz="9139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246" indent="-228488" algn="l" defTabSz="9139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208" indent="-228488" algn="l" defTabSz="9139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182" indent="-228488" algn="l" defTabSz="9139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200" b="1" dirty="0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«Педагогика»</a:t>
            </a:r>
          </a:p>
          <a:p>
            <a:pPr marL="0" indent="0" algn="ctr">
              <a:buNone/>
            </a:pPr>
            <a:r>
              <a:rPr lang="ru-RU" sz="1100" dirty="0" smtClean="0">
                <a:latin typeface="Century Gothic" panose="020B0502020202020204" pitchFamily="34" charset="0"/>
              </a:rPr>
              <a:t>ЧПК им</a:t>
            </a:r>
            <a:r>
              <a:rPr lang="ru-RU" sz="1100" dirty="0">
                <a:latin typeface="Century Gothic" panose="020B0502020202020204" pitchFamily="34" charset="0"/>
              </a:rPr>
              <a:t>. Н.В. </a:t>
            </a:r>
            <a:r>
              <a:rPr lang="ru-RU" sz="1100" dirty="0" smtClean="0">
                <a:latin typeface="Century Gothic" panose="020B0502020202020204" pitchFamily="34" charset="0"/>
              </a:rPr>
              <a:t>Никольского</a:t>
            </a:r>
            <a:endParaRPr lang="ru-RU" sz="1200" dirty="0"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23" name="Текст 2"/>
          <p:cNvSpPr txBox="1">
            <a:spLocks/>
          </p:cNvSpPr>
          <p:nvPr/>
        </p:nvSpPr>
        <p:spPr>
          <a:xfrm>
            <a:off x="-42018" y="3684553"/>
            <a:ext cx="5445227" cy="561461"/>
          </a:xfrm>
          <a:prstGeom prst="rect">
            <a:avLst/>
          </a:prstGeom>
        </p:spPr>
        <p:txBody>
          <a:bodyPr vert="horz" lIns="121861" tIns="60956" rIns="121861" bIns="60956" rtlCol="0">
            <a:noAutofit/>
          </a:bodyPr>
          <a:lstStyle>
            <a:lvl1pPr marL="342730" indent="-342730" algn="l" defTabSz="9139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559" indent="-285610" algn="l" defTabSz="91392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410" indent="-228488" algn="l" defTabSz="9139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360" indent="-228488" algn="l" defTabSz="91392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311" indent="-228488" algn="l" defTabSz="91392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284" indent="-228488" algn="l" defTabSz="9139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246" indent="-228488" algn="l" defTabSz="9139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208" indent="-228488" algn="l" defTabSz="9139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182" indent="-228488" algn="l" defTabSz="9139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200" b="1" dirty="0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«Туризм и сфера услуг»</a:t>
            </a:r>
            <a:endParaRPr lang="zh-CN" altLang="en-US" sz="1200" b="1" dirty="0">
              <a:solidFill>
                <a:srgbClr val="002060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  <a:p>
            <a:pPr marL="0" indent="0" algn="ctr">
              <a:buNone/>
            </a:pPr>
            <a:r>
              <a:rPr lang="ru-RU" sz="1100" dirty="0">
                <a:latin typeface="Century Gothic" panose="020B0502020202020204" pitchFamily="34" charset="0"/>
              </a:rPr>
              <a:t>Чебоксарский техникум технологии </a:t>
            </a:r>
            <a:r>
              <a:rPr lang="ru-RU" sz="1100" dirty="0" smtClean="0">
                <a:latin typeface="Century Gothic" panose="020B0502020202020204" pitchFamily="34" charset="0"/>
              </a:rPr>
              <a:t>питания и коммерции</a:t>
            </a:r>
            <a:endParaRPr lang="ru-RU" sz="1100" dirty="0"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037013" y="969251"/>
            <a:ext cx="10718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u="sng" dirty="0">
                <a:solidFill>
                  <a:srgbClr val="002060"/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2023 год </a:t>
            </a:r>
            <a:endParaRPr lang="ru-RU" sz="1200" u="sng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097459" y="1347614"/>
            <a:ext cx="39862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3924">
              <a:spcBef>
                <a:spcPct val="20000"/>
              </a:spcBef>
            </a:pPr>
            <a:r>
              <a:rPr lang="ru-RU" sz="1200" b="1" dirty="0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«Химические технологии» </a:t>
            </a:r>
          </a:p>
          <a:p>
            <a:pPr algn="ctr"/>
            <a:r>
              <a:rPr lang="ru-RU" sz="1100" dirty="0" smtClean="0">
                <a:latin typeface="Century Gothic" pitchFamily="34" charset="0"/>
                <a:cs typeface="Times New Roman" pitchFamily="18" charset="0"/>
              </a:rPr>
              <a:t>Новочебоксарский химико-механический техникум</a:t>
            </a:r>
            <a:endParaRPr lang="ru-RU" sz="1100" dirty="0"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039402" y="1944565"/>
            <a:ext cx="41156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3924">
              <a:spcBef>
                <a:spcPct val="20000"/>
              </a:spcBef>
            </a:pPr>
            <a:r>
              <a:rPr lang="ru-RU" sz="1200" b="1" dirty="0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«Сельское хозяйство» </a:t>
            </a:r>
          </a:p>
          <a:p>
            <a:pPr algn="ctr"/>
            <a:r>
              <a:rPr lang="ru-RU" sz="1100" dirty="0" err="1">
                <a:latin typeface="Century Gothic" pitchFamily="34" charset="0"/>
                <a:cs typeface="Times New Roman" pitchFamily="18" charset="0"/>
              </a:rPr>
              <a:t>Цивильский</a:t>
            </a:r>
            <a:r>
              <a:rPr lang="ru-RU" sz="1100" dirty="0">
                <a:latin typeface="Century Gothic" pitchFamily="34" charset="0"/>
                <a:cs typeface="Times New Roman" pitchFamily="18" charset="0"/>
              </a:rPr>
              <a:t> аграрно-технологический техникум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403272" y="969251"/>
            <a:ext cx="97704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u="sng" dirty="0" smtClean="0">
                <a:solidFill>
                  <a:srgbClr val="002060"/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2024 </a:t>
            </a:r>
            <a:r>
              <a:rPr lang="ru-RU" sz="1400" b="1" u="sng" dirty="0">
                <a:solidFill>
                  <a:srgbClr val="002060"/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год </a:t>
            </a:r>
            <a:endParaRPr lang="ru-RU" sz="1200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415464" y="599919"/>
            <a:ext cx="80202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</a:rPr>
              <a:t>ОБРАЗОВАТЕЛЬНЫЕ И ОБРАЗОВАТЕЛЬНО-ПРОИЗВОДСТВЕННЫЕ КЛАСТЕРЫ</a:t>
            </a:r>
            <a:endParaRPr lang="ru-RU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122" name="Picture 2" descr="https://sun9-69.userapi.com/impf/wpZ0YCbl9RV_cI-isHbcayFoMsox6HwoS1CvWw/jkC62sNmA7k.jpg?size=1280x853&amp;quality=95&amp;sign=cd7b773abb567e2f5caef19db2f06620&amp;type=album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92" b="8637"/>
          <a:stretch/>
        </p:blipFill>
        <p:spPr bwMode="auto">
          <a:xfrm>
            <a:off x="5319349" y="2507345"/>
            <a:ext cx="3344439" cy="178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Прямая соединительная линия 27"/>
          <p:cNvCxnSpPr/>
          <p:nvPr/>
        </p:nvCxnSpPr>
        <p:spPr>
          <a:xfrm flipV="1">
            <a:off x="5002388" y="982868"/>
            <a:ext cx="0" cy="2175397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863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https://sun9-40.userapi.com/impg/AUGd3aMITSzpy0335WiU_kXZZt_D3KbJKn0bvA/JqXVlGa_AFk.jpg?size=1280x853&amp;quality=95&amp;sign=ea74ff46e806ffacf26f0e777cf957a9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932" y="3113127"/>
            <a:ext cx="2969515" cy="1978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blob:https://web-telegram.ru/e54ac260-7b91-4805-8bc0-46a00a19e4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21519" y="988392"/>
            <a:ext cx="4714577" cy="50526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ts val="1700"/>
              </a:lnSpc>
            </a:pPr>
            <a:r>
              <a:rPr lang="ru-RU" dirty="0">
                <a:latin typeface="Century Gothic" panose="020B0502020202020204" pitchFamily="34" charset="0"/>
                <a:cs typeface="Arial" panose="020B0604020202020204" pitchFamily="34" charset="0"/>
              </a:rPr>
              <a:t>Организация отдыха </a:t>
            </a:r>
            <a:endParaRPr lang="ru-RU" dirty="0" smtClean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700"/>
              </a:lnSpc>
            </a:pPr>
            <a:r>
              <a:rPr lang="ru-RU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и </a:t>
            </a:r>
            <a:r>
              <a:rPr lang="ru-RU" dirty="0">
                <a:latin typeface="Century Gothic" panose="020B0502020202020204" pitchFamily="34" charset="0"/>
                <a:cs typeface="Arial" panose="020B0604020202020204" pitchFamily="34" charset="0"/>
              </a:rPr>
              <a:t>оздоровления </a:t>
            </a:r>
            <a:r>
              <a:rPr lang="ru-RU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более </a:t>
            </a:r>
            <a:r>
              <a:rPr lang="ru-RU" sz="2100" b="1" dirty="0" smtClean="0">
                <a:solidFill>
                  <a:schemeClr val="tx2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300 </a:t>
            </a:r>
            <a:r>
              <a:rPr lang="ru-RU" dirty="0">
                <a:latin typeface="Century Gothic" panose="020B0502020202020204" pitchFamily="34" charset="0"/>
                <a:cs typeface="Arial" panose="020B0604020202020204" pitchFamily="34" charset="0"/>
              </a:rPr>
              <a:t>детей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721517" y="1600309"/>
            <a:ext cx="4913413" cy="94128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ts val="1700"/>
              </a:lnSpc>
            </a:pPr>
            <a:r>
              <a:rPr lang="ru-RU" dirty="0">
                <a:latin typeface="Century Gothic" panose="020B0502020202020204" pitchFamily="34" charset="0"/>
                <a:cs typeface="Arial" panose="020B0604020202020204" pitchFamily="34" charset="0"/>
              </a:rPr>
              <a:t>Образовательная сессия </a:t>
            </a:r>
            <a:endParaRPr lang="ru-RU" dirty="0" smtClean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700"/>
              </a:lnSpc>
            </a:pPr>
            <a:r>
              <a:rPr lang="ru-RU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для </a:t>
            </a:r>
            <a:r>
              <a:rPr lang="ru-RU" sz="2100" b="1" dirty="0">
                <a:solidFill>
                  <a:schemeClr val="tx2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19</a:t>
            </a:r>
            <a:r>
              <a:rPr lang="ru-RU" sz="2100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Century Gothic" panose="020B0502020202020204" pitchFamily="34" charset="0"/>
                <a:cs typeface="Arial" panose="020B0604020202020204" pitchFamily="34" charset="0"/>
              </a:rPr>
              <a:t>руководителей </a:t>
            </a:r>
            <a:endParaRPr lang="ru-RU" dirty="0" smtClean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700"/>
              </a:lnSpc>
            </a:pPr>
            <a:r>
              <a:rPr lang="ru-RU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образовательных организаций, </a:t>
            </a:r>
          </a:p>
          <a:p>
            <a:pPr>
              <a:lnSpc>
                <a:spcPts val="1700"/>
              </a:lnSpc>
            </a:pPr>
            <a:r>
              <a:rPr lang="ru-RU" b="1" dirty="0" smtClean="0">
                <a:solidFill>
                  <a:schemeClr val="tx2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соглашения о сотрудничестве</a:t>
            </a:r>
            <a:endParaRPr lang="ru-RU" b="1" dirty="0">
              <a:solidFill>
                <a:schemeClr val="tx2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26289" y="2630958"/>
            <a:ext cx="3357563" cy="50526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ts val="1700"/>
              </a:lnSpc>
            </a:pPr>
            <a:r>
              <a:rPr lang="ru-RU" dirty="0">
                <a:latin typeface="Century Gothic" panose="020B0502020202020204" pitchFamily="34" charset="0"/>
                <a:cs typeface="Arial" panose="020B0604020202020204" pitchFamily="34" charset="0"/>
              </a:rPr>
              <a:t>Более </a:t>
            </a:r>
            <a:r>
              <a:rPr lang="ru-RU" sz="2100" b="1" dirty="0">
                <a:solidFill>
                  <a:schemeClr val="tx2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25 тонн </a:t>
            </a:r>
            <a:r>
              <a:rPr lang="ru-RU" dirty="0">
                <a:latin typeface="Century Gothic" panose="020B0502020202020204" pitchFamily="34" charset="0"/>
                <a:cs typeface="Arial" panose="020B0604020202020204" pitchFamily="34" charset="0"/>
              </a:rPr>
              <a:t>гуманитарной помощи</a:t>
            </a:r>
          </a:p>
        </p:txBody>
      </p:sp>
      <p:pic>
        <p:nvPicPr>
          <p:cNvPr id="6148" name="Picture 4" descr="https://sun9-10.userapi.com/impg/ESnzuDpPG4RGGzZAjCja6wFq8C9bOkWN_pg-PA/EhnwTxb0ab8.jpg?size=1280x900&amp;quality=95&amp;sign=7b3eb0eb4bfdf5454ab8e114640889e1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933" y="917977"/>
            <a:ext cx="2969515" cy="2087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403636" y="283948"/>
            <a:ext cx="7596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Century Gothic" panose="020B0502020202020204" pitchFamily="34" charset="0"/>
              </a:rPr>
              <a:t>СОДЕЙСТВИЕ </a:t>
            </a:r>
            <a:r>
              <a:rPr lang="ru-RU" b="1" dirty="0">
                <a:latin typeface="Century Gothic" panose="020B0502020202020204" pitchFamily="34" charset="0"/>
              </a:rPr>
              <a:t>БЕРДЯНСКОМУ РАЙОНУ ЗАПОРОЖСКОЙ </a:t>
            </a:r>
            <a:r>
              <a:rPr lang="ru-RU" b="1" dirty="0" smtClean="0">
                <a:latin typeface="Century Gothic" panose="020B0502020202020204" pitchFamily="34" charset="0"/>
              </a:rPr>
              <a:t>ОБЛАСТИ</a:t>
            </a:r>
            <a:endParaRPr lang="ru-RU" b="1" dirty="0">
              <a:latin typeface="Century Gothic" panose="020B0502020202020204" pitchFamily="34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334"/>
          <a:stretch/>
        </p:blipFill>
        <p:spPr>
          <a:xfrm rot="5400000">
            <a:off x="-39358" y="270846"/>
            <a:ext cx="474250" cy="39553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37" r="18076" b="14159"/>
          <a:stretch>
            <a:fillRect/>
          </a:stretch>
        </p:blipFill>
        <p:spPr bwMode="auto">
          <a:xfrm>
            <a:off x="8246147" y="110243"/>
            <a:ext cx="678787" cy="716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8" name="Прямая соединительная линия 27"/>
          <p:cNvCxnSpPr/>
          <p:nvPr/>
        </p:nvCxnSpPr>
        <p:spPr>
          <a:xfrm>
            <a:off x="395536" y="771550"/>
            <a:ext cx="4752528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756" r="26121"/>
          <a:stretch/>
        </p:blipFill>
        <p:spPr>
          <a:xfrm rot="16200000">
            <a:off x="7252353" y="3254083"/>
            <a:ext cx="2415813" cy="1422402"/>
          </a:xfrm>
          <a:prstGeom prst="rect">
            <a:avLst/>
          </a:prstGeom>
        </p:spPr>
      </p:pic>
      <p:sp>
        <p:nvSpPr>
          <p:cNvPr id="30" name="Шеврон 7"/>
          <p:cNvSpPr/>
          <p:nvPr/>
        </p:nvSpPr>
        <p:spPr>
          <a:xfrm>
            <a:off x="147204" y="1143422"/>
            <a:ext cx="300548" cy="350237"/>
          </a:xfrm>
          <a:prstGeom prst="chevron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1" name="Шеврон 7"/>
          <p:cNvSpPr/>
          <p:nvPr/>
        </p:nvSpPr>
        <p:spPr>
          <a:xfrm>
            <a:off x="161953" y="1892574"/>
            <a:ext cx="300548" cy="350237"/>
          </a:xfrm>
          <a:prstGeom prst="chevron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2" name="Шеврон 7"/>
          <p:cNvSpPr/>
          <p:nvPr/>
        </p:nvSpPr>
        <p:spPr>
          <a:xfrm>
            <a:off x="159827" y="2655680"/>
            <a:ext cx="300548" cy="350237"/>
          </a:xfrm>
          <a:prstGeom prst="chevron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21517" y="3288625"/>
            <a:ext cx="3994499" cy="50526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ts val="1700"/>
              </a:lnSpc>
            </a:pPr>
            <a:r>
              <a:rPr lang="ru-RU" sz="2100" b="1" dirty="0" smtClean="0">
                <a:solidFill>
                  <a:schemeClr val="tx2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600 </a:t>
            </a:r>
            <a:r>
              <a:rPr lang="ru-RU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новых </a:t>
            </a:r>
            <a:r>
              <a:rPr lang="ru-RU" dirty="0">
                <a:latin typeface="Century Gothic" panose="020B0502020202020204" pitchFamily="34" charset="0"/>
                <a:cs typeface="Arial" panose="020B0604020202020204" pitchFamily="34" charset="0"/>
              </a:rPr>
              <a:t>учебников истории </a:t>
            </a:r>
            <a:r>
              <a:rPr lang="ru-RU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для </a:t>
            </a:r>
            <a:r>
              <a:rPr lang="ru-RU" dirty="0">
                <a:latin typeface="Century Gothic" panose="020B0502020202020204" pitchFamily="34" charset="0"/>
                <a:cs typeface="Arial" panose="020B0604020202020204" pitchFamily="34" charset="0"/>
              </a:rPr>
              <a:t>старшеклассников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10081" y="4598220"/>
            <a:ext cx="4360489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100" b="1" dirty="0">
                <a:solidFill>
                  <a:schemeClr val="tx2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2144 </a:t>
            </a:r>
            <a:r>
              <a:rPr lang="ru-RU" dirty="0">
                <a:latin typeface="Century Gothic" panose="020B0502020202020204" pitchFamily="34" charset="0"/>
                <a:cs typeface="Arial" panose="020B0604020202020204" pitchFamily="34" charset="0"/>
              </a:rPr>
              <a:t>сладких новогодних подарков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702095" y="3965283"/>
            <a:ext cx="4106388" cy="50526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ts val="1700"/>
              </a:lnSpc>
            </a:pPr>
            <a:r>
              <a:rPr lang="ru-RU" sz="2100" b="1" dirty="0" smtClean="0">
                <a:solidFill>
                  <a:schemeClr val="tx2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421 </a:t>
            </a:r>
            <a:r>
              <a:rPr lang="ru-RU" dirty="0">
                <a:latin typeface="Century Gothic" panose="020B0502020202020204" pitchFamily="34" charset="0"/>
                <a:cs typeface="Arial" panose="020B0604020202020204" pitchFamily="34" charset="0"/>
              </a:rPr>
              <a:t>пособие по родному языку для начальных классов</a:t>
            </a:r>
          </a:p>
        </p:txBody>
      </p:sp>
      <p:sp>
        <p:nvSpPr>
          <p:cNvPr id="35" name="Шеврон 7"/>
          <p:cNvSpPr/>
          <p:nvPr/>
        </p:nvSpPr>
        <p:spPr>
          <a:xfrm>
            <a:off x="161953" y="3366139"/>
            <a:ext cx="300548" cy="350237"/>
          </a:xfrm>
          <a:prstGeom prst="chevron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6" name="Шеврон 7"/>
          <p:cNvSpPr/>
          <p:nvPr/>
        </p:nvSpPr>
        <p:spPr>
          <a:xfrm>
            <a:off x="155575" y="4042797"/>
            <a:ext cx="300548" cy="350237"/>
          </a:xfrm>
          <a:prstGeom prst="chevron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7" name="Шеврон 7"/>
          <p:cNvSpPr/>
          <p:nvPr/>
        </p:nvSpPr>
        <p:spPr>
          <a:xfrm>
            <a:off x="161953" y="4663481"/>
            <a:ext cx="300548" cy="350237"/>
          </a:xfrm>
          <a:prstGeom prst="chevron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6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95536" y="267494"/>
            <a:ext cx="4575612" cy="35137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lnSpc>
                <a:spcPts val="2200"/>
              </a:lnSpc>
            </a:pPr>
            <a:r>
              <a:rPr lang="ru-RU" b="1" dirty="0" smtClean="0">
                <a:latin typeface="Century Gothic" panose="020B0502020202020204" pitchFamily="34" charset="0"/>
              </a:rPr>
              <a:t>ДОСТИЖЕНИЯ  ПО ИТОГАМ  2023 ГОДА</a:t>
            </a:r>
            <a:endParaRPr lang="ru-RU" b="1" dirty="0">
              <a:latin typeface="Century Gothic" panose="020B0502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885" y="905053"/>
            <a:ext cx="4586832" cy="50013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ru-RU" sz="1400" dirty="0">
                <a:latin typeface="Century Gothic" panose="020B0502020202020204" pitchFamily="34" charset="0"/>
              </a:rPr>
              <a:t>Количество </a:t>
            </a:r>
            <a:r>
              <a:rPr lang="ru-RU" sz="1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«</a:t>
            </a:r>
            <a:r>
              <a:rPr lang="ru-RU" sz="1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стобалльников</a:t>
            </a:r>
            <a:r>
              <a:rPr lang="ru-RU" sz="1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» </a:t>
            </a:r>
            <a:r>
              <a:rPr lang="ru-RU" sz="1400" dirty="0">
                <a:latin typeface="Century Gothic" panose="020B0502020202020204" pitchFamily="34" charset="0"/>
              </a:rPr>
              <a:t>среди выпускников </a:t>
            </a:r>
          </a:p>
          <a:p>
            <a:pPr algn="ctr"/>
            <a:r>
              <a:rPr lang="ru-RU" sz="1400" dirty="0">
                <a:latin typeface="Century Gothic" panose="020B0502020202020204" pitchFamily="34" charset="0"/>
              </a:rPr>
              <a:t>11 классов </a:t>
            </a:r>
            <a:r>
              <a:rPr lang="ru-RU" sz="1400" dirty="0" smtClean="0">
                <a:latin typeface="Century Gothic" panose="020B0502020202020204" pitchFamily="34" charset="0"/>
              </a:rPr>
              <a:t>Чувашии</a:t>
            </a:r>
            <a:endParaRPr lang="ru-RU" sz="1400" dirty="0">
              <a:latin typeface="Century Gothic" panose="020B0502020202020204" pitchFamily="34" charset="0"/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4234720383"/>
              </p:ext>
            </p:extLst>
          </p:nvPr>
        </p:nvGraphicFramePr>
        <p:xfrm>
          <a:off x="222008" y="1405971"/>
          <a:ext cx="4114248" cy="2452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0" y="4058554"/>
            <a:ext cx="4137470" cy="80791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1400" dirty="0">
                <a:latin typeface="Century Gothic" panose="020B0502020202020204" pitchFamily="34" charset="0"/>
              </a:rPr>
              <a:t>В 2023 году </a:t>
            </a:r>
            <a:r>
              <a:rPr lang="ru-RU" sz="1600" b="1" dirty="0">
                <a:solidFill>
                  <a:srgbClr val="000066"/>
                </a:solidFill>
                <a:latin typeface="Century Gothic" panose="020B0502020202020204" pitchFamily="34" charset="0"/>
              </a:rPr>
              <a:t>5</a:t>
            </a:r>
            <a:r>
              <a:rPr lang="ru-RU" sz="1400" dirty="0">
                <a:latin typeface="Century Gothic" panose="020B0502020202020204" pitchFamily="34" charset="0"/>
              </a:rPr>
              <a:t> выпускников получили </a:t>
            </a:r>
          </a:p>
          <a:p>
            <a:pPr algn="ctr"/>
            <a:r>
              <a:rPr lang="ru-RU" sz="1400" dirty="0">
                <a:latin typeface="Century Gothic" panose="020B0502020202020204" pitchFamily="34" charset="0"/>
              </a:rPr>
              <a:t>100 баллов сразу по </a:t>
            </a:r>
            <a:r>
              <a:rPr lang="ru-RU" sz="1400" b="1" dirty="0">
                <a:latin typeface="Century Gothic" panose="020B0502020202020204" pitchFamily="34" charset="0"/>
              </a:rPr>
              <a:t>двум</a:t>
            </a:r>
            <a:r>
              <a:rPr lang="ru-RU" sz="1400" dirty="0">
                <a:latin typeface="Century Gothic" panose="020B0502020202020204" pitchFamily="34" charset="0"/>
              </a:rPr>
              <a:t> предметам. </a:t>
            </a:r>
          </a:p>
          <a:p>
            <a:pPr algn="ctr"/>
            <a:r>
              <a:rPr lang="ru-RU" sz="1400" dirty="0">
                <a:latin typeface="Century Gothic" panose="020B0502020202020204" pitchFamily="34" charset="0"/>
              </a:rPr>
              <a:t>     Итого –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84 </a:t>
            </a:r>
            <a:r>
              <a:rPr lang="ru-RU" sz="1400" b="1" dirty="0" err="1">
                <a:solidFill>
                  <a:srgbClr val="000066"/>
                </a:solidFill>
                <a:latin typeface="Century Gothic" panose="020B0502020202020204" pitchFamily="34" charset="0"/>
              </a:rPr>
              <a:t>стобалльных</a:t>
            </a:r>
            <a:r>
              <a:rPr lang="ru-RU" sz="1400" b="1" dirty="0">
                <a:solidFill>
                  <a:srgbClr val="000066"/>
                </a:solidFill>
                <a:latin typeface="Century Gothic" panose="020B0502020202020204" pitchFamily="34" charset="0"/>
              </a:rPr>
              <a:t> результата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572000" y="935832"/>
            <a:ext cx="4572000" cy="500137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ctr"/>
            <a:r>
              <a:rPr lang="ru-RU" sz="1400" dirty="0">
                <a:latin typeface="Century Gothic" panose="020B0502020202020204" pitchFamily="34" charset="0"/>
              </a:rPr>
              <a:t>Количество </a:t>
            </a:r>
            <a:r>
              <a:rPr lang="ru-RU" sz="1400" b="1" dirty="0">
                <a:latin typeface="Century Gothic" panose="020B0502020202020204" pitchFamily="34" charset="0"/>
              </a:rPr>
              <a:t>победителей и призеров </a:t>
            </a:r>
            <a:r>
              <a:rPr lang="ru-RU" sz="1400" dirty="0">
                <a:latin typeface="Century Gothic" panose="020B0502020202020204" pitchFamily="34" charset="0"/>
              </a:rPr>
              <a:t>заключительного этапа </a:t>
            </a:r>
            <a:r>
              <a:rPr lang="ru-RU" sz="1400" dirty="0" err="1" smtClean="0">
                <a:latin typeface="Century Gothic" panose="020B0502020202020204" pitchFamily="34" charset="0"/>
              </a:rPr>
              <a:t>ВсОШ</a:t>
            </a:r>
            <a:endParaRPr lang="ru-RU" sz="1400" dirty="0">
              <a:latin typeface="Century Gothic" panose="020B0502020202020204" pitchFamily="34" charset="0"/>
            </a:endParaRPr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317305903"/>
              </p:ext>
            </p:extLst>
          </p:nvPr>
        </p:nvGraphicFramePr>
        <p:xfrm>
          <a:off x="4772505" y="1405971"/>
          <a:ext cx="4314345" cy="2452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4665435" y="4058555"/>
            <a:ext cx="4421416" cy="105413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1400" dirty="0">
                <a:latin typeface="Century Gothic" panose="020B0502020202020204" pitchFamily="34" charset="0"/>
              </a:rPr>
              <a:t>В 2023 году </a:t>
            </a:r>
            <a:r>
              <a:rPr lang="ru-RU" sz="1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1</a:t>
            </a:r>
            <a:r>
              <a:rPr lang="ru-RU" sz="1400" dirty="0">
                <a:latin typeface="Century Gothic" panose="020B0502020202020204" pitchFamily="34" charset="0"/>
              </a:rPr>
              <a:t> учащийся стал призером </a:t>
            </a:r>
          </a:p>
          <a:p>
            <a:pPr algn="ctr"/>
            <a:r>
              <a:rPr lang="ru-RU" sz="1400" dirty="0">
                <a:latin typeface="Century Gothic" panose="020B0502020202020204" pitchFamily="34" charset="0"/>
              </a:rPr>
              <a:t>сразу по </a:t>
            </a:r>
            <a:r>
              <a:rPr lang="ru-RU" sz="1400" b="1" dirty="0">
                <a:latin typeface="Century Gothic" panose="020B0502020202020204" pitchFamily="34" charset="0"/>
              </a:rPr>
              <a:t>двум</a:t>
            </a:r>
            <a:r>
              <a:rPr lang="ru-RU" sz="1400" dirty="0">
                <a:latin typeface="Century Gothic" panose="020B0502020202020204" pitchFamily="34" charset="0"/>
              </a:rPr>
              <a:t> предметам. </a:t>
            </a:r>
          </a:p>
          <a:p>
            <a:pPr algn="ctr"/>
            <a:r>
              <a:rPr lang="ru-RU" sz="1400" dirty="0">
                <a:latin typeface="Century Gothic" panose="020B0502020202020204" pitchFamily="34" charset="0"/>
              </a:rPr>
              <a:t>Итого –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17</a:t>
            </a:r>
            <a:r>
              <a:rPr lang="ru-RU" sz="2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ru-RU" sz="1400" dirty="0">
                <a:latin typeface="Century Gothic" panose="020B0502020202020204" pitchFamily="34" charset="0"/>
              </a:rPr>
              <a:t>дипломов заключительного </a:t>
            </a:r>
            <a:endParaRPr lang="ru-RU" sz="1400" dirty="0" smtClean="0">
              <a:latin typeface="Century Gothic" panose="020B0502020202020204" pitchFamily="34" charset="0"/>
            </a:endParaRPr>
          </a:p>
          <a:p>
            <a:pPr algn="ctr"/>
            <a:r>
              <a:rPr lang="ru-RU" sz="1400" dirty="0" smtClean="0">
                <a:latin typeface="Century Gothic" panose="020B0502020202020204" pitchFamily="34" charset="0"/>
              </a:rPr>
              <a:t>этапа</a:t>
            </a:r>
            <a:endParaRPr lang="ru-RU" sz="1400" dirty="0">
              <a:latin typeface="Century Gothic" panose="020B0502020202020204" pitchFamily="34" charset="0"/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 flipV="1">
            <a:off x="6119725" y="2317909"/>
            <a:ext cx="1748012" cy="79715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334"/>
          <a:stretch/>
        </p:blipFill>
        <p:spPr>
          <a:xfrm rot="5400000">
            <a:off x="-39358" y="270846"/>
            <a:ext cx="474250" cy="39553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37" r="18076" b="14159"/>
          <a:stretch>
            <a:fillRect/>
          </a:stretch>
        </p:blipFill>
        <p:spPr bwMode="auto">
          <a:xfrm>
            <a:off x="8246147" y="110243"/>
            <a:ext cx="678787" cy="716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Прямая соединительная линия 20"/>
          <p:cNvCxnSpPr/>
          <p:nvPr/>
        </p:nvCxnSpPr>
        <p:spPr>
          <a:xfrm>
            <a:off x="467544" y="699542"/>
            <a:ext cx="4752528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756" r="26121"/>
          <a:stretch/>
        </p:blipFill>
        <p:spPr>
          <a:xfrm rot="16200000">
            <a:off x="7252353" y="3254083"/>
            <a:ext cx="2415813" cy="1422402"/>
          </a:xfrm>
          <a:prstGeom prst="rect">
            <a:avLst/>
          </a:prstGeom>
        </p:spPr>
      </p:pic>
      <p:cxnSp>
        <p:nvCxnSpPr>
          <p:cNvPr id="23" name="Прямая со стрелкой 22"/>
          <p:cNvCxnSpPr/>
          <p:nvPr/>
        </p:nvCxnSpPr>
        <p:spPr>
          <a:xfrm flipV="1">
            <a:off x="1451295" y="2254407"/>
            <a:ext cx="1748012" cy="79715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4700702" y="1039532"/>
            <a:ext cx="0" cy="354609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167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334"/>
          <a:stretch/>
        </p:blipFill>
        <p:spPr>
          <a:xfrm rot="5400000">
            <a:off x="-39358" y="162153"/>
            <a:ext cx="474250" cy="39553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756" r="26121"/>
          <a:stretch/>
        </p:blipFill>
        <p:spPr>
          <a:xfrm rot="16200000">
            <a:off x="7252353" y="3254083"/>
            <a:ext cx="2415813" cy="14224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37" r="18076" b="14159"/>
          <a:stretch>
            <a:fillRect/>
          </a:stretch>
        </p:blipFill>
        <p:spPr bwMode="auto">
          <a:xfrm>
            <a:off x="8172400" y="57515"/>
            <a:ext cx="678787" cy="716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428881" y="580129"/>
            <a:ext cx="6172127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37501" y="4477973"/>
            <a:ext cx="8523552" cy="584775"/>
          </a:xfrm>
          <a:prstGeom prst="rect">
            <a:avLst/>
          </a:prstGeom>
          <a:noFill/>
          <a:ln w="127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 smtClean="0">
                <a:latin typeface="Century Gothic" panose="020B0502020202020204" pitchFamily="34" charset="0"/>
              </a:rPr>
              <a:t>В </a:t>
            </a:r>
            <a:r>
              <a:rPr lang="ru-RU" sz="1300" b="1" dirty="0">
                <a:latin typeface="Century Gothic" panose="020B0502020202020204" pitchFamily="34" charset="0"/>
              </a:rPr>
              <a:t>2024 году планируется направить </a:t>
            </a:r>
            <a:r>
              <a:rPr lang="ru-RU" sz="16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5,8 </a:t>
            </a:r>
            <a:r>
              <a:rPr lang="ru-RU" sz="1300" b="1" dirty="0">
                <a:latin typeface="Century Gothic" panose="020B0502020202020204" pitchFamily="34" charset="0"/>
              </a:rPr>
              <a:t>млрд. </a:t>
            </a:r>
            <a:r>
              <a:rPr lang="ru-RU" sz="1300" b="1" dirty="0" smtClean="0">
                <a:latin typeface="Century Gothic" panose="020B0502020202020204" pitchFamily="34" charset="0"/>
              </a:rPr>
              <a:t>руб.,</a:t>
            </a:r>
          </a:p>
          <a:p>
            <a:pPr algn="ctr"/>
            <a:r>
              <a:rPr lang="ru-RU" sz="1300" b="1" dirty="0">
                <a:latin typeface="Century Gothic" panose="020B0502020202020204" pitchFamily="34" charset="0"/>
              </a:rPr>
              <a:t>из которых </a:t>
            </a:r>
            <a:r>
              <a:rPr lang="ru-RU" sz="16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3,3 </a:t>
            </a:r>
            <a:r>
              <a:rPr lang="ru-RU" sz="1300" b="1" dirty="0">
                <a:latin typeface="Century Gothic" panose="020B0502020202020204" pitchFamily="34" charset="0"/>
              </a:rPr>
              <a:t>млрд. </a:t>
            </a:r>
            <a:r>
              <a:rPr lang="ru-RU" sz="1300" b="1" dirty="0" smtClean="0">
                <a:latin typeface="Century Gothic" panose="020B0502020202020204" pitchFamily="34" charset="0"/>
              </a:rPr>
              <a:t>руб.  – федеральный бюджет</a:t>
            </a:r>
            <a:endParaRPr lang="ru-RU" sz="1300" b="1" dirty="0">
              <a:latin typeface="Century Gothic" panose="020B0502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5536" y="139617"/>
            <a:ext cx="6888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entury Gothic" panose="020B0502020202020204" pitchFamily="34" charset="0"/>
              </a:rPr>
              <a:t>НАЦПРОЕКТ «ОБРАЗОВАНИЕ». ПЛАНЫ НА 2024 ГОД </a:t>
            </a:r>
            <a:endParaRPr lang="ru-RU" b="1" dirty="0">
              <a:latin typeface="Century Gothic" panose="020B0502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237501" y="774838"/>
            <a:ext cx="146194" cy="14619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84851" y="675294"/>
            <a:ext cx="83924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 smtClean="0">
                <a:latin typeface="Century Gothic" panose="020B0502020202020204" pitchFamily="34" charset="0"/>
              </a:rPr>
              <a:t>Открыть </a:t>
            </a:r>
            <a:r>
              <a:rPr lang="ru-RU" sz="1300" dirty="0">
                <a:latin typeface="Century Gothic" panose="020B0502020202020204" pitchFamily="34" charset="0"/>
              </a:rPr>
              <a:t>ещё </a:t>
            </a:r>
            <a:r>
              <a:rPr lang="ru-RU" sz="1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2</a:t>
            </a:r>
            <a:r>
              <a:rPr lang="ru-RU" sz="1300" dirty="0">
                <a:latin typeface="Century Gothic" panose="020B0502020202020204" pitchFamily="34" charset="0"/>
              </a:rPr>
              <a:t> детских технопарка «</a:t>
            </a:r>
            <a:r>
              <a:rPr lang="ru-RU" sz="1300" dirty="0" err="1">
                <a:latin typeface="Century Gothic" panose="020B0502020202020204" pitchFamily="34" charset="0"/>
              </a:rPr>
              <a:t>Кванториум</a:t>
            </a:r>
            <a:r>
              <a:rPr lang="ru-RU" sz="1300" dirty="0">
                <a:latin typeface="Century Gothic" panose="020B0502020202020204" pitchFamily="34" charset="0"/>
              </a:rPr>
              <a:t>» </a:t>
            </a:r>
            <a:r>
              <a:rPr lang="ru-RU" sz="1300" dirty="0" smtClean="0">
                <a:latin typeface="Century Gothic" panose="020B0502020202020204" pitchFamily="34" charset="0"/>
              </a:rPr>
              <a:t>на </a:t>
            </a:r>
            <a:r>
              <a:rPr lang="ru-RU" sz="1300" dirty="0">
                <a:latin typeface="Century Gothic" panose="020B0502020202020204" pitchFamily="34" charset="0"/>
              </a:rPr>
              <a:t>базе лицея № 4 и лицея № 44 г. Чебоксары</a:t>
            </a:r>
            <a:endParaRPr lang="ru-RU" sz="14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233951" y="1173117"/>
            <a:ext cx="146194" cy="14619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95536" y="1061008"/>
            <a:ext cx="35429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00" dirty="0">
                <a:latin typeface="Century Gothic" panose="020B0502020202020204" pitchFamily="34" charset="0"/>
              </a:rPr>
              <a:t>О</a:t>
            </a:r>
            <a:r>
              <a:rPr lang="ru-RU" sz="1300" dirty="0" smtClean="0">
                <a:latin typeface="Century Gothic" panose="020B0502020202020204" pitchFamily="34" charset="0"/>
              </a:rPr>
              <a:t>тремонтировать </a:t>
            </a:r>
            <a:r>
              <a:rPr lang="ru-RU" sz="1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11</a:t>
            </a:r>
            <a:r>
              <a:rPr lang="ru-RU" sz="1300" dirty="0">
                <a:latin typeface="Century Gothic" panose="020B0502020202020204" pitchFamily="34" charset="0"/>
              </a:rPr>
              <a:t> спортивных залов </a:t>
            </a:r>
            <a:endParaRPr lang="ru-RU" sz="13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233951" y="1579041"/>
            <a:ext cx="146194" cy="14619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96406" y="1482195"/>
            <a:ext cx="87078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00" dirty="0" smtClean="0">
                <a:latin typeface="Century Gothic" panose="020B0502020202020204" pitchFamily="34" charset="0"/>
              </a:rPr>
              <a:t>Обеспечить </a:t>
            </a:r>
            <a:r>
              <a:rPr lang="ru-RU" sz="1300" dirty="0">
                <a:latin typeface="Century Gothic" panose="020B0502020202020204" pitchFamily="34" charset="0"/>
              </a:rPr>
              <a:t>материально-технической базой </a:t>
            </a:r>
            <a:r>
              <a:rPr lang="ru-RU" sz="1300" dirty="0" smtClean="0">
                <a:latin typeface="Century Gothic" panose="020B0502020202020204" pitchFamily="34" charset="0"/>
              </a:rPr>
              <a:t>для </a:t>
            </a:r>
            <a:r>
              <a:rPr lang="ru-RU" sz="1300" dirty="0">
                <a:latin typeface="Century Gothic" panose="020B0502020202020204" pitchFamily="34" charset="0"/>
              </a:rPr>
              <a:t>внедрения </a:t>
            </a:r>
            <a:r>
              <a:rPr lang="ru-RU" sz="1300" dirty="0" smtClean="0">
                <a:latin typeface="Century Gothic" panose="020B0502020202020204" pitchFamily="34" charset="0"/>
              </a:rPr>
              <a:t>ЦОС </a:t>
            </a:r>
            <a:r>
              <a:rPr lang="ru-RU" sz="16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39 </a:t>
            </a:r>
            <a:r>
              <a:rPr lang="ru-RU" sz="1300" dirty="0">
                <a:latin typeface="Century Gothic" panose="020B0502020202020204" pitchFamily="34" charset="0"/>
              </a:rPr>
              <a:t>образовательных организаций </a:t>
            </a:r>
            <a:endParaRPr lang="ru-RU" sz="13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230888" y="1963445"/>
            <a:ext cx="146194" cy="14619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77082" y="1854505"/>
            <a:ext cx="7516801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00" dirty="0" smtClean="0">
                <a:latin typeface="Century Gothic" panose="020B0502020202020204" pitchFamily="34" charset="0"/>
              </a:rPr>
              <a:t>Открыть </a:t>
            </a:r>
            <a:r>
              <a:rPr lang="ru-RU" sz="1300" dirty="0">
                <a:latin typeface="Century Gothic" panose="020B0502020202020204" pitchFamily="34" charset="0"/>
              </a:rPr>
              <a:t>ещё </a:t>
            </a:r>
            <a:r>
              <a:rPr lang="ru-RU" sz="16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1</a:t>
            </a:r>
            <a:r>
              <a:rPr lang="ru-RU" sz="1300" dirty="0" smtClean="0">
                <a:latin typeface="Century Gothic" panose="020B0502020202020204" pitchFamily="34" charset="0"/>
              </a:rPr>
              <a:t> Центр </a:t>
            </a:r>
            <a:r>
              <a:rPr lang="ru-RU" sz="1300" dirty="0">
                <a:latin typeface="Century Gothic" panose="020B0502020202020204" pitchFamily="34" charset="0"/>
              </a:rPr>
              <a:t>цифрового образования детей «IT-куб» </a:t>
            </a:r>
            <a:r>
              <a:rPr lang="ru-RU" sz="1300" dirty="0" smtClean="0">
                <a:latin typeface="Century Gothic" panose="020B0502020202020204" pitchFamily="34" charset="0"/>
              </a:rPr>
              <a:t>на </a:t>
            </a:r>
            <a:r>
              <a:rPr lang="ru-RU" sz="1300" dirty="0">
                <a:latin typeface="Century Gothic" panose="020B0502020202020204" pitchFamily="34" charset="0"/>
              </a:rPr>
              <a:t>базе Шумерлинского </a:t>
            </a:r>
            <a:endParaRPr lang="ru-RU" sz="1300" dirty="0" smtClean="0">
              <a:latin typeface="Century Gothic" panose="020B0502020202020204" pitchFamily="34" charset="0"/>
            </a:endParaRPr>
          </a:p>
          <a:p>
            <a:r>
              <a:rPr lang="ru-RU" sz="1300" dirty="0" smtClean="0">
                <a:latin typeface="Century Gothic" panose="020B0502020202020204" pitchFamily="34" charset="0"/>
              </a:rPr>
              <a:t>политехнического </a:t>
            </a:r>
            <a:r>
              <a:rPr lang="ru-RU" sz="1300" dirty="0">
                <a:latin typeface="Century Gothic" panose="020B0502020202020204" pitchFamily="34" charset="0"/>
              </a:rPr>
              <a:t>техникума</a:t>
            </a:r>
            <a:endParaRPr lang="ru-RU" sz="13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231249" y="2482671"/>
            <a:ext cx="146194" cy="146194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95897" y="2384808"/>
            <a:ext cx="83651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 smtClean="0">
                <a:latin typeface="Century Gothic" panose="020B0502020202020204" pitchFamily="34" charset="0"/>
              </a:rPr>
              <a:t>Создать </a:t>
            </a:r>
            <a:r>
              <a:rPr lang="ru-RU" sz="1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1121</a:t>
            </a:r>
            <a:r>
              <a:rPr lang="ru-RU" sz="1300" dirty="0">
                <a:latin typeface="Century Gothic" panose="020B0502020202020204" pitchFamily="34" charset="0"/>
              </a:rPr>
              <a:t> новое место для реализации </a:t>
            </a:r>
            <a:r>
              <a:rPr lang="ru-RU" sz="1300" dirty="0" smtClean="0">
                <a:latin typeface="Century Gothic" panose="020B0502020202020204" pitchFamily="34" charset="0"/>
              </a:rPr>
              <a:t>дополнительных </a:t>
            </a:r>
            <a:r>
              <a:rPr lang="ru-RU" sz="1300" dirty="0">
                <a:latin typeface="Century Gothic" panose="020B0502020202020204" pitchFamily="34" charset="0"/>
              </a:rPr>
              <a:t>общеразвивающих программ</a:t>
            </a:r>
            <a:endParaRPr lang="ru-RU" sz="13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231249" y="2890014"/>
            <a:ext cx="146194" cy="146194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95536" y="2793834"/>
            <a:ext cx="74190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00" dirty="0" smtClean="0">
                <a:latin typeface="Century Gothic" panose="020B0502020202020204" pitchFamily="34" charset="0"/>
              </a:rPr>
              <a:t>Оснастить </a:t>
            </a:r>
            <a:r>
              <a:rPr lang="ru-RU" sz="1300" dirty="0">
                <a:latin typeface="Century Gothic" panose="020B0502020202020204" pitchFamily="34" charset="0"/>
              </a:rPr>
              <a:t>государственными символами </a:t>
            </a:r>
            <a:r>
              <a:rPr lang="ru-RU" sz="1300" dirty="0" smtClean="0">
                <a:latin typeface="Century Gothic" panose="020B0502020202020204" pitchFamily="34" charset="0"/>
              </a:rPr>
              <a:t>РФ ещё </a:t>
            </a:r>
            <a:r>
              <a:rPr lang="ru-RU" sz="1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90</a:t>
            </a:r>
            <a:r>
              <a:rPr lang="ru-RU" sz="1300" dirty="0">
                <a:latin typeface="Century Gothic" panose="020B0502020202020204" pitchFamily="34" charset="0"/>
              </a:rPr>
              <a:t> образовательных организаций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240016" y="3309031"/>
            <a:ext cx="146194" cy="146194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404303" y="3212851"/>
            <a:ext cx="730841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00" dirty="0">
                <a:latin typeface="Century Gothic" panose="020B0502020202020204" pitchFamily="34" charset="0"/>
              </a:rPr>
              <a:t>открыть </a:t>
            </a:r>
            <a:r>
              <a:rPr lang="ru-RU" sz="13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Центр опережающей профессиональной подготовки</a:t>
            </a:r>
            <a:r>
              <a:rPr lang="ru-RU" sz="1300" dirty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ru-RU" sz="1300" dirty="0">
                <a:latin typeface="Century Gothic" panose="020B0502020202020204" pitchFamily="34" charset="0"/>
              </a:rPr>
              <a:t>на базе Канашского </a:t>
            </a:r>
            <a:endParaRPr lang="ru-RU" sz="1300" dirty="0" smtClean="0">
              <a:latin typeface="Century Gothic" panose="020B0502020202020204" pitchFamily="34" charset="0"/>
            </a:endParaRPr>
          </a:p>
          <a:p>
            <a:r>
              <a:rPr lang="ru-RU" sz="1300" dirty="0" smtClean="0">
                <a:latin typeface="Century Gothic" panose="020B0502020202020204" pitchFamily="34" charset="0"/>
              </a:rPr>
              <a:t>транспортно-энергетического </a:t>
            </a:r>
            <a:r>
              <a:rPr lang="ru-RU" sz="1300" dirty="0">
                <a:latin typeface="Century Gothic" panose="020B0502020202020204" pitchFamily="34" charset="0"/>
              </a:rPr>
              <a:t>техникума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240016" y="3801474"/>
            <a:ext cx="146194" cy="146194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404303" y="3705294"/>
            <a:ext cx="639790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00" dirty="0" smtClean="0">
                <a:latin typeface="Century Gothic" panose="020B0502020202020204" pitchFamily="34" charset="0"/>
              </a:rPr>
              <a:t>Открыть </a:t>
            </a:r>
            <a:r>
              <a:rPr lang="ru-RU" sz="16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2</a:t>
            </a:r>
            <a:r>
              <a:rPr lang="ru-RU" sz="1300" dirty="0" smtClean="0">
                <a:latin typeface="Century Gothic" panose="020B0502020202020204" pitchFamily="34" charset="0"/>
              </a:rPr>
              <a:t> </a:t>
            </a:r>
            <a:r>
              <a:rPr lang="ru-RU" sz="1300" dirty="0">
                <a:latin typeface="Century Gothic" panose="020B0502020202020204" pitchFamily="34" charset="0"/>
              </a:rPr>
              <a:t>образовательно-производственных центра (кластера) на </a:t>
            </a:r>
            <a:r>
              <a:rPr lang="ru-RU" sz="1300" dirty="0" smtClean="0">
                <a:latin typeface="Century Gothic" panose="020B0502020202020204" pitchFamily="34" charset="0"/>
              </a:rPr>
              <a:t>базе: </a:t>
            </a:r>
          </a:p>
          <a:p>
            <a:r>
              <a:rPr lang="ru-RU" sz="1300" dirty="0" smtClean="0">
                <a:latin typeface="Century Gothic" panose="020B0502020202020204" pitchFamily="34" charset="0"/>
              </a:rPr>
              <a:t>- Новочебоксарского </a:t>
            </a:r>
            <a:r>
              <a:rPr lang="ru-RU" sz="1300" dirty="0">
                <a:latin typeface="Century Gothic" panose="020B0502020202020204" pitchFamily="34" charset="0"/>
              </a:rPr>
              <a:t>химико-механического техникума </a:t>
            </a:r>
            <a:endParaRPr lang="ru-RU" sz="1300" dirty="0" smtClean="0">
              <a:latin typeface="Century Gothic" panose="020B0502020202020204" pitchFamily="34" charset="0"/>
            </a:endParaRPr>
          </a:p>
          <a:p>
            <a:r>
              <a:rPr lang="ru-RU" sz="1300" dirty="0">
                <a:latin typeface="Century Gothic" panose="020B0502020202020204" pitchFamily="34" charset="0"/>
              </a:rPr>
              <a:t>-</a:t>
            </a:r>
            <a:r>
              <a:rPr lang="ru-RU" sz="1300" dirty="0" smtClean="0">
                <a:latin typeface="Century Gothic" panose="020B0502020202020204" pitchFamily="34" charset="0"/>
              </a:rPr>
              <a:t> </a:t>
            </a:r>
            <a:r>
              <a:rPr lang="ru-RU" sz="1300" dirty="0">
                <a:latin typeface="Century Gothic" panose="020B0502020202020204" pitchFamily="34" charset="0"/>
              </a:rPr>
              <a:t>Цивильского аграрно-технологического </a:t>
            </a:r>
            <a:r>
              <a:rPr lang="ru-RU" sz="1300" dirty="0" smtClean="0">
                <a:latin typeface="Century Gothic" panose="020B0502020202020204" pitchFamily="34" charset="0"/>
              </a:rPr>
              <a:t>техникума</a:t>
            </a:r>
            <a:endParaRPr lang="ru-RU" sz="13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13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1580" y="170112"/>
            <a:ext cx="5036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Century Gothic" panose="020B0502020202020204" pitchFamily="34" charset="0"/>
              </a:rPr>
              <a:t>НАЦИОНАЛЬНЫЙ ПРОЕКТ «ОБРАЗОВАНИЕ»</a:t>
            </a:r>
            <a:endParaRPr lang="ru-RU" b="1" dirty="0">
              <a:latin typeface="Century Gothic" panose="020B0502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334"/>
          <a:stretch/>
        </p:blipFill>
        <p:spPr>
          <a:xfrm rot="5400000">
            <a:off x="-39358" y="162153"/>
            <a:ext cx="474250" cy="39553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2075" y="1013563"/>
            <a:ext cx="65453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Century Gothic" panose="020B0502020202020204" pitchFamily="34" charset="0"/>
              </a:rPr>
              <a:t>Объем финансирования региональных </a:t>
            </a:r>
            <a:r>
              <a:rPr lang="ru-RU" sz="1600" dirty="0" smtClean="0">
                <a:latin typeface="Century Gothic" panose="020B0502020202020204" pitchFamily="34" charset="0"/>
              </a:rPr>
              <a:t>проектов с 2019 года</a:t>
            </a:r>
            <a:endParaRPr lang="ru-RU" sz="1600" dirty="0">
              <a:latin typeface="Century Gothic" panose="020B0502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756" r="26121"/>
          <a:stretch/>
        </p:blipFill>
        <p:spPr>
          <a:xfrm rot="16200000">
            <a:off x="6658995" y="2639742"/>
            <a:ext cx="3151784" cy="1855733"/>
          </a:xfrm>
          <a:prstGeom prst="rect">
            <a:avLst/>
          </a:prstGeom>
        </p:spPr>
      </p:pic>
      <p:pic>
        <p:nvPicPr>
          <p:cNvPr id="11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37" r="18076" b="14159"/>
          <a:stretch>
            <a:fillRect/>
          </a:stretch>
        </p:blipFill>
        <p:spPr bwMode="auto">
          <a:xfrm>
            <a:off x="8246147" y="110243"/>
            <a:ext cx="678787" cy="716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611560" y="558404"/>
            <a:ext cx="4752528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307684" y="1773432"/>
            <a:ext cx="10470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8,8 </a:t>
            </a:r>
            <a:endParaRPr lang="ru-RU" b="1" dirty="0">
              <a:latin typeface="Century Gothic" panose="020B0502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51392" y="2413086"/>
            <a:ext cx="13596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Century Gothic" panose="020B0502020202020204" pitchFamily="34" charset="0"/>
              </a:rPr>
              <a:t>млрд </a:t>
            </a:r>
            <a:r>
              <a:rPr lang="ru-RU" b="1" dirty="0">
                <a:latin typeface="Century Gothic" panose="020B0502020202020204" pitchFamily="34" charset="0"/>
              </a:rPr>
              <a:t>руб.</a:t>
            </a:r>
          </a:p>
        </p:txBody>
      </p:sp>
      <p:sp>
        <p:nvSpPr>
          <p:cNvPr id="30" name="Стрелка вниз 29"/>
          <p:cNvSpPr/>
          <p:nvPr/>
        </p:nvSpPr>
        <p:spPr>
          <a:xfrm rot="16200000">
            <a:off x="3847690" y="2021152"/>
            <a:ext cx="360040" cy="423828"/>
          </a:xfrm>
          <a:prstGeom prst="down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625829" y="1645576"/>
            <a:ext cx="8018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Century Gothic" panose="020B0502020202020204" pitchFamily="34" charset="0"/>
              </a:rPr>
              <a:t>из них</a:t>
            </a:r>
            <a:endParaRPr lang="ru-RU" sz="1600" dirty="0">
              <a:latin typeface="Century Gothic" panose="020B0502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93750" y="1768984"/>
            <a:ext cx="9028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4,7</a:t>
            </a:r>
            <a:endParaRPr lang="ru-RU" b="1" dirty="0">
              <a:latin typeface="Century Gothic" panose="020B0502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820012" y="2413086"/>
            <a:ext cx="13596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Century Gothic" panose="020B0502020202020204" pitchFamily="34" charset="0"/>
              </a:rPr>
              <a:t>млрд </a:t>
            </a:r>
            <a:r>
              <a:rPr lang="ru-RU" b="1" dirty="0">
                <a:latin typeface="Century Gothic" panose="020B0502020202020204" pitchFamily="34" charset="0"/>
              </a:rPr>
              <a:t>руб.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239624" y="2718136"/>
            <a:ext cx="25314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latin typeface="Century Gothic" panose="020B0502020202020204" pitchFamily="34" charset="0"/>
              </a:rPr>
              <a:t>федеральный бюджет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7767" y="3033722"/>
            <a:ext cx="14253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Century Gothic" panose="020B0502020202020204" pitchFamily="34" charset="0"/>
              </a:rPr>
              <a:t>В 2023 году :</a:t>
            </a:r>
            <a:endParaRPr lang="ru-RU" sz="1600" dirty="0">
              <a:latin typeface="Century Gothic" panose="020B0502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79820" y="3370555"/>
            <a:ext cx="9028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2,4</a:t>
            </a:r>
            <a:endParaRPr lang="ru-RU" b="1" dirty="0">
              <a:latin typeface="Century Gothic" panose="020B0502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211009" y="4016378"/>
            <a:ext cx="13596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Century Gothic" panose="020B0502020202020204" pitchFamily="34" charset="0"/>
              </a:rPr>
              <a:t>млрд </a:t>
            </a:r>
            <a:r>
              <a:rPr lang="ru-RU" b="1" dirty="0">
                <a:latin typeface="Century Gothic" panose="020B0502020202020204" pitchFamily="34" charset="0"/>
              </a:rPr>
              <a:t>руб.</a:t>
            </a:r>
          </a:p>
        </p:txBody>
      </p:sp>
      <p:sp>
        <p:nvSpPr>
          <p:cNvPr id="20" name="Стрелка вниз 19"/>
          <p:cNvSpPr/>
          <p:nvPr/>
        </p:nvSpPr>
        <p:spPr>
          <a:xfrm rot="16200000">
            <a:off x="3907307" y="3624444"/>
            <a:ext cx="360040" cy="423828"/>
          </a:xfrm>
          <a:prstGeom prst="down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3686414" y="3376477"/>
            <a:ext cx="8018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Century Gothic" panose="020B0502020202020204" pitchFamily="34" charset="0"/>
              </a:rPr>
              <a:t>из них</a:t>
            </a:r>
            <a:endParaRPr lang="ru-RU" sz="1600" dirty="0">
              <a:latin typeface="Century Gothic" panose="020B0502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69553" y="3376477"/>
            <a:ext cx="9028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0,9</a:t>
            </a:r>
            <a:endParaRPr lang="ru-RU" b="1" dirty="0">
              <a:latin typeface="Century Gothic" panose="020B0502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879629" y="4016378"/>
            <a:ext cx="13596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Century Gothic" panose="020B0502020202020204" pitchFamily="34" charset="0"/>
              </a:rPr>
              <a:t>млрд </a:t>
            </a:r>
            <a:r>
              <a:rPr lang="ru-RU" b="1" dirty="0">
                <a:latin typeface="Century Gothic" panose="020B0502020202020204" pitchFamily="34" charset="0"/>
              </a:rPr>
              <a:t>руб.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299241" y="4321428"/>
            <a:ext cx="25314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latin typeface="Century Gothic" panose="020B0502020202020204" pitchFamily="34" charset="0"/>
              </a:rPr>
              <a:t>федеральный бюджет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395536" y="3049848"/>
            <a:ext cx="7776864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988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7339" y="170112"/>
            <a:ext cx="7933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Century Gothic" panose="020B0502020202020204" pitchFamily="34" charset="0"/>
              </a:rPr>
              <a:t>ОБНОВЛЕНИЕ ИНФРАСТРУКТУРЫ ОБРАЗОВАТЕЛЬНЫХ ОРГАНИЗАЦИЙ</a:t>
            </a:r>
            <a:endParaRPr lang="ru-RU" b="1" dirty="0">
              <a:latin typeface="Century Gothic" panose="020B0502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334"/>
          <a:stretch/>
        </p:blipFill>
        <p:spPr>
          <a:xfrm rot="5400000">
            <a:off x="-39358" y="162153"/>
            <a:ext cx="474250" cy="39553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756" r="26121"/>
          <a:stretch/>
        </p:blipFill>
        <p:spPr>
          <a:xfrm rot="16200000">
            <a:off x="6658995" y="2639742"/>
            <a:ext cx="3151784" cy="1855733"/>
          </a:xfrm>
          <a:prstGeom prst="rect">
            <a:avLst/>
          </a:prstGeom>
        </p:spPr>
      </p:pic>
      <p:pic>
        <p:nvPicPr>
          <p:cNvPr id="11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37" r="18076" b="14159"/>
          <a:stretch>
            <a:fillRect/>
          </a:stretch>
        </p:blipFill>
        <p:spPr bwMode="auto">
          <a:xfrm>
            <a:off x="8246147" y="110243"/>
            <a:ext cx="678787" cy="716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611560" y="558404"/>
            <a:ext cx="4752528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347416" y="1131590"/>
            <a:ext cx="146194" cy="146194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340597" y="1849492"/>
            <a:ext cx="146194" cy="146194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338752" y="2281540"/>
            <a:ext cx="146194" cy="146194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293465" y="726550"/>
            <a:ext cx="31967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Строительство новых школ: 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504355" y="1204687"/>
            <a:ext cx="551647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Century Gothic" panose="020B0502020202020204" pitchFamily="34" charset="0"/>
              </a:rPr>
              <a:t>Школа </a:t>
            </a:r>
            <a:r>
              <a:rPr lang="ru-RU" sz="1600" dirty="0">
                <a:latin typeface="Century Gothic" panose="020B0502020202020204" pitchFamily="34" charset="0"/>
              </a:rPr>
              <a:t>на 165 </a:t>
            </a:r>
            <a:r>
              <a:rPr lang="ru-RU" sz="1600" dirty="0" smtClean="0">
                <a:latin typeface="Century Gothic" panose="020B0502020202020204" pitchFamily="34" charset="0"/>
              </a:rPr>
              <a:t>мест </a:t>
            </a:r>
            <a:r>
              <a:rPr lang="ru-RU" sz="1600" dirty="0">
                <a:latin typeface="Century Gothic" panose="020B0502020202020204" pitchFamily="34" charset="0"/>
              </a:rPr>
              <a:t>в с. </a:t>
            </a:r>
            <a:r>
              <a:rPr lang="ru-RU" sz="1600" dirty="0" smtClean="0">
                <a:latin typeface="Century Gothic" panose="020B0502020202020204" pitchFamily="34" charset="0"/>
              </a:rPr>
              <a:t>Янгличи</a:t>
            </a:r>
          </a:p>
          <a:p>
            <a:r>
              <a:rPr lang="ru-RU" sz="1600" dirty="0" smtClean="0">
                <a:latin typeface="Century Gothic" panose="020B0502020202020204" pitchFamily="34" charset="0"/>
              </a:rPr>
              <a:t> </a:t>
            </a:r>
            <a:r>
              <a:rPr lang="ru-RU" sz="1600" dirty="0">
                <a:latin typeface="Century Gothic" panose="020B0502020202020204" pitchFamily="34" charset="0"/>
              </a:rPr>
              <a:t>с помещениями для дошкольных </a:t>
            </a:r>
            <a:r>
              <a:rPr lang="ru-RU" sz="1600" dirty="0" smtClean="0">
                <a:latin typeface="Century Gothic" panose="020B0502020202020204" pitchFamily="34" charset="0"/>
              </a:rPr>
              <a:t>групп  </a:t>
            </a:r>
            <a:r>
              <a:rPr lang="ru-RU" sz="1600" dirty="0">
                <a:latin typeface="Century Gothic" panose="020B0502020202020204" pitchFamily="34" charset="0"/>
              </a:rPr>
              <a:t>на 40 </a:t>
            </a:r>
            <a:r>
              <a:rPr lang="ru-RU" sz="1600" dirty="0" smtClean="0">
                <a:latin typeface="Century Gothic" panose="020B0502020202020204" pitchFamily="34" charset="0"/>
              </a:rPr>
              <a:t>мест</a:t>
            </a:r>
          </a:p>
          <a:p>
            <a:endParaRPr lang="ru-RU" sz="1600" dirty="0">
              <a:latin typeface="Century Gothic" panose="020B0502020202020204" pitchFamily="34" charset="0"/>
            </a:endParaRPr>
          </a:p>
          <a:p>
            <a:r>
              <a:rPr lang="ru-RU" sz="1600" dirty="0" smtClean="0">
                <a:latin typeface="Century Gothic" panose="020B0502020202020204" pitchFamily="34" charset="0"/>
              </a:rPr>
              <a:t>Чурачикская школа </a:t>
            </a:r>
            <a:r>
              <a:rPr lang="ru-RU" sz="1600" dirty="0">
                <a:latin typeface="Century Gothic" panose="020B0502020202020204" pitchFamily="34" charset="0"/>
              </a:rPr>
              <a:t>на 375 </a:t>
            </a:r>
            <a:r>
              <a:rPr lang="ru-RU" sz="1600" dirty="0" smtClean="0">
                <a:latin typeface="Century Gothic" panose="020B0502020202020204" pitchFamily="34" charset="0"/>
              </a:rPr>
              <a:t>мест</a:t>
            </a:r>
          </a:p>
          <a:p>
            <a:endParaRPr lang="ru-RU" sz="1600" dirty="0">
              <a:latin typeface="Century Gothic" panose="020B0502020202020204" pitchFamily="34" charset="0"/>
            </a:endParaRPr>
          </a:p>
          <a:p>
            <a:r>
              <a:rPr lang="ru-RU" sz="1600" dirty="0" smtClean="0">
                <a:latin typeface="Century Gothic" panose="020B0502020202020204" pitchFamily="34" charset="0"/>
              </a:rPr>
              <a:t>Школа </a:t>
            </a:r>
            <a:r>
              <a:rPr lang="ru-RU" sz="1600" dirty="0">
                <a:latin typeface="Century Gothic" panose="020B0502020202020204" pitchFamily="34" charset="0"/>
              </a:rPr>
              <a:t>на 1500 мест в </a:t>
            </a:r>
            <a:r>
              <a:rPr lang="ru-RU" sz="1600" dirty="0" smtClean="0">
                <a:latin typeface="Century Gothic" panose="020B0502020202020204" pitchFamily="34" charset="0"/>
              </a:rPr>
              <a:t>мкр. </a:t>
            </a:r>
            <a:r>
              <a:rPr lang="ru-RU" sz="1600" dirty="0">
                <a:latin typeface="Century Gothic" panose="020B0502020202020204" pitchFamily="34" charset="0"/>
              </a:rPr>
              <a:t>«Университетский-2» </a:t>
            </a:r>
            <a:endParaRPr lang="ru-RU" sz="1600" dirty="0" smtClean="0">
              <a:latin typeface="Century Gothic" panose="020B0502020202020204" pitchFamily="34" charset="0"/>
            </a:endParaRPr>
          </a:p>
          <a:p>
            <a:endParaRPr lang="ru-RU" sz="1600" dirty="0">
              <a:latin typeface="Century Gothic" panose="020B0502020202020204" pitchFamily="34" charset="0"/>
            </a:endParaRPr>
          </a:p>
          <a:p>
            <a:r>
              <a:rPr lang="ru-RU" sz="1600" dirty="0" smtClean="0">
                <a:latin typeface="Century Gothic" panose="020B0502020202020204" pitchFamily="34" charset="0"/>
              </a:rPr>
              <a:t>Школа  </a:t>
            </a:r>
            <a:r>
              <a:rPr lang="ru-RU" sz="1600" dirty="0">
                <a:latin typeface="Century Gothic" panose="020B0502020202020204" pitchFamily="34" charset="0"/>
              </a:rPr>
              <a:t>на 1400 мест в микрорайоне «Солнечный</a:t>
            </a:r>
            <a:r>
              <a:rPr lang="ru-RU" sz="1600" dirty="0" smtClean="0">
                <a:latin typeface="Century Gothic" panose="020B0502020202020204" pitchFamily="34" charset="0"/>
              </a:rPr>
              <a:t>»</a:t>
            </a:r>
          </a:p>
          <a:p>
            <a:r>
              <a:rPr lang="ru-RU" sz="1600" dirty="0" smtClean="0">
                <a:latin typeface="Century Gothic" panose="020B0502020202020204" pitchFamily="34" charset="0"/>
              </a:rPr>
              <a:t> </a:t>
            </a:r>
            <a:endParaRPr lang="ru-RU" sz="1600" dirty="0">
              <a:latin typeface="Century Gothic" panose="020B0502020202020204" pitchFamily="34" charset="0"/>
            </a:endParaRPr>
          </a:p>
          <a:p>
            <a:r>
              <a:rPr lang="ru-RU" sz="1600" dirty="0" smtClean="0">
                <a:latin typeface="Century Gothic" panose="020B0502020202020204" pitchFamily="34" charset="0"/>
              </a:rPr>
              <a:t>Школа </a:t>
            </a:r>
            <a:r>
              <a:rPr lang="ru-RU" sz="1600" dirty="0">
                <a:latin typeface="Century Gothic" panose="020B0502020202020204" pitchFamily="34" charset="0"/>
              </a:rPr>
              <a:t>на 1100 мест в г. Новочебоксарск </a:t>
            </a:r>
            <a:endParaRPr lang="ru-RU" sz="1600" dirty="0" smtClean="0">
              <a:latin typeface="Century Gothic" panose="020B0502020202020204" pitchFamily="34" charset="0"/>
            </a:endParaRPr>
          </a:p>
          <a:p>
            <a:endParaRPr lang="ru-RU" sz="1600" dirty="0">
              <a:latin typeface="Century Gothic" panose="020B0502020202020204" pitchFamily="34" charset="0"/>
            </a:endParaRPr>
          </a:p>
          <a:p>
            <a:r>
              <a:rPr lang="ru-RU" sz="1600" dirty="0" smtClean="0">
                <a:latin typeface="Century Gothic" panose="020B0502020202020204" pitchFamily="34" charset="0"/>
              </a:rPr>
              <a:t>Школа </a:t>
            </a:r>
            <a:r>
              <a:rPr lang="ru-RU" sz="1600" dirty="0">
                <a:latin typeface="Century Gothic" panose="020B0502020202020204" pitchFamily="34" charset="0"/>
              </a:rPr>
              <a:t>на 825 мест в </a:t>
            </a:r>
            <a:r>
              <a:rPr lang="ru-RU" sz="1600" dirty="0" smtClean="0">
                <a:latin typeface="Century Gothic" panose="020B0502020202020204" pitchFamily="34" charset="0"/>
              </a:rPr>
              <a:t>пос. </a:t>
            </a:r>
            <a:r>
              <a:rPr lang="ru-RU" sz="1600" dirty="0">
                <a:latin typeface="Century Gothic" panose="020B0502020202020204" pitchFamily="34" charset="0"/>
              </a:rPr>
              <a:t>Кугеси</a:t>
            </a:r>
          </a:p>
          <a:p>
            <a:endParaRPr lang="ru-RU" sz="1600" dirty="0">
              <a:latin typeface="Century Gothic" panose="020B0502020202020204" pitchFamily="34" charset="0"/>
            </a:endParaRPr>
          </a:p>
        </p:txBody>
      </p:sp>
      <p:pic>
        <p:nvPicPr>
          <p:cNvPr id="40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5" y="895827"/>
            <a:ext cx="2802247" cy="1909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Прямоугольник 9"/>
          <p:cNvSpPr>
            <a:spLocks noChangeArrowheads="1"/>
          </p:cNvSpPr>
          <p:nvPr/>
        </p:nvSpPr>
        <p:spPr bwMode="auto">
          <a:xfrm>
            <a:off x="6393681" y="2646136"/>
            <a:ext cx="2664296" cy="600162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ru-RU" altLang="ru-RU" sz="1100" b="1" dirty="0">
                <a:latin typeface="Century Gothic" panose="020B0502020202020204" pitchFamily="34" charset="0"/>
                <a:cs typeface="Arial" charset="0"/>
              </a:rPr>
              <a:t>Строительство школы в мкр. «Университетский-2» г. Чебоксары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332192" y="2787774"/>
            <a:ext cx="146194" cy="14619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325373" y="3291830"/>
            <a:ext cx="146194" cy="14619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323528" y="3795886"/>
            <a:ext cx="146194" cy="146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18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1580" y="170112"/>
            <a:ext cx="2823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Century Gothic" panose="020B0502020202020204" pitchFamily="34" charset="0"/>
              </a:rPr>
              <a:t>ШКОЛЬНЫЕ АВТОБУСЫ</a:t>
            </a:r>
            <a:endParaRPr lang="ru-RU" b="1" dirty="0">
              <a:latin typeface="Century Gothic" panose="020B0502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334"/>
          <a:stretch/>
        </p:blipFill>
        <p:spPr>
          <a:xfrm rot="5400000">
            <a:off x="-39358" y="162153"/>
            <a:ext cx="474250" cy="39553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756" r="26121"/>
          <a:stretch/>
        </p:blipFill>
        <p:spPr>
          <a:xfrm rot="16200000">
            <a:off x="6658995" y="2639742"/>
            <a:ext cx="3151784" cy="18557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37" r="18076" b="14159"/>
          <a:stretch>
            <a:fillRect/>
          </a:stretch>
        </p:blipFill>
        <p:spPr bwMode="auto">
          <a:xfrm>
            <a:off x="8246147" y="110243"/>
            <a:ext cx="678787" cy="716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611560" y="558404"/>
            <a:ext cx="4752528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371127" y="1037609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>
                <a:latin typeface="Century Gothic" panose="020B0502020202020204" pitchFamily="34" charset="0"/>
              </a:rPr>
              <a:t>Более </a:t>
            </a:r>
            <a:r>
              <a:rPr lang="ru-RU" sz="2800" b="1" dirty="0">
                <a:solidFill>
                  <a:schemeClr val="tx2"/>
                </a:solidFill>
                <a:latin typeface="Century Gothic" panose="020B0502020202020204" pitchFamily="34" charset="0"/>
              </a:rPr>
              <a:t>360</a:t>
            </a:r>
            <a:r>
              <a:rPr lang="ru-RU" sz="1600" dirty="0">
                <a:latin typeface="Century Gothic" panose="020B0502020202020204" pitchFamily="34" charset="0"/>
              </a:rPr>
              <a:t> автобусов </a:t>
            </a:r>
            <a:endParaRPr lang="ru-RU" sz="1600" dirty="0" smtClean="0">
              <a:latin typeface="Century Gothic" panose="020B0502020202020204" pitchFamily="34" charset="0"/>
            </a:endParaRPr>
          </a:p>
          <a:p>
            <a:r>
              <a:rPr lang="ru-RU" sz="1600" dirty="0" smtClean="0">
                <a:latin typeface="Century Gothic" panose="020B0502020202020204" pitchFamily="34" charset="0"/>
              </a:rPr>
              <a:t>перевозят </a:t>
            </a:r>
            <a:r>
              <a:rPr lang="ru-RU" sz="2800" b="1" dirty="0">
                <a:solidFill>
                  <a:schemeClr val="tx2"/>
                </a:solidFill>
                <a:latin typeface="Century Gothic" panose="020B0502020202020204" pitchFamily="34" charset="0"/>
              </a:rPr>
              <a:t>13,5 тысяч </a:t>
            </a:r>
            <a:r>
              <a:rPr lang="ru-RU" sz="1600" dirty="0">
                <a:latin typeface="Century Gothic" panose="020B0502020202020204" pitchFamily="34" charset="0"/>
              </a:rPr>
              <a:t>школьников 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06206" y="2332831"/>
            <a:ext cx="49685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Century Gothic" panose="020B0502020202020204" pitchFamily="34" charset="0"/>
              </a:rPr>
              <a:t>За последние </a:t>
            </a:r>
            <a:r>
              <a:rPr lang="ru-RU" sz="2800" b="1" dirty="0">
                <a:solidFill>
                  <a:schemeClr val="tx2"/>
                </a:solidFill>
                <a:latin typeface="Century Gothic" panose="020B0502020202020204" pitchFamily="34" charset="0"/>
              </a:rPr>
              <a:t>3 года </a:t>
            </a:r>
            <a:r>
              <a:rPr lang="ru-RU" sz="1600" dirty="0">
                <a:latin typeface="Century Gothic" panose="020B0502020202020204" pitchFamily="34" charset="0"/>
              </a:rPr>
              <a:t>в школы Чувашии поступил </a:t>
            </a:r>
            <a:r>
              <a:rPr lang="ru-RU" sz="2800" b="1" dirty="0">
                <a:solidFill>
                  <a:schemeClr val="tx2"/>
                </a:solidFill>
                <a:latin typeface="Century Gothic" panose="020B0502020202020204" pitchFamily="34" charset="0"/>
              </a:rPr>
              <a:t>171 школьный автобус</a:t>
            </a:r>
          </a:p>
        </p:txBody>
      </p:sp>
      <p:pic>
        <p:nvPicPr>
          <p:cNvPr id="1028" name="Picture 4" descr="https://sun9-65.userapi.com/impg/FBB56BuNfHsg6c-qXB4lq5ksDr-jQZtbxBGxsQ/7ACURDjdFjY.jpg?size=1280x853&amp;quality=95&amp;sign=090161aa1b9036d89c6a25d1514e670e&amp;type=alb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156" y="1098054"/>
            <a:ext cx="3705778" cy="2469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972593" y="4299940"/>
            <a:ext cx="5832648" cy="64633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Century Gothic" panose="020B0502020202020204" pitchFamily="34" charset="0"/>
              </a:rPr>
              <a:t>Закрыта потребность в школьных автобусах </a:t>
            </a:r>
            <a:endParaRPr lang="ru-RU" dirty="0" smtClean="0">
              <a:latin typeface="Century Gothic" panose="020B0502020202020204" pitchFamily="34" charset="0"/>
            </a:endParaRPr>
          </a:p>
          <a:p>
            <a:pPr algn="ctr"/>
            <a:r>
              <a:rPr lang="ru-RU" dirty="0" smtClean="0">
                <a:latin typeface="Century Gothic" panose="020B0502020202020204" pitchFamily="34" charset="0"/>
              </a:rPr>
              <a:t>на </a:t>
            </a:r>
            <a:r>
              <a:rPr lang="ru-RU" dirty="0">
                <a:latin typeface="Century Gothic" panose="020B0502020202020204" pitchFamily="34" charset="0"/>
              </a:rPr>
              <a:t>2024 </a:t>
            </a:r>
            <a:r>
              <a:rPr lang="ru-RU" dirty="0" smtClean="0">
                <a:latin typeface="Century Gothic" panose="020B0502020202020204" pitchFamily="34" charset="0"/>
              </a:rPr>
              <a:t>год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12" name="Шеврон 7"/>
          <p:cNvSpPr/>
          <p:nvPr/>
        </p:nvSpPr>
        <p:spPr>
          <a:xfrm>
            <a:off x="35496" y="1213400"/>
            <a:ext cx="271463" cy="350237"/>
          </a:xfrm>
          <a:prstGeom prst="chevron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Шеврон 7"/>
          <p:cNvSpPr/>
          <p:nvPr/>
        </p:nvSpPr>
        <p:spPr>
          <a:xfrm>
            <a:off x="34743" y="2499742"/>
            <a:ext cx="271463" cy="350237"/>
          </a:xfrm>
          <a:prstGeom prst="chevron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01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1580" y="170112"/>
            <a:ext cx="2218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Century Gothic" panose="020B0502020202020204" pitchFamily="34" charset="0"/>
              </a:rPr>
              <a:t>ГОРЯЧЕЕ ПИТАНИЕ</a:t>
            </a:r>
            <a:endParaRPr lang="ru-RU" b="1" dirty="0">
              <a:latin typeface="Century Gothic" panose="020B0502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334"/>
          <a:stretch/>
        </p:blipFill>
        <p:spPr>
          <a:xfrm rot="5400000">
            <a:off x="-39358" y="162153"/>
            <a:ext cx="474250" cy="39553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756" r="26121"/>
          <a:stretch/>
        </p:blipFill>
        <p:spPr>
          <a:xfrm rot="16200000">
            <a:off x="6658995" y="2639742"/>
            <a:ext cx="3151784" cy="18557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37" r="18076" b="14159"/>
          <a:stretch>
            <a:fillRect/>
          </a:stretch>
        </p:blipFill>
        <p:spPr bwMode="auto">
          <a:xfrm>
            <a:off x="8246147" y="110243"/>
            <a:ext cx="678787" cy="716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611560" y="558404"/>
            <a:ext cx="4752528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4" name="Picture 6" descr="https://sun9-2.userapi.com/impg/CcyIw5tLAxMJkzLVlmXwyEVdvguVN9jnAA4Tog/mi9pTnWNMvs.jpg?size=1280x851&amp;quality=95&amp;sign=aa1fa2e5872a22bffe5fb2f22289aaa7&amp;type=album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81" r="25314"/>
          <a:stretch/>
        </p:blipFill>
        <p:spPr bwMode="auto">
          <a:xfrm>
            <a:off x="4038893" y="687845"/>
            <a:ext cx="3383094" cy="217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s://vkrasnoznamenske.ru/upload/iblock/693/6934e4b0e5d938af3940b9ee66911b5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87845"/>
            <a:ext cx="3259178" cy="217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611560" y="2931790"/>
            <a:ext cx="8093961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ru-RU" sz="1600" dirty="0">
                <a:latin typeface="Century Gothic" panose="020B0502020202020204" pitchFamily="34" charset="0"/>
              </a:rPr>
              <a:t>Горячее питание организовано </a:t>
            </a:r>
            <a:r>
              <a:rPr lang="ru-RU" b="1" dirty="0">
                <a:solidFill>
                  <a:schemeClr val="tx2"/>
                </a:solidFill>
                <a:latin typeface="Century Gothic" panose="020B0502020202020204" pitchFamily="34" charset="0"/>
              </a:rPr>
              <a:t>во всех </a:t>
            </a:r>
            <a:r>
              <a:rPr lang="ru-RU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школах </a:t>
            </a:r>
          </a:p>
          <a:p>
            <a:pPr>
              <a:lnSpc>
                <a:spcPts val="2100"/>
              </a:lnSpc>
            </a:pPr>
            <a:r>
              <a:rPr lang="ru-RU" sz="1600" b="1" dirty="0">
                <a:solidFill>
                  <a:schemeClr val="tx2"/>
                </a:solidFill>
                <a:latin typeface="Century Gothic" panose="020B0502020202020204" pitchFamily="34" charset="0"/>
              </a:rPr>
              <a:t>	</a:t>
            </a:r>
            <a:r>
              <a:rPr lang="ru-RU" sz="1600" dirty="0" smtClean="0">
                <a:latin typeface="Century Gothic" panose="020B0502020202020204" pitchFamily="34" charset="0"/>
              </a:rPr>
              <a:t>для </a:t>
            </a:r>
            <a:r>
              <a:rPr lang="ru-RU" b="1" dirty="0">
                <a:solidFill>
                  <a:schemeClr val="tx2"/>
                </a:solidFill>
                <a:latin typeface="Century Gothic" panose="020B0502020202020204" pitchFamily="34" charset="0"/>
              </a:rPr>
              <a:t>более </a:t>
            </a:r>
            <a:r>
              <a:rPr lang="ru-RU" sz="2000" b="1" dirty="0">
                <a:solidFill>
                  <a:schemeClr val="tx2"/>
                </a:solidFill>
                <a:latin typeface="Century Gothic" panose="020B0502020202020204" pitchFamily="34" charset="0"/>
              </a:rPr>
              <a:t>151</a:t>
            </a:r>
            <a:r>
              <a:rPr lang="ru-RU" b="1" dirty="0">
                <a:solidFill>
                  <a:schemeClr val="tx2"/>
                </a:solidFill>
                <a:latin typeface="Century Gothic" panose="020B0502020202020204" pitchFamily="34" charset="0"/>
              </a:rPr>
              <a:t> тыс. детей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611560" y="3596823"/>
            <a:ext cx="75060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2"/>
                </a:solidFill>
                <a:latin typeface="Century Gothic" panose="020B0502020202020204" pitchFamily="34" charset="0"/>
              </a:rPr>
              <a:t>100%</a:t>
            </a:r>
            <a:r>
              <a:rPr lang="ru-RU" sz="1600" dirty="0">
                <a:latin typeface="Century Gothic" panose="020B0502020202020204" pitchFamily="34" charset="0"/>
              </a:rPr>
              <a:t> учащихся начальных классов обеспечены бесплатным горячим питанием, направлено более </a:t>
            </a:r>
            <a:r>
              <a:rPr lang="ru-RU" sz="2000" b="1" dirty="0">
                <a:solidFill>
                  <a:schemeClr val="tx2"/>
                </a:solidFill>
                <a:latin typeface="Century Gothic" panose="020B0502020202020204" pitchFamily="34" charset="0"/>
              </a:rPr>
              <a:t>720 </a:t>
            </a:r>
            <a:r>
              <a:rPr lang="ru-RU" b="1" dirty="0">
                <a:solidFill>
                  <a:schemeClr val="tx2"/>
                </a:solidFill>
                <a:latin typeface="Century Gothic" panose="020B0502020202020204" pitchFamily="34" charset="0"/>
              </a:rPr>
              <a:t>млн. рублей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11560" y="4434666"/>
            <a:ext cx="64566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Century Gothic" panose="020B0502020202020204" pitchFamily="34" charset="0"/>
              </a:rPr>
              <a:t>Проведена </a:t>
            </a:r>
            <a:r>
              <a:rPr lang="ru-RU" sz="1600" dirty="0" smtClean="0">
                <a:latin typeface="Century Gothic" panose="020B0502020202020204" pitchFamily="34" charset="0"/>
              </a:rPr>
              <a:t> </a:t>
            </a:r>
            <a:r>
              <a:rPr lang="ru-RU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централизация  </a:t>
            </a:r>
            <a:r>
              <a:rPr lang="ru-RU" sz="1600" dirty="0" smtClean="0">
                <a:latin typeface="Century Gothic" panose="020B0502020202020204" pitchFamily="34" charset="0"/>
              </a:rPr>
              <a:t>школьного  питания</a:t>
            </a:r>
            <a:endParaRPr lang="ru-RU" sz="1600" dirty="0">
              <a:latin typeface="Century Gothic" panose="020B0502020202020204" pitchFamily="34" charset="0"/>
            </a:endParaRPr>
          </a:p>
        </p:txBody>
      </p:sp>
      <p:sp>
        <p:nvSpPr>
          <p:cNvPr id="30" name="Шеврон 7"/>
          <p:cNvSpPr/>
          <p:nvPr/>
        </p:nvSpPr>
        <p:spPr>
          <a:xfrm>
            <a:off x="269424" y="2931790"/>
            <a:ext cx="271463" cy="350237"/>
          </a:xfrm>
          <a:prstGeom prst="chevron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1" name="Шеврон 7"/>
          <p:cNvSpPr/>
          <p:nvPr/>
        </p:nvSpPr>
        <p:spPr>
          <a:xfrm>
            <a:off x="285270" y="3733681"/>
            <a:ext cx="271463" cy="350237"/>
          </a:xfrm>
          <a:prstGeom prst="chevron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2" name="Шеврон 7"/>
          <p:cNvSpPr/>
          <p:nvPr/>
        </p:nvSpPr>
        <p:spPr>
          <a:xfrm>
            <a:off x="306959" y="4434666"/>
            <a:ext cx="271463" cy="350237"/>
          </a:xfrm>
          <a:prstGeom prst="chevron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27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1580" y="170112"/>
            <a:ext cx="5630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Century Gothic" panose="020B0502020202020204" pitchFamily="34" charset="0"/>
              </a:rPr>
              <a:t>НАЦПРОЕКТ «ОБРАЗОВАНИЕ». ИТОГИ 2023 ГОДА</a:t>
            </a:r>
            <a:endParaRPr lang="ru-RU" b="1" dirty="0">
              <a:latin typeface="Century Gothic" panose="020B0502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334"/>
          <a:stretch/>
        </p:blipFill>
        <p:spPr>
          <a:xfrm rot="5400000">
            <a:off x="-39358" y="162153"/>
            <a:ext cx="474250" cy="39553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756" r="26121"/>
          <a:stretch/>
        </p:blipFill>
        <p:spPr>
          <a:xfrm rot="16200000">
            <a:off x="7243646" y="3224392"/>
            <a:ext cx="2415813" cy="1422402"/>
          </a:xfrm>
          <a:prstGeom prst="rect">
            <a:avLst/>
          </a:prstGeom>
        </p:spPr>
      </p:pic>
      <p:pic>
        <p:nvPicPr>
          <p:cNvPr id="11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37" r="18076" b="14159"/>
          <a:stretch>
            <a:fillRect/>
          </a:stretch>
        </p:blipFill>
        <p:spPr bwMode="auto">
          <a:xfrm>
            <a:off x="8172400" y="57515"/>
            <a:ext cx="678787" cy="716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611560" y="558404"/>
            <a:ext cx="4752528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251097" y="1635646"/>
            <a:ext cx="146194" cy="14619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91966" y="1374036"/>
            <a:ext cx="42979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Century Gothic" panose="020B0502020202020204" pitchFamily="34" charset="0"/>
              </a:rPr>
              <a:t>Открыто </a:t>
            </a:r>
            <a:r>
              <a:rPr lang="ru-RU" sz="2800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10</a:t>
            </a:r>
            <a:r>
              <a:rPr lang="ru-RU" sz="2400" dirty="0" smtClean="0">
                <a:latin typeface="Century Gothic" panose="020B0502020202020204" pitchFamily="34" charset="0"/>
              </a:rPr>
              <a:t> </a:t>
            </a:r>
            <a:r>
              <a:rPr lang="ru-RU" dirty="0" smtClean="0">
                <a:latin typeface="Century Gothic" panose="020B0502020202020204" pitchFamily="34" charset="0"/>
              </a:rPr>
              <a:t>Центров «Точка роста»</a:t>
            </a:r>
            <a:endParaRPr lang="ru-RU" dirty="0">
              <a:latin typeface="Century Gothic" panose="020B0502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266421" y="2581492"/>
            <a:ext cx="146194" cy="14619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39642" y="2325857"/>
            <a:ext cx="374974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Century Gothic" panose="020B0502020202020204" pitchFamily="34" charset="0"/>
              </a:rPr>
              <a:t>Создано </a:t>
            </a:r>
            <a:r>
              <a:rPr lang="ru-RU" sz="2800" b="1" dirty="0">
                <a:solidFill>
                  <a:schemeClr val="tx2"/>
                </a:solidFill>
                <a:latin typeface="Century Gothic" panose="020B0502020202020204" pitchFamily="34" charset="0"/>
              </a:rPr>
              <a:t>7</a:t>
            </a:r>
            <a:r>
              <a:rPr lang="ru-RU" sz="2800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66</a:t>
            </a:r>
            <a:r>
              <a:rPr lang="ru-RU" dirty="0" smtClean="0">
                <a:latin typeface="Century Gothic" panose="020B0502020202020204" pitchFamily="34" charset="0"/>
              </a:rPr>
              <a:t> новых мест </a:t>
            </a:r>
          </a:p>
          <a:p>
            <a:r>
              <a:rPr lang="ru-RU" dirty="0" smtClean="0">
                <a:latin typeface="Century Gothic" panose="020B0502020202020204" pitchFamily="34" charset="0"/>
              </a:rPr>
              <a:t>для реализации программ</a:t>
            </a:r>
          </a:p>
          <a:p>
            <a:r>
              <a:rPr lang="ru-RU" dirty="0" smtClean="0">
                <a:latin typeface="Century Gothic" panose="020B0502020202020204" pitchFamily="34" charset="0"/>
              </a:rPr>
              <a:t>дополнительного образования</a:t>
            </a:r>
            <a:endParaRPr lang="ru-RU" dirty="0">
              <a:latin typeface="Century Gothic" panose="020B0502020202020204" pitchFamily="34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315992" y="4082829"/>
            <a:ext cx="146194" cy="14619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26171" y="3867894"/>
            <a:ext cx="677942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Century Gothic" panose="020B0502020202020204" pitchFamily="34" charset="0"/>
              </a:rPr>
              <a:t>Проведен капитальный ремонт </a:t>
            </a:r>
            <a:r>
              <a:rPr lang="ru-RU" sz="2800" b="1" dirty="0">
                <a:solidFill>
                  <a:schemeClr val="tx2"/>
                </a:solidFill>
                <a:latin typeface="Century Gothic" panose="020B0502020202020204" pitchFamily="34" charset="0"/>
              </a:rPr>
              <a:t>10</a:t>
            </a:r>
            <a:r>
              <a:rPr lang="ru-RU" dirty="0">
                <a:latin typeface="Century Gothic" panose="020B0502020202020204" pitchFamily="34" charset="0"/>
              </a:rPr>
              <a:t> спортзалов, </a:t>
            </a:r>
          </a:p>
          <a:p>
            <a:r>
              <a:rPr lang="ru-RU" dirty="0">
                <a:latin typeface="Century Gothic" panose="020B0502020202020204" pitchFamily="34" charset="0"/>
              </a:rPr>
              <a:t>расположенных в сельской местности и малых городах</a:t>
            </a: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8595" y="847354"/>
            <a:ext cx="3513982" cy="2339984"/>
          </a:xfrm>
          <a:prstGeom prst="rect">
            <a:avLst/>
          </a:prstGeom>
          <a:ln>
            <a:noFill/>
          </a:ln>
          <a:effectLst/>
        </p:spPr>
      </p:pic>
      <p:sp>
        <p:nvSpPr>
          <p:cNvPr id="30" name="TextBox 29"/>
          <p:cNvSpPr txBox="1"/>
          <p:nvPr/>
        </p:nvSpPr>
        <p:spPr>
          <a:xfrm>
            <a:off x="64839" y="750227"/>
            <a:ext cx="46891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В рамках проектов «Современная школа» 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и «Успех каждого ребенка»: </a:t>
            </a:r>
          </a:p>
        </p:txBody>
      </p:sp>
    </p:spTree>
    <p:extLst>
      <p:ext uri="{BB962C8B-B14F-4D97-AF65-F5344CB8AC3E}">
        <p14:creationId xmlns:p14="http://schemas.microsoft.com/office/powerpoint/2010/main" val="206101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7339" y="170112"/>
            <a:ext cx="67553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Century Gothic" panose="020B0502020202020204" pitchFamily="34" charset="0"/>
              </a:rPr>
              <a:t>2023 ГОД – </a:t>
            </a:r>
          </a:p>
          <a:p>
            <a:r>
              <a:rPr lang="ru-RU" b="1" dirty="0" smtClean="0">
                <a:latin typeface="Century Gothic" panose="020B0502020202020204" pitchFamily="34" charset="0"/>
              </a:rPr>
              <a:t>ГОД СЧАСТЛИВОГО ДЕТСТВА В ЧУВАШСКОЙ РЕСПУБЛИКЕ</a:t>
            </a:r>
            <a:endParaRPr lang="ru-RU" b="1" dirty="0">
              <a:latin typeface="Century Gothic" panose="020B0502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334"/>
          <a:stretch/>
        </p:blipFill>
        <p:spPr>
          <a:xfrm rot="5400000">
            <a:off x="-39358" y="270846"/>
            <a:ext cx="474250" cy="395537"/>
          </a:xfrm>
          <a:prstGeom prst="rect">
            <a:avLst/>
          </a:prstGeom>
        </p:spPr>
      </p:pic>
      <p:pic>
        <p:nvPicPr>
          <p:cNvPr id="4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37" r="18076" b="14159"/>
          <a:stretch>
            <a:fillRect/>
          </a:stretch>
        </p:blipFill>
        <p:spPr bwMode="auto">
          <a:xfrm>
            <a:off x="8246147" y="110243"/>
            <a:ext cx="678787" cy="716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395536" y="839479"/>
            <a:ext cx="4752528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241282" y="971603"/>
            <a:ext cx="37032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Century Gothic" panose="020B0502020202020204" pitchFamily="34" charset="0"/>
              </a:rPr>
              <a:t>Более</a:t>
            </a:r>
            <a:r>
              <a:rPr lang="ru-RU" dirty="0" smtClean="0"/>
              <a:t> </a:t>
            </a:r>
            <a:r>
              <a:rPr lang="ru-RU" sz="2000" b="1" dirty="0">
                <a:solidFill>
                  <a:schemeClr val="tx2"/>
                </a:solidFill>
                <a:latin typeface="Century Gothic" panose="020B0502020202020204" pitchFamily="34" charset="0"/>
              </a:rPr>
              <a:t>130</a:t>
            </a:r>
            <a:r>
              <a:rPr lang="ru-RU" dirty="0"/>
              <a:t> </a:t>
            </a:r>
            <a:r>
              <a:rPr lang="ru-RU" dirty="0">
                <a:latin typeface="Century Gothic" panose="020B0502020202020204" pitchFamily="34" charset="0"/>
              </a:rPr>
              <a:t>ярких мероприятий</a:t>
            </a:r>
          </a:p>
        </p:txBody>
      </p:sp>
      <p:sp>
        <p:nvSpPr>
          <p:cNvPr id="7" name="Стрелка вниз 6"/>
          <p:cNvSpPr/>
          <p:nvPr/>
        </p:nvSpPr>
        <p:spPr>
          <a:xfrm rot="16200000">
            <a:off x="3635776" y="1841131"/>
            <a:ext cx="360040" cy="423828"/>
          </a:xfrm>
          <a:prstGeom prst="down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56141" y="1683713"/>
            <a:ext cx="404185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Century Gothic" panose="020B0502020202020204" pitchFamily="34" charset="0"/>
              </a:rPr>
              <a:t>Культурно-образовательный </a:t>
            </a:r>
            <a:r>
              <a:rPr lang="ru-RU" sz="1400" dirty="0">
                <a:latin typeface="Century Gothic" panose="020B0502020202020204" pitchFamily="34" charset="0"/>
              </a:rPr>
              <a:t>проект туристический дневник </a:t>
            </a:r>
            <a:r>
              <a:rPr lang="ru-RU" sz="1400" dirty="0" smtClean="0">
                <a:latin typeface="Century Gothic" panose="020B0502020202020204" pitchFamily="34" charset="0"/>
              </a:rPr>
              <a:t>школьника</a:t>
            </a:r>
          </a:p>
          <a:p>
            <a:r>
              <a:rPr lang="ru-RU" sz="1400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 </a:t>
            </a:r>
            <a:r>
              <a:rPr lang="ru-RU" sz="1400" b="1" dirty="0">
                <a:solidFill>
                  <a:schemeClr val="tx2"/>
                </a:solidFill>
                <a:latin typeface="Century Gothic" panose="020B0502020202020204" pitchFamily="34" charset="0"/>
              </a:rPr>
              <a:t>«Книга моих путешествий»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197998" y="1791435"/>
            <a:ext cx="16433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latin typeface="Century Gothic" panose="020B0502020202020204" pitchFamily="34" charset="0"/>
              </a:rPr>
              <a:t>более </a:t>
            </a:r>
            <a:r>
              <a:rPr lang="ru-RU" b="1" dirty="0">
                <a:solidFill>
                  <a:schemeClr val="tx2"/>
                </a:solidFill>
                <a:latin typeface="Century Gothic" panose="020B0502020202020204" pitchFamily="34" charset="0"/>
              </a:rPr>
              <a:t>100</a:t>
            </a:r>
            <a:r>
              <a:rPr lang="ru-RU" sz="1400" dirty="0">
                <a:latin typeface="Century Gothic" panose="020B0502020202020204" pitchFamily="34" charset="0"/>
              </a:rPr>
              <a:t> тыс. </a:t>
            </a:r>
            <a:endParaRPr lang="ru-RU" sz="1400" dirty="0" smtClean="0">
              <a:latin typeface="Century Gothic" panose="020B0502020202020204" pitchFamily="34" charset="0"/>
            </a:endParaRPr>
          </a:p>
          <a:p>
            <a:r>
              <a:rPr lang="ru-RU" sz="1400" dirty="0" smtClean="0">
                <a:latin typeface="Century Gothic" panose="020B0502020202020204" pitchFamily="34" charset="0"/>
              </a:rPr>
              <a:t>школьников </a:t>
            </a:r>
            <a:endParaRPr lang="ru-RU" sz="1400" dirty="0">
              <a:latin typeface="Century Gothic" panose="020B0502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1282" y="2552933"/>
            <a:ext cx="28696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latin typeface="Century Gothic" panose="020B0502020202020204" pitchFamily="34" charset="0"/>
              </a:rPr>
              <a:t>Фестиваль </a:t>
            </a:r>
            <a:r>
              <a:rPr lang="ru-RU" sz="1400" dirty="0">
                <a:latin typeface="Century Gothic" panose="020B0502020202020204" pitchFamily="34" charset="0"/>
              </a:rPr>
              <a:t>школьных театров </a:t>
            </a:r>
            <a:endParaRPr lang="ru-RU" sz="1400" dirty="0" smtClean="0">
              <a:latin typeface="Century Gothic" panose="020B0502020202020204" pitchFamily="34" charset="0"/>
            </a:endParaRPr>
          </a:p>
          <a:p>
            <a:r>
              <a:rPr lang="ru-RU" sz="1400" b="1" dirty="0">
                <a:solidFill>
                  <a:schemeClr val="tx2"/>
                </a:solidFill>
                <a:latin typeface="Century Gothic" panose="020B0502020202020204" pitchFamily="34" charset="0"/>
              </a:rPr>
              <a:t>«АСАМ»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205710" y="2552933"/>
            <a:ext cx="15087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2"/>
                </a:solidFill>
                <a:latin typeface="Century Gothic" panose="020B0502020202020204" pitchFamily="34" charset="0"/>
              </a:rPr>
              <a:t>5</a:t>
            </a:r>
            <a:r>
              <a:rPr lang="ru-RU" sz="1400" dirty="0">
                <a:latin typeface="Century Gothic" panose="020B0502020202020204" pitchFamily="34" charset="0"/>
              </a:rPr>
              <a:t> тысяч </a:t>
            </a:r>
            <a:endParaRPr lang="ru-RU" sz="1400" dirty="0" smtClean="0">
              <a:latin typeface="Century Gothic" panose="020B0502020202020204" pitchFamily="34" charset="0"/>
            </a:endParaRPr>
          </a:p>
          <a:p>
            <a:r>
              <a:rPr lang="ru-RU" sz="1400" dirty="0" smtClean="0">
                <a:latin typeface="Century Gothic" panose="020B0502020202020204" pitchFamily="34" charset="0"/>
              </a:rPr>
              <a:t>юных </a:t>
            </a:r>
            <a:r>
              <a:rPr lang="ru-RU" sz="1400" dirty="0">
                <a:latin typeface="Century Gothic" panose="020B0502020202020204" pitchFamily="34" charset="0"/>
              </a:rPr>
              <a:t>артистов</a:t>
            </a:r>
          </a:p>
        </p:txBody>
      </p:sp>
      <p:sp>
        <p:nvSpPr>
          <p:cNvPr id="12" name="Стрелка вниз 11"/>
          <p:cNvSpPr/>
          <p:nvPr/>
        </p:nvSpPr>
        <p:spPr>
          <a:xfrm rot="16200000">
            <a:off x="3618826" y="2529693"/>
            <a:ext cx="360040" cy="423828"/>
          </a:xfrm>
          <a:prstGeom prst="down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41282" y="3291830"/>
            <a:ext cx="317859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Century Gothic" panose="020B0502020202020204" pitchFamily="34" charset="0"/>
              </a:rPr>
              <a:t>Межрегиональный фестиваль детских и юношеских </a:t>
            </a:r>
            <a:r>
              <a:rPr lang="ru-RU" sz="1400" dirty="0" smtClean="0">
                <a:latin typeface="Century Gothic" panose="020B0502020202020204" pitchFamily="34" charset="0"/>
              </a:rPr>
              <a:t>медиапроектов  </a:t>
            </a:r>
            <a:r>
              <a:rPr lang="ru-RU" sz="1400" b="1" dirty="0">
                <a:solidFill>
                  <a:schemeClr val="tx2"/>
                </a:solidFill>
                <a:latin typeface="Century Gothic" panose="020B0502020202020204" pitchFamily="34" charset="0"/>
              </a:rPr>
              <a:t>«Медиавзлет»</a:t>
            </a:r>
          </a:p>
        </p:txBody>
      </p:sp>
      <p:sp>
        <p:nvSpPr>
          <p:cNvPr id="14" name="Стрелка вниз 13"/>
          <p:cNvSpPr/>
          <p:nvPr/>
        </p:nvSpPr>
        <p:spPr>
          <a:xfrm rot="16200000">
            <a:off x="3612220" y="3449248"/>
            <a:ext cx="360040" cy="423828"/>
          </a:xfrm>
          <a:prstGeom prst="down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205710" y="3471850"/>
            <a:ext cx="18309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latin typeface="Century Gothic" panose="020B0502020202020204" pitchFamily="34" charset="0"/>
              </a:rPr>
              <a:t>более </a:t>
            </a:r>
            <a:r>
              <a:rPr lang="ru-RU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100 </a:t>
            </a:r>
            <a:r>
              <a:rPr lang="ru-RU" sz="1400" dirty="0" smtClean="0">
                <a:latin typeface="Century Gothic" panose="020B0502020202020204" pitchFamily="34" charset="0"/>
              </a:rPr>
              <a:t>детей </a:t>
            </a:r>
            <a:endParaRPr lang="ru-RU" sz="1400" dirty="0">
              <a:latin typeface="Century Gothic" panose="020B0502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10703" y="4299942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>
                <a:latin typeface="Century Gothic" panose="020B0502020202020204" pitchFamily="34" charset="0"/>
              </a:rPr>
              <a:t>Республиканский конкурс </a:t>
            </a:r>
            <a:endParaRPr lang="ru-RU" sz="1400" dirty="0" smtClean="0">
              <a:latin typeface="Century Gothic" panose="020B0502020202020204" pitchFamily="34" charset="0"/>
            </a:endParaRPr>
          </a:p>
          <a:p>
            <a:r>
              <a:rPr lang="ru-RU" sz="1400" dirty="0" smtClean="0">
                <a:latin typeface="Century Gothic" panose="020B0502020202020204" pitchFamily="34" charset="0"/>
              </a:rPr>
              <a:t>творческих </a:t>
            </a:r>
            <a:r>
              <a:rPr lang="ru-RU" sz="1400" dirty="0">
                <a:latin typeface="Century Gothic" panose="020B0502020202020204" pitchFamily="34" charset="0"/>
              </a:rPr>
              <a:t>работ </a:t>
            </a:r>
            <a:r>
              <a:rPr lang="ru-RU" sz="1400" b="1" dirty="0">
                <a:solidFill>
                  <a:schemeClr val="tx2"/>
                </a:solidFill>
                <a:latin typeface="Century Gothic" panose="020B0502020202020204" pitchFamily="34" charset="0"/>
              </a:rPr>
              <a:t>«Лучшие на селе»</a:t>
            </a:r>
          </a:p>
        </p:txBody>
      </p:sp>
      <p:sp>
        <p:nvSpPr>
          <p:cNvPr id="17" name="Стрелка вниз 16"/>
          <p:cNvSpPr/>
          <p:nvPr/>
        </p:nvSpPr>
        <p:spPr>
          <a:xfrm rot="16200000">
            <a:off x="3612219" y="4189102"/>
            <a:ext cx="360040" cy="423828"/>
          </a:xfrm>
          <a:prstGeom prst="down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211697" y="4294730"/>
            <a:ext cx="14189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7  </a:t>
            </a:r>
            <a:r>
              <a:rPr lang="ru-RU" sz="1400" dirty="0">
                <a:latin typeface="Century Gothic" panose="020B0502020202020204" pitchFamily="34" charset="0"/>
              </a:rPr>
              <a:t>тыс. </a:t>
            </a:r>
            <a:r>
              <a:rPr lang="ru-RU" sz="1400" dirty="0" smtClean="0">
                <a:latin typeface="Century Gothic" panose="020B0502020202020204" pitchFamily="34" charset="0"/>
              </a:rPr>
              <a:t>детей </a:t>
            </a:r>
            <a:endParaRPr lang="ru-RU" sz="1400" dirty="0">
              <a:latin typeface="Century Gothic" panose="020B0502020202020204" pitchFamily="34" charset="0"/>
            </a:endParaRPr>
          </a:p>
        </p:txBody>
      </p:sp>
      <p:pic>
        <p:nvPicPr>
          <p:cNvPr id="1026" name="Picture 2" descr="Стартовало он-лайн голосование республиканского финала школьных театров « АСАМ», посвященного Году счастливого детства в Чувашской Республике в  номинации «Лучший театр по мнению соцсетей» | Министерство образования  Чувашской Республики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660" y="971603"/>
            <a:ext cx="2925682" cy="1950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В Чувашии состоялась Торжественная церемония подведения итогов ..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817" y="3076153"/>
            <a:ext cx="2925681" cy="1950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523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un9-9.userapi.com/impg/D3l_3rZSJFvltGkUwXCJaIwZkufax1Vjam2ScQ/9Aiwrgtlay0.jpg?size=960x720&amp;quality=95&amp;sign=23532a10340985287b5d13c9c098e6e3&amp;type=albu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64" b="74317"/>
          <a:stretch/>
        </p:blipFill>
        <p:spPr bwMode="auto">
          <a:xfrm>
            <a:off x="3003742" y="3949284"/>
            <a:ext cx="4660533" cy="1215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3166" y="354778"/>
            <a:ext cx="7537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Century Gothic" panose="020B0502020202020204" pitchFamily="34" charset="0"/>
              </a:rPr>
              <a:t>СОЗДАНИЕ НОВЫХ МЕСТ ДЛЯ ОТДЫХА И ОЗДОРОВЛЕНИЯ ДЕТЕЙ</a:t>
            </a:r>
            <a:endParaRPr lang="ru-RU" b="1" dirty="0">
              <a:latin typeface="Century Gothic" panose="020B0502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334"/>
          <a:stretch/>
        </p:blipFill>
        <p:spPr>
          <a:xfrm rot="5400000">
            <a:off x="-39358" y="270846"/>
            <a:ext cx="474250" cy="3955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37" r="18076" b="14159"/>
          <a:stretch>
            <a:fillRect/>
          </a:stretch>
        </p:blipFill>
        <p:spPr bwMode="auto">
          <a:xfrm>
            <a:off x="8246147" y="110243"/>
            <a:ext cx="678787" cy="716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395536" y="839479"/>
            <a:ext cx="4752528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241282" y="971603"/>
            <a:ext cx="12234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2"/>
                </a:solidFill>
                <a:latin typeface="Century Gothic" panose="020B0502020202020204" pitchFamily="34" charset="0"/>
              </a:rPr>
              <a:t>2023 год:</a:t>
            </a:r>
          </a:p>
          <a:p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1448228"/>
            <a:ext cx="36391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2</a:t>
            </a:r>
            <a:r>
              <a:rPr lang="ru-RU" sz="1400" dirty="0" smtClean="0">
                <a:latin typeface="Century Gothic" panose="020B0502020202020204" pitchFamily="34" charset="0"/>
              </a:rPr>
              <a:t> </a:t>
            </a:r>
            <a:r>
              <a:rPr lang="ru-RU" dirty="0">
                <a:latin typeface="Century Gothic" panose="020B0502020202020204" pitchFamily="34" charset="0"/>
              </a:rPr>
              <a:t>быстровозводимых корпуса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706794" y="2067694"/>
            <a:ext cx="146194" cy="14619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880659" y="1956125"/>
            <a:ext cx="36679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latin typeface="Century Gothic" panose="020B0502020202020204" pitchFamily="34" charset="0"/>
              </a:rPr>
              <a:t>ДООЦ «Бригантина» г. Чебоксары</a:t>
            </a:r>
            <a:endParaRPr lang="ru-RU" sz="1600" dirty="0">
              <a:latin typeface="Century Gothic" panose="020B0502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706794" y="2356307"/>
            <a:ext cx="146194" cy="14619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884405" y="2260127"/>
            <a:ext cx="35990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latin typeface="Century Gothic" panose="020B0502020202020204" pitchFamily="34" charset="0"/>
              </a:rPr>
              <a:t>ДОЛ «Звездный» Цивильского МО</a:t>
            </a:r>
            <a:endParaRPr lang="ru-RU" sz="1600" dirty="0">
              <a:latin typeface="Century Gothic" panose="020B0502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71572" y="2759505"/>
            <a:ext cx="40126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+700 </a:t>
            </a:r>
            <a:r>
              <a:rPr lang="ru-RU" dirty="0" smtClean="0">
                <a:latin typeface="Century Gothic" panose="020B0502020202020204" pitchFamily="34" charset="0"/>
              </a:rPr>
              <a:t>мест для отдыха детей </a:t>
            </a:r>
            <a:r>
              <a:rPr lang="ru-RU" dirty="0">
                <a:latin typeface="Century Gothic" panose="020B0502020202020204" pitchFamily="34" charset="0"/>
              </a:rPr>
              <a:t>в </a:t>
            </a:r>
            <a:r>
              <a:rPr lang="ru-RU" dirty="0" smtClean="0">
                <a:latin typeface="Century Gothic" panose="020B0502020202020204" pitchFamily="34" charset="0"/>
              </a:rPr>
              <a:t>год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5536" y="3267337"/>
            <a:ext cx="337784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48,6 млн. руб. </a:t>
            </a:r>
          </a:p>
          <a:p>
            <a:r>
              <a:rPr lang="ru-RU" dirty="0" smtClean="0">
                <a:latin typeface="Century Gothic" panose="020B0502020202020204" pitchFamily="34" charset="0"/>
              </a:rPr>
              <a:t>из </a:t>
            </a:r>
            <a:r>
              <a:rPr lang="ru-RU" dirty="0">
                <a:latin typeface="Century Gothic" panose="020B0502020202020204" pitchFamily="34" charset="0"/>
              </a:rPr>
              <a:t>федерального бюджета</a:t>
            </a:r>
          </a:p>
          <a:p>
            <a:endParaRPr lang="ru-RU" dirty="0">
              <a:latin typeface="Century Gothic" panose="020B0502020202020204" pitchFamily="34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4716016" y="1204096"/>
            <a:ext cx="0" cy="2355959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5364813" y="953888"/>
            <a:ext cx="12234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2024 </a:t>
            </a:r>
            <a:r>
              <a:rPr lang="ru-RU" b="1" dirty="0">
                <a:solidFill>
                  <a:schemeClr val="tx2"/>
                </a:solidFill>
                <a:latin typeface="Century Gothic" panose="020B0502020202020204" pitchFamily="34" charset="0"/>
              </a:rPr>
              <a:t>год:</a:t>
            </a:r>
          </a:p>
          <a:p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250276" y="1448228"/>
            <a:ext cx="36391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4</a:t>
            </a:r>
            <a:r>
              <a:rPr lang="ru-RU" sz="1400" dirty="0" smtClean="0">
                <a:latin typeface="Century Gothic" panose="020B0502020202020204" pitchFamily="34" charset="0"/>
              </a:rPr>
              <a:t> </a:t>
            </a:r>
            <a:r>
              <a:rPr lang="ru-RU" dirty="0">
                <a:latin typeface="Century Gothic" panose="020B0502020202020204" pitchFamily="34" charset="0"/>
              </a:rPr>
              <a:t>быстровозводимых корпуса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237317" y="3267337"/>
            <a:ext cx="33778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128 млн. руб. </a:t>
            </a:r>
          </a:p>
          <a:p>
            <a:r>
              <a:rPr lang="ru-RU" dirty="0" smtClean="0">
                <a:latin typeface="Century Gothic" panose="020B0502020202020204" pitchFamily="34" charset="0"/>
              </a:rPr>
              <a:t>из </a:t>
            </a:r>
            <a:r>
              <a:rPr lang="ru-RU" dirty="0">
                <a:latin typeface="Century Gothic" panose="020B0502020202020204" pitchFamily="34" charset="0"/>
              </a:rPr>
              <a:t>федерального </a:t>
            </a:r>
            <a:r>
              <a:rPr lang="ru-RU" dirty="0" smtClean="0">
                <a:latin typeface="Century Gothic" panose="020B0502020202020204" pitchFamily="34" charset="0"/>
              </a:rPr>
              <a:t>бюджета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185377" y="2621006"/>
            <a:ext cx="35974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+1400 </a:t>
            </a:r>
            <a:r>
              <a:rPr lang="ru-RU" dirty="0" smtClean="0">
                <a:latin typeface="Century Gothic" panose="020B0502020202020204" pitchFamily="34" charset="0"/>
              </a:rPr>
              <a:t>мест для отдыха детей </a:t>
            </a:r>
          </a:p>
          <a:p>
            <a:r>
              <a:rPr lang="ru-RU" dirty="0" smtClean="0">
                <a:latin typeface="Century Gothic" panose="020B0502020202020204" pitchFamily="34" charset="0"/>
              </a:rPr>
              <a:t>в год</a:t>
            </a:r>
            <a:endParaRPr lang="ru-RU" dirty="0">
              <a:latin typeface="Century Gothic" panose="020B0502020202020204" pitchFamily="34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5187815" y="2235882"/>
            <a:ext cx="146194" cy="146194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5365426" y="2139702"/>
            <a:ext cx="35990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latin typeface="Century Gothic" panose="020B0502020202020204" pitchFamily="34" charset="0"/>
              </a:rPr>
              <a:t>ДОЛ «Звездный» Цивильского МО</a:t>
            </a:r>
            <a:endParaRPr lang="ru-RU" sz="1600" dirty="0">
              <a:latin typeface="Century Gothic" panose="020B0502020202020204" pitchFamily="34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5187815" y="1947850"/>
            <a:ext cx="146194" cy="146194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5365426" y="1851670"/>
            <a:ext cx="31518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latin typeface="Century Gothic" panose="020B0502020202020204" pitchFamily="34" charset="0"/>
              </a:rPr>
              <a:t>ДОЛ «Березка» г. Чебоксары</a:t>
            </a:r>
            <a:endParaRPr lang="ru-RU" sz="1600" dirty="0">
              <a:latin typeface="Century Gothic" panose="020B0502020202020204" pitchFamily="34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756" r="26121"/>
          <a:stretch/>
        </p:blipFill>
        <p:spPr>
          <a:xfrm rot="16200000">
            <a:off x="7252353" y="3254083"/>
            <a:ext cx="2415813" cy="1422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85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3636" y="283948"/>
            <a:ext cx="5208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Century Gothic" panose="020B0502020202020204" pitchFamily="34" charset="0"/>
              </a:rPr>
              <a:t>СОВЕТНИКИ ДИРЕКТОРОВ ПО ВОСПИТАНИЮ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334"/>
          <a:stretch/>
        </p:blipFill>
        <p:spPr>
          <a:xfrm rot="5400000">
            <a:off x="-39358" y="270846"/>
            <a:ext cx="474250" cy="39553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37" r="18076" b="14159"/>
          <a:stretch>
            <a:fillRect/>
          </a:stretch>
        </p:blipFill>
        <p:spPr bwMode="auto">
          <a:xfrm>
            <a:off x="8246147" y="110243"/>
            <a:ext cx="678787" cy="716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395536" y="771550"/>
            <a:ext cx="4752528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756" r="26121"/>
          <a:stretch/>
        </p:blipFill>
        <p:spPr>
          <a:xfrm rot="16200000">
            <a:off x="7252353" y="3254083"/>
            <a:ext cx="2415813" cy="1422402"/>
          </a:xfrm>
          <a:prstGeom prst="rect">
            <a:avLst/>
          </a:prstGeom>
        </p:spPr>
      </p:pic>
      <p:pic>
        <p:nvPicPr>
          <p:cNvPr id="3076" name="Picture 4" descr="https://sun9-13.userapi.com/impg/SO0AUZoJnG4ZT6AZBMYZub0IaYY2nVfEakXDug/mtYZagvsFxQ.jpg?size=1280x827&amp;quality=95&amp;sign=3a5ea0c34662781ecd56a1a507ed3a1b&amp;type=alb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849" y="915566"/>
            <a:ext cx="3132410" cy="202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304398" y="2197482"/>
            <a:ext cx="146194" cy="14619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7817" y="1916636"/>
            <a:ext cx="4800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Century Gothic" panose="020B0502020202020204" pitchFamily="34" charset="0"/>
              </a:rPr>
              <a:t>Более </a:t>
            </a:r>
            <a:r>
              <a:rPr lang="ru-RU" sz="2400" b="1" dirty="0">
                <a:solidFill>
                  <a:schemeClr val="tx2"/>
                </a:solidFill>
                <a:latin typeface="Century Gothic" panose="020B0502020202020204" pitchFamily="34" charset="0"/>
              </a:rPr>
              <a:t>400 </a:t>
            </a:r>
            <a:r>
              <a:rPr lang="ru-RU" sz="1600" dirty="0" smtClean="0">
                <a:latin typeface="Century Gothic" panose="020B0502020202020204" pitchFamily="34" charset="0"/>
              </a:rPr>
              <a:t>советников по воспитанию </a:t>
            </a:r>
            <a:br>
              <a:rPr lang="ru-RU" sz="1600" dirty="0" smtClean="0">
                <a:latin typeface="Century Gothic" panose="020B0502020202020204" pitchFamily="34" charset="0"/>
              </a:rPr>
            </a:br>
            <a:r>
              <a:rPr lang="ru-RU" sz="1600" dirty="0" smtClean="0">
                <a:latin typeface="Century Gothic" panose="020B0502020202020204" pitchFamily="34" charset="0"/>
              </a:rPr>
              <a:t>в школах </a:t>
            </a:r>
            <a:endParaRPr lang="ru-RU" sz="1600" dirty="0">
              <a:latin typeface="Century Gothic" panose="020B0502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321186" y="2998425"/>
            <a:ext cx="146194" cy="14619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62055" y="2883009"/>
            <a:ext cx="480011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Century Gothic" panose="020B0502020202020204" pitchFamily="34" charset="0"/>
              </a:rPr>
              <a:t>С 1 сентября 2023 года – </a:t>
            </a:r>
          </a:p>
          <a:p>
            <a:r>
              <a:rPr lang="ru-RU" sz="2400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30 </a:t>
            </a:r>
            <a:r>
              <a:rPr lang="ru-RU" sz="1600" dirty="0" smtClean="0">
                <a:latin typeface="Century Gothic" panose="020B0502020202020204" pitchFamily="34" charset="0"/>
              </a:rPr>
              <a:t>советников по воспитанию </a:t>
            </a:r>
          </a:p>
          <a:p>
            <a:r>
              <a:rPr lang="ru-RU" sz="1600" dirty="0" smtClean="0">
                <a:latin typeface="Century Gothic" panose="020B0502020202020204" pitchFamily="34" charset="0"/>
              </a:rPr>
              <a:t>в техникумах и колледжах</a:t>
            </a:r>
            <a:r>
              <a:rPr lang="ru-RU" dirty="0" smtClean="0">
                <a:latin typeface="Century Gothic" panose="020B0502020202020204" pitchFamily="34" charset="0"/>
              </a:rPr>
              <a:t> </a:t>
            </a:r>
            <a:endParaRPr lang="ru-RU" dirty="0">
              <a:latin typeface="Century Gothic" panose="020B0502020202020204" pitchFamily="34" charset="0"/>
            </a:endParaRPr>
          </a:p>
        </p:txBody>
      </p:sp>
      <p:pic>
        <p:nvPicPr>
          <p:cNvPr id="3086" name="Picture 14" descr="https://sun9-15.userapi.com/impg/LOU6aGH65b37nXYgX-zD9rJMLmCwQSY3pn2o-Q/hIy7RINPNqU.jpg?size=1280x970&amp;quality=95&amp;sign=fd8e208575d8a5569dc2c3f87e7b4485&amp;type=album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85" b="8057"/>
          <a:stretch/>
        </p:blipFill>
        <p:spPr bwMode="auto">
          <a:xfrm>
            <a:off x="5327850" y="3026538"/>
            <a:ext cx="3132410" cy="1938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430016" y="1018356"/>
            <a:ext cx="2718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НОВАЯ ФИЛОСОФИЯ ВОСПИТАНИЯ</a:t>
            </a:r>
            <a:endParaRPr lang="ru-RU" sz="1600" b="1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45989" y="3887700"/>
            <a:ext cx="41044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Century Gothic" panose="020B0502020202020204" pitchFamily="34" charset="0"/>
              </a:rPr>
              <a:t>Б</a:t>
            </a:r>
            <a:r>
              <a:rPr lang="ru-RU" sz="1600" dirty="0" smtClean="0">
                <a:latin typeface="Century Gothic" panose="020B0502020202020204" pitchFamily="34" charset="0"/>
              </a:rPr>
              <a:t>олее </a:t>
            </a:r>
            <a:r>
              <a:rPr lang="ru-RU" sz="2400" b="1" dirty="0">
                <a:solidFill>
                  <a:schemeClr val="tx2"/>
                </a:solidFill>
                <a:latin typeface="Century Gothic" panose="020B0502020202020204" pitchFamily="34" charset="0"/>
              </a:rPr>
              <a:t>27 тыс. </a:t>
            </a:r>
            <a:r>
              <a:rPr lang="ru-RU" sz="1600" dirty="0">
                <a:latin typeface="Century Gothic" panose="020B0502020202020204" pitchFamily="34" charset="0"/>
              </a:rPr>
              <a:t>мероприятий </a:t>
            </a:r>
          </a:p>
          <a:p>
            <a:r>
              <a:rPr lang="ru-RU" sz="1600" dirty="0">
                <a:latin typeface="Century Gothic" panose="020B0502020202020204" pitchFamily="34" charset="0"/>
              </a:rPr>
              <a:t>со школьниками, педагогами </a:t>
            </a:r>
          </a:p>
          <a:p>
            <a:r>
              <a:rPr lang="ru-RU" sz="1600" dirty="0">
                <a:latin typeface="Century Gothic" panose="020B0502020202020204" pitchFamily="34" charset="0"/>
              </a:rPr>
              <a:t>и родителями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318871" y="4135458"/>
            <a:ext cx="146194" cy="146194"/>
          </a:xfrm>
          <a:prstGeom prst="rect">
            <a:avLst/>
          </a:prstGeom>
        </p:spPr>
      </p:pic>
      <p:pic>
        <p:nvPicPr>
          <p:cNvPr id="21" name="Picture 12" descr="Навигаторы детства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081">
            <a:off x="39335" y="959216"/>
            <a:ext cx="1919757" cy="703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629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1637</TotalTime>
  <Words>1172</Words>
  <Application>Microsoft Office PowerPoint</Application>
  <PresentationFormat>Экран (16:9)</PresentationFormat>
  <Paragraphs>250</Paragraphs>
  <Slides>18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+ 425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Пресс-секретарь Минобразования Чувашии</dc:creator>
  <cp:lastModifiedBy>Минобразования Гурьев Алексей Юрьевич obrazov12</cp:lastModifiedBy>
  <cp:revision>91</cp:revision>
  <cp:lastPrinted>2024-01-26T16:34:36Z</cp:lastPrinted>
  <dcterms:created xsi:type="dcterms:W3CDTF">2023-11-17T09:10:40Z</dcterms:created>
  <dcterms:modified xsi:type="dcterms:W3CDTF">2024-01-30T16:17:21Z</dcterms:modified>
</cp:coreProperties>
</file>