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9"/>
  </p:notesMasterIdLst>
  <p:handoutMasterIdLst>
    <p:handoutMasterId r:id="rId20"/>
  </p:handoutMasterIdLst>
  <p:sldIdLst>
    <p:sldId id="274" r:id="rId5"/>
    <p:sldId id="447" r:id="rId6"/>
    <p:sldId id="517" r:id="rId7"/>
    <p:sldId id="483" r:id="rId8"/>
    <p:sldId id="518" r:id="rId9"/>
    <p:sldId id="484" r:id="rId10"/>
    <p:sldId id="519" r:id="rId11"/>
    <p:sldId id="485" r:id="rId12"/>
    <p:sldId id="520" r:id="rId13"/>
    <p:sldId id="486" r:id="rId14"/>
    <p:sldId id="504" r:id="rId15"/>
    <p:sldId id="420" r:id="rId16"/>
    <p:sldId id="505" r:id="rId17"/>
    <p:sldId id="538" r:id="rId18"/>
  </p:sldIdLst>
  <p:sldSz cx="11880850" cy="6858000"/>
  <p:notesSz cx="6858000" cy="9144000"/>
  <p:defaultTextStyle>
    <a:defPPr>
      <a:defRPr lang="en-US"/>
    </a:defPPr>
    <a:lvl1pPr marL="0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93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85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78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71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63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56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49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41" algn="l" defTabSz="9143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  <p15:guide id="3" pos="37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1EEE"/>
    <a:srgbClr val="1D0DB3"/>
    <a:srgbClr val="0BB517"/>
    <a:srgbClr val="0411BC"/>
    <a:srgbClr val="003300"/>
    <a:srgbClr val="79EAF9"/>
    <a:srgbClr val="CFDCED"/>
    <a:srgbClr val="B1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01" d="100"/>
          <a:sy n="101" d="100"/>
        </p:scale>
        <p:origin x="472" y="96"/>
      </p:cViewPr>
      <p:guideLst>
        <p:guide orient="horz" pos="2160"/>
        <p:guide pos="3240"/>
        <p:guide pos="3742"/>
      </p:guideLst>
    </p:cSldViewPr>
  </p:slideViewPr>
  <p:outlineViewPr>
    <p:cViewPr>
      <p:scale>
        <a:sx n="33" d="100"/>
        <a:sy n="33" d="100"/>
      </p:scale>
      <p:origin x="53" y="139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24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FE14A-16AB-4C40-A7D8-3F677DBFF089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2EAA1-4B8A-4329-A86F-FE349EDDC6F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50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A5BB7-EDD2-4B8D-93DB-AF0055258AEF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57238" y="1143000"/>
            <a:ext cx="5343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A899-0740-419B-AA5C-A78CCC995C5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11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3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85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78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71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63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56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49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41" algn="l" defTabSz="9143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1066" y="2130439"/>
            <a:ext cx="10098723" cy="147002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130" y="3886200"/>
            <a:ext cx="831659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506" y="4406911"/>
            <a:ext cx="1009872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38506" y="2906719"/>
            <a:ext cx="10098723" cy="1500188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1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8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5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7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1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34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5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94046" y="1600205"/>
            <a:ext cx="5247375" cy="4525965"/>
          </a:xfrm>
        </p:spPr>
        <p:txBody>
          <a:bodyPr/>
          <a:lstStyle>
            <a:lvl1pPr>
              <a:defRPr sz="27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39435" y="1600205"/>
            <a:ext cx="5247375" cy="4525965"/>
          </a:xfrm>
        </p:spPr>
        <p:txBody>
          <a:bodyPr/>
          <a:lstStyle>
            <a:lvl1pPr>
              <a:defRPr sz="27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5" y="1535116"/>
            <a:ext cx="5249439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93" indent="0">
              <a:buNone/>
              <a:defRPr sz="2100" b="1"/>
            </a:lvl2pPr>
            <a:lvl3pPr marL="914385" indent="0">
              <a:buNone/>
              <a:defRPr sz="1900" b="1"/>
            </a:lvl3pPr>
            <a:lvl4pPr marL="1371578" indent="0">
              <a:buNone/>
              <a:defRPr sz="1700" b="1"/>
            </a:lvl4pPr>
            <a:lvl5pPr marL="1828771" indent="0">
              <a:buNone/>
              <a:defRPr sz="1700" b="1"/>
            </a:lvl5pPr>
            <a:lvl6pPr marL="2285963" indent="0">
              <a:buNone/>
              <a:defRPr sz="1700" b="1"/>
            </a:lvl6pPr>
            <a:lvl7pPr marL="2743156" indent="0">
              <a:buNone/>
              <a:defRPr sz="1700" b="1"/>
            </a:lvl7pPr>
            <a:lvl8pPr marL="3200349" indent="0">
              <a:buNone/>
              <a:defRPr sz="1700" b="1"/>
            </a:lvl8pPr>
            <a:lvl9pPr marL="365754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045" y="2174885"/>
            <a:ext cx="5249439" cy="3951285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35313" y="1535116"/>
            <a:ext cx="5251501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57193" indent="0">
              <a:buNone/>
              <a:defRPr sz="2100" b="1"/>
            </a:lvl2pPr>
            <a:lvl3pPr marL="914385" indent="0">
              <a:buNone/>
              <a:defRPr sz="1900" b="1"/>
            </a:lvl3pPr>
            <a:lvl4pPr marL="1371578" indent="0">
              <a:buNone/>
              <a:defRPr sz="1700" b="1"/>
            </a:lvl4pPr>
            <a:lvl5pPr marL="1828771" indent="0">
              <a:buNone/>
              <a:defRPr sz="1700" b="1"/>
            </a:lvl5pPr>
            <a:lvl6pPr marL="2285963" indent="0">
              <a:buNone/>
              <a:defRPr sz="1700" b="1"/>
            </a:lvl6pPr>
            <a:lvl7pPr marL="2743156" indent="0">
              <a:buNone/>
              <a:defRPr sz="1700" b="1"/>
            </a:lvl7pPr>
            <a:lvl8pPr marL="3200349" indent="0">
              <a:buNone/>
              <a:defRPr sz="1700" b="1"/>
            </a:lvl8pPr>
            <a:lvl9pPr marL="3657541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35313" y="2174885"/>
            <a:ext cx="5251501" cy="3951285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8" y="273054"/>
            <a:ext cx="3908719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5085" y="273064"/>
            <a:ext cx="6641727" cy="5853113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048" y="1435113"/>
            <a:ext cx="3908719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93" indent="0">
              <a:buNone/>
              <a:defRPr sz="1200"/>
            </a:lvl2pPr>
            <a:lvl3pPr marL="914385" indent="0">
              <a:buNone/>
              <a:defRPr sz="1000"/>
            </a:lvl3pPr>
            <a:lvl4pPr marL="1371578" indent="0">
              <a:buNone/>
              <a:defRPr sz="800"/>
            </a:lvl4pPr>
            <a:lvl5pPr marL="1828771" indent="0">
              <a:buNone/>
              <a:defRPr sz="800"/>
            </a:lvl5pPr>
            <a:lvl6pPr marL="2285963" indent="0">
              <a:buNone/>
              <a:defRPr sz="800"/>
            </a:lvl6pPr>
            <a:lvl7pPr marL="2743156" indent="0">
              <a:buNone/>
              <a:defRPr sz="800"/>
            </a:lvl7pPr>
            <a:lvl8pPr marL="3200349" indent="0">
              <a:buNone/>
              <a:defRPr sz="800"/>
            </a:lvl8pPr>
            <a:lvl9pPr marL="365754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8729" y="4800604"/>
            <a:ext cx="712851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28729" y="612773"/>
            <a:ext cx="7128510" cy="4114800"/>
          </a:xfrm>
        </p:spPr>
        <p:txBody>
          <a:bodyPr/>
          <a:lstStyle>
            <a:lvl1pPr marL="0" indent="0">
              <a:buNone/>
              <a:defRPr sz="3100"/>
            </a:lvl1pPr>
            <a:lvl2pPr marL="457193" indent="0">
              <a:buNone/>
              <a:defRPr sz="2700"/>
            </a:lvl2pPr>
            <a:lvl3pPr marL="914385" indent="0">
              <a:buNone/>
              <a:defRPr sz="2500"/>
            </a:lvl3pPr>
            <a:lvl4pPr marL="1371578" indent="0">
              <a:buNone/>
              <a:defRPr sz="2100"/>
            </a:lvl4pPr>
            <a:lvl5pPr marL="1828771" indent="0">
              <a:buNone/>
              <a:defRPr sz="2100"/>
            </a:lvl5pPr>
            <a:lvl6pPr marL="2285963" indent="0">
              <a:buNone/>
              <a:defRPr sz="2100"/>
            </a:lvl6pPr>
            <a:lvl7pPr marL="2743156" indent="0">
              <a:buNone/>
              <a:defRPr sz="2100"/>
            </a:lvl7pPr>
            <a:lvl8pPr marL="3200349" indent="0">
              <a:buNone/>
              <a:defRPr sz="2100"/>
            </a:lvl8pPr>
            <a:lvl9pPr marL="3657541" indent="0">
              <a:buNone/>
              <a:defRPr sz="2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28729" y="5367349"/>
            <a:ext cx="712851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93" indent="0">
              <a:buNone/>
              <a:defRPr sz="1200"/>
            </a:lvl2pPr>
            <a:lvl3pPr marL="914385" indent="0">
              <a:buNone/>
              <a:defRPr sz="1000"/>
            </a:lvl3pPr>
            <a:lvl4pPr marL="1371578" indent="0">
              <a:buNone/>
              <a:defRPr sz="800"/>
            </a:lvl4pPr>
            <a:lvl5pPr marL="1828771" indent="0">
              <a:buNone/>
              <a:defRPr sz="800"/>
            </a:lvl5pPr>
            <a:lvl6pPr marL="2285963" indent="0">
              <a:buNone/>
              <a:defRPr sz="800"/>
            </a:lvl6pPr>
            <a:lvl7pPr marL="2743156" indent="0">
              <a:buNone/>
              <a:defRPr sz="800"/>
            </a:lvl7pPr>
            <a:lvl8pPr marL="3200349" indent="0">
              <a:buNone/>
              <a:defRPr sz="800"/>
            </a:lvl8pPr>
            <a:lvl9pPr marL="3657541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13619" y="274654"/>
            <a:ext cx="2673191" cy="5851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4044" y="274654"/>
            <a:ext cx="7821560" cy="58515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5" y="274635"/>
            <a:ext cx="10692765" cy="1143000"/>
          </a:xfrm>
          <a:prstGeom prst="rect">
            <a:avLst/>
          </a:prstGeom>
        </p:spPr>
        <p:txBody>
          <a:bodyPr vert="horz" lIns="91438" tIns="45720" rIns="91438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5" y="1600205"/>
            <a:ext cx="10692765" cy="4525965"/>
          </a:xfrm>
          <a:prstGeom prst="rect">
            <a:avLst/>
          </a:prstGeom>
        </p:spPr>
        <p:txBody>
          <a:bodyPr vert="horz" lIns="91438" tIns="45720" rIns="91438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4043" y="6356367"/>
            <a:ext cx="2772198" cy="365123"/>
          </a:xfrm>
          <a:prstGeom prst="rect">
            <a:avLst/>
          </a:prstGeom>
        </p:spPr>
        <p:txBody>
          <a:bodyPr vert="horz" lIns="91438" tIns="45720" rIns="91438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1F0EC-4F60-4544-9956-271209A740FE}" type="datetimeFigureOut">
              <a:rPr lang="ru-RU" smtClean="0"/>
              <a:pPr/>
              <a:t>03.12.2024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9293" y="6356367"/>
            <a:ext cx="3762269" cy="365123"/>
          </a:xfrm>
          <a:prstGeom prst="rect">
            <a:avLst/>
          </a:prstGeom>
        </p:spPr>
        <p:txBody>
          <a:bodyPr vert="horz" lIns="91438" tIns="45720" rIns="91438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14609" y="6356367"/>
            <a:ext cx="2772198" cy="365123"/>
          </a:xfrm>
          <a:prstGeom prst="rect">
            <a:avLst/>
          </a:prstGeom>
        </p:spPr>
        <p:txBody>
          <a:bodyPr vert="horz" lIns="91438" tIns="45720" rIns="91438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7A5AD-5AEC-42D0-A3BE-F46B4057636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38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5" indent="-342895" algn="l" defTabSz="914385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8" indent="-285745" algn="l" defTabSz="914385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6" algn="l" defTabSz="91438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4" indent="-228596" algn="l" defTabSz="91438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67" indent="-228596" algn="l" defTabSz="914385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0" indent="-228596" algn="l" defTabSz="91438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2" indent="-228596" algn="l" defTabSz="91438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5" indent="-228596" algn="l" defTabSz="91438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38" indent="-228596" algn="l" defTabSz="91438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3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5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8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1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3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6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49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1" algn="l" defTabSz="91438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ov.cap.ru/Content2019/orgs/GovId_897/1712_prikaz_o_provedenii_sochineniya_(izlozheniya)_19-20_uch_g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fipi.ru/itogovoe-sochineni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ge.fipi.ru/bank/index.php?crproj=FBCAFDDFA469AEBD4FAAED11E271A183" TargetMode="External"/><Relationship Id="rId2" Type="http://schemas.openxmlformats.org/officeDocument/2006/relationships/hyperlink" Target="https://fipi.ru/itogovoe-sochineni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ge.fipi.ru/bank/index.php?crproj=FBCAFDDFA469AEBD4FAAED11E271A18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ctrTitle"/>
          </p:nvPr>
        </p:nvSpPr>
        <p:spPr>
          <a:xfrm>
            <a:off x="0" y="1407461"/>
            <a:ext cx="11880850" cy="343356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1D0DB3"/>
                </a:solidFill>
              </a:rPr>
              <a:t>Организация и проведение </a:t>
            </a:r>
            <a:br>
              <a:rPr lang="ru-RU" sz="4000" b="1" dirty="0">
                <a:solidFill>
                  <a:srgbClr val="1D0DB3"/>
                </a:solidFill>
              </a:rPr>
            </a:br>
            <a:r>
              <a:rPr lang="ru-RU" sz="4000" b="1" dirty="0">
                <a:solidFill>
                  <a:srgbClr val="1D0DB3"/>
                </a:solidFill>
              </a:rPr>
              <a:t>итогового сочинения (изложения</a:t>
            </a:r>
            <a:r>
              <a:rPr lang="ru-RU" sz="4000" b="1" dirty="0" smtClean="0">
                <a:solidFill>
                  <a:srgbClr val="1D0DB3"/>
                </a:solidFill>
              </a:rPr>
              <a:t>) </a:t>
            </a:r>
            <a:br>
              <a:rPr lang="ru-RU" sz="4000" b="1" dirty="0" smtClean="0">
                <a:solidFill>
                  <a:srgbClr val="1D0DB3"/>
                </a:solidFill>
              </a:rPr>
            </a:br>
            <a:r>
              <a:rPr lang="ru-RU" sz="4000" b="1" dirty="0" smtClean="0">
                <a:solidFill>
                  <a:srgbClr val="1D0DB3"/>
                </a:solidFill>
              </a:rPr>
              <a:t>в 2024/25 учебном году </a:t>
            </a:r>
            <a:r>
              <a:rPr lang="ru-RU" sz="4000" b="1" dirty="0">
                <a:solidFill>
                  <a:srgbClr val="1D0DB3"/>
                </a:solidFill>
              </a:rPr>
              <a:t/>
            </a:r>
            <a:br>
              <a:rPr lang="ru-RU" sz="4000" b="1" dirty="0">
                <a:solidFill>
                  <a:srgbClr val="1D0DB3"/>
                </a:solidFill>
              </a:rPr>
            </a:br>
            <a:r>
              <a:rPr lang="ru-RU" sz="2100" b="1" i="1" dirty="0" smtClean="0">
                <a:solidFill>
                  <a:srgbClr val="1D0DB3"/>
                </a:solidFill>
              </a:rPr>
              <a:t>(4 </a:t>
            </a:r>
            <a:r>
              <a:rPr lang="ru-RU" sz="2100" b="1" i="1" dirty="0">
                <a:solidFill>
                  <a:srgbClr val="1D0DB3"/>
                </a:solidFill>
              </a:rPr>
              <a:t>декабря 2024 г</a:t>
            </a:r>
            <a:r>
              <a:rPr lang="ru-RU" sz="2100" b="1" i="1" dirty="0" smtClean="0">
                <a:solidFill>
                  <a:srgbClr val="1D0DB3"/>
                </a:solidFill>
              </a:rPr>
              <a:t>.,</a:t>
            </a:r>
            <a:r>
              <a:rPr lang="ru-RU" sz="4800" b="1" dirty="0">
                <a:solidFill>
                  <a:srgbClr val="1D0DB3"/>
                </a:solidFill>
              </a:rPr>
              <a:t> </a:t>
            </a:r>
            <a:r>
              <a:rPr lang="ru-RU" sz="2100" b="1" i="1" dirty="0" smtClean="0">
                <a:solidFill>
                  <a:srgbClr val="1D0DB3"/>
                </a:solidFill>
              </a:rPr>
              <a:t>5 </a:t>
            </a:r>
            <a:r>
              <a:rPr lang="ru-RU" sz="2100" b="1" i="1" dirty="0">
                <a:solidFill>
                  <a:srgbClr val="1D0DB3"/>
                </a:solidFill>
              </a:rPr>
              <a:t>февраля 2025 г., 9 апреля 2025 г.)</a:t>
            </a:r>
            <a:endParaRPr lang="ru-RU" sz="4800" b="1" dirty="0">
              <a:solidFill>
                <a:srgbClr val="1D0DB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15362" name="Rectangle 3"/>
          <p:cNvSpPr>
            <a:spLocks noGrp="1"/>
          </p:cNvSpPr>
          <p:nvPr>
            <p:ph type="subTitle" idx="1"/>
          </p:nvPr>
        </p:nvSpPr>
        <p:spPr>
          <a:xfrm>
            <a:off x="1730563" y="6021402"/>
            <a:ext cx="8316595" cy="404813"/>
          </a:xfrm>
        </p:spPr>
        <p:txBody>
          <a:bodyPr rtlCol="0"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500" b="1" dirty="0" smtClean="0">
                <a:solidFill>
                  <a:schemeClr val="tx1"/>
                </a:solidFill>
                <a:latin typeface="+mj-lt"/>
              </a:rPr>
              <a:t>27 ноября 2024 </a:t>
            </a:r>
            <a:r>
              <a:rPr lang="ru-RU" sz="2500" b="1" dirty="0">
                <a:solidFill>
                  <a:schemeClr val="tx1"/>
                </a:solidFill>
                <a:latin typeface="+mj-lt"/>
              </a:rPr>
              <a:t>г.</a:t>
            </a:r>
          </a:p>
        </p:txBody>
      </p:sp>
      <p:sp>
        <p:nvSpPr>
          <p:cNvPr id="14339" name="Подзаголовок 2"/>
          <p:cNvSpPr txBox="1">
            <a:spLocks/>
          </p:cNvSpPr>
          <p:nvPr/>
        </p:nvSpPr>
        <p:spPr bwMode="auto">
          <a:xfrm>
            <a:off x="325904" y="115891"/>
            <a:ext cx="11193821" cy="79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45720" rIns="45720" bIns="45720"/>
          <a:lstStyle/>
          <a:p>
            <a:pPr algn="ctr"/>
            <a:r>
              <a:rPr lang="ru-RU" sz="1200" b="1" dirty="0">
                <a:latin typeface="Calibri" pitchFamily="34" charset="0"/>
                <a:cs typeface="Segoe UI" pitchFamily="34" charset="0"/>
              </a:rPr>
              <a:t>Бюджетное учреждение Чувашской Республики </a:t>
            </a:r>
            <a:br>
              <a:rPr lang="ru-RU" sz="1200" b="1" dirty="0">
                <a:latin typeface="Calibri" pitchFamily="34" charset="0"/>
                <a:cs typeface="Segoe UI" pitchFamily="34" charset="0"/>
              </a:rPr>
            </a:br>
            <a:r>
              <a:rPr lang="ru-RU" sz="1200" b="1" dirty="0">
                <a:latin typeface="Calibri" pitchFamily="34" charset="0"/>
                <a:cs typeface="Segoe UI" pitchFamily="34" charset="0"/>
              </a:rPr>
              <a:t>«Чувашский республиканский центр новых образовательных технологий» </a:t>
            </a:r>
            <a:br>
              <a:rPr lang="ru-RU" sz="1200" b="1" dirty="0">
                <a:latin typeface="Calibri" pitchFamily="34" charset="0"/>
                <a:cs typeface="Segoe UI" pitchFamily="34" charset="0"/>
              </a:rPr>
            </a:br>
            <a:r>
              <a:rPr lang="ru-RU" sz="1200" b="1" dirty="0">
                <a:latin typeface="Calibri" pitchFamily="34" charset="0"/>
                <a:cs typeface="Segoe UI" pitchFamily="34" charset="0"/>
              </a:rPr>
              <a:t>Министерства образования </a:t>
            </a:r>
            <a:r>
              <a:rPr lang="ru-RU" sz="1200" b="1" dirty="0" smtClean="0">
                <a:latin typeface="Calibri" pitchFamily="34" charset="0"/>
                <a:cs typeface="Segoe UI" pitchFamily="34" charset="0"/>
              </a:rPr>
              <a:t>Чувашской </a:t>
            </a:r>
            <a:r>
              <a:rPr lang="ru-RU" sz="1200" b="1" dirty="0">
                <a:latin typeface="Calibri" pitchFamily="34" charset="0"/>
                <a:cs typeface="Segoe UI" pitchFamily="34" charset="0"/>
              </a:rPr>
              <a:t>Республики</a:t>
            </a:r>
            <a:endParaRPr lang="nl-NL" sz="1200" b="1" dirty="0">
              <a:latin typeface="Calibri" pitchFamily="34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"/>
            <a:ext cx="11880850" cy="995085"/>
          </a:xfrm>
          <a:solidFill>
            <a:srgbClr val="321EEE"/>
          </a:solidFill>
        </p:spPr>
        <p:txBody>
          <a:bodyPr>
            <a:noAutofit/>
          </a:bodyPr>
          <a:lstStyle/>
          <a:p>
            <a:pPr algn="ctr"/>
            <a:r>
              <a:rPr lang="ru-RU" sz="2700" b="1" dirty="0">
                <a:solidFill>
                  <a:schemeClr val="bg1"/>
                </a:solidFill>
              </a:rPr>
              <a:t>Нормативно-методическое обеспечение проведения </a:t>
            </a:r>
            <a:r>
              <a:rPr lang="ru-RU" sz="2700" b="1" dirty="0" smtClean="0">
                <a:solidFill>
                  <a:schemeClr val="bg1"/>
                </a:solidFill>
              </a:rPr>
              <a:t/>
            </a:r>
            <a:br>
              <a:rPr lang="ru-RU" sz="2700" b="1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итогового </a:t>
            </a:r>
            <a:r>
              <a:rPr lang="ru-RU" sz="2700" b="1" dirty="0">
                <a:solidFill>
                  <a:schemeClr val="bg1"/>
                </a:solidFill>
              </a:rPr>
              <a:t>сочинения (изложения)</a:t>
            </a:r>
            <a:endParaRPr lang="ru-RU" sz="27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29560"/>
            <a:ext cx="11232777" cy="525331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3000" b="1" dirty="0"/>
              <a:t>Федеральные документы:</a:t>
            </a:r>
          </a:p>
          <a:p>
            <a:pPr algn="just"/>
            <a:r>
              <a:rPr lang="ru-RU" sz="3000" dirty="0"/>
              <a:t>Приказ Минпросвещения России и Рособрнадзора от 04.04.2023 №233/552 «Об утверждении Порядка проведения государственной итоговой аттестации по образовательным программам среднего общего образования»;</a:t>
            </a:r>
          </a:p>
          <a:p>
            <a:pPr algn="just"/>
            <a:r>
              <a:rPr lang="ru-RU" sz="3000" dirty="0"/>
              <a:t>Методические рекомендации по организации и проведению итогового сочинения (изложения) в 2024/2025 учебном году (письмо Рособрнадзора от 14.10.2024 № 04-323);</a:t>
            </a:r>
          </a:p>
          <a:p>
            <a:pPr algn="just">
              <a:buNone/>
            </a:pPr>
            <a:r>
              <a:rPr lang="ru-RU" sz="3000" b="1" dirty="0"/>
              <a:t>Региональные документы:</a:t>
            </a:r>
            <a:endParaRPr lang="ru-RU" sz="3000" b="1" dirty="0">
              <a:hlinkClick r:id="rId2"/>
            </a:endParaRPr>
          </a:p>
          <a:p>
            <a:pPr algn="just"/>
            <a:r>
              <a:rPr lang="ru-RU" sz="3000" i="1" dirty="0" smtClean="0"/>
              <a:t>Приказ Министерства образования Чувашской Республики от 15.11.2023 №2306 «Об утверждении Порядка проведения итогового сочинения (изложения)»;</a:t>
            </a:r>
            <a:endParaRPr lang="ru-RU" sz="3000" i="1" dirty="0" smtClean="0">
              <a:solidFill>
                <a:srgbClr val="C00000"/>
              </a:solidFill>
            </a:endParaRPr>
          </a:p>
          <a:p>
            <a:pPr algn="just"/>
            <a:r>
              <a:rPr lang="ru-RU" sz="3000" dirty="0" smtClean="0"/>
              <a:t>Приказ </a:t>
            </a:r>
            <a:r>
              <a:rPr lang="ru-RU" sz="3000" dirty="0"/>
              <a:t>Министерства образования Чувашской Республики от 17.10.2024 №1274 «О проведении итогового сочинения (изложения) в Чувашской Республике в 2024/2025 учебном году</a:t>
            </a:r>
            <a:r>
              <a:rPr lang="ru-RU" sz="3000" dirty="0" smtClean="0"/>
              <a:t>».</a:t>
            </a:r>
            <a:endParaRPr lang="ru-RU" sz="3000" dirty="0">
              <a:hlinkClick r:id="rId2"/>
            </a:endParaRPr>
          </a:p>
          <a:p>
            <a:pPr algn="just"/>
            <a:endParaRPr lang="ru-RU" sz="2500" dirty="0">
              <a:hlinkClick r:id="rId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5306" y="1057839"/>
            <a:ext cx="11539178" cy="5522259"/>
          </a:xfrm>
        </p:spPr>
        <p:txBody>
          <a:bodyPr>
            <a:normAutofit fontScale="85000" lnSpcReduction="20000"/>
          </a:bodyPr>
          <a:lstStyle/>
          <a:p>
            <a:pPr marL="0" indent="358775" algn="just">
              <a:buNone/>
            </a:pPr>
            <a:r>
              <a:rPr lang="ru-RU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ru-RU" sz="2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Минпросвещения</a:t>
            </a:r>
            <a:r>
              <a:rPr lang="ru-RU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России, </a:t>
            </a:r>
            <a:r>
              <a:rPr lang="ru-RU" sz="29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Рособрнадзор</a:t>
            </a:r>
            <a:r>
              <a:rPr lang="ru-RU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и Совет по вопросам проведения итогового сочинения принял решение об </a:t>
            </a:r>
            <a:r>
              <a:rPr lang="ru-RU" sz="29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изменении с 2022/23 учебного года </a:t>
            </a:r>
            <a:r>
              <a:rPr lang="ru-RU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подхода к формированию комплектов тем итогового сочинения: </a:t>
            </a:r>
            <a:r>
              <a:rPr lang="ru-RU" sz="29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они будут формироваться из закрытого банка тем итогового сочинения</a:t>
            </a:r>
            <a:r>
              <a:rPr lang="ru-RU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0" indent="358775" algn="just">
              <a:buNone/>
            </a:pPr>
            <a:endParaRPr lang="ru-RU" sz="1300" b="1" dirty="0" smtClean="0"/>
          </a:p>
          <a:p>
            <a:pPr marL="0" indent="358775" algn="just">
              <a:buNone/>
            </a:pPr>
            <a:r>
              <a:rPr lang="ru-RU" sz="3700" b="1" dirty="0" smtClean="0"/>
              <a:t>В </a:t>
            </a:r>
            <a:r>
              <a:rPr lang="ru-RU" sz="3700" b="1" dirty="0"/>
              <a:t>2024/25 учебном году </a:t>
            </a:r>
            <a:r>
              <a:rPr lang="ru-RU" sz="3700" dirty="0"/>
              <a:t>комплекты тем </a:t>
            </a:r>
            <a:r>
              <a:rPr lang="ru-RU" sz="3700" b="1" dirty="0"/>
              <a:t>итогового сочинения </a:t>
            </a:r>
            <a:r>
              <a:rPr lang="ru-RU" sz="3700" dirty="0"/>
              <a:t>формируются из ежегодно пополняемого </a:t>
            </a:r>
            <a:r>
              <a:rPr lang="ru-RU" sz="3700" u="sng" dirty="0"/>
              <a:t>закрытого</a:t>
            </a:r>
            <a:r>
              <a:rPr lang="ru-RU" sz="3700" dirty="0"/>
              <a:t> банка тем итогового сочинения. Комплекты будут содержать как темы, которые использовались в прошлые годы, так и новые темы, разработанные в 2024 г</a:t>
            </a:r>
            <a:r>
              <a:rPr lang="ru-RU" sz="3700" dirty="0" smtClean="0"/>
              <a:t>.</a:t>
            </a:r>
          </a:p>
          <a:p>
            <a:pPr marL="0" indent="358775" algn="just">
              <a:buNone/>
            </a:pPr>
            <a:r>
              <a:rPr lang="ru-RU" sz="3700" dirty="0" smtClean="0"/>
              <a:t>Порядок </a:t>
            </a:r>
            <a:r>
              <a:rPr lang="ru-RU" sz="3700" dirty="0"/>
              <a:t>и процедура проведения итогового </a:t>
            </a:r>
            <a:r>
              <a:rPr lang="ru-RU" sz="3700" dirty="0" smtClean="0"/>
              <a:t>сочинения, </a:t>
            </a:r>
            <a:r>
              <a:rPr lang="ru-RU" sz="3700" dirty="0"/>
              <a:t>критерии </a:t>
            </a:r>
            <a:r>
              <a:rPr lang="ru-RU" sz="3700" dirty="0" smtClean="0"/>
              <a:t>оценивания в новом 2024/25 учебном </a:t>
            </a:r>
            <a:r>
              <a:rPr lang="ru-RU" sz="3700" dirty="0"/>
              <a:t>году </a:t>
            </a:r>
            <a:r>
              <a:rPr lang="ru-RU" sz="3700" b="1" dirty="0"/>
              <a:t>не меняются</a:t>
            </a:r>
            <a:r>
              <a:rPr lang="ru-RU" sz="3700" dirty="0"/>
              <a:t>.</a:t>
            </a:r>
            <a:r>
              <a:rPr lang="ru-RU" sz="3700" dirty="0">
                <a:solidFill>
                  <a:srgbClr val="FF0000"/>
                </a:solidFill>
              </a:rPr>
              <a:t> </a:t>
            </a:r>
            <a:endParaRPr lang="ru-RU" sz="37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600" dirty="0" smtClean="0"/>
          </a:p>
          <a:p>
            <a:pPr marL="0" indent="0" algn="ctr">
              <a:buNone/>
            </a:pPr>
            <a:r>
              <a:rPr lang="ru-RU" b="1" dirty="0" smtClean="0"/>
              <a:t>Подробная информация размещена на сайте ФГБНУ «ФИПИ»: </a:t>
            </a:r>
          </a:p>
          <a:p>
            <a:pPr marL="0" indent="0" algn="ctr">
              <a:buNone/>
            </a:pPr>
            <a:r>
              <a:rPr lang="en-US" b="1" dirty="0" smtClean="0">
                <a:hlinkClick r:id="rId2"/>
              </a:rPr>
              <a:t>https://fipi.ru/itogovoe-sochinenie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80850" cy="941294"/>
          </a:xfrm>
          <a:solidFill>
            <a:srgbClr val="321EEE"/>
          </a:solidFill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Особенности формулировок тем </a:t>
            </a:r>
            <a:r>
              <a:rPr lang="ru-RU" sz="3200" b="1" dirty="0" smtClean="0">
                <a:solidFill>
                  <a:schemeClr val="bg1"/>
                </a:solidFill>
              </a:rPr>
              <a:t>итогового сочинения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" y="0"/>
            <a:ext cx="11880849" cy="833718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Образец комплекта </a:t>
            </a:r>
            <a:r>
              <a:rPr lang="ru-RU" sz="2700" b="1" dirty="0" smtClean="0">
                <a:solidFill>
                  <a:schemeClr val="bg1"/>
                </a:solidFill>
              </a:rPr>
              <a:t>тем итогового сочинения </a:t>
            </a:r>
            <a:br>
              <a:rPr lang="ru-RU" sz="2700" b="1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2024/25 </a:t>
            </a:r>
            <a:r>
              <a:rPr lang="ru-RU" sz="2700" b="1" dirty="0">
                <a:solidFill>
                  <a:schemeClr val="bg1"/>
                </a:solidFill>
              </a:rPr>
              <a:t>учебного года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61311" y="1117486"/>
            <a:ext cx="6579764" cy="4955203"/>
          </a:xfrm>
          <a:prstGeom prst="rect">
            <a:avLst/>
          </a:prstGeom>
        </p:spPr>
        <p:txBody>
          <a:bodyPr wrap="square" lIns="91438" tIns="45720" rIns="91438" bIns="45720">
            <a:spAutoFit/>
          </a:bodyPr>
          <a:lstStyle/>
          <a:p>
            <a:pPr algn="ctr"/>
            <a:r>
              <a:rPr lang="ru-RU" sz="2400" b="1" dirty="0" smtClean="0"/>
              <a:t>Каждый комплект включает шесть тем </a:t>
            </a:r>
          </a:p>
          <a:p>
            <a:pPr algn="ctr"/>
            <a:r>
              <a:rPr lang="ru-RU" sz="2400" b="1" dirty="0" smtClean="0"/>
              <a:t>(по две темы из каждого раздела банка): 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600" b="1" dirty="0" smtClean="0"/>
              <a:t>Темы 1, 2 </a:t>
            </a:r>
          </a:p>
          <a:p>
            <a:pPr algn="ctr"/>
            <a:r>
              <a:rPr lang="ru-RU" sz="2600" dirty="0" smtClean="0"/>
              <a:t>«Духовно-нравственные ориентиры в жизни человека»; </a:t>
            </a:r>
          </a:p>
          <a:p>
            <a:pPr algn="ctr"/>
            <a:endParaRPr lang="ru-RU" sz="1800" b="1" dirty="0" smtClean="0"/>
          </a:p>
          <a:p>
            <a:pPr algn="ctr"/>
            <a:r>
              <a:rPr lang="ru-RU" sz="2600" b="1" dirty="0" smtClean="0"/>
              <a:t>Темы 3, 4 </a:t>
            </a:r>
          </a:p>
          <a:p>
            <a:pPr algn="ctr"/>
            <a:r>
              <a:rPr lang="ru-RU" sz="2600" dirty="0" smtClean="0"/>
              <a:t>«Семья, общество, Отечество в жизни человека»; </a:t>
            </a:r>
          </a:p>
          <a:p>
            <a:pPr algn="ctr"/>
            <a:endParaRPr lang="ru-RU" sz="1800" b="1" dirty="0" smtClean="0"/>
          </a:p>
          <a:p>
            <a:pPr algn="ctr"/>
            <a:r>
              <a:rPr lang="ru-RU" sz="2600" b="1" dirty="0" smtClean="0"/>
              <a:t>Темы 5, 6</a:t>
            </a:r>
          </a:p>
          <a:p>
            <a:pPr algn="ctr"/>
            <a:r>
              <a:rPr lang="ru-RU" sz="2600" b="1" dirty="0" smtClean="0"/>
              <a:t> </a:t>
            </a:r>
            <a:r>
              <a:rPr lang="ru-RU" sz="2600" dirty="0" smtClean="0"/>
              <a:t>«Природа и культура в жизни человека». </a:t>
            </a:r>
            <a:endParaRPr lang="ru-RU" sz="2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754" y="843096"/>
            <a:ext cx="4400152" cy="5880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23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417" y="1021977"/>
            <a:ext cx="10571108" cy="5674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35626" y="2492190"/>
            <a:ext cx="1497222" cy="654427"/>
          </a:xfrm>
          <a:prstGeom prst="rect">
            <a:avLst/>
          </a:prstGeom>
          <a:solidFill>
            <a:srgbClr val="79EAF9">
              <a:alpha val="16000"/>
            </a:srgbClr>
          </a:solidFill>
          <a:ln>
            <a:solidFill>
              <a:srgbClr val="79EA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64037" y="5934640"/>
            <a:ext cx="5187194" cy="188259"/>
          </a:xfrm>
          <a:prstGeom prst="rect">
            <a:avLst/>
          </a:prstGeom>
          <a:solidFill>
            <a:srgbClr val="79EAF9">
              <a:alpha val="46000"/>
            </a:srgbClr>
          </a:solidFill>
          <a:ln w="3175">
            <a:solidFill>
              <a:srgbClr val="79EA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45982" y="4132730"/>
            <a:ext cx="1531690" cy="923364"/>
          </a:xfrm>
          <a:prstGeom prst="rect">
            <a:avLst/>
          </a:prstGeom>
          <a:solidFill>
            <a:srgbClr val="92D050">
              <a:alpha val="25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79190" y="6364945"/>
            <a:ext cx="5166487" cy="242047"/>
          </a:xfrm>
          <a:prstGeom prst="rect">
            <a:avLst/>
          </a:prstGeom>
          <a:solidFill>
            <a:srgbClr val="92D050">
              <a:alpha val="25000"/>
            </a:srgbClr>
          </a:solidFill>
          <a:ln w="31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53672" y="3191436"/>
            <a:ext cx="1497105" cy="896471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83355" y="6131864"/>
            <a:ext cx="5145780" cy="215153"/>
          </a:xfrm>
          <a:prstGeom prst="rect">
            <a:avLst/>
          </a:prstGeom>
          <a:solidFill>
            <a:schemeClr val="accent2">
              <a:lumMod val="20000"/>
              <a:lumOff val="80000"/>
              <a:alpha val="2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80850" cy="914400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Образец комплекта </a:t>
            </a:r>
            <a:r>
              <a:rPr lang="ru-RU" sz="2700" b="1" dirty="0" smtClean="0">
                <a:solidFill>
                  <a:schemeClr val="bg1"/>
                </a:solidFill>
              </a:rPr>
              <a:t>тем итогового сочинения </a:t>
            </a:r>
            <a:br>
              <a:rPr lang="ru-RU" sz="2700" b="1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2024/25 </a:t>
            </a:r>
            <a:r>
              <a:rPr lang="ru-RU" sz="2700" b="1" dirty="0">
                <a:solidFill>
                  <a:schemeClr val="bg1"/>
                </a:solidFill>
              </a:rPr>
              <a:t>учебного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80850" cy="824758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Особенности текстов итогового изложения</a:t>
            </a:r>
            <a:endParaRPr lang="ru-RU" sz="31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150" y="941294"/>
            <a:ext cx="11047378" cy="5360242"/>
          </a:xfrm>
        </p:spPr>
        <p:txBody>
          <a:bodyPr>
            <a:noAutofit/>
          </a:bodyPr>
          <a:lstStyle/>
          <a:p>
            <a:pPr marL="0" indent="0" algn="just">
              <a:buNone/>
              <a:tabLst>
                <a:tab pos="358769" algn="l"/>
              </a:tabLst>
            </a:pPr>
            <a:r>
              <a:rPr lang="ru-RU" sz="2500" dirty="0"/>
              <a:t>	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r>
              <a:rPr lang="ru-RU" sz="20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Итоговые изложения с 2022/23 </a:t>
            </a:r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учебного года комплектуются из ежегодно пополняемого </a:t>
            </a:r>
            <a:r>
              <a:rPr lang="ru-RU" sz="2000" i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открытого</a:t>
            </a:r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банка текстов для итогового изложения. Банк изложений создан в целях проведения итогового изложения и создания благоприятных условий для подготовки к нему.</a:t>
            </a:r>
          </a:p>
          <a:p>
            <a:pPr marL="0" indent="0" algn="just">
              <a:buNone/>
              <a:tabLst>
                <a:tab pos="358769" algn="l"/>
              </a:tabLst>
            </a:pPr>
            <a:endParaRPr lang="ru-RU" sz="18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just">
              <a:buNone/>
              <a:tabLst>
                <a:tab pos="358769" algn="l"/>
              </a:tabLst>
            </a:pPr>
            <a:r>
              <a:rPr lang="ru-RU" sz="2500" dirty="0"/>
              <a:t>	</a:t>
            </a:r>
            <a:r>
              <a:rPr lang="ru-RU" sz="2800" dirty="0" smtClean="0"/>
              <a:t>В банк </a:t>
            </a:r>
            <a:r>
              <a:rPr lang="ru-RU" sz="2800" dirty="0"/>
              <a:t>изложений включены </a:t>
            </a:r>
            <a:r>
              <a:rPr lang="ru-RU" sz="2800" b="1" dirty="0"/>
              <a:t>тексты отечественных авторов</a:t>
            </a:r>
            <a:r>
              <a:rPr lang="ru-RU" sz="2800" dirty="0"/>
              <a:t>, разработанные </a:t>
            </a:r>
            <a:r>
              <a:rPr lang="ru-RU" sz="2800" b="1" dirty="0"/>
              <a:t>в </a:t>
            </a:r>
            <a:r>
              <a:rPr lang="ru-RU" sz="2800" b="1" dirty="0" smtClean="0"/>
              <a:t>2014-2024 </a:t>
            </a:r>
            <a:r>
              <a:rPr lang="ru-RU" sz="2800" dirty="0"/>
              <a:t>годах. </a:t>
            </a:r>
          </a:p>
          <a:p>
            <a:pPr marL="0" indent="0" algn="just">
              <a:buNone/>
              <a:tabLst>
                <a:tab pos="358769" algn="l"/>
              </a:tabLst>
            </a:pPr>
            <a:r>
              <a:rPr lang="ru-RU" sz="2800" dirty="0" smtClean="0"/>
              <a:t>	Банк изложений размещается в открытом доступе на официальном сайте ФГБНУ «ФИПИ».</a:t>
            </a:r>
          </a:p>
          <a:p>
            <a:pPr marL="0" indent="0" algn="just">
              <a:buNone/>
              <a:tabLst>
                <a:tab pos="358769" algn="l"/>
              </a:tabLst>
            </a:pPr>
            <a:r>
              <a:rPr lang="ru-RU" sz="2800" dirty="0" smtClean="0"/>
              <a:t>	Порядок и процедура проведения итогового изложения, критерии оценивания в новом 2024/25 учебном году </a:t>
            </a:r>
            <a:r>
              <a:rPr lang="ru-RU" sz="2800" b="1" dirty="0" smtClean="0"/>
              <a:t>не меняются. </a:t>
            </a:r>
          </a:p>
          <a:p>
            <a:pPr marL="0" indent="0" algn="just">
              <a:buNone/>
              <a:tabLst>
                <a:tab pos="358769" algn="l"/>
              </a:tabLst>
            </a:pPr>
            <a:r>
              <a:rPr lang="ru-RU" sz="2400" dirty="0" smtClean="0"/>
              <a:t>	</a:t>
            </a:r>
          </a:p>
          <a:p>
            <a:pPr marL="0" indent="0" algn="ctr">
              <a:buNone/>
              <a:tabLst>
                <a:tab pos="358769" algn="l"/>
              </a:tabLst>
            </a:pPr>
            <a:r>
              <a:rPr lang="ru-RU" sz="2400" b="1" dirty="0" smtClean="0"/>
              <a:t>Ссылка </a:t>
            </a:r>
            <a:r>
              <a:rPr lang="ru-RU" sz="2400" b="1" dirty="0"/>
              <a:t>на банк изложений </a:t>
            </a:r>
            <a:r>
              <a:rPr lang="ru-RU" sz="2400" b="1" dirty="0" smtClean="0"/>
              <a:t>ФГБНУ «ФИПИ»:</a:t>
            </a:r>
            <a:endParaRPr lang="ru-RU" sz="2400" b="1" dirty="0">
              <a:hlinkClick r:id="rId2"/>
            </a:endParaRPr>
          </a:p>
          <a:p>
            <a:pPr marL="0" indent="0" algn="ctr">
              <a:buNone/>
              <a:tabLst>
                <a:tab pos="358769" algn="l"/>
              </a:tabLst>
            </a:pPr>
            <a:r>
              <a:rPr lang="en-US" sz="2400" dirty="0" smtClean="0">
                <a:hlinkClick r:id="rId3"/>
              </a:rPr>
              <a:t>https://ege.fipi.ru/bank/index.php?crproj=FBCAFDDFA469AEBD4FAAED11E271A183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792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" y="0"/>
            <a:ext cx="11880849" cy="806824"/>
          </a:xfrm>
          <a:solidFill>
            <a:srgbClr val="321EEE"/>
          </a:solidFill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chemeClr val="bg1"/>
                </a:solidFill>
              </a:rPr>
              <a:t>Структура открытого банка текстов для итогового изложения</a:t>
            </a:r>
            <a:endParaRPr lang="ru-RU" sz="2700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4244" y="869579"/>
            <a:ext cx="11606478" cy="570155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3200" dirty="0" smtClean="0"/>
              <a:t>	</a:t>
            </a:r>
            <a:r>
              <a:rPr lang="ru-RU" sz="2600" dirty="0" smtClean="0"/>
              <a:t>Тексты изложений распределены </a:t>
            </a:r>
            <a:r>
              <a:rPr lang="ru-RU" sz="2600" b="1" dirty="0" smtClean="0"/>
              <a:t>по трем разделам </a:t>
            </a:r>
            <a:r>
              <a:rPr lang="ru-RU" sz="2600" dirty="0" smtClean="0"/>
              <a:t>с учетом их содержательно-тематической направленности:</a:t>
            </a:r>
          </a:p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endParaRPr lang="ru-RU" sz="2600" dirty="0" smtClean="0"/>
          </a:p>
          <a:p>
            <a:pPr marL="0" indent="0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dirty="0" smtClean="0"/>
              <a:t>	</a:t>
            </a:r>
            <a:r>
              <a:rPr lang="ru-RU" sz="2600" b="1" dirty="0" smtClean="0">
                <a:solidFill>
                  <a:srgbClr val="002060"/>
                </a:solidFill>
              </a:rPr>
              <a:t>Раздел 1. Нравственные ценности </a:t>
            </a:r>
          </a:p>
          <a:p>
            <a:pPr marL="358775" indent="0" algn="just">
              <a:spcBef>
                <a:spcPts val="0"/>
              </a:spcBef>
              <a:buNone/>
              <a:tabLst>
                <a:tab pos="358775" algn="l"/>
              </a:tabLst>
            </a:pPr>
            <a:r>
              <a:rPr lang="ru-RU" sz="2600" dirty="0" smtClean="0"/>
              <a:t>Включены тексты о добре, счастье, любви, правде, дружбе, милосердии, творчестве; в них поднимаются вопросы, связанные с духовными ценностями, нравственным выбором человека, межличностными отношениями.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b="1" dirty="0" smtClean="0">
                <a:solidFill>
                  <a:srgbClr val="00206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b="1" dirty="0" smtClean="0">
                <a:solidFill>
                  <a:srgbClr val="002060"/>
                </a:solidFill>
              </a:rPr>
              <a:t>	Раздел 2. Мир природы </a:t>
            </a:r>
          </a:p>
          <a:p>
            <a:pPr marL="358775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dirty="0" smtClean="0"/>
              <a:t>Включены тексты о красоте окружающего мира, повадках животных, их дружбе с человеком; тексты побуждают задуматься об экологических проблемах, жизненных уроках, которые природа преподает человеку.  </a:t>
            </a:r>
            <a:endParaRPr lang="ru-RU" sz="2600" b="1" dirty="0" smtClean="0">
              <a:solidFill>
                <a:srgbClr val="002060"/>
              </a:solidFill>
            </a:endParaRPr>
          </a:p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b="1" dirty="0" smtClean="0">
                <a:solidFill>
                  <a:srgbClr val="002060"/>
                </a:solidFill>
              </a:rPr>
              <a:t>	</a:t>
            </a:r>
          </a:p>
          <a:p>
            <a:pPr marL="0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b="1" dirty="0" smtClean="0">
                <a:solidFill>
                  <a:srgbClr val="002060"/>
                </a:solidFill>
              </a:rPr>
              <a:t>	Раздел 3. События истории</a:t>
            </a:r>
          </a:p>
          <a:p>
            <a:pPr marL="358775" indent="0" algn="just">
              <a:spcBef>
                <a:spcPts val="0"/>
              </a:spcBef>
              <a:buNone/>
              <a:tabLst>
                <a:tab pos="358769" algn="l"/>
              </a:tabLst>
            </a:pPr>
            <a:r>
              <a:rPr lang="ru-RU" sz="2600" dirty="0" smtClean="0"/>
              <a:t>Включены страницы биографий выдающихся деятелей культуры, науки и техники, а также тексты, позволяющие вспомнить важные события отечественной истории мирного и военного времени, подвиги на фронте и в тылу.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80850" cy="762000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3100" b="1" dirty="0" smtClean="0">
                <a:solidFill>
                  <a:schemeClr val="bg1"/>
                </a:solidFill>
              </a:rPr>
              <a:t>Открытый банк итогового изложения </a:t>
            </a:r>
            <a:r>
              <a:rPr lang="ru-RU" sz="3100" dirty="0" smtClean="0">
                <a:solidFill>
                  <a:schemeClr val="bg1"/>
                </a:solidFill>
              </a:rPr>
              <a:t>– 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https</a:t>
            </a:r>
            <a:r>
              <a:rPr lang="en-US" sz="2400" dirty="0">
                <a:solidFill>
                  <a:schemeClr val="bg1"/>
                </a:solidFill>
              </a:rPr>
              <a:t>://fipi.ru/itogovoe-sochinenie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8714738">
            <a:off x="403111" y="1764812"/>
            <a:ext cx="257220" cy="6016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20" rIns="91438" bIns="45720"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3718"/>
            <a:ext cx="8320875" cy="3567952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7805" y="3281082"/>
            <a:ext cx="8253046" cy="3576918"/>
          </a:xfrm>
          <a:prstGeom prst="rect">
            <a:avLst/>
          </a:prstGeom>
          <a:noFill/>
          <a:ln w="9525">
            <a:solidFill>
              <a:srgbClr val="003300"/>
            </a:solidFill>
            <a:miter lim="800000"/>
            <a:headEnd/>
            <a:tailEnd/>
          </a:ln>
        </p:spPr>
      </p:pic>
      <p:sp>
        <p:nvSpPr>
          <p:cNvPr id="8" name="Стрелка вниз 7"/>
          <p:cNvSpPr/>
          <p:nvPr/>
        </p:nvSpPr>
        <p:spPr>
          <a:xfrm rot="3823750">
            <a:off x="2989717" y="2895955"/>
            <a:ext cx="433555" cy="974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3823750">
            <a:off x="5723091" y="4088261"/>
            <a:ext cx="433555" cy="9741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630" y="5"/>
            <a:ext cx="10692765" cy="666659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hlinkClick r:id="rId2"/>
              </a:rPr>
              <a:t/>
            </a:r>
            <a:br>
              <a:rPr lang="ru-RU" sz="1800" dirty="0" smtClean="0">
                <a:hlinkClick r:id="rId2"/>
              </a:rPr>
            </a:br>
            <a:r>
              <a:rPr lang="ru-RU" sz="1800" dirty="0" smtClean="0">
                <a:hlinkClick r:id="rId2"/>
              </a:rPr>
              <a:t/>
            </a:r>
            <a:br>
              <a:rPr lang="ru-RU" sz="1800" dirty="0" smtClean="0">
                <a:hlinkClick r:id="rId2"/>
              </a:rPr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9669"/>
            <a:ext cx="6450344" cy="5416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6271" y="1335746"/>
            <a:ext cx="6825159" cy="400302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1"/>
            <a:ext cx="11880850" cy="815608"/>
          </a:xfrm>
          <a:prstGeom prst="rect">
            <a:avLst/>
          </a:prstGeom>
          <a:solidFill>
            <a:srgbClr val="321EE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Открытый банк итогового изложения- Подбор заданий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https://ege.fipi.ru/bank/index.php?proj=FBCAFDDFA469AEBD4FAAED11E271A183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4117407">
            <a:off x="1562906" y="630469"/>
            <a:ext cx="210213" cy="84354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283857" y="1255064"/>
            <a:ext cx="3644495" cy="20170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8"/>
            <a:ext cx="11880850" cy="2711821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>
              <a:buNone/>
            </a:pPr>
            <a:endParaRPr lang="ru-RU" sz="1600" b="1" dirty="0" smtClean="0">
              <a:solidFill>
                <a:srgbClr val="1D0DB3"/>
              </a:solidFill>
            </a:endParaRPr>
          </a:p>
          <a:p>
            <a:pPr algn="ctr">
              <a:buNone/>
            </a:pPr>
            <a:r>
              <a:rPr lang="ru-RU" sz="3500" b="1" dirty="0" smtClean="0">
                <a:solidFill>
                  <a:srgbClr val="1D0DB3"/>
                </a:solidFill>
              </a:rPr>
              <a:t>Организация </a:t>
            </a:r>
            <a:r>
              <a:rPr lang="ru-RU" sz="3500" b="1" dirty="0">
                <a:solidFill>
                  <a:srgbClr val="1D0DB3"/>
                </a:solidFill>
              </a:rPr>
              <a:t>и проведение </a:t>
            </a:r>
            <a:endParaRPr lang="ru-RU" sz="3500" b="1" dirty="0" smtClean="0">
              <a:solidFill>
                <a:srgbClr val="1D0DB3"/>
              </a:solidFill>
            </a:endParaRPr>
          </a:p>
          <a:p>
            <a:pPr algn="ctr">
              <a:buNone/>
            </a:pPr>
            <a:r>
              <a:rPr lang="ru-RU" sz="3500" b="1" dirty="0" smtClean="0">
                <a:solidFill>
                  <a:srgbClr val="1D0DB3"/>
                </a:solidFill>
              </a:rPr>
              <a:t>итогового </a:t>
            </a:r>
            <a:r>
              <a:rPr lang="ru-RU" sz="3500" b="1" dirty="0">
                <a:solidFill>
                  <a:srgbClr val="1D0DB3"/>
                </a:solidFill>
              </a:rPr>
              <a:t>сочинения (изложения) </a:t>
            </a:r>
          </a:p>
          <a:p>
            <a:pPr algn="ctr">
              <a:buNone/>
            </a:pPr>
            <a:r>
              <a:rPr lang="ru-RU" sz="3500" b="1" dirty="0">
                <a:solidFill>
                  <a:srgbClr val="1D0DB3"/>
                </a:solidFill>
              </a:rPr>
              <a:t>в образовательной организации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"/>
            <a:ext cx="11880850" cy="914403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Даты проведения итогового сочинения (изложения)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8848" y="1035429"/>
            <a:ext cx="11389053" cy="508746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/>
              <a:t>Основная дата </a:t>
            </a:r>
            <a:r>
              <a:rPr lang="ru-RU" sz="3600" b="1" dirty="0" smtClean="0"/>
              <a:t>проведения - </a:t>
            </a:r>
            <a:endParaRPr lang="ru-RU" sz="3600" b="1" dirty="0"/>
          </a:p>
          <a:p>
            <a:pPr algn="ctr">
              <a:buNone/>
            </a:pPr>
            <a:r>
              <a:rPr lang="ru-RU" sz="3600" dirty="0"/>
              <a:t>(первая среда декабря) 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C00000"/>
                </a:solidFill>
              </a:rPr>
              <a:t>4 </a:t>
            </a:r>
            <a:r>
              <a:rPr lang="ru-RU" sz="4400" b="1" dirty="0">
                <a:solidFill>
                  <a:srgbClr val="C00000"/>
                </a:solidFill>
              </a:rPr>
              <a:t>декабря </a:t>
            </a:r>
            <a:r>
              <a:rPr lang="ru-RU" sz="4400" b="1" dirty="0" smtClean="0">
                <a:solidFill>
                  <a:srgbClr val="C00000"/>
                </a:solidFill>
              </a:rPr>
              <a:t>2024 </a:t>
            </a:r>
            <a:r>
              <a:rPr lang="ru-RU" sz="4400" b="1" dirty="0">
                <a:solidFill>
                  <a:srgbClr val="C00000"/>
                </a:solidFill>
              </a:rPr>
              <a:t>г.</a:t>
            </a:r>
          </a:p>
          <a:p>
            <a:endParaRPr lang="ru-RU" sz="1600" dirty="0" smtClean="0"/>
          </a:p>
          <a:p>
            <a:pPr algn="ctr">
              <a:buNone/>
            </a:pPr>
            <a:r>
              <a:rPr lang="ru-RU" sz="3200" b="1" dirty="0" smtClean="0"/>
              <a:t>Дополнительные даты -  </a:t>
            </a:r>
            <a:endParaRPr lang="ru-RU" sz="3200" b="1" dirty="0"/>
          </a:p>
          <a:p>
            <a:pPr algn="ctr">
              <a:buNone/>
            </a:pPr>
            <a:r>
              <a:rPr lang="ru-RU" sz="3200" dirty="0"/>
              <a:t>(первая среда февраля и вторая среда апреля)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1D0DB3"/>
                </a:solidFill>
              </a:rPr>
              <a:t>5 </a:t>
            </a:r>
            <a:r>
              <a:rPr lang="ru-RU" sz="3200" b="1" dirty="0">
                <a:solidFill>
                  <a:srgbClr val="1D0DB3"/>
                </a:solidFill>
              </a:rPr>
              <a:t>февраля </a:t>
            </a:r>
            <a:r>
              <a:rPr lang="ru-RU" sz="3200" b="1" dirty="0" smtClean="0">
                <a:solidFill>
                  <a:srgbClr val="1D0DB3"/>
                </a:solidFill>
              </a:rPr>
              <a:t>2025 </a:t>
            </a:r>
            <a:r>
              <a:rPr lang="ru-RU" sz="3200" b="1" dirty="0">
                <a:solidFill>
                  <a:srgbClr val="1D0DB3"/>
                </a:solidFill>
              </a:rPr>
              <a:t>г.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1D0DB3"/>
                </a:solidFill>
              </a:rPr>
              <a:t>9 </a:t>
            </a:r>
            <a:r>
              <a:rPr lang="ru-RU" sz="3200" b="1" dirty="0">
                <a:solidFill>
                  <a:srgbClr val="1D0DB3"/>
                </a:solidFill>
              </a:rPr>
              <a:t>апреля </a:t>
            </a:r>
            <a:r>
              <a:rPr lang="ru-RU" sz="3200" b="1" dirty="0" smtClean="0">
                <a:solidFill>
                  <a:srgbClr val="1D0DB3"/>
                </a:solidFill>
              </a:rPr>
              <a:t>2025 </a:t>
            </a:r>
            <a:r>
              <a:rPr lang="ru-RU" sz="3200" b="1" dirty="0">
                <a:solidFill>
                  <a:srgbClr val="1D0DB3"/>
                </a:solidFill>
              </a:rPr>
              <a:t>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1095" y="717177"/>
            <a:ext cx="11538212" cy="554980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1D0DB3"/>
                </a:solidFill>
              </a:rPr>
              <a:t>	</a:t>
            </a:r>
            <a:r>
              <a:rPr lang="ru-RU" sz="2300" b="1" u="sng" dirty="0" smtClean="0">
                <a:solidFill>
                  <a:srgbClr val="1D0DB3"/>
                </a:solidFill>
              </a:rPr>
              <a:t>Итоговое </a:t>
            </a:r>
            <a:r>
              <a:rPr lang="ru-RU" sz="2300" b="1" u="sng" dirty="0">
                <a:solidFill>
                  <a:srgbClr val="1D0DB3"/>
                </a:solidFill>
              </a:rPr>
              <a:t>сочинение (изложение)</a:t>
            </a:r>
            <a:r>
              <a:rPr lang="ru-RU" sz="2300" b="1" dirty="0">
                <a:solidFill>
                  <a:srgbClr val="1D0DB3"/>
                </a:solidFill>
              </a:rPr>
              <a:t> </a:t>
            </a:r>
            <a:r>
              <a:rPr lang="ru-RU" sz="2300" dirty="0"/>
              <a:t>как условие допуска к ГИА </a:t>
            </a:r>
            <a:endParaRPr lang="ru-RU" sz="2300" dirty="0" smtClean="0"/>
          </a:p>
          <a:p>
            <a:pPr algn="just">
              <a:spcBef>
                <a:spcPts val="0"/>
              </a:spcBef>
              <a:buNone/>
            </a:pPr>
            <a:r>
              <a:rPr lang="ru-RU" sz="2300" dirty="0" smtClean="0"/>
              <a:t>       - проводится </a:t>
            </a:r>
            <a:r>
              <a:rPr lang="ru-RU" sz="2300" dirty="0"/>
              <a:t>для </a:t>
            </a:r>
            <a:r>
              <a:rPr lang="ru-RU" sz="2300" dirty="0" smtClean="0"/>
              <a:t>обучающихся 11(12) классов, экстернов;</a:t>
            </a:r>
            <a:endParaRPr lang="ru-RU" sz="2300" dirty="0"/>
          </a:p>
          <a:p>
            <a:pPr marL="457193" indent="-457193" algn="just">
              <a:spcBef>
                <a:spcPts val="0"/>
              </a:spcBef>
              <a:buNone/>
            </a:pPr>
            <a:r>
              <a:rPr lang="ru-RU" sz="2300" b="1" dirty="0">
                <a:solidFill>
                  <a:srgbClr val="C00000"/>
                </a:solidFill>
              </a:rPr>
              <a:t>	</a:t>
            </a:r>
            <a:r>
              <a:rPr lang="ru-RU" sz="2300" dirty="0"/>
              <a:t>-</a:t>
            </a:r>
            <a:r>
              <a:rPr lang="ru-RU" sz="2300" b="1" dirty="0">
                <a:solidFill>
                  <a:srgbClr val="C00000"/>
                </a:solidFill>
              </a:rPr>
              <a:t> </a:t>
            </a:r>
            <a:r>
              <a:rPr lang="ru-RU" sz="2300" dirty="0"/>
              <a:t>оценивается по принципу «зачет», «незачет»; </a:t>
            </a:r>
          </a:p>
          <a:p>
            <a:pPr marL="457193" indent="-457193" algn="just">
              <a:spcBef>
                <a:spcPts val="0"/>
              </a:spcBef>
              <a:buNone/>
            </a:pPr>
            <a:r>
              <a:rPr lang="ru-RU" sz="2300" dirty="0"/>
              <a:t>	- как допуск к ГИА действует бессрочно</a:t>
            </a:r>
            <a:r>
              <a:rPr lang="ru-RU" sz="2300" dirty="0" smtClean="0"/>
              <a:t>.</a:t>
            </a:r>
          </a:p>
          <a:p>
            <a:pPr algn="just">
              <a:buNone/>
            </a:pPr>
            <a:r>
              <a:rPr lang="ru-RU" sz="2300" b="1" i="1" dirty="0" smtClean="0">
                <a:solidFill>
                  <a:srgbClr val="1D0DB3"/>
                </a:solidFill>
              </a:rPr>
              <a:t>	</a:t>
            </a:r>
            <a:r>
              <a:rPr lang="ru-RU" sz="2300" b="1" i="1" u="sng" dirty="0" smtClean="0">
                <a:solidFill>
                  <a:srgbClr val="1D0DB3"/>
                </a:solidFill>
              </a:rPr>
              <a:t>Итоговое </a:t>
            </a:r>
            <a:r>
              <a:rPr lang="ru-RU" sz="2300" b="1" i="1" u="sng" dirty="0">
                <a:solidFill>
                  <a:srgbClr val="1D0DB3"/>
                </a:solidFill>
              </a:rPr>
              <a:t>изложение </a:t>
            </a:r>
            <a:r>
              <a:rPr lang="ru-RU" sz="2300" dirty="0"/>
              <a:t>вправе писать: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300" dirty="0"/>
              <a:t>	- обучающиеся с ОВЗ, экстерны с ОВЗ,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300" dirty="0"/>
              <a:t>	- обучающиеся – дети-инвалиды и инвалиды, экстерны – дети-инвалиды и инвалиды,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300" dirty="0"/>
              <a:t>	- обучающиеся в специальных учебно-воспитательных учреждениях закрытого типа, а также в учреждениях, исполняющих наказание в виде лишения свободы,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300" dirty="0"/>
              <a:t>	- лица, обучающиеся по состоянию здоровья на дому, 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300" dirty="0"/>
              <a:t>	- лица, обучающиеся в ОО, в том числе санаторно-курортных, в которых проводятся необходимые лечебные, реабилитационные и оздоровительные мероприятия для нуждающихся в длительном лечении на основании заключения медицинской организации. </a:t>
            </a:r>
            <a:endParaRPr lang="ru-RU" sz="2300" dirty="0" smtClean="0"/>
          </a:p>
          <a:p>
            <a:pPr algn="just">
              <a:spcBef>
                <a:spcPts val="0"/>
              </a:spcBef>
              <a:buNone/>
            </a:pPr>
            <a:endParaRPr lang="ru-RU" sz="600" dirty="0" smtClean="0"/>
          </a:p>
          <a:p>
            <a:pPr marL="341313" indent="-341313" algn="just">
              <a:spcBef>
                <a:spcPts val="0"/>
              </a:spcBef>
              <a:buNone/>
            </a:pPr>
            <a:endParaRPr lang="ru-RU" sz="100" b="1" i="1" dirty="0" smtClean="0">
              <a:solidFill>
                <a:srgbClr val="1D0DB3"/>
              </a:solidFill>
            </a:endParaRPr>
          </a:p>
          <a:p>
            <a:pPr algn="just">
              <a:buNone/>
            </a:pPr>
            <a:r>
              <a:rPr lang="ru-RU" sz="1600" b="1" i="1" dirty="0"/>
              <a:t>	</a:t>
            </a:r>
            <a:endParaRPr lang="ru-RU" sz="1600" i="1" dirty="0">
              <a:solidFill>
                <a:srgbClr val="1D0DB3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3"/>
            <a:ext cx="11880850" cy="690281"/>
          </a:xfrm>
          <a:solidFill>
            <a:srgbClr val="0411BC"/>
          </a:solidFill>
        </p:spPr>
        <p:txBody>
          <a:bodyPr>
            <a:noAutofit/>
          </a:bodyPr>
          <a:lstStyle/>
          <a:p>
            <a:r>
              <a:rPr lang="ru-RU" sz="3400" b="1" dirty="0" smtClean="0">
                <a:solidFill>
                  <a:schemeClr val="bg1"/>
                </a:solidFill>
              </a:rPr>
              <a:t>Категории участников </a:t>
            </a:r>
            <a:r>
              <a:rPr lang="ru-RU" sz="3400" b="1" dirty="0">
                <a:solidFill>
                  <a:schemeClr val="bg1"/>
                </a:solidFill>
              </a:rPr>
              <a:t>итогового сочинения (изложения)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070" y="5939935"/>
            <a:ext cx="11554709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/>
              <a:t>Обучающиеся 10 классов</a:t>
            </a:r>
            <a:r>
              <a:rPr lang="ru-RU" sz="2000" i="1" dirty="0"/>
              <a:t>, участвующие в ЕГЭ по отдельным учебным предметам, освоение которых завершилось ранее, не участвуют в итоговом сочинении (изложении) по окончании 10 класса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1880850" cy="735106"/>
          </a:xfrm>
          <a:solidFill>
            <a:srgbClr val="321EEE"/>
          </a:solidFill>
        </p:spPr>
        <p:txBody>
          <a:bodyPr>
            <a:noAutofit/>
          </a:bodyPr>
          <a:lstStyle/>
          <a:p>
            <a:r>
              <a:rPr lang="ru-RU" sz="3500" b="1" dirty="0">
                <a:solidFill>
                  <a:schemeClr val="bg1"/>
                </a:solidFill>
              </a:rPr>
              <a:t>Итоговое сочинение (изложение)</a:t>
            </a:r>
            <a:endParaRPr lang="ru-RU" sz="35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073" y="735107"/>
            <a:ext cx="11513296" cy="5283486"/>
          </a:xfrm>
        </p:spPr>
        <p:txBody>
          <a:bodyPr>
            <a:noAutofit/>
          </a:bodyPr>
          <a:lstStyle/>
          <a:p>
            <a:pPr marL="341313" indent="-341313">
              <a:spcBef>
                <a:spcPts val="0"/>
              </a:spcBef>
            </a:pPr>
            <a:r>
              <a:rPr lang="ru-RU" sz="2300" b="1" u="sng" dirty="0" smtClean="0">
                <a:solidFill>
                  <a:srgbClr val="1D0DB3"/>
                </a:solidFill>
              </a:rPr>
              <a:t>Место </a:t>
            </a:r>
            <a:r>
              <a:rPr lang="ru-RU" sz="2300" b="1" u="sng" dirty="0">
                <a:solidFill>
                  <a:srgbClr val="1D0DB3"/>
                </a:solidFill>
              </a:rPr>
              <a:t>регистрации </a:t>
            </a:r>
            <a:r>
              <a:rPr lang="ru-RU" sz="2300" dirty="0"/>
              <a:t>– </a:t>
            </a:r>
            <a:r>
              <a:rPr lang="ru-RU" sz="2300" b="1" dirty="0"/>
              <a:t>образовательная организация </a:t>
            </a:r>
          </a:p>
          <a:p>
            <a:pPr>
              <a:spcBef>
                <a:spcPts val="0"/>
              </a:spcBef>
              <a:buNone/>
            </a:pPr>
            <a:r>
              <a:rPr lang="ru-RU" sz="2300" i="1" dirty="0"/>
              <a:t>      </a:t>
            </a:r>
            <a:r>
              <a:rPr lang="ru-RU" sz="2000" i="1" dirty="0"/>
              <a:t>- заявление с 2023 г. не содержит согласие на обработку </a:t>
            </a:r>
            <a:r>
              <a:rPr lang="ru-RU" sz="2000" i="1" dirty="0" smtClean="0"/>
              <a:t>персональных данных;</a:t>
            </a:r>
            <a:endParaRPr lang="ru-RU" sz="2000" i="1" dirty="0"/>
          </a:p>
          <a:p>
            <a:pPr>
              <a:spcBef>
                <a:spcPts val="0"/>
              </a:spcBef>
              <a:buNone/>
            </a:pPr>
            <a:r>
              <a:rPr lang="ru-RU" sz="2000" i="1" dirty="0"/>
              <a:t>	- обучающиеся с ОВЗ, дети-инвалиды и инвалиды к заявлению прилагают копию рекомендации ПМПК </a:t>
            </a:r>
            <a:r>
              <a:rPr lang="ru-RU" sz="2000" i="1" dirty="0" smtClean="0"/>
              <a:t>и/или </a:t>
            </a:r>
            <a:r>
              <a:rPr lang="ru-RU" sz="2000" i="1" dirty="0"/>
              <a:t>справки об инвалидности, выданной ФГУ </a:t>
            </a:r>
            <a:r>
              <a:rPr lang="ru-RU" sz="2000" i="1" dirty="0" smtClean="0"/>
              <a:t>МСЭ</a:t>
            </a:r>
            <a:endParaRPr lang="ru-RU" sz="2000" i="1" dirty="0"/>
          </a:p>
          <a:p>
            <a:pPr>
              <a:spcBef>
                <a:spcPts val="0"/>
              </a:spcBef>
            </a:pPr>
            <a:r>
              <a:rPr lang="ru-RU" sz="2300" b="1" u="sng" dirty="0" smtClean="0">
                <a:solidFill>
                  <a:srgbClr val="1D0DB3"/>
                </a:solidFill>
              </a:rPr>
              <a:t>Основной день (04.12.2024) </a:t>
            </a:r>
            <a:r>
              <a:rPr lang="ru-RU" sz="2300" b="1" dirty="0" smtClean="0"/>
              <a:t>–</a:t>
            </a:r>
            <a:r>
              <a:rPr lang="ru-RU" sz="2300" b="1" dirty="0" smtClean="0">
                <a:solidFill>
                  <a:srgbClr val="1D0DB3"/>
                </a:solidFill>
              </a:rPr>
              <a:t> </a:t>
            </a:r>
            <a:r>
              <a:rPr lang="ru-RU" sz="2300" dirty="0" smtClean="0"/>
              <a:t>обучающиеся 11(12) классов, </a:t>
            </a:r>
            <a:r>
              <a:rPr lang="ru-RU" sz="2300" dirty="0"/>
              <a:t>экстерны;</a:t>
            </a:r>
          </a:p>
          <a:p>
            <a:pPr>
              <a:spcBef>
                <a:spcPts val="0"/>
              </a:spcBef>
            </a:pPr>
            <a:r>
              <a:rPr lang="ru-RU" sz="2000" b="1" i="1" u="sng" dirty="0" smtClean="0">
                <a:solidFill>
                  <a:srgbClr val="0411BC"/>
                </a:solidFill>
              </a:rPr>
              <a:t>Дополнительные дни (05.02.2025, 09.04.2025)</a:t>
            </a:r>
            <a:r>
              <a:rPr lang="ru-RU" sz="2000" b="1" u="sng" dirty="0" smtClean="0">
                <a:solidFill>
                  <a:srgbClr val="0411BC"/>
                </a:solidFill>
              </a:rPr>
              <a:t> </a:t>
            </a:r>
            <a:r>
              <a:rPr lang="ru-RU" sz="2300" b="1" dirty="0"/>
              <a:t>– </a:t>
            </a:r>
            <a:r>
              <a:rPr lang="ru-RU" sz="2300" dirty="0"/>
              <a:t>обучающиеся, экстерны:</a:t>
            </a:r>
          </a:p>
          <a:p>
            <a:pPr>
              <a:spcBef>
                <a:spcPts val="0"/>
              </a:spcBef>
              <a:buNone/>
            </a:pPr>
            <a:r>
              <a:rPr lang="ru-RU" sz="2300" i="1" dirty="0"/>
              <a:t>	- </a:t>
            </a:r>
            <a:r>
              <a:rPr lang="ru-RU" sz="2000" i="1" dirty="0"/>
              <a:t>получившие неудовлетворительный результат («незачет</a:t>
            </a:r>
            <a:r>
              <a:rPr lang="ru-RU" sz="2000" i="1" dirty="0" smtClean="0"/>
              <a:t>»); </a:t>
            </a:r>
            <a:endParaRPr lang="ru-RU" sz="2000" i="1" dirty="0"/>
          </a:p>
          <a:p>
            <a:pPr>
              <a:spcBef>
                <a:spcPts val="0"/>
              </a:spcBef>
              <a:buNone/>
            </a:pPr>
            <a:r>
              <a:rPr lang="ru-RU" sz="2000" i="1" dirty="0"/>
              <a:t>	- не явившиеся по уважительным причинам</a:t>
            </a:r>
            <a:r>
              <a:rPr lang="ru-RU" sz="2000" i="1" dirty="0" smtClean="0"/>
              <a:t>, подтвержденным документально;</a:t>
            </a:r>
            <a:endParaRPr lang="ru-RU" sz="2000" i="1" dirty="0"/>
          </a:p>
          <a:p>
            <a:pPr>
              <a:spcBef>
                <a:spcPts val="0"/>
              </a:spcBef>
              <a:buNone/>
            </a:pPr>
            <a:r>
              <a:rPr lang="ru-RU" sz="2000" i="1" dirty="0"/>
              <a:t>	- не завершившие написание по уважительным причинам, </a:t>
            </a:r>
            <a:r>
              <a:rPr lang="ru-RU" sz="2000" i="1" dirty="0" smtClean="0"/>
              <a:t>подтвержденным документально;</a:t>
            </a:r>
            <a:endParaRPr lang="ru-RU" sz="2000" i="1" dirty="0"/>
          </a:p>
          <a:p>
            <a:pPr>
              <a:spcBef>
                <a:spcPts val="0"/>
              </a:spcBef>
              <a:buNone/>
            </a:pPr>
            <a:r>
              <a:rPr lang="ru-RU" sz="2000" i="1" dirty="0"/>
              <a:t>	- удаленные с итогового сочинения (изложения) за нарушение требований Порядка. </a:t>
            </a:r>
          </a:p>
          <a:p>
            <a:pPr>
              <a:spcBef>
                <a:spcPts val="0"/>
              </a:spcBef>
            </a:pPr>
            <a:r>
              <a:rPr lang="ru-RU" sz="2300" b="1" u="sng" dirty="0">
                <a:solidFill>
                  <a:srgbClr val="1D0DB3"/>
                </a:solidFill>
              </a:rPr>
              <a:t>Место проведения </a:t>
            </a:r>
            <a:r>
              <a:rPr lang="ru-RU" sz="2300" dirty="0"/>
              <a:t>– </a:t>
            </a:r>
            <a:r>
              <a:rPr lang="ru-RU" sz="2300" b="1" dirty="0"/>
              <a:t>образовательная организация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i="1" dirty="0"/>
              <a:t>	</a:t>
            </a:r>
            <a:r>
              <a:rPr lang="ru-RU" sz="2300" b="1" u="sng" dirty="0">
                <a:solidFill>
                  <a:srgbClr val="1D0DB3"/>
                </a:solidFill>
              </a:rPr>
              <a:t>Начало:</a:t>
            </a:r>
            <a:r>
              <a:rPr lang="ru-RU" sz="2300" b="1" i="1" dirty="0"/>
              <a:t> </a:t>
            </a:r>
            <a:r>
              <a:rPr lang="ru-RU" sz="2300" b="1" dirty="0"/>
              <a:t>10.00 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i="1" dirty="0"/>
              <a:t>	</a:t>
            </a:r>
            <a:r>
              <a:rPr lang="ru-RU" sz="2300" b="1" u="sng" dirty="0">
                <a:solidFill>
                  <a:srgbClr val="1D0DB3"/>
                </a:solidFill>
              </a:rPr>
              <a:t>Продолжительность</a:t>
            </a:r>
            <a:r>
              <a:rPr lang="ru-RU" sz="2300" b="1" i="1" dirty="0"/>
              <a:t>: </a:t>
            </a:r>
            <a:r>
              <a:rPr lang="ru-RU" sz="2300" b="1" dirty="0"/>
              <a:t>3 ч. 55 мин (235 минут). </a:t>
            </a:r>
          </a:p>
          <a:p>
            <a:pPr>
              <a:spcBef>
                <a:spcPts val="0"/>
              </a:spcBef>
              <a:buNone/>
            </a:pPr>
            <a:r>
              <a:rPr lang="ru-RU" sz="2300" b="1" i="1" dirty="0"/>
              <a:t>	</a:t>
            </a:r>
            <a:r>
              <a:rPr lang="ru-RU" sz="2300" i="1" dirty="0"/>
              <a:t>(для детей с ОВЗ </a:t>
            </a:r>
            <a:r>
              <a:rPr lang="ru-RU" sz="2300" i="1" dirty="0">
                <a:solidFill>
                  <a:srgbClr val="0411BC"/>
                </a:solidFill>
              </a:rPr>
              <a:t>+ 1,5 часа</a:t>
            </a:r>
            <a:r>
              <a:rPr lang="ru-RU" sz="2300" i="1" dirty="0"/>
              <a:t>, </a:t>
            </a:r>
            <a:r>
              <a:rPr lang="ru-RU" sz="2300" i="1" dirty="0" smtClean="0"/>
              <a:t>питание)</a:t>
            </a:r>
            <a:endParaRPr lang="ru-RU" sz="2300" i="1" dirty="0"/>
          </a:p>
          <a:p>
            <a:pPr>
              <a:spcBef>
                <a:spcPts val="0"/>
              </a:spcBef>
            </a:pPr>
            <a:r>
              <a:rPr lang="ru-RU" sz="2300" b="1" u="sng" dirty="0">
                <a:solidFill>
                  <a:srgbClr val="0411BC"/>
                </a:solidFill>
              </a:rPr>
              <a:t>Размещение конкретных тем сочинения </a:t>
            </a:r>
            <a:r>
              <a:rPr lang="ru-RU" sz="2300" dirty="0"/>
              <a:t>на портале </a:t>
            </a:r>
            <a:r>
              <a:rPr lang="en-US" sz="2300" b="1" u="sng" dirty="0">
                <a:solidFill>
                  <a:srgbClr val="C00000"/>
                </a:solidFill>
              </a:rPr>
              <a:t>topic.rustest.ru</a:t>
            </a:r>
            <a:r>
              <a:rPr lang="ru-RU" sz="2300" u="sng" dirty="0">
                <a:solidFill>
                  <a:srgbClr val="FF0000"/>
                </a:solidFill>
              </a:rPr>
              <a:t> </a:t>
            </a:r>
            <a:r>
              <a:rPr lang="ru-RU" sz="2300" dirty="0"/>
              <a:t>за </a:t>
            </a:r>
            <a:r>
              <a:rPr lang="ru-RU" sz="2300" b="1" dirty="0">
                <a:solidFill>
                  <a:srgbClr val="C00000"/>
                </a:solidFill>
              </a:rPr>
              <a:t>15 минут </a:t>
            </a:r>
            <a:r>
              <a:rPr lang="ru-RU" sz="2300" dirty="0"/>
              <a:t>до начала</a:t>
            </a:r>
            <a:r>
              <a:rPr lang="en-US" sz="2300" dirty="0"/>
              <a:t> </a:t>
            </a:r>
            <a:r>
              <a:rPr lang="ru-RU" sz="2300" dirty="0"/>
              <a:t>проведения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5" y="1"/>
            <a:ext cx="10692765" cy="8157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Запрещается!!!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207765"/>
              </p:ext>
            </p:extLst>
          </p:nvPr>
        </p:nvGraphicFramePr>
        <p:xfrm>
          <a:off x="256373" y="1057836"/>
          <a:ext cx="11425728" cy="53534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1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2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284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Участникам </a:t>
                      </a:r>
                    </a:p>
                    <a:p>
                      <a:pPr algn="ctr"/>
                      <a:r>
                        <a:rPr lang="ru-RU" sz="2400" dirty="0" smtClean="0"/>
                        <a:t>итогового сочинения (изложения)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Членам комиссии по проведению </a:t>
                      </a:r>
                    </a:p>
                    <a:p>
                      <a:pPr marL="0" marR="0" indent="0" algn="ctr" defTabSz="9143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итогового сочинения (изложения)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23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Иметь при себе средства связи, фото-, аудио-, видеоаппаратуру, справочные материалы, письменные заметки и иные средства хранения и передачи информации, собственные</a:t>
                      </a:r>
                      <a:r>
                        <a:rPr lang="ru-RU" sz="2400" baseline="0" dirty="0" smtClean="0"/>
                        <a:t> орфографические и (или) толковые словари, 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пользоваться текстами литературного материала (художественными произведениями, дневниками, мемуарами, публицистикой, другими литературными источниками)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Иметь при себе средства связи, фото-, аудио-, видеоаппаратуру, справочные материалы, письменные заметки и иные средства хранения и передачи информации, </a:t>
                      </a:r>
                    </a:p>
                    <a:p>
                      <a:pPr marL="0" marR="0" indent="0" algn="ctr" defTabSz="9143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оказывать</a:t>
                      </a:r>
                      <a:r>
                        <a:rPr lang="ru-RU" sz="2400" b="1" baseline="0" dirty="0" smtClean="0"/>
                        <a:t> содействие участникам </a:t>
                      </a:r>
                      <a:r>
                        <a:rPr lang="ru-RU" sz="2400" b="1" dirty="0" smtClean="0"/>
                        <a:t>итогового сочинения (изложения)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9d035d7d-02e5-4a00-8b62-9a556aabc7b5" xsi:nil="true"/>
    <AssetExpire xmlns="9d035d7d-02e5-4a00-8b62-9a556aabc7b5">2029-01-01T08:00:00+00:00</AssetExpire>
    <CampaignTagsTaxHTField0 xmlns="9d035d7d-02e5-4a00-8b62-9a556aabc7b5">
      <Terms xmlns="http://schemas.microsoft.com/office/infopath/2007/PartnerControls"/>
    </CampaignTagsTaxHTField0>
    <IntlLangReviewDate xmlns="9d035d7d-02e5-4a00-8b62-9a556aabc7b5" xsi:nil="true"/>
    <TPFriendlyName xmlns="9d035d7d-02e5-4a00-8b62-9a556aabc7b5" xsi:nil="true"/>
    <IntlLangReview xmlns="9d035d7d-02e5-4a00-8b62-9a556aabc7b5">false</IntlLangReview>
    <LocLastLocAttemptVersionLookup xmlns="9d035d7d-02e5-4a00-8b62-9a556aabc7b5">854457</LocLastLocAttemptVersionLookup>
    <PolicheckWords xmlns="9d035d7d-02e5-4a00-8b62-9a556aabc7b5" xsi:nil="true"/>
    <SubmitterId xmlns="9d035d7d-02e5-4a00-8b62-9a556aabc7b5" xsi:nil="true"/>
    <AcquiredFrom xmlns="9d035d7d-02e5-4a00-8b62-9a556aabc7b5">Internal MS</AcquiredFrom>
    <EditorialStatus xmlns="9d035d7d-02e5-4a00-8b62-9a556aabc7b5">Complete</EditorialStatus>
    <Markets xmlns="9d035d7d-02e5-4a00-8b62-9a556aabc7b5"/>
    <OriginAsset xmlns="9d035d7d-02e5-4a00-8b62-9a556aabc7b5" xsi:nil="true"/>
    <AssetStart xmlns="9d035d7d-02e5-4a00-8b62-9a556aabc7b5">2012-08-29T22:50:00+00:00</AssetStart>
    <FriendlyTitle xmlns="9d035d7d-02e5-4a00-8b62-9a556aabc7b5" xsi:nil="true"/>
    <MarketSpecific xmlns="9d035d7d-02e5-4a00-8b62-9a556aabc7b5">false</MarketSpecific>
    <TPNamespace xmlns="9d035d7d-02e5-4a00-8b62-9a556aabc7b5" xsi:nil="true"/>
    <PublishStatusLookup xmlns="9d035d7d-02e5-4a00-8b62-9a556aabc7b5">
      <Value>460403</Value>
    </PublishStatusLookup>
    <APAuthor xmlns="9d035d7d-02e5-4a00-8b62-9a556aabc7b5">
      <UserInfo>
        <DisplayName>REDMOND\kristaa</DisplayName>
        <AccountId>136</AccountId>
        <AccountType/>
      </UserInfo>
    </APAuthor>
    <TPCommandLine xmlns="9d035d7d-02e5-4a00-8b62-9a556aabc7b5" xsi:nil="true"/>
    <IntlLangReviewer xmlns="9d035d7d-02e5-4a00-8b62-9a556aabc7b5" xsi:nil="true"/>
    <OpenTemplate xmlns="9d035d7d-02e5-4a00-8b62-9a556aabc7b5">true</OpenTemplate>
    <CSXSubmissionDate xmlns="9d035d7d-02e5-4a00-8b62-9a556aabc7b5" xsi:nil="true"/>
    <TaxCatchAll xmlns="9d035d7d-02e5-4a00-8b62-9a556aabc7b5"/>
    <Manager xmlns="9d035d7d-02e5-4a00-8b62-9a556aabc7b5" xsi:nil="true"/>
    <NumericId xmlns="9d035d7d-02e5-4a00-8b62-9a556aabc7b5" xsi:nil="true"/>
    <ParentAssetId xmlns="9d035d7d-02e5-4a00-8b62-9a556aabc7b5" xsi:nil="true"/>
    <OriginalSourceMarket xmlns="9d035d7d-02e5-4a00-8b62-9a556aabc7b5">english</OriginalSourceMarket>
    <ApprovalStatus xmlns="9d035d7d-02e5-4a00-8b62-9a556aabc7b5">InProgress</ApprovalStatus>
    <TPComponent xmlns="9d035d7d-02e5-4a00-8b62-9a556aabc7b5" xsi:nil="true"/>
    <EditorialTags xmlns="9d035d7d-02e5-4a00-8b62-9a556aabc7b5" xsi:nil="true"/>
    <TPExecutable xmlns="9d035d7d-02e5-4a00-8b62-9a556aabc7b5" xsi:nil="true"/>
    <TPLaunchHelpLink xmlns="9d035d7d-02e5-4a00-8b62-9a556aabc7b5" xsi:nil="true"/>
    <LocComments xmlns="9d035d7d-02e5-4a00-8b62-9a556aabc7b5" xsi:nil="true"/>
    <LocRecommendedHandoff xmlns="9d035d7d-02e5-4a00-8b62-9a556aabc7b5" xsi:nil="true"/>
    <SourceTitle xmlns="9d035d7d-02e5-4a00-8b62-9a556aabc7b5" xsi:nil="true"/>
    <CSXUpdate xmlns="9d035d7d-02e5-4a00-8b62-9a556aabc7b5">false</CSXUpdate>
    <IntlLocPriority xmlns="9d035d7d-02e5-4a00-8b62-9a556aabc7b5" xsi:nil="true"/>
    <UAProjectedTotalWords xmlns="9d035d7d-02e5-4a00-8b62-9a556aabc7b5" xsi:nil="true"/>
    <AssetType xmlns="9d035d7d-02e5-4a00-8b62-9a556aabc7b5">TP</AssetType>
    <MachineTranslated xmlns="9d035d7d-02e5-4a00-8b62-9a556aabc7b5">false</MachineTranslated>
    <OutputCachingOn xmlns="9d035d7d-02e5-4a00-8b62-9a556aabc7b5">false</OutputCachingOn>
    <TemplateStatus xmlns="9d035d7d-02e5-4a00-8b62-9a556aabc7b5">Complete</TemplateStatus>
    <IsSearchable xmlns="9d035d7d-02e5-4a00-8b62-9a556aabc7b5">true</IsSearchable>
    <ContentItem xmlns="9d035d7d-02e5-4a00-8b62-9a556aabc7b5" xsi:nil="true"/>
    <HandoffToMSDN xmlns="9d035d7d-02e5-4a00-8b62-9a556aabc7b5" xsi:nil="true"/>
    <ShowIn xmlns="9d035d7d-02e5-4a00-8b62-9a556aabc7b5">Show everywhere</ShowIn>
    <ThumbnailAssetId xmlns="9d035d7d-02e5-4a00-8b62-9a556aabc7b5" xsi:nil="true"/>
    <UALocComments xmlns="9d035d7d-02e5-4a00-8b62-9a556aabc7b5" xsi:nil="true"/>
    <UALocRecommendation xmlns="9d035d7d-02e5-4a00-8b62-9a556aabc7b5">Localize</UALocRecommendation>
    <LastModifiedDateTime xmlns="9d035d7d-02e5-4a00-8b62-9a556aabc7b5" xsi:nil="true"/>
    <LegacyData xmlns="9d035d7d-02e5-4a00-8b62-9a556aabc7b5" xsi:nil="true"/>
    <LocManualTestRequired xmlns="9d035d7d-02e5-4a00-8b62-9a556aabc7b5">false</LocManualTestRequired>
    <LocMarketGroupTiers2 xmlns="9d035d7d-02e5-4a00-8b62-9a556aabc7b5" xsi:nil="true"/>
    <ClipArtFilename xmlns="9d035d7d-02e5-4a00-8b62-9a556aabc7b5" xsi:nil="true"/>
    <TPApplication xmlns="9d035d7d-02e5-4a00-8b62-9a556aabc7b5" xsi:nil="true"/>
    <CSXHash xmlns="9d035d7d-02e5-4a00-8b62-9a556aabc7b5" xsi:nil="true"/>
    <DirectSourceMarket xmlns="9d035d7d-02e5-4a00-8b62-9a556aabc7b5">english</DirectSourceMarket>
    <PrimaryImageGen xmlns="9d035d7d-02e5-4a00-8b62-9a556aabc7b5">true</PrimaryImageGen>
    <PlannedPubDate xmlns="9d035d7d-02e5-4a00-8b62-9a556aabc7b5" xsi:nil="true"/>
    <CSXSubmissionMarket xmlns="9d035d7d-02e5-4a00-8b62-9a556aabc7b5" xsi:nil="true"/>
    <Downloads xmlns="9d035d7d-02e5-4a00-8b62-9a556aabc7b5">0</Downloads>
    <ArtSampleDocs xmlns="9d035d7d-02e5-4a00-8b62-9a556aabc7b5" xsi:nil="true"/>
    <TrustLevel xmlns="9d035d7d-02e5-4a00-8b62-9a556aabc7b5">1 Microsoft Managed Content</TrustLevel>
    <BlockPublish xmlns="9d035d7d-02e5-4a00-8b62-9a556aabc7b5">false</BlockPublish>
    <TPLaunchHelpLinkType xmlns="9d035d7d-02e5-4a00-8b62-9a556aabc7b5">Template</TPLaunchHelpLinkType>
    <LocalizationTagsTaxHTField0 xmlns="9d035d7d-02e5-4a00-8b62-9a556aabc7b5">
      <Terms xmlns="http://schemas.microsoft.com/office/infopath/2007/PartnerControls"/>
    </LocalizationTagsTaxHTField0>
    <BusinessGroup xmlns="9d035d7d-02e5-4a00-8b62-9a556aabc7b5" xsi:nil="true"/>
    <Providers xmlns="9d035d7d-02e5-4a00-8b62-9a556aabc7b5" xsi:nil="true"/>
    <TemplateTemplateType xmlns="9d035d7d-02e5-4a00-8b62-9a556aabc7b5">PowerPoint Presentation Template</TemplateTemplateType>
    <TimesCloned xmlns="9d035d7d-02e5-4a00-8b62-9a556aabc7b5" xsi:nil="true"/>
    <TPAppVersion xmlns="9d035d7d-02e5-4a00-8b62-9a556aabc7b5" xsi:nil="true"/>
    <VoteCount xmlns="9d035d7d-02e5-4a00-8b62-9a556aabc7b5" xsi:nil="true"/>
    <AverageRating xmlns="9d035d7d-02e5-4a00-8b62-9a556aabc7b5" xsi:nil="true"/>
    <FeatureTagsTaxHTField0 xmlns="9d035d7d-02e5-4a00-8b62-9a556aabc7b5">
      <Terms xmlns="http://schemas.microsoft.com/office/infopath/2007/PartnerControls"/>
    </FeatureTagsTaxHTField0>
    <Provider xmlns="9d035d7d-02e5-4a00-8b62-9a556aabc7b5" xsi:nil="true"/>
    <UACurrentWords xmlns="9d035d7d-02e5-4a00-8b62-9a556aabc7b5" xsi:nil="true"/>
    <AssetId xmlns="9d035d7d-02e5-4a00-8b62-9a556aabc7b5">TP103418064</AssetId>
    <TPClientViewer xmlns="9d035d7d-02e5-4a00-8b62-9a556aabc7b5" xsi:nil="true"/>
    <DSATActionTaken xmlns="9d035d7d-02e5-4a00-8b62-9a556aabc7b5" xsi:nil="true"/>
    <APEditor xmlns="9d035d7d-02e5-4a00-8b62-9a556aabc7b5">
      <UserInfo>
        <DisplayName/>
        <AccountId xsi:nil="true"/>
        <AccountType/>
      </UserInfo>
    </APEditor>
    <TPInstallLocation xmlns="9d035d7d-02e5-4a00-8b62-9a556aabc7b5" xsi:nil="true"/>
    <OOCacheId xmlns="9d035d7d-02e5-4a00-8b62-9a556aabc7b5" xsi:nil="true"/>
    <IsDeleted xmlns="9d035d7d-02e5-4a00-8b62-9a556aabc7b5">false</IsDeleted>
    <PublishTargets xmlns="9d035d7d-02e5-4a00-8b62-9a556aabc7b5">OfficeOnlineVNext</PublishTargets>
    <ApprovalLog xmlns="9d035d7d-02e5-4a00-8b62-9a556aabc7b5" xsi:nil="true"/>
    <BugNumber xmlns="9d035d7d-02e5-4a00-8b62-9a556aabc7b5" xsi:nil="true"/>
    <CrawlForDependencies xmlns="9d035d7d-02e5-4a00-8b62-9a556aabc7b5">false</CrawlForDependencies>
    <InternalTagsTaxHTField0 xmlns="9d035d7d-02e5-4a00-8b62-9a556aabc7b5">
      <Terms xmlns="http://schemas.microsoft.com/office/infopath/2007/PartnerControls"/>
    </InternalTagsTaxHTField0>
    <LastHandOff xmlns="9d035d7d-02e5-4a00-8b62-9a556aabc7b5" xsi:nil="true"/>
    <Milestone xmlns="9d035d7d-02e5-4a00-8b62-9a556aabc7b5" xsi:nil="true"/>
    <OriginalRelease xmlns="9d035d7d-02e5-4a00-8b62-9a556aabc7b5">15</OriginalRelease>
    <RecommendationsModifier xmlns="9d035d7d-02e5-4a00-8b62-9a556aabc7b5" xsi:nil="true"/>
    <ScenarioTagsTaxHTField0 xmlns="9d035d7d-02e5-4a00-8b62-9a556aabc7b5">
      <Terms xmlns="http://schemas.microsoft.com/office/infopath/2007/PartnerControls"/>
    </ScenarioTagsTaxHTField0>
    <UANotes xmlns="9d035d7d-02e5-4a00-8b62-9a556aabc7b5" xsi:nil="true"/>
    <Component xmlns="91e8d559-4d54-460d-ba58-5d5027f88b4d" xsi:nil="true"/>
    <Description0 xmlns="91e8d559-4d54-460d-ba58-5d5027f88b4d" xsi:nil="true"/>
  </documentManagement>
</p:properties>
</file>

<file path=customXml/itemProps1.xml><?xml version="1.0" encoding="utf-8"?>
<ds:datastoreItem xmlns:ds="http://schemas.openxmlformats.org/officeDocument/2006/customXml" ds:itemID="{EA1A87F8-5B91-43EE-82A3-431EB39886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836B0F-2395-43B9-BBEF-90A78CA70F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D91B05-EE62-488D-A77F-C7BE0D6F624B}">
  <ds:schemaRefs>
    <ds:schemaRef ds:uri="http://purl.org/dc/dcmitype/"/>
    <ds:schemaRef ds:uri="http://purl.org/dc/elements/1.1/"/>
    <ds:schemaRef ds:uri="http://schemas.microsoft.com/office/2006/documentManagement/types"/>
    <ds:schemaRef ds:uri="9d035d7d-02e5-4a00-8b62-9a556aabc7b5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91e8d559-4d54-460d-ba58-5d5027f88b4d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16711</TotalTime>
  <Words>459</Words>
  <Application>Microsoft Office PowerPoint</Application>
  <PresentationFormat>Произвольный</PresentationFormat>
  <Paragraphs>107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Segoe UI</vt:lpstr>
      <vt:lpstr>Тема Office</vt:lpstr>
      <vt:lpstr>Организация и проведение  итогового сочинения (изложения)  в 2024/25 учебном году  (4 декабря 2024 г., 5 февраля 2025 г., 9 апреля 2025 г.)</vt:lpstr>
      <vt:lpstr>Нормативно-методическое обеспечение проведения  итогового сочинения (изложения)</vt:lpstr>
      <vt:lpstr>Особенности формулировок тем итогового сочинения</vt:lpstr>
      <vt:lpstr>Образец комплекта тем итогового сочинения  2024/25 учебного года</vt:lpstr>
      <vt:lpstr>Образец комплекта тем итогового сочинения  2024/25 учебного года</vt:lpstr>
      <vt:lpstr>Особенности текстов итогового изложения</vt:lpstr>
      <vt:lpstr>Структура открытого банка текстов для итогового изложения</vt:lpstr>
      <vt:lpstr>Открытый банк итогового изложения –  https://fipi.ru/itogovoe-sochinenie</vt:lpstr>
      <vt:lpstr>  </vt:lpstr>
      <vt:lpstr>Презентация PowerPoint</vt:lpstr>
      <vt:lpstr>Даты проведения итогового сочинения (изложения)</vt:lpstr>
      <vt:lpstr>Категории участников итогового сочинения (изложения)</vt:lpstr>
      <vt:lpstr>Итоговое сочинение (изложение)</vt:lpstr>
      <vt:lpstr>Запрещается!!!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</dc:creator>
  <cp:lastModifiedBy>admin</cp:lastModifiedBy>
  <cp:revision>908</cp:revision>
  <dcterms:created xsi:type="dcterms:W3CDTF">2017-09-27T09:13:26Z</dcterms:created>
  <dcterms:modified xsi:type="dcterms:W3CDTF">2024-12-03T07:24:52Z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0x010100BB2780C3CC07BD4BAA623FF9571645580400D1570604EA743043A2641365C0E91715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HiddenCategoryTags">
    <vt:lpwstr/>
  </property>
  <property fmtid="{D5CDD505-2E9C-101B-9397-08002B2CF9AE}" pid="9" name="CategoryTags">
    <vt:lpwstr/>
  </property>
  <property fmtid="{D5CDD505-2E9C-101B-9397-08002B2CF9AE}" pid="10" name="CategoryTagsTaxHTField0">
    <vt:lpwstr/>
  </property>
  <property fmtid="{D5CDD505-2E9C-101B-9397-08002B2CF9AE}" pid="11" name="HiddenCategoryTagsTaxHTField0">
    <vt:lpwstr/>
  </property>
</Properties>
</file>