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9" r:id="rId10"/>
    <p:sldId id="263" r:id="rId11"/>
    <p:sldId id="262" r:id="rId12"/>
    <p:sldId id="270" r:id="rId13"/>
    <p:sldId id="264" r:id="rId14"/>
    <p:sldId id="26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2FF3-AC5C-423B-A303-E591D5A4A4EA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9DB8-E60E-41F8-A7C2-100E1A3BF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68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2FF3-AC5C-423B-A303-E591D5A4A4EA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9DB8-E60E-41F8-A7C2-100E1A3BF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01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2FF3-AC5C-423B-A303-E591D5A4A4EA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9DB8-E60E-41F8-A7C2-100E1A3BF8A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4351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2FF3-AC5C-423B-A303-E591D5A4A4EA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9DB8-E60E-41F8-A7C2-100E1A3BF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61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2FF3-AC5C-423B-A303-E591D5A4A4EA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9DB8-E60E-41F8-A7C2-100E1A3BF8A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9440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2FF3-AC5C-423B-A303-E591D5A4A4EA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9DB8-E60E-41F8-A7C2-100E1A3BF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101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2FF3-AC5C-423B-A303-E591D5A4A4EA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9DB8-E60E-41F8-A7C2-100E1A3BF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093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2FF3-AC5C-423B-A303-E591D5A4A4EA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9DB8-E60E-41F8-A7C2-100E1A3BF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67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2FF3-AC5C-423B-A303-E591D5A4A4EA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9DB8-E60E-41F8-A7C2-100E1A3BF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949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2FF3-AC5C-423B-A303-E591D5A4A4EA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9DB8-E60E-41F8-A7C2-100E1A3BF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95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2FF3-AC5C-423B-A303-E591D5A4A4EA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9DB8-E60E-41F8-A7C2-100E1A3BF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91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2FF3-AC5C-423B-A303-E591D5A4A4EA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9DB8-E60E-41F8-A7C2-100E1A3BF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54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2FF3-AC5C-423B-A303-E591D5A4A4EA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9DB8-E60E-41F8-A7C2-100E1A3BF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95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2FF3-AC5C-423B-A303-E591D5A4A4EA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9DB8-E60E-41F8-A7C2-100E1A3BF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85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2FF3-AC5C-423B-A303-E591D5A4A4EA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9DB8-E60E-41F8-A7C2-100E1A3BF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46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9DB8-E60E-41F8-A7C2-100E1A3BF8A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2FF3-AC5C-423B-A303-E591D5A4A4EA}" type="datetimeFigureOut">
              <a:rPr lang="ru-RU" smtClean="0"/>
              <a:t>12.11.2024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02FF3-AC5C-423B-A303-E591D5A4A4EA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749DB8-E60E-41F8-A7C2-100E1A3BF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30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8362" y="167055"/>
            <a:ext cx="9645161" cy="6084276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Педагогический практикум    </a:t>
            </a:r>
            <a:r>
              <a:rPr lang="ru-RU" sz="2400" i="1" dirty="0" smtClean="0">
                <a:solidFill>
                  <a:srgbClr val="002060"/>
                </a:solidFill>
              </a:rPr>
              <a:t/>
            </a:r>
            <a:br>
              <a:rPr lang="ru-RU" sz="2400" i="1" dirty="0" smtClean="0">
                <a:solidFill>
                  <a:srgbClr val="002060"/>
                </a:solidFill>
              </a:rPr>
            </a:br>
            <a:r>
              <a:rPr lang="ru-RU" sz="2400" b="1" i="1" dirty="0" smtClean="0">
                <a:solidFill>
                  <a:srgbClr val="002060"/>
                </a:solidFill>
              </a:rPr>
              <a:t/>
            </a:r>
            <a:br>
              <a:rPr lang="ru-RU" sz="2400" b="1" i="1" dirty="0" smtClean="0">
                <a:solidFill>
                  <a:srgbClr val="002060"/>
                </a:solidFill>
              </a:rPr>
            </a:br>
            <a:r>
              <a:rPr lang="ru-RU" sz="2400" b="1" i="1" dirty="0" smtClean="0">
                <a:solidFill>
                  <a:srgbClr val="002060"/>
                </a:solidFill>
              </a:rPr>
              <a:t/>
            </a:r>
            <a:br>
              <a:rPr lang="ru-RU" sz="2400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                              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2400" i="1" dirty="0" smtClean="0">
                <a:solidFill>
                  <a:srgbClr val="002060"/>
                </a:solidFill>
              </a:rPr>
              <a:t>Плешкова Марина Владимировна,</a:t>
            </a:r>
            <a:br>
              <a:rPr lang="ru-RU" sz="2400" i="1" dirty="0" smtClean="0">
                <a:solidFill>
                  <a:srgbClr val="002060"/>
                </a:solidFill>
              </a:rPr>
            </a:br>
            <a:r>
              <a:rPr lang="ru-RU" sz="2400" i="1" dirty="0" smtClean="0">
                <a:solidFill>
                  <a:srgbClr val="002060"/>
                </a:solidFill>
              </a:rPr>
              <a:t>учитель начальных классов </a:t>
            </a:r>
            <a:br>
              <a:rPr lang="ru-RU" sz="2400" i="1" dirty="0" smtClean="0">
                <a:solidFill>
                  <a:srgbClr val="002060"/>
                </a:solidFill>
              </a:rPr>
            </a:br>
            <a:r>
              <a:rPr lang="ru-RU" sz="2400" i="1" dirty="0" smtClean="0">
                <a:solidFill>
                  <a:srgbClr val="002060"/>
                </a:solidFill>
              </a:rPr>
              <a:t>МАОУ «СОШ №40» </a:t>
            </a:r>
            <a:br>
              <a:rPr lang="ru-RU" sz="2400" i="1" dirty="0" smtClean="0">
                <a:solidFill>
                  <a:srgbClr val="002060"/>
                </a:solidFill>
              </a:rPr>
            </a:br>
            <a:r>
              <a:rPr lang="ru-RU" sz="2400" i="1" dirty="0" err="1" smtClean="0">
                <a:solidFill>
                  <a:srgbClr val="002060"/>
                </a:solidFill>
              </a:rPr>
              <a:t>г.Чебоксары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8938" y="1019909"/>
            <a:ext cx="724158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«Развитие креативного </a:t>
            </a:r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мышления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младших школьников</a:t>
            </a:r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</a:p>
          <a:p>
            <a:pPr algn="ctr"/>
            <a:endParaRPr lang="ru-RU" sz="4000" b="1" dirty="0">
              <a:latin typeface="Times New Roman" panose="02020603050405020304" pitchFamily="18" charset="0"/>
            </a:endParaRPr>
          </a:p>
          <a:p>
            <a:pPr algn="ctr"/>
            <a:endParaRPr lang="ru-RU" sz="4000" b="1" dirty="0" smtClean="0">
              <a:latin typeface="Times New Roman" panose="02020603050405020304" pitchFamily="18" charset="0"/>
            </a:endParaRPr>
          </a:p>
          <a:p>
            <a:pPr algn="ctr"/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79347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1838" y="580292"/>
            <a:ext cx="85021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0" dirty="0" smtClean="0">
                <a:solidFill>
                  <a:srgbClr val="C00000"/>
                </a:solidFill>
                <a:effectLst/>
                <a:latin typeface="Helvetica" panose="020B0604020202020204" pitchFamily="34" charset="0"/>
              </a:rPr>
              <a:t>Способный -</a:t>
            </a:r>
          </a:p>
          <a:p>
            <a:pPr algn="ctr"/>
            <a:r>
              <a:rPr lang="ru-RU" sz="2400" i="1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(толковый словарь Ожегова)</a:t>
            </a:r>
            <a:endParaRPr lang="ru-RU" sz="2400" i="1" dirty="0" smtClean="0"/>
          </a:p>
          <a:p>
            <a:pPr algn="ctr"/>
            <a:r>
              <a:rPr lang="ru-RU" sz="4000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занять внимание, воображение, </a:t>
            </a:r>
          </a:p>
          <a:p>
            <a:pPr algn="ctr"/>
            <a:r>
              <a:rPr lang="ru-RU" sz="4000" dirty="0">
                <a:solidFill>
                  <a:srgbClr val="000000"/>
                </a:solidFill>
                <a:latin typeface="Helvetica" panose="020B0604020202020204" pitchFamily="34" charset="0"/>
              </a:rPr>
              <a:t>и</a:t>
            </a:r>
            <a:r>
              <a:rPr lang="ru-RU" sz="4000" b="0" i="0" u="none" strike="noStrike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нтересный</a:t>
            </a:r>
            <a:r>
              <a:rPr lang="ru-RU" sz="40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endParaRPr lang="ru-RU" sz="2400" i="1" dirty="0"/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27" y="3266685"/>
            <a:ext cx="4177873" cy="313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Picture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660" y="3383367"/>
            <a:ext cx="4029563" cy="302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67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13228" y="204281"/>
            <a:ext cx="3086100" cy="1349878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Дидактические игры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86395" y="4068759"/>
            <a:ext cx="2101755" cy="147395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«Чьи </a:t>
            </a:r>
            <a:r>
              <a:rPr lang="ru-RU" sz="2400" dirty="0"/>
              <a:t>следы</a:t>
            </a:r>
            <a:r>
              <a:rPr lang="ru-RU" sz="2400" dirty="0" smtClean="0"/>
              <a:t>?»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3181520"/>
            <a:ext cx="2101755" cy="147395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«Кому что нужно?» </a:t>
            </a:r>
            <a:endParaRPr lang="ru-RU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86858" y="1857822"/>
            <a:ext cx="2101755" cy="147395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«От </a:t>
            </a:r>
            <a:r>
              <a:rPr lang="ru-RU" sz="2400" dirty="0"/>
              <a:t>какого дерева лист</a:t>
            </a:r>
            <a:r>
              <a:rPr lang="ru-RU" sz="2400" dirty="0" smtClean="0"/>
              <a:t>?»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80041" y="4068759"/>
            <a:ext cx="2101755" cy="147395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«Похож </a:t>
            </a:r>
            <a:r>
              <a:rPr lang="ru-RU" sz="2400" dirty="0"/>
              <a:t>– не </a:t>
            </a:r>
            <a:r>
              <a:rPr lang="ru-RU" sz="2400" dirty="0" smtClean="0"/>
              <a:t>похож»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10042" y="1554159"/>
            <a:ext cx="2101755" cy="147395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«Летает, не летает» 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05949" y="1556511"/>
            <a:ext cx="2101755" cy="147395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«Магазин» </a:t>
            </a:r>
            <a:endParaRPr lang="ru-RU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573687" y="3331780"/>
            <a:ext cx="2101755" cy="147395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«Отгадай-ка»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763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5397" y="206550"/>
            <a:ext cx="7949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/>
                <a:solidFill>
                  <a:srgbClr val="002060"/>
                </a:solidFill>
                <a:effectLst/>
              </a:rPr>
              <a:t>Игра «Кому что надо?»</a:t>
            </a:r>
            <a:endParaRPr lang="ru-RU" sz="5400" b="1" cap="none" spc="0" dirty="0">
              <a:ln w="0"/>
              <a:solidFill>
                <a:srgbClr val="002060"/>
              </a:solidFill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0"/>
          <a:stretch/>
        </p:blipFill>
        <p:spPr>
          <a:xfrm>
            <a:off x="1014050" y="3336717"/>
            <a:ext cx="4396153" cy="315200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090" b="8071"/>
          <a:stretch/>
        </p:blipFill>
        <p:spPr>
          <a:xfrm>
            <a:off x="6183926" y="3381677"/>
            <a:ext cx="3786551" cy="31070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7731" y="989065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игры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dirty="0"/>
              <a:t>каждому ребёнку предлагаются 2-3 большие карточки с изображением человека определенной профессии. Ребёнок берёт инструмент и называет его. Рассказывает </a:t>
            </a:r>
            <a:r>
              <a:rPr lang="ru-RU" sz="2400" b="1" dirty="0"/>
              <a:t>кому</a:t>
            </a:r>
            <a:r>
              <a:rPr lang="ru-RU" sz="2400" dirty="0"/>
              <a:t> нужен этот инструмент, что им можно делать и кладёт к картинке с изображением человека соответствующей профессии.</a:t>
            </a:r>
          </a:p>
        </p:txBody>
      </p:sp>
    </p:spTree>
    <p:extLst>
      <p:ext uri="{BB962C8B-B14F-4D97-AF65-F5344CB8AC3E}">
        <p14:creationId xmlns:p14="http://schemas.microsoft.com/office/powerpoint/2010/main" val="255839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055" y="1477107"/>
            <a:ext cx="10330960" cy="3253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«Мы </a:t>
            </a:r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должны воспитывать так, чтобы  ребенок чувствовал себя искателем и открывателем </a:t>
            </a:r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знаний».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</a:t>
            </a:r>
            <a:r>
              <a:rPr lang="ru-RU" sz="40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В.Сухомлинский</a:t>
            </a:r>
            <a:endParaRPr lang="ru-RU" sz="3200" b="1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92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img-fotki.yandex.ru/get/3310/167562796.187/0_f098a_943025ea_XXX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90" y="3125819"/>
            <a:ext cx="9372363" cy="337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756138"/>
            <a:ext cx="92822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3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561" y="993530"/>
            <a:ext cx="1014632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rgbClr val="002060"/>
                </a:solidFill>
              </a:rPr>
              <a:t>Обучать без принуждения, чтобы</a:t>
            </a:r>
            <a:br>
              <a:rPr lang="ru-RU" sz="4000" b="1" i="1" dirty="0">
                <a:solidFill>
                  <a:srgbClr val="002060"/>
                </a:solidFill>
              </a:rPr>
            </a:br>
            <a:r>
              <a:rPr lang="ru-RU" sz="4000" b="1" i="1" dirty="0">
                <a:solidFill>
                  <a:srgbClr val="002060"/>
                </a:solidFill>
              </a:rPr>
              <a:t>каждый ученик был не просто</a:t>
            </a:r>
            <a:br>
              <a:rPr lang="ru-RU" sz="4000" b="1" i="1" dirty="0">
                <a:solidFill>
                  <a:srgbClr val="002060"/>
                </a:solidFill>
              </a:rPr>
            </a:br>
            <a:r>
              <a:rPr lang="ru-RU" sz="4000" b="1" i="1" dirty="0">
                <a:solidFill>
                  <a:srgbClr val="002060"/>
                </a:solidFill>
              </a:rPr>
              <a:t>слушателем, а исследователем,</a:t>
            </a:r>
            <a:br>
              <a:rPr lang="ru-RU" sz="4000" b="1" i="1" dirty="0">
                <a:solidFill>
                  <a:srgbClr val="002060"/>
                </a:solidFill>
              </a:rPr>
            </a:br>
            <a:r>
              <a:rPr lang="ru-RU" sz="4000" b="1" i="1" dirty="0">
                <a:solidFill>
                  <a:srgbClr val="002060"/>
                </a:solidFill>
              </a:rPr>
              <a:t>фантазером, изобретателем и</a:t>
            </a:r>
            <a:br>
              <a:rPr lang="ru-RU" sz="4000" b="1" i="1" dirty="0">
                <a:solidFill>
                  <a:srgbClr val="002060"/>
                </a:solidFill>
              </a:rPr>
            </a:br>
            <a:r>
              <a:rPr lang="ru-RU" sz="4000" b="1" i="1" dirty="0">
                <a:solidFill>
                  <a:srgbClr val="002060"/>
                </a:solidFill>
              </a:rPr>
              <a:t>просто жил счастливой</a:t>
            </a:r>
            <a:br>
              <a:rPr lang="ru-RU" sz="4000" b="1" i="1" dirty="0">
                <a:solidFill>
                  <a:srgbClr val="002060"/>
                </a:solidFill>
              </a:rPr>
            </a:br>
            <a:r>
              <a:rPr lang="ru-RU" sz="4000" b="1" i="1" dirty="0">
                <a:solidFill>
                  <a:srgbClr val="002060"/>
                </a:solidFill>
              </a:rPr>
              <a:t>жизнью общения</a:t>
            </a:r>
            <a:r>
              <a:rPr lang="ru-RU" sz="4000" b="1" i="1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4000" b="1" i="1" dirty="0">
                <a:solidFill>
                  <a:srgbClr val="002060"/>
                </a:solidFill>
              </a:rPr>
              <a:t> </a:t>
            </a:r>
            <a:r>
              <a:rPr lang="ru-RU" sz="4000" b="1" i="1" dirty="0" smtClean="0">
                <a:solidFill>
                  <a:srgbClr val="002060"/>
                </a:solidFill>
              </a:rPr>
              <a:t>                                  Л. Толстой</a:t>
            </a:r>
          </a:p>
          <a:p>
            <a:pPr algn="ctr"/>
            <a:endParaRPr lang="ru-RU" sz="40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15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8362" y="1503486"/>
            <a:ext cx="93198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Одной из актуальных проблем начального обучения, требующего современного решения, является развитие креативного мышления, творческих способностей младших школьников. 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0115" y="1222019"/>
            <a:ext cx="90150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Креативность</a:t>
            </a:r>
            <a:r>
              <a:rPr lang="ru-RU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(лат. </a:t>
            </a:r>
            <a:r>
              <a:rPr lang="ru-RU" sz="3600" b="1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Creatio</a:t>
            </a:r>
            <a:r>
              <a:rPr lang="ru-RU" sz="3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создание, образ) в переводе с английского языка означает творчество, т.е. в самом общем виде это создание новых, оригинальных, более совершенных материальных и духовных ценностей, обладающих объективной или субъективной значимостью. 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3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2569" y="98875"/>
            <a:ext cx="64140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</a:t>
            </a:r>
            <a:r>
              <a:rPr lang="ru-RU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креативности</a:t>
            </a:r>
          </a:p>
        </p:txBody>
      </p:sp>
      <p:sp>
        <p:nvSpPr>
          <p:cNvPr id="4" name="Овал 3"/>
          <p:cNvSpPr/>
          <p:nvPr/>
        </p:nvSpPr>
        <p:spPr>
          <a:xfrm>
            <a:off x="3789486" y="1025525"/>
            <a:ext cx="2968616" cy="220125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rgbClr val="002060"/>
                </a:solidFill>
              </a:rPr>
              <a:t>Беглость </a:t>
            </a:r>
            <a:r>
              <a:rPr lang="ru-RU" b="1" u="sng" dirty="0" smtClean="0">
                <a:solidFill>
                  <a:srgbClr val="002060"/>
                </a:solidFill>
              </a:rPr>
              <a:t>мысли</a:t>
            </a:r>
            <a:r>
              <a:rPr lang="ru-RU" b="1" dirty="0" smtClean="0">
                <a:solidFill>
                  <a:srgbClr val="002060"/>
                </a:solidFill>
              </a:rPr>
              <a:t>– </a:t>
            </a:r>
            <a:r>
              <a:rPr lang="ru-RU" dirty="0">
                <a:solidFill>
                  <a:srgbClr val="002060"/>
                </a:solidFill>
              </a:rPr>
              <a:t>количество идей, возникающих в единицу времени.</a:t>
            </a:r>
          </a:p>
        </p:txBody>
      </p:sp>
      <p:sp>
        <p:nvSpPr>
          <p:cNvPr id="5" name="Овал 4"/>
          <p:cNvSpPr/>
          <p:nvPr/>
        </p:nvSpPr>
        <p:spPr>
          <a:xfrm>
            <a:off x="6510253" y="2465322"/>
            <a:ext cx="3170080" cy="220294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u="sng" dirty="0" smtClean="0">
                <a:solidFill>
                  <a:srgbClr val="002060"/>
                </a:solidFill>
              </a:rPr>
              <a:t>Оригинальность</a:t>
            </a:r>
            <a:r>
              <a:rPr lang="ru-RU" sz="2000" b="1" dirty="0" smtClean="0">
                <a:solidFill>
                  <a:srgbClr val="002060"/>
                </a:solidFill>
              </a:rPr>
              <a:t>–</a:t>
            </a:r>
            <a:r>
              <a:rPr lang="ru-RU" dirty="0" smtClean="0">
                <a:solidFill>
                  <a:srgbClr val="002060"/>
                </a:solidFill>
              </a:rPr>
              <a:t>способность </a:t>
            </a:r>
            <a:r>
              <a:rPr lang="ru-RU" dirty="0">
                <a:solidFill>
                  <a:srgbClr val="002060"/>
                </a:solidFill>
              </a:rPr>
              <a:t>производить необычные идеи, отличающиеся от общепринятых.</a:t>
            </a:r>
          </a:p>
        </p:txBody>
      </p:sp>
      <p:sp>
        <p:nvSpPr>
          <p:cNvPr id="6" name="Овал 5"/>
          <p:cNvSpPr/>
          <p:nvPr/>
        </p:nvSpPr>
        <p:spPr>
          <a:xfrm>
            <a:off x="3789486" y="4043983"/>
            <a:ext cx="3174023" cy="234802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u="sng" dirty="0">
                <a:solidFill>
                  <a:srgbClr val="002060"/>
                </a:solidFill>
              </a:rPr>
              <a:t>Гибкость </a:t>
            </a:r>
            <a:r>
              <a:rPr lang="ru-RU" u="sng" dirty="0" smtClean="0">
                <a:solidFill>
                  <a:srgbClr val="002060"/>
                </a:solidFill>
              </a:rPr>
              <a:t>мысли- </a:t>
            </a:r>
            <a:r>
              <a:rPr lang="ru-RU" dirty="0" smtClean="0">
                <a:solidFill>
                  <a:srgbClr val="002060"/>
                </a:solidFill>
              </a:rPr>
              <a:t>разнообразные </a:t>
            </a:r>
            <a:r>
              <a:rPr lang="ru-RU" dirty="0">
                <a:solidFill>
                  <a:srgbClr val="002060"/>
                </a:solidFill>
              </a:rPr>
              <a:t>стратегии при решении проблем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7" name="Овал 6"/>
          <p:cNvSpPr/>
          <p:nvPr/>
        </p:nvSpPr>
        <p:spPr>
          <a:xfrm>
            <a:off x="1046285" y="2465322"/>
            <a:ext cx="3103935" cy="22737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Метафоричность-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готовность работать в совершенно необычном контексте</a:t>
            </a:r>
          </a:p>
        </p:txBody>
      </p:sp>
    </p:spTree>
    <p:extLst>
      <p:ext uri="{BB962C8B-B14F-4D97-AF65-F5344CB8AC3E}">
        <p14:creationId xmlns:p14="http://schemas.microsoft.com/office/powerpoint/2010/main" val="235200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67520" y="2682355"/>
            <a:ext cx="2737244" cy="1396387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М</a:t>
            </a:r>
            <a:r>
              <a:rPr lang="ru-RU" sz="2400" b="1" dirty="0" smtClean="0"/>
              <a:t>етоды </a:t>
            </a:r>
            <a:r>
              <a:rPr lang="ru-RU" sz="2400" b="1" dirty="0"/>
              <a:t>развития креативного мышления</a:t>
            </a:r>
          </a:p>
        </p:txBody>
      </p:sp>
      <p:sp>
        <p:nvSpPr>
          <p:cNvPr id="3" name="Стрелка вверх 2"/>
          <p:cNvSpPr/>
          <p:nvPr/>
        </p:nvSpPr>
        <p:spPr>
          <a:xfrm>
            <a:off x="5340567" y="1975719"/>
            <a:ext cx="484632" cy="632723"/>
          </a:xfrm>
          <a:prstGeom prst="upArrow">
            <a:avLst/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85265" y="359480"/>
            <a:ext cx="2101755" cy="1473958"/>
          </a:xfrm>
          <a:prstGeom prst="roundRect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Создание поисковой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ситуации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Стрелка вверх 5"/>
          <p:cNvSpPr/>
          <p:nvPr/>
        </p:nvSpPr>
        <p:spPr>
          <a:xfrm rot="3161946">
            <a:off x="6958157" y="1880396"/>
            <a:ext cx="484632" cy="632723"/>
          </a:xfrm>
          <a:prstGeom prst="upArrow">
            <a:avLst/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68322" y="818123"/>
            <a:ext cx="2101755" cy="1473958"/>
          </a:xfrm>
          <a:prstGeom prst="roundRect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Ребусы,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Головоломки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Стрелка вверх 7"/>
          <p:cNvSpPr/>
          <p:nvPr/>
        </p:nvSpPr>
        <p:spPr>
          <a:xfrm rot="5400000">
            <a:off x="7244518" y="3212508"/>
            <a:ext cx="484632" cy="632723"/>
          </a:xfrm>
          <a:prstGeom prst="upArrow">
            <a:avLst/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03196" y="2682355"/>
            <a:ext cx="2101755" cy="1473958"/>
          </a:xfrm>
          <a:prstGeom prst="roundRect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Мозговой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штурм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трелка вверх 9"/>
          <p:cNvSpPr/>
          <p:nvPr/>
        </p:nvSpPr>
        <p:spPr>
          <a:xfrm rot="7843243">
            <a:off x="7000132" y="4473879"/>
            <a:ext cx="484632" cy="632723"/>
          </a:xfrm>
          <a:prstGeom prst="upArrow">
            <a:avLst/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897879" y="4790241"/>
            <a:ext cx="2101755" cy="1473958"/>
          </a:xfrm>
          <a:prstGeom prst="roundRect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Сочинение стихотворений, историй</a:t>
            </a:r>
          </a:p>
        </p:txBody>
      </p:sp>
      <p:sp>
        <p:nvSpPr>
          <p:cNvPr id="12" name="Стрелка вверх 11"/>
          <p:cNvSpPr/>
          <p:nvPr/>
        </p:nvSpPr>
        <p:spPr>
          <a:xfrm rot="10800000">
            <a:off x="5340567" y="4157517"/>
            <a:ext cx="484632" cy="632723"/>
          </a:xfrm>
          <a:prstGeom prst="upArrow">
            <a:avLst/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85265" y="4950421"/>
            <a:ext cx="2101755" cy="1473958"/>
          </a:xfrm>
          <a:prstGeom prst="roundRect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 «Если бы…</a:t>
            </a:r>
            <a:r>
              <a:rPr lang="ru-RU" dirty="0">
                <a:solidFill>
                  <a:schemeClr val="tx1"/>
                </a:solidFill>
              </a:rPr>
              <a:t>» </a:t>
            </a:r>
          </a:p>
        </p:txBody>
      </p:sp>
      <p:sp>
        <p:nvSpPr>
          <p:cNvPr id="14" name="Стрелка вверх 13"/>
          <p:cNvSpPr/>
          <p:nvPr/>
        </p:nvSpPr>
        <p:spPr>
          <a:xfrm rot="13929371">
            <a:off x="3700502" y="4509076"/>
            <a:ext cx="484632" cy="632723"/>
          </a:xfrm>
          <a:prstGeom prst="upArrow">
            <a:avLst/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61052" y="4669919"/>
            <a:ext cx="2101755" cy="1473958"/>
          </a:xfrm>
          <a:prstGeom prst="roundRect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Ролевые игры</a:t>
            </a:r>
          </a:p>
        </p:txBody>
      </p:sp>
      <p:sp>
        <p:nvSpPr>
          <p:cNvPr id="16" name="Стрелка вверх 15"/>
          <p:cNvSpPr/>
          <p:nvPr/>
        </p:nvSpPr>
        <p:spPr>
          <a:xfrm rot="16200000">
            <a:off x="3528342" y="3221768"/>
            <a:ext cx="484632" cy="632723"/>
          </a:xfrm>
          <a:prstGeom prst="upArrow">
            <a:avLst/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36179" y="2610405"/>
            <a:ext cx="2101755" cy="1473958"/>
          </a:xfrm>
          <a:prstGeom prst="roundRect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Нестандартные задания </a:t>
            </a:r>
          </a:p>
        </p:txBody>
      </p:sp>
      <p:sp>
        <p:nvSpPr>
          <p:cNvPr id="18" name="Стрелка вверх 17"/>
          <p:cNvSpPr/>
          <p:nvPr/>
        </p:nvSpPr>
        <p:spPr>
          <a:xfrm rot="18475452">
            <a:off x="3629509" y="1718502"/>
            <a:ext cx="484632" cy="632723"/>
          </a:xfrm>
          <a:prstGeom prst="upArrow">
            <a:avLst/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36178" y="690756"/>
            <a:ext cx="2101755" cy="1473958"/>
          </a:xfrm>
          <a:prstGeom prst="roundRect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Фишбоун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337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7118" y="149470"/>
            <a:ext cx="6160662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rgbClr val="002060"/>
                </a:solidFill>
                <a:effectLst/>
              </a:rPr>
              <a:t>«Мозговой штурм»</a:t>
            </a:r>
            <a:endParaRPr lang="ru-RU" sz="5400" b="0" cap="none" spc="0" dirty="0">
              <a:ln w="0"/>
              <a:solidFill>
                <a:srgbClr val="00206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40777" y="1553868"/>
            <a:ext cx="90736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проведения «Мозгового штурма»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Участвуют все.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высказываются и все слушают.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имеют равные права.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способствуют мирному разрешению конфликтных ситуаций.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Высказанные мысли и предложения не критикуются и не обсуждаются.</a:t>
            </a:r>
            <a:endParaRPr lang="ru-RU" sz="3600" b="1" i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37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8159" y="0"/>
            <a:ext cx="32816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i="1" cap="none" spc="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Фишбоун</a:t>
            </a:r>
            <a:endParaRPr lang="ru-RU" sz="5400" i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9131" y="1063869"/>
            <a:ext cx="39565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Голова рыбы</a:t>
            </a:r>
            <a:r>
              <a:rPr lang="ru-RU" sz="2400" dirty="0"/>
              <a:t> – </a:t>
            </a:r>
          </a:p>
          <a:p>
            <a:pPr algn="ctr"/>
            <a:r>
              <a:rPr lang="ru-RU" sz="2400" dirty="0"/>
              <a:t>формулировка проблемы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Хвост рыбы </a:t>
            </a:r>
            <a:r>
              <a:rPr lang="ru-RU" sz="2400" dirty="0"/>
              <a:t>- вывод</a:t>
            </a:r>
          </a:p>
          <a:p>
            <a:pPr algn="ctr"/>
            <a:endParaRPr lang="ru-RU" sz="2400" dirty="0">
              <a:solidFill>
                <a:srgbClr val="FF0000"/>
              </a:solidFill>
            </a:endParaRP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Верхние кости</a:t>
            </a:r>
            <a:r>
              <a:rPr lang="ru-RU" sz="2400" dirty="0"/>
              <a:t> – </a:t>
            </a:r>
          </a:p>
          <a:p>
            <a:pPr algn="ctr"/>
            <a:r>
              <a:rPr lang="ru-RU" sz="2400" dirty="0"/>
              <a:t>причины проблемы</a:t>
            </a:r>
          </a:p>
          <a:p>
            <a:pPr algn="ctr"/>
            <a:endParaRPr lang="ru-RU" sz="2400" dirty="0">
              <a:solidFill>
                <a:srgbClr val="FF0000"/>
              </a:solidFill>
            </a:endParaRP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Нижние кости </a:t>
            </a:r>
            <a:r>
              <a:rPr lang="ru-RU" sz="2400" dirty="0"/>
              <a:t>–</a:t>
            </a:r>
          </a:p>
          <a:p>
            <a:pPr algn="ctr"/>
            <a:r>
              <a:rPr lang="ru-RU" sz="2400" dirty="0"/>
              <a:t> факты и/или аргументы, подтверждающие причину проблемы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669" y="1327638"/>
            <a:ext cx="6213231" cy="465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47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2699415">
            <a:off x="1736842" y="1882552"/>
            <a:ext cx="3031316" cy="2828263"/>
          </a:xfrm>
          <a:prstGeom prst="rt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5"/>
            <a:endCxn id="8" idx="2"/>
          </p:cNvCxnSpPr>
          <p:nvPr/>
        </p:nvCxnSpPr>
        <p:spPr>
          <a:xfrm>
            <a:off x="3595687" y="3357565"/>
            <a:ext cx="4429141" cy="101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ый треугольник 7"/>
          <p:cNvSpPr/>
          <p:nvPr/>
        </p:nvSpPr>
        <p:spPr>
          <a:xfrm rot="2689371">
            <a:off x="8492833" y="2232900"/>
            <a:ext cx="2778762" cy="2473807"/>
          </a:xfrm>
          <a:prstGeom prst="rt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9" name="Дуга 8"/>
          <p:cNvSpPr/>
          <p:nvPr/>
        </p:nvSpPr>
        <p:spPr>
          <a:xfrm rot="6386153">
            <a:off x="1848960" y="3111051"/>
            <a:ext cx="914400" cy="914400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3084724">
            <a:off x="3914655" y="3133812"/>
            <a:ext cx="2655851" cy="2414262"/>
          </a:xfrm>
          <a:prstGeom prst="arc">
            <a:avLst>
              <a:gd name="adj1" fmla="val 15486688"/>
              <a:gd name="adj2" fmla="val 58156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Дуга 10"/>
          <p:cNvSpPr/>
          <p:nvPr/>
        </p:nvSpPr>
        <p:spPr>
          <a:xfrm rot="14868822">
            <a:off x="5765453" y="1727949"/>
            <a:ext cx="2103025" cy="2396883"/>
          </a:xfrm>
          <a:prstGeom prst="arc">
            <a:avLst>
              <a:gd name="adj1" fmla="val 16200000"/>
              <a:gd name="adj2" fmla="val 46555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Дуга 11"/>
          <p:cNvSpPr/>
          <p:nvPr/>
        </p:nvSpPr>
        <p:spPr>
          <a:xfrm rot="12849803">
            <a:off x="5453170" y="3062058"/>
            <a:ext cx="2641140" cy="2084144"/>
          </a:xfrm>
          <a:prstGeom prst="arc">
            <a:avLst>
              <a:gd name="adj1" fmla="val 16764891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4615676">
            <a:off x="4291306" y="1177170"/>
            <a:ext cx="2692238" cy="2993257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2024034" y="3214686"/>
            <a:ext cx="214314" cy="214314"/>
          </a:xfrm>
          <a:prstGeom prst="flowChartConnector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18150479">
            <a:off x="4068564" y="2107923"/>
            <a:ext cx="1055097" cy="369332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r>
              <a:rPr lang="ru-RU" dirty="0"/>
              <a:t>деревья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934648" y="2540843"/>
            <a:ext cx="39916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Какие </a:t>
            </a:r>
          </a:p>
          <a:p>
            <a:pPr algn="ctr"/>
            <a:r>
              <a:rPr lang="ru-RU" b="1" dirty="0"/>
              <a:t>бывают </a:t>
            </a:r>
          </a:p>
          <a:p>
            <a:pPr algn="ctr"/>
            <a:r>
              <a:rPr lang="ru-RU" b="1" dirty="0"/>
              <a:t>растения?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 rot="18034206">
            <a:off x="3219363" y="3869679"/>
            <a:ext cx="28963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ea typeface="Times New Roman" pitchFamily="18" charset="0"/>
                <a:cs typeface="Times New Roman" pitchFamily="18" charset="0"/>
              </a:rPr>
              <a:t>Один большой ствол, покрытый корой,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ea typeface="Times New Roman" pitchFamily="18" charset="0"/>
                <a:cs typeface="Times New Roman" pitchFamily="18" charset="0"/>
              </a:rPr>
              <a:t> от которого отходят ветки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8" name="Дуга 17"/>
          <p:cNvSpPr/>
          <p:nvPr/>
        </p:nvSpPr>
        <p:spPr>
          <a:xfrm rot="14868822">
            <a:off x="6908460" y="1656511"/>
            <a:ext cx="2103025" cy="2396883"/>
          </a:xfrm>
          <a:prstGeom prst="arc">
            <a:avLst>
              <a:gd name="adj1" fmla="val 16200000"/>
              <a:gd name="adj2" fmla="val 46555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2849803">
            <a:off x="6667616" y="3062058"/>
            <a:ext cx="2641140" cy="2084144"/>
          </a:xfrm>
          <a:prstGeom prst="arc">
            <a:avLst>
              <a:gd name="adj1" fmla="val 16764891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 rot="18165069">
            <a:off x="5297207" y="2163098"/>
            <a:ext cx="17708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/>
              <a:t>кустарники</a:t>
            </a:r>
          </a:p>
        </p:txBody>
      </p:sp>
      <p:sp>
        <p:nvSpPr>
          <p:cNvPr id="21" name="TextBox 20"/>
          <p:cNvSpPr txBox="1"/>
          <p:nvPr/>
        </p:nvSpPr>
        <p:spPr>
          <a:xfrm rot="7262298" flipV="1">
            <a:off x="4344961" y="4320581"/>
            <a:ext cx="286710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ea typeface="Times New Roman" pitchFamily="18" charset="0"/>
                <a:cs typeface="Times New Roman" pitchFamily="18" charset="0"/>
              </a:rPr>
              <a:t>Имеют не один ствол, а много стволов.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 rot="18079038">
            <a:off x="6784933" y="2398799"/>
            <a:ext cx="9286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/>
              <a:t>травы</a:t>
            </a:r>
          </a:p>
        </p:txBody>
      </p:sp>
      <p:sp>
        <p:nvSpPr>
          <p:cNvPr id="23" name="TextBox 22"/>
          <p:cNvSpPr txBox="1"/>
          <p:nvPr/>
        </p:nvSpPr>
        <p:spPr>
          <a:xfrm rot="17973058">
            <a:off x="5473189" y="4444962"/>
            <a:ext cx="307449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/>
              <a:t>Имеют мягкие зеленые стебли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159019" y="2258555"/>
            <a:ext cx="2286016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Чтобы определить, к какой группе относится растение, надо рассмотреть его главный отличительный признак:  вид ствола (если он есть)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66441" y="39649"/>
            <a:ext cx="69637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Фишбоун</a:t>
            </a: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«Растения»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68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408</TotalTime>
  <Words>374</Words>
  <Application>Microsoft Office PowerPoint</Application>
  <PresentationFormat>Широкоэкранный</PresentationFormat>
  <Paragraphs>70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Helvetica</vt:lpstr>
      <vt:lpstr>Times New Roman</vt:lpstr>
      <vt:lpstr>Trebuchet MS</vt:lpstr>
      <vt:lpstr>Wingdings 3</vt:lpstr>
      <vt:lpstr>Аспект</vt:lpstr>
      <vt:lpstr> Педагогический практикум                                        Плешкова Марина Владимировна, учитель начальных классов  МАОУ «СОШ №40»  г.Чебоксары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Педагогический практикум                                           </dc:title>
  <dc:creator>Dima</dc:creator>
  <cp:lastModifiedBy>Dima</cp:lastModifiedBy>
  <cp:revision>17</cp:revision>
  <dcterms:created xsi:type="dcterms:W3CDTF">2024-11-09T17:01:51Z</dcterms:created>
  <dcterms:modified xsi:type="dcterms:W3CDTF">2024-11-12T20:16:13Z</dcterms:modified>
</cp:coreProperties>
</file>