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9" r:id="rId4"/>
    <p:sldId id="267" r:id="rId5"/>
    <p:sldId id="270" r:id="rId6"/>
    <p:sldId id="258" r:id="rId7"/>
    <p:sldId id="260" r:id="rId8"/>
    <p:sldId id="259" r:id="rId9"/>
    <p:sldId id="262" r:id="rId10"/>
    <p:sldId id="263" r:id="rId11"/>
    <p:sldId id="264" r:id="rId12"/>
    <p:sldId id="266" r:id="rId13"/>
  </p:sldIdLst>
  <p:sldSz cx="10728325" cy="7199313"/>
  <p:notesSz cx="6888163" cy="10020300"/>
  <p:defaultTextStyle>
    <a:defPPr>
      <a:defRPr lang="ru-RU"/>
    </a:defPPr>
    <a:lvl1pPr marL="0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1pPr>
    <a:lvl2pPr marL="512201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2pPr>
    <a:lvl3pPr marL="1024402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3pPr>
    <a:lvl4pPr marL="1536603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4pPr>
    <a:lvl5pPr marL="2048805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5pPr>
    <a:lvl6pPr marL="2561006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6pPr>
    <a:lvl7pPr marL="3073207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7pPr>
    <a:lvl8pPr marL="3585408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8pPr>
    <a:lvl9pPr marL="4097609" algn="l" defTabSz="1024402" rtl="0" eaLnBrk="1" latinLnBrk="0" hangingPunct="1">
      <a:defRPr sz="20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3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50" autoAdjust="0"/>
  </p:normalViewPr>
  <p:slideViewPr>
    <p:cSldViewPr>
      <p:cViewPr varScale="1">
        <p:scale>
          <a:sx n="96" d="100"/>
          <a:sy n="96" d="100"/>
        </p:scale>
        <p:origin x="1560" y="96"/>
      </p:cViewPr>
      <p:guideLst>
        <p:guide orient="horz" pos="2268"/>
        <p:guide pos="33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CCD57-D46E-4C09-9B96-89BB8ECA4626}" type="datetimeFigureOut">
              <a:rPr lang="ru-RU" smtClean="0"/>
              <a:t>11.11.2024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44525" y="750888"/>
            <a:ext cx="55991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926B0-8008-4310-A86A-53ABBBBF267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926B0-8008-4310-A86A-53ABBBBF267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4625" y="2236454"/>
            <a:ext cx="9119076" cy="154318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9249" y="4079611"/>
            <a:ext cx="7509828" cy="18398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9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9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9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9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9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9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97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78036" y="288307"/>
            <a:ext cx="2413873" cy="614274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416" y="288307"/>
            <a:ext cx="7062814" cy="614274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464" y="4626226"/>
            <a:ext cx="9119076" cy="1429864"/>
          </a:xfrm>
        </p:spPr>
        <p:txBody>
          <a:bodyPr anchor="t"/>
          <a:lstStyle>
            <a:lvl1pPr algn="l">
              <a:defRPr sz="419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7464" y="3051377"/>
            <a:ext cx="9119076" cy="157484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9969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416" y="1679840"/>
            <a:ext cx="4738344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53565" y="1679840"/>
            <a:ext cx="4738344" cy="4751214"/>
          </a:xfrm>
        </p:spPr>
        <p:txBody>
          <a:bodyPr/>
          <a:lstStyle>
            <a:lvl1pPr>
              <a:defRPr sz="2939"/>
            </a:lvl1pPr>
            <a:lvl2pPr>
              <a:defRPr sz="2520"/>
            </a:lvl2pPr>
            <a:lvl3pPr>
              <a:defRPr sz="2100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6416" y="1611513"/>
            <a:ext cx="4740207" cy="671602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6416" y="2283115"/>
            <a:ext cx="4740207" cy="4147938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49841" y="1611513"/>
            <a:ext cx="4742069" cy="671602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49841" y="2283115"/>
            <a:ext cx="4742069" cy="4147938"/>
          </a:xfrm>
        </p:spPr>
        <p:txBody>
          <a:bodyPr/>
          <a:lstStyle>
            <a:lvl1pPr>
              <a:defRPr sz="2520"/>
            </a:lvl1pPr>
            <a:lvl2pPr>
              <a:defRPr sz="2100"/>
            </a:lvl2pPr>
            <a:lvl3pPr>
              <a:defRPr sz="1890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17" y="286639"/>
            <a:ext cx="3529545" cy="121988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4477" y="286640"/>
            <a:ext cx="5997432" cy="6144414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17" y="1506523"/>
            <a:ext cx="3529545" cy="4924531"/>
          </a:xfrm>
        </p:spPr>
        <p:txBody>
          <a:bodyPr/>
          <a:lstStyle>
            <a:lvl1pPr marL="0" indent="0">
              <a:buNone/>
              <a:defRPr sz="1470"/>
            </a:lvl1pPr>
            <a:lvl2pPr marL="479969" indent="0">
              <a:buNone/>
              <a:defRPr sz="1260"/>
            </a:lvl2pPr>
            <a:lvl3pPr marL="959937" indent="0">
              <a:buNone/>
              <a:defRPr sz="1050"/>
            </a:lvl3pPr>
            <a:lvl4pPr marL="1439906" indent="0">
              <a:buNone/>
              <a:defRPr sz="945"/>
            </a:lvl4pPr>
            <a:lvl5pPr marL="1919874" indent="0">
              <a:buNone/>
              <a:defRPr sz="945"/>
            </a:lvl5pPr>
            <a:lvl6pPr marL="2399843" indent="0">
              <a:buNone/>
              <a:defRPr sz="945"/>
            </a:lvl6pPr>
            <a:lvl7pPr marL="2879811" indent="0">
              <a:buNone/>
              <a:defRPr sz="945"/>
            </a:lvl7pPr>
            <a:lvl8pPr marL="3359780" indent="0">
              <a:buNone/>
              <a:defRPr sz="945"/>
            </a:lvl8pPr>
            <a:lvl9pPr marL="3839748" indent="0">
              <a:buNone/>
              <a:defRPr sz="94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2827" y="5039519"/>
            <a:ext cx="6436995" cy="59494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02827" y="643272"/>
            <a:ext cx="6436995" cy="4319588"/>
          </a:xfrm>
        </p:spPr>
        <p:txBody>
          <a:bodyPr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02827" y="5634463"/>
            <a:ext cx="6436995" cy="844919"/>
          </a:xfrm>
        </p:spPr>
        <p:txBody>
          <a:bodyPr/>
          <a:lstStyle>
            <a:lvl1pPr marL="0" indent="0">
              <a:buNone/>
              <a:defRPr sz="1470"/>
            </a:lvl1pPr>
            <a:lvl2pPr marL="479969" indent="0">
              <a:buNone/>
              <a:defRPr sz="1260"/>
            </a:lvl2pPr>
            <a:lvl3pPr marL="959937" indent="0">
              <a:buNone/>
              <a:defRPr sz="1050"/>
            </a:lvl3pPr>
            <a:lvl4pPr marL="1439906" indent="0">
              <a:buNone/>
              <a:defRPr sz="945"/>
            </a:lvl4pPr>
            <a:lvl5pPr marL="1919874" indent="0">
              <a:buNone/>
              <a:defRPr sz="945"/>
            </a:lvl5pPr>
            <a:lvl6pPr marL="2399843" indent="0">
              <a:buNone/>
              <a:defRPr sz="945"/>
            </a:lvl6pPr>
            <a:lvl7pPr marL="2879811" indent="0">
              <a:buNone/>
              <a:defRPr sz="945"/>
            </a:lvl7pPr>
            <a:lvl8pPr marL="3359780" indent="0">
              <a:buNone/>
              <a:defRPr sz="945"/>
            </a:lvl8pPr>
            <a:lvl9pPr marL="3839748" indent="0">
              <a:buNone/>
              <a:defRPr sz="94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16" y="288306"/>
            <a:ext cx="9655493" cy="11998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6416" y="1679840"/>
            <a:ext cx="9655493" cy="475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6416" y="6672697"/>
            <a:ext cx="250327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E4891-6525-449A-A781-1C7ACFE20835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65511" y="6672697"/>
            <a:ext cx="339730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88633" y="6672697"/>
            <a:ext cx="250327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F6E89-E206-4139-ABBB-8C1F8C5249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9937" rtl="0" eaLnBrk="1" latinLnBrk="0" hangingPunct="1"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76" indent="-359976" algn="l" defTabSz="959937" rtl="0" eaLnBrk="1" latinLnBrk="0" hangingPunct="1">
        <a:spcBef>
          <a:spcPct val="20000"/>
        </a:spcBef>
        <a:buFont typeface="Arial" pitchFamily="34" charset="0"/>
        <a:buChar char="•"/>
        <a:defRPr sz="3359" kern="1200">
          <a:solidFill>
            <a:schemeClr val="tx1"/>
          </a:solidFill>
          <a:latin typeface="+mn-lt"/>
          <a:ea typeface="+mn-ea"/>
          <a:cs typeface="+mn-cs"/>
        </a:defRPr>
      </a:lvl1pPr>
      <a:lvl2pPr marL="779949" indent="-299980" algn="l" defTabSz="959937" rtl="0" eaLnBrk="1" latinLnBrk="0" hangingPunct="1">
        <a:spcBef>
          <a:spcPct val="20000"/>
        </a:spcBef>
        <a:buFont typeface="Arial" pitchFamily="34" charset="0"/>
        <a:buChar char="–"/>
        <a:defRPr sz="2939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584575" y="1407496"/>
            <a:ext cx="7332398" cy="4597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117" dirty="0"/>
          </a:p>
          <a:p>
            <a:pPr algn="ctr"/>
            <a:r>
              <a:rPr lang="ru-RU" sz="2520" b="1" dirty="0"/>
              <a:t>Краткая презентация</a:t>
            </a:r>
          </a:p>
          <a:p>
            <a:pPr algn="ctr"/>
            <a:r>
              <a:rPr lang="ru-RU" sz="2520" b="1" dirty="0"/>
              <a:t> Образовательной программы</a:t>
            </a:r>
          </a:p>
          <a:p>
            <a:pPr algn="ctr"/>
            <a:r>
              <a:rPr lang="ru-RU" sz="2520" b="1" dirty="0"/>
              <a:t>дошкольного  образования</a:t>
            </a:r>
          </a:p>
          <a:p>
            <a:pPr algn="ctr"/>
            <a:r>
              <a:rPr lang="ru-RU" sz="2520" b="1" dirty="0"/>
              <a:t>муниципального бюджетного дошкольного образовательного учреждения</a:t>
            </a:r>
          </a:p>
          <a:p>
            <a:pPr algn="ctr"/>
            <a:endParaRPr lang="ru-RU" sz="1102" b="1" dirty="0"/>
          </a:p>
          <a:p>
            <a:pPr algn="ctr"/>
            <a:r>
              <a:rPr lang="ru-RU" sz="2939" b="1" dirty="0">
                <a:solidFill>
                  <a:srgbClr val="FF0000"/>
                </a:solidFill>
              </a:rPr>
              <a:t>«Детский сад №3 «Солнышко» </a:t>
            </a:r>
            <a:r>
              <a:rPr lang="ru-RU" sz="2939" b="1" dirty="0" err="1">
                <a:solidFill>
                  <a:srgbClr val="FF0000"/>
                </a:solidFill>
              </a:rPr>
              <a:t>Моргаушского</a:t>
            </a:r>
            <a:r>
              <a:rPr lang="ru-RU" sz="2939" b="1" dirty="0">
                <a:solidFill>
                  <a:srgbClr val="FF0000"/>
                </a:solidFill>
              </a:rPr>
              <a:t>  муниципального округа</a:t>
            </a:r>
          </a:p>
          <a:p>
            <a:pPr algn="ctr"/>
            <a:r>
              <a:rPr lang="ru-RU" sz="2939" b="1" dirty="0">
                <a:solidFill>
                  <a:srgbClr val="FF0000"/>
                </a:solidFill>
              </a:rPr>
              <a:t>на 2024 – 2025 уч. г.</a:t>
            </a:r>
          </a:p>
          <a:p>
            <a:pPr algn="ctr"/>
            <a:endParaRPr lang="ru-RU" sz="2520" dirty="0"/>
          </a:p>
          <a:p>
            <a:pPr algn="ctr"/>
            <a:r>
              <a:rPr lang="ru-RU" sz="2117" b="1" dirty="0"/>
              <a:t>(ориентирована на родителей (законных представителей)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575" y="1029537"/>
            <a:ext cx="8639175" cy="907101"/>
          </a:xfrm>
        </p:spPr>
        <p:txBody>
          <a:bodyPr>
            <a:noAutofit/>
          </a:bodyPr>
          <a:lstStyle/>
          <a:p>
            <a:r>
              <a:rPr lang="ru-RU" sz="2520" b="1" i="1" dirty="0">
                <a:solidFill>
                  <a:srgbClr val="C00000"/>
                </a:solidFill>
              </a:rPr>
              <a:t>Кадровый потенциал</a:t>
            </a:r>
            <a:br>
              <a:rPr lang="ru-RU" sz="2520" dirty="0">
                <a:solidFill>
                  <a:srgbClr val="C00000"/>
                </a:solidFill>
              </a:rPr>
            </a:br>
            <a:r>
              <a:rPr lang="ru-RU" sz="2520" b="1" dirty="0">
                <a:solidFill>
                  <a:srgbClr val="C00000"/>
                </a:solidFill>
              </a:rPr>
              <a:t>Сведения о педагогическом коллективе</a:t>
            </a:r>
            <a:br>
              <a:rPr lang="ru-RU" sz="2520" dirty="0"/>
            </a:br>
            <a:endParaRPr lang="ru-RU" sz="252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2664132"/>
              </p:ext>
            </p:extLst>
          </p:nvPr>
        </p:nvGraphicFramePr>
        <p:xfrm>
          <a:off x="1835770" y="1703315"/>
          <a:ext cx="6480722" cy="4068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365">
                <a:tc gridSpan="2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Характеристика кадрового состава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Количество человек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856">
                <a:tc rowSpan="3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образованию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Высшее педагогическое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 педагогов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Среднее педагогическое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 педагога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3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Другое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856">
                <a:tc rowSpan="4"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педагогическому стажу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 5 лет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baseline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педагогов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 5 до 10 лет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 педагога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 10 до 15 лет</a:t>
                      </a:r>
                      <a:endParaRPr lang="ru-RU" sz="12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педагога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Свыше 15 лет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 педагогов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449">
                <a:tc rowSpan="4">
                  <a:txBody>
                    <a:bodyPr/>
                    <a:lstStyle/>
                    <a:p>
                      <a:pPr marL="0" indent="182563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результатам аттестации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Высшая квалификационная категория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 педагогов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Первая квалификационная категория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r>
                        <a:rPr lang="ru-RU" sz="1300" b="1" baseline="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педагогов</a:t>
                      </a:r>
                      <a:endParaRPr lang="ru-RU" sz="13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 имеют квалификационной категории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-</a:t>
                      </a: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Соответствие занимаемой должности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79524" y="6005247"/>
            <a:ext cx="5968194" cy="355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5991" tIns="47995" rIns="95991" bIns="47995" numCol="1" anchor="ctr" anchorCtr="0" compatLnSpc="1">
            <a:prstTxWarp prst="textNoShape">
              <a:avLst/>
            </a:prstTxWarp>
            <a:spAutoFit/>
          </a:bodyPr>
          <a:lstStyle/>
          <a:p>
            <a:pPr indent="473302" algn="ctr" defTabSz="959937" fontAlgn="base">
              <a:spcBef>
                <a:spcPct val="0"/>
              </a:spcBef>
              <a:spcAft>
                <a:spcPct val="0"/>
              </a:spcAft>
            </a:pPr>
            <a:r>
              <a:rPr lang="ru-RU" sz="168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Средний возраст педагогического коллектива – 45 лет</a:t>
            </a:r>
            <a:endParaRPr lang="ru-RU" sz="168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0167" y="1029537"/>
            <a:ext cx="6500889" cy="604734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b="1" dirty="0">
                <a:solidFill>
                  <a:srgbClr val="C00000"/>
                </a:solidFill>
              </a:rPr>
              <a:t>Особенности взаимодействия педагогического коллектива с семьями воспитанников</a:t>
            </a:r>
            <a:br>
              <a:rPr lang="ru-RU" sz="1470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800" y="1679840"/>
            <a:ext cx="7634765" cy="4751213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Ведущая цель взаимодействия нашего детского сада с семьёй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создание в детском саду необходимых условий для развития ответственных и взаимозависимых отношений с семьями воспитанников, обеспечивающих целостное развитие личности ребёнка, компетентности его родителей, заключающийся в способности разрешать разные типы социально – педагогических ситуаций, связанных с воспитанием ребёнка.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задачи: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изучения отношения педагогов и родителей к различным вопросам воспитания. Обучения, развития детей. Условий организации разнообразной деятельности в детском саду и семье;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знакомство педагогов и родителей с лучшим опытом воспитания детей дошкольного возраста в детском саду и семье, раскрывающим средства, формы и методы развития важных интегративных качеств ребёнка (любознательности, эмоциональной отзывчивости, способности выстраивать взаимодействия со взрослыми и сверстниками др.), а также знакомство с трудностями, возникающими в семейном и общественном воспитании дошкольников;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информирование друг друга об актуальных задачах воспитания и обучения детей на разных возрастных этапах их развития и о возможностях детского сада и семьи в решении этих задач;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в детском саду условий для разнообразного по содержанию и формам сотрудничества, способствующего развитию конструктивного взаимодействия педагогов и родителей с детьми, возникновению чувства единения, радости, гордости за полученные результаты;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привлечение семей воспитанников к участию в совместных с педагогами мероприятиях, организуемых в районе, республике;</a:t>
            </a:r>
          </a:p>
          <a:p>
            <a:pPr lvl="0" algn="just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поощрение родителей за внимательное отношение к разнообразным стремлениям и потребностям ребёнка и создание необходимых условий для их удовлетворения в семье.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067" y="349212"/>
            <a:ext cx="7785948" cy="52914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Взаимодействие с семьёй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433392" y="1031368"/>
          <a:ext cx="7531170" cy="5823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6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43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4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Участие родителей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latin typeface="Times New Roman"/>
                          <a:ea typeface="Times New Roman"/>
                          <a:cs typeface="Times New Roman"/>
                        </a:rPr>
                        <a:t>в жизни ДОУ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500" b="1" dirty="0">
                          <a:latin typeface="Times New Roman"/>
                          <a:ea typeface="Times New Roman"/>
                          <a:cs typeface="Times New Roman"/>
                        </a:rPr>
                        <a:t>Формы участия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В проведении мониторинговых исследований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-Анкетирование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Социологический опрос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«Родительская почта»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3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В создании условий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Участие в субботниках по благоустройству территории;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-помощь в создании предметно-развивающей среды;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-оказание помощи в ремонтных работах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В управлении ДОУ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участие в работе совета родителей, педагогических советах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7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В просветительской деятельности, направленной на  повышение педагогической культуры, расширение информационного поля родителей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-наглядная информация: стенды,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папки-передвижки,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семейные и групповые фотоальбомы, фоторепортажи «Из жизни группы»,«Мы благодарим»;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-памятки;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-консультации, семинары, семинары-практикумы, конференции;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распространение опыта семейного воспитания;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родительские собрания;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-обновление информации на сайте ДОУ.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5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В воспитательно-образовательном процессе ДОУ, направленном на установление сотрудничества и партнерских отношений с целью вовлечения родителей в единое образовательное пространство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-Дни открытых дверей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Дни здоровья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Совместные праздники, развлечения.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Встречи с интересными людьми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-Участие в творческих выставках, смотрах-конкурсах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Мероприятия с родителями в рамках проектной деятельности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- Жюри конкурсов, смотров-конкурсов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642" y="1105129"/>
            <a:ext cx="8928992" cy="5360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80" b="1" dirty="0">
                <a:latin typeface="Times New Roman" pitchFamily="18" charset="0"/>
                <a:cs typeface="Times New Roman" pitchFamily="18" charset="0"/>
              </a:rPr>
              <a:t>Образовательная программа - </a:t>
            </a:r>
          </a:p>
          <a:p>
            <a:pPr algn="ctr"/>
            <a:r>
              <a:rPr lang="ru-RU" sz="1680" b="1" dirty="0">
                <a:latin typeface="Times New Roman" pitchFamily="18" charset="0"/>
                <a:cs typeface="Times New Roman" pitchFamily="18" charset="0"/>
              </a:rPr>
              <a:t> это нормативно-управленческий документ дошкольного учреждения, характеризующий специфику содержания образования, особенности организации воспитательно-образовательного процесса, характер оказываемых образовательных услуг</a:t>
            </a:r>
          </a:p>
          <a:p>
            <a:pPr algn="ctr"/>
            <a:endParaRPr lang="ru-RU" sz="168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Разработана в соответствии с федеральным государственным образовательным стандартом дошкольного образования, утвержденным приказом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РФ от 17 октября 2013 г. № 1155, зарегистрированном в Минюсте РФ 14 ноября 2013 г., регистрационный № 30384;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 редакции приказа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России от 8 ноября 2022 г. №955, зарегистрировано в Минюсте России 6 февраля 21023 г., регистрационный №72264)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и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федеральной образовательной программой дошкольного образования (утверждена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приказомМинпросвещения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России от 25 ноября 2022 г. №1028, зарегистрировано в Минюсте России 28 декабря 2022 г., регистрационный №71847)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b="1" dirty="0"/>
              <a:t> </a:t>
            </a:r>
            <a:endParaRPr lang="ru-RU" sz="1800" dirty="0"/>
          </a:p>
          <a:p>
            <a:pPr lvl="0" algn="ctr">
              <a:buFont typeface="Arial" pitchFamily="34" charset="0"/>
              <a:buChar char="•"/>
            </a:pPr>
            <a:endParaRPr lang="ru-RU" altLang="ru-RU" sz="1680" b="1" i="1" dirty="0"/>
          </a:p>
          <a:p>
            <a:pPr algn="ctr"/>
            <a:endParaRPr lang="ru-RU" sz="2117" b="1" dirty="0"/>
          </a:p>
          <a:p>
            <a:pPr algn="ctr"/>
            <a:endParaRPr lang="ru-RU" sz="2117" b="1" dirty="0"/>
          </a:p>
          <a:p>
            <a:pPr algn="ctr"/>
            <a:endParaRPr lang="ru-RU" sz="2117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738" y="4751784"/>
            <a:ext cx="7272808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8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 дошкольного образования муниципального бюджетного дошкольного образовательного учреждения  "Детский сад №3 "Солнышко" Моргаушского муниципального округа Чувашской Республики на 2024- 2025 учебный год   принята на Педагогическом Совете (</a:t>
            </a:r>
            <a:r>
              <a:rPr lang="ru-RU" sz="168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Пртокол</a:t>
            </a:r>
            <a:r>
              <a:rPr lang="ru-RU" sz="168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№6 от 30. 08. 2024 г.) и утверждена приказом заведующего № 113 -о/д от 30. 08. 2024 г. </a:t>
            </a:r>
          </a:p>
          <a:p>
            <a:pPr algn="ctr"/>
            <a:endParaRPr lang="ru-RU" sz="168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90" y="1727448"/>
            <a:ext cx="8136904" cy="475121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Образовательная программа МБДОУ «Детский сад №3 «Солнышко» </a:t>
            </a:r>
            <a:r>
              <a:rPr lang="ru-RU" sz="1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Моргаушского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муниципального округа позволяет реализовать</a:t>
            </a:r>
          </a:p>
          <a:p>
            <a:pPr algn="ctr"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основополагающие функции дошкольного уровня образования:</a:t>
            </a:r>
          </a:p>
          <a:p>
            <a:pPr algn="ctr">
              <a:buNone/>
            </a:pP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обучение и воспитание ребенка дошкольного возраста как гражданина Российской Федерации, формирование основ его гражданской и культурной идентичности на соответствующем его возрасту содержании доступными средствами;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единого ядра содержания дошкольного образования, ориентированного на приобщение детей к традиционным духовно-нравственным и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социо­культурным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ценностям российского народа, воспитание подрастающего поколения как знающего и уважающего историю и культуру своей семьи, большой и малой Родины;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единого федерального образовательного пространства воспитания и обучения детей от рождения до поступления в общеобразовательную организацию, обеспечивающего ребенку и его родителям (законным представителям) равные, качественные условия дошкольного образования вне зависимости от места проживания».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666" y="791344"/>
            <a:ext cx="8856984" cy="5832649"/>
          </a:xfrm>
        </p:spPr>
        <p:txBody>
          <a:bodyPr>
            <a:noAutofit/>
          </a:bodyPr>
          <a:lstStyle/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Образовательный процесс в организации осуществляется в соответствии с образовательной программой организации на учебный год, расписанием занятий, календарными планами образовательной деятельности педагогов </a:t>
            </a:r>
          </a:p>
          <a:p>
            <a:r>
              <a:rPr lang="ru-RU" sz="1200" b="1" u="sng" dirty="0">
                <a:latin typeface="Times New Roman" pitchFamily="18" charset="0"/>
                <a:cs typeface="Times New Roman" pitchFamily="18" charset="0"/>
              </a:rPr>
              <a:t>по 5 образовательным областям:</a:t>
            </a:r>
            <a:b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1. Социально-коммуникативное развитие;</a:t>
            </a:r>
            <a:b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2. Познавательное развитие;</a:t>
            </a:r>
            <a:b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3. Речевое развитие;</a:t>
            </a:r>
            <a:b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4. Художественно-эстетическое развитие;</a:t>
            </a:r>
            <a:b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5. Физическое развитие.</a:t>
            </a:r>
          </a:p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b="1" u="sng" dirty="0">
                <a:latin typeface="Times New Roman" pitchFamily="18" charset="0"/>
                <a:cs typeface="Times New Roman" pitchFamily="18" charset="0"/>
              </a:rPr>
              <a:t>Программа включает  три основных раздела:</a:t>
            </a:r>
            <a:b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целевой</a:t>
            </a:r>
            <a:b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содержательный</a:t>
            </a:r>
            <a:b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</a:p>
          <a:p>
            <a:pPr>
              <a:buNone/>
            </a:pPr>
            <a:r>
              <a:rPr lang="ru-RU" sz="1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каждом из них отражается обязательная часть и часть, формируемая участниками образовательных отношений. Обязательная часть программы предполагает комплексность подхода, обеспечивая развитие детей во всех пяти взаимодополняющих образовательных областях. </a:t>
            </a:r>
          </a:p>
          <a:p>
            <a:pPr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Обязательная часть программы ДОО соответствует ФОП ДО и составляет не менее 60 процентов от общего объема программы. </a:t>
            </a:r>
          </a:p>
          <a:p>
            <a:pPr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Образовательная программа МБДОУ «Детский сад №3 «Солнышко»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Моргаушского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муниципального округа включает в себя учебно-методическую документацию, в состав которой входят рабочая программа воспитания, примерный режим и распорядок дня   групп, календарный план воспитательной работы.</a:t>
            </a:r>
          </a:p>
          <a:p>
            <a:pPr>
              <a:buNone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Реализация программы ДОО предполагает интеграцию задач обучения и воспитания в едином образовательном процессе, предусматривает взаимодействие с разными субъектами образовательных отношений; обеспечивает основу для преемственности уровней дошкольного и начального общего образования.</a:t>
            </a:r>
          </a:p>
          <a:p>
            <a:pPr>
              <a:buNone/>
            </a:pPr>
            <a:r>
              <a:rPr lang="ru-RU" sz="1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Часть, формируемая участниками образовательных отношений, составляет не более 40 процентов и ориентирована:</a:t>
            </a:r>
          </a:p>
          <a:p>
            <a:pPr lvl="0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на специфику национальных,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и иных условий, в том числе региональных, в которых осуществляется образовательная деятельность;</a:t>
            </a:r>
          </a:p>
          <a:p>
            <a:pPr lvl="0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сложившиеся традиции ДОО;</a:t>
            </a:r>
          </a:p>
          <a:p>
            <a:pPr lvl="0"/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парциальные образовательные программы и формы организации работы с детьми, которые соответствуют потребностям и интересам детей.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28325" cy="72094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СОДЕРЖАНИЕ ПРОГРАММЫ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666" y="1151384"/>
            <a:ext cx="871296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 целевом разделе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ДОУ представлены: цели, задачи, принципы ее формирования; планируемые результаты освоения программы в младенческом, раннем, дошкольном возрастах, а также на этапе завершения освоения программы; подходы к педагогической диагностике достижения планируемых результатов.</a:t>
            </a:r>
          </a:p>
          <a:p>
            <a:pPr algn="just"/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Содержательный раздел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ДОУ включает задачи и содержание образовательной деятельности по каждой из образовательных областей для всех возрастных групп обучающихся (социально – коммуникативное, познавательное, речевое, художественно – эстетическое, физическое развитие). В нём представлены описания вариативных форм, способов, методов и средств реализации программы; особенностей образовательной деятельности разных видов и культурных практик и способов поддержки детской инициативы; взаимодействия педагогического коллектива с семьями обучающихся; направления и задачи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- развивающей работы (далее – КРР) с детьми дошкольного возраста с особыми образовательными потребностями различных целевых групп, в том числе детей с ограниченными возможностями здоровья (далее – ОВЗ) и детей – инвалидов.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 содержательный раздел  программы ДОУ входит рабочая программа воспитания, которая раскрывает задачи и направления воспитательной работы, предусматривает приобщение детей к российским традиционным духовным ценностям, включая культурные ценности чувашского народа, правилам и нормам поведения в российском обществе.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программы ДОО включает описание психолого-педагогических и кадровых условий реализации  программы; организации развивающей предметно-пространственной среды (далее – РППС) в ДОО; материально – техническое обеспечение Программы, обеспеченность методическими материалами средствами обучения и воспитания.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Раздел включает примерные перечни художественной литературы, музыкальных произведений, произведений изобразительного искусства для использования в образовательной работе в разных возрастных группах, а также примерный перечень рекомендованных для семейного просмотра анимационных произведений. </a:t>
            </a:r>
          </a:p>
          <a:p>
            <a:pPr algn="just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 разделе представлены примерный режим и распорядок дня в дошкольных группах,  календарный план воспитательной работы.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71674" y="1223393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9969" algn="ctr" defTabSz="959937" fontAlgn="base">
              <a:spcBef>
                <a:spcPct val="0"/>
              </a:spcBef>
              <a:spcAft>
                <a:spcPct val="0"/>
              </a:spcAft>
              <a:tabLst>
                <a:tab pos="576629" algn="l"/>
              </a:tabLst>
            </a:pP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 образовательной программы МБДОУ «Детский сад №3 «Солнышко» </a:t>
            </a:r>
            <a:r>
              <a:rPr lang="ru-RU" sz="1400" b="1" dirty="0" err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Моргаушского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муниципального округа: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  <a:p>
            <a:pPr indent="479969" algn="just" defTabSz="959937" eaLnBrk="0" fontAlgn="base" hangingPunct="0">
              <a:spcBef>
                <a:spcPct val="0"/>
              </a:spcBef>
              <a:spcAft>
                <a:spcPct val="0"/>
              </a:spcAft>
              <a:tabLst>
                <a:tab pos="576629" algn="l"/>
              </a:tabLst>
            </a:pPr>
            <a:r>
              <a:rPr lang="ru-RU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Разностороннее развитие ребенка в период дошкольного детства с учетом возрастных и индивидуальных особенностей на основе духовно-нравственных ценностей российского народа, исторических и национально-культурных традиций.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79969" algn="just" defTabSz="959937" eaLnBrk="0" fontAlgn="base" hangingPunct="0">
              <a:spcBef>
                <a:spcPct val="0"/>
              </a:spcBef>
              <a:spcAft>
                <a:spcPct val="0"/>
              </a:spcAft>
              <a:tabLst>
                <a:tab pos="576629" algn="l"/>
              </a:tabLst>
            </a:pPr>
            <a:endParaRPr lang="ru-RU" sz="1600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479969" algn="just" defTabSz="959937" eaLnBrk="0" fontAlgn="base" hangingPunct="0">
              <a:spcBef>
                <a:spcPct val="0"/>
              </a:spcBef>
              <a:spcAft>
                <a:spcPct val="0"/>
              </a:spcAft>
              <a:tabLst>
                <a:tab pos="576629" algn="l"/>
              </a:tabLst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Задачи:</a:t>
            </a:r>
          </a:p>
          <a:p>
            <a:pPr indent="479969" algn="just" defTabSz="959937" eaLnBrk="0" fontAlgn="base" hangingPunct="0">
              <a:spcBef>
                <a:spcPct val="0"/>
              </a:spcBef>
              <a:spcAft>
                <a:spcPct val="0"/>
              </a:spcAft>
              <a:tabLst>
                <a:tab pos="576629" algn="l"/>
              </a:tabLst>
            </a:pPr>
            <a:endParaRPr lang="ru-RU" sz="1600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043682" y="2754236"/>
            <a:ext cx="8640959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единых для Российской Федерации содержания ДО и планируемых результатов освоения образовательной программы ДО;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приобщение детей (в соответствии с возрастными особенностями) к базовым ценностям российского народа – жизнь, достоинство, права и свободы человека, патриотизм, гражданственность, высокие нравственные идеалы, крепкая семья, созидательный труд, приоритет духовного над материальным, гуманизм, милосердие, справедливость, коллективизм, взаимопомощь и взаимоуважение, историческая память и пре­емственность поколений, единство народов России; создание условий для формирования ценностного отношения к окружающему миру, становления опыта действий и поступков на основе осмысления ценностей;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построение (структурирование) содержания образовательной работы на основе учета возрастных и индивидуальных особенностей развития; 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динамики развития социальных, нравственных, патриотических, эстетических, интеллектуальных, физических качеств и способностей ребенка, его инициативности, самостоятельности и ответственности;  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достижение детьми на этапе завершения дошкольного образования уровня развития, необходимого и достаточного для успешного освоения ими образовательных программ начального общего образования;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детей, в том числе их эмоционального благополучия;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12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2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138" y="3767235"/>
            <a:ext cx="1997795" cy="2663727"/>
          </a:xfrm>
        </p:spPr>
      </p:pic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438"/>
            <a:ext cx="10728324" cy="7199313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584576" y="1304390"/>
            <a:ext cx="7307978" cy="25899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991" tIns="47995" rIns="95991" bIns="47995" numCol="1" anchor="ctr" anchorCtr="0" compatLnSpc="1">
            <a:prstTxWarp prst="textNoShape">
              <a:avLst/>
            </a:prstTxWarp>
            <a:spAutoFit/>
          </a:bodyPr>
          <a:lstStyle/>
          <a:p>
            <a:pPr indent="479969" algn="just" defTabSz="959937" fontAlgn="base">
              <a:spcBef>
                <a:spcPct val="0"/>
              </a:spcBef>
              <a:spcAft>
                <a:spcPct val="0"/>
              </a:spcAft>
            </a:pPr>
            <a:r>
              <a:rPr lang="ru-RU" sz="1800" b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Приоритетным </a:t>
            </a:r>
            <a:r>
              <a:rPr lang="ru-RU" sz="180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направлением работы нашего дошкольного учреждения  является осуществление деятельности по познавательно – речевому развитию детей. В соответствии с приоритетом  часть, формируемая участниками образовательного процесса, реализуется в соответствии с парциальными  программой:  </a:t>
            </a:r>
          </a:p>
          <a:p>
            <a:pPr indent="479969" algn="just" defTabSz="959937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Петерсон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Л. Г., </a:t>
            </a:r>
            <a:r>
              <a:rPr lang="ru-RU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Кочемасова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Е. Е. Парциальная образовательная программа математического развития дошкольников «</a:t>
            </a:r>
            <a:r>
              <a:rPr lang="ru-RU" sz="1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Игралочка</a:t>
            </a:r>
            <a:r>
              <a:rPr 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». – М.: Бином. Лаборатория знаний, 2019. </a:t>
            </a:r>
            <a:endParaRPr lang="ru-RU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Петерсон, Кочемасова - Игралочка. Парциальная образовательная программа математического развития дошкольников. 3-7 лет обложка книги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0026" y="3815680"/>
            <a:ext cx="1810495" cy="28773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33392" y="2599811"/>
            <a:ext cx="7634765" cy="35871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991" tIns="47995" rIns="95991" bIns="47995" numCol="1" anchor="ctr" anchorCtr="0" compatLnSpc="1">
            <a:prstTxWarp prst="textNoShape">
              <a:avLst/>
            </a:prstTxWarp>
            <a:spAutoFit/>
          </a:bodyPr>
          <a:lstStyle/>
          <a:p>
            <a:pPr indent="479969" algn="just" defTabSz="959937" fontAlgn="base">
              <a:spcBef>
                <a:spcPct val="0"/>
              </a:spcBef>
              <a:spcAft>
                <a:spcPct val="0"/>
              </a:spcAft>
              <a:tabLst>
                <a:tab pos="576629" algn="l"/>
              </a:tabLst>
            </a:pPr>
            <a:r>
              <a:rPr lang="ru-RU" sz="126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соответствии с национальной программой развития образования Чувашской Республики актуальным  направлением образования  является формирование у ребёнка начал национального самосознания, уважительного и доброжелательного отношения к людям других национальностей, интереса к национальной культуре и традициям. Их решение обеспечивается за счёт обучения  </a:t>
            </a:r>
            <a:r>
              <a:rPr lang="ru-RU" sz="1260" dirty="0" err="1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чуващскому</a:t>
            </a:r>
            <a:r>
              <a:rPr lang="ru-RU" sz="126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языку, использования краеведческого материала в содержании образования и произведений национальной культуры: народного фольклора, декоративно – прикладного творчества, классического и современного музыкального искусства и литературы. Для реализации данного направления педагогический коллектив детского сада использует следующие программы и педагогические технологии:</a:t>
            </a:r>
            <a:endParaRPr lang="ru-RU" sz="126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Примерная программа обучения чувашскому языку русскоязычных дошкольников/ С. Г. Михайлова. – Чебоксары: Чуваш. </a:t>
            </a:r>
            <a:r>
              <a:rPr lang="ru-RU" sz="126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6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ун-т, 2016;</a:t>
            </a:r>
          </a:p>
          <a:p>
            <a:pPr>
              <a:buFont typeface="Arial" pitchFamily="34" charset="0"/>
              <a:buChar char="•"/>
            </a:pP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по социально – коммуникативному развитию детей дошкольного возраста с учётом регионального компонента «Традиции чувашского края": примерная парциальная образовательная программа / Л. Б. Соловей- Чебоксары: Чуваш. кн. изд-во, 2015.</a:t>
            </a:r>
          </a:p>
          <a:p>
            <a:pPr>
              <a:buFont typeface="Arial" pitchFamily="34" charset="0"/>
              <a:buChar char="•"/>
            </a:pP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126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этноэкологического</a:t>
            </a: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развития детей 5-6 лет "Загадки родной природы": примерная парциальная образовательная программа / Т.В.Мурашкина. - Чебоксары: Чуваш. кн. изд-во, 2015.</a:t>
            </a:r>
          </a:p>
          <a:p>
            <a:pPr>
              <a:buFont typeface="Arial" pitchFamily="34" charset="0"/>
              <a:buChar char="•"/>
            </a:pPr>
            <a:r>
              <a:rPr lang="ru-RU" sz="126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по приобщению детей 6-7 лет к национальным традициям физического воспитания "Родники здоровья": примерная парциальная образовательная программа / И.В.Махалова. - Чебоксары: Чуваш. кн. изд-во, 2015.</a:t>
            </a:r>
          </a:p>
        </p:txBody>
      </p:sp>
      <p:pic>
        <p:nvPicPr>
          <p:cNvPr id="6149" name="Picture 5" descr="http://www.kapi185.ru/uploads/posts/2016-01/1453107418_programma-zagadki-rodnoy-prirody-m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802" y="791344"/>
            <a:ext cx="1260633" cy="1784968"/>
          </a:xfrm>
          <a:prstGeom prst="rect">
            <a:avLst/>
          </a:prstGeom>
          <a:noFill/>
        </p:spPr>
      </p:pic>
      <p:pic>
        <p:nvPicPr>
          <p:cNvPr id="6153" name="Picture 9" descr="http://www.kapi185.ru/uploads/posts/2016-01/1453107480_programma-rodniki-zdorovya-m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042" y="791344"/>
            <a:ext cx="1221715" cy="1714688"/>
          </a:xfrm>
          <a:prstGeom prst="rect">
            <a:avLst/>
          </a:prstGeom>
          <a:noFill/>
        </p:spPr>
      </p:pic>
      <p:pic>
        <p:nvPicPr>
          <p:cNvPr id="7170" name="Picture 2" descr="https://avatars.mds.yandex.net/i?id=2c9249b4e1896492696d113b8df5fb20_l-5236382-images-thumbs&amp;n=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74" y="791344"/>
            <a:ext cx="1230141" cy="1735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oksana\Desktop\1133303_html_m4b3865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10728324" cy="71993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575" y="288306"/>
            <a:ext cx="8639175" cy="21208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825959"/>
              </p:ext>
            </p:extLst>
          </p:nvPr>
        </p:nvGraphicFramePr>
        <p:xfrm>
          <a:off x="1886942" y="1861046"/>
          <a:ext cx="6069508" cy="90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4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7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Дети раннего возраста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Дети дошкольного возраста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7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149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7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Девочки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Мальчики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7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87 (46%)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101 (54%)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08984" y="844211"/>
            <a:ext cx="6198522" cy="1001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1" tIns="47995" rIns="95991" bIns="47995" numCol="1" anchor="ctr" anchorCtr="0" compatLnSpc="1">
            <a:prstTxWarp prst="textNoShape">
              <a:avLst/>
            </a:prstTxWarp>
            <a:spAutoFit/>
          </a:bodyPr>
          <a:lstStyle/>
          <a:p>
            <a:pPr indent="473302" algn="just" defTabSz="959937" fontAlgn="base">
              <a:spcBef>
                <a:spcPct val="0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участники реализации программы: воспитанники, родители (законные представители), педагоги.</a:t>
            </a:r>
            <a:endParaRPr lang="ru-RU" sz="147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indent="473302" algn="just" defTabSz="95993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Общая численность воспитанников  - 188 детей от 1 до 7 лет, среди них:</a:t>
            </a:r>
            <a:endParaRPr lang="ru-RU" sz="147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508983" y="2809037"/>
            <a:ext cx="6878848" cy="54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91" tIns="47995" rIns="95991" bIns="47995" numCol="1" anchor="ctr" anchorCtr="0" compatLnSpc="1">
            <a:prstTxWarp prst="textNoShape">
              <a:avLst/>
            </a:prstTxWarp>
            <a:spAutoFit/>
          </a:bodyPr>
          <a:lstStyle/>
          <a:p>
            <a:pPr indent="473302" algn="ctr" defTabSz="959937" fontAlgn="base">
              <a:spcBef>
                <a:spcPct val="0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188 воспитанников посещает 9 возрастных групп:</a:t>
            </a:r>
          </a:p>
          <a:p>
            <a:pPr indent="473302" algn="just" defTabSz="959937" fontAlgn="base">
              <a:spcBef>
                <a:spcPct val="0"/>
              </a:spcBef>
              <a:spcAft>
                <a:spcPct val="0"/>
              </a:spcAft>
            </a:pPr>
            <a:endParaRPr lang="ru-RU" sz="147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723191"/>
              </p:ext>
            </p:extLst>
          </p:nvPr>
        </p:nvGraphicFramePr>
        <p:xfrm>
          <a:off x="1403722" y="3167609"/>
          <a:ext cx="7560840" cy="3918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50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Наименование возрастной группы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Возраст детей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Количество детей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044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Группа раннего возраста «</a:t>
                      </a:r>
                      <a:r>
                        <a:rPr lang="ru-RU" sz="1300" dirty="0" err="1">
                          <a:latin typeface="Times New Roman"/>
                          <a:ea typeface="Calibri"/>
                          <a:cs typeface="Times New Roman"/>
                        </a:rPr>
                        <a:t>Капитошки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1 до 2 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11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Первая младшая группа «Ладушки»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2 до 3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Вторая младшая группа «Пчёлка»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3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до 4 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9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Средняя  группа «Почемучки»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4 до 5 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631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Старшая группа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«Радуга»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5 до 6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11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Подготовительная группа «Звёздочка»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6 до 7 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252">
                <a:tc gridSpan="3"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Структурное подразделение «Ёлочка»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50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Разновозрастная вторая младшая, средняя группа «Улыбка»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3 до 5 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29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Старшая группа «Семицветик»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5 до 6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650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Подготовительная  группа «Смешарики»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От 4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до 5</a:t>
                      </a:r>
                      <a:r>
                        <a:rPr lang="ru-RU" sz="13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лет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1993" marR="71993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2142</Words>
  <Application>Microsoft Office PowerPoint</Application>
  <PresentationFormat>Произвольный</PresentationFormat>
  <Paragraphs>178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СОДЕРЖАНИЕ ПРОГРАММЫ</vt:lpstr>
      <vt:lpstr>Презентация PowerPoint</vt:lpstr>
      <vt:lpstr>Презентация PowerPoint</vt:lpstr>
      <vt:lpstr>Презентация PowerPoint</vt:lpstr>
      <vt:lpstr>Презентация PowerPoint</vt:lpstr>
      <vt:lpstr>Кадровый потенциал Сведения о педагогическом коллективе </vt:lpstr>
      <vt:lpstr>Особенности взаимодействия педагогического коллектива с семьями воспитанников </vt:lpstr>
      <vt:lpstr>Взаимодействие с семьёй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oksana</dc:creator>
  <cp:lastModifiedBy>User</cp:lastModifiedBy>
  <cp:revision>57</cp:revision>
  <cp:lastPrinted>2017-10-23T06:32:38Z</cp:lastPrinted>
  <dcterms:created xsi:type="dcterms:W3CDTF">2016-09-28T05:40:28Z</dcterms:created>
  <dcterms:modified xsi:type="dcterms:W3CDTF">2024-11-11T11:40:00Z</dcterms:modified>
</cp:coreProperties>
</file>