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79" r:id="rId9"/>
    <p:sldId id="264" r:id="rId10"/>
    <p:sldId id="265" r:id="rId11"/>
    <p:sldId id="266" r:id="rId12"/>
    <p:sldId id="278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08" y="-5595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35303" y="476672"/>
            <a:ext cx="6375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№3»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г.Алатырь Чувашская Республика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0114" y="1936283"/>
            <a:ext cx="6379888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«Использование нестандартных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приёмов работы при изучении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новых словарных слов на уроках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русского  языка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5013176"/>
            <a:ext cx="2939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Щитова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Евгеньевна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79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658" y="-20906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616733" y="1953420"/>
            <a:ext cx="1670329" cy="479070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8093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kumimoji="0" lang="ru-RU" alt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оро</a:t>
            </a:r>
            <a:r>
              <a:rPr kumimoji="0" lang="ru-RU" alt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м_____з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altLang="ru-RU" sz="3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kumimoji="0" lang="ru-RU" altLang="ru-RU" sz="36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altLang="ru-RU" sz="3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kumimoji="0" lang="ru-RU" altLang="ru-RU" sz="36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____ка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altLang="ru-RU" sz="3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kumimoji="0" lang="ru-RU" altLang="ru-RU" sz="36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____га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altLang="ru-RU" sz="3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36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____на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altLang="ru-RU" sz="36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36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___бей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altLang="ru-RU" sz="3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kumimoji="0" lang="ru-RU" altLang="ru-RU" sz="36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шо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60648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Игры, помогающие овладеть правописанием словарных слов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49514" y="1337866"/>
            <a:ext cx="5189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«Буквы – липучки» (магниты)</a:t>
            </a:r>
          </a:p>
        </p:txBody>
      </p:sp>
    </p:spTree>
    <p:extLst>
      <p:ext uri="{BB962C8B-B14F-4D97-AF65-F5344CB8AC3E}">
        <p14:creationId xmlns:p14="http://schemas.microsoft.com/office/powerpoint/2010/main" xmlns="" val="16259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460" y="43883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27784" y="1345123"/>
            <a:ext cx="4429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«Шифровка </a:t>
            </a:r>
            <a:r>
              <a:rPr lang="ru-RU" sz="3200" b="1" dirty="0">
                <a:solidFill>
                  <a:srgbClr val="00B050"/>
                </a:solidFill>
              </a:rPr>
              <a:t>– </a:t>
            </a:r>
            <a:r>
              <a:rPr lang="ru-RU" sz="3200" b="1" dirty="0" smtClean="0">
                <a:solidFill>
                  <a:srgbClr val="00B050"/>
                </a:solidFill>
              </a:rPr>
              <a:t>алфавит»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60648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Игры, помогающие овладеть правописанием словарных слов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s://catherineasquithgallery.com/uploads/posts/2021-03/1614560283_65-p-karandash-na-belom-fone-7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c8.alamy.com/comp/J710K5/pink-pen-style-pencil-office-write-wrote-writing-writes-tool-object-J710K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catherineasquithgallery.com/uploads/posts/2021-03/1614560235_95-p-karandash-na-belom-fone-108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9522545"/>
              </p:ext>
            </p:extLst>
          </p:nvPr>
        </p:nvGraphicFramePr>
        <p:xfrm>
          <a:off x="1403648" y="2132856"/>
          <a:ext cx="6095997" cy="18338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Аа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Бб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Гг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Дд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Ее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Ёё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Жж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Зз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Ии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Йй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Кк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Лл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Мм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Рр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Тт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Уу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Фф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Хх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Цц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Чч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Шш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ЩЩ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Ээ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Юю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Яя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4104257"/>
              </p:ext>
            </p:extLst>
          </p:nvPr>
        </p:nvGraphicFramePr>
        <p:xfrm>
          <a:off x="2258291" y="4488873"/>
          <a:ext cx="4849091" cy="914400"/>
        </p:xfrm>
        <a:graphic>
          <a:graphicData uri="http://schemas.openxmlformats.org/drawingml/2006/table">
            <a:tbl>
              <a:tblPr/>
              <a:tblGrid>
                <a:gridCol w="817418"/>
                <a:gridCol w="845127"/>
                <a:gridCol w="723172"/>
                <a:gridCol w="864096"/>
                <a:gridCol w="720080"/>
                <a:gridCol w="879198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0375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460" y="43883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2118837"/>
              </p:ext>
            </p:extLst>
          </p:nvPr>
        </p:nvGraphicFramePr>
        <p:xfrm>
          <a:off x="1619672" y="1052736"/>
          <a:ext cx="6095997" cy="18338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Аа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Бб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Гг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Дд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Ее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Ёё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Жж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Зз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Ии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Йй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Кк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Лл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Мм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Рр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Тт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Уу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Фф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Хх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Цц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Чч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Шш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ЩЩ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Ээ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Юю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Яя</a:t>
                      </a:r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353752" y="332656"/>
            <a:ext cx="4429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«Шифровка </a:t>
            </a:r>
            <a:r>
              <a:rPr lang="ru-RU" sz="3200" b="1" dirty="0">
                <a:solidFill>
                  <a:srgbClr val="00B050"/>
                </a:solidFill>
              </a:rPr>
              <a:t>– </a:t>
            </a:r>
            <a:r>
              <a:rPr lang="ru-RU" sz="3200" b="1" dirty="0" smtClean="0">
                <a:solidFill>
                  <a:srgbClr val="00B050"/>
                </a:solidFill>
              </a:rPr>
              <a:t>алфавит»</a:t>
            </a:r>
            <a:endParaRPr lang="ru-RU" sz="3200" dirty="0">
              <a:solidFill>
                <a:srgbClr val="00B05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4547129"/>
              </p:ext>
            </p:extLst>
          </p:nvPr>
        </p:nvGraphicFramePr>
        <p:xfrm>
          <a:off x="1520269" y="3861048"/>
          <a:ext cx="6095999" cy="7416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6741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3948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1549534"/>
            <a:ext cx="6984776" cy="1384995"/>
          </a:xfrm>
          <a:prstGeom prst="rect">
            <a:avLst/>
          </a:prstGeom>
          <a:ln w="25400">
            <a:gradFill>
              <a:gsLst>
                <a:gs pos="0">
                  <a:srgbClr val="C0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>
            <a:spAutoFit/>
          </a:bodyPr>
          <a:lstStyle/>
          <a:p>
            <a:pPr algn="r"/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- это ученик, навсегда вызванный к доске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С.Соловейчик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 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media.istockphoto.com/vectors/young-female-teacher-near-blackboard-teaching-student-in-classroom-at-vector-id852131104?k=6&amp;m=852131104&amp;s=612x612&amp;w=0&amp;h=g-pTHYm35LQwD9Vf-fsyqX4LnLYQC3d5gaX4SZOaZSc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216" y="3140968"/>
            <a:ext cx="3132348" cy="313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078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catherineasquithgallery.com/uploads/posts/2021-02/1614372523_8-p-fon-dlya-prezentatsii-neitralnii-svetlii-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kartinkin.net/uploads/posts/2021-07/1625534251_13-kartinkin-com-p-bezhevii-fon-dlya-shapki-krasivie-foni-15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459" y="-4554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842151"/>
            <a:ext cx="6607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Обращение к этимологии слова.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443289"/>
            <a:ext cx="7344816" cy="2062103"/>
          </a:xfrm>
          <a:prstGeom prst="rect">
            <a:avLst/>
          </a:prstGeom>
          <a:ln w="9525">
            <a:gradFill>
              <a:gsLst>
                <a:gs pos="0">
                  <a:srgbClr val="C0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рёза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старину означало «ясный, светлый». От этого же  корня образовалось слово «белый». Берёза – дерево с белой корой, б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лая б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рёза.</a:t>
            </a:r>
          </a:p>
        </p:txBody>
      </p:sp>
      <p:pic>
        <p:nvPicPr>
          <p:cNvPr id="1026" name="Picture 2" descr="https://w-dog.ru/wallpapers/12/19/400386668532592/derevo-bereza-listva-listya-risunok-belyj-fon-zeleny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7436" y="4077072"/>
            <a:ext cx="368681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382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459" y="-4554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842151"/>
            <a:ext cx="6607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Обращение к этимологии слова.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628800"/>
            <a:ext cx="7344816" cy="1077218"/>
          </a:xfrm>
          <a:prstGeom prst="rect">
            <a:avLst/>
          </a:prstGeom>
          <a:ln w="9525">
            <a:gradFill>
              <a:gsLst>
                <a:gs pos="0">
                  <a:srgbClr val="C0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 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</a:t>
            </a:r>
            <a:r>
              <a:rPr lang="ru-RU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тель»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произошло от глагола «мести». Ветер м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тёт снег. (м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л, м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тлы).</a:t>
            </a:r>
          </a:p>
        </p:txBody>
      </p:sp>
      <p:pic>
        <p:nvPicPr>
          <p:cNvPr id="2050" name="Picture 2" descr="https://itexts.net/files/online_html/168399/i_0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2146" y="3354068"/>
            <a:ext cx="2776038" cy="258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20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459" y="-4554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404664"/>
            <a:ext cx="4224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Слова-подсказки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4468" y="1628798"/>
            <a:ext cx="7344816" cy="2062103"/>
          </a:xfrm>
          <a:prstGeom prst="rect">
            <a:avLst/>
          </a:prstGeom>
          <a:ln w="9525">
            <a:gradFill>
              <a:gsLst>
                <a:gs pos="0">
                  <a:srgbClr val="C0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>
            <a:spAutoFit/>
          </a:bodyPr>
          <a:lstStyle/>
          <a:p>
            <a:r>
              <a:rPr lang="ru-RU" sz="3200" i="1" dirty="0"/>
              <a:t>П</a:t>
            </a:r>
            <a:r>
              <a:rPr lang="ru-RU" sz="3200" b="1" i="1" u="sng" dirty="0">
                <a:solidFill>
                  <a:srgbClr val="FF0000"/>
                </a:solidFill>
              </a:rPr>
              <a:t>е</a:t>
            </a:r>
            <a:r>
              <a:rPr lang="ru-RU" sz="3200" i="1" dirty="0"/>
              <a:t>тя </a:t>
            </a:r>
            <a:r>
              <a:rPr lang="ru-RU" sz="3200" i="1" dirty="0" smtClean="0"/>
              <a:t>п</a:t>
            </a:r>
            <a:r>
              <a:rPr lang="ru-RU" sz="3200" b="1" i="1" u="sng" dirty="0" smtClean="0">
                <a:solidFill>
                  <a:srgbClr val="FF0000"/>
                </a:solidFill>
              </a:rPr>
              <a:t>е</a:t>
            </a:r>
            <a:r>
              <a:rPr lang="ru-RU" sz="3200" i="1" dirty="0" smtClean="0"/>
              <a:t>тушок золотой гр</a:t>
            </a:r>
            <a:r>
              <a:rPr lang="ru-RU" sz="3200" i="1" u="sng" dirty="0" smtClean="0">
                <a:solidFill>
                  <a:srgbClr val="FF0000"/>
                </a:solidFill>
              </a:rPr>
              <a:t>е</a:t>
            </a:r>
            <a:r>
              <a:rPr lang="ru-RU" sz="3200" i="1" dirty="0" smtClean="0"/>
              <a:t>бешок.</a:t>
            </a:r>
          </a:p>
          <a:p>
            <a:r>
              <a:rPr lang="ru-RU" sz="3200" i="1" dirty="0" smtClean="0"/>
              <a:t>М</a:t>
            </a:r>
            <a:r>
              <a:rPr lang="ru-RU" sz="3200" b="1" i="1" u="sng" dirty="0" smtClean="0">
                <a:solidFill>
                  <a:srgbClr val="FF0000"/>
                </a:solidFill>
              </a:rPr>
              <a:t>ё</a:t>
            </a:r>
            <a:r>
              <a:rPr lang="ru-RU" sz="3200" i="1" dirty="0" smtClean="0"/>
              <a:t>д </a:t>
            </a:r>
            <a:r>
              <a:rPr lang="ru-RU" sz="3200" i="1" dirty="0"/>
              <a:t>для </a:t>
            </a:r>
            <a:r>
              <a:rPr lang="ru-RU" sz="3200" i="1" dirty="0" smtClean="0"/>
              <a:t>м</a:t>
            </a:r>
            <a:r>
              <a:rPr lang="ru-RU" sz="3200" b="1" i="1" u="sng" dirty="0" smtClean="0">
                <a:solidFill>
                  <a:srgbClr val="FF0000"/>
                </a:solidFill>
              </a:rPr>
              <a:t>е</a:t>
            </a:r>
            <a:r>
              <a:rPr lang="ru-RU" sz="3200" i="1" dirty="0" smtClean="0"/>
              <a:t>дведя.</a:t>
            </a:r>
          </a:p>
          <a:p>
            <a:r>
              <a:rPr lang="ru-RU" sz="3200" i="1" dirty="0"/>
              <a:t>У</a:t>
            </a:r>
            <a:r>
              <a:rPr lang="ru-RU" sz="3200" i="1" dirty="0" smtClean="0"/>
              <a:t> </a:t>
            </a:r>
            <a:r>
              <a:rPr lang="ru-RU" sz="3200" i="1" dirty="0"/>
              <a:t>М</a:t>
            </a:r>
            <a:r>
              <a:rPr lang="ru-RU" sz="3200" b="1" i="1" u="sng" dirty="0">
                <a:solidFill>
                  <a:srgbClr val="FF0000"/>
                </a:solidFill>
              </a:rPr>
              <a:t>а</a:t>
            </a:r>
            <a:r>
              <a:rPr lang="ru-RU" sz="3200" i="1" dirty="0"/>
              <a:t>ши </a:t>
            </a:r>
            <a:r>
              <a:rPr lang="ru-RU" sz="3200" i="1" dirty="0" smtClean="0"/>
              <a:t>м</a:t>
            </a:r>
            <a:r>
              <a:rPr lang="ru-RU" sz="3200" b="1" i="1" u="sng" dirty="0" smtClean="0">
                <a:solidFill>
                  <a:srgbClr val="FF0000"/>
                </a:solidFill>
              </a:rPr>
              <a:t>а</a:t>
            </a:r>
            <a:r>
              <a:rPr lang="ru-RU" sz="3200" i="1" dirty="0" smtClean="0"/>
              <a:t>шина.</a:t>
            </a:r>
          </a:p>
          <a:p>
            <a:r>
              <a:rPr lang="ru-RU" sz="3200" i="1" dirty="0"/>
              <a:t>К</a:t>
            </a:r>
            <a:r>
              <a:rPr lang="ru-RU" sz="3200" b="1" i="1" u="sng" dirty="0">
                <a:solidFill>
                  <a:srgbClr val="FF0000"/>
                </a:solidFill>
              </a:rPr>
              <a:t>о</a:t>
            </a:r>
            <a:r>
              <a:rPr lang="ru-RU" sz="3200" i="1" dirty="0"/>
              <a:t>стя в </a:t>
            </a:r>
            <a:r>
              <a:rPr lang="ru-RU" sz="3200" i="1" dirty="0" smtClean="0"/>
              <a:t>к</a:t>
            </a:r>
            <a:r>
              <a:rPr lang="ru-RU" sz="3200" b="1" i="1" u="sng" dirty="0" smtClean="0">
                <a:solidFill>
                  <a:srgbClr val="FF0000"/>
                </a:solidFill>
              </a:rPr>
              <a:t>о</a:t>
            </a:r>
            <a:r>
              <a:rPr lang="ru-RU" sz="3200" i="1" dirty="0" smtClean="0"/>
              <a:t>стюме.</a:t>
            </a:r>
          </a:p>
        </p:txBody>
      </p:sp>
    </p:spTree>
    <p:extLst>
      <p:ext uri="{BB962C8B-B14F-4D97-AF65-F5344CB8AC3E}">
        <p14:creationId xmlns:p14="http://schemas.microsoft.com/office/powerpoint/2010/main" xmlns="" val="43434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-1143032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677822"/>
            <a:ext cx="7128792" cy="1754326"/>
          </a:xfrm>
          <a:prstGeom prst="rect">
            <a:avLst/>
          </a:prstGeom>
          <a:ln>
            <a:gradFill>
              <a:gsLst>
                <a:gs pos="0">
                  <a:srgbClr val="C0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«а»: 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ртира, к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ртина, комн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та,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лкон.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</a:t>
            </a:r>
            <a:r>
              <a:rPr lang="ru-RU" sz="3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вать,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ртрет.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692696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Распределение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 на группы по схожести орфограмм</a:t>
            </a:r>
          </a:p>
        </p:txBody>
      </p:sp>
    </p:spTree>
    <p:extLst>
      <p:ext uri="{BB962C8B-B14F-4D97-AF65-F5344CB8AC3E}">
        <p14:creationId xmlns:p14="http://schemas.microsoft.com/office/powerpoint/2010/main" xmlns="" val="59823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91" y="-10678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832356"/>
            <a:ext cx="611103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Использование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 гласных 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согласных)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45058" y="2204864"/>
            <a:ext cx="5097614" cy="2123658"/>
          </a:xfrm>
          <a:prstGeom prst="rect">
            <a:avLst/>
          </a:prstGeom>
          <a:ln w="12700">
            <a:gradFill>
              <a:gsLst>
                <a:gs pos="0">
                  <a:srgbClr val="C0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none">
            <a:spAutoFit/>
          </a:bodyPr>
          <a:lstStyle/>
          <a:p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 (</a:t>
            </a:r>
            <a:r>
              <a:rPr lang="ru-RU" sz="44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аоои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нт 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4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оио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</a:t>
            </a:r>
            <a:r>
              <a:rPr lang="ru-RU" sz="4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4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ииоеа</a:t>
            </a:r>
            <a:r>
              <a:rPr lang="ru-RU" sz="4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44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209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658" y="-20906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832356"/>
            <a:ext cx="611103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Использование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 гласных 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согласных)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45058" y="2204864"/>
            <a:ext cx="5514330" cy="2123658"/>
          </a:xfrm>
          <a:prstGeom prst="rect">
            <a:avLst/>
          </a:prstGeom>
          <a:ln w="12700">
            <a:gradFill>
              <a:gsLst>
                <a:gs pos="0">
                  <a:srgbClr val="C0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none">
            <a:spAutoFit/>
          </a:bodyPr>
          <a:lstStyle/>
          <a:p>
            <a:r>
              <a:rPr lang="ru-RU" sz="44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400" i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400" i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400" i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4400" i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400" i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4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4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4400" i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400" i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ррн</a:t>
            </a:r>
            <a:r>
              <a:rPr lang="ru-RU" sz="44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4400" i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400" i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400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i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ия 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4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трр</a:t>
            </a:r>
            <a:r>
              <a:rPr lang="ru-RU" sz="4400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4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4400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459" y="21497"/>
            <a:ext cx="9151459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авлик\Desktop\IMG_20211208_1002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017"/>
          <a:stretch>
            <a:fillRect/>
          </a:stretch>
        </p:blipFill>
        <p:spPr bwMode="auto">
          <a:xfrm>
            <a:off x="5500694" y="5029811"/>
            <a:ext cx="1853330" cy="182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Павлик\Desktop\IMG_20211208_1003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048"/>
          <a:stretch>
            <a:fillRect/>
          </a:stretch>
        </p:blipFill>
        <p:spPr bwMode="auto">
          <a:xfrm>
            <a:off x="2428860" y="5029811"/>
            <a:ext cx="1854110" cy="182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Павлик\Downloads\Screenshot_20211213-224316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1779311"/>
            <a:ext cx="4324367" cy="314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57356" y="142853"/>
            <a:ext cx="62151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 Игры, помогающие овладеть правописанием словарных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214422"/>
            <a:ext cx="5357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«Таблетка против вируса»</a:t>
            </a: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424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aed/00068714-6425fcc5/hello_html_3580b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657" y="-20906"/>
            <a:ext cx="8747062" cy="6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260648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Игры, помогающие овладеть правописанием словарных слов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1337866"/>
            <a:ext cx="3511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«Мудрый словарик»</a:t>
            </a: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3" y="2357430"/>
            <a:ext cx="6143669" cy="3108543"/>
          </a:xfrm>
          <a:prstGeom prst="rect">
            <a:avLst/>
          </a:prstGeom>
          <a:ln w="22225">
            <a:gradFill>
              <a:gsLst>
                <a:gs pos="0">
                  <a:srgbClr val="C0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об стенку ______________.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 нос в большой __________.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Живут как кошка с ____________.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Куй ____________, пока горячо.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__________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Киева доведёт.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Слово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___________: вылетит – не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поймаешь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1002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389</Words>
  <Application>Microsoft Office PowerPoint</Application>
  <PresentationFormat>Экран (4:3)</PresentationFormat>
  <Paragraphs>135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Ольга</cp:lastModifiedBy>
  <cp:revision>34</cp:revision>
  <dcterms:created xsi:type="dcterms:W3CDTF">2021-12-10T13:01:55Z</dcterms:created>
  <dcterms:modified xsi:type="dcterms:W3CDTF">2024-06-05T06:36:14Z</dcterms:modified>
</cp:coreProperties>
</file>