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9" r:id="rId3"/>
    <p:sldId id="286" r:id="rId4"/>
    <p:sldId id="287" r:id="rId5"/>
    <p:sldId id="288" r:id="rId6"/>
    <p:sldId id="289" r:id="rId7"/>
    <p:sldId id="292" r:id="rId8"/>
    <p:sldId id="293" r:id="rId9"/>
    <p:sldId id="273" r:id="rId10"/>
    <p:sldId id="275" r:id="rId11"/>
    <p:sldId id="280" r:id="rId12"/>
    <p:sldId id="281" r:id="rId13"/>
    <p:sldId id="282" r:id="rId14"/>
    <p:sldId id="284" r:id="rId15"/>
    <p:sldId id="295" r:id="rId16"/>
    <p:sldId id="294" r:id="rId17"/>
    <p:sldId id="297" r:id="rId18"/>
    <p:sldId id="296" r:id="rId19"/>
    <p:sldId id="306" r:id="rId20"/>
    <p:sldId id="305" r:id="rId21"/>
    <p:sldId id="301" r:id="rId22"/>
    <p:sldId id="298" r:id="rId23"/>
    <p:sldId id="30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6" d="100"/>
          <a:sy n="76" d="100"/>
        </p:scale>
        <p:origin x="-350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B4164-50C9-435D-882F-D2E6BAB49BC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12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48E6A-39D7-4AA5-9F0F-43B1E07F727F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893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24B3A-8840-4906-B9AF-DE70F86BE9C8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151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B99FD-5FA8-4B7C-8E9A-D7D33498204A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0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7CDE-449E-42B2-BB77-2FBE27E8A516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4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5AEA2-0450-4BD3-BBFD-D0AD95564A4C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998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7673F-9B06-4B91-BFEE-E869ABCA9613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4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65961-9EAE-4425-9A5A-828C0EA99B60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581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66A70-1864-4CCF-B168-47CD38DFD142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384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F0127-75A2-4FBB-866D-726E41C19130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082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ED3F2-C722-4272-BD71-577A16E611BA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41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E4DD98-B592-42A7-B70E-9FAF79D162BD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791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Рисунок 2" descr="сова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07528"/>
            <a:ext cx="3635896" cy="3761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332656"/>
            <a:ext cx="7632848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009900"/>
                </a:solidFill>
                <a:latin typeface="Monotype Corsiva" pitchFamily="66" charset="0"/>
              </a:rPr>
              <a:t>Урок   русского  языка</a:t>
            </a:r>
          </a:p>
          <a:p>
            <a:pPr algn="ctr"/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C:\Users\Ириша\Desktop\Attachmen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85707">
            <a:off x="1062556" y="3051672"/>
            <a:ext cx="2472672" cy="328231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51920" y="5661248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 класс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97261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/>
          <a:lstStyle/>
          <a:p>
            <a:r>
              <a:rPr lang="ru-RU" sz="2400" dirty="0" smtClean="0"/>
              <a:t>Изменяется ли форма наречия, если оно связано с глаголами разного числа?</a:t>
            </a:r>
          </a:p>
          <a:p>
            <a:pPr>
              <a:buNone/>
            </a:pPr>
            <a:r>
              <a:rPr lang="ru-RU" sz="2400" dirty="0" smtClean="0"/>
              <a:t>                             ед.ч.                                        мн.ч.</a:t>
            </a:r>
          </a:p>
          <a:p>
            <a:pPr>
              <a:buNone/>
            </a:pPr>
            <a:r>
              <a:rPr lang="ru-RU" sz="2400" u="sng" dirty="0" smtClean="0"/>
              <a:t>Образец</a:t>
            </a:r>
            <a:r>
              <a:rPr lang="ru-RU" sz="2400" dirty="0" smtClean="0"/>
              <a:t>: </a:t>
            </a:r>
            <a:r>
              <a:rPr lang="ru-RU" sz="2400" i="1" dirty="0" smtClean="0"/>
              <a:t>прилетел  </a:t>
            </a:r>
            <a:r>
              <a:rPr lang="ru-RU" sz="2400" dirty="0" smtClean="0"/>
              <a:t>(когда?)  </a:t>
            </a:r>
            <a:r>
              <a:rPr lang="ru-RU" sz="2400" i="1" dirty="0" smtClean="0"/>
              <a:t>рано – прилетели  </a:t>
            </a:r>
            <a:r>
              <a:rPr lang="ru-RU" sz="2400" dirty="0" smtClean="0"/>
              <a:t>(когда?)   </a:t>
            </a:r>
            <a:r>
              <a:rPr lang="ru-RU" sz="2400" i="1" dirty="0" smtClean="0"/>
              <a:t>рано;</a:t>
            </a:r>
          </a:p>
          <a:p>
            <a:pPr>
              <a:buNone/>
            </a:pPr>
            <a:r>
              <a:rPr lang="ru-RU" sz="2400" i="1" dirty="0" smtClean="0"/>
              <a:t>                 запел           </a:t>
            </a:r>
            <a:r>
              <a:rPr lang="ru-RU" sz="2400" dirty="0" smtClean="0"/>
              <a:t>(_____?)______ - </a:t>
            </a:r>
            <a:r>
              <a:rPr lang="ru-RU" sz="2400" i="1" dirty="0" smtClean="0"/>
              <a:t>запели</a:t>
            </a:r>
            <a:r>
              <a:rPr lang="ru-RU" sz="2400" dirty="0" smtClean="0"/>
              <a:t>          (_____?)_____; </a:t>
            </a:r>
          </a:p>
          <a:p>
            <a:pPr>
              <a:buNone/>
            </a:pPr>
            <a:r>
              <a:rPr lang="ru-RU" sz="2400" dirty="0" smtClean="0"/>
              <a:t>                 проснулся  (_____?)______ - проснулись  (_____?)_____.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числам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642918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642918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88" y="4286256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4678" y="3286124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286248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7072330" y="3286124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072462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14678" y="3714752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286248" y="3714752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72330" y="3714752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8072462" y="3714752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00430" y="5429264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/>
          <a:lstStyle/>
          <a:p>
            <a:r>
              <a:rPr lang="ru-RU" sz="2400" dirty="0" smtClean="0"/>
              <a:t>Изменяется ли форма наречия, если оно связано с глаголами разного рода?</a:t>
            </a:r>
          </a:p>
          <a:p>
            <a:pPr>
              <a:buNone/>
            </a:pPr>
            <a:r>
              <a:rPr lang="ru-RU" sz="2400" dirty="0" smtClean="0"/>
              <a:t>                          м.р.                                        </a:t>
            </a:r>
          </a:p>
          <a:p>
            <a:pPr>
              <a:buNone/>
            </a:pPr>
            <a:r>
              <a:rPr lang="ru-RU" sz="2400" u="sng" dirty="0" smtClean="0"/>
              <a:t>Образец</a:t>
            </a:r>
            <a:r>
              <a:rPr lang="ru-RU" sz="2400" dirty="0" smtClean="0"/>
              <a:t>: </a:t>
            </a:r>
            <a:r>
              <a:rPr lang="ru-RU" sz="2400" i="1" dirty="0" smtClean="0"/>
              <a:t>пришел  </a:t>
            </a:r>
            <a:r>
              <a:rPr lang="ru-RU" sz="2400" dirty="0" smtClean="0"/>
              <a:t>(когда?)  </a:t>
            </a:r>
            <a:r>
              <a:rPr lang="ru-RU" sz="2400" i="1" dirty="0" smtClean="0"/>
              <a:t>рано</a:t>
            </a:r>
          </a:p>
          <a:p>
            <a:pPr>
              <a:buNone/>
            </a:pPr>
            <a:r>
              <a:rPr lang="ru-RU" sz="2400" i="1" dirty="0" smtClean="0"/>
              <a:t>                  пришла </a:t>
            </a:r>
            <a:r>
              <a:rPr lang="ru-RU" sz="2400" dirty="0" smtClean="0"/>
              <a:t>(_____?)______</a:t>
            </a:r>
          </a:p>
          <a:p>
            <a:pPr>
              <a:buNone/>
            </a:pPr>
            <a:r>
              <a:rPr lang="ru-RU" sz="2400" dirty="0" smtClean="0"/>
              <a:t>                  пришло   (_____?)______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родам 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928670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928670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88" y="4286256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3286124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929058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00364" y="3714752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071934" y="3714752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00430" y="5429264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/>
          <a:lstStyle/>
          <a:p>
            <a:r>
              <a:rPr lang="ru-RU" sz="2400" dirty="0" smtClean="0"/>
              <a:t>Изменяется ли форма наречия, если оно связано с глаголами разного числа?</a:t>
            </a:r>
          </a:p>
          <a:p>
            <a:pPr>
              <a:buNone/>
            </a:pPr>
            <a:r>
              <a:rPr lang="ru-RU" sz="2400" dirty="0" smtClean="0"/>
              <a:t>                          м.р.                                        </a:t>
            </a:r>
          </a:p>
          <a:p>
            <a:pPr>
              <a:buNone/>
            </a:pPr>
            <a:r>
              <a:rPr lang="ru-RU" sz="2400" u="sng" dirty="0" smtClean="0"/>
              <a:t>Образец</a:t>
            </a:r>
            <a:r>
              <a:rPr lang="ru-RU" sz="2400" dirty="0" smtClean="0"/>
              <a:t>: </a:t>
            </a:r>
            <a:r>
              <a:rPr lang="ru-RU" sz="2400" i="1" dirty="0" smtClean="0"/>
              <a:t>появились  </a:t>
            </a:r>
            <a:r>
              <a:rPr lang="ru-RU" sz="2400" dirty="0" smtClean="0"/>
              <a:t>(когда?)  </a:t>
            </a:r>
            <a:r>
              <a:rPr lang="ru-RU" sz="2400" i="1" dirty="0" smtClean="0"/>
              <a:t>рано</a:t>
            </a:r>
          </a:p>
          <a:p>
            <a:pPr>
              <a:buNone/>
            </a:pPr>
            <a:r>
              <a:rPr lang="ru-RU" sz="2400" i="1" dirty="0" smtClean="0"/>
              <a:t>                  разольются (</a:t>
            </a:r>
            <a:r>
              <a:rPr lang="ru-RU" sz="2400" dirty="0" smtClean="0"/>
              <a:t>_____?)______</a:t>
            </a:r>
          </a:p>
          <a:p>
            <a:pPr>
              <a:buNone/>
            </a:pPr>
            <a:r>
              <a:rPr lang="ru-RU" sz="2400" dirty="0" smtClean="0"/>
              <a:t>                   цветут       (_____?)______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временам 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714356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714356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88" y="4286256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3286124"/>
            <a:ext cx="89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14678" y="3714752"/>
            <a:ext cx="89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286248" y="3714752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57620" y="5429264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/>
          <a:lstStyle/>
          <a:p>
            <a:r>
              <a:rPr lang="ru-RU" sz="2400" dirty="0" smtClean="0"/>
              <a:t>Изменяется ли форма наречия, если оно связано с глаголами разного лица?</a:t>
            </a:r>
          </a:p>
          <a:p>
            <a:pPr>
              <a:buNone/>
            </a:pPr>
            <a:r>
              <a:rPr lang="ru-RU" sz="2400" dirty="0" smtClean="0"/>
              <a:t>                          </a:t>
            </a:r>
          </a:p>
          <a:p>
            <a:pPr>
              <a:buNone/>
            </a:pPr>
            <a:r>
              <a:rPr lang="ru-RU" sz="2400" u="sng" dirty="0" smtClean="0"/>
              <a:t>Образец</a:t>
            </a:r>
            <a:r>
              <a:rPr lang="ru-RU" sz="2400" dirty="0" smtClean="0"/>
              <a:t>:  1 л.: </a:t>
            </a:r>
            <a:r>
              <a:rPr lang="ru-RU" sz="2400" i="1" dirty="0" smtClean="0"/>
              <a:t>я встаю </a:t>
            </a:r>
            <a:r>
              <a:rPr lang="ru-RU" sz="2400" dirty="0" smtClean="0"/>
              <a:t>(когда?)  </a:t>
            </a:r>
            <a:r>
              <a:rPr lang="ru-RU" sz="2400" i="1" dirty="0" smtClean="0"/>
              <a:t>рано</a:t>
            </a:r>
          </a:p>
          <a:p>
            <a:pPr>
              <a:buNone/>
            </a:pPr>
            <a:r>
              <a:rPr lang="ru-RU" sz="2400" i="1" dirty="0" smtClean="0"/>
              <a:t>                    </a:t>
            </a:r>
            <a:r>
              <a:rPr lang="ru-RU" sz="2400" dirty="0" smtClean="0"/>
              <a:t>2 л</a:t>
            </a:r>
            <a:r>
              <a:rPr lang="ru-RU" sz="2400" i="1" dirty="0" smtClean="0"/>
              <a:t>.: ты встаешь (</a:t>
            </a:r>
            <a:r>
              <a:rPr lang="ru-RU" sz="2400" dirty="0" smtClean="0"/>
              <a:t>_____?)______</a:t>
            </a:r>
          </a:p>
          <a:p>
            <a:pPr>
              <a:buNone/>
            </a:pPr>
            <a:r>
              <a:rPr lang="ru-RU" sz="2400" dirty="0" smtClean="0"/>
              <a:t>                    3 л.: они встают (_____?)______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лицам 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642918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642918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88" y="4286256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7686" y="3286124"/>
            <a:ext cx="894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429256" y="3286124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00496" y="371475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когда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143504" y="371475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рано</a:t>
            </a:r>
            <a:endParaRPr lang="ru-RU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57620" y="5429264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/>
          <a:lstStyle/>
          <a:p>
            <a:r>
              <a:rPr lang="ru-RU" sz="2400" dirty="0" smtClean="0"/>
              <a:t>Можно ли изменить форму наречий </a:t>
            </a:r>
            <a:r>
              <a:rPr lang="ru-RU" sz="2400" i="1" u="sng" dirty="0" smtClean="0"/>
              <a:t>рано, </a:t>
            </a:r>
            <a:r>
              <a:rPr lang="ru-RU" sz="2400" i="1" u="sng" dirty="0" err="1" smtClean="0"/>
              <a:t>вперед,назад</a:t>
            </a:r>
            <a:r>
              <a:rPr lang="ru-RU" sz="2400" i="1" u="sng" dirty="0" smtClean="0"/>
              <a:t>, быстро, снизу </a:t>
            </a:r>
            <a:r>
              <a:rPr lang="ru-RU" sz="2400" dirty="0" smtClean="0"/>
              <a:t> так, чтобы они отвечали на один из падежных вопросов:</a:t>
            </a:r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Что?___________________________________________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Чего?__________________________________________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Чему?_________________________________________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Чем?__________________________________________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О </a:t>
            </a:r>
            <a:r>
              <a:rPr lang="ru-RU" sz="2400" dirty="0" err="1" smtClean="0"/>
              <a:t>чем?_________________________________________</a:t>
            </a:r>
            <a:r>
              <a:rPr lang="ru-RU" sz="2400" dirty="0" smtClean="0"/>
              <a:t>    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smtClean="0"/>
              <a:t>Наречия по падежам  </a:t>
            </a:r>
            <a:r>
              <a:rPr lang="ru-RU" sz="2400" dirty="0" smtClean="0"/>
              <a:t>_________________________________.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571480"/>
            <a:ext cx="3683251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Понаблюдайте!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0607" y="500042"/>
            <a:ext cx="4433393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Обсудите в группе!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5286388"/>
            <a:ext cx="3977692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Сделайте вывод</a:t>
            </a:r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6143644"/>
            <a:ext cx="213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 изменяется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000100" y="252426"/>
            <a:ext cx="785818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ФИЗКУЛЬТМИНУТКА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Влево наклонись, вправо наклонись,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Вниз опустись, вверх поднимись,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теперь чуть-чуть попрыгай.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Влево, вправо повернись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тихонечко садись!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8215370" cy="5572164"/>
          </a:xfrm>
        </p:spPr>
        <p:txBody>
          <a:bodyPr/>
          <a:lstStyle/>
          <a:p>
            <a:pPr algn="l"/>
            <a:r>
              <a:rPr lang="ru-RU" sz="3600" b="1" spc="1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5400" b="1" u="sng" spc="100" dirty="0" smtClean="0">
                <a:latin typeface="Times New Roman" pitchFamily="18" charset="0"/>
                <a:cs typeface="Times New Roman" pitchFamily="18" charset="0"/>
              </a:rPr>
              <a:t>НАРЕЧИЕ</a:t>
            </a:r>
            <a:r>
              <a:rPr lang="ru-RU" sz="5400" b="1" spc="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spc="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spc="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spc="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spc="100" dirty="0" smtClean="0">
                <a:latin typeface="Times New Roman" pitchFamily="18" charset="0"/>
                <a:cs typeface="Times New Roman" pitchFamily="18" charset="0"/>
              </a:rPr>
              <a:t>обозначает признак действия</a:t>
            </a:r>
            <a:br>
              <a:rPr lang="ru-RU" sz="4000" spc="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spc="100" dirty="0" smtClean="0">
                <a:latin typeface="Times New Roman" pitchFamily="18" charset="0"/>
                <a:cs typeface="Times New Roman" pitchFamily="18" charset="0"/>
              </a:rPr>
              <a:t>- отвечает на вопросы: где? куда? откуда? как? когда?</a:t>
            </a:r>
            <a:br>
              <a:rPr lang="ru-RU" sz="4000" spc="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spc="100" dirty="0" smtClean="0">
                <a:latin typeface="Times New Roman" pitchFamily="18" charset="0"/>
                <a:cs typeface="Times New Roman" pitchFamily="18" charset="0"/>
              </a:rPr>
              <a:t>- неизменяемая часть речи</a:t>
            </a:r>
            <a:br>
              <a:rPr lang="ru-RU" sz="4000" spc="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spc="100" dirty="0" smtClean="0">
                <a:latin typeface="Times New Roman" pitchFamily="18" charset="0"/>
                <a:cs typeface="Times New Roman" pitchFamily="18" charset="0"/>
              </a:rPr>
              <a:t>- в предложении –второстепенный член( обстоятельство).</a:t>
            </a:r>
            <a:r>
              <a:rPr lang="ru-RU" sz="3600" b="1" spc="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spc="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807249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4 группы.</a:t>
            </a:r>
            <a:endParaRPr lang="ru-RU" sz="1100" b="1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endParaRPr lang="ru-RU" sz="10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Подберите и запишите к наречиям антонимы и синонимы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274838"/>
            <a:ext cx="30003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антонимы 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завтра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быстро –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справа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тихо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впереди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хорошо -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2285992"/>
            <a:ext cx="42148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8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синонимы 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красиво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интересно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печально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тихо – 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гладко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42910" y="1573271"/>
            <a:ext cx="37147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28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антонимы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завтра – сегодня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быстро – медленно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справа – слева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тихо – быстро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 – много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впереди – сзади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хорошо - плохо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357686" y="1923606"/>
            <a:ext cx="478631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28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синонимы </a:t>
            </a:r>
            <a:endParaRPr kumimoji="0" lang="ru-RU" sz="2800" b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красиво – прекрасно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интересно – увлекательно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печально – грустно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тихо – бесшумно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гладко – ровно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268760"/>
            <a:ext cx="6552728" cy="1660174"/>
          </a:xfrm>
        </p:spPr>
        <p:txBody>
          <a:bodyPr>
            <a:normAutofit fontScale="90000"/>
          </a:bodyPr>
          <a:lstStyle/>
          <a:p>
            <a:r>
              <a:rPr lang="ru-RU" sz="6600" u="sng" dirty="0" smtClean="0">
                <a:latin typeface="Arial" pitchFamily="34" charset="0"/>
                <a:cs typeface="Arial" pitchFamily="34" charset="0"/>
              </a:rPr>
              <a:t>Словарь:</a:t>
            </a:r>
            <a:br>
              <a:rPr lang="ru-RU" sz="6600" u="sng" dirty="0" smtClean="0">
                <a:latin typeface="Arial" pitchFamily="34" charset="0"/>
                <a:cs typeface="Arial" pitchFamily="34" charset="0"/>
              </a:rPr>
            </a:br>
            <a:r>
              <a:rPr lang="ru-RU" sz="6600" dirty="0" smtClean="0">
                <a:latin typeface="Arial" pitchFamily="34" charset="0"/>
                <a:cs typeface="Arial" pitchFamily="34" charset="0"/>
              </a:rPr>
              <a:t>                            вп</a:t>
            </a:r>
            <a:r>
              <a:rPr lang="ru-RU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6600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6600" dirty="0" smtClean="0">
                <a:latin typeface="Arial" pitchFamily="34" charset="0"/>
                <a:cs typeface="Arial" pitchFamily="34" charset="0"/>
              </a:rPr>
              <a:t>ди,</a:t>
            </a:r>
            <a:br>
              <a:rPr lang="ru-RU" sz="6600" dirty="0" smtClean="0">
                <a:latin typeface="Arial" pitchFamily="34" charset="0"/>
                <a:cs typeface="Arial" pitchFamily="34" charset="0"/>
              </a:rPr>
            </a:br>
            <a:r>
              <a:rPr lang="ru-RU" sz="6600" dirty="0" smtClean="0">
                <a:latin typeface="Arial" pitchFamily="34" charset="0"/>
                <a:cs typeface="Arial" pitchFamily="34" charset="0"/>
              </a:rPr>
              <a:t>медл</a:t>
            </a:r>
            <a:r>
              <a:rPr lang="ru-RU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енно</a:t>
            </a:r>
            <a:r>
              <a:rPr lang="ru-RU" sz="6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Users\Ириша\Desktop\list_liney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051653">
            <a:off x="6326775" y="2876825"/>
            <a:ext cx="2101850" cy="2919413"/>
          </a:xfrm>
          <a:prstGeom prst="rect">
            <a:avLst/>
          </a:prstGeom>
          <a:noFill/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4572000" y="1988840"/>
            <a:ext cx="72008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2267744" y="2924944"/>
            <a:ext cx="72008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2071702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Число.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Классная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работа.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Users\Ириша\Desktop\list_liney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051653">
            <a:off x="3673878" y="3240855"/>
            <a:ext cx="2101850" cy="2919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ша\Desktop\d7058418babe7f4f46bab106b727d9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3" y="260648"/>
            <a:ext cx="3305514" cy="367240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71538" y="4051965"/>
            <a:ext cx="73581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«Русский язык необыкновенно богат наречиями, которые делают нашу речь точной, образной, выразительной».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М.Горький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10" y="428606"/>
          <a:ext cx="8143932" cy="5704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098"/>
                <a:gridCol w="3071834"/>
              </a:tblGrid>
              <a:tr h="1643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 Я знаю, что такое наречие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 Я смогу определить наречие по эталону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 На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уроке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 меня все получилось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631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 Я смог понять  ошибку, которую допустил  в  работе (если была)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631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5. Я активно участвовал в открытии нового знания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Рисунок 2" descr="an00790_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571480"/>
            <a:ext cx="1270077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Ириша\Desktop\1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500042"/>
            <a:ext cx="1900844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428737"/>
            <a:ext cx="742955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  <a:p>
            <a:pPr algn="ctr"/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Составить и записать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 предложений с наречиями.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Ириша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3" y="2564904"/>
            <a:ext cx="3746457" cy="381642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620688"/>
            <a:ext cx="72152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8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6632"/>
            <a:ext cx="867645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u="sng" dirty="0" smtClean="0"/>
              <a:t>Распределите данные слова на группы по частям речи.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Писал, заяц,  строить, хорошо, весёлый, близко, красивый, плащ.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Ириша\Desktop\notes_13715735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135748"/>
            <a:ext cx="2500329" cy="19987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714356"/>
            <a:ext cx="142876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сущ.</a:t>
            </a:r>
          </a:p>
          <a:p>
            <a:pPr>
              <a:lnSpc>
                <a:spcPct val="15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заяц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плащ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714356"/>
            <a:ext cx="221456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прил.</a:t>
            </a:r>
          </a:p>
          <a:p>
            <a:pPr>
              <a:lnSpc>
                <a:spcPct val="15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весёлый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красивый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714356"/>
            <a:ext cx="19288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гл.</a:t>
            </a:r>
          </a:p>
          <a:p>
            <a:pPr>
              <a:lnSpc>
                <a:spcPct val="15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писал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строить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00826" y="714356"/>
            <a:ext cx="221457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наречие</a:t>
            </a:r>
          </a:p>
          <a:p>
            <a:pPr>
              <a:lnSpc>
                <a:spcPct val="15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хорошо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близко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71604" y="4293490"/>
            <a:ext cx="62151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spc="1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МОЛОДЦЫ!</a:t>
            </a:r>
            <a:endParaRPr kumimoji="0" lang="ru-RU" sz="3600" b="0" i="0" u="none" strike="noStrike" cap="none" spc="100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9552" y="417668"/>
            <a:ext cx="7848872" cy="552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Наречие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узнать что такое наречие;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читься</a:t>
            </a:r>
            <a:r>
              <a:rPr kumimoji="0" lang="ru-RU" sz="4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находить  и </a:t>
            </a:r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использовать наречия в </a:t>
            </a:r>
            <a:r>
              <a:rPr kumimoji="0" lang="ru-RU" sz="4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речи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857224" y="1051374"/>
            <a:ext cx="785818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группе должен быть ответственный.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Работать должен каждый на общий результат.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 говорит, другие слушают.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не понял, переспроси.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Свое несогласие высказывай вежливо.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214290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Правила работы в группах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C:\Users\Ириша\Desktop\940349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4874" y="4357694"/>
            <a:ext cx="2427747" cy="2243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357562"/>
            <a:ext cx="8643965" cy="2411413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>   </a:t>
            </a: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нар.                            гл.                          сущ.                  С.                       гл.                            сущ.</a:t>
            </a:r>
            <a:br>
              <a:rPr lang="ru-RU" sz="1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авно    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увяла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трава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, и    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облетели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деревья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 . _ . _ . _           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__________                                                    ______________                                      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928670"/>
            <a:ext cx="8207405" cy="2357454"/>
          </a:xfrm>
        </p:spPr>
        <p:txBody>
          <a:bodyPr/>
          <a:lstStyle/>
          <a:p>
            <a:pPr lvl="0" indent="450850">
              <a:spcBef>
                <a:spcPct val="0"/>
              </a:spcBef>
            </a:pPr>
            <a:endParaRPr lang="ru-RU" sz="32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>
              <a:spcBef>
                <a:spcPct val="0"/>
              </a:spcBef>
            </a:pPr>
            <a:endParaRPr lang="ru-RU" sz="32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>
              <a:spcBef>
                <a:spcPct val="0"/>
              </a:spcBef>
            </a:pPr>
            <a:endParaRPr lang="ru-RU" sz="32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ctr">
              <a:spcBef>
                <a:spcPct val="0"/>
              </a:spcBef>
            </a:pPr>
            <a:r>
              <a:rPr lang="ru-RU" sz="32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для 1 группы.</a:t>
            </a:r>
            <a:endParaRPr lang="ru-RU" sz="14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>
              <a:spcBef>
                <a:spcPct val="0"/>
              </a:spcBef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hangingPunct="0">
              <a:spcBef>
                <a:spcPct val="0"/>
              </a:spcBef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Из данных слов составьте предложение и разберите его по членам предложения.</a:t>
            </a:r>
          </a:p>
          <a:p>
            <a:pPr lvl="0" indent="450850" eaLnBrk="0" hangingPunct="0">
              <a:lnSpc>
                <a:spcPct val="150000"/>
              </a:lnSpc>
              <a:spcBef>
                <a:spcPct val="0"/>
              </a:spcBef>
            </a:pP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Трава, и, облетели, давно, деревья, увяла.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714348" y="357166"/>
            <a:ext cx="821537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для 2 группы.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Распределите наречия на группы по вопросам.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езде, весело, сверху, завтра, сзади, мрачно, вниз, направо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сейчас, вблизи, быстро, теперь, вчера, тихо</a:t>
            </a:r>
            <a:r>
              <a:rPr lang="ru-RU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налево.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3643314"/>
            <a:ext cx="14287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где?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везде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сверху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сзади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вблизи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3643314"/>
            <a:ext cx="1643074" cy="1887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куда?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вниз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налево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571876"/>
            <a:ext cx="18573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весело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мрачно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быстро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тихо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43702" y="3571876"/>
            <a:ext cx="17145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когда?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завтра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сейчас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теперь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вчера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42910" y="1785926"/>
            <a:ext cx="8215370" cy="1143008"/>
          </a:xfrm>
        </p:spPr>
        <p:txBody>
          <a:bodyPr/>
          <a:lstStyle/>
          <a:p>
            <a:r>
              <a:rPr lang="ru-RU" b="1" dirty="0" smtClean="0"/>
              <a:t>Как лучше запомнить вопросы.</a:t>
            </a:r>
            <a:br>
              <a:rPr lang="ru-RU" b="1" dirty="0" smtClean="0"/>
            </a:br>
            <a:r>
              <a:rPr lang="ru-RU" dirty="0" smtClean="0"/>
              <a:t> Семь вопросов – просто чудо.</a:t>
            </a:r>
            <a:br>
              <a:rPr lang="ru-RU" dirty="0" smtClean="0"/>
            </a:br>
            <a:r>
              <a:rPr lang="ru-RU" dirty="0" smtClean="0"/>
              <a:t>Их запомнить можно так:</a:t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3286124"/>
            <a:ext cx="1423788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где?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0232" y="3286124"/>
            <a:ext cx="1912703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куда?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1934" y="3286124"/>
            <a:ext cx="2202847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когда?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67278" y="3286124"/>
            <a:ext cx="2776722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откуда?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58082" y="4786322"/>
            <a:ext cx="1609736" cy="1107996"/>
          </a:xfrm>
          <a:prstGeom prst="rect">
            <a:avLst/>
          </a:prstGeom>
        </p:spPr>
        <p:style>
          <a:lnRef idx="1">
            <a:schemeClr val="accent2"/>
          </a:lnRef>
          <a:fillRef idx="1002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как?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786322"/>
            <a:ext cx="2754280" cy="1107996"/>
          </a:xfrm>
          <a:prstGeom prst="rect">
            <a:avLst/>
          </a:prstGeom>
        </p:spPr>
        <p:style>
          <a:lnRef idx="1">
            <a:schemeClr val="accent2"/>
          </a:lnRef>
          <a:fillRef idx="1002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почему?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3306" y="4786322"/>
            <a:ext cx="2361544" cy="1107996"/>
          </a:xfrm>
          <a:prstGeom prst="rect">
            <a:avLst/>
          </a:prstGeom>
        </p:spPr>
        <p:style>
          <a:lnRef idx="1">
            <a:schemeClr val="accent2"/>
          </a:lnRef>
          <a:fillRef idx="1002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зачем?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388" y="5000636"/>
            <a:ext cx="5277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/>
              <a:t>и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688</Words>
  <Application>Microsoft Office PowerPoint</Application>
  <PresentationFormat>Экран (4:3)</PresentationFormat>
  <Paragraphs>217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1_Тема Office</vt:lpstr>
      <vt:lpstr>Слайд 1</vt:lpstr>
      <vt:lpstr>Число. Классная работа.</vt:lpstr>
      <vt:lpstr>Слайд 3</vt:lpstr>
      <vt:lpstr>Слайд 4</vt:lpstr>
      <vt:lpstr>Слайд 5</vt:lpstr>
      <vt:lpstr>Слайд 6</vt:lpstr>
      <vt:lpstr>    нар.                            гл.                          сущ.                  С.                       гл.                            сущ. Давно     увяла       трава    , и     облетели    деревья.  _ . _ . _ . _            __________                                                    ______________                                      </vt:lpstr>
      <vt:lpstr>Слайд 8</vt:lpstr>
      <vt:lpstr>Как лучше запомнить вопросы.  Семь вопросов – просто чудо. Их запомнить можно так:  </vt:lpstr>
      <vt:lpstr>Слайд 10</vt:lpstr>
      <vt:lpstr>Слайд 11</vt:lpstr>
      <vt:lpstr>Слайд 12</vt:lpstr>
      <vt:lpstr>Слайд 13</vt:lpstr>
      <vt:lpstr>Слайд 14</vt:lpstr>
      <vt:lpstr>Слайд 15</vt:lpstr>
      <vt:lpstr>                  НАРЕЧИЕ  - обозначает признак действия - отвечает на вопросы: где? куда? откуда? как? когда? - неизменяемая часть речи - в предложении –второстепенный член( обстоятельство).  </vt:lpstr>
      <vt:lpstr>Слайд 17</vt:lpstr>
      <vt:lpstr>Слайд 18</vt:lpstr>
      <vt:lpstr>Словарь:                             впереди, медленно.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Хрычёва Т.П.</dc:creator>
  <cp:lastModifiedBy>Администратор</cp:lastModifiedBy>
  <cp:revision>113</cp:revision>
  <dcterms:created xsi:type="dcterms:W3CDTF">2013-02-06T17:55:49Z</dcterms:created>
  <dcterms:modified xsi:type="dcterms:W3CDTF">2016-01-30T14:04:37Z</dcterms:modified>
</cp:coreProperties>
</file>