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57" r:id="rId3"/>
    <p:sldId id="275" r:id="rId4"/>
    <p:sldId id="289" r:id="rId5"/>
    <p:sldId id="276" r:id="rId6"/>
    <p:sldId id="258" r:id="rId7"/>
    <p:sldId id="285" r:id="rId8"/>
    <p:sldId id="283" r:id="rId9"/>
    <p:sldId id="296" r:id="rId10"/>
    <p:sldId id="298" r:id="rId11"/>
    <p:sldId id="297" r:id="rId12"/>
    <p:sldId id="288" r:id="rId13"/>
    <p:sldId id="287" r:id="rId14"/>
    <p:sldId id="259" r:id="rId15"/>
    <p:sldId id="261" r:id="rId16"/>
    <p:sldId id="290" r:id="rId17"/>
    <p:sldId id="282" r:id="rId18"/>
    <p:sldId id="281" r:id="rId19"/>
    <p:sldId id="280" r:id="rId20"/>
    <p:sldId id="291" r:id="rId21"/>
    <p:sldId id="295" r:id="rId22"/>
    <p:sldId id="292" r:id="rId23"/>
    <p:sldId id="293" r:id="rId24"/>
    <p:sldId id="294" r:id="rId25"/>
    <p:sldId id="299" r:id="rId26"/>
  </p:sldIdLst>
  <p:sldSz cx="12192000" cy="6858000"/>
  <p:notesSz cx="12192000" cy="6858000"/>
  <p:defaultTextStyle>
    <a:defPPr>
      <a:defRPr lang="ru-RU"/>
    </a:defPPr>
    <a:lvl1pPr marL="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28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3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55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62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9871" y="407035"/>
            <a:ext cx="113322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9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755" y="389332"/>
            <a:ext cx="11664492" cy="553997"/>
          </a:xfrm>
        </p:spPr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755" y="389332"/>
            <a:ext cx="11664492" cy="553997"/>
          </a:xfrm>
        </p:spPr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5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5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755" y="389332"/>
            <a:ext cx="11664492" cy="553997"/>
          </a:xfrm>
        </p:spPr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8075" y="1426868"/>
            <a:ext cx="1912199" cy="45788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6376" y="1659636"/>
            <a:ext cx="7857744" cy="101193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9927" y="2153412"/>
            <a:ext cx="8932164" cy="101193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57983" y="2647188"/>
            <a:ext cx="8036052" cy="101193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15422" y="3140964"/>
            <a:ext cx="2026919" cy="101193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41887" y="3140964"/>
            <a:ext cx="752855" cy="101193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94276" y="3140964"/>
            <a:ext cx="4940808" cy="101193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70887" y="4128516"/>
            <a:ext cx="8810244" cy="10119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755" y="389332"/>
            <a:ext cx="1166449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7698" y="1228735"/>
            <a:ext cx="112033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07">
        <a:defRPr>
          <a:latin typeface="+mn-lt"/>
          <a:ea typeface="+mn-ea"/>
          <a:cs typeface="+mn-cs"/>
        </a:defRPr>
      </a:lvl2pPr>
      <a:lvl3pPr marL="914218">
        <a:defRPr>
          <a:latin typeface="+mn-lt"/>
          <a:ea typeface="+mn-ea"/>
          <a:cs typeface="+mn-cs"/>
        </a:defRPr>
      </a:lvl3pPr>
      <a:lvl4pPr marL="1371328">
        <a:defRPr>
          <a:latin typeface="+mn-lt"/>
          <a:ea typeface="+mn-ea"/>
          <a:cs typeface="+mn-cs"/>
        </a:defRPr>
      </a:lvl4pPr>
      <a:lvl5pPr marL="1828437">
        <a:defRPr>
          <a:latin typeface="+mn-lt"/>
          <a:ea typeface="+mn-ea"/>
          <a:cs typeface="+mn-cs"/>
        </a:defRPr>
      </a:lvl5pPr>
      <a:lvl6pPr marL="2285550">
        <a:defRPr>
          <a:latin typeface="+mn-lt"/>
          <a:ea typeface="+mn-ea"/>
          <a:cs typeface="+mn-cs"/>
        </a:defRPr>
      </a:lvl6pPr>
      <a:lvl7pPr marL="2742654">
        <a:defRPr>
          <a:latin typeface="+mn-lt"/>
          <a:ea typeface="+mn-ea"/>
          <a:cs typeface="+mn-cs"/>
        </a:defRPr>
      </a:lvl7pPr>
      <a:lvl8pPr marL="3199760">
        <a:defRPr>
          <a:latin typeface="+mn-lt"/>
          <a:ea typeface="+mn-ea"/>
          <a:cs typeface="+mn-cs"/>
        </a:defRPr>
      </a:lvl8pPr>
      <a:lvl9pPr marL="365686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07">
        <a:defRPr>
          <a:latin typeface="+mn-lt"/>
          <a:ea typeface="+mn-ea"/>
          <a:cs typeface="+mn-cs"/>
        </a:defRPr>
      </a:lvl2pPr>
      <a:lvl3pPr marL="914218">
        <a:defRPr>
          <a:latin typeface="+mn-lt"/>
          <a:ea typeface="+mn-ea"/>
          <a:cs typeface="+mn-cs"/>
        </a:defRPr>
      </a:lvl3pPr>
      <a:lvl4pPr marL="1371328">
        <a:defRPr>
          <a:latin typeface="+mn-lt"/>
          <a:ea typeface="+mn-ea"/>
          <a:cs typeface="+mn-cs"/>
        </a:defRPr>
      </a:lvl4pPr>
      <a:lvl5pPr marL="1828437">
        <a:defRPr>
          <a:latin typeface="+mn-lt"/>
          <a:ea typeface="+mn-ea"/>
          <a:cs typeface="+mn-cs"/>
        </a:defRPr>
      </a:lvl5pPr>
      <a:lvl6pPr marL="2285550">
        <a:defRPr>
          <a:latin typeface="+mn-lt"/>
          <a:ea typeface="+mn-ea"/>
          <a:cs typeface="+mn-cs"/>
        </a:defRPr>
      </a:lvl6pPr>
      <a:lvl7pPr marL="2742654">
        <a:defRPr>
          <a:latin typeface="+mn-lt"/>
          <a:ea typeface="+mn-ea"/>
          <a:cs typeface="+mn-cs"/>
        </a:defRPr>
      </a:lvl7pPr>
      <a:lvl8pPr marL="3199760">
        <a:defRPr>
          <a:latin typeface="+mn-lt"/>
          <a:ea typeface="+mn-ea"/>
          <a:cs typeface="+mn-cs"/>
        </a:defRPr>
      </a:lvl8pPr>
      <a:lvl9pPr marL="365686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3" y="2057410"/>
            <a:ext cx="11332260" cy="1661993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РЕАЛИЗАЦИЯ ФООП ООО: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РУССКИЙ ЯЗЫК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755" y="389332"/>
            <a:ext cx="11664492" cy="75661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482253" marR="6773" indent="-1693291">
              <a:spcBef>
                <a:spcPts val="140"/>
              </a:spcBef>
            </a:pPr>
            <a:r>
              <a:rPr sz="2400" dirty="0"/>
              <a:t>Портал </a:t>
            </a:r>
            <a:r>
              <a:rPr sz="2400" spc="-7" dirty="0"/>
              <a:t>«Единое </a:t>
            </a:r>
            <a:r>
              <a:rPr sz="2400" spc="-20" dirty="0"/>
              <a:t>содержание </a:t>
            </a:r>
            <a:r>
              <a:rPr sz="2400" spc="-7" dirty="0"/>
              <a:t>общего </a:t>
            </a:r>
            <a:r>
              <a:rPr sz="2400" dirty="0"/>
              <a:t>образования» </a:t>
            </a:r>
            <a:r>
              <a:rPr sz="2400" spc="-7" dirty="0"/>
              <a:t>для </a:t>
            </a:r>
            <a:r>
              <a:rPr sz="2400" spc="-587" dirty="0"/>
              <a:t> </a:t>
            </a:r>
            <a:r>
              <a:rPr sz="2400" spc="-7" dirty="0"/>
              <a:t>минимизации</a:t>
            </a:r>
            <a:r>
              <a:rPr sz="2400" spc="-60" dirty="0"/>
              <a:t> </a:t>
            </a:r>
            <a:r>
              <a:rPr sz="2400" spc="-7" dirty="0"/>
              <a:t>нагрузки</a:t>
            </a:r>
            <a:r>
              <a:rPr sz="2400" spc="-13" dirty="0"/>
              <a:t> педагога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6714" y="1617086"/>
            <a:ext cx="7988637" cy="50762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1600" y="1066800"/>
            <a:ext cx="2194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000" spc="75" dirty="0" smtClean="0">
                <a:solidFill>
                  <a:srgbClr val="48459E"/>
                </a:solidFill>
                <a:latin typeface="Microsoft Sans Serif"/>
                <a:cs typeface="Microsoft Sans Serif"/>
              </a:rPr>
              <a:t>https://edsoo.ru/</a:t>
            </a:r>
            <a:endParaRPr lang="en-US"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Цели изучения предмета «Русский язык»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698" y="1228725"/>
            <a:ext cx="11203305" cy="4154984"/>
          </a:xfrm>
        </p:spPr>
        <p:txBody>
          <a:bodyPr/>
          <a:lstStyle/>
          <a:p>
            <a:r>
              <a:rPr lang="ru-RU" dirty="0" smtClean="0">
                <a:cs typeface="Arial" pitchFamily="34" charset="0"/>
              </a:rPr>
              <a:t>осознание и проявление патриотизма, уважения к русскому языку как государственному языку РФ и языку межнационального общения;</a:t>
            </a:r>
          </a:p>
          <a:p>
            <a:endParaRPr lang="ru-RU" dirty="0" smtClean="0">
              <a:cs typeface="Arial" pitchFamily="34" charset="0"/>
            </a:endParaRPr>
          </a:p>
          <a:p>
            <a:r>
              <a:rPr lang="ru-RU" dirty="0" smtClean="0">
                <a:cs typeface="Arial" pitchFamily="34" charset="0"/>
              </a:rPr>
              <a:t>овладение русским языком как инструментом личностного развития;</a:t>
            </a:r>
          </a:p>
          <a:p>
            <a:endParaRPr lang="ru-RU" dirty="0" smtClean="0">
              <a:cs typeface="Arial" pitchFamily="34" charset="0"/>
            </a:endParaRPr>
          </a:p>
          <a:p>
            <a:r>
              <a:rPr lang="ru-RU" dirty="0" smtClean="0">
                <a:cs typeface="Arial" pitchFamily="34" charset="0"/>
              </a:rPr>
              <a:t>овладение знаниями о русском языке, его устройстве и закономерностях </a:t>
            </a:r>
          </a:p>
          <a:p>
            <a:endParaRPr lang="ru-RU" dirty="0" smtClean="0">
              <a:cs typeface="Arial" pitchFamily="34" charset="0"/>
            </a:endParaRPr>
          </a:p>
          <a:p>
            <a:r>
              <a:rPr lang="ru-RU" dirty="0" smtClean="0">
                <a:cs typeface="Arial" pitchFamily="34" charset="0"/>
              </a:rPr>
              <a:t>функционирования, о стилистических ресурсах русского языка; </a:t>
            </a:r>
          </a:p>
          <a:p>
            <a:endParaRPr lang="ru-RU" dirty="0" smtClean="0">
              <a:cs typeface="Arial" pitchFamily="34" charset="0"/>
            </a:endParaRPr>
          </a:p>
          <a:p>
            <a:r>
              <a:rPr lang="ru-RU" dirty="0" smtClean="0">
                <a:cs typeface="Arial" pitchFamily="34" charset="0"/>
              </a:rPr>
              <a:t>совершенствование речевой деятельности, </a:t>
            </a:r>
          </a:p>
          <a:p>
            <a:endParaRPr lang="ru-RU" dirty="0" smtClean="0">
              <a:cs typeface="Arial" pitchFamily="34" charset="0"/>
            </a:endParaRPr>
          </a:p>
          <a:p>
            <a:r>
              <a:rPr lang="ru-RU" dirty="0" smtClean="0">
                <a:cs typeface="Arial" pitchFamily="34" charset="0"/>
              </a:rPr>
              <a:t>совершенствование мыслительной деятельности, </a:t>
            </a:r>
          </a:p>
          <a:p>
            <a:endParaRPr lang="ru-RU" dirty="0" smtClean="0">
              <a:cs typeface="Arial" pitchFamily="34" charset="0"/>
            </a:endParaRPr>
          </a:p>
          <a:p>
            <a:r>
              <a:rPr lang="ru-RU" dirty="0" smtClean="0">
                <a:cs typeface="Arial" pitchFamily="34" charset="0"/>
              </a:rPr>
              <a:t>развитие функциональной грамотности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752" y="408939"/>
            <a:ext cx="9331112" cy="785684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500" spc="-20" dirty="0"/>
              <a:t>Содержательные</a:t>
            </a:r>
            <a:r>
              <a:rPr sz="2500" spc="27" dirty="0"/>
              <a:t> </a:t>
            </a:r>
            <a:r>
              <a:rPr sz="2500" spc="-7" dirty="0"/>
              <a:t>изменения</a:t>
            </a:r>
            <a:r>
              <a:rPr sz="2500" spc="27" dirty="0"/>
              <a:t> </a:t>
            </a:r>
            <a:r>
              <a:rPr sz="2500" spc="-7" dirty="0"/>
              <a:t>в</a:t>
            </a:r>
            <a:r>
              <a:rPr sz="2500" spc="-20" dirty="0"/>
              <a:t> </a:t>
            </a:r>
            <a:r>
              <a:rPr sz="2500" spc="-7" dirty="0"/>
              <a:t>учебном</a:t>
            </a:r>
            <a:r>
              <a:rPr sz="2500" spc="7" dirty="0"/>
              <a:t> </a:t>
            </a:r>
            <a:r>
              <a:rPr sz="2500" spc="-13" dirty="0"/>
              <a:t>предмете</a:t>
            </a:r>
            <a:r>
              <a:rPr sz="2500" spc="-20" dirty="0"/>
              <a:t> </a:t>
            </a:r>
            <a:r>
              <a:rPr sz="2500" spc="-13" dirty="0"/>
              <a:t>«Русский</a:t>
            </a:r>
            <a:r>
              <a:rPr sz="2500" spc="40" dirty="0"/>
              <a:t> </a:t>
            </a:r>
            <a:r>
              <a:rPr sz="2500" spc="-13" dirty="0"/>
              <a:t>язык»</a:t>
            </a:r>
            <a:endParaRPr sz="25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1143000"/>
          <a:ext cx="12200466" cy="5428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0929"/>
                <a:gridCol w="7699537"/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dirty="0">
                          <a:latin typeface="Calibri"/>
                          <a:cs typeface="Calibri"/>
                        </a:rPr>
                        <a:t>ПООП</a:t>
                      </a:r>
                      <a:r>
                        <a:rPr sz="19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9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ПРП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dirty="0">
                          <a:latin typeface="Calibri"/>
                          <a:cs typeface="Calibri"/>
                        </a:rPr>
                        <a:t>Было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16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275"/>
                        </a:lnSpc>
                        <a:spcBef>
                          <a:spcPts val="8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ФООП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ФРП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Стало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4BC96"/>
                    </a:solidFill>
                  </a:tcPr>
                </a:tc>
              </a:tr>
              <a:tr h="46058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900" b="1" spc="-5" dirty="0">
                          <a:latin typeface="Calibri"/>
                          <a:cs typeface="Calibri"/>
                        </a:rPr>
                        <a:t>5–9</a:t>
                      </a:r>
                      <a:r>
                        <a:rPr sz="19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spc="-5" dirty="0">
                          <a:latin typeface="Calibri"/>
                          <a:cs typeface="Calibri"/>
                        </a:rPr>
                        <a:t>классы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  <a:p>
                      <a:pPr marL="91440" marR="576580">
                        <a:lnSpc>
                          <a:spcPct val="100000"/>
                        </a:lnSpc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Определено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основное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содержание </a:t>
                      </a:r>
                      <a:r>
                        <a:rPr sz="19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учебного предмета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уровне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ООО. </a:t>
                      </a:r>
                      <a:r>
                        <a:rPr sz="19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Разделы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19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русского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языка: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Речь.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Речевая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деятельность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Культура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речи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  <a:p>
                      <a:pPr marL="91440" marR="7194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Общие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сведения</a:t>
                      </a:r>
                      <a:r>
                        <a:rPr sz="1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языке.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sz="1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разделы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 науки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языке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5–9</a:t>
                      </a:r>
                      <a:r>
                        <a:rPr sz="2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классы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  <a:p>
                      <a:pPr marL="68580" marR="352425">
                        <a:lnSpc>
                          <a:spcPct val="100000"/>
                        </a:lnSpc>
                      </a:pPr>
                      <a:r>
                        <a:rPr sz="2100" spc="-15" dirty="0">
                          <a:latin typeface="Calibri"/>
                          <a:cs typeface="Calibri"/>
                        </a:rPr>
                        <a:t>Содержание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учебного</a:t>
                      </a:r>
                      <a:r>
                        <a:rPr sz="2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предмета</a:t>
                      </a:r>
                      <a:r>
                        <a:rPr sz="2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уровне</a:t>
                      </a:r>
                      <a:r>
                        <a:rPr sz="2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основного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общего </a:t>
                      </a:r>
                      <a:r>
                        <a:rPr sz="21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образования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распределено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классам.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  <a:p>
                      <a:pPr marL="68580" marR="224154">
                        <a:lnSpc>
                          <a:spcPct val="100000"/>
                        </a:lnSpc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ФРП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учебному</a:t>
                      </a:r>
                      <a:r>
                        <a:rPr sz="2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предмету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«Русский</a:t>
                      </a:r>
                      <a:r>
                        <a:rPr sz="2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язык»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появился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новый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«Функциональные</a:t>
                      </a:r>
                      <a:r>
                        <a:rPr sz="21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разновидности</a:t>
                      </a:r>
                      <a:r>
                        <a:rPr sz="21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языка»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уточнены </a:t>
                      </a:r>
                      <a:r>
                        <a:rPr sz="21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планируемые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результаты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его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изучения</a:t>
                      </a:r>
                      <a:r>
                        <a:rPr sz="2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ПООП</a:t>
                      </a:r>
                      <a:r>
                        <a:rPr sz="2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темы,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представленные</a:t>
                      </a:r>
                      <a:r>
                        <a:rPr sz="2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данном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разделе,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были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 включены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другие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100" spc="-15" dirty="0">
                          <a:latin typeface="Calibri"/>
                          <a:cs typeface="Calibri"/>
                        </a:rPr>
                        <a:t>разделы).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  <a:p>
                      <a:pPr marL="68580" marR="76200">
                        <a:lnSpc>
                          <a:spcPct val="100000"/>
                        </a:lnSpc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В ФРП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учебному</a:t>
                      </a:r>
                      <a:r>
                        <a:rPr sz="2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предмету</a:t>
                      </a:r>
                      <a:r>
                        <a:rPr sz="21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«Русский</a:t>
                      </a:r>
                      <a:r>
                        <a:rPr sz="2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язык»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усилено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внимание </a:t>
                      </a:r>
                      <a:r>
                        <a:rPr sz="21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вопросам</a:t>
                      </a:r>
                      <a:r>
                        <a:rPr sz="2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соблюдения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норм</a:t>
                      </a:r>
                      <a:r>
                        <a:rPr sz="2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языка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речи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ряд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разделов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курса включен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подраздел</a:t>
                      </a:r>
                      <a:r>
                        <a:rPr sz="21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«</a:t>
                      </a:r>
                      <a:r>
                        <a:rPr sz="2100" b="1" spc="-20" dirty="0">
                          <a:latin typeface="Calibri"/>
                          <a:cs typeface="Calibri"/>
                        </a:rPr>
                        <a:t>Культура</a:t>
                      </a:r>
                      <a:r>
                        <a:rPr sz="21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речи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»);</a:t>
                      </a:r>
                      <a:r>
                        <a:rPr sz="21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пониманию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обучающимися</a:t>
                      </a:r>
                      <a:r>
                        <a:rPr sz="2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эстетической</a:t>
                      </a:r>
                      <a:r>
                        <a:rPr sz="21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функции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 языка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(изучение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  <a:p>
                      <a:pPr marL="68580" marR="393065">
                        <a:lnSpc>
                          <a:spcPct val="100000"/>
                        </a:lnSpc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изобразительно-выразительной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роли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всех</a:t>
                      </a:r>
                      <a:r>
                        <a:rPr sz="2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единиц</a:t>
                      </a:r>
                      <a:r>
                        <a:rPr sz="2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языка</a:t>
                      </a:r>
                      <a:r>
                        <a:rPr sz="2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21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звука до</a:t>
                      </a:r>
                      <a:r>
                        <a:rPr sz="2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предложения)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752" y="408939"/>
            <a:ext cx="9331112" cy="785684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500" spc="-20" dirty="0"/>
              <a:t>Содержательные</a:t>
            </a:r>
            <a:r>
              <a:rPr sz="2500" spc="27" dirty="0"/>
              <a:t> </a:t>
            </a:r>
            <a:r>
              <a:rPr sz="2500" spc="-7" dirty="0"/>
              <a:t>изменения</a:t>
            </a:r>
            <a:r>
              <a:rPr sz="2500" spc="27" dirty="0"/>
              <a:t> </a:t>
            </a:r>
            <a:r>
              <a:rPr sz="2500" spc="-7" dirty="0"/>
              <a:t>в</a:t>
            </a:r>
            <a:r>
              <a:rPr sz="2500" spc="-20" dirty="0"/>
              <a:t> </a:t>
            </a:r>
            <a:r>
              <a:rPr sz="2500" spc="-7" dirty="0"/>
              <a:t>учебном</a:t>
            </a:r>
            <a:r>
              <a:rPr sz="2500" spc="7" dirty="0"/>
              <a:t> </a:t>
            </a:r>
            <a:r>
              <a:rPr sz="2500" spc="-13" dirty="0"/>
              <a:t>предмете</a:t>
            </a:r>
            <a:r>
              <a:rPr sz="2500" spc="-20" dirty="0"/>
              <a:t> </a:t>
            </a:r>
            <a:r>
              <a:rPr sz="2500" spc="-13" dirty="0"/>
              <a:t>«Русский</a:t>
            </a:r>
            <a:r>
              <a:rPr sz="2500" spc="40" dirty="0"/>
              <a:t> </a:t>
            </a:r>
            <a:r>
              <a:rPr sz="2500" spc="-13" dirty="0"/>
              <a:t>язык»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632493" y="2048431"/>
            <a:ext cx="10873707" cy="3718439"/>
          </a:xfrm>
          <a:prstGeom prst="rect">
            <a:avLst/>
          </a:prstGeom>
        </p:spPr>
        <p:txBody>
          <a:bodyPr vert="horz" wrap="square" lIns="0" tIns="86345" rIns="0" bIns="0" rtlCol="0">
            <a:spAutoFit/>
          </a:bodyPr>
          <a:lstStyle/>
          <a:p>
            <a:pPr marL="16933" marR="270040">
              <a:lnSpc>
                <a:spcPct val="80000"/>
              </a:lnSpc>
              <a:spcBef>
                <a:spcPts val="679"/>
              </a:spcBef>
            </a:pPr>
            <a:r>
              <a:rPr sz="2300" spc="-7" dirty="0">
                <a:latin typeface="Calibri"/>
                <a:cs typeface="Calibri"/>
              </a:rPr>
              <a:t>Федеральная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рабочая</a:t>
            </a:r>
            <a:r>
              <a:rPr sz="2300" spc="-53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программа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по</a:t>
            </a:r>
            <a:r>
              <a:rPr sz="2300" spc="-7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учебному</a:t>
            </a:r>
            <a:r>
              <a:rPr sz="2300" spc="-7" dirty="0">
                <a:latin typeface="Calibri"/>
                <a:cs typeface="Calibri"/>
              </a:rPr>
              <a:t> предмету «Русский </a:t>
            </a:r>
            <a:r>
              <a:rPr sz="2300" spc="-487" dirty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язык» ориентирует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на изучение</a:t>
            </a:r>
            <a:r>
              <a:rPr sz="2300" spc="13" dirty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системы</a:t>
            </a:r>
            <a:r>
              <a:rPr sz="2300" spc="13" dirty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языка</a:t>
            </a:r>
            <a:r>
              <a:rPr sz="2300" spc="-7" dirty="0">
                <a:latin typeface="Calibri"/>
                <a:cs typeface="Calibri"/>
              </a:rPr>
              <a:t>,</a:t>
            </a:r>
            <a:r>
              <a:rPr sz="2300" spc="-13" dirty="0">
                <a:latin typeface="Calibri"/>
                <a:cs typeface="Calibri"/>
              </a:rPr>
              <a:t> </a:t>
            </a:r>
            <a:r>
              <a:rPr lang="ru-RU" sz="2300" spc="-7" dirty="0" smtClean="0">
                <a:latin typeface="Calibri"/>
                <a:cs typeface="Calibri"/>
              </a:rPr>
              <a:t>на </a:t>
            </a:r>
            <a:r>
              <a:rPr sz="2300" spc="-7" dirty="0" smtClean="0">
                <a:latin typeface="Calibri"/>
                <a:cs typeface="Calibri"/>
              </a:rPr>
              <a:t> </a:t>
            </a:r>
            <a:r>
              <a:rPr sz="2300" dirty="0" err="1" smtClean="0">
                <a:latin typeface="Calibri"/>
                <a:cs typeface="Calibri"/>
              </a:rPr>
              <a:t>усиление</a:t>
            </a:r>
            <a:r>
              <a:rPr lang="ru-RU" sz="2300" dirty="0" smtClean="0">
                <a:latin typeface="Calibri"/>
                <a:cs typeface="Calibri"/>
              </a:rPr>
              <a:t> </a:t>
            </a:r>
            <a:r>
              <a:rPr sz="2300" spc="-7" dirty="0" err="1" smtClean="0">
                <a:latin typeface="Calibri"/>
                <a:cs typeface="Calibri"/>
              </a:rPr>
              <a:t>научной</a:t>
            </a:r>
            <a:r>
              <a:rPr sz="2300" spc="20" dirty="0" smtClean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составляющей</a:t>
            </a:r>
            <a:r>
              <a:rPr sz="2300" spc="7" dirty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предмета,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 err="1">
                <a:latin typeface="Calibri"/>
                <a:cs typeface="Calibri"/>
              </a:rPr>
              <a:t>усвоение</a:t>
            </a:r>
            <a:r>
              <a:rPr sz="2300" spc="47" dirty="0">
                <a:latin typeface="Calibri"/>
                <a:cs typeface="Calibri"/>
              </a:rPr>
              <a:t> </a:t>
            </a:r>
            <a:r>
              <a:rPr sz="2300" spc="-7" dirty="0" err="1" smtClean="0">
                <a:latin typeface="Calibri"/>
                <a:cs typeface="Calibri"/>
              </a:rPr>
              <a:t>лингвистических</a:t>
            </a:r>
            <a:r>
              <a:rPr lang="ru-RU" sz="2300" dirty="0" smtClean="0">
                <a:latin typeface="Calibri"/>
                <a:cs typeface="Calibri"/>
              </a:rPr>
              <a:t> </a:t>
            </a:r>
            <a:r>
              <a:rPr sz="2300" dirty="0" err="1" smtClean="0">
                <a:latin typeface="Calibri"/>
                <a:cs typeface="Calibri"/>
              </a:rPr>
              <a:t>понятий</a:t>
            </a:r>
            <a:r>
              <a:rPr sz="2300" dirty="0" smtClean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и</a:t>
            </a:r>
            <a:r>
              <a:rPr sz="2300" spc="27" dirty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формирование </a:t>
            </a:r>
            <a:r>
              <a:rPr sz="2300" dirty="0">
                <a:latin typeface="Calibri"/>
                <a:cs typeface="Calibri"/>
              </a:rPr>
              <a:t>практических </a:t>
            </a:r>
            <a:r>
              <a:rPr sz="2300" spc="-7" dirty="0">
                <a:latin typeface="Calibri"/>
                <a:cs typeface="Calibri"/>
              </a:rPr>
              <a:t>умений </a:t>
            </a:r>
            <a:r>
              <a:rPr sz="2300" dirty="0">
                <a:latin typeface="Calibri"/>
                <a:cs typeface="Calibri"/>
              </a:rPr>
              <a:t>на</a:t>
            </a:r>
            <a:r>
              <a:rPr sz="2300" spc="7" dirty="0">
                <a:latin typeface="Calibri"/>
                <a:cs typeface="Calibri"/>
              </a:rPr>
              <a:t> </a:t>
            </a:r>
            <a:r>
              <a:rPr sz="2300" spc="-13" dirty="0">
                <a:latin typeface="Calibri"/>
                <a:cs typeface="Calibri"/>
              </a:rPr>
              <a:t>этой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основе.</a:t>
            </a:r>
            <a:endParaRPr sz="2300" dirty="0">
              <a:latin typeface="Calibri"/>
              <a:cs typeface="Calibri"/>
            </a:endParaRPr>
          </a:p>
          <a:p>
            <a:pPr marL="16933"/>
            <a:r>
              <a:rPr sz="2300" b="1" spc="-13" dirty="0">
                <a:latin typeface="Calibri"/>
                <a:cs typeface="Calibri"/>
              </a:rPr>
              <a:t>Необходимо</a:t>
            </a:r>
            <a:r>
              <a:rPr sz="2300" b="1" spc="-67" dirty="0">
                <a:latin typeface="Calibri"/>
                <a:cs typeface="Calibri"/>
              </a:rPr>
              <a:t> </a:t>
            </a:r>
            <a:r>
              <a:rPr sz="2300" b="1" spc="-7" dirty="0">
                <a:latin typeface="Calibri"/>
                <a:cs typeface="Calibri"/>
              </a:rPr>
              <a:t>обратить</a:t>
            </a:r>
            <a:r>
              <a:rPr sz="2300" b="1" spc="-40" dirty="0">
                <a:latin typeface="Calibri"/>
                <a:cs typeface="Calibri"/>
              </a:rPr>
              <a:t> </a:t>
            </a:r>
            <a:r>
              <a:rPr sz="2300" b="1" spc="-7" dirty="0">
                <a:latin typeface="Calibri"/>
                <a:cs typeface="Calibri"/>
              </a:rPr>
              <a:t>внимание</a:t>
            </a:r>
            <a:endParaRPr sz="2300" dirty="0">
              <a:latin typeface="Calibri"/>
              <a:cs typeface="Calibri"/>
            </a:endParaRPr>
          </a:p>
          <a:p>
            <a:pPr marL="538387" indent="-522306">
              <a:lnSpc>
                <a:spcPts val="2447"/>
              </a:lnSpc>
              <a:buFont typeface="Microsoft Sans Serif"/>
              <a:buChar char="•"/>
              <a:tabLst>
                <a:tab pos="538387" algn="l"/>
                <a:tab pos="539233" algn="l"/>
              </a:tabLst>
            </a:pPr>
            <a:r>
              <a:rPr sz="2300" dirty="0">
                <a:latin typeface="Calibri"/>
                <a:cs typeface="Calibri"/>
              </a:rPr>
              <a:t>на изменение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лингвистической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интерпретации </a:t>
            </a:r>
            <a:r>
              <a:rPr sz="2300" dirty="0">
                <a:latin typeface="Calibri"/>
                <a:cs typeface="Calibri"/>
              </a:rPr>
              <a:t>понятий</a:t>
            </a:r>
          </a:p>
          <a:p>
            <a:pPr marL="474049" marR="42330">
              <a:lnSpc>
                <a:spcPct val="80000"/>
              </a:lnSpc>
              <a:spcBef>
                <a:spcPts val="272"/>
              </a:spcBef>
            </a:pPr>
            <a:r>
              <a:rPr sz="2300" dirty="0">
                <a:latin typeface="Calibri"/>
                <a:cs typeface="Calibri"/>
              </a:rPr>
              <a:t>«причастие»,</a:t>
            </a:r>
            <a:r>
              <a:rPr sz="2300" spc="-13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«деепричастие» </a:t>
            </a:r>
            <a:r>
              <a:rPr sz="2300" spc="-7" dirty="0">
                <a:latin typeface="Calibri"/>
                <a:cs typeface="Calibri"/>
              </a:rPr>
              <a:t>(они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рассматриваются</a:t>
            </a:r>
            <a:r>
              <a:rPr sz="2300" spc="-27" dirty="0">
                <a:latin typeface="Calibri"/>
                <a:cs typeface="Calibri"/>
              </a:rPr>
              <a:t> </a:t>
            </a:r>
            <a:r>
              <a:rPr sz="2300" spc="-13" dirty="0">
                <a:latin typeface="Calibri"/>
                <a:cs typeface="Calibri"/>
              </a:rPr>
              <a:t>как</a:t>
            </a:r>
            <a:r>
              <a:rPr sz="2300" spc="-7" dirty="0">
                <a:latin typeface="Calibri"/>
                <a:cs typeface="Calibri"/>
              </a:rPr>
              <a:t> особые </a:t>
            </a:r>
            <a:r>
              <a:rPr sz="2300" spc="-493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формы</a:t>
            </a:r>
            <a:r>
              <a:rPr sz="2300" spc="-40" dirty="0">
                <a:latin typeface="Calibri"/>
                <a:cs typeface="Calibri"/>
              </a:rPr>
              <a:t> </a:t>
            </a:r>
            <a:r>
              <a:rPr sz="2300" spc="-27" dirty="0">
                <a:latin typeface="Calibri"/>
                <a:cs typeface="Calibri"/>
              </a:rPr>
              <a:t>глагола),</a:t>
            </a:r>
            <a:endParaRPr sz="2300" dirty="0">
              <a:latin typeface="Calibri"/>
              <a:cs typeface="Calibri"/>
            </a:endParaRPr>
          </a:p>
          <a:p>
            <a:pPr marL="474049" indent="-457119">
              <a:lnSpc>
                <a:spcPts val="2447"/>
              </a:lnSpc>
              <a:buFont typeface="Microsoft Sans Serif"/>
              <a:buChar char="•"/>
              <a:tabLst>
                <a:tab pos="473203" algn="l"/>
                <a:tab pos="474049" algn="l"/>
              </a:tabLst>
            </a:pPr>
            <a:r>
              <a:rPr sz="2300" dirty="0">
                <a:latin typeface="Calibri"/>
                <a:cs typeface="Calibri"/>
              </a:rPr>
              <a:t>на</a:t>
            </a:r>
            <a:r>
              <a:rPr sz="2300" spc="-7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изменение</a:t>
            </a:r>
            <a:r>
              <a:rPr sz="2300" spc="-7" dirty="0">
                <a:latin typeface="Calibri"/>
                <a:cs typeface="Calibri"/>
              </a:rPr>
              <a:t> последовательности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изучения </a:t>
            </a:r>
            <a:r>
              <a:rPr sz="2300" spc="-7" dirty="0">
                <a:latin typeface="Calibri"/>
                <a:cs typeface="Calibri"/>
              </a:rPr>
              <a:t>морфологических</a:t>
            </a:r>
            <a:r>
              <a:rPr sz="2300" spc="-33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и</a:t>
            </a:r>
          </a:p>
          <a:p>
            <a:pPr marL="474049">
              <a:lnSpc>
                <a:spcPts val="2180"/>
              </a:lnSpc>
            </a:pPr>
            <a:r>
              <a:rPr sz="2300" dirty="0">
                <a:latin typeface="Calibri"/>
                <a:cs typeface="Calibri"/>
              </a:rPr>
              <a:t>орфографических</a:t>
            </a:r>
            <a:r>
              <a:rPr sz="2300" spc="-53" dirty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тем</a:t>
            </a:r>
            <a:r>
              <a:rPr sz="2300" dirty="0">
                <a:latin typeface="Calibri"/>
                <a:cs typeface="Calibri"/>
              </a:rPr>
              <a:t> в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5-7</a:t>
            </a:r>
            <a:r>
              <a:rPr sz="2300" spc="7" dirty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классах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(например,</a:t>
            </a:r>
            <a:r>
              <a:rPr sz="2300" spc="-53" dirty="0">
                <a:latin typeface="Calibri"/>
                <a:cs typeface="Calibri"/>
              </a:rPr>
              <a:t> </a:t>
            </a:r>
            <a:r>
              <a:rPr sz="2300" spc="-7" dirty="0">
                <a:latin typeface="Calibri"/>
                <a:cs typeface="Calibri"/>
              </a:rPr>
              <a:t>корни</a:t>
            </a:r>
            <a:r>
              <a:rPr sz="2300" spc="-13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с</a:t>
            </a:r>
          </a:p>
          <a:p>
            <a:pPr marL="474049">
              <a:lnSpc>
                <a:spcPts val="2447"/>
              </a:lnSpc>
            </a:pPr>
            <a:r>
              <a:rPr sz="2300" spc="-7" dirty="0">
                <a:latin typeface="Calibri"/>
                <a:cs typeface="Calibri"/>
              </a:rPr>
              <a:t>чередованием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spc="-13" dirty="0">
                <a:latin typeface="Calibri"/>
                <a:cs typeface="Calibri"/>
              </a:rPr>
              <a:t>гласных),</a:t>
            </a:r>
            <a:endParaRPr sz="2300" dirty="0">
              <a:latin typeface="Calibri"/>
              <a:cs typeface="Calibri"/>
            </a:endParaRPr>
          </a:p>
          <a:p>
            <a:pPr marL="474049" marR="1214756" indent="-457119">
              <a:lnSpc>
                <a:spcPct val="80000"/>
              </a:lnSpc>
              <a:spcBef>
                <a:spcPts val="545"/>
              </a:spcBef>
              <a:buFont typeface="Microsoft Sans Serif"/>
              <a:buChar char="•"/>
              <a:tabLst>
                <a:tab pos="473203" algn="l"/>
                <a:tab pos="474049" algn="l"/>
              </a:tabLst>
            </a:pPr>
            <a:r>
              <a:rPr sz="2300" dirty="0">
                <a:latin typeface="Calibri"/>
                <a:cs typeface="Calibri"/>
              </a:rPr>
              <a:t>на включение новых вопросов </a:t>
            </a:r>
            <a:r>
              <a:rPr sz="2300" spc="-13" dirty="0">
                <a:latin typeface="Calibri"/>
                <a:cs typeface="Calibri"/>
              </a:rPr>
              <a:t>содержания </a:t>
            </a:r>
            <a:r>
              <a:rPr sz="2300" spc="-7" dirty="0">
                <a:latin typeface="Calibri"/>
                <a:cs typeface="Calibri"/>
              </a:rPr>
              <a:t>(например, </a:t>
            </a:r>
            <a:r>
              <a:rPr sz="2300" spc="-493" dirty="0">
                <a:latin typeface="Calibri"/>
                <a:cs typeface="Calibri"/>
              </a:rPr>
              <a:t> </a:t>
            </a:r>
            <a:r>
              <a:rPr sz="2300" dirty="0" err="1">
                <a:latin typeface="Calibri"/>
                <a:cs typeface="Calibri"/>
              </a:rPr>
              <a:t>грамматическая</a:t>
            </a:r>
            <a:r>
              <a:rPr sz="2300" spc="-67" dirty="0">
                <a:latin typeface="Calibri"/>
                <a:cs typeface="Calibri"/>
              </a:rPr>
              <a:t> </a:t>
            </a:r>
            <a:r>
              <a:rPr lang="ru-RU" sz="2300" dirty="0" smtClean="0">
                <a:latin typeface="Calibri"/>
                <a:cs typeface="Calibri"/>
              </a:rPr>
              <a:t>омонимия</a:t>
            </a:r>
            <a:r>
              <a:rPr sz="2300" dirty="0" smtClean="0">
                <a:latin typeface="Calibri"/>
                <a:cs typeface="Calibri"/>
              </a:rPr>
              <a:t>).</a:t>
            </a:r>
            <a:endParaRPr sz="23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085" y="209803"/>
            <a:ext cx="11557915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pc="-25" dirty="0" smtClean="0"/>
              <a:t/>
            </a:r>
            <a:br>
              <a:rPr lang="ru-RU" spc="-25" dirty="0" smtClean="0"/>
            </a:br>
            <a:r>
              <a:rPr lang="ru-RU" spc="-25" dirty="0" smtClean="0"/>
              <a:t>Учебник не соответствует ФРП. Что делать?</a:t>
            </a:r>
            <a:br>
              <a:rPr lang="ru-RU" spc="-25" dirty="0" smtClean="0"/>
            </a:br>
            <a:r>
              <a:rPr lang="ru-RU" spc="-25" dirty="0" smtClean="0"/>
              <a:t/>
            </a:r>
            <a:br>
              <a:rPr lang="ru-RU" spc="-25" dirty="0" smtClean="0"/>
            </a:br>
            <a:r>
              <a:rPr lang="ru-RU" sz="2400" b="0" spc="-25" dirty="0" smtClean="0">
                <a:solidFill>
                  <a:schemeClr val="tx1"/>
                </a:solidFill>
              </a:rPr>
              <a:t>Относиться к учебнику как к инструменту, источнику материала,</a:t>
            </a:r>
            <a:br>
              <a:rPr lang="ru-RU" sz="2400" b="0" spc="-25" dirty="0" smtClean="0">
                <a:solidFill>
                  <a:schemeClr val="tx1"/>
                </a:solidFill>
              </a:rPr>
            </a:br>
            <a:r>
              <a:rPr lang="ru-RU" sz="2400" b="0" spc="-25" dirty="0" smtClean="0">
                <a:solidFill>
                  <a:schemeClr val="tx1"/>
                </a:solidFill>
              </a:rPr>
              <a:t> упражнений</a:t>
            </a:r>
            <a:br>
              <a:rPr lang="ru-RU" sz="2400" b="0" spc="-25" dirty="0" smtClean="0">
                <a:solidFill>
                  <a:schemeClr val="tx1"/>
                </a:solidFill>
              </a:rPr>
            </a:br>
            <a:r>
              <a:rPr lang="ru-RU" sz="2400" b="0" spc="-25" dirty="0" smtClean="0">
                <a:solidFill>
                  <a:schemeClr val="tx1"/>
                </a:solidFill>
              </a:rPr>
              <a:t/>
            </a:r>
            <a:br>
              <a:rPr lang="ru-RU" sz="2400" b="0" spc="-25" dirty="0" smtClean="0">
                <a:solidFill>
                  <a:schemeClr val="tx1"/>
                </a:solidFill>
              </a:rPr>
            </a:br>
            <a:r>
              <a:rPr lang="ru-RU" sz="2400" b="0" spc="-25" dirty="0" smtClean="0">
                <a:solidFill>
                  <a:schemeClr val="tx1"/>
                </a:solidFill>
              </a:rPr>
              <a:t>Ориентироваться к содержанию ФРП по классам</a:t>
            </a:r>
            <a:br>
              <a:rPr lang="ru-RU" sz="2400" b="0" spc="-25" dirty="0" smtClean="0">
                <a:solidFill>
                  <a:schemeClr val="tx1"/>
                </a:solidFill>
              </a:rPr>
            </a:br>
            <a:r>
              <a:rPr lang="ru-RU" sz="2400" b="0" spc="-25" dirty="0" smtClean="0">
                <a:solidFill>
                  <a:schemeClr val="tx1"/>
                </a:solidFill>
              </a:rPr>
              <a:t/>
            </a:r>
            <a:br>
              <a:rPr lang="ru-RU" sz="2400" b="0" spc="-25" dirty="0" smtClean="0">
                <a:solidFill>
                  <a:schemeClr val="tx1"/>
                </a:solidFill>
              </a:rPr>
            </a:br>
            <a:r>
              <a:rPr lang="ru-RU" sz="2400" b="0" spc="-25" dirty="0" smtClean="0">
                <a:solidFill>
                  <a:schemeClr val="tx1"/>
                </a:solidFill>
              </a:rPr>
              <a:t>Определить, какой материал пройден, а какой нет, </a:t>
            </a:r>
            <a:br>
              <a:rPr lang="ru-RU" sz="2400" b="0" spc="-25" dirty="0" smtClean="0">
                <a:solidFill>
                  <a:schemeClr val="tx1"/>
                </a:solidFill>
              </a:rPr>
            </a:br>
            <a:r>
              <a:rPr lang="ru-RU" sz="2400" b="0" spc="-25" dirty="0" smtClean="0">
                <a:solidFill>
                  <a:schemeClr val="tx1"/>
                </a:solidFill>
              </a:rPr>
              <a:t>но должен быть</a:t>
            </a:r>
            <a:br>
              <a:rPr lang="ru-RU" sz="2400" b="0" spc="-25" dirty="0" smtClean="0">
                <a:solidFill>
                  <a:schemeClr val="tx1"/>
                </a:solidFill>
              </a:rPr>
            </a:br>
            <a:r>
              <a:rPr lang="ru-RU" sz="2400" b="0" spc="-25" dirty="0" smtClean="0">
                <a:solidFill>
                  <a:schemeClr val="tx1"/>
                </a:solidFill>
              </a:rPr>
              <a:t/>
            </a:r>
            <a:br>
              <a:rPr lang="ru-RU" sz="2400" b="0" spc="-25" dirty="0" smtClean="0">
                <a:solidFill>
                  <a:schemeClr val="tx1"/>
                </a:solidFill>
              </a:rPr>
            </a:br>
            <a:r>
              <a:rPr lang="ru-RU" sz="2400" b="0" spc="-25" dirty="0" smtClean="0">
                <a:solidFill>
                  <a:schemeClr val="tx1"/>
                </a:solidFill>
              </a:rPr>
              <a:t>Соотносить деятельность в классе с планируемыми результатами.</a:t>
            </a:r>
            <a:endParaRPr sz="2400" b="0" spc="-15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5586" y="3962400"/>
            <a:ext cx="1876425" cy="2438400"/>
          </a:xfrm>
          <a:prstGeom prst="rect">
            <a:avLst/>
          </a:prstGeom>
        </p:spPr>
      </p:pic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49" y="1143003"/>
            <a:ext cx="1847851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0" y="373127"/>
            <a:ext cx="11277600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spc="-20" dirty="0" smtClean="0"/>
              <a:t>Элементы содержания, включенные ФРП в 5 классе, но отсутствующие в УМК </a:t>
            </a:r>
            <a:r>
              <a:rPr lang="ru-RU" sz="2000" spc="-20" dirty="0" err="1" smtClean="0"/>
              <a:t>Быстровой</a:t>
            </a:r>
            <a:r>
              <a:rPr lang="en-US" sz="2400" spc="-20" dirty="0" smtClean="0"/>
              <a:t/>
            </a:r>
            <a:br>
              <a:rPr lang="en-US" sz="2400" spc="-20" dirty="0" smtClean="0"/>
            </a:br>
            <a:r>
              <a:rPr lang="ru-RU" sz="1900" b="0" spc="-20" dirty="0" smtClean="0">
                <a:solidFill>
                  <a:schemeClr val="tx1"/>
                </a:solidFill>
              </a:rPr>
              <a:t>Правописание корней -</a:t>
            </a:r>
            <a:r>
              <a:rPr lang="ru-RU" sz="1900" b="0" spc="-20" dirty="0" err="1" smtClean="0">
                <a:solidFill>
                  <a:schemeClr val="tx1"/>
                </a:solidFill>
              </a:rPr>
              <a:t>скак</a:t>
            </a:r>
            <a:r>
              <a:rPr lang="ru-RU" sz="1900" b="0" spc="-20" dirty="0" smtClean="0">
                <a:solidFill>
                  <a:schemeClr val="tx1"/>
                </a:solidFill>
              </a:rPr>
              <a:t>-/</a:t>
            </a:r>
            <a:r>
              <a:rPr lang="ru-RU" sz="1900" b="0" spc="-20" dirty="0" err="1" smtClean="0">
                <a:solidFill>
                  <a:schemeClr val="tx1"/>
                </a:solidFill>
              </a:rPr>
              <a:t>скоч</a:t>
            </a:r>
            <a:r>
              <a:rPr lang="ru-RU" sz="1900" b="0" spc="-20" dirty="0" smtClean="0">
                <a:solidFill>
                  <a:schemeClr val="tx1"/>
                </a:solidFill>
              </a:rPr>
              <a:t>-</a:t>
            </a:r>
            <a:br>
              <a:rPr lang="ru-RU" sz="1900" b="0" spc="-20" dirty="0" smtClean="0">
                <a:solidFill>
                  <a:schemeClr val="tx1"/>
                </a:solidFill>
              </a:rPr>
            </a:br>
            <a:r>
              <a:rPr lang="ru-RU" sz="1900" b="0" spc="-20" dirty="0" smtClean="0">
                <a:solidFill>
                  <a:schemeClr val="tx1"/>
                </a:solidFill>
              </a:rPr>
              <a:t>Правописание разделительного Ъ</a:t>
            </a:r>
            <a:br>
              <a:rPr lang="ru-RU" sz="1900" b="0" spc="-20" dirty="0" smtClean="0">
                <a:solidFill>
                  <a:schemeClr val="tx1"/>
                </a:solidFill>
              </a:rPr>
            </a:br>
            <a:r>
              <a:rPr lang="ru-RU" sz="1900" b="0" spc="-20" dirty="0" smtClean="0">
                <a:solidFill>
                  <a:schemeClr val="tx1"/>
                </a:solidFill>
              </a:rPr>
              <a:t>Основные способы толкования лексического значения слова</a:t>
            </a:r>
            <a:br>
              <a:rPr lang="ru-RU" sz="1900" b="0" spc="-20" dirty="0" smtClean="0">
                <a:solidFill>
                  <a:schemeClr val="tx1"/>
                </a:solidFill>
              </a:rPr>
            </a:br>
            <a:r>
              <a:rPr lang="ru-RU" sz="1900" spc="-20" dirty="0" smtClean="0">
                <a:solidFill>
                  <a:schemeClr val="tx2"/>
                </a:solidFill>
              </a:rPr>
              <a:t>По УМК изучается в более старшем классе</a:t>
            </a:r>
            <a:r>
              <a:rPr lang="ru-RU" sz="1900" b="0" spc="-20" dirty="0" smtClean="0">
                <a:solidFill>
                  <a:schemeClr val="tx1"/>
                </a:solidFill>
              </a:rPr>
              <a:t/>
            </a:r>
            <a:br>
              <a:rPr lang="ru-RU" sz="1900" b="0" spc="-20" dirty="0" smtClean="0">
                <a:solidFill>
                  <a:schemeClr val="tx1"/>
                </a:solidFill>
              </a:rPr>
            </a:br>
            <a:r>
              <a:rPr lang="ru-RU" sz="1900" b="0" spc="-20" dirty="0" smtClean="0">
                <a:solidFill>
                  <a:schemeClr val="tx1"/>
                </a:solidFill>
              </a:rPr>
              <a:t>Паронимы</a:t>
            </a:r>
            <a:br>
              <a:rPr lang="ru-RU" sz="1900" b="0" spc="-20" dirty="0" smtClean="0">
                <a:solidFill>
                  <a:schemeClr val="tx1"/>
                </a:solidFill>
              </a:rPr>
            </a:br>
            <a:r>
              <a:rPr lang="ru-RU" sz="1900" b="0" spc="-20" dirty="0" smtClean="0">
                <a:solidFill>
                  <a:schemeClr val="tx1"/>
                </a:solidFill>
              </a:rPr>
              <a:t>Наречные словосочетания</a:t>
            </a:r>
            <a:endParaRPr sz="1900" b="0" spc="-1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2362203"/>
            <a:ext cx="11201400" cy="3123928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endParaRPr lang="ru-RU" spc="-20" dirty="0" smtClean="0"/>
          </a:p>
          <a:p>
            <a:r>
              <a:rPr lang="ru-RU" sz="2000" b="1" spc="-2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Элементы содержания, включенные ФРП в 6 классе, но отсутствующие в УМК </a:t>
            </a:r>
            <a:r>
              <a:rPr lang="ru-RU" sz="2000" b="1" spc="-2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Быстровой</a:t>
            </a:r>
            <a:endParaRPr lang="ru-RU" sz="2000" b="1" spc="-2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Правила слитного и дефисного написания пол- и полу- со словами</a:t>
            </a:r>
          </a:p>
          <a:p>
            <a:r>
              <a:rPr lang="ru-RU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Слитное, раздельное, дефисное написание числительных</a:t>
            </a:r>
          </a:p>
          <a:p>
            <a:endParaRPr lang="ru-RU" spc="-2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pc="-2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spc="-2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pc="-2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5181600"/>
            <a:ext cx="10363200" cy="1292658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r>
              <a:rPr lang="ru-RU" sz="2000" b="1" spc="-2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Элементы содержания, включенные ФРП в 7 классе, но отсутствующие в УМК </a:t>
            </a:r>
            <a:r>
              <a:rPr lang="ru-RU" sz="2000" b="1" spc="-2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Быстровой</a:t>
            </a:r>
            <a:endParaRPr lang="ru-RU" sz="2000" b="1" spc="-2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pc="-20" dirty="0" smtClean="0">
                <a:latin typeface="Arial" pitchFamily="34" charset="0"/>
                <a:cs typeface="Arial" pitchFamily="34" charset="0"/>
              </a:rPr>
              <a:t>Омонимия слов разных частей речи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810009"/>
            <a:ext cx="5715000" cy="155427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r>
              <a:rPr lang="ru-RU" b="1" spc="-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УМК изучается в 5 классе</a:t>
            </a:r>
          </a:p>
          <a:p>
            <a:r>
              <a:rPr lang="ru-RU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Переходные и непереходные  глаголы</a:t>
            </a:r>
          </a:p>
          <a:p>
            <a:r>
              <a:rPr lang="ru-RU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Разноспрягаемые глаголы</a:t>
            </a:r>
          </a:p>
          <a:p>
            <a:r>
              <a:rPr lang="ru-RU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Безличные глаголы</a:t>
            </a:r>
          </a:p>
          <a:p>
            <a:r>
              <a:rPr lang="ru-RU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Наклонение глаголов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6172201"/>
            <a:ext cx="3657600" cy="677107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r>
              <a:rPr lang="ru-RU" b="1" spc="-2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УМК изучается в 6 классе</a:t>
            </a:r>
          </a:p>
          <a:p>
            <a:r>
              <a:rPr lang="ru-RU" spc="-20" dirty="0" smtClean="0">
                <a:latin typeface="Arial" pitchFamily="34" charset="0"/>
                <a:cs typeface="Arial" pitchFamily="34" charset="0"/>
              </a:rPr>
              <a:t>Наречие (весь раздел)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0073" y="1027279"/>
            <a:ext cx="9448800" cy="5295900"/>
            <a:chOff x="1614805" y="1113359"/>
            <a:chExt cx="7086600" cy="3971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855" y="1132409"/>
              <a:ext cx="7048500" cy="39335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14805" y="1113359"/>
              <a:ext cx="7086600" cy="3971925"/>
            </a:xfrm>
            <a:custGeom>
              <a:avLst/>
              <a:gdLst/>
              <a:ahLst/>
              <a:cxnLst/>
              <a:rect l="l" t="t" r="r" b="b"/>
              <a:pathLst>
                <a:path w="7086600" h="3971925">
                  <a:moveTo>
                    <a:pt x="0" y="3971671"/>
                  </a:moveTo>
                  <a:lnTo>
                    <a:pt x="7086600" y="3971671"/>
                  </a:lnTo>
                  <a:lnTo>
                    <a:pt x="7086600" y="0"/>
                  </a:lnTo>
                  <a:lnTo>
                    <a:pt x="0" y="0"/>
                  </a:lnTo>
                  <a:lnTo>
                    <a:pt x="0" y="3971671"/>
                  </a:lnTo>
                  <a:close/>
                </a:path>
              </a:pathLst>
            </a:custGeom>
            <a:ln w="38100">
              <a:solidFill>
                <a:srgbClr val="9389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56861" y="426381"/>
            <a:ext cx="857927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67" dirty="0">
                <a:solidFill>
                  <a:srgbClr val="FFFFFF"/>
                </a:solidFill>
                <a:latin typeface="Calibri"/>
                <a:cs typeface="Calibri"/>
              </a:rPr>
              <a:t>ФПУ.</a:t>
            </a:r>
            <a:r>
              <a:rPr sz="2400" b="1" spc="-7" dirty="0">
                <a:solidFill>
                  <a:srgbClr val="FFFFFF"/>
                </a:solidFill>
                <a:latin typeface="Calibri"/>
                <a:cs typeface="Calibri"/>
              </a:rPr>
              <a:t> Учебники</a:t>
            </a:r>
            <a:r>
              <a:rPr sz="2400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-7" dirty="0">
                <a:solidFill>
                  <a:srgbClr val="FFFFFF"/>
                </a:solidFill>
                <a:latin typeface="Calibri"/>
                <a:cs typeface="Calibri"/>
              </a:rPr>
              <a:t> учебные</a:t>
            </a:r>
            <a:r>
              <a:rPr sz="2400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FFFFFF"/>
                </a:solidFill>
                <a:latin typeface="Calibri"/>
                <a:cs typeface="Calibri"/>
              </a:rPr>
              <a:t>пособия</a:t>
            </a:r>
            <a:r>
              <a:rPr sz="2400" b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освоения</a:t>
            </a:r>
            <a:r>
              <a:rPr sz="2400" b="1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русского</a:t>
            </a:r>
            <a:r>
              <a:rPr sz="2400" b="1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FFFFFF"/>
                </a:solidFill>
                <a:latin typeface="Calibri"/>
                <a:cs typeface="Calibri"/>
              </a:rPr>
              <a:t>языка</a:t>
            </a:r>
            <a:endParaRPr sz="2400" dirty="0">
              <a:latin typeface="Calibri"/>
              <a:cs typeface="Calibri"/>
            </a:endParaRPr>
          </a:p>
          <a:p>
            <a:pPr marL="16933"/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FFFFFF"/>
                </a:solidFill>
                <a:latin typeface="Calibri"/>
                <a:cs typeface="Calibri"/>
              </a:rPr>
              <a:t>литературы.</a:t>
            </a:r>
            <a:r>
              <a:rPr sz="2400" b="1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FFFFFF"/>
                </a:solidFill>
                <a:latin typeface="Calibri"/>
                <a:cs typeface="Calibri"/>
              </a:rPr>
              <a:t>Библиотека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ЦОК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ЦОК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3" y="1143003"/>
            <a:ext cx="5578580" cy="313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object 3"/>
          <p:cNvGrpSpPr/>
          <p:nvPr/>
        </p:nvGrpSpPr>
        <p:grpSpPr>
          <a:xfrm>
            <a:off x="6477001" y="3124200"/>
            <a:ext cx="4953000" cy="3429000"/>
            <a:chOff x="1617980" y="1230096"/>
            <a:chExt cx="6772909" cy="3783965"/>
          </a:xfrm>
        </p:grpSpPr>
        <p:pic>
          <p:nvPicPr>
            <p:cNvPr id="7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6080" y="1268196"/>
              <a:ext cx="6696709" cy="3707511"/>
            </a:xfrm>
            <a:prstGeom prst="rect">
              <a:avLst/>
            </a:prstGeom>
          </p:spPr>
        </p:pic>
        <p:sp>
          <p:nvSpPr>
            <p:cNvPr id="8" name="object 5"/>
            <p:cNvSpPr/>
            <p:nvPr/>
          </p:nvSpPr>
          <p:spPr>
            <a:xfrm>
              <a:off x="1637030" y="1249146"/>
              <a:ext cx="6734809" cy="3745865"/>
            </a:xfrm>
            <a:custGeom>
              <a:avLst/>
              <a:gdLst/>
              <a:ahLst/>
              <a:cxnLst/>
              <a:rect l="l" t="t" r="r" b="b"/>
              <a:pathLst>
                <a:path w="6734809" h="3745865">
                  <a:moveTo>
                    <a:pt x="0" y="3745611"/>
                  </a:moveTo>
                  <a:lnTo>
                    <a:pt x="6734809" y="3745611"/>
                  </a:lnTo>
                  <a:lnTo>
                    <a:pt x="6734809" y="0"/>
                  </a:lnTo>
                  <a:lnTo>
                    <a:pt x="0" y="0"/>
                  </a:lnTo>
                  <a:lnTo>
                    <a:pt x="0" y="3745611"/>
                  </a:lnTo>
                  <a:close/>
                </a:path>
              </a:pathLst>
            </a:custGeom>
            <a:ln w="38100">
              <a:solidFill>
                <a:srgbClr val="9389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Skysmart</a:t>
            </a:r>
            <a:r>
              <a:rPr lang="en-US" b="0" dirty="0" smtClean="0"/>
              <a:t> </a:t>
            </a:r>
            <a:r>
              <a:rPr lang="ru-RU" b="0" dirty="0" smtClean="0"/>
              <a:t>Класс</a:t>
            </a:r>
            <a:endParaRPr lang="ru-RU" dirty="0"/>
          </a:p>
        </p:txBody>
      </p:sp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10"/>
            <a:ext cx="11361685" cy="5314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Рисунок2.png"/>
          <p:cNvPicPr>
            <a:picLocks noGrp="1" noChangeAspect="1"/>
          </p:cNvPicPr>
          <p:nvPr>
            <p:ph sz="half" idx="3"/>
          </p:nvPr>
        </p:nvPicPr>
        <p:blipFill>
          <a:blip r:embed="rId2" cstate="print"/>
          <a:stretch>
            <a:fillRect/>
          </a:stretch>
        </p:blipFill>
        <p:spPr>
          <a:xfrm>
            <a:off x="4687873" y="3505200"/>
            <a:ext cx="7547123" cy="3124200"/>
          </a:xfrm>
        </p:spPr>
      </p:pic>
      <p:pic>
        <p:nvPicPr>
          <p:cNvPr id="12" name="Содержимое 11" descr="Рисунок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228610"/>
            <a:ext cx="7391400" cy="3208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11" y="838210"/>
            <a:ext cx="1930807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1" dirty="0" smtClean="0">
                <a:solidFill>
                  <a:schemeClr val="tx2">
                    <a:lumMod val="50000"/>
                  </a:schemeClr>
                </a:solidFill>
              </a:rPr>
              <a:t>ФГОС</a:t>
            </a:r>
            <a:endParaRPr spc="-1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6403" y="3276601"/>
            <a:ext cx="1214756" cy="646331"/>
          </a:xfrm>
          <a:prstGeom prst="rect">
            <a:avLst/>
          </a:prstGeom>
        </p:spPr>
        <p:txBody>
          <a:bodyPr wrap="none" lIns="91424" tIns="45718" rIns="91424" bIns="45718">
            <a:spAutoFit/>
          </a:bodyPr>
          <a:lstStyle/>
          <a:p>
            <a:r>
              <a:rPr lang="ru-RU" sz="3600" b="1" spc="-1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ФРП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58211" y="609601"/>
            <a:ext cx="2666999" cy="64633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r>
              <a:rPr lang="ru-RU" sz="3600" b="1" spc="-1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ФОП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10211" y="5257801"/>
            <a:ext cx="2666999" cy="64633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r>
              <a:rPr lang="ru-RU" sz="3600" b="1" spc="-1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КТП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png-transparent-cartoon-teacher-cartoon-teacher-professional-wom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275533"/>
            <a:ext cx="2514600" cy="32799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305811" y="3352801"/>
            <a:ext cx="2666999" cy="64633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r>
              <a:rPr lang="ru-RU" sz="3600" b="1" spc="-1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УМК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err="1" smtClean="0"/>
              <a:t>Системно-деятельностный</a:t>
            </a:r>
            <a:r>
              <a:rPr lang="ru-RU" dirty="0" smtClean="0"/>
              <a:t> подход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09600" y="1577347"/>
            <a:ext cx="10363200" cy="166199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Личностные результаты: </a:t>
            </a:r>
            <a:r>
              <a:rPr lang="ru-RU" dirty="0" smtClean="0"/>
              <a:t>формирование системы ценностей и мотивов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b="1" dirty="0" smtClean="0">
                <a:solidFill>
                  <a:srgbClr val="002060"/>
                </a:solidFill>
              </a:rPr>
              <a:t> результаты: </a:t>
            </a:r>
            <a:r>
              <a:rPr lang="ru-RU" dirty="0" smtClean="0"/>
              <a:t>три группы УУД  - познавательные , коммуникативные, регулятивные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Предметные результаты:  </a:t>
            </a:r>
            <a:r>
              <a:rPr lang="ru-RU" dirty="0" smtClean="0"/>
              <a:t>конкретизация и систематизация предметных знаний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Без названия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3810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Без названия.jpg"/>
          <p:cNvPicPr>
            <a:picLocks noGrp="1" noChangeAspect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2133602" y="3352801"/>
            <a:ext cx="4302375" cy="322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lide_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28194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9738172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0"/>
            <a:ext cx="4343400" cy="304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соответствии с требованиями ФГОС и ФРП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09600" y="1577348"/>
            <a:ext cx="5303520" cy="984885"/>
          </a:xfrm>
        </p:spPr>
        <p:txBody>
          <a:bodyPr/>
          <a:lstStyle/>
          <a:p>
            <a:r>
              <a:rPr lang="ru-RU" sz="2800" b="1" dirty="0" smtClean="0"/>
              <a:t>Ученик</a:t>
            </a:r>
          </a:p>
          <a:p>
            <a:r>
              <a:rPr lang="ru-RU" dirty="0" smtClean="0"/>
              <a:t>Осуществляет поиск, выбор, анализ, систематизацию и презентацию информации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278880" y="1577349"/>
            <a:ext cx="5303520" cy="830997"/>
          </a:xfrm>
        </p:spPr>
        <p:txBody>
          <a:bodyPr/>
          <a:lstStyle/>
          <a:p>
            <a:r>
              <a:rPr lang="ru-RU" b="1" dirty="0" smtClean="0"/>
              <a:t>Учитель</a:t>
            </a:r>
          </a:p>
          <a:p>
            <a:r>
              <a:rPr lang="ru-RU" dirty="0" smtClean="0"/>
              <a:t>Организует деятельность ученика в инновационной образовательной среде</a:t>
            </a:r>
            <a:endParaRPr lang="ru-RU" dirty="0"/>
          </a:p>
        </p:txBody>
      </p:sp>
      <p:pic>
        <p:nvPicPr>
          <p:cNvPr id="5" name="Рисунок 4" descr="1240x1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11811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09600" y="1577347"/>
            <a:ext cx="7772400" cy="27699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Традиционная грамотность </a:t>
            </a:r>
            <a:r>
              <a:rPr lang="ru-RU" dirty="0" smtClean="0"/>
              <a:t>– устойчивое свойство личности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81000" y="3200403"/>
            <a:ext cx="10210800" cy="27699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Функциональная грамотность </a:t>
            </a:r>
            <a:r>
              <a:rPr lang="ru-RU" dirty="0" smtClean="0"/>
              <a:t>–ситуативная характеристика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Рисунок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1" y="304800"/>
            <a:ext cx="7106681" cy="3048000"/>
          </a:xfrm>
        </p:spPr>
      </p:pic>
      <p:pic>
        <p:nvPicPr>
          <p:cNvPr id="13" name="Содержимое 12" descr="Рисунок5.png"/>
          <p:cNvPicPr>
            <a:picLocks noGrp="1" noChangeAspect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4038601" y="3276600"/>
            <a:ext cx="7528516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55" y="389332"/>
            <a:ext cx="11664492" cy="498598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Важные профессиональные задачи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               ?                 </a:t>
            </a:r>
            <a:r>
              <a:rPr lang="ru-RU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11" y="533410"/>
            <a:ext cx="1930807" cy="566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1" dirty="0" smtClean="0">
                <a:solidFill>
                  <a:schemeClr val="tx2">
                    <a:lumMod val="50000"/>
                  </a:schemeClr>
                </a:solidFill>
              </a:rPr>
              <a:t>ФГОС</a:t>
            </a:r>
            <a:endParaRPr spc="-1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3" y="685801"/>
            <a:ext cx="1214756" cy="646331"/>
          </a:xfrm>
          <a:prstGeom prst="rect">
            <a:avLst/>
          </a:prstGeom>
        </p:spPr>
        <p:txBody>
          <a:bodyPr wrap="none" lIns="91424" tIns="45718" rIns="91424" bIns="45718">
            <a:spAutoFit/>
          </a:bodyPr>
          <a:lstStyle/>
          <a:p>
            <a:r>
              <a:rPr lang="ru-RU" sz="3600" b="1" spc="-1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ФРП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58211" y="609601"/>
            <a:ext cx="2666999" cy="64633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r>
              <a:rPr lang="ru-RU" sz="3600" b="1" spc="-1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УМК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1524003"/>
            <a:ext cx="10972800" cy="1415768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ФГОС,  ФОП,  ФРП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Федеральный  закон </a:t>
            </a:r>
            <a:r>
              <a:rPr lang="ru-RU" dirty="0">
                <a:latin typeface="Arial" pitchFamily="34" charset="0"/>
                <a:cs typeface="Arial" pitchFamily="34" charset="0"/>
              </a:rPr>
              <a:t>№ 273-ФЗ «Об образовании в Российской Федерации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( с изменениями от 24.09.2022 г.)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667003"/>
            <a:ext cx="11125200" cy="1923601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 УМК</a:t>
            </a:r>
          </a:p>
          <a:p>
            <a:r>
              <a:rPr lang="ru-RU" dirty="0" smtClean="0"/>
              <a:t>Приказ </a:t>
            </a:r>
            <a:r>
              <a:rPr lang="ru-RU" dirty="0"/>
              <a:t>Министерства просвещения Российской Федерации от 21.09.2022 № 858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"Об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4800601"/>
            <a:ext cx="9296400" cy="677107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ФГОС, ФОП, ФРП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России от 22.05.2023 N 03-870 "О направлении информации"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57603" y="609601"/>
            <a:ext cx="1266052" cy="646331"/>
          </a:xfrm>
          <a:prstGeom prst="rect">
            <a:avLst/>
          </a:prstGeom>
        </p:spPr>
        <p:txBody>
          <a:bodyPr wrap="none" lIns="91424" tIns="45718" rIns="91424" bIns="45718">
            <a:spAutoFit/>
          </a:bodyPr>
          <a:lstStyle/>
          <a:p>
            <a:r>
              <a:rPr lang="ru-RU" sz="3600" b="1" spc="-1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ФОП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4153" y="386588"/>
            <a:ext cx="9533467" cy="848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22858" marR="6773" indent="-2405927">
              <a:spcBef>
                <a:spcPts val="140"/>
              </a:spcBef>
            </a:pPr>
            <a:r>
              <a:rPr sz="2700" b="1" spc="-73" dirty="0">
                <a:solidFill>
                  <a:srgbClr val="FFFFFF"/>
                </a:solidFill>
                <a:latin typeface="Calibri"/>
                <a:cs typeface="Calibri"/>
              </a:rPr>
              <a:t>ФПУ.</a:t>
            </a:r>
            <a:r>
              <a:rPr sz="2700" b="1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13" dirty="0">
                <a:solidFill>
                  <a:srgbClr val="FFFFFF"/>
                </a:solidFill>
                <a:latin typeface="Calibri"/>
                <a:cs typeface="Calibri"/>
              </a:rPr>
              <a:t>Учебники</a:t>
            </a:r>
            <a:r>
              <a:rPr sz="2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700" b="1" spc="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учебные</a:t>
            </a:r>
            <a:r>
              <a:rPr sz="2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7" dirty="0">
                <a:solidFill>
                  <a:srgbClr val="FFFFFF"/>
                </a:solidFill>
                <a:latin typeface="Calibri"/>
                <a:cs typeface="Calibri"/>
              </a:rPr>
              <a:t>пособия</a:t>
            </a:r>
            <a:r>
              <a:rPr sz="2700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7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700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освоения</a:t>
            </a:r>
            <a:r>
              <a:rPr sz="2700" b="1" spc="-20" dirty="0">
                <a:solidFill>
                  <a:srgbClr val="FFFFFF"/>
                </a:solidFill>
                <a:latin typeface="Calibri"/>
                <a:cs typeface="Calibri"/>
              </a:rPr>
              <a:t> русского</a:t>
            </a:r>
            <a:r>
              <a:rPr sz="2700" b="1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13" dirty="0">
                <a:solidFill>
                  <a:srgbClr val="FFFFFF"/>
                </a:solidFill>
                <a:latin typeface="Calibri"/>
                <a:cs typeface="Calibri"/>
              </a:rPr>
              <a:t>языка </a:t>
            </a:r>
            <a:r>
              <a:rPr sz="2700" b="1" spc="-57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7" dirty="0">
                <a:solidFill>
                  <a:srgbClr val="FFFFFF"/>
                </a:solidFill>
                <a:latin typeface="Calibri"/>
                <a:cs typeface="Calibri"/>
              </a:rPr>
              <a:t>литературы.</a:t>
            </a:r>
            <a:r>
              <a:rPr sz="2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13" dirty="0">
                <a:solidFill>
                  <a:srgbClr val="FFFFFF"/>
                </a:solidFill>
                <a:latin typeface="Calibri"/>
                <a:cs typeface="Calibri"/>
              </a:rPr>
              <a:t>Библиотека</a:t>
            </a:r>
            <a:r>
              <a:rPr sz="2700" b="1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13" dirty="0">
                <a:solidFill>
                  <a:srgbClr val="FFFFFF"/>
                </a:solidFill>
                <a:latin typeface="Calibri"/>
                <a:cs typeface="Calibri"/>
              </a:rPr>
              <a:t>ЦОК</a:t>
            </a:r>
            <a:r>
              <a:rPr sz="2700" spc="-13" dirty="0">
                <a:latin typeface="Calibri"/>
                <a:cs typeface="Calibri"/>
              </a:rPr>
              <a:t>.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0850" y="3319729"/>
            <a:ext cx="3986953" cy="2733216"/>
          </a:xfrm>
          <a:prstGeom prst="rect">
            <a:avLst/>
          </a:prstGeom>
        </p:spPr>
        <p:txBody>
          <a:bodyPr vert="horz" wrap="square" lIns="0" tIns="77883" rIns="0" bIns="0" rtlCol="0">
            <a:spAutoFit/>
          </a:bodyPr>
          <a:lstStyle/>
          <a:p>
            <a:pPr marL="474073" indent="-457143">
              <a:spcBef>
                <a:spcPts val="612"/>
              </a:spcBef>
              <a:buFont typeface="Microsoft Sans Serif"/>
              <a:buChar char="•"/>
              <a:tabLst>
                <a:tab pos="473227" algn="l"/>
                <a:tab pos="474073" algn="l"/>
              </a:tabLst>
            </a:pPr>
            <a:r>
              <a:rPr sz="4000" spc="-87" dirty="0">
                <a:latin typeface="Calibri"/>
                <a:cs typeface="Calibri"/>
              </a:rPr>
              <a:t>Текст</a:t>
            </a:r>
            <a:r>
              <a:rPr sz="4000" spc="-73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текст</a:t>
            </a:r>
            <a:r>
              <a:rPr sz="4000" spc="-67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текст</a:t>
            </a:r>
            <a:endParaRPr sz="4000" dirty="0">
              <a:latin typeface="Calibri"/>
              <a:cs typeface="Calibri"/>
            </a:endParaRPr>
          </a:p>
          <a:p>
            <a:pPr marL="474073" indent="-457143">
              <a:spcBef>
                <a:spcPts val="480"/>
              </a:spcBef>
              <a:buFont typeface="Microsoft Sans Serif"/>
              <a:buChar char="•"/>
              <a:tabLst>
                <a:tab pos="473227" algn="l"/>
                <a:tab pos="474073" algn="l"/>
              </a:tabLst>
            </a:pPr>
            <a:r>
              <a:rPr sz="4000" spc="-87" dirty="0">
                <a:latin typeface="Calibri"/>
                <a:cs typeface="Calibri"/>
              </a:rPr>
              <a:t>Текст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текст</a:t>
            </a:r>
            <a:r>
              <a:rPr sz="4000" spc="-67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текст</a:t>
            </a:r>
            <a:endParaRPr sz="4000" dirty="0">
              <a:latin typeface="Calibri"/>
              <a:cs typeface="Calibri"/>
            </a:endParaRPr>
          </a:p>
          <a:p>
            <a:pPr marL="474073" indent="-457143">
              <a:spcBef>
                <a:spcPts val="480"/>
              </a:spcBef>
              <a:buFont typeface="Microsoft Sans Serif"/>
              <a:buChar char="•"/>
              <a:tabLst>
                <a:tab pos="473227" algn="l"/>
                <a:tab pos="474073" algn="l"/>
              </a:tabLst>
            </a:pPr>
            <a:r>
              <a:rPr sz="4000" spc="-87" dirty="0">
                <a:latin typeface="Calibri"/>
                <a:cs typeface="Calibri"/>
              </a:rPr>
              <a:t>Текст</a:t>
            </a:r>
            <a:r>
              <a:rPr sz="4000" spc="-73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текст</a:t>
            </a:r>
            <a:r>
              <a:rPr sz="4000" spc="-67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текст</a:t>
            </a:r>
            <a:endParaRPr sz="4000" dirty="0">
              <a:latin typeface="Calibri"/>
              <a:cs typeface="Calibri"/>
            </a:endParaRPr>
          </a:p>
          <a:p>
            <a:pPr marL="474073" indent="-457143">
              <a:spcBef>
                <a:spcPts val="487"/>
              </a:spcBef>
              <a:buFont typeface="Microsoft Sans Serif"/>
              <a:buChar char="•"/>
              <a:tabLst>
                <a:tab pos="473227" algn="l"/>
                <a:tab pos="474073" algn="l"/>
              </a:tabLst>
            </a:pPr>
            <a:r>
              <a:rPr sz="4000" spc="-87" dirty="0">
                <a:latin typeface="Calibri"/>
                <a:cs typeface="Calibri"/>
              </a:rPr>
              <a:t>Текст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текст</a:t>
            </a:r>
            <a:r>
              <a:rPr sz="4000" spc="-67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текст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1" y="1316758"/>
            <a:ext cx="10844107" cy="5160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55" y="389333"/>
            <a:ext cx="11664492" cy="923331"/>
          </a:xfrm>
        </p:spPr>
        <p:txBody>
          <a:bodyPr/>
          <a:lstStyle/>
          <a:p>
            <a:pPr algn="ctr"/>
            <a:r>
              <a:rPr lang="ru-RU" sz="2400" dirty="0" smtClean="0"/>
              <a:t>ФЕДЕРАЛЬНЫЙ ПЕРЕЧЕНЬ УЧЕБНИКОВ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0" y="1066800"/>
          <a:ext cx="10668000" cy="4766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0"/>
                <a:gridCol w="6121399"/>
                <a:gridCol w="990601"/>
              </a:tblGrid>
              <a:tr h="1071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/>
                        <a:t>Русский язык: 5-й класс: учебник: в 2 частях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 err="1"/>
                        <a:t>Ладыженская</a:t>
                      </a:r>
                      <a:r>
                        <a:rPr lang="ru-RU" sz="1900" u="none" strike="noStrike" dirty="0"/>
                        <a:t> Т.А., Баранов М. Т., </a:t>
                      </a:r>
                      <a:r>
                        <a:rPr lang="ru-RU" sz="1900" u="none" strike="noStrike" dirty="0" err="1"/>
                        <a:t>Тростенцова</a:t>
                      </a:r>
                      <a:r>
                        <a:rPr lang="ru-RU" sz="1900" u="none" strike="noStrike" dirty="0"/>
                        <a:t> Л.А. и др.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71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/>
                        <a:t>Русский язык: 6-й класс: учебник: в 2 частях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/>
                        <a:t>Баранов М.Т., </a:t>
                      </a:r>
                      <a:r>
                        <a:rPr lang="ru-RU" sz="1900" u="none" strike="noStrike" dirty="0" err="1"/>
                        <a:t>Ладыженская</a:t>
                      </a:r>
                      <a:r>
                        <a:rPr lang="ru-RU" sz="1900" u="none" strike="noStrike" dirty="0"/>
                        <a:t> Т.А., </a:t>
                      </a:r>
                      <a:r>
                        <a:rPr lang="ru-RU" sz="1900" u="none" strike="noStrike" dirty="0" err="1"/>
                        <a:t>Тростенцова</a:t>
                      </a:r>
                      <a:r>
                        <a:rPr lang="ru-RU" sz="1900" u="none" strike="noStrike" dirty="0"/>
                        <a:t> Л.А. и др.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71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/>
                        <a:t>Русский язык: 7-й класс: учебник: в 2 частях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/>
                        <a:t>Баранов М.Т., </a:t>
                      </a:r>
                      <a:r>
                        <a:rPr lang="ru-RU" sz="1900" u="none" strike="noStrike" dirty="0" err="1"/>
                        <a:t>Ладыженская</a:t>
                      </a:r>
                      <a:r>
                        <a:rPr lang="ru-RU" sz="1900" u="none" strike="noStrike" dirty="0"/>
                        <a:t> Т.А., </a:t>
                      </a:r>
                      <a:r>
                        <a:rPr lang="ru-RU" sz="1900" u="none" strike="noStrike" dirty="0" err="1"/>
                        <a:t>Тростенцова</a:t>
                      </a:r>
                      <a:r>
                        <a:rPr lang="ru-RU" sz="1900" u="none" strike="noStrike" dirty="0"/>
                        <a:t> Л.А. и др.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75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/>
                        <a:t>Русский язык: 8-й класс: учебник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 err="1"/>
                        <a:t>Бархударов</a:t>
                      </a:r>
                      <a:r>
                        <a:rPr lang="ru-RU" sz="1900" u="none" strike="noStrike" dirty="0"/>
                        <a:t> С.Г., Крючков С.Е., Максимов Л.Ю. и др.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75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/>
                        <a:t>Русский язык: 9-й класс: учебник</a:t>
                      </a:r>
                      <a:endParaRPr lang="ru-RU" sz="19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 err="1"/>
                        <a:t>Бархударов</a:t>
                      </a:r>
                      <a:r>
                        <a:rPr lang="ru-RU" sz="1900" u="none" strike="noStrike" dirty="0"/>
                        <a:t> С.Г., Крючков С.Е., Максимов Л.Ю. и др.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253" y="118622"/>
            <a:ext cx="10969347" cy="5245651"/>
          </a:xfrm>
          <a:prstGeom prst="rect">
            <a:avLst/>
          </a:prstGeom>
        </p:spPr>
        <p:txBody>
          <a:bodyPr vert="horz" wrap="square" lIns="0" tIns="74279" rIns="0" bIns="0" rtlCol="0">
            <a:spAutoFit/>
          </a:bodyPr>
          <a:lstStyle/>
          <a:p>
            <a:pPr marR="508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ФРП </a:t>
            </a:r>
            <a:r>
              <a:rPr spc="-20" dirty="0" err="1" smtClean="0"/>
              <a:t>включает</a:t>
            </a:r>
            <a:r>
              <a:rPr spc="-20" dirty="0" smtClean="0"/>
              <a:t> </a:t>
            </a:r>
            <a:r>
              <a:rPr spc="-15" dirty="0" smtClean="0"/>
              <a:t>:</a:t>
            </a:r>
            <a:r>
              <a:rPr lang="ru-RU" spc="-15" dirty="0" smtClean="0"/>
              <a:t/>
            </a:r>
            <a:br>
              <a:rPr lang="ru-RU" spc="-15" dirty="0" smtClean="0"/>
            </a:br>
            <a:r>
              <a:rPr lang="ru-RU" spc="-15" dirty="0" smtClean="0"/>
              <a:t/>
            </a:r>
            <a:br>
              <a:rPr lang="ru-RU" spc="-15" dirty="0" smtClean="0"/>
            </a:br>
            <a:r>
              <a:rPr lang="ru-RU" sz="2000" b="0" spc="-15" dirty="0" smtClean="0">
                <a:solidFill>
                  <a:schemeClr val="tx1"/>
                </a:solidFill>
              </a:rPr>
              <a:t>планируемые результаты обучения русскому языку ( личностные, </a:t>
            </a:r>
            <a:r>
              <a:rPr lang="ru-RU" sz="2000" b="0" spc="-15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2000" b="0" spc="-15" dirty="0" smtClean="0">
                <a:solidFill>
                  <a:schemeClr val="tx1"/>
                </a:solidFill>
              </a:rPr>
              <a:t>, предметные)</a:t>
            </a:r>
            <a:br>
              <a:rPr lang="ru-RU" sz="2000" b="0" spc="-15" dirty="0" smtClean="0">
                <a:solidFill>
                  <a:schemeClr val="tx1"/>
                </a:solidFill>
              </a:rPr>
            </a:br>
            <a:r>
              <a:rPr lang="ru-RU" sz="2000" b="0" spc="-15" dirty="0" smtClean="0">
                <a:solidFill>
                  <a:schemeClr val="tx1"/>
                </a:solidFill>
              </a:rPr>
              <a:t>содержание курса русского языка в каждом классе</a:t>
            </a:r>
            <a:br>
              <a:rPr lang="ru-RU" sz="2000" b="0" spc="-15" dirty="0" smtClean="0">
                <a:solidFill>
                  <a:schemeClr val="tx1"/>
                </a:solidFill>
              </a:rPr>
            </a:br>
            <a:r>
              <a:rPr lang="ru-RU" sz="2000" b="0" spc="-15" dirty="0" smtClean="0">
                <a:solidFill>
                  <a:srgbClr val="C00000"/>
                </a:solidFill>
              </a:rPr>
              <a:t>рекомендуемое</a:t>
            </a:r>
            <a:r>
              <a:rPr lang="ru-RU" sz="2000" b="0" spc="-15" dirty="0" smtClean="0">
                <a:solidFill>
                  <a:schemeClr val="tx1"/>
                </a:solidFill>
              </a:rPr>
              <a:t> количество часов на освоение каждой темы, а также</a:t>
            </a:r>
            <a:r>
              <a:rPr lang="ru-RU" sz="2000" b="0" spc="-15" dirty="0" smtClean="0">
                <a:solidFill>
                  <a:srgbClr val="C00000"/>
                </a:solidFill>
              </a:rPr>
              <a:t> рекомендуемое </a:t>
            </a:r>
            <a:r>
              <a:rPr lang="ru-RU" sz="2000" b="0" spc="-15" dirty="0" smtClean="0">
                <a:solidFill>
                  <a:schemeClr val="tx1"/>
                </a:solidFill>
              </a:rPr>
              <a:t>количество часов на проведение контрольных и практических работ</a:t>
            </a:r>
            <a:br>
              <a:rPr lang="ru-RU" sz="2000" b="0" spc="-15" dirty="0" smtClean="0">
                <a:solidFill>
                  <a:schemeClr val="tx1"/>
                </a:solidFill>
              </a:rPr>
            </a:br>
            <a:r>
              <a:rPr lang="ru-RU" spc="-15" dirty="0" smtClean="0"/>
              <a:t/>
            </a:r>
            <a:br>
              <a:rPr lang="ru-RU" spc="-15" dirty="0" smtClean="0"/>
            </a:br>
            <a:endParaRPr sz="2000" b="0" spc="-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9067" y="246379"/>
            <a:ext cx="9166012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/>
              <a:t>Федеральные</a:t>
            </a:r>
            <a:r>
              <a:rPr sz="2400" spc="533" dirty="0"/>
              <a:t> </a:t>
            </a:r>
            <a:r>
              <a:rPr sz="2400" dirty="0"/>
              <a:t>рабочие</a:t>
            </a:r>
            <a:r>
              <a:rPr sz="2400" spc="-27" dirty="0"/>
              <a:t> </a:t>
            </a:r>
            <a:r>
              <a:rPr sz="2400" spc="-7" dirty="0"/>
              <a:t>программы</a:t>
            </a:r>
            <a:r>
              <a:rPr sz="2400" spc="7" dirty="0"/>
              <a:t> </a:t>
            </a:r>
            <a:r>
              <a:rPr sz="2400" spc="-13" dirty="0"/>
              <a:t>непосредственного</a:t>
            </a:r>
            <a:r>
              <a:rPr sz="2400" spc="7" dirty="0"/>
              <a:t> </a:t>
            </a:r>
            <a:r>
              <a:rPr sz="2400" spc="-7" dirty="0"/>
              <a:t>применения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111640" y="1688356"/>
            <a:ext cx="9582573" cy="40335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89499" algn="ctr">
              <a:spcBef>
                <a:spcPts val="133"/>
              </a:spcBef>
            </a:pPr>
            <a:r>
              <a:rPr sz="2400" b="1" dirty="0">
                <a:latin typeface="Calibri"/>
                <a:cs typeface="Calibri"/>
              </a:rPr>
              <a:t>ФОП</a:t>
            </a:r>
            <a:r>
              <a:rPr sz="2400" b="1" spc="7" dirty="0">
                <a:latin typeface="Calibri"/>
                <a:cs typeface="Calibri"/>
              </a:rPr>
              <a:t> </a:t>
            </a:r>
            <a:r>
              <a:rPr sz="2400" b="1" spc="-7" dirty="0">
                <a:latin typeface="Calibri"/>
                <a:cs typeface="Calibri"/>
              </a:rPr>
              <a:t>по</a:t>
            </a:r>
            <a:r>
              <a:rPr sz="2400" b="1" spc="-13" dirty="0">
                <a:latin typeface="Calibri"/>
                <a:cs typeface="Calibri"/>
              </a:rPr>
              <a:t> каждому</a:t>
            </a:r>
            <a:r>
              <a:rPr sz="2400" b="1" spc="-7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уровню</a:t>
            </a:r>
            <a:r>
              <a:rPr sz="2400" b="1" spc="-27" dirty="0">
                <a:latin typeface="Calibri"/>
                <a:cs typeface="Calibri"/>
              </a:rPr>
              <a:t> </a:t>
            </a:r>
            <a:r>
              <a:rPr sz="2400" b="1" spc="-13" dirty="0">
                <a:latin typeface="Calibri"/>
                <a:cs typeface="Calibri"/>
              </a:rPr>
              <a:t>предусматривает</a:t>
            </a:r>
            <a:r>
              <a:rPr sz="2400" b="1" spc="-27" dirty="0">
                <a:latin typeface="Calibri"/>
                <a:cs typeface="Calibri"/>
              </a:rPr>
              <a:t> </a:t>
            </a:r>
            <a:r>
              <a:rPr sz="2400" b="1" spc="-13" dirty="0">
                <a:latin typeface="Calibri"/>
                <a:cs typeface="Calibri"/>
              </a:rPr>
              <a:t>непосредственное</a:t>
            </a:r>
            <a:endParaRPr sz="2400" dirty="0">
              <a:latin typeface="Calibri"/>
              <a:cs typeface="Calibri"/>
            </a:endParaRPr>
          </a:p>
          <a:p>
            <a:pPr marL="151520" algn="ctr"/>
            <a:r>
              <a:rPr sz="2400" b="1" spc="-7" dirty="0">
                <a:latin typeface="Calibri"/>
                <a:cs typeface="Calibri"/>
              </a:rPr>
              <a:t>применение</a:t>
            </a:r>
            <a:r>
              <a:rPr sz="2400" b="1" spc="-67" dirty="0">
                <a:latin typeface="Calibri"/>
                <a:cs typeface="Calibri"/>
              </a:rPr>
              <a:t> </a:t>
            </a:r>
            <a:r>
              <a:rPr sz="2400" b="1" spc="-7" dirty="0">
                <a:latin typeface="Calibri"/>
                <a:cs typeface="Calibri"/>
              </a:rPr>
              <a:t>федеральных</a:t>
            </a:r>
            <a:r>
              <a:rPr sz="2400" b="1" spc="-13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рабочих</a:t>
            </a:r>
            <a:r>
              <a:rPr sz="2400" b="1" spc="-53" dirty="0">
                <a:latin typeface="Calibri"/>
                <a:cs typeface="Calibri"/>
              </a:rPr>
              <a:t> </a:t>
            </a:r>
            <a:r>
              <a:rPr sz="2400" b="1" spc="-7" dirty="0">
                <a:latin typeface="Calibri"/>
                <a:cs typeface="Calibri"/>
              </a:rPr>
              <a:t>программ: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33"/>
              </a:spcBef>
            </a:pPr>
            <a:endParaRPr sz="2300" dirty="0">
              <a:latin typeface="Calibri"/>
              <a:cs typeface="Calibri"/>
            </a:endParaRPr>
          </a:p>
          <a:p>
            <a:pPr marL="16933"/>
            <a:r>
              <a:rPr sz="2400" b="1" dirty="0">
                <a:latin typeface="Calibri"/>
                <a:cs typeface="Calibri"/>
              </a:rPr>
              <a:t>ФОП</a:t>
            </a:r>
            <a:r>
              <a:rPr sz="2400" b="1" spc="7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НОО</a:t>
            </a:r>
            <a:r>
              <a:rPr sz="2400" b="1" spc="-1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— по </a:t>
            </a:r>
            <a:r>
              <a:rPr sz="2400" spc="-20" dirty="0">
                <a:latin typeface="Calibri"/>
                <a:cs typeface="Calibri"/>
              </a:rPr>
              <a:t>Русскому</a:t>
            </a:r>
            <a:r>
              <a:rPr sz="2400" spc="27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языку,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Литературному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чтению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13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Окружающему</a:t>
            </a:r>
            <a:endParaRPr sz="2400" dirty="0">
              <a:latin typeface="Calibri"/>
              <a:cs typeface="Calibri"/>
            </a:endParaRPr>
          </a:p>
          <a:p>
            <a:pPr marL="16933"/>
            <a:r>
              <a:rPr sz="2400" spc="-7" dirty="0">
                <a:latin typeface="Calibri"/>
                <a:cs typeface="Calibri"/>
              </a:rPr>
              <a:t>миру;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33"/>
              </a:spcBef>
            </a:pPr>
            <a:endParaRPr sz="2300" dirty="0">
              <a:latin typeface="Calibri"/>
              <a:cs typeface="Calibri"/>
            </a:endParaRPr>
          </a:p>
          <a:p>
            <a:pPr marL="16933" marR="6773"/>
            <a:r>
              <a:rPr sz="2400" b="1" dirty="0">
                <a:latin typeface="Calibri"/>
                <a:cs typeface="Calibri"/>
              </a:rPr>
              <a:t>ФОП</a:t>
            </a:r>
            <a:r>
              <a:rPr sz="2400" b="1" spc="7" dirty="0">
                <a:latin typeface="Calibri"/>
                <a:cs typeface="Calibri"/>
              </a:rPr>
              <a:t> </a:t>
            </a:r>
            <a:r>
              <a:rPr sz="2400" b="1" spc="-7" dirty="0">
                <a:latin typeface="Calibri"/>
                <a:cs typeface="Calibri"/>
              </a:rPr>
              <a:t>ООО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Русскому</a:t>
            </a:r>
            <a:r>
              <a:rPr sz="2400" spc="33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языку,</a:t>
            </a:r>
            <a:r>
              <a:rPr sz="2400" spc="13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Литературе, </a:t>
            </a:r>
            <a:r>
              <a:rPr sz="2400" spc="-13" dirty="0">
                <a:latin typeface="Calibri"/>
                <a:cs typeface="Calibri"/>
              </a:rPr>
              <a:t>Истории,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Обществоведению, </a:t>
            </a:r>
            <a:r>
              <a:rPr sz="2400" spc="-520" dirty="0">
                <a:latin typeface="Calibri"/>
                <a:cs typeface="Calibri"/>
              </a:rPr>
              <a:t> </a:t>
            </a:r>
            <a:r>
              <a:rPr sz="2400" spc="-27" dirty="0">
                <a:latin typeface="Calibri"/>
                <a:cs typeface="Calibri"/>
              </a:rPr>
              <a:t>Географии,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Основам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безопасности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жизнедеятельности;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33"/>
              </a:spcBef>
            </a:pPr>
            <a:endParaRPr sz="2300" dirty="0">
              <a:latin typeface="Calibri"/>
              <a:cs typeface="Calibri"/>
            </a:endParaRPr>
          </a:p>
          <a:p>
            <a:pPr marL="16933" marR="108352"/>
            <a:r>
              <a:rPr sz="2400" b="1" dirty="0">
                <a:latin typeface="Calibri"/>
                <a:cs typeface="Calibri"/>
              </a:rPr>
              <a:t>ФОП</a:t>
            </a:r>
            <a:r>
              <a:rPr sz="2400" b="1" spc="13" dirty="0">
                <a:latin typeface="Calibri"/>
                <a:cs typeface="Calibri"/>
              </a:rPr>
              <a:t> </a:t>
            </a:r>
            <a:r>
              <a:rPr sz="2400" b="1" spc="-7" dirty="0">
                <a:latin typeface="Calibri"/>
                <a:cs typeface="Calibri"/>
              </a:rPr>
              <a:t>СОО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—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Русскому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языку,</a:t>
            </a:r>
            <a:r>
              <a:rPr sz="2400" spc="13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Литературе,</a:t>
            </a:r>
            <a:r>
              <a:rPr sz="2400" spc="13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Истории,</a:t>
            </a:r>
            <a:r>
              <a:rPr sz="2400" spc="2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Обществознанию, </a:t>
            </a:r>
            <a:r>
              <a:rPr sz="2400" spc="-520" dirty="0">
                <a:latin typeface="Calibri"/>
                <a:cs typeface="Calibri"/>
              </a:rPr>
              <a:t> </a:t>
            </a:r>
            <a:r>
              <a:rPr sz="2400" spc="-27" dirty="0">
                <a:latin typeface="Calibri"/>
                <a:cs typeface="Calibri"/>
              </a:rPr>
              <a:t>Географии</a:t>
            </a:r>
            <a:r>
              <a:rPr sz="2400" spc="2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7" dirty="0">
                <a:latin typeface="Calibri"/>
                <a:cs typeface="Calibri"/>
              </a:rPr>
              <a:t>Основам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безопасности</a:t>
            </a:r>
            <a:r>
              <a:rPr sz="2400" spc="53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жизнедеятельности.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ЦЕЛЬ ОБНОВЛЕННОГО ФГОС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698" y="1228728"/>
            <a:ext cx="11203305" cy="1723549"/>
          </a:xfrm>
        </p:spPr>
        <p:txBody>
          <a:bodyPr/>
          <a:lstStyle/>
          <a:p>
            <a:r>
              <a:rPr lang="ru-RU" sz="2800" dirty="0" smtClean="0"/>
              <a:t>Создание единого динамично развивающегося образовательного пространства</a:t>
            </a:r>
          </a:p>
          <a:p>
            <a:r>
              <a:rPr lang="ru-RU" sz="2800" dirty="0" smtClean="0"/>
              <a:t>Обеспечение  качественного образования</a:t>
            </a:r>
          </a:p>
          <a:p>
            <a:r>
              <a:rPr lang="ru-RU" sz="2800" dirty="0" smtClean="0"/>
              <a:t>Формирование гармонично развитой личности</a:t>
            </a:r>
            <a:endParaRPr lang="ru-RU" sz="2800" dirty="0"/>
          </a:p>
        </p:txBody>
      </p:sp>
      <p:sp>
        <p:nvSpPr>
          <p:cNvPr id="3074" name="AutoShape 2" descr="Образовательные стандарты и требования, ГБОУ Школа № 939, Москва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Образовательные стандарты и требования, ГБОУ Школа № 939,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10" y="3352800"/>
            <a:ext cx="415861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253" y="118622"/>
            <a:ext cx="10969347" cy="4076100"/>
          </a:xfrm>
          <a:prstGeom prst="rect">
            <a:avLst/>
          </a:prstGeom>
        </p:spPr>
        <p:txBody>
          <a:bodyPr vert="horz" wrap="square" lIns="0" tIns="74279" rIns="0" bIns="0" rtlCol="0">
            <a:spAutoFit/>
          </a:bodyPr>
          <a:lstStyle/>
          <a:p>
            <a:pPr marR="5080"/>
            <a:r>
              <a:rPr lang="ru-RU" sz="2000" b="0" spc="-15" dirty="0" smtClean="0">
                <a:solidFill>
                  <a:schemeClr val="tx1"/>
                </a:solidFill>
              </a:rPr>
              <a:t/>
            </a:r>
            <a:br>
              <a:rPr lang="ru-RU" sz="2000" b="0" spc="-15" dirty="0" smtClean="0">
                <a:solidFill>
                  <a:schemeClr val="tx1"/>
                </a:solidFill>
              </a:rPr>
            </a:br>
            <a:r>
              <a:rPr lang="ru-RU" spc="-15" dirty="0" smtClean="0"/>
              <a:t/>
            </a:r>
            <a:br>
              <a:rPr lang="ru-RU" spc="-15" dirty="0" smtClean="0"/>
            </a:br>
            <a:r>
              <a:rPr lang="en-US" spc="-15" dirty="0" smtClean="0"/>
              <a:t/>
            </a:r>
            <a:br>
              <a:rPr lang="en-US" spc="-15" dirty="0" smtClean="0"/>
            </a:br>
            <a:r>
              <a:rPr lang="en-US" spc="-15" dirty="0" smtClean="0"/>
              <a:t/>
            </a:r>
            <a:br>
              <a:rPr lang="en-US" spc="-15" dirty="0" smtClean="0"/>
            </a:br>
            <a:r>
              <a:rPr lang="ru-RU" dirty="0" smtClean="0"/>
              <a:t> </a:t>
            </a:r>
            <a:r>
              <a:rPr lang="ru-RU" dirty="0" smtClean="0"/>
              <a:t>ФГОС </a:t>
            </a:r>
            <a:r>
              <a:rPr lang="ru-RU" spc="-20" dirty="0" smtClean="0"/>
              <a:t>включает </a:t>
            </a:r>
            <a:r>
              <a:rPr lang="ru-RU" spc="-15" dirty="0" smtClean="0"/>
              <a:t>: </a:t>
            </a:r>
            <a:br>
              <a:rPr lang="ru-RU" spc="-15" dirty="0" smtClean="0"/>
            </a:br>
            <a:r>
              <a:rPr lang="ru-RU" b="0" spc="-15" dirty="0" smtClean="0">
                <a:solidFill>
                  <a:schemeClr val="tx1"/>
                </a:solidFill>
              </a:rPr>
              <a:t> </a:t>
            </a:r>
            <a:r>
              <a:rPr lang="ru-RU" sz="2000" b="0" spc="-15" dirty="0" smtClean="0">
                <a:solidFill>
                  <a:schemeClr val="tx1"/>
                </a:solidFill>
              </a:rPr>
              <a:t>требования к результатам обучения</a:t>
            </a:r>
            <a:br>
              <a:rPr lang="ru-RU" sz="2000" b="0" spc="-15" dirty="0" smtClean="0">
                <a:solidFill>
                  <a:schemeClr val="tx1"/>
                </a:solidFill>
              </a:rPr>
            </a:br>
            <a:r>
              <a:rPr lang="ru-RU" sz="2000" b="0" spc="-15" dirty="0" smtClean="0">
                <a:solidFill>
                  <a:schemeClr val="tx1"/>
                </a:solidFill>
              </a:rPr>
              <a:t>требования к условиям реализации программ</a:t>
            </a:r>
            <a:br>
              <a:rPr lang="ru-RU" sz="2000" b="0" spc="-15" dirty="0" smtClean="0">
                <a:solidFill>
                  <a:schemeClr val="tx1"/>
                </a:solidFill>
              </a:rPr>
            </a:br>
            <a:r>
              <a:rPr lang="ru-RU" sz="2000" b="0" spc="-15" dirty="0" smtClean="0">
                <a:solidFill>
                  <a:schemeClr val="tx1"/>
                </a:solidFill>
              </a:rPr>
              <a:t>требования к структуре рабочих программ </a:t>
            </a:r>
            <a:r>
              <a:rPr lang="ru-RU" sz="2000" b="0" spc="-15" dirty="0" smtClean="0">
                <a:solidFill>
                  <a:srgbClr val="C00000"/>
                </a:solidFill>
              </a:rPr>
              <a:t>(новый ФГОС содержит требования к указанию ЭОР)</a:t>
            </a:r>
            <a:endParaRPr sz="2000" b="0" spc="-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796</Words>
  <Application>Microsoft Office PowerPoint</Application>
  <PresentationFormat>Произвольный</PresentationFormat>
  <Paragraphs>133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РЕАЛИЗАЦИЯ ФООП ООО:  РУССКИЙ ЯЗЫК </vt:lpstr>
      <vt:lpstr>ФГОС</vt:lpstr>
      <vt:lpstr>ФГОС</vt:lpstr>
      <vt:lpstr>Слайд 4</vt:lpstr>
      <vt:lpstr>ФЕДЕРАЛЬНЫЙ ПЕРЕЧЕНЬ УЧЕБНИКОВ </vt:lpstr>
      <vt:lpstr>   ФРП включает :  планируемые результаты обучения русскому языку ( личностные, метапредметные, предметные) содержание курса русского языка в каждом классе рекомендуемое количество часов на освоение каждой темы, а также рекомендуемое количество часов на проведение контрольных и практических работ  </vt:lpstr>
      <vt:lpstr>Федеральные рабочие программы непосредственного применения</vt:lpstr>
      <vt:lpstr>  ЦЕЛЬ ОБНОВЛЕННОГО ФГОС</vt:lpstr>
      <vt:lpstr>     ФГОС включает :   требования к результатам обучения требования к условиям реализации программ требования к структуре рабочих программ (новый ФГОС содержит требования к указанию ЭОР)</vt:lpstr>
      <vt:lpstr>Портал «Единое содержание общего образования» для  минимизации нагрузки педагога</vt:lpstr>
      <vt:lpstr>   Цели изучения предмета «Русский язык»</vt:lpstr>
      <vt:lpstr>Содержательные изменения в учебном предмете «Русский язык»</vt:lpstr>
      <vt:lpstr>Содержательные изменения в учебном предмете «Русский язык»</vt:lpstr>
      <vt:lpstr> Учебник не соответствует ФРП. Что делать?  Относиться к учебнику как к инструменту, источнику материала,  упражнений  Ориентироваться к содержанию ФРП по классам  Определить, какой материал пройден, а какой нет,  но должен быть  Соотносить деятельность в классе с планируемыми результатами.</vt:lpstr>
      <vt:lpstr>Элементы содержания, включенные ФРП в 5 классе, но отсутствующие в УМК Быстровой Правописание корней -скак-/скоч- Правописание разделительного Ъ Основные способы толкования лексического значения слова По УМК изучается в более старшем классе Паронимы Наречные словосочетания</vt:lpstr>
      <vt:lpstr>Слайд 16</vt:lpstr>
      <vt:lpstr>Библиотека ЦОК</vt:lpstr>
      <vt:lpstr>Skysmart Класс</vt:lpstr>
      <vt:lpstr>Слайд 19</vt:lpstr>
      <vt:lpstr>   Системно-деятельностный подход </vt:lpstr>
      <vt:lpstr>Слайд 21</vt:lpstr>
      <vt:lpstr>В соответствии с требованиями ФГОС и ФРП</vt:lpstr>
      <vt:lpstr>Слайд 23</vt:lpstr>
      <vt:lpstr>Слайд 24</vt:lpstr>
      <vt:lpstr> Важные профессиональные задачи   ?               ?                 ?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 на обновленный федеральный государственный образовательный стандарт общего образования  в 2023-2024 учебном году</dc:title>
  <dc:creator>Пользователь</dc:creator>
  <cp:lastModifiedBy>XTreme.ws</cp:lastModifiedBy>
  <cp:revision>50</cp:revision>
  <dcterms:created xsi:type="dcterms:W3CDTF">2024-01-23T13:36:43Z</dcterms:created>
  <dcterms:modified xsi:type="dcterms:W3CDTF">2024-01-28T13:35:49Z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2024-01-23T00:00:00Z</vt:filetime>
  </property>
</Properties>
</file>