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73" r:id="rId5"/>
    <p:sldId id="266" r:id="rId6"/>
    <p:sldId id="281" r:id="rId7"/>
    <p:sldId id="276" r:id="rId8"/>
    <p:sldId id="283" r:id="rId9"/>
    <p:sldId id="267" r:id="rId10"/>
    <p:sldId id="284" r:id="rId11"/>
    <p:sldId id="285" r:id="rId12"/>
    <p:sldId id="286" r:id="rId13"/>
    <p:sldId id="28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7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2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01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74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25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57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73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4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67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11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8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894">
              <a:schemeClr val="bg1">
                <a:lumMod val="65000"/>
              </a:schemeClr>
            </a:gs>
            <a:gs pos="0">
              <a:srgbClr val="FFFF00"/>
            </a:gs>
            <a:gs pos="67784">
              <a:srgbClr val="DCDCC7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6C52-7574-47A0-B398-9FB67DBC922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8BA3-53F5-4DA3-B560-ACA36592F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8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894">
              <a:schemeClr val="bg1">
                <a:lumMod val="65000"/>
              </a:schemeClr>
            </a:gs>
            <a:gs pos="0">
              <a:srgbClr val="FFFF00"/>
            </a:gs>
            <a:gs pos="67784">
              <a:srgbClr val="DCDCC7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2224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3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8650" y="260648"/>
            <a:ext cx="8191822" cy="65973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Вновь  обращаемся к теории.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1.  Понятие религия.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2.  Религиозные организации: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а)  церковь;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  секты;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в)  религиозные общины.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3.  Функции религии: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а)  мировоззренческая;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б)  воспитательная;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в)  регулирующая;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г)  компенсаторная;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  коммуникативная и другие.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4.  Виды религий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а)  мировые (христианство, буддизм, ислам);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б)  национальные или региональные;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в)  локально-племенные (архаичные) и так далее.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5.  Нормы регламентирующие отношения в рамках института религии: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а)  формальные;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б)  неформальные.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6.  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Статусно-ролевая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система, действующая в рамках института религии: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а)  священнослужители;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б)  монахи;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в)  миряне и так далее.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7.  Свобода совести.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7886700" cy="6497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/>
                <a:gridCol w="3943350"/>
              </a:tblGrid>
              <a:tr h="188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Пасха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мае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мая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1853</a:t>
                      </a: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1861</a:t>
                      </a: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1864</a:t>
                      </a: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1869</a:t>
                      </a: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1888</a:t>
                      </a:r>
                    </a:p>
                  </a:txBody>
                  <a:tcPr/>
                </a:tc>
              </a:tr>
              <a:tr h="366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1891</a:t>
                      </a:r>
                    </a:p>
                  </a:txBody>
                  <a:tcPr/>
                </a:tc>
              </a:tr>
              <a:tr h="366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1907</a:t>
                      </a:r>
                    </a:p>
                  </a:txBody>
                  <a:tcPr/>
                </a:tc>
              </a:tr>
              <a:tr h="366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1910</a:t>
                      </a:r>
                    </a:p>
                  </a:txBody>
                  <a:tcPr/>
                </a:tc>
              </a:tr>
              <a:tr h="366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1918</a:t>
                      </a:r>
                    </a:p>
                  </a:txBody>
                  <a:tcPr/>
                </a:tc>
              </a:tr>
              <a:tr h="366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1921</a:t>
                      </a:r>
                    </a:p>
                  </a:txBody>
                  <a:tcPr/>
                </a:tc>
              </a:tr>
              <a:tr h="301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1926</a:t>
                      </a:r>
                    </a:p>
                  </a:txBody>
                  <a:tcPr/>
                </a:tc>
              </a:tr>
              <a:tr h="3363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1929</a:t>
                      </a:r>
                    </a:p>
                  </a:txBody>
                  <a:tcPr/>
                </a:tc>
              </a:tr>
              <a:tr h="366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8913"/>
          <a:ext cx="7886700" cy="519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мая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мая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509120"/>
            <a:ext cx="78867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Мира,  добра и благополучия!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9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52728" cy="2160240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https://ekaterinburg-eparhia.ru/userfiles/_20051/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15" y="1600200"/>
            <a:ext cx="80127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6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662" y="2492896"/>
            <a:ext cx="871296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83671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состояние советского общества накануне Великой Отечественной войны было таково, что только через глобальные потрясения, такие как война, можно было надеяться, чтобы хотя бы некоторые из крещеных людей вспомнили о Боге, чтобы власть изменила свою политику в отношении Церкви. Ведь перед 1941 г. церковная организация стояла на грани уничтожения. В РСФСР продолжали действовать не более 100 храмов, репрессиям подверглись полмиллиона священнослужителей, из них 426 – архиереев, были уничтожены 200 тыс. священников и 247 епископов, к 1941 г. на свободе оставалось только четыре митрополита, сотни тысяч верующих томились в лагерях и преследовались за веру [18, с. 126]. При этом согласно засекреченной переписи 1937 г. 60 % советских граждан: 2/3 сельских жителей и 1/3 горожан, продолжали считать себя верующими, и открыто заявляли об этом [15, с. 105]. Вот почему, согласно православному мировоззрению, Господь послал войну 22 июня – в День всех святых, в Земле Российской просиявших, по молитвам которых забывшим о Боге людям был дан шанс изменить свою жизнь. И Церковь достойно проявила себя в годы войны, став духовной опорой для всех нуждающихся в 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6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5589240"/>
            <a:ext cx="3868340" cy="8239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Митрополит Сергий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Старогородский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8024" y="5661248"/>
            <a:ext cx="3887391" cy="4442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И.В.Сталин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1669241916_47-indasil-club-p-portret-stalina-instagram-4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7" y="332656"/>
            <a:ext cx="3817549" cy="5184576"/>
          </a:xfrm>
        </p:spPr>
      </p:pic>
      <p:pic>
        <p:nvPicPr>
          <p:cNvPr id="1026" name="Picture 2" descr="1205-3493-86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0480" cy="52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5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5949280"/>
            <a:ext cx="3868340" cy="6602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Патриарх Московский и всея Руси Пимен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Извенков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017_12_18_nurakisheva_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23868" cy="576064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6021288"/>
            <a:ext cx="3887391" cy="5162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Архимандрит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Алипий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(Воронов)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Ny78VFKoM3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109435" cy="5688632"/>
          </a:xfrm>
        </p:spPr>
      </p:pic>
    </p:spTree>
    <p:extLst>
      <p:ext uri="{BB962C8B-B14F-4D97-AF65-F5344CB8AC3E}">
        <p14:creationId xmlns:p14="http://schemas.microsoft.com/office/powerpoint/2010/main" xmlns="" val="23065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661248"/>
            <a:ext cx="3868340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Митрополит Калининский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(Коноплев)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2bf7045e550993daeaa6d0e2131a4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818824" cy="532859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5661248"/>
            <a:ext cx="3887391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Борис Крамаренко. Диакон храма.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55976" y="1196752"/>
            <a:ext cx="3887391" cy="36845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3861048"/>
            <a:ext cx="3868340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 Пузанов. Служитель из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Бродовичи-Заполярье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Псковщине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kW2Jtq68ZC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6058921" cy="35856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5877272"/>
            <a:ext cx="3887391" cy="823912"/>
          </a:xfrm>
        </p:spPr>
        <p:txBody>
          <a:bodyPr/>
          <a:lstStyle/>
          <a:p>
            <a:r>
              <a:rPr lang="ru-RU" dirty="0" smtClean="0"/>
              <a:t>Валентин Феликсович </a:t>
            </a:r>
            <a:r>
              <a:rPr lang="ru-RU" dirty="0" err="1" smtClean="0"/>
              <a:t>Войно-Ясенецкий</a:t>
            </a:r>
            <a:endParaRPr lang="ru-RU" dirty="0"/>
          </a:p>
        </p:txBody>
      </p:sp>
      <p:pic>
        <p:nvPicPr>
          <p:cNvPr id="10" name="Содержимое 9" descr="195089_618x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3934372" cy="5328592"/>
          </a:xfrm>
        </p:spPr>
      </p:pic>
    </p:spTree>
    <p:extLst>
      <p:ext uri="{BB962C8B-B14F-4D97-AF65-F5344CB8AC3E}">
        <p14:creationId xmlns:p14="http://schemas.microsoft.com/office/powerpoint/2010/main" xmlns="" val="40965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907704" y="5589240"/>
            <a:ext cx="3887391" cy="823912"/>
          </a:xfrm>
        </p:spPr>
        <p:txBody>
          <a:bodyPr/>
          <a:lstStyle/>
          <a:p>
            <a:r>
              <a:rPr lang="ru-RU" dirty="0" smtClean="0"/>
              <a:t>Монахиня </a:t>
            </a:r>
            <a:r>
              <a:rPr lang="ru-RU" dirty="0" err="1" smtClean="0"/>
              <a:t>Адриана</a:t>
            </a:r>
            <a:endParaRPr lang="ru-RU" dirty="0"/>
          </a:p>
        </p:txBody>
      </p:sp>
      <p:pic>
        <p:nvPicPr>
          <p:cNvPr id="13" name="Содержимое 12" descr="sajt9-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257306" cy="5399943"/>
          </a:xfrm>
        </p:spPr>
      </p:pic>
    </p:spTree>
    <p:extLst>
      <p:ext uri="{BB962C8B-B14F-4D97-AF65-F5344CB8AC3E}">
        <p14:creationId xmlns:p14="http://schemas.microsoft.com/office/powerpoint/2010/main" xmlns="" val="40965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367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     </vt:lpstr>
      <vt:lpstr>     </vt:lpstr>
      <vt:lpstr>Слайд 10</vt:lpstr>
      <vt:lpstr>Слайд 11</vt:lpstr>
      <vt:lpstr>Слайд 12</vt:lpstr>
      <vt:lpstr>Спасибо за внимание! Мира,  добра и благополучия!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</dc:creator>
  <cp:lastModifiedBy>Швейцария</cp:lastModifiedBy>
  <cp:revision>44</cp:revision>
  <dcterms:created xsi:type="dcterms:W3CDTF">2023-10-15T09:52:09Z</dcterms:created>
  <dcterms:modified xsi:type="dcterms:W3CDTF">2024-04-19T19:42:41Z</dcterms:modified>
</cp:coreProperties>
</file>