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86" r:id="rId4"/>
    <p:sldId id="260" r:id="rId5"/>
    <p:sldId id="298" r:id="rId6"/>
    <p:sldId id="261" r:id="rId7"/>
    <p:sldId id="303" r:id="rId8"/>
    <p:sldId id="302" r:id="rId9"/>
    <p:sldId id="304" r:id="rId10"/>
    <p:sldId id="305" r:id="rId11"/>
    <p:sldId id="301" r:id="rId12"/>
    <p:sldId id="306" r:id="rId13"/>
    <p:sldId id="307" r:id="rId14"/>
    <p:sldId id="308" r:id="rId15"/>
    <p:sldId id="309" r:id="rId16"/>
    <p:sldId id="310" r:id="rId17"/>
    <p:sldId id="287" r:id="rId18"/>
    <p:sldId id="288" r:id="rId19"/>
    <p:sldId id="265" r:id="rId20"/>
    <p:sldId id="259" r:id="rId21"/>
    <p:sldId id="267" r:id="rId22"/>
    <p:sldId id="270" r:id="rId23"/>
    <p:sldId id="311" r:id="rId24"/>
    <p:sldId id="312" r:id="rId25"/>
    <p:sldId id="313" r:id="rId26"/>
    <p:sldId id="314" r:id="rId27"/>
    <p:sldId id="300" r:id="rId28"/>
    <p:sldId id="292" r:id="rId29"/>
    <p:sldId id="291" r:id="rId30"/>
    <p:sldId id="293" r:id="rId31"/>
    <p:sldId id="294" r:id="rId32"/>
    <p:sldId id="295" r:id="rId33"/>
    <p:sldId id="272" r:id="rId34"/>
    <p:sldId id="283" r:id="rId35"/>
    <p:sldId id="273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8" autoAdjust="0"/>
    <p:restoredTop sz="94660"/>
  </p:normalViewPr>
  <p:slideViewPr>
    <p:cSldViewPr>
      <p:cViewPr varScale="1">
        <p:scale>
          <a:sx n="66" d="100"/>
          <a:sy n="6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6F718E-C383-4C0D-A8E9-7919AA628CD0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C07AB5-8C58-413C-BCB4-CA103388AB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2567B3-295F-4FEC-ACCC-5EEBBFE4BA62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A41FEC-A3A3-4738-A92D-73F8E471FB05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AA08E-45AE-4E1B-900E-C9D4269BDED3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48E31-4560-4C6E-9426-5ABDBB1A3B8B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62C40-ED00-4197-B119-4DD14A4C3707}" type="slidenum">
              <a:rPr lang="ru-RU" altLang="ru-RU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DB32ED-06BF-444E-A4AA-403193F06885}" type="slidenum">
              <a:rPr lang="ru-RU" altLang="ru-RU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B4A5-B324-45CF-AFA2-F405A3922E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5ECEB-A97D-40AA-A383-F734C831E5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B7C41-DDD9-486F-84B3-7C64FD76E6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09540-8BE6-4325-8DEE-925F89EC61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0E3C7-7B80-43A5-81EC-B06B5929F1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8EFC6-94B4-4000-AB11-6C13639335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EAEDE-55A3-40BF-B946-FB8C62FAD2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43766-8EB3-4727-A071-3162E76D60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169AD-E0D4-4606-9221-4D4628179A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7067A-7436-4728-8D16-04C60B4519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D5F61-B4BF-4250-8354-50AF4F73CA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B6451-6D6C-4131-AF28-95A253CCE3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6A7A6-723A-43A3-BDF1-A57EBA68CC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8F595-7BDF-4475-86EB-B158C33203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4F5CD-D62E-4E00-AA1F-45E4EEBF11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7EFEB-E5FA-44FA-B9F6-B60F8648D7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528E3A-7216-436C-A7ED-D604C15EC9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6;&#1085;&#1082;&#1091;&#1088;&#1089;-&#1092;&#1077;&#1089;&#1090;&#1080;&#1074;&#1072;&#1083;&#1100;%20&#1042;&#1086;&#1089;&#1080;&#1090;&#1072;&#1081;%20&#1083;&#1080;&#1095;&#1085;&#1086;&#1089;&#1090;&#1100;\&#1087;&#1088;&#1077;&#1079;&#1077;&#1085;&#1090;&#1072;&#1094;&#1080;&#1103;%20&#1082;%20&#1082;&#1083;&#1072;&#1089;&#1089;&#1085;&#1086;&#1084;&#1091;%20&#1095;&#1072;&#1089;&#1091;\&#1076;&#1088;&#1091;&#1078;&#1073;&#1072;%20&#1088;&#1072;&#1079;%20&#1076;&#1074;&#1072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0;&#1086;&#1090;&#1077;&#1085;&#1086;&#1082;_&#1087;&#1086;_&#1080;&#1084;&#1077;&#1085;&#1080;_&#1043;&#1072;&#1074;_-_&#1044;&#1088;&#1091;&#1078;&#1073;&#1072;_&#1082;&#1088;&#1077;&#1087;&#1082;&#1072;&#1103;_&#1085;&#1077;_&#1089;&#1083;&#1086;&#1084;&#1072;&#1077;&#1090;&#1089;&#1103;_(2_23)(www.muzico.ru)%20-%20&#1082;&#1086;&#1087;&#1080;&#1103;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2.gif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6;&#1085;&#1082;&#1091;&#1088;&#1089;-&#1092;&#1077;&#1089;&#1090;&#1080;&#1074;&#1072;&#1083;&#1100;%20&#1042;&#1086;&#1089;&#1080;&#1090;&#1072;&#1081;%20&#1083;&#1080;&#1095;&#1085;&#1086;&#1089;&#1090;&#1100;\&#1087;&#1088;&#1077;&#1079;&#1077;&#1085;&#1090;&#1072;&#1094;&#1080;&#1103;%20&#1082;%20&#1082;&#1083;&#1072;&#1089;&#1089;&#1085;&#1086;&#1084;&#1091;%20&#1095;&#1072;&#1089;&#1091;\&#1091;&#1083;&#1099;&#1073;&#1082;&#1072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B050"/>
                </a:solidFill>
                <a:latin typeface="Kozuka Gothic Pro H" pitchFamily="34" charset="-128"/>
              </a:rPr>
              <a:t>ВНЕКЛАССНОЕ МЕРОПРИЯТИЕ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92500" y="1143000"/>
            <a:ext cx="5651500" cy="257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b="1" i="1" smtClean="0">
                <a:solidFill>
                  <a:srgbClr val="7030A0"/>
                </a:solidFill>
                <a:latin typeface="Adobe Caslon Pro" pitchFamily="18" charset="0"/>
              </a:rPr>
              <a:t>« Поговорим о дружбе… </a:t>
            </a:r>
          </a:p>
          <a:p>
            <a:pPr eaLnBrk="1" hangingPunct="1">
              <a:buFontTx/>
              <a:buNone/>
            </a:pPr>
            <a:r>
              <a:rPr lang="ru-RU" altLang="ru-RU" sz="4400" b="1" i="1" smtClean="0">
                <a:solidFill>
                  <a:srgbClr val="7030A0"/>
                </a:solidFill>
                <a:latin typeface="Adobe Caslon Pro" pitchFamily="18" charset="0"/>
              </a:rPr>
              <a:t>Настоящий ли ты друг? »</a:t>
            </a:r>
          </a:p>
          <a:p>
            <a:pPr eaLnBrk="1" hangingPunct="1"/>
            <a:endParaRPr lang="ru-RU" altLang="ru-RU" sz="2800" b="1" i="1" smtClean="0">
              <a:solidFill>
                <a:srgbClr val="FF3300"/>
              </a:solidFill>
              <a:latin typeface="Adobe Caslon Pro" pitchFamily="18" charset="0"/>
            </a:endParaRPr>
          </a:p>
          <a:p>
            <a:pPr eaLnBrk="1" hangingPunct="1"/>
            <a:endParaRPr lang="ru-RU" altLang="ru-RU" sz="2800" b="1" i="1" smtClean="0">
              <a:solidFill>
                <a:srgbClr val="FF3300"/>
              </a:solidFill>
              <a:latin typeface="Adobe Caslon Pro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  <a:latin typeface="Adobe Caslon Pro" pitchFamily="18" charset="0"/>
              </a:rPr>
              <a:t> </a:t>
            </a:r>
          </a:p>
        </p:txBody>
      </p:sp>
      <p:sp>
        <p:nvSpPr>
          <p:cNvPr id="307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57188" y="4357688"/>
            <a:ext cx="8786812" cy="2500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  <a:latin typeface="Adobe Caslon Pro" pitchFamily="18" charset="0"/>
              </a:rPr>
              <a:t>Степанова Лариса Григорьевна</a:t>
            </a:r>
          </a:p>
          <a:p>
            <a:pPr algn="ctr" eaLnBrk="1" hangingPunct="1"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  <a:latin typeface="Adobe Caslon Pro" pitchFamily="18" charset="0"/>
              </a:rPr>
              <a:t>МБОУ «Ян-Норвашская СОШ»</a:t>
            </a:r>
          </a:p>
          <a:p>
            <a:pPr algn="ctr" eaLnBrk="1" hangingPunct="1"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  <a:latin typeface="Adobe Caslon Pro" pitchFamily="18" charset="0"/>
              </a:rPr>
              <a:t>учитель географии</a:t>
            </a:r>
          </a:p>
          <a:p>
            <a:pPr algn="ctr" eaLnBrk="1" hangingPunct="1"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  <a:latin typeface="Adobe Caslon Pro" pitchFamily="18" charset="0"/>
              </a:rPr>
              <a:t>(высшая категория)                                                                                                                                   			</a:t>
            </a:r>
            <a:endParaRPr lang="ru-RU" altLang="ru-RU" sz="2400" b="1" i="1" smtClean="0">
              <a:solidFill>
                <a:srgbClr val="C00000"/>
              </a:solidFill>
            </a:endParaRPr>
          </a:p>
        </p:txBody>
      </p:sp>
      <p:pic>
        <p:nvPicPr>
          <p:cNvPr id="2055" name="Picture 7" descr="C:\Documents and Settings\Галина Ивановна\Рабочий стол\фото о дружбе\94fa5f4762944c269c395a17c14145d0_968881805eb7320dd8546e05f52f9ce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33" y="1115175"/>
            <a:ext cx="3262314" cy="268121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8" name="Picture 8" descr="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33311" flipH="1">
            <a:off x="6856413" y="1052513"/>
            <a:ext cx="22034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Не имей сто рублей ,а имей ………</a:t>
            </a:r>
            <a:endParaRPr lang="ru-RU" altLang="ru-RU" smtClean="0"/>
          </a:p>
          <a:p>
            <a:r>
              <a:rPr lang="ru-RU" altLang="ru-RU" b="1" smtClean="0"/>
              <a:t>Друга ищи, а найдешь………</a:t>
            </a:r>
          </a:p>
          <a:p>
            <a:r>
              <a:rPr lang="ru-RU" altLang="ru-RU" b="1" smtClean="0"/>
              <a:t>Дерево живет корнями, а человек ....</a:t>
            </a:r>
            <a:endParaRPr lang="ru-RU" altLang="ru-RU" smtClean="0"/>
          </a:p>
          <a:p>
            <a:r>
              <a:rPr lang="ru-RU" altLang="ru-RU" b="1" smtClean="0"/>
              <a:t>Человек без друзей , что дерево… </a:t>
            </a:r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-1285875"/>
            <a:ext cx="5643563" cy="44291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</a:rPr>
              <a:t>Психогимнастика</a:t>
            </a:r>
            <a:br>
              <a:rPr lang="ru-RU" altLang="ru-RU" b="1" i="1" smtClean="0">
                <a:solidFill>
                  <a:srgbClr val="0000FF"/>
                </a:solidFill>
              </a:rPr>
            </a:br>
            <a:r>
              <a:rPr lang="ru-RU" altLang="ru-RU" b="1" i="1" smtClean="0">
                <a:solidFill>
                  <a:srgbClr val="0000FF"/>
                </a:solidFill>
              </a:rPr>
              <a:t> </a:t>
            </a:r>
            <a:endParaRPr lang="ru-RU" altLang="ru-RU" sz="4000" b="1" i="1" smtClean="0">
              <a:solidFill>
                <a:srgbClr val="C00000"/>
              </a:solidFill>
            </a:endParaRPr>
          </a:p>
        </p:txBody>
      </p:sp>
      <p:pic>
        <p:nvPicPr>
          <p:cNvPr id="14339" name="Picture 8" descr="15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300788" y="115888"/>
            <a:ext cx="2701925" cy="1609725"/>
          </a:xfrm>
          <a:noFill/>
          <a:ln>
            <a:solidFill>
              <a:srgbClr val="FF0000"/>
            </a:solidFill>
          </a:ln>
        </p:spPr>
      </p:pic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484438" y="1135063"/>
            <a:ext cx="46799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600" b="1"/>
              <a:t>Хлопают все присутствующие;</a:t>
            </a:r>
          </a:p>
          <a:p>
            <a:pPr eaLnBrk="1" hangingPunct="1"/>
            <a:r>
              <a:rPr lang="ru-RU" altLang="ru-RU" sz="1600" b="1"/>
              <a:t>Только девочки;</a:t>
            </a:r>
          </a:p>
          <a:p>
            <a:pPr eaLnBrk="1" hangingPunct="1"/>
            <a:r>
              <a:rPr lang="ru-RU" altLang="ru-RU" sz="1600" b="1"/>
              <a:t>Только те, кто любит вкусно поесть;</a:t>
            </a:r>
          </a:p>
          <a:p>
            <a:pPr eaLnBrk="1" hangingPunct="1"/>
            <a:r>
              <a:rPr lang="ru-RU" altLang="ru-RU" sz="1600" b="1"/>
              <a:t>Только те, кто опаздывает на уроки;</a:t>
            </a:r>
          </a:p>
          <a:p>
            <a:pPr eaLnBrk="1" hangingPunct="1"/>
            <a:r>
              <a:rPr lang="ru-RU" altLang="ru-RU" sz="1600" b="1"/>
              <a:t>Только те, кто хорошо учится;</a:t>
            </a:r>
          </a:p>
          <a:p>
            <a:pPr eaLnBrk="1" hangingPunct="1"/>
            <a:r>
              <a:rPr lang="ru-RU" altLang="ru-RU" sz="1600" b="1"/>
              <a:t>Только те, кто не любит каникулы;</a:t>
            </a:r>
          </a:p>
          <a:p>
            <a:pPr eaLnBrk="1" hangingPunct="1"/>
            <a:r>
              <a:rPr lang="ru-RU" altLang="ru-RU" sz="1600" b="1"/>
              <a:t>Только те,  кто любит сладкое;</a:t>
            </a:r>
          </a:p>
          <a:p>
            <a:pPr eaLnBrk="1" hangingPunct="1"/>
            <a:r>
              <a:rPr lang="ru-RU" altLang="ru-RU" sz="1600" b="1"/>
              <a:t>Только те, кому нравится играть в футбол;</a:t>
            </a:r>
          </a:p>
          <a:p>
            <a:pPr eaLnBrk="1" hangingPunct="1"/>
            <a:r>
              <a:rPr lang="ru-RU" altLang="ru-RU" sz="1600" b="1"/>
              <a:t>Только те, у кого прекрасное настроение. </a:t>
            </a:r>
            <a:endParaRPr lang="en-US" altLang="ru-RU" sz="1600" b="1"/>
          </a:p>
          <a:p>
            <a:pPr eaLnBrk="1" hangingPunct="1"/>
            <a:endParaRPr lang="ru-RU" altLang="ru-RU" b="1" i="1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i="1">
                <a:solidFill>
                  <a:srgbClr val="C00000"/>
                </a:solidFill>
              </a:rPr>
              <a:t>       </a:t>
            </a:r>
            <a:endParaRPr lang="ru-RU" altLang="ru-RU" b="1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07950" y="908050"/>
            <a:ext cx="2701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i="1">
                <a:solidFill>
                  <a:srgbClr val="0000FF"/>
                </a:solidFill>
              </a:rPr>
              <a:t>Д </a:t>
            </a:r>
            <a:r>
              <a:rPr lang="ru-RU" altLang="ru-RU" sz="2000" b="1" i="1">
                <a:solidFill>
                  <a:srgbClr val="C00000"/>
                </a:solidFill>
              </a:rPr>
              <a:t>– добро</a:t>
            </a:r>
          </a:p>
          <a:p>
            <a:pPr eaLnBrk="1" hangingPunct="1"/>
            <a:r>
              <a:rPr lang="ru-RU" altLang="ru-RU" sz="2000" b="1" i="1">
                <a:solidFill>
                  <a:srgbClr val="0000FF"/>
                </a:solidFill>
              </a:rPr>
              <a:t>Р</a:t>
            </a:r>
            <a:r>
              <a:rPr lang="ru-RU" altLang="ru-RU" sz="2000" b="1" i="1">
                <a:solidFill>
                  <a:srgbClr val="C00000"/>
                </a:solidFill>
              </a:rPr>
              <a:t> – радость</a:t>
            </a:r>
            <a:br>
              <a:rPr lang="ru-RU" altLang="ru-RU" sz="2000" b="1" i="1">
                <a:solidFill>
                  <a:srgbClr val="C00000"/>
                </a:solidFill>
              </a:rPr>
            </a:br>
            <a:r>
              <a:rPr lang="ru-RU" altLang="ru-RU" sz="2000" b="1" i="1">
                <a:solidFill>
                  <a:srgbClr val="0000FF"/>
                </a:solidFill>
              </a:rPr>
              <a:t>У</a:t>
            </a:r>
            <a:r>
              <a:rPr lang="ru-RU" altLang="ru-RU" sz="2000" b="1" i="1">
                <a:solidFill>
                  <a:srgbClr val="C00000"/>
                </a:solidFill>
              </a:rPr>
              <a:t> – уважение</a:t>
            </a:r>
          </a:p>
          <a:p>
            <a:pPr eaLnBrk="1" hangingPunct="1"/>
            <a:r>
              <a:rPr lang="ru-RU" altLang="ru-RU" sz="2000" b="1" i="1">
                <a:solidFill>
                  <a:srgbClr val="0000FF"/>
                </a:solidFill>
              </a:rPr>
              <a:t>Ж </a:t>
            </a:r>
            <a:r>
              <a:rPr lang="ru-RU" altLang="ru-RU" sz="2000" b="1" i="1">
                <a:solidFill>
                  <a:srgbClr val="C00000"/>
                </a:solidFill>
              </a:rPr>
              <a:t>– жизнь</a:t>
            </a:r>
          </a:p>
          <a:p>
            <a:pPr eaLnBrk="1" hangingPunct="1"/>
            <a:r>
              <a:rPr lang="ru-RU" altLang="ru-RU" sz="2000" b="1" i="1">
                <a:solidFill>
                  <a:srgbClr val="0000FF"/>
                </a:solidFill>
              </a:rPr>
              <a:t>Б </a:t>
            </a:r>
            <a:r>
              <a:rPr lang="ru-RU" altLang="ru-RU" sz="2000" b="1" i="1">
                <a:solidFill>
                  <a:srgbClr val="C00000"/>
                </a:solidFill>
              </a:rPr>
              <a:t>– богатство </a:t>
            </a:r>
            <a:br>
              <a:rPr lang="ru-RU" altLang="ru-RU" sz="2000" b="1" i="1">
                <a:solidFill>
                  <a:srgbClr val="C00000"/>
                </a:solidFill>
              </a:rPr>
            </a:br>
            <a:r>
              <a:rPr lang="ru-RU" altLang="ru-RU" sz="2000" b="1" i="1">
                <a:solidFill>
                  <a:srgbClr val="0000FF"/>
                </a:solidFill>
              </a:rPr>
              <a:t>А </a:t>
            </a:r>
            <a:r>
              <a:rPr lang="ru-RU" altLang="ru-RU" sz="2000" b="1" i="1">
                <a:solidFill>
                  <a:srgbClr val="C00000"/>
                </a:solidFill>
              </a:rPr>
              <a:t>– активность </a:t>
            </a:r>
            <a:endParaRPr lang="ru-RU" altLang="ru-RU" sz="2000"/>
          </a:p>
        </p:txBody>
      </p:sp>
      <p:pic>
        <p:nvPicPr>
          <p:cNvPr id="14342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68473" flipH="1">
            <a:off x="7132638" y="2149475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Анима (19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92375"/>
            <a:ext cx="19288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107950" y="4437063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/>
              <a:t>«Дружба раз, два»</a:t>
            </a:r>
          </a:p>
        </p:txBody>
      </p:sp>
      <p:sp>
        <p:nvSpPr>
          <p:cNvPr id="14345" name="Прямоугольник 9"/>
          <p:cNvSpPr>
            <a:spLocks noChangeArrowheads="1"/>
          </p:cNvSpPr>
          <p:nvPr/>
        </p:nvSpPr>
        <p:spPr bwMode="auto">
          <a:xfrm>
            <a:off x="4211638" y="381158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600" b="1">
                <a:solidFill>
                  <a:srgbClr val="0000FF"/>
                </a:solidFill>
              </a:rPr>
              <a:t> </a:t>
            </a:r>
            <a:endParaRPr lang="ru-RU" altLang="ru-RU" sz="1600" b="1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Припев: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Раз, два, горе – не беда,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Унывать не надо никогда!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Выше нос, и хвост держи трубой,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Знай, что верный друг всегда с тобой!</a:t>
            </a: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 </a:t>
            </a: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Кто на ветер не бросает слов,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Кто в беде не дрогнет от испуга,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Кто отдать последнее готов –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Только тот достоин званья друга.</a:t>
            </a: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14346" name="Прямоугольник 10"/>
          <p:cNvSpPr>
            <a:spLocks noChangeArrowheads="1"/>
          </p:cNvSpPr>
          <p:nvPr/>
        </p:nvSpPr>
        <p:spPr bwMode="auto">
          <a:xfrm>
            <a:off x="323850" y="4941888"/>
            <a:ext cx="37798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«ПЕСЕНКА О ДРУЖБЕ»</a:t>
            </a: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Пусть поёт нам ветер веселей,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Пусть нам солнце ласковое светит.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Кто имеет на земле друзей,</a:t>
            </a:r>
            <a:br>
              <a:rPr lang="ru-RU" altLang="ru-RU" sz="1600" b="1">
                <a:solidFill>
                  <a:srgbClr val="0000FF"/>
                </a:solidFill>
              </a:rPr>
            </a:br>
            <a:r>
              <a:rPr lang="ru-RU" altLang="ru-RU" sz="1600" b="1">
                <a:solidFill>
                  <a:srgbClr val="0000FF"/>
                </a:solidFill>
              </a:rPr>
              <a:t>Тот не зря живёт на белом свете.</a:t>
            </a:r>
          </a:p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 </a:t>
            </a:r>
            <a:endParaRPr lang="ru-RU" altLang="ru-RU"/>
          </a:p>
        </p:txBody>
      </p:sp>
      <p:pic>
        <p:nvPicPr>
          <p:cNvPr id="14" name="дружба раз д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365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Выставка книг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Насколько полон багаж ваших знаний по теме «О дружбе и друзьях».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Собрались однажды четыре музыканта, подружились. Вместе концерты давали, вместе разбойников прогоняли, вместе жили - не тужили... Назовите этих друзей-музыкантов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Григорий Остер написал немало рассказов о Попугае, Удаве, Мартышке и их дружной жизни в Африке. Кто был четвертым в компании друзей?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Как звали девочку, которая выручила своего друга из ледового плена? Вызывает ли у вас уважение ее поступок и почему?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Этот герой бухнулся на кровать и, схватившись за голову, произнес: «Я самый больной в мире человек!» Потребовал лекарство. Ему дали, а он в ответ: «Друг спас жизнь друга!» О ком идет речь? И какое лекарство дали больному?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sz="half" idx="4294967295"/>
          </p:nvPr>
        </p:nvSpPr>
        <p:spPr>
          <a:xfrm>
            <a:off x="0" y="-66675"/>
            <a:ext cx="9144000" cy="6924675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lang="ru-RU" altLang="ru-RU" sz="2400" b="1" i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Тест «Хороший ли ты друг»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b="1" i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lang="ru-RU" altLang="ru-RU" sz="2400" b="1" i="1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AutoNum type="arabicPeriod"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 собрались в кино, но вдруг выясняется, что у твоей подруги (друга) нет денег на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билет. Как ты поступишь? </a:t>
            </a: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А) Пойдешь в кино одна (один).                              Б) Одолжишь подруге (другу) денег. </a:t>
            </a: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B) Найдешь богатенького приятеля, который мог бы сводить вас в кино.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Ты хочешь пригласить подругу (друга) вместе провести вечер, но она (он) уже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обещал (а)своей маме сделать уборку. Как ты поступишь?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А) Проведешь вечер одна (один).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Б) Поможешь ей (ему). Чем быстрее вы закончите работу, тем больше времени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Останется на веселье.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В) Позвонишь другой (-ому) подружке (другу).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Ты идешь по улице и вдруг видишь, что шайка хулиганов пристает к твоей подруге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(другу). Как ты поступишь? </a:t>
            </a: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А) Сделаешь вид, что ты их не замечаешь, и поспешишь скрыться. </a:t>
            </a: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Б) Бросишься на помощь подруге (другу). </a:t>
            </a:r>
            <a:endParaRPr lang="ru-RU" altLang="ru-RU" sz="1800" b="1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В) Расскажешь об этом ее (его) отцу…когда увидишь его.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Вы с классом поехали на экскурсию. Вдруг одна из твоих подруг (один из твоих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друзей) обнаруживает, что не взял (а) с собой еды. Как ты поступишь?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А) Скажешь ей (ему), чтобы в следующий раз он(а) лучше собиралась в поездку.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Б) Поделишься с ней (с ним) своим обедом. </a:t>
            </a:r>
            <a:endParaRPr lang="ru-RU" altLang="ru-RU" sz="1800" b="1" smtClean="0">
              <a:solidFill>
                <a:srgbClr val="0E1E2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0E1E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В) Скажешь об этом учителю, чтобы он что-нибудь придумал.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1800" b="1" smtClean="0">
              <a:solidFill>
                <a:srgbClr val="0E1E20"/>
              </a:solidFill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1800" b="1" smtClean="0">
              <a:solidFill>
                <a:srgbClr val="0E1E20"/>
              </a:solidFill>
            </a:endParaRPr>
          </a:p>
        </p:txBody>
      </p:sp>
      <p:pic>
        <p:nvPicPr>
          <p:cNvPr id="21507" name="Picture 8" descr="бабо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5778" flipH="1">
            <a:off x="7550150" y="5292725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5413"/>
            <a:ext cx="785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7153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                                         </a:t>
            </a:r>
            <a:r>
              <a:rPr lang="ru-RU" altLang="ru-RU" sz="2400" b="1" i="1">
                <a:solidFill>
                  <a:srgbClr val="0000FF"/>
                </a:solidFill>
              </a:rPr>
              <a:t>ИТОГ    </a:t>
            </a:r>
            <a:r>
              <a:rPr lang="ru-RU" altLang="ru-RU" sz="2400">
                <a:solidFill>
                  <a:srgbClr val="0000FF"/>
                </a:solidFill>
              </a:rPr>
              <a:t>                                        </a:t>
            </a:r>
            <a:r>
              <a:rPr lang="ru-RU" altLang="ru-RU" sz="2400"/>
              <a:t>                  </a:t>
            </a:r>
          </a:p>
          <a:p>
            <a:pPr eaLnBrk="1" hangingPunct="1"/>
            <a:r>
              <a:rPr lang="ru-RU" altLang="ru-RU" b="1"/>
              <a:t>     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Больше ответов А: </a:t>
            </a:r>
          </a:p>
          <a:p>
            <a:pPr eaLnBrk="1" hangingPunct="1"/>
            <a:r>
              <a:rPr lang="ru-RU" altLang="ru-RU" b="1"/>
              <a:t>Возможно, настало время сесть и подумать, почему никто не помогает тебе в трудных ситуациях. Настоящая дружба предполагает взаимную помощь и поддержку. Покажи своим друзьям, что ты в любую секунду готов(а) прийти им на помощь.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</a:t>
            </a:r>
            <a:r>
              <a:rPr lang="ru-RU" altLang="ru-RU" b="1">
                <a:solidFill>
                  <a:srgbClr val="C00000"/>
                </a:solidFill>
              </a:rPr>
              <a:t>Больше ответов Б: </a:t>
            </a:r>
          </a:p>
          <a:p>
            <a:pPr eaLnBrk="1" hangingPunct="1"/>
            <a:r>
              <a:rPr lang="ru-RU" altLang="ru-RU" b="1"/>
              <a:t>Ты замечательный друг! На тебя можно положиться в трудную минуту. Таких как ты интересные события и приключения с друзьями ждут на каждом шагу. Самое главное – твои друзья знают, что всегда могут положиться на тебя!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     Больше ответов В: </a:t>
            </a:r>
          </a:p>
          <a:p>
            <a:pPr eaLnBrk="1" hangingPunct="1"/>
            <a:r>
              <a:rPr lang="ru-RU" altLang="ru-RU" b="1"/>
              <a:t>Ты беспокоишься о своих друзьях, особенно когда они оказываются в сложной ситуации, но дружба – это не только приятное времяпрепровождение. Твои друзья должны быть уверены, что всегда могут рассчитывать на твою помощь. У тебя большие задатки. Чтобы стать настоящим другом, подумай о том, как их реализовать.</a:t>
            </a:r>
          </a:p>
        </p:txBody>
      </p:sp>
      <p:pic>
        <p:nvPicPr>
          <p:cNvPr id="22531" name="Picture 8" descr="бабо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5056" flipH="1">
            <a:off x="7550150" y="5078413"/>
            <a:ext cx="16764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0"/>
            <a:ext cx="10715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74638"/>
            <a:ext cx="6829425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«Знакомство – представление».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1600200"/>
            <a:ext cx="4608513" cy="452596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Вы решили найти друга по переписке и для этого вам нужно написать объявление о себе в газету. Расскажите о своих сильных сторонах – о том, что любите, цените, применяете в себе, о том, что дает вам чувство уверенности. Не преувеличивайте своих достоинств, но сообщите и о своих недостатках.	 </a:t>
            </a:r>
            <a:r>
              <a:rPr lang="ru-RU" altLang="ru-RU" sz="2000" b="1" i="1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3556" name="Picture 4" descr="1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4313"/>
            <a:ext cx="3313113" cy="3157537"/>
          </a:xfrm>
          <a:noFill/>
        </p:spPr>
      </p:pic>
      <p:pic>
        <p:nvPicPr>
          <p:cNvPr id="23557" name="Picture 8" descr="баб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566649" flipH="1">
            <a:off x="7466806" y="53182"/>
            <a:ext cx="20748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:\Documents and Settings\Галина Ивановна\Рабочий стол\Конкурс-фестиваль Воситай личность\Фото классный час\IMG_1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587746" cy="26908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1214438" y="2428875"/>
            <a:ext cx="1071562" cy="771525"/>
          </a:xfrm>
          <a:prstGeom prst="round1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b="1" i="1" dirty="0">
                <a:solidFill>
                  <a:srgbClr val="0000FF"/>
                </a:solidFill>
              </a:rPr>
              <a:t>Ищу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0000FF"/>
                </a:solidFill>
              </a:rPr>
              <a:t>                                  друга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2800" i="1" smtClean="0">
                <a:solidFill>
                  <a:srgbClr val="0000FF"/>
                </a:solidFill>
              </a:rPr>
              <a:t>“</a:t>
            </a:r>
            <a:r>
              <a:rPr lang="ru-RU" altLang="ru-RU" sz="2800" b="1" i="1" smtClean="0">
                <a:solidFill>
                  <a:srgbClr val="0000FF"/>
                </a:solidFill>
              </a:rPr>
              <a:t>Человек без друзей , что дерево без корней</a:t>
            </a:r>
            <a:r>
              <a:rPr lang="ru-RU" altLang="ru-RU" sz="2800" i="1" smtClean="0">
                <a:solidFill>
                  <a:srgbClr val="0000FF"/>
                </a:solidFill>
              </a:rPr>
              <a:t>”</a:t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000" smtClean="0"/>
              <a:t>                                     </a:t>
            </a:r>
            <a:r>
              <a:rPr lang="ru-RU" altLang="ru-RU" sz="2000" b="1" smtClean="0"/>
              <a:t>(эпиграф 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57313"/>
            <a:ext cx="8061325" cy="5286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i="1" smtClean="0">
                <a:solidFill>
                  <a:srgbClr val="C00000"/>
                </a:solidFill>
              </a:rPr>
              <a:t>Цель:</a:t>
            </a:r>
            <a:r>
              <a:rPr lang="ru-RU" altLang="ru-RU" sz="2400" b="1" smtClean="0">
                <a:solidFill>
                  <a:srgbClr val="C00000"/>
                </a:solidFill>
              </a:rPr>
              <a:t> </a:t>
            </a:r>
            <a:r>
              <a:rPr lang="ru-RU" altLang="ru-RU" sz="2400" b="1" i="1" smtClean="0"/>
              <a:t>: </a:t>
            </a:r>
            <a:r>
              <a:rPr lang="ru-RU" altLang="ru-RU" sz="2400" b="1" smtClean="0"/>
              <a:t>способствовать углубленному осмыслению понятия «дружба», «друг», осознании своих обязанностей </a:t>
            </a:r>
          </a:p>
          <a:p>
            <a:pPr eaLnBrk="1" hangingPunct="1">
              <a:buFontTx/>
              <a:buNone/>
            </a:pPr>
            <a:r>
              <a:rPr lang="ru-RU" altLang="ru-RU" sz="2400" b="1" smtClean="0"/>
              <a:t>    перед друзьями.   </a:t>
            </a:r>
          </a:p>
          <a:p>
            <a:pPr eaLnBrk="1" hangingPunct="1">
              <a:buFontTx/>
              <a:buNone/>
            </a:pPr>
            <a:endParaRPr lang="ru-RU" altLang="ru-RU" sz="2400" b="1" i="1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400" b="1" i="1" smtClean="0">
                <a:solidFill>
                  <a:srgbClr val="C00000"/>
                </a:solidFill>
              </a:rPr>
              <a:t>Задачи: - </a:t>
            </a:r>
            <a:r>
              <a:rPr lang="ru-RU" altLang="ru-RU" sz="2400" b="1" smtClean="0"/>
              <a:t>способствовать успешному протеканию процессов самопознания и самосовершенствования личностей учащихся;   - формировать умения вести рассуждение и аргументировать свою точку зрения;                                - формирование нравственных качеств учащихся; умение дружить, беречь дружбу.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2071688"/>
            <a:ext cx="8358187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Понимание, Деликатность,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Мелочность, Близость взглядов,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Неуверенность, Зависть,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Прощение, Доброта,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Равнодушие, Благородство,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Самокритичность, Болтливость,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Сдержанность, Обдуманность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фраз и поступков, Нахальство,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Раздражительность,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Искренность, Приветливость,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Честность.</a:t>
            </a:r>
            <a:r>
              <a:rPr lang="ru-RU" altLang="ru-RU" sz="2400" smtClean="0"/>
              <a:t> 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57375" y="571500"/>
            <a:ext cx="3071813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«СЛОВА»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34" y="285728"/>
            <a:ext cx="4071966" cy="22467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C00000"/>
                </a:solidFill>
              </a:rPr>
              <a:t>Давайте вместе с вами «разобьем» на две группы предложенные слова, обозначающие необходимые другу качества, и слова, обозначающие качества, которые нужно «изживать».</a:t>
            </a:r>
          </a:p>
        </p:txBody>
      </p:sp>
      <p:pic>
        <p:nvPicPr>
          <p:cNvPr id="25607" name="Picture 17" descr="C:\Documents and Settings\Игорек\Application Data\Microsoft\Media Catalog\Downloaded Clips\cl86\j03367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286000"/>
            <a:ext cx="221456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1676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Прямоугольник 7"/>
          <p:cNvSpPr>
            <a:spLocks noChangeArrowheads="1"/>
          </p:cNvSpPr>
          <p:nvPr/>
        </p:nvSpPr>
        <p:spPr bwMode="auto">
          <a:xfrm>
            <a:off x="5214938" y="5565775"/>
            <a:ext cx="3929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00FF"/>
                </a:solidFill>
              </a:rPr>
              <a:t>«Какими качествами должен </a:t>
            </a:r>
          </a:p>
          <a:p>
            <a:pPr eaLnBrk="1" hangingPunct="1"/>
            <a:r>
              <a:rPr lang="ru-RU" altLang="ru-RU" sz="2000" b="1">
                <a:solidFill>
                  <a:srgbClr val="0000FF"/>
                </a:solidFill>
              </a:rPr>
              <a:t>обладать настоящий друг?»</a:t>
            </a:r>
            <a:br>
              <a:rPr lang="ru-RU" altLang="ru-RU" sz="2000" b="1">
                <a:solidFill>
                  <a:srgbClr val="0000FF"/>
                </a:solidFill>
              </a:rPr>
            </a:br>
            <a:r>
              <a:rPr lang="ru-RU" altLang="ru-RU" sz="2000">
                <a:solidFill>
                  <a:srgbClr val="0000FF"/>
                </a:solidFill>
              </a:rPr>
              <a:t/>
            </a:r>
            <a:br>
              <a:rPr lang="ru-RU" altLang="ru-RU" sz="2000">
                <a:solidFill>
                  <a:srgbClr val="0000FF"/>
                </a:solidFill>
              </a:rPr>
            </a:br>
            <a:endParaRPr lang="ru-RU" alt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a64efa97ce7253d6422386ee1950bd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857625"/>
            <a:ext cx="18716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FF"/>
                </a:solidFill>
              </a:rPr>
              <a:t>«Ромашка».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Лепестки этого красивого цветка вы заполните словами. Но не просто словами, а напишите на каждом лепестке по одному самому главному, на ваш взгляд, </a:t>
            </a:r>
            <a:r>
              <a:rPr lang="ru-RU" altLang="ru-RU" sz="2400" b="1" smtClean="0">
                <a:solidFill>
                  <a:srgbClr val="FF3300"/>
                </a:solidFill>
              </a:rPr>
              <a:t>качеству</a:t>
            </a:r>
            <a:r>
              <a:rPr lang="ru-RU" altLang="ru-RU" sz="2400" b="1" smtClean="0"/>
              <a:t>, без которого дружба состояться не может. </a:t>
            </a:r>
          </a:p>
        </p:txBody>
      </p:sp>
      <p:pic>
        <p:nvPicPr>
          <p:cNvPr id="27653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500063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500"/>
            <a:ext cx="29178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1488" y="0"/>
            <a:ext cx="23225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92477" flipH="1">
            <a:off x="48419" y="5557"/>
            <a:ext cx="16764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857625"/>
            <a:ext cx="30003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Прямоугольник 8"/>
          <p:cNvSpPr>
            <a:spLocks noChangeArrowheads="1"/>
          </p:cNvSpPr>
          <p:nvPr/>
        </p:nvSpPr>
        <p:spPr bwMode="auto">
          <a:xfrm>
            <a:off x="500063" y="5715000"/>
            <a:ext cx="835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i="1">
                <a:solidFill>
                  <a:srgbClr val="0000FF"/>
                </a:solidFill>
              </a:rPr>
              <a:t>Прочитаем    качества,  которые вы написали</a:t>
            </a:r>
          </a:p>
        </p:txBody>
      </p:sp>
    </p:spTree>
  </p:cSld>
  <p:clrMapOvr>
    <a:masterClrMapping/>
  </p:clrMapOvr>
  <p:transition spd="med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658100" cy="13573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FF"/>
                </a:solidFill>
              </a:rPr>
              <a:t>Расположите в порядке значимости следующие высказывания.</a:t>
            </a:r>
            <a:r>
              <a:rPr lang="ru-RU" altLang="ru-RU" sz="3600" smtClean="0">
                <a:solidFill>
                  <a:srgbClr val="0000FF"/>
                </a:solidFill>
              </a:rPr>
              <a:t/>
            </a:r>
            <a:br>
              <a:rPr lang="ru-RU" altLang="ru-RU" sz="3600" smtClean="0">
                <a:solidFill>
                  <a:srgbClr val="0000FF"/>
                </a:solidFill>
              </a:rPr>
            </a:br>
            <a:endParaRPr lang="ru-RU" altLang="ru-RU" sz="3600" smtClean="0">
              <a:solidFill>
                <a:srgbClr val="0000FF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75"/>
            <a:ext cx="8686800" cy="5572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Расположите в порядке значимости следующие высказывания.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/>
              <a:t>Быть хорошим товарищем –      это значит быть мягким и добродушным.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Быть хорошим товарищем – это значит быть серьезным и требовательным в отношениях.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Быть хорошим человеком –  это значит уметь помолчать, когда этого требует ситуация.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Быть хорошим товарищем  - это значит уметь сказать правду, не боясь быть отвергнутым после этого.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Быть хорошим товарищем – это значит хорошо знать недостатки друга и тем не менее любить его.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( Что для вас важнее? Что будет на 1, 2, 3, 4, 5-м месте? ) </a:t>
            </a:r>
          </a:p>
        </p:txBody>
      </p:sp>
      <p:pic>
        <p:nvPicPr>
          <p:cNvPr id="28676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135731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Может ли дружба распадаться?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Что нужно делать, чтобы этого не происходило?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/>
          <a:lstStyle/>
          <a:p>
            <a:r>
              <a:rPr lang="ru-RU" altLang="ru-RU" smtClean="0"/>
              <a:t>Не ссориться.</a:t>
            </a:r>
          </a:p>
          <a:p>
            <a:r>
              <a:rPr lang="ru-RU" altLang="ru-RU" smtClean="0"/>
              <a:t>Уступать.</a:t>
            </a:r>
          </a:p>
          <a:p>
            <a:r>
              <a:rPr lang="ru-RU" altLang="ru-RU" smtClean="0"/>
              <a:t>Помогать. Быть честным.</a:t>
            </a:r>
          </a:p>
          <a:p>
            <a:r>
              <a:rPr lang="ru-RU" altLang="ru-RU" smtClean="0"/>
              <a:t>Быть вежливым.</a:t>
            </a:r>
          </a:p>
          <a:p>
            <a:r>
              <a:rPr lang="ru-RU" altLang="ru-RU" smtClean="0"/>
              <a:t>Быть внимательным друг к другу.</a:t>
            </a:r>
          </a:p>
          <a:p>
            <a:r>
              <a:rPr lang="ru-RU" altLang="ru-RU" smtClean="0"/>
              <a:t>Не бояться просить прощения.</a:t>
            </a:r>
          </a:p>
          <a:p>
            <a:r>
              <a:rPr lang="ru-RU" altLang="ru-RU" smtClean="0"/>
              <a:t>Не злиться.</a:t>
            </a:r>
          </a:p>
          <a:p>
            <a:r>
              <a:rPr lang="ru-RU" altLang="ru-RU" smtClean="0"/>
              <a:t>Помогать друг другу.</a:t>
            </a:r>
          </a:p>
          <a:p>
            <a:r>
              <a:rPr lang="ru-RU" altLang="ru-RU" smtClean="0"/>
              <a:t>Не жадничать. Не ябедничать.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Все в мире живет по законам и правилам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Есть законы и для дружбы, мы с ними познакомимся и будем выполнять если вы согласны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49913"/>
          </a:xfrm>
        </p:spPr>
        <p:txBody>
          <a:bodyPr/>
          <a:lstStyle/>
          <a:p>
            <a:r>
              <a:rPr lang="ru-RU" altLang="ru-RU" smtClean="0"/>
              <a:t>Помогай другу в беде.</a:t>
            </a:r>
          </a:p>
          <a:p>
            <a:r>
              <a:rPr lang="ru-RU" altLang="ru-RU" smtClean="0"/>
              <a:t>Умей с другом разделить радость.</a:t>
            </a:r>
          </a:p>
          <a:p>
            <a:r>
              <a:rPr lang="ru-RU" altLang="ru-RU" smtClean="0"/>
              <a:t>Не смейся над недостатками друга.</a:t>
            </a:r>
          </a:p>
          <a:p>
            <a:r>
              <a:rPr lang="ru-RU" altLang="ru-RU" smtClean="0"/>
              <a:t>Останови друга, если он делает что-то плохое.</a:t>
            </a:r>
          </a:p>
          <a:p>
            <a:r>
              <a:rPr lang="ru-RU" altLang="ru-RU" smtClean="0"/>
              <a:t>Умей принять помощь, совет.</a:t>
            </a:r>
          </a:p>
          <a:p>
            <a:r>
              <a:rPr lang="ru-RU" altLang="ru-RU" smtClean="0"/>
              <a:t>Не обманывай друга.</a:t>
            </a:r>
          </a:p>
          <a:p>
            <a:r>
              <a:rPr lang="ru-RU" altLang="ru-RU" smtClean="0"/>
              <a:t>Не предавай друга.</a:t>
            </a:r>
          </a:p>
          <a:p>
            <a:r>
              <a:rPr lang="ru-RU" altLang="ru-RU" smtClean="0"/>
              <a:t>Относись к другу как к себе.</a:t>
            </a:r>
          </a:p>
          <a:p>
            <a:r>
              <a:rPr lang="ru-RU" altLang="ru-RU" smtClean="0"/>
              <a:t>Умей признавать свои ошибки.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00FF"/>
                </a:solidFill>
              </a:rPr>
              <a:t>«Карманное пособие для друга»</a:t>
            </a:r>
            <a:r>
              <a:rPr lang="ru-RU" altLang="ru-RU" sz="4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196975"/>
            <a:ext cx="8534400" cy="5327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«Если хочешь иметь друга – будь им!»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«У дружбы свои законы. Здесь отдают не поровну. Здесь каждый отдает свое».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«Не хочу ничего, не прошу ничего,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Не нужны мне ни деньги, ни слава,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Только б знать, что всегда у плеча моего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Два товарища – слева и справа».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«Выполняя долг дружбы – оставайся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свободным!»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Что бы вы еще предложили внести в наше придуманное пособие?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00FF"/>
                </a:solidFill>
              </a:rPr>
              <a:t>Литературная страничка</a:t>
            </a:r>
          </a:p>
        </p:txBody>
      </p:sp>
      <p:pic>
        <p:nvPicPr>
          <p:cNvPr id="34819" name="Picture 4" descr="45344876_0_25033_33edc5a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67057">
            <a:off x="3913188" y="2078038"/>
            <a:ext cx="45402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7325"/>
            <a:ext cx="14620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285750" y="150018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  </a:t>
            </a:r>
            <a:r>
              <a:rPr lang="ru-RU" altLang="ru-RU" sz="2000" b="1">
                <a:solidFill>
                  <a:srgbClr val="0000FF"/>
                </a:solidFill>
              </a:rPr>
              <a:t>«Берегите друзей»</a:t>
            </a:r>
            <a:endParaRPr lang="ru-RU" altLang="ru-RU" sz="2000" b="1"/>
          </a:p>
        </p:txBody>
      </p:sp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214313" y="1928813"/>
            <a:ext cx="4000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Знай, мой друг, вражде и дружбе цену</a:t>
            </a:r>
          </a:p>
          <a:p>
            <a:pPr eaLnBrk="1" hangingPunct="1"/>
            <a:r>
              <a:rPr lang="ru-RU" altLang="ru-RU" b="1"/>
              <a:t>И судом поспешным не греши,</a:t>
            </a:r>
          </a:p>
          <a:p>
            <a:pPr eaLnBrk="1" hangingPunct="1"/>
            <a:r>
              <a:rPr lang="ru-RU" altLang="ru-RU" b="1"/>
              <a:t>Гнев на друге, может быть, мгновенный</a:t>
            </a:r>
          </a:p>
          <a:p>
            <a:pPr eaLnBrk="1" hangingPunct="1"/>
            <a:r>
              <a:rPr lang="ru-RU" altLang="ru-RU" b="1"/>
              <a:t>Изливать покуда не спеши.</a:t>
            </a:r>
          </a:p>
          <a:p>
            <a:pPr eaLnBrk="1" hangingPunct="1"/>
            <a:r>
              <a:rPr lang="ru-RU" altLang="ru-RU" b="1"/>
              <a:t>Может, друг твой сам поторопился</a:t>
            </a:r>
          </a:p>
          <a:p>
            <a:pPr eaLnBrk="1" hangingPunct="1"/>
            <a:r>
              <a:rPr lang="ru-RU" altLang="ru-RU" b="1"/>
              <a:t>И тебя обидел невзначай,</a:t>
            </a:r>
          </a:p>
          <a:p>
            <a:pPr eaLnBrk="1" hangingPunct="1"/>
            <a:r>
              <a:rPr lang="ru-RU" altLang="ru-RU" b="1"/>
              <a:t>Провинился друг – и повинился  </a:t>
            </a:r>
          </a:p>
          <a:p>
            <a:pPr eaLnBrk="1" hangingPunct="1"/>
            <a:r>
              <a:rPr lang="ru-RU" altLang="ru-RU" b="1"/>
              <a:t>Ты ему греха не поминай.</a:t>
            </a:r>
          </a:p>
          <a:p>
            <a:pPr eaLnBrk="1" hangingPunct="1"/>
            <a:r>
              <a:rPr lang="ru-RU" altLang="ru-RU" b="1"/>
              <a:t>Люди, я прошу, ради бога,</a:t>
            </a:r>
          </a:p>
          <a:p>
            <a:pPr eaLnBrk="1" hangingPunct="1"/>
            <a:r>
              <a:rPr lang="ru-RU" altLang="ru-RU" b="1"/>
              <a:t>Не стесняйтесь доброты своей.</a:t>
            </a:r>
          </a:p>
          <a:p>
            <a:pPr eaLnBrk="1" hangingPunct="1"/>
            <a:r>
              <a:rPr lang="ru-RU" altLang="ru-RU" b="1"/>
              <a:t>На земле друзей не так уж много,</a:t>
            </a:r>
          </a:p>
          <a:p>
            <a:pPr eaLnBrk="1" hangingPunct="1"/>
            <a:r>
              <a:rPr lang="ru-RU" altLang="ru-RU" b="1"/>
              <a:t>Опасайтесь потерять друзей.</a:t>
            </a:r>
          </a:p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                       Расул Гамзатов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2363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Пожелания друзьям</a:t>
            </a:r>
            <a:r>
              <a:rPr lang="ru-RU" altLang="ru-RU" sz="4000" smtClean="0">
                <a:solidFill>
                  <a:srgbClr val="0000FF"/>
                </a:solidFill>
              </a:rPr>
              <a:t/>
            </a:r>
            <a:br>
              <a:rPr lang="ru-RU" altLang="ru-RU" sz="4000" smtClean="0">
                <a:solidFill>
                  <a:srgbClr val="0000FF"/>
                </a:solidFill>
              </a:rPr>
            </a:br>
            <a:endParaRPr lang="ru-RU" altLang="ru-RU" sz="4000" smtClean="0">
              <a:solidFill>
                <a:srgbClr val="0000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600200"/>
            <a:ext cx="42100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Желаю вам цвести, расти,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Копить, крепить здоровье.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Оно для дальнего пути 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Главнейшее условье.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Пусть каждый день и каждый час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Вам новое добудет.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Пусть добрым будет ум у вас,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А сердце умным будет.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Вам от души желаю я,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Друзья, всего хорошего.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А всё хорошее, друзья,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Дается нам недешево!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00FF"/>
                </a:solidFill>
              </a:rPr>
              <a:t>С. Маршак. Собрание сочинений.</a:t>
            </a:r>
            <a:br>
              <a:rPr lang="ru-RU" altLang="ru-RU" sz="1800" b="1" smtClean="0">
                <a:solidFill>
                  <a:srgbClr val="0000FF"/>
                </a:solidFill>
              </a:rPr>
            </a:br>
            <a:r>
              <a:rPr lang="ru-RU" altLang="ru-RU" sz="1800" b="1" smtClean="0">
                <a:solidFill>
                  <a:srgbClr val="0000FF"/>
                </a:solidFill>
              </a:rPr>
              <a:t>Москва, "Художественная литература", 1970. </a:t>
            </a:r>
          </a:p>
        </p:txBody>
      </p:sp>
      <p:pic>
        <p:nvPicPr>
          <p:cNvPr id="35844" name="Picture 4" descr="45863602_1246553878__65533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143000"/>
            <a:ext cx="4400550" cy="4572000"/>
          </a:xfrm>
          <a:noFill/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724525" y="5805488"/>
            <a:ext cx="30241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b="1"/>
              <a:t>«Клип»</a:t>
            </a:r>
          </a:p>
        </p:txBody>
      </p:sp>
      <p:pic>
        <p:nvPicPr>
          <p:cNvPr id="35846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87325"/>
            <a:ext cx="14620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00FF"/>
                </a:solidFill>
              </a:rPr>
              <a:t>Вопросы для обсуждения.</a:t>
            </a:r>
            <a:r>
              <a:rPr lang="ru-RU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Поговорим о дружбе</a:t>
            </a:r>
            <a:endParaRPr lang="ru-RU" sz="4000" b="1" i="1" dirty="0" smtClean="0">
              <a:solidFill>
                <a:srgbClr val="0000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571625"/>
            <a:ext cx="8147050" cy="4857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770F62"/>
                </a:solidFill>
                <a:latin typeface="Times New Roman" pitchFamily="18" charset="0"/>
              </a:rPr>
              <a:t>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** Что такое дружба?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** </a:t>
            </a:r>
            <a:r>
              <a:rPr lang="ru-RU" sz="2400" b="1" i="1" dirty="0" smtClean="0"/>
              <a:t>Верно ли утверждение «Другом быть трудно, стать другом – большая работа»?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** </a:t>
            </a:r>
            <a:r>
              <a:rPr lang="ru-RU" sz="2400" b="1" i="1" dirty="0" smtClean="0"/>
              <a:t>Как стать хорошим другом?</a:t>
            </a:r>
          </a:p>
          <a:p>
            <a:pPr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** </a:t>
            </a:r>
            <a:r>
              <a:rPr lang="ru-RU" sz="2400" b="1" i="1" dirty="0" smtClean="0"/>
              <a:t>Кто становится другом? Как его найти?</a:t>
            </a:r>
          </a:p>
          <a:p>
            <a:pPr>
              <a:buFontTx/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** </a:t>
            </a:r>
            <a:r>
              <a:rPr lang="ru-RU" sz="2400" b="1" i="1" dirty="0" smtClean="0"/>
              <a:t>Какие личные качества необходимы для настоящей дружбы? А какие противопоказаны ей?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/>
          </a:p>
        </p:txBody>
      </p:sp>
      <p:pic>
        <p:nvPicPr>
          <p:cNvPr id="5124" name="Picture 21" descr="C:\Documents and Settings\Игорек\Application Data\Microsoft\Media Catalog\Downloaded Clips\cl86\j03369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824413"/>
            <a:ext cx="16256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бабоч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92477" flipH="1">
            <a:off x="-380206" y="577056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7772400" cy="642938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0000FF"/>
                </a:solidFill>
              </a:rPr>
              <a:t>Рефлексия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928688"/>
            <a:ext cx="8286750" cy="17526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Все стоя в кругу, берутся за руки и хором произносят «ДО СВИ-ДА-НИЯ!». На последнем слоге участники поднимают руки вверх, и не разнимая их, делают шаг в середину круга. Передать по кругу поддерживающее рукопожатие и сказать, что понравилось, или что удивило, или что запомнилось на этом классном часе. </a:t>
            </a:r>
          </a:p>
        </p:txBody>
      </p:sp>
      <p:pic>
        <p:nvPicPr>
          <p:cNvPr id="3" name="Picture 4" descr="C:\Documents and Settings\Галина Ивановна\Рабочий стол\a550197d9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3214710" cy="24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C:\Documents and Settings\Галина Ивановна\Рабочий стол\фото о дружбе\337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072942" cy="2474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894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92477" flipH="1">
            <a:off x="-237331" y="-208757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4" descr="Анима (99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285750"/>
            <a:ext cx="1514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572008"/>
            <a:ext cx="3357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1135359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25" y="3041650"/>
            <a:ext cx="4500563" cy="3816350"/>
          </a:xfrm>
          <a:noFill/>
        </p:spPr>
      </p:pic>
      <p:sp>
        <p:nvSpPr>
          <p:cNvPr id="39939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813" y="285750"/>
            <a:ext cx="7772400" cy="1470025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00FF"/>
                </a:solidFill>
              </a:rPr>
              <a:t>Дружба- это нежный цветок…</a:t>
            </a:r>
            <a:br>
              <a:rPr lang="ru-RU" altLang="ru-RU" sz="4000" b="1" smtClean="0">
                <a:solidFill>
                  <a:srgbClr val="0000FF"/>
                </a:solidFill>
              </a:rPr>
            </a:br>
            <a:r>
              <a:rPr lang="ru-RU" altLang="ru-RU" sz="4000" b="1" smtClean="0">
                <a:solidFill>
                  <a:srgbClr val="0000FF"/>
                </a:solidFill>
              </a:rPr>
              <a:t>Берегите ДРУЖБУ!!!</a:t>
            </a:r>
          </a:p>
        </p:txBody>
      </p:sp>
      <p:pic>
        <p:nvPicPr>
          <p:cNvPr id="39940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82450" flipH="1">
            <a:off x="281782" y="1375568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54546" flipH="1">
            <a:off x="7150100" y="1584325"/>
            <a:ext cx="1676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228600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34950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0"/>
            <a:ext cx="3071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отенок_по_имени_Гав_-_Дружба_крепкая_не_сломается_(2_23)(www.muzico.ru)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517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5863608_1246554638_2210392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5000625"/>
            <a:ext cx="2573337" cy="1698625"/>
          </a:xfrm>
          <a:noFill/>
          <a:ln w="57150">
            <a:solidFill>
              <a:srgbClr val="FFC000"/>
            </a:solidFill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00FF"/>
                </a:solidFill>
              </a:rPr>
              <a:t>Вопросы для обсуждения </a:t>
            </a:r>
            <a:r>
              <a:rPr lang="ru-RU" altLang="ru-RU" sz="2400" b="1" i="1" smtClean="0">
                <a:solidFill>
                  <a:srgbClr val="0000FF"/>
                </a:solidFill>
              </a:rPr>
              <a:t>(дополнительно):</a:t>
            </a:r>
            <a:endParaRPr lang="ru-RU" altLang="ru-RU" b="1" i="1" smtClean="0">
              <a:solidFill>
                <a:srgbClr val="0000FF"/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14438"/>
            <a:ext cx="8147050" cy="4857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ru-RU" altLang="ru-RU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Всегда ли нужно быть категоричным в споре, если твоя точка зрения иная, чем у твоего товарища?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Можно ли осуждать товарища, стесняющегося напомнить однокласснику о том, что тот давно не возвращает книгу?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Какую обиду на друга можно и нужно быстрее забыть?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Как себя вести, если услышал нелестное мнение о друге?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Нужно ли вмешиваться в ситуацию, в которой друг поступает неправильно?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000" b="1" smtClean="0"/>
              <a:t>Верно ли утверждение «Другом быть трудно, стать другом – большая работа»?	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00675" cy="928688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00FF"/>
                </a:solidFill>
              </a:rPr>
              <a:t>Тест № 2 </a:t>
            </a:r>
            <a:r>
              <a:rPr lang="ru-RU" altLang="ru-RU" sz="2000" b="1" i="1" smtClean="0">
                <a:solidFill>
                  <a:srgbClr val="0000FF"/>
                </a:solidFill>
              </a:rPr>
              <a:t>(дополнительный)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785813"/>
            <a:ext cx="81470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1.Своими самыми лучшими друзьями (подругами) ты считаешь тех,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С кем у меня складываются отличные отношения.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На кого можно всегда положиться в трудную ситуацию.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Кто умеет многого добиваться в жизни.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2.Честно говоря, тебе очень хотелось, чтобы твои лучшие друзья</a:t>
            </a:r>
            <a:r>
              <a:rPr lang="ru-RU" altLang="ru-RU" sz="1200" b="1" smtClean="0"/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Были классными и интересными личностями.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Помогали мне, когда я об этом попрошу.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Никогда не предавали меня в трудную минуту.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3.Если тебе предложили выбрать одну из книг для чтения по вечерам, то это была ба книга</a:t>
            </a:r>
            <a:r>
              <a:rPr lang="ru-RU" altLang="ru-RU" sz="1200" smtClean="0">
                <a:solidFill>
                  <a:srgbClr val="0000FF"/>
                </a:solidFill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О том, как заводить друзей и поддерживать хорошие отношения в жизни.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Про интересных людей и их приключения.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Детектив или фантастика.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4.На перемене одноклассники начинают спорить и, кажется, вот-вот поссорятся. Как ты себя при этом поведешь?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Попытаюсь их утихомирить…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Отойду в сторону – это не мои проблемы.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Разберусь – кто прав, а кто виноват – и выскажу свое мнение.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5.Согласишься ли ты с утверждением, что большинство людей были бы гораздо счастливее, если больше доверяли друг другу?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Думаю, что 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Я не уверен(а).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По-моему, счастье не в этом.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6.Как ты считаешь, у тебя есть качество, которыми ты гордишься, но которые так и не оценили ( может быть, пока ) твои друзья?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Сомневаюсь.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Мне такая мысль никогда в голову не приходила…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Однозначно 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b="1" smtClean="0">
                <a:solidFill>
                  <a:srgbClr val="0000FF"/>
                </a:solidFill>
              </a:rPr>
              <a:t>7.Ты знаешь, что у друга ( подруги ) случилась неприятность и он(а) скорее всего позвонит и попросит тебя помочь. Ты…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А. Не стану дожидаться и позвоню сам(а).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В. Посочувствую по телефону.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/>
              <a:t>С. Попрошу родителей сказать, что меня нет дома.</a:t>
            </a:r>
          </a:p>
        </p:txBody>
      </p:sp>
      <p:pic>
        <p:nvPicPr>
          <p:cNvPr id="41988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0"/>
            <a:ext cx="1676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FF"/>
                </a:solidFill>
              </a:rPr>
              <a:t>Сложи вместе относящиеся к тебе баллы.</a:t>
            </a:r>
            <a:br>
              <a:rPr lang="ru-RU" altLang="ru-RU" sz="2000" b="1" smtClean="0">
                <a:solidFill>
                  <a:srgbClr val="0000FF"/>
                </a:solidFill>
              </a:rPr>
            </a:br>
            <a:r>
              <a:rPr lang="ru-RU" altLang="ru-RU" sz="2000" b="1" smtClean="0">
                <a:solidFill>
                  <a:srgbClr val="0000FF"/>
                </a:solidFill>
              </a:rPr>
              <a:t> Сумма баллов покажет тебе результат.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endParaRPr lang="ru-RU" altLang="ru-RU" sz="2000" b="1" smtClean="0"/>
          </a:p>
        </p:txBody>
      </p:sp>
      <p:graphicFrame>
        <p:nvGraphicFramePr>
          <p:cNvPr id="67665" name="Group 81"/>
          <p:cNvGraphicFramePr>
            <a:graphicFrameLocks noGrp="1"/>
          </p:cNvGraphicFramePr>
          <p:nvPr>
            <p:ph idx="1"/>
          </p:nvPr>
        </p:nvGraphicFramePr>
        <p:xfrm>
          <a:off x="539750" y="1412875"/>
          <a:ext cx="8064500" cy="4729163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1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3058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"/>
            <a:ext cx="117633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Оценка результатов теста.</a:t>
            </a:r>
            <a:r>
              <a:rPr lang="ru-RU" altLang="ru-RU" sz="4000" smtClean="0">
                <a:solidFill>
                  <a:srgbClr val="0000FF"/>
                </a:solidFill>
              </a:rPr>
              <a:t/>
            </a:r>
            <a:br>
              <a:rPr lang="ru-RU" altLang="ru-RU" sz="4000" smtClean="0">
                <a:solidFill>
                  <a:srgbClr val="0000FF"/>
                </a:solidFill>
              </a:rPr>
            </a:br>
            <a:endParaRPr lang="ru-RU" altLang="ru-RU" sz="4000" smtClean="0">
              <a:solidFill>
                <a:srgbClr val="0000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1268413"/>
            <a:ext cx="6480175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	</a:t>
            </a:r>
            <a:r>
              <a:rPr lang="ru-RU" altLang="ru-RU" sz="1600" b="1" smtClean="0">
                <a:solidFill>
                  <a:srgbClr val="0000FF"/>
                </a:solidFill>
              </a:rPr>
              <a:t>0 – 18 баллов: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Наверное, тебе вряд ли удалось бы толком ответить, а зачем вообще друзья. Тебе, в сущности, и без них неплохо… Что хочешь, то и делаешь, опять же – никаких обязательств перед человеком, с которым дружишь…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Задумайся: а тебе никогда не бывает одиноко в глубине души? Все-таки в одиночку трудно прожить на свете.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</a:t>
            </a:r>
            <a:r>
              <a:rPr lang="ru-RU" altLang="ru-RU" sz="1600" b="1" smtClean="0">
                <a:solidFill>
                  <a:srgbClr val="0000FF"/>
                </a:solidFill>
              </a:rPr>
              <a:t>21 – 33 балла: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Ты личность, с которой интересно и приятно общаться. О том, чтобы заполучить тебе в число лучших друзей, мечтают многие. К тому же у тебя есть замечательное качество – надежность: ты никогда не подведешь в трудную минуту. Словом, ты действительно умеешь дружить, и твоим близким людям можно просто позавидовать.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</a:t>
            </a:r>
            <a:r>
              <a:rPr lang="ru-RU" altLang="ru-RU" sz="1600" b="1" smtClean="0">
                <a:solidFill>
                  <a:srgbClr val="0000FF"/>
                </a:solidFill>
              </a:rPr>
              <a:t>34 – 48 баллов: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/>
              <a:t>	Для тебя дружба – это все или почти все. Ты изводишься (и изводишь других), когда тебе подолгу приходится не видеться с человеком, которого считаешь другом или подругой. Ради этого человека ты готов (а ) даже отодвинуть свои интересы в сторону, но при этом идеалистический взгляд на дружбу. Попытайся спуститься с небес на землю!</a:t>
            </a:r>
          </a:p>
        </p:txBody>
      </p:sp>
      <p:pic>
        <p:nvPicPr>
          <p:cNvPr id="44036" name="Picture 6" descr="26232551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143250"/>
            <a:ext cx="2085975" cy="2736850"/>
          </a:xfrm>
          <a:noFill/>
          <a:ln>
            <a:solidFill>
              <a:srgbClr val="00B050"/>
            </a:solidFill>
          </a:ln>
        </p:spPr>
      </p:pic>
      <p:pic>
        <p:nvPicPr>
          <p:cNvPr id="44037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5186363" cy="11430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Психогимнастика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85875"/>
            <a:ext cx="61341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smtClean="0">
                <a:solidFill>
                  <a:srgbClr val="C00000"/>
                </a:solidFill>
              </a:rPr>
              <a:t>Улыбнуться соседу слева, соседу справа, пожать друг другу руки, взяться за руки со своим соседом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357438"/>
            <a:ext cx="7237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ru-RU" altLang="ru-RU" sz="2400" b="1" i="1">
                <a:solidFill>
                  <a:srgbClr val="7030A0"/>
                </a:solidFill>
              </a:rPr>
              <a:t>Ребята, давайте сейчас посмотрим друг другу в глаза, улыбнемся и скажем: </a:t>
            </a:r>
          </a:p>
          <a:p>
            <a:pPr algn="just" eaLnBrk="1" hangingPunct="1"/>
            <a:r>
              <a:rPr lang="ru-RU" altLang="ru-RU" sz="2400" b="1" i="1">
                <a:solidFill>
                  <a:srgbClr val="7030A0"/>
                </a:solidFill>
              </a:rPr>
              <a:t>«Я желаю тебе…»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714625" y="5072063"/>
            <a:ext cx="4071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i="1"/>
              <a:t> </a:t>
            </a:r>
            <a:r>
              <a:rPr lang="ru-RU" altLang="ru-RU" b="1" i="1">
                <a:solidFill>
                  <a:srgbClr val="0000FF"/>
                </a:solidFill>
              </a:rPr>
              <a:t>Друзей находит  тот,</a:t>
            </a:r>
          </a:p>
          <a:p>
            <a:pPr eaLnBrk="1" hangingPunct="1"/>
            <a:r>
              <a:rPr lang="ru-RU" altLang="ru-RU" b="1" i="1">
                <a:solidFill>
                  <a:srgbClr val="0000FF"/>
                </a:solidFill>
              </a:rPr>
              <a:t>кто сам встречает их</a:t>
            </a:r>
          </a:p>
          <a:p>
            <a:pPr eaLnBrk="1" hangingPunct="1"/>
            <a:r>
              <a:rPr lang="ru-RU" altLang="ru-RU" b="1" i="1">
                <a:solidFill>
                  <a:srgbClr val="0000FF"/>
                </a:solidFill>
              </a:rPr>
              <a:t>улыбкой</a:t>
            </a:r>
          </a:p>
          <a:p>
            <a:pPr eaLnBrk="1" hangingPunct="1"/>
            <a:endParaRPr lang="ru-RU" altLang="ru-RU" i="1"/>
          </a:p>
          <a:p>
            <a:pPr eaLnBrk="1" hangingPunct="1"/>
            <a:r>
              <a:rPr lang="ru-RU" altLang="ru-RU" b="1" i="1"/>
              <a:t>«Улыбка»</a:t>
            </a:r>
            <a:endParaRPr lang="ru-RU" altLang="ru-RU" b="1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87900" y="4954588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ru-RU" altLang="ru-RU"/>
              <a:t> </a:t>
            </a:r>
          </a:p>
          <a:p>
            <a:pPr algn="just"/>
            <a:r>
              <a:rPr lang="ru-RU" altLang="ru-RU"/>
              <a:t>          </a:t>
            </a:r>
          </a:p>
        </p:txBody>
      </p:sp>
      <p:pic>
        <p:nvPicPr>
          <p:cNvPr id="6151" name="Picture 11" descr="13133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-3500438"/>
            <a:ext cx="16573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C:\Documents and Settings\Галина Ивановна\Рабочий стол\фото о дружбе\4a997e45-5d25-c394-2635-eefb66cc8eb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14752"/>
            <a:ext cx="2857520" cy="275929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53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298852" flipH="1">
            <a:off x="7395368" y="2339182"/>
            <a:ext cx="20748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2" descr="Анима (19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143250"/>
            <a:ext cx="19288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214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 rot="19684774">
            <a:off x="490538" y="2057400"/>
            <a:ext cx="4341812" cy="30972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 rot="2586212">
            <a:off x="4322763" y="1954213"/>
            <a:ext cx="4183062" cy="35194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78593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FF"/>
                </a:solidFill>
              </a:rPr>
              <a:t>Что такое дружба, каждый знает?..</a:t>
            </a:r>
            <a:br>
              <a:rPr lang="ru-RU" altLang="ru-RU" sz="3600" b="1" smtClean="0">
                <a:solidFill>
                  <a:srgbClr val="0000FF"/>
                </a:solidFill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Может быть, и спрашивать смешно?</a:t>
            </a:r>
            <a:br>
              <a:rPr lang="ru-RU" altLang="ru-RU" sz="2400" b="1" smtClean="0">
                <a:solidFill>
                  <a:srgbClr val="0000FF"/>
                </a:solidFill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Ну а все же, что обозначает это слово?</a:t>
            </a:r>
            <a:br>
              <a:rPr lang="ru-RU" altLang="ru-RU" sz="2400" b="1" smtClean="0">
                <a:solidFill>
                  <a:srgbClr val="0000FF"/>
                </a:solidFill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Значит что оно?</a:t>
            </a:r>
          </a:p>
        </p:txBody>
      </p:sp>
      <p:sp>
        <p:nvSpPr>
          <p:cNvPr id="7173" name="Текст 2"/>
          <p:cNvSpPr>
            <a:spLocks noGrp="1"/>
          </p:cNvSpPr>
          <p:nvPr>
            <p:ph type="body" sz="half" idx="1"/>
          </p:nvPr>
        </p:nvSpPr>
        <p:spPr>
          <a:xfrm rot="19826432">
            <a:off x="854075" y="19161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ru-RU" altLang="ru-RU" sz="2400" b="1" i="1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sz="2400" b="1" i="1" smtClean="0">
                <a:solidFill>
                  <a:srgbClr val="C00000"/>
                </a:solidFill>
              </a:rPr>
              <a:t>      </a:t>
            </a:r>
            <a:r>
              <a:rPr lang="ru-RU" altLang="ru-RU" sz="2400" b="1" i="1" u="sng" smtClean="0">
                <a:solidFill>
                  <a:srgbClr val="C00000"/>
                </a:solidFill>
              </a:rPr>
              <a:t>Дружба-</a:t>
            </a:r>
            <a:r>
              <a:rPr lang="ru-RU" altLang="ru-RU" sz="2400" b="1" i="1" u="sng" smtClean="0"/>
              <a:t> </a:t>
            </a:r>
            <a:r>
              <a:rPr lang="ru-RU" altLang="ru-RU" sz="2400" b="1" i="1" smtClean="0"/>
              <a:t>это когда люди хотят быть вместе, когда они интересуют друг друга, доверяют друг другу. </a:t>
            </a:r>
          </a:p>
        </p:txBody>
      </p:sp>
      <p:sp>
        <p:nvSpPr>
          <p:cNvPr id="7174" name="Содержимое 3"/>
          <p:cNvSpPr>
            <a:spLocks noGrp="1"/>
          </p:cNvSpPr>
          <p:nvPr>
            <p:ph sz="half" idx="2"/>
          </p:nvPr>
        </p:nvSpPr>
        <p:spPr>
          <a:xfrm rot="2478191">
            <a:off x="4752975" y="1920875"/>
            <a:ext cx="4038600" cy="3171825"/>
          </a:xfrm>
        </p:spPr>
        <p:txBody>
          <a:bodyPr/>
          <a:lstStyle/>
          <a:p>
            <a:pPr>
              <a:buSzPct val="150000"/>
              <a:buFont typeface="Wingdings 2" pitchFamily="18" charset="2"/>
              <a:buNone/>
            </a:pPr>
            <a:r>
              <a:rPr lang="ru-RU" altLang="ru-RU" b="1" i="1" u="sng" smtClean="0">
                <a:solidFill>
                  <a:srgbClr val="C00000"/>
                </a:solidFill>
              </a:rPr>
              <a:t> </a:t>
            </a:r>
          </a:p>
          <a:p>
            <a:pPr>
              <a:buSzPct val="150000"/>
              <a:buFont typeface="Wingdings 2" pitchFamily="18" charset="2"/>
              <a:buNone/>
            </a:pPr>
            <a:r>
              <a:rPr lang="ru-RU" altLang="ru-RU" sz="2400" b="1" i="1" smtClean="0">
                <a:solidFill>
                  <a:srgbClr val="C00000"/>
                </a:solidFill>
              </a:rPr>
              <a:t>    Дружба</a:t>
            </a:r>
            <a:r>
              <a:rPr lang="ru-RU" altLang="ru-RU" sz="2400" b="1" i="1" u="sng" smtClean="0">
                <a:solidFill>
                  <a:srgbClr val="C00000"/>
                </a:solidFill>
              </a:rPr>
              <a:t> </a:t>
            </a:r>
            <a:r>
              <a:rPr lang="ru-RU" altLang="ru-RU" sz="2400" b="1" i="1" smtClean="0"/>
              <a:t>– главное чудо всегда,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altLang="ru-RU" sz="2400" b="1" i="1" smtClean="0"/>
              <a:t>      Сто открытий для всех настоящее,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altLang="ru-RU" sz="2400" b="1" i="1" smtClean="0"/>
              <a:t>      И любая беда – не беда,                       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altLang="ru-RU" sz="2400" b="1" i="1" smtClean="0"/>
              <a:t>      Если рядом друзья настоящие.</a:t>
            </a:r>
            <a:endParaRPr lang="ru-RU" altLang="ru-RU" sz="2400" smtClean="0"/>
          </a:p>
        </p:txBody>
      </p:sp>
      <p:pic>
        <p:nvPicPr>
          <p:cNvPr id="7175" name="Рисунок 4" descr="Анима (99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1514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00FF"/>
                </a:solidFill>
              </a:rPr>
              <a:t>Дружба, друг, товарищ, приятель…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1428750"/>
            <a:ext cx="4105275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Кто в дружбу верит горячо,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Кто рядом чувствует плечо,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Тот никогда не упадет,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В любой беде не пропадет.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А если и споткнется вдруг,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То встать ему поможет друг,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Всегда ему надежный друг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В беде протянет руку.</a:t>
            </a: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572000" y="1357313"/>
            <a:ext cx="4572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SzPct val="150000"/>
              <a:buFont typeface="Webdings" pitchFamily="18" charset="2"/>
              <a:buChar char="ÿ"/>
            </a:pPr>
            <a:r>
              <a:rPr lang="ru-RU" altLang="ru-RU" sz="2000" b="1" i="1">
                <a:solidFill>
                  <a:srgbClr val="C00000"/>
                </a:solidFill>
              </a:rPr>
              <a:t>Дружба настоящая в школе начинается,</a:t>
            </a:r>
          </a:p>
          <a:p>
            <a:pPr eaLnBrk="1" hangingPunct="1">
              <a:buSzPct val="150000"/>
            </a:pPr>
            <a:r>
              <a:rPr lang="ru-RU" altLang="ru-RU" sz="2000" b="1" i="1">
                <a:solidFill>
                  <a:srgbClr val="C00000"/>
                </a:solidFill>
              </a:rPr>
              <a:t>Чтобы не кончаться никогда,</a:t>
            </a:r>
          </a:p>
          <a:p>
            <a:pPr eaLnBrk="1" hangingPunct="1">
              <a:buSzPct val="150000"/>
            </a:pPr>
            <a:r>
              <a:rPr lang="ru-RU" altLang="ru-RU" sz="2000" b="1" i="1">
                <a:solidFill>
                  <a:srgbClr val="C00000"/>
                </a:solidFill>
              </a:rPr>
              <a:t>Дружба настоящая сердцем проверяется</a:t>
            </a:r>
          </a:p>
          <a:p>
            <a:pPr eaLnBrk="1" hangingPunct="1">
              <a:buSzPct val="150000"/>
            </a:pPr>
            <a:r>
              <a:rPr lang="ru-RU" altLang="ru-RU" sz="2000" b="1" i="1">
                <a:solidFill>
                  <a:srgbClr val="C00000"/>
                </a:solidFill>
              </a:rPr>
              <a:t>И остается с нами навсегда.</a:t>
            </a: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None/>
            </a:pPr>
            <a:endParaRPr lang="ru-RU" altLang="ru-RU" sz="2000" b="1" i="1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altLang="ru-RU" sz="20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221" name="Picture 8" descr="бабоч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92477" flipH="1">
            <a:off x="48419" y="5557"/>
            <a:ext cx="16764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Галина Ивановна\Рабочий стол\obshc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2722587" cy="24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3" name="Рисунок 4" descr="Анима (9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286375"/>
            <a:ext cx="1514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3500438" y="4429125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i="1">
                <a:solidFill>
                  <a:srgbClr val="0000FF"/>
                </a:solidFill>
              </a:rPr>
              <a:t>Друг- это самое лучшее что есть на свете!!!</a:t>
            </a:r>
            <a:r>
              <a:rPr lang="ru-RU" altLang="ru-RU" b="1" i="1"/>
              <a:t> </a:t>
            </a:r>
            <a:endParaRPr lang="ru-RU" alt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Как научиться дружить?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43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b="1" i="1" smtClean="0">
                <a:solidFill>
                  <a:srgbClr val="C00000"/>
                </a:solidFill>
              </a:rPr>
              <a:t>Совет:</a:t>
            </a:r>
          </a:p>
          <a:p>
            <a:r>
              <a:rPr lang="ru-RU" altLang="ru-RU" b="1" i="1" smtClean="0">
                <a:solidFill>
                  <a:srgbClr val="C00000"/>
                </a:solidFill>
              </a:rPr>
              <a:t>Если хочешь иметь хорошего друга, старайся сам стать лучше. Будь добрым, справедливым, честным, смелым.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705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5750" algn="just">
              <a:lnSpc>
                <a:spcPct val="107000"/>
              </a:lnSpc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«... Стремись больше узнать, больше уметь, чтобы другим было интересно с тобой дружить. Тогда потянутся к тебе люди, найдется и тот, с кем завяжется у тебя самая тесная дружба».</a:t>
            </a:r>
            <a:endParaRPr lang="ru-RU" alt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85750" algn="just">
              <a:lnSpc>
                <a:spcPct val="107000"/>
              </a:lnSpc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«...Настоящими друзьями могут быть люди, которые имеют много общего в мыслях, помогают друг другу и дорожат дружбой. Друзья должны понимать друг друга».</a:t>
            </a:r>
            <a:endParaRPr lang="ru-RU" altLang="ru-RU" sz="2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285750" algn="just">
              <a:lnSpc>
                <a:spcPct val="107000"/>
              </a:lnSpc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«...Дружбу надо заслужить. Надо, чтобы люди поняли, что ты тот человек, на которого можно положиться и в трудную минуту, и в радостную. Тогда у тебя обязательно будут друзья. Друзья на всю жизнь».</a:t>
            </a:r>
            <a:endParaRPr lang="ru-RU" altLang="ru-RU" sz="24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Давайте вспомним пословицы о дружбе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1072</TotalTime>
  <Words>2363</Words>
  <Application>Microsoft Office PowerPoint</Application>
  <PresentationFormat>Экран (4:3)</PresentationFormat>
  <Paragraphs>318</Paragraphs>
  <Slides>35</Slides>
  <Notes>6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Kozuka Gothic Pro H</vt:lpstr>
      <vt:lpstr>Adobe Caslon Pro</vt:lpstr>
      <vt:lpstr>Times New Roman</vt:lpstr>
      <vt:lpstr>Wingdings 2</vt:lpstr>
      <vt:lpstr>Webdings</vt:lpstr>
      <vt:lpstr>Оформление по умолчанию</vt:lpstr>
      <vt:lpstr>ВНЕКЛАССНОЕ МЕРОПРИЯТИЕ</vt:lpstr>
      <vt:lpstr>“Человек без друзей , что дерево без корней”                                      (эпиграф )</vt:lpstr>
      <vt:lpstr>Вопросы для обсуждения. Поговорим о дружбе</vt:lpstr>
      <vt:lpstr>Психогимнастика</vt:lpstr>
      <vt:lpstr>Что такое дружба, каждый знает?.. Может быть, и спрашивать смешно? Ну а все же, что обозначает это слово? Значит что оно?</vt:lpstr>
      <vt:lpstr>Дружба, друг, товарищ, приятель…</vt:lpstr>
      <vt:lpstr>Как научиться дружить? </vt:lpstr>
      <vt:lpstr>Слайд 8</vt:lpstr>
      <vt:lpstr>Давайте вспомним пословицы о дружбе</vt:lpstr>
      <vt:lpstr>Слайд 10</vt:lpstr>
      <vt:lpstr>Психогимнастика  </vt:lpstr>
      <vt:lpstr>Выставка книг</vt:lpstr>
      <vt:lpstr>Слайд 13</vt:lpstr>
      <vt:lpstr>Слайд 14</vt:lpstr>
      <vt:lpstr>Слайд 15</vt:lpstr>
      <vt:lpstr>Слайд 16</vt:lpstr>
      <vt:lpstr>Слайд 17</vt:lpstr>
      <vt:lpstr>Слайд 18</vt:lpstr>
      <vt:lpstr>«Знакомство – представление».</vt:lpstr>
      <vt:lpstr>«СЛОВА»</vt:lpstr>
      <vt:lpstr>«Ромашка».</vt:lpstr>
      <vt:lpstr>Расположите в порядке значимости следующие высказывания. </vt:lpstr>
      <vt:lpstr>Может ли дружба распадаться?</vt:lpstr>
      <vt:lpstr>Слайд 24</vt:lpstr>
      <vt:lpstr>Все в мире живет по законам и правилам</vt:lpstr>
      <vt:lpstr>Слайд 26</vt:lpstr>
      <vt:lpstr>«Карманное пособие для друга» </vt:lpstr>
      <vt:lpstr>Литературная страничка</vt:lpstr>
      <vt:lpstr>Пожелания друзьям </vt:lpstr>
      <vt:lpstr>Рефлексия</vt:lpstr>
      <vt:lpstr>Дружба- это нежный цветок… Берегите ДРУЖБУ!!!</vt:lpstr>
      <vt:lpstr>Вопросы для обсуждения (дополнительно):</vt:lpstr>
      <vt:lpstr>Тест № 2 (дополнительный) </vt:lpstr>
      <vt:lpstr>Сложи вместе относящиеся к тебе баллы.  Сумма баллов покажет тебе результат. </vt:lpstr>
      <vt:lpstr>Оценка результатов теста. 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володя</dc:creator>
  <cp:lastModifiedBy>user</cp:lastModifiedBy>
  <cp:revision>112</cp:revision>
  <dcterms:created xsi:type="dcterms:W3CDTF">2009-11-21T22:06:37Z</dcterms:created>
  <dcterms:modified xsi:type="dcterms:W3CDTF">2024-01-28T19:48:24Z</dcterms:modified>
</cp:coreProperties>
</file>