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61" r:id="rId2"/>
    <p:sldId id="257" r:id="rId3"/>
    <p:sldId id="262" r:id="rId4"/>
    <p:sldId id="263" r:id="rId5"/>
    <p:sldId id="264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Содержимое 3" descr="Открытие месячника оборонно-массовой и военно-патриотической работы (2020 -  2021)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0" y="0"/>
            <a:ext cx="6233053" cy="19082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МЕСЯЧНИК ОБОРОННО-МАССОВОЙ</a:t>
            </a:r>
            <a:r>
              <a:rPr lang="ru-RU" sz="2000" dirty="0" smtClean="0">
                <a:solidFill>
                  <a:schemeClr val="bg1"/>
                </a:solidFill>
              </a:rPr>
              <a:t>,</a:t>
            </a:r>
            <a:endParaRPr lang="ru-RU" sz="20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СПОРТИВНОЙ И ПАТРИОТИЧЕСКОЙ РАБОТЫ,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 ПРОВЕДЕНИЮ СПЕЦИАЛЬНОЙ ВОЕННОЙ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ОПЕРАЦИИ «ЗНАЙ НАШИХ» 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С 25 ЯНВАРЯ ПО 29 ФЕВРАЛЯ 2024 ГОДА</a:t>
            </a:r>
            <a:endParaRPr lang="ru-RU" sz="2000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6357958"/>
            <a:ext cx="4169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МАОУ «ШИХАБЫЛОВСКАЯ ООШ»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План мероприятий месячника оборонно-массовой, спортивной и патриотической работы:</a:t>
            </a:r>
            <a:endParaRPr lang="ru-RU" sz="3200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357158" y="1571612"/>
          <a:ext cx="8229600" cy="51806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13"/>
                <a:gridCol w="2648927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№ </a:t>
                      </a:r>
                      <a:r>
                        <a:rPr kumimoji="0" lang="ru-RU" sz="16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</a:t>
                      </a:r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ru-RU" sz="16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</a:t>
                      </a:r>
                      <a:endParaRPr lang="ru-RU" sz="1600" dirty="0" smtClean="0"/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Наименование мероприятий</a:t>
                      </a:r>
                      <a:endParaRPr lang="ru-RU" sz="1600" dirty="0" smtClean="0"/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Сроки проведения</a:t>
                      </a:r>
                      <a:endParaRPr lang="ru-RU" sz="1600" dirty="0" smtClean="0"/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Место проведения</a:t>
                      </a:r>
                      <a:endParaRPr lang="ru-RU" sz="1600" dirty="0" smtClean="0"/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Ответственные</a:t>
                      </a:r>
                      <a:endParaRPr lang="ru-RU" sz="1600" dirty="0" smtClean="0"/>
                    </a:p>
                    <a:p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Открытие месячника оборонно-массовой, спортивной и патриотической работы, проведению специальной военной операции «Знай наших» (торжественная линейка).</a:t>
                      </a:r>
                      <a:endParaRPr lang="ru-RU" sz="1600" dirty="0" smtClean="0"/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 января</a:t>
                      </a:r>
                      <a:endParaRPr lang="ru-RU" sz="1600" dirty="0" smtClean="0"/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Школьный спортзал, </a:t>
                      </a:r>
                    </a:p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актовый зал</a:t>
                      </a:r>
                      <a:endParaRPr lang="ru-RU" sz="1600" dirty="0" smtClean="0"/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Администрация школы</a:t>
                      </a:r>
                      <a:endParaRPr lang="ru-RU" sz="1600" dirty="0" smtClean="0"/>
                    </a:p>
                    <a:p>
                      <a:pPr algn="ctr"/>
                      <a:endParaRPr lang="ru-RU" sz="1600" dirty="0" smtClean="0"/>
                    </a:p>
                    <a:p>
                      <a:endParaRPr lang="ru-RU" sz="1600" dirty="0"/>
                    </a:p>
                  </a:txBody>
                  <a:tcPr/>
                </a:tc>
              </a:tr>
              <a:tr h="2071685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Размещение баннера «Месячника </a:t>
                      </a:r>
                      <a:r>
                        <a:rPr kumimoji="0"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оборонно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массовой, спортивной и патриотической работы, посвященного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проведению специальной военной операции «Знай наших».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 января</a:t>
                      </a:r>
                      <a:endParaRPr lang="ru-RU" sz="1600" dirty="0" smtClean="0"/>
                    </a:p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Сайт школы </a:t>
                      </a:r>
                      <a:endParaRPr lang="ru-RU" sz="1600" dirty="0" smtClean="0"/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Администрация школы</a:t>
                      </a:r>
                      <a:endParaRPr lang="ru-RU" sz="1600" dirty="0" smtClean="0"/>
                    </a:p>
                    <a:p>
                      <a:pPr algn="ctr"/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8" y="500042"/>
          <a:ext cx="8358245" cy="573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"/>
                <a:gridCol w="3143272"/>
                <a:gridCol w="1500198"/>
                <a:gridCol w="1285884"/>
                <a:gridCol w="19288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ru-RU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Отражение хода проведения  месячника оборонно-массовой, спортивной и патриотической работы на сайте школы.</a:t>
                      </a:r>
                      <a:endParaRPr lang="ru-RU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В течение месячника</a:t>
                      </a:r>
                      <a:endParaRPr lang="ru-RU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Сайт школы,</a:t>
                      </a:r>
                    </a:p>
                    <a:p>
                      <a:pPr algn="ctr"/>
                      <a:r>
                        <a:rPr kumimoji="0" lang="ru-RU" sz="16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в группе</a:t>
                      </a:r>
                    </a:p>
                    <a:p>
                      <a:pPr algn="ctr"/>
                      <a:r>
                        <a:rPr kumimoji="0" lang="ru-RU" sz="1600" b="0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Вконтакте</a:t>
                      </a:r>
                      <a:endParaRPr lang="ru-RU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Советник директора</a:t>
                      </a:r>
                    </a:p>
                    <a:p>
                      <a:pPr algn="ctr"/>
                      <a:r>
                        <a:rPr kumimoji="0" lang="ru-RU" sz="16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Лютикова Н.А.,</a:t>
                      </a:r>
                    </a:p>
                    <a:p>
                      <a:pPr algn="ctr"/>
                      <a:r>
                        <a:rPr kumimoji="0" lang="ru-RU" sz="16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Старшая вожатая </a:t>
                      </a:r>
                    </a:p>
                    <a:p>
                      <a:pPr algn="ctr"/>
                      <a:r>
                        <a:rPr kumimoji="0" lang="ru-RU" sz="16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Макарова Т.В.</a:t>
                      </a:r>
                      <a:endParaRPr lang="ru-RU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ru-RU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Встреча с подполковником </a:t>
                      </a:r>
                      <a:r>
                        <a:rPr kumimoji="0"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Пращевым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Алексеем Юрьевичем, старшим лейтенантом </a:t>
                      </a:r>
                      <a:r>
                        <a:rPr kumimoji="0"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Пось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Игорем Евгеньевичем с Пограничного управления ФСБ России по Амурской области (Цель: отбор на военную службу по контракту, отбор в образовательные организации ФСБ России).</a:t>
                      </a:r>
                      <a:endParaRPr lang="ru-RU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 января</a:t>
                      </a:r>
                      <a:endParaRPr lang="ru-RU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Школьный спортзал,</a:t>
                      </a:r>
                    </a:p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актовый зал</a:t>
                      </a:r>
                      <a:endParaRPr lang="ru-RU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Администрация школы</a:t>
                      </a:r>
                      <a:endParaRPr lang="ru-RU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ru-RU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Тематические выставки книг: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«Они защищали Родину».</a:t>
                      </a:r>
                      <a:endParaRPr lang="ru-RU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течение месячника</a:t>
                      </a:r>
                      <a:endParaRPr lang="ru-RU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Школьная библиотека</a:t>
                      </a:r>
                      <a:endParaRPr lang="ru-RU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Школьный</a:t>
                      </a:r>
                    </a:p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библиотекарь</a:t>
                      </a:r>
                    </a:p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Михайлова О.Г.</a:t>
                      </a:r>
                      <a:endParaRPr lang="ru-RU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ru-RU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bg1"/>
                          </a:solidFill>
                        </a:rPr>
                        <a:t>Возложение цветов ветерану ВОВ Андреевой</a:t>
                      </a:r>
                      <a:r>
                        <a:rPr lang="ru-RU" sz="1600" b="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bg1"/>
                          </a:solidFill>
                        </a:rPr>
                        <a:t>Евдокие</a:t>
                      </a:r>
                      <a:r>
                        <a:rPr lang="ru-RU" sz="1600" b="0" baseline="0" dirty="0" smtClean="0">
                          <a:solidFill>
                            <a:schemeClr val="bg1"/>
                          </a:solidFill>
                        </a:rPr>
                        <a:t> Андреевне, которая прожила свою жизнь в  Ленинграде.  </a:t>
                      </a:r>
                      <a:r>
                        <a:rPr lang="ru-RU" sz="1600" b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ru-RU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bg1"/>
                          </a:solidFill>
                        </a:rPr>
                        <a:t>27</a:t>
                      </a:r>
                      <a:r>
                        <a:rPr lang="ru-RU" sz="1600" b="0" baseline="0" dirty="0" smtClean="0">
                          <a:solidFill>
                            <a:schemeClr val="bg1"/>
                          </a:solidFill>
                        </a:rPr>
                        <a:t> января</a:t>
                      </a:r>
                      <a:endParaRPr lang="ru-RU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bg1"/>
                          </a:solidFill>
                        </a:rPr>
                        <a:t>Школьный музей</a:t>
                      </a:r>
                      <a:endParaRPr lang="ru-RU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Администрация школы</a:t>
                      </a:r>
                      <a:endParaRPr lang="ru-RU" sz="1600" b="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ru-RU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8" y="142852"/>
          <a:ext cx="8215370" cy="630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076"/>
                <a:gridCol w="3277139"/>
                <a:gridCol w="1357322"/>
                <a:gridCol w="1143008"/>
                <a:gridCol w="19288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ru-RU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Всероссийский</a:t>
                      </a:r>
                      <a:r>
                        <a:rPr kumimoji="0" lang="ru-RU" sz="1600" b="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урок «Блокадный хлеб» </a:t>
                      </a:r>
                      <a:r>
                        <a:rPr kumimoji="0" lang="ru-RU" sz="16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27 января - День полного освобождения Ленинграда от фашистской блокады (1944).</a:t>
                      </a:r>
                      <a:endParaRPr lang="ru-RU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27 января</a:t>
                      </a:r>
                      <a:endParaRPr lang="ru-RU" sz="16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Школьные</a:t>
                      </a:r>
                    </a:p>
                    <a:p>
                      <a:pPr algn="ctr"/>
                      <a:r>
                        <a:rPr kumimoji="0" lang="ru-RU" sz="16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кабинеты</a:t>
                      </a:r>
                      <a:endParaRPr lang="ru-RU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Учитель истории</a:t>
                      </a:r>
                    </a:p>
                    <a:p>
                      <a:pPr algn="ctr"/>
                      <a:r>
                        <a:rPr kumimoji="0" lang="ru-RU" sz="16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Тихонова М.Э., Классные руководители. </a:t>
                      </a:r>
                      <a:endParaRPr lang="ru-RU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8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День Здоровья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февраля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Школьный спортзал, стадион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Учитель физической культуры и ОБЖ</a:t>
                      </a:r>
                    </a:p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Михайлов С.А.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9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Участие в районных мероприятиях посвященных месячнику оборонно-массовой, спортивной и патриотической работы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течение месячника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Урмарский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район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Учитель физической культуры и ОБЖ</a:t>
                      </a:r>
                    </a:p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Михайлов С.А.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День победы Вооруженных сил 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СССР 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над армией гитлеровской Германии в 1943 году в Сталинградской битве.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февраля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Кабинет </a:t>
                      </a:r>
                      <a:r>
                        <a:rPr kumimoji="0"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информа-тики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Учитель истории </a:t>
                      </a:r>
                    </a:p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Тихонова М.Э.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Соревнования по шашкам среди 1-4 классов и дошкольников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февраля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Школьный коридор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Учителя,</a:t>
                      </a:r>
                    </a:p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Воспитатели,</a:t>
                      </a:r>
                    </a:p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Старшая вожатая </a:t>
                      </a:r>
                    </a:p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Макарова Т.В.,</a:t>
                      </a:r>
                    </a:p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Учитель физической культуры и ОБЖ</a:t>
                      </a:r>
                    </a:p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Михайлов С.А.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0"/>
          <a:ext cx="8001055" cy="697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"/>
                <a:gridCol w="3143272"/>
                <a:gridCol w="1428760"/>
                <a:gridCol w="1285884"/>
                <a:gridCol w="164307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ru-RU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Классные часы и беседы в рамках месячника оборонно-массовой,</a:t>
                      </a:r>
                      <a:r>
                        <a:rPr kumimoji="0" lang="ru-RU" sz="1600" b="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спортивной и патриотической работы</a:t>
                      </a:r>
                      <a:endParaRPr lang="ru-RU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В течение месячника</a:t>
                      </a:r>
                      <a:endParaRPr lang="ru-RU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Школьные</a:t>
                      </a:r>
                    </a:p>
                    <a:p>
                      <a:pPr algn="ctr"/>
                      <a:r>
                        <a:rPr kumimoji="0" lang="ru-RU" sz="16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кабинеты</a:t>
                      </a:r>
                      <a:endParaRPr lang="ru-RU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Классные руководители</a:t>
                      </a:r>
                      <a:endParaRPr lang="ru-RU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527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13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Игра  «Ищи клад» 1-4 классы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 февраля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Территория школы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Старшая вожатая </a:t>
                      </a:r>
                    </a:p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Макарова Т.В.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14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Написания писем участникам СВО «Знай наших»</a:t>
                      </a:r>
                    </a:p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 февраля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Школьные</a:t>
                      </a:r>
                    </a:p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кабинеты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Учителя русского языка и литературы Ефремова Н.Л. Никитина Л.В.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15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Классные часы, посвященные Дню вывода советских войск из Афганистана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 февраля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Школьные</a:t>
                      </a:r>
                    </a:p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кабинеты</a:t>
                      </a:r>
                      <a:endParaRPr lang="ru-RU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Классные руководители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16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Веселые старты среди начальных классов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16 февраля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Школьный спортзал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Учитель физической культуры и ОБЖ</a:t>
                      </a:r>
                    </a:p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Михайлов С.А.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17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Просмотр художественного и документального фильма о Великой  Отечественной войне 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течение месячника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Актовый зал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Старшая вожатая </a:t>
                      </a:r>
                    </a:p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Макарова Т.В.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18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II</a:t>
                      </a:r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 турнир по настольному теннису</a:t>
                      </a:r>
                      <a:r>
                        <a:rPr lang="ru-RU" sz="1600" baseline="0" dirty="0" smtClean="0">
                          <a:solidFill>
                            <a:schemeClr val="bg1"/>
                          </a:solidFill>
                        </a:rPr>
                        <a:t> на призы выпускника нашей школы Иванова Василия Львовича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течение месячника</a:t>
                      </a:r>
                      <a:endParaRPr lang="ru-RU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Школьный спортзал</a:t>
                      </a:r>
                      <a:endParaRPr lang="ru-RU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Учитель физической культуры и ОБЖ</a:t>
                      </a:r>
                    </a:p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Михайлов С.А.</a:t>
                      </a:r>
                      <a:endParaRPr lang="ru-RU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8" y="142852"/>
          <a:ext cx="8215370" cy="655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4"/>
                <a:gridCol w="3214710"/>
                <a:gridCol w="1500198"/>
                <a:gridCol w="1214446"/>
                <a:gridCol w="17145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bg1"/>
                          </a:solidFill>
                        </a:rPr>
                        <a:t>19</a:t>
                      </a:r>
                      <a:endParaRPr lang="ru-RU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Проведение школьных спортивных соревнований в рамках месячника оборонно-массовой, спортивной и патриотической работы:</a:t>
                      </a:r>
                    </a:p>
                    <a:p>
                      <a:r>
                        <a:rPr kumimoji="0" lang="ru-RU" sz="16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 Турнир по армрестлингу;</a:t>
                      </a:r>
                    </a:p>
                    <a:p>
                      <a:r>
                        <a:rPr kumimoji="0" lang="ru-RU" sz="16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 Сборка и разборка автомата Калашникова;</a:t>
                      </a:r>
                    </a:p>
                    <a:p>
                      <a:r>
                        <a:rPr kumimoji="0" lang="ru-RU" sz="16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 Соревнования по лыжным гонкам. </a:t>
                      </a:r>
                      <a:endParaRPr lang="ru-RU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В течение месячника</a:t>
                      </a:r>
                      <a:endParaRPr lang="ru-RU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Школьный спортзал, стадион.</a:t>
                      </a:r>
                      <a:endParaRPr lang="ru-RU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Учитель физической культуры и ОБЖ</a:t>
                      </a:r>
                    </a:p>
                    <a:p>
                      <a:pPr algn="ctr"/>
                      <a:r>
                        <a:rPr kumimoji="0" lang="ru-RU" sz="16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Михайлов С.А.</a:t>
                      </a:r>
                      <a:endParaRPr lang="ru-RU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Викторина: «Великая Отечественная война» среди 7-9 классов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течение месячника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Кабинет истории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Учитель истории Тихонова М.Э.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21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Конкурс рисунков</a:t>
                      </a:r>
                    </a:p>
                    <a:p>
                      <a:pPr algn="l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«Россия – Родина моя!» 1-7 классы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течение месячника</a:t>
                      </a:r>
                      <a:endParaRPr lang="ru-RU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Школьный коридор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Классные руководители,</a:t>
                      </a:r>
                    </a:p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Учитель ИЗО Тихонова М.Э.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22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Конкурс боевых  листков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течение месячника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Школьный коридор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Старшая вожатая </a:t>
                      </a:r>
                    </a:p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Макарова Т.В.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23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Оформление фотовыставки 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«Мой папа солдат».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течение месячника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Школьный коридор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Учителя начальных классов,</a:t>
                      </a:r>
                    </a:p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Старшая вожатая </a:t>
                      </a:r>
                    </a:p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Макарова Т.В.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8" y="142852"/>
          <a:ext cx="8143930" cy="630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709"/>
                <a:gridCol w="2918752"/>
                <a:gridCol w="1385897"/>
                <a:gridCol w="1328747"/>
                <a:gridCol w="19288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bg1"/>
                          </a:solidFill>
                        </a:rPr>
                        <a:t>24</a:t>
                      </a:r>
                      <a:endParaRPr lang="ru-RU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Соревнования по волейболу среди учащихся  6-9 классов</a:t>
                      </a:r>
                      <a:endParaRPr lang="ru-RU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17 февраля</a:t>
                      </a:r>
                      <a:endParaRPr lang="ru-RU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Школьный спортзал</a:t>
                      </a:r>
                      <a:endParaRPr lang="ru-RU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Учитель физической культуры и ОБЖ</a:t>
                      </a:r>
                    </a:p>
                    <a:p>
                      <a:pPr algn="ctr"/>
                      <a:r>
                        <a:rPr kumimoji="0" lang="ru-RU" sz="16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Михайлов С.А.</a:t>
                      </a:r>
                      <a:endParaRPr lang="ru-RU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25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Конкурс аппликаций в дошкольной группе ко  Дню защитника Отечества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 февраля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Дошкольная группа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Воспитатели</a:t>
                      </a:r>
                    </a:p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Лютикова Н.А.,</a:t>
                      </a:r>
                    </a:p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Гаврилова Е.В.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26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Конкурс плакатов в честь «23 февраля – День защитника Отечества»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течение месячника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Школьный коридор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Старшая вожатая</a:t>
                      </a:r>
                    </a:p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Макарова Т.В.</a:t>
                      </a:r>
                      <a:endParaRPr lang="ru-RU" sz="1600" dirty="0"/>
                    </a:p>
                  </a:txBody>
                  <a:tcPr/>
                </a:tc>
              </a:tr>
              <a:tr h="3162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27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II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Слет юнармейцев Урмарского муниципального округа 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МАОУ 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kumimoji="0"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Шихабыловской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ООШ». Встреча с полковником пограничных войск Максимовым Максимом Николаевичем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 февраля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Школьный спортзал, актовый зал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Судейская коллегия Урмарского МО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28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Спортивная игра «Зарница»:</a:t>
                      </a:r>
                    </a:p>
                    <a:p>
                      <a:pPr lvl="0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Строевая подготовка;</a:t>
                      </a:r>
                    </a:p>
                    <a:p>
                      <a:pPr lvl="0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Оказание первой медицинской помощи;</a:t>
                      </a:r>
                    </a:p>
                    <a:p>
                      <a:pPr lvl="0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Пограничная полоса;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Вынос Знамени.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 февраля</a:t>
                      </a:r>
                      <a:endParaRPr lang="ru-RU" sz="1600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Школьный спортзал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Учитель физической культуры и ОБЖ</a:t>
                      </a:r>
                    </a:p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Михайлов С.А.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00034" y="428604"/>
          <a:ext cx="7786740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"/>
                <a:gridCol w="2614630"/>
                <a:gridCol w="1557348"/>
                <a:gridCol w="1328748"/>
                <a:gridCol w="1785948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bg1"/>
                          </a:solidFill>
                        </a:rPr>
                        <a:t>29</a:t>
                      </a:r>
                      <a:endParaRPr lang="ru-RU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Конкурс патриотической песни «Служу России!»</a:t>
                      </a:r>
                      <a:endParaRPr lang="ru-RU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26 февраля</a:t>
                      </a:r>
                      <a:endParaRPr lang="ru-RU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Актовый зал</a:t>
                      </a:r>
                      <a:endParaRPr lang="ru-RU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Старшая вожатая </a:t>
                      </a:r>
                    </a:p>
                    <a:p>
                      <a:pPr algn="ctr"/>
                      <a:r>
                        <a:rPr kumimoji="0" lang="ru-RU" sz="16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Макарова Т.В.,</a:t>
                      </a:r>
                    </a:p>
                    <a:p>
                      <a:pPr algn="ctr"/>
                      <a:r>
                        <a:rPr kumimoji="0" lang="ru-RU" sz="16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Учитель музыки Ефремов И.В.</a:t>
                      </a:r>
                      <a:endParaRPr lang="ru-RU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Закрытие месячника. Подведение итогов. Награждение победителей.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29 февраля</a:t>
                      </a:r>
                      <a:endParaRPr lang="ru-RU" sz="1600" b="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Школьный спортзал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Администрация школы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142</TotalTime>
  <Words>810</Words>
  <PresentationFormat>Экран (4:3)</PresentationFormat>
  <Paragraphs>212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Слайд 1</vt:lpstr>
      <vt:lpstr>План мероприятий месячника оборонно-массовой, спортивной и патриотической работы: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Школа</dc:creator>
  <cp:lastModifiedBy>Школа</cp:lastModifiedBy>
  <cp:revision>19</cp:revision>
  <dcterms:created xsi:type="dcterms:W3CDTF">2024-01-24T17:05:02Z</dcterms:created>
  <dcterms:modified xsi:type="dcterms:W3CDTF">2024-01-25T07:26:08Z</dcterms:modified>
</cp:coreProperties>
</file>