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70" r:id="rId3"/>
    <p:sldId id="268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51101-C716-40E0-845E-13CA71860DDF}" type="datetimeFigureOut">
              <a:rPr lang="ru-RU" smtClean="0"/>
              <a:t>17.01.2024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BC4EA-3B3A-4255-8C04-C538A60BFC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8212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51101-C716-40E0-845E-13CA71860DDF}" type="datetimeFigureOut">
              <a:rPr lang="ru-RU" smtClean="0"/>
              <a:t>17.01.2024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BC4EA-3B3A-4255-8C04-C538A60BFC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6238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51101-C716-40E0-845E-13CA71860DDF}" type="datetimeFigureOut">
              <a:rPr lang="ru-RU" smtClean="0"/>
              <a:t>17.01.2024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BC4EA-3B3A-4255-8C04-C538A60BFC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6175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51101-C716-40E0-845E-13CA71860DD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BC4EA-3B3A-4255-8C04-C538A60BFCC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3426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51101-C716-40E0-845E-13CA71860DD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BC4EA-3B3A-4255-8C04-C538A60BFCC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2509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51101-C716-40E0-845E-13CA71860DD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BC4EA-3B3A-4255-8C04-C538A60BFCC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3685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51101-C716-40E0-845E-13CA71860DD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BC4EA-3B3A-4255-8C04-C538A60BFCC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7143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51101-C716-40E0-845E-13CA71860DD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BC4EA-3B3A-4255-8C04-C538A60BFCC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9468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51101-C716-40E0-845E-13CA71860DD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BC4EA-3B3A-4255-8C04-C538A60BFCC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0838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51101-C716-40E0-845E-13CA71860DD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BC4EA-3B3A-4255-8C04-C538A60BFCC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03300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51101-C716-40E0-845E-13CA71860DD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BC4EA-3B3A-4255-8C04-C538A60BFCC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1621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51101-C716-40E0-845E-13CA71860DDF}" type="datetimeFigureOut">
              <a:rPr lang="ru-RU" smtClean="0"/>
              <a:t>17.01.2024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BC4EA-3B3A-4255-8C04-C538A60BFC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18102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51101-C716-40E0-845E-13CA71860DD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BC4EA-3B3A-4255-8C04-C538A60BFCC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2314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51101-C716-40E0-845E-13CA71860DD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BC4EA-3B3A-4255-8C04-C538A60BFCC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5521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51101-C716-40E0-845E-13CA71860DD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BC4EA-3B3A-4255-8C04-C538A60BFCC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4846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51101-C716-40E0-845E-13CA71860DDF}" type="datetimeFigureOut">
              <a:rPr lang="ru-RU" smtClean="0"/>
              <a:t>17.01.2024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BC4EA-3B3A-4255-8C04-C538A60BFC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5638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51101-C716-40E0-845E-13CA71860DDF}" type="datetimeFigureOut">
              <a:rPr lang="ru-RU" smtClean="0"/>
              <a:t>17.01.2024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BC4EA-3B3A-4255-8C04-C538A60BFC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240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51101-C716-40E0-845E-13CA71860DDF}" type="datetimeFigureOut">
              <a:rPr lang="ru-RU" smtClean="0"/>
              <a:t>17.01.2024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BC4EA-3B3A-4255-8C04-C538A60BFC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2286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51101-C716-40E0-845E-13CA71860DDF}" type="datetimeFigureOut">
              <a:rPr lang="ru-RU" smtClean="0"/>
              <a:t>17.01.2024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BC4EA-3B3A-4255-8C04-C538A60BFC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5336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51101-C716-40E0-845E-13CA71860DDF}" type="datetimeFigureOut">
              <a:rPr lang="ru-RU" smtClean="0"/>
              <a:t>17.01.2024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BC4EA-3B3A-4255-8C04-C538A60BFC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5347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51101-C716-40E0-845E-13CA71860DDF}" type="datetimeFigureOut">
              <a:rPr lang="ru-RU" smtClean="0"/>
              <a:t>17.01.2024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BC4EA-3B3A-4255-8C04-C538A60BFC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4012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51101-C716-40E0-845E-13CA71860DDF}" type="datetimeFigureOut">
              <a:rPr lang="ru-RU" smtClean="0"/>
              <a:t>17.01.2024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BC4EA-3B3A-4255-8C04-C538A60BFC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3477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A51101-C716-40E0-845E-13CA71860DDF}" type="datetimeFigureOut">
              <a:rPr lang="ru-RU" smtClean="0"/>
              <a:t>17.01.2024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BC4EA-3B3A-4255-8C04-C538A60BFC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5264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A51101-C716-40E0-845E-13CA71860DD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17.01.2024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BC4EA-3B3A-4255-8C04-C538A60BFCC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649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60648"/>
            <a:ext cx="8784976" cy="3888432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>Педагогическая поддержка семьи </a:t>
            </a:r>
            <a:br>
              <a:rPr lang="ru-RU" i="1" dirty="0" smtClean="0"/>
            </a:br>
            <a:r>
              <a:rPr lang="ru-RU" i="1" dirty="0" smtClean="0"/>
              <a:t>и повышение компетентности родителей в вопросах </a:t>
            </a:r>
            <a:br>
              <a:rPr lang="ru-RU" i="1" dirty="0" smtClean="0"/>
            </a:br>
            <a:r>
              <a:rPr lang="ru-RU" i="1" dirty="0" smtClean="0"/>
              <a:t>развития и образования, </a:t>
            </a:r>
            <a:br>
              <a:rPr lang="ru-RU" i="1" dirty="0" smtClean="0"/>
            </a:br>
            <a:r>
              <a:rPr lang="ru-RU" i="1" dirty="0" smtClean="0"/>
              <a:t>охраны и укрепления здоровья детей.</a:t>
            </a:r>
            <a:endParaRPr lang="ru-RU" i="1" dirty="0"/>
          </a:p>
        </p:txBody>
      </p:sp>
      <p:pic>
        <p:nvPicPr>
          <p:cNvPr id="2054" name="Picture 6" descr="http://vamotkrytka.ru/_ph/36/2/827563920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4221088"/>
            <a:ext cx="2088232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0272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>Нетрадиционные формы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002060"/>
                </a:solidFill>
              </a:rPr>
              <a:t>(по Т.В.Кротовой)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12776"/>
            <a:ext cx="8568952" cy="5112568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u="sng" dirty="0" smtClean="0">
                <a:solidFill>
                  <a:srgbClr val="002060"/>
                </a:solidFill>
              </a:rPr>
              <a:t>I </a:t>
            </a:r>
            <a:r>
              <a:rPr lang="ru-RU" u="sng" dirty="0" smtClean="0">
                <a:solidFill>
                  <a:srgbClr val="002060"/>
                </a:solidFill>
              </a:rPr>
              <a:t>Информационно- аналитические формы общения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Цель:</a:t>
            </a:r>
            <a:r>
              <a:rPr lang="ru-RU" dirty="0" smtClean="0">
                <a:solidFill>
                  <a:srgbClr val="002060"/>
                </a:solidFill>
              </a:rPr>
              <a:t> выявление интересов, потребностей, запросов родителей, уровня их педагогической грамотности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Формы:</a:t>
            </a:r>
            <a:r>
              <a:rPr lang="ru-RU" dirty="0" smtClean="0">
                <a:solidFill>
                  <a:srgbClr val="002060"/>
                </a:solidFill>
              </a:rPr>
              <a:t> «социологические срезы»</a:t>
            </a: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               «опрос»</a:t>
            </a: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               «почтовый ящик»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7172" name="Picture 4" descr="D:\Мои документы\Desktop\281178325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4437112"/>
            <a:ext cx="1656184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859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6632"/>
            <a:ext cx="8640960" cy="6408712"/>
          </a:xfrm>
        </p:spPr>
        <p:txBody>
          <a:bodyPr>
            <a:normAutofit fontScale="92500" lnSpcReduction="20000"/>
          </a:bodyPr>
          <a:lstStyle/>
          <a:p>
            <a:r>
              <a:rPr lang="en-US" sz="3000" u="sng" dirty="0" smtClean="0">
                <a:solidFill>
                  <a:srgbClr val="002060"/>
                </a:solidFill>
              </a:rPr>
              <a:t>II </a:t>
            </a:r>
            <a:r>
              <a:rPr lang="ru-RU" sz="3000" u="sng" dirty="0" smtClean="0">
                <a:solidFill>
                  <a:srgbClr val="002060"/>
                </a:solidFill>
              </a:rPr>
              <a:t>Досуговые формы общения</a:t>
            </a:r>
          </a:p>
          <a:p>
            <a:pPr marL="0" indent="0">
              <a:buNone/>
            </a:pPr>
            <a:r>
              <a:rPr lang="ru-RU" sz="3000" b="1" dirty="0" smtClean="0">
                <a:solidFill>
                  <a:srgbClr val="002060"/>
                </a:solidFill>
              </a:rPr>
              <a:t>Цель:</a:t>
            </a:r>
            <a:r>
              <a:rPr lang="ru-RU" sz="3000" dirty="0" smtClean="0">
                <a:solidFill>
                  <a:srgbClr val="002060"/>
                </a:solidFill>
              </a:rPr>
              <a:t> установление эмоционального контакта между педагогами, родителями, детьми</a:t>
            </a:r>
          </a:p>
          <a:p>
            <a:pPr marL="0" indent="0">
              <a:buNone/>
            </a:pPr>
            <a:r>
              <a:rPr lang="ru-RU" sz="3000" b="1" dirty="0" smtClean="0">
                <a:solidFill>
                  <a:srgbClr val="002060"/>
                </a:solidFill>
              </a:rPr>
              <a:t>Формы: </a:t>
            </a:r>
            <a:r>
              <a:rPr lang="ru-RU" sz="3000" dirty="0" smtClean="0">
                <a:solidFill>
                  <a:srgbClr val="002060"/>
                </a:solidFill>
              </a:rPr>
              <a:t>совместные досуги, участие детей и родителей в выставках.</a:t>
            </a:r>
          </a:p>
          <a:p>
            <a:r>
              <a:rPr lang="en-US" sz="3000" u="sng" dirty="0" smtClean="0">
                <a:solidFill>
                  <a:srgbClr val="002060"/>
                </a:solidFill>
              </a:rPr>
              <a:t>III </a:t>
            </a:r>
            <a:r>
              <a:rPr lang="ru-RU" sz="3000" u="sng" dirty="0" smtClean="0">
                <a:solidFill>
                  <a:srgbClr val="002060"/>
                </a:solidFill>
              </a:rPr>
              <a:t>Познавательные </a:t>
            </a:r>
            <a:r>
              <a:rPr lang="ru-RU" sz="3000" u="sng" dirty="0">
                <a:solidFill>
                  <a:srgbClr val="002060"/>
                </a:solidFill>
              </a:rPr>
              <a:t>формы </a:t>
            </a:r>
          </a:p>
          <a:p>
            <a:pPr marL="0" indent="0">
              <a:buNone/>
            </a:pPr>
            <a:r>
              <a:rPr lang="ru-RU" sz="3000" b="1" dirty="0">
                <a:solidFill>
                  <a:srgbClr val="002060"/>
                </a:solidFill>
              </a:rPr>
              <a:t>Цель:</a:t>
            </a:r>
            <a:r>
              <a:rPr lang="ru-RU" sz="3000" dirty="0">
                <a:solidFill>
                  <a:srgbClr val="002060"/>
                </a:solidFill>
              </a:rPr>
              <a:t> </a:t>
            </a:r>
            <a:r>
              <a:rPr lang="ru-RU" sz="3000" dirty="0" smtClean="0">
                <a:solidFill>
                  <a:srgbClr val="002060"/>
                </a:solidFill>
              </a:rPr>
              <a:t>ознакомление родителей с возрастными и психологическими особенностями детей. Формирование у родителей практических навыков воспитания детей.</a:t>
            </a:r>
            <a:endParaRPr lang="ru-RU" sz="30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3000" b="1" dirty="0">
                <a:solidFill>
                  <a:srgbClr val="002060"/>
                </a:solidFill>
              </a:rPr>
              <a:t>Формы: </a:t>
            </a:r>
            <a:r>
              <a:rPr lang="ru-RU" sz="3000" dirty="0" smtClean="0">
                <a:solidFill>
                  <a:srgbClr val="002060"/>
                </a:solidFill>
              </a:rPr>
              <a:t>семинар-практикум, педагогический брифинг (диалоговая форма), педагогическая гостиная, собрания и консультации в нетрадиционной форме, устные педагогические журналы, игры с педагогическим содержанием (н-р, «Устами младенца»), педагогическая библиотека для родителей.</a:t>
            </a:r>
          </a:p>
          <a:p>
            <a:pPr marL="0" indent="0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46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6336704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>
                <a:solidFill>
                  <a:srgbClr val="002060"/>
                </a:solidFill>
              </a:rPr>
              <a:t>IV </a:t>
            </a:r>
            <a:r>
              <a:rPr lang="ru-RU" u="sng" dirty="0" smtClean="0">
                <a:solidFill>
                  <a:srgbClr val="002060"/>
                </a:solidFill>
              </a:rPr>
              <a:t>Наглядно- информационные формы общения.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Цель: </a:t>
            </a:r>
            <a:r>
              <a:rPr lang="ru-RU" dirty="0" smtClean="0">
                <a:solidFill>
                  <a:srgbClr val="002060"/>
                </a:solidFill>
              </a:rPr>
              <a:t>ознакомление родителей с работой ДОУ, особенностями воспитания детей.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Формы: 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                 -</a:t>
            </a:r>
            <a:r>
              <a:rPr lang="ru-RU" dirty="0" smtClean="0">
                <a:solidFill>
                  <a:srgbClr val="002060"/>
                </a:solidFill>
              </a:rPr>
              <a:t>информационные проспекты для родителей</a:t>
            </a: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                 -дни (недели) открытых дверей</a:t>
            </a: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                 -открытые занятия и др. виды деятельности для родителей</a:t>
            </a: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                  -выпуск газет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8195" name="Picture 3" descr="D:\Мои документы\Desktop\589413433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725144"/>
            <a:ext cx="1728192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7778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78098"/>
          </a:xfrm>
        </p:spPr>
        <p:txBody>
          <a:bodyPr/>
          <a:lstStyle/>
          <a:p>
            <a:r>
              <a:rPr lang="ru-RU" i="1" dirty="0" smtClean="0">
                <a:solidFill>
                  <a:srgbClr val="002060"/>
                </a:solidFill>
              </a:rPr>
              <a:t>Спасибо за внимание!</a:t>
            </a:r>
            <a:endParaRPr lang="ru-RU" i="1" dirty="0">
              <a:solidFill>
                <a:srgbClr val="002060"/>
              </a:solidFill>
            </a:endParaRPr>
          </a:p>
        </p:txBody>
      </p:sp>
      <p:pic>
        <p:nvPicPr>
          <p:cNvPr id="6146" name="Picture 2" descr="D:\Мои документы\Desktop\image61217414[1]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980728"/>
            <a:ext cx="6696744" cy="5472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240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2088232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2060"/>
                </a:solidFill>
              </a:rPr>
              <a:t>Семья – основной фактор, определяющий личность ребёнка - дошкольника</a:t>
            </a:r>
            <a:br>
              <a:rPr lang="ru-RU" dirty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1026" name="Picture 2" descr="D:\Мои документы\Desktop\main_53[1]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772816"/>
            <a:ext cx="5400600" cy="49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8301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chemeClr val="bg1"/>
                </a:solidFill>
              </a:rPr>
              <a:t>Характеристика особых отношений</a:t>
            </a:r>
            <a:br>
              <a:rPr lang="ru-RU" i="1" dirty="0" smtClean="0">
                <a:solidFill>
                  <a:schemeClr val="bg1"/>
                </a:solidFill>
              </a:rPr>
            </a:br>
            <a:r>
              <a:rPr lang="ru-RU" i="1" dirty="0" smtClean="0">
                <a:solidFill>
                  <a:schemeClr val="bg1"/>
                </a:solidFill>
              </a:rPr>
              <a:t>педагогов и родителей</a:t>
            </a:r>
            <a:endParaRPr lang="ru-RU" i="1" dirty="0">
              <a:solidFill>
                <a:schemeClr val="bg1"/>
              </a:solidFill>
            </a:endParaRPr>
          </a:p>
        </p:txBody>
      </p:sp>
      <p:sp>
        <p:nvSpPr>
          <p:cNvPr id="4" name="Выгнутая вверх стрелка 3"/>
          <p:cNvSpPr/>
          <p:nvPr/>
        </p:nvSpPr>
        <p:spPr>
          <a:xfrm rot="1405615">
            <a:off x="6848039" y="2165411"/>
            <a:ext cx="2465733" cy="731520"/>
          </a:xfrm>
          <a:prstGeom prst="curvedDownArrow">
            <a:avLst>
              <a:gd name="adj1" fmla="val 25000"/>
              <a:gd name="adj2" fmla="val 50000"/>
              <a:gd name="adj3" fmla="val 778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Выгнутая вверх стрелка 4"/>
          <p:cNvSpPr/>
          <p:nvPr/>
        </p:nvSpPr>
        <p:spPr>
          <a:xfrm rot="9143065">
            <a:off x="6637903" y="4821955"/>
            <a:ext cx="2104306" cy="731520"/>
          </a:xfrm>
          <a:prstGeom prst="curvedDownArrow">
            <a:avLst>
              <a:gd name="adj1" fmla="val 25000"/>
              <a:gd name="adj2" fmla="val 50000"/>
              <a:gd name="adj3" fmla="val 778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Выгнутая вверх стрелка 5"/>
          <p:cNvSpPr/>
          <p:nvPr/>
        </p:nvSpPr>
        <p:spPr>
          <a:xfrm rot="12936271">
            <a:off x="492504" y="5034310"/>
            <a:ext cx="2542368" cy="731520"/>
          </a:xfrm>
          <a:prstGeom prst="curvedDownArrow">
            <a:avLst>
              <a:gd name="adj1" fmla="val 25000"/>
              <a:gd name="adj2" fmla="val 50000"/>
              <a:gd name="adj3" fmla="val 778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Выгнутая вверх стрелка 6"/>
          <p:cNvSpPr/>
          <p:nvPr/>
        </p:nvSpPr>
        <p:spPr>
          <a:xfrm rot="20662254">
            <a:off x="47602" y="2119275"/>
            <a:ext cx="2755307" cy="731520"/>
          </a:xfrm>
          <a:prstGeom prst="curvedDownArrow">
            <a:avLst>
              <a:gd name="adj1" fmla="val 25000"/>
              <a:gd name="adj2" fmla="val 50000"/>
              <a:gd name="adj3" fmla="val 778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80112" y="3052471"/>
            <a:ext cx="33123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Готовность к </a:t>
            </a:r>
            <a:r>
              <a:rPr lang="ru-RU" sz="4000" dirty="0"/>
              <a:t>к</a:t>
            </a:r>
            <a:r>
              <a:rPr lang="ru-RU" sz="4000" dirty="0" smtClean="0"/>
              <a:t>онтактам</a:t>
            </a:r>
            <a:endParaRPr lang="ru-RU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3010172" y="5629781"/>
            <a:ext cx="42261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Взаимоуважение</a:t>
            </a:r>
            <a:endParaRPr lang="ru-RU" sz="4000" dirty="0"/>
          </a:p>
        </p:txBody>
      </p:sp>
      <p:sp>
        <p:nvSpPr>
          <p:cNvPr id="11" name="TextBox 10"/>
          <p:cNvSpPr txBox="1"/>
          <p:nvPr/>
        </p:nvSpPr>
        <p:spPr>
          <a:xfrm>
            <a:off x="395536" y="3429000"/>
            <a:ext cx="47276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Заинтересованность</a:t>
            </a:r>
            <a:endParaRPr lang="ru-RU" sz="4000" dirty="0"/>
          </a:p>
        </p:txBody>
      </p:sp>
      <p:sp>
        <p:nvSpPr>
          <p:cNvPr id="12" name="TextBox 11"/>
          <p:cNvSpPr txBox="1"/>
          <p:nvPr/>
        </p:nvSpPr>
        <p:spPr>
          <a:xfrm>
            <a:off x="2850511" y="1729032"/>
            <a:ext cx="39537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доверительность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574452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Социальные и психологические проблемы современных родителей: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506916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>
                <a:solidFill>
                  <a:srgbClr val="002060"/>
                </a:solidFill>
              </a:rPr>
              <a:t>Изменение взаимоотношений в семьях от традиционного патриархального к либеральному типу взаимоотношений, чаще формальному.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solidFill>
                  <a:srgbClr val="002060"/>
                </a:solidFill>
              </a:rPr>
              <a:t>Тревога родителей за будущее детей, их здоровье.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solidFill>
                  <a:srgbClr val="002060"/>
                </a:solidFill>
              </a:rPr>
              <a:t>Острое прохождение кризисов (следствие развод).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solidFill>
                  <a:srgbClr val="002060"/>
                </a:solidFill>
              </a:rPr>
              <a:t>Усталость.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3075" name="Picture 3" descr="D:\Мои документы\Desktop\sport%20(1209)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157192"/>
            <a:ext cx="1440160" cy="1556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0946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Социальные и психологические проблемы современных родителей: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dirty="0" smtClean="0">
                <a:solidFill>
                  <a:srgbClr val="002060"/>
                </a:solidFill>
              </a:rPr>
              <a:t>Психическое и физическое перенапряжение</a:t>
            </a:r>
            <a:r>
              <a:rPr lang="ru-RU" dirty="0" smtClean="0"/>
              <a:t>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solidFill>
                  <a:srgbClr val="002060"/>
                </a:solidFill>
              </a:rPr>
              <a:t>Возникающее чувство одиночества.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solidFill>
                  <a:srgbClr val="002060"/>
                </a:solidFill>
              </a:rPr>
              <a:t>Отсутствие понимания.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solidFill>
                  <a:srgbClr val="002060"/>
                </a:solidFill>
              </a:rPr>
              <a:t>Рост вины перед детьми.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solidFill>
                  <a:srgbClr val="002060"/>
                </a:solidFill>
              </a:rPr>
              <a:t>Осознание своей несостоятельности, беспомощности.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4099" name="Picture 3" descr="D:\Мои документы\Desktop\11144704_96089.jpg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5013176"/>
            <a:ext cx="1872208" cy="1405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1918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2274"/>
          </a:xfrm>
        </p:spPr>
        <p:txBody>
          <a:bodyPr>
            <a:normAutofit/>
          </a:bodyPr>
          <a:lstStyle/>
          <a:p>
            <a:r>
              <a:rPr lang="ru-RU" i="1" dirty="0" smtClean="0"/>
              <a:t>Основным условием гармонизации сотрудничества с родителем является-</a:t>
            </a:r>
            <a:endParaRPr lang="ru-RU" i="1" dirty="0"/>
          </a:p>
        </p:txBody>
      </p:sp>
      <p:sp>
        <p:nvSpPr>
          <p:cNvPr id="7" name="TextBox 6"/>
          <p:cNvSpPr txBox="1"/>
          <p:nvPr/>
        </p:nvSpPr>
        <p:spPr>
          <a:xfrm>
            <a:off x="611560" y="2708920"/>
            <a:ext cx="518964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профессиональная компетентность и общая культура педагога</a:t>
            </a:r>
            <a:br>
              <a:rPr lang="ru-RU" sz="3600" b="1" dirty="0" smtClean="0">
                <a:solidFill>
                  <a:srgbClr val="002060"/>
                </a:solidFill>
              </a:rPr>
            </a:br>
            <a:endParaRPr lang="ru-RU" sz="3600" b="1" dirty="0">
              <a:solidFill>
                <a:srgbClr val="002060"/>
              </a:solidFill>
            </a:endParaRPr>
          </a:p>
        </p:txBody>
      </p:sp>
      <p:pic>
        <p:nvPicPr>
          <p:cNvPr id="5123" name="Picture 3" descr="D:\Мои документы\Desktop\woman_bounce_soccer_ball_knees_hg_clr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492896"/>
            <a:ext cx="2304256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0677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Линии взаимодействия с семьей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2453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sz="4000" dirty="0" smtClean="0">
                <a:solidFill>
                  <a:srgbClr val="002060"/>
                </a:solidFill>
              </a:rPr>
              <a:t>Индивидуальный подход (консультации, беседы)</a:t>
            </a:r>
          </a:p>
          <a:p>
            <a:pPr>
              <a:buFont typeface="Wingdings" pitchFamily="2" charset="2"/>
              <a:buChar char="v"/>
            </a:pPr>
            <a:r>
              <a:rPr lang="ru-RU" sz="4000" dirty="0" smtClean="0">
                <a:solidFill>
                  <a:srgbClr val="002060"/>
                </a:solidFill>
              </a:rPr>
              <a:t>Дифференцированный подход (работа с малой группой родителей, 3-5 семей)</a:t>
            </a:r>
          </a:p>
          <a:p>
            <a:pPr>
              <a:buFont typeface="Wingdings" pitchFamily="2" charset="2"/>
              <a:buChar char="v"/>
            </a:pPr>
            <a:r>
              <a:rPr lang="ru-RU" sz="4000" dirty="0" smtClean="0">
                <a:solidFill>
                  <a:srgbClr val="002060"/>
                </a:solidFill>
              </a:rPr>
              <a:t>Через ребёнка (показ родителям результата своей работы).</a:t>
            </a:r>
            <a:endParaRPr lang="ru-RU" sz="4000" dirty="0">
              <a:solidFill>
                <a:srgbClr val="002060"/>
              </a:solidFill>
            </a:endParaRPr>
          </a:p>
        </p:txBody>
      </p:sp>
      <p:pic>
        <p:nvPicPr>
          <p:cNvPr id="9219" name="Picture 3" descr="D:\Мои документы\Desktop\sport%20(43)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229200"/>
            <a:ext cx="1224136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6424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Психолого-педагогические основы взаимодействия:</a:t>
            </a:r>
            <a:endParaRPr lang="ru-RU" i="1" dirty="0"/>
          </a:p>
        </p:txBody>
      </p:sp>
      <p:sp>
        <p:nvSpPr>
          <p:cNvPr id="4" name="Стрелка вниз 3"/>
          <p:cNvSpPr/>
          <p:nvPr/>
        </p:nvSpPr>
        <p:spPr>
          <a:xfrm rot="4392632">
            <a:off x="3077647" y="1004478"/>
            <a:ext cx="504056" cy="14218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 rot="17939143">
            <a:off x="5770235" y="1108474"/>
            <a:ext cx="504056" cy="13401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043607" y="2172236"/>
            <a:ext cx="27754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i="1" dirty="0" smtClean="0">
                <a:solidFill>
                  <a:srgbClr val="002060"/>
                </a:solidFill>
              </a:rPr>
              <a:t>доверие</a:t>
            </a:r>
            <a:endParaRPr lang="ru-RU" sz="4000" i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54189" y="2217131"/>
            <a:ext cx="19442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</a:rPr>
              <a:t>диалог</a:t>
            </a:r>
            <a:endParaRPr lang="ru-RU" sz="4000" dirty="0">
              <a:solidFill>
                <a:srgbClr val="002060"/>
              </a:solidFill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2005933" y="2731620"/>
            <a:ext cx="0" cy="5005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2524377" y="3836947"/>
            <a:ext cx="597768" cy="5005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83569" y="3319277"/>
            <a:ext cx="2952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Родитель доверяет</a:t>
            </a:r>
            <a:endParaRPr lang="ru-RU" sz="2400" dirty="0"/>
          </a:p>
        </p:txBody>
      </p:sp>
      <p:cxnSp>
        <p:nvCxnSpPr>
          <p:cNvPr id="18" name="Прямая со стрелкой 17"/>
          <p:cNvCxnSpPr/>
          <p:nvPr/>
        </p:nvCxnSpPr>
        <p:spPr>
          <a:xfrm flipH="1">
            <a:off x="1096049" y="3836947"/>
            <a:ext cx="565212" cy="5005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40837" y="4434764"/>
            <a:ext cx="22354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Компетентный педагог</a:t>
            </a:r>
            <a:endParaRPr lang="ru-RU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2823261" y="4437112"/>
            <a:ext cx="25196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Любящий детей</a:t>
            </a:r>
            <a:endParaRPr lang="ru-RU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340837" y="5435932"/>
            <a:ext cx="862365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 smtClean="0">
                <a:solidFill>
                  <a:srgbClr val="002060"/>
                </a:solidFill>
              </a:rPr>
              <a:t>Важно: общение с родителями на равных, без демонстрации своего педагогического превосходства</a:t>
            </a:r>
            <a:endParaRPr lang="ru-RU" sz="2800" i="1" dirty="0">
              <a:solidFill>
                <a:srgbClr val="00206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391412" y="2864254"/>
            <a:ext cx="25519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(Отход  от монологовой формы общения)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425983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066130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>Сотрудничество с семьёй</a:t>
            </a:r>
            <a:br>
              <a:rPr lang="ru-RU" i="1" dirty="0" smtClean="0"/>
            </a:br>
            <a:r>
              <a:rPr lang="ru-RU" i="1" dirty="0" smtClean="0">
                <a:solidFill>
                  <a:srgbClr val="002060"/>
                </a:solidFill>
              </a:rPr>
              <a:t>(традиционные формы):</a:t>
            </a:r>
            <a:endParaRPr lang="ru-RU" i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184576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sz="3300" dirty="0" smtClean="0">
                <a:solidFill>
                  <a:srgbClr val="002060"/>
                </a:solidFill>
              </a:rPr>
              <a:t>Родительская конференция – 1 раз в год (для всех родителей ДОУ).</a:t>
            </a:r>
          </a:p>
          <a:p>
            <a:pPr>
              <a:buFont typeface="Wingdings" pitchFamily="2" charset="2"/>
              <a:buChar char="Ø"/>
            </a:pPr>
            <a:r>
              <a:rPr lang="ru-RU" sz="3300" dirty="0" smtClean="0">
                <a:solidFill>
                  <a:srgbClr val="002060"/>
                </a:solidFill>
              </a:rPr>
              <a:t>Родительское собрание – 4 раза в год (должны предусматриваться методы активизации родителей).</a:t>
            </a:r>
          </a:p>
          <a:p>
            <a:pPr>
              <a:buFont typeface="Wingdings" pitchFamily="2" charset="2"/>
              <a:buChar char="Ø"/>
            </a:pPr>
            <a:r>
              <a:rPr lang="ru-RU" sz="3300" dirty="0" smtClean="0">
                <a:solidFill>
                  <a:srgbClr val="002060"/>
                </a:solidFill>
              </a:rPr>
              <a:t>Родительские уголки (стенды) – в рубрике «Советы специалистов» помещается информация, может домашнее задание (но всё очень конкретно без задач). Стенд около физкультурного зала – размещается информация об освоении программного материала, сетка занятий и оказание дополнительных.</a:t>
            </a:r>
          </a:p>
          <a:p>
            <a:pPr>
              <a:buFont typeface="Wingdings" pitchFamily="2" charset="2"/>
              <a:buChar char="Ø"/>
            </a:pPr>
            <a:r>
              <a:rPr lang="ru-RU" sz="3300" dirty="0" smtClean="0">
                <a:solidFill>
                  <a:srgbClr val="002060"/>
                </a:solidFill>
              </a:rPr>
              <a:t>Педагогическая беседа (ситуативная) – 1 раз в мес. планируется с подгруппой родителей</a:t>
            </a:r>
          </a:p>
          <a:p>
            <a:pPr>
              <a:buFont typeface="Wingdings" pitchFamily="2" charset="2"/>
              <a:buChar char="Ø"/>
            </a:pP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175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471</Words>
  <Application>Microsoft Office PowerPoint</Application>
  <PresentationFormat>Экран (4:3)</PresentationFormat>
  <Paragraphs>57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Wingdings</vt:lpstr>
      <vt:lpstr>Тема Office</vt:lpstr>
      <vt:lpstr>1_Тема Office</vt:lpstr>
      <vt:lpstr>Педагогическая поддержка семьи  и повышение компетентности родителей в вопросах  развития и образования,  охраны и укрепления здоровья детей.</vt:lpstr>
      <vt:lpstr>Семья – основной фактор, определяющий личность ребёнка - дошкольника </vt:lpstr>
      <vt:lpstr>Характеристика особых отношений педагогов и родителей</vt:lpstr>
      <vt:lpstr>Социальные и психологические проблемы современных родителей:</vt:lpstr>
      <vt:lpstr>Социальные и психологические проблемы современных родителей:</vt:lpstr>
      <vt:lpstr>Основным условием гармонизации сотрудничества с родителем является-</vt:lpstr>
      <vt:lpstr>Линии взаимодействия с семьей</vt:lpstr>
      <vt:lpstr>Психолого-педагогические основы взаимодействия:</vt:lpstr>
      <vt:lpstr>Сотрудничество с семьёй (традиционные формы):</vt:lpstr>
      <vt:lpstr>Нетрадиционные формы (по Т.В.Кротовой)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Педагогическая поддержка семьи и повышение компетентности родителей в вопросах развития и образования, охраны и укрепления здоровья детей.</dc:title>
  <dc:creator>DetSad2</dc:creator>
  <cp:lastModifiedBy>DetSad2</cp:lastModifiedBy>
  <cp:revision>28</cp:revision>
  <dcterms:created xsi:type="dcterms:W3CDTF">2016-08-18T09:47:25Z</dcterms:created>
  <dcterms:modified xsi:type="dcterms:W3CDTF">2024-01-17T08:16:32Z</dcterms:modified>
</cp:coreProperties>
</file>