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0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21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3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617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42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50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368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14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46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83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30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2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810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31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521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4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63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40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28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3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34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01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47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1101-C716-40E0-845E-13CA71860DDF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BC4EA-3B3A-4255-8C04-C538A60BF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26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1101-C716-40E0-845E-13CA71860D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BC4EA-3B3A-4255-8C04-C538A60BFC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4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84976" cy="388843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Педагогическая поддержка семьи </a:t>
            </a:r>
            <a:br>
              <a:rPr lang="ru-RU" i="1" dirty="0" smtClean="0"/>
            </a:br>
            <a:r>
              <a:rPr lang="ru-RU" i="1" dirty="0" smtClean="0"/>
              <a:t>и повышение компетентности родителей в вопросах </a:t>
            </a:r>
            <a:br>
              <a:rPr lang="ru-RU" i="1" dirty="0" smtClean="0"/>
            </a:br>
            <a:r>
              <a:rPr lang="ru-RU" i="1" dirty="0" smtClean="0"/>
              <a:t>развития и образования, </a:t>
            </a:r>
            <a:br>
              <a:rPr lang="ru-RU" i="1" dirty="0" smtClean="0"/>
            </a:br>
            <a:r>
              <a:rPr lang="ru-RU" i="1" dirty="0" smtClean="0"/>
              <a:t>охраны и укрепления здоровья детей.</a:t>
            </a:r>
            <a:endParaRPr lang="ru-RU" i="1" dirty="0"/>
          </a:p>
        </p:txBody>
      </p:sp>
      <p:pic>
        <p:nvPicPr>
          <p:cNvPr id="2054" name="Picture 6" descr="http://vamotkrytka.ru/_ph/36/2/82756392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21088"/>
            <a:ext cx="208823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2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Нетрадиционные формы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2060"/>
                </a:solidFill>
              </a:rPr>
              <a:t>(по Т.В.Кротовой)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1256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u="sng" dirty="0" smtClean="0">
                <a:solidFill>
                  <a:srgbClr val="002060"/>
                </a:solidFill>
              </a:rPr>
              <a:t>I </a:t>
            </a:r>
            <a:r>
              <a:rPr lang="ru-RU" u="sng" dirty="0" smtClean="0">
                <a:solidFill>
                  <a:srgbClr val="002060"/>
                </a:solidFill>
              </a:rPr>
              <a:t>Информационно- аналитические формы общения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Цель:</a:t>
            </a:r>
            <a:r>
              <a:rPr lang="ru-RU" dirty="0" smtClean="0">
                <a:solidFill>
                  <a:srgbClr val="002060"/>
                </a:solidFill>
              </a:rPr>
              <a:t> выявление интересов, потребностей, запросов родителей, уровня их педагогической грамотности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Формы:</a:t>
            </a:r>
            <a:r>
              <a:rPr lang="ru-RU" dirty="0" smtClean="0">
                <a:solidFill>
                  <a:srgbClr val="002060"/>
                </a:solidFill>
              </a:rPr>
              <a:t> «социологические срезы»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«опрос»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«почтовый ящик»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172" name="Picture 4" descr="D:\Мои документы\Desktop\281178325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65618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5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408712"/>
          </a:xfrm>
        </p:spPr>
        <p:txBody>
          <a:bodyPr>
            <a:normAutofit fontScale="92500" lnSpcReduction="20000"/>
          </a:bodyPr>
          <a:lstStyle/>
          <a:p>
            <a:r>
              <a:rPr lang="en-US" sz="3000" u="sng" dirty="0" smtClean="0">
                <a:solidFill>
                  <a:srgbClr val="002060"/>
                </a:solidFill>
              </a:rPr>
              <a:t>II </a:t>
            </a:r>
            <a:r>
              <a:rPr lang="ru-RU" sz="3000" u="sng" dirty="0" smtClean="0">
                <a:solidFill>
                  <a:srgbClr val="002060"/>
                </a:solidFill>
              </a:rPr>
              <a:t>Досуговые формы общения</a:t>
            </a:r>
          </a:p>
          <a:p>
            <a:pPr marL="0" indent="0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Цель:</a:t>
            </a:r>
            <a:r>
              <a:rPr lang="ru-RU" sz="3000" dirty="0" smtClean="0">
                <a:solidFill>
                  <a:srgbClr val="002060"/>
                </a:solidFill>
              </a:rPr>
              <a:t> установление эмоционального контакта между педагогами, родителями, детьми</a:t>
            </a:r>
          </a:p>
          <a:p>
            <a:pPr marL="0" indent="0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Формы: </a:t>
            </a:r>
            <a:r>
              <a:rPr lang="ru-RU" sz="3000" dirty="0" smtClean="0">
                <a:solidFill>
                  <a:srgbClr val="002060"/>
                </a:solidFill>
              </a:rPr>
              <a:t>совместные досуги, участие детей и родителей в выставках.</a:t>
            </a:r>
          </a:p>
          <a:p>
            <a:r>
              <a:rPr lang="en-US" sz="3000" u="sng" dirty="0" smtClean="0">
                <a:solidFill>
                  <a:srgbClr val="002060"/>
                </a:solidFill>
              </a:rPr>
              <a:t>III </a:t>
            </a:r>
            <a:r>
              <a:rPr lang="ru-RU" sz="3000" u="sng" dirty="0" smtClean="0">
                <a:solidFill>
                  <a:srgbClr val="002060"/>
                </a:solidFill>
              </a:rPr>
              <a:t>Познавательные </a:t>
            </a:r>
            <a:r>
              <a:rPr lang="ru-RU" sz="3000" u="sng" dirty="0">
                <a:solidFill>
                  <a:srgbClr val="002060"/>
                </a:solidFill>
              </a:rPr>
              <a:t>формы </a:t>
            </a: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Цель: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dirty="0" smtClean="0">
                <a:solidFill>
                  <a:srgbClr val="002060"/>
                </a:solidFill>
              </a:rPr>
              <a:t>ознакомление родителей с возрастными и психологическими особенностями детей. Формирование у родителей практических навыков воспитания детей.</a:t>
            </a:r>
            <a:endParaRPr lang="ru-RU" sz="3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Формы: </a:t>
            </a:r>
            <a:r>
              <a:rPr lang="ru-RU" sz="3000" dirty="0" smtClean="0">
                <a:solidFill>
                  <a:srgbClr val="002060"/>
                </a:solidFill>
              </a:rPr>
              <a:t>семинар-практикум, педагогический брифинг (диалоговая форма), педагогическая гостиная, собрания и консультации в нетрадиционной форме, устные педагогические журналы, игры с педагогическим содержанием (н-р, «Устами младенца»), педагогическая библиотека для родителей.</a:t>
            </a: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6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IV </a:t>
            </a:r>
            <a:r>
              <a:rPr lang="ru-RU" u="sng" dirty="0" smtClean="0">
                <a:solidFill>
                  <a:srgbClr val="002060"/>
                </a:solidFill>
              </a:rPr>
              <a:t>Наглядно- информационные формы общения.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Цель: </a:t>
            </a:r>
            <a:r>
              <a:rPr lang="ru-RU" dirty="0" smtClean="0">
                <a:solidFill>
                  <a:srgbClr val="002060"/>
                </a:solidFill>
              </a:rPr>
              <a:t>ознакомление родителей с работой ДОУ, особенностями воспитания детей.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Формы: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     -</a:t>
            </a:r>
            <a:r>
              <a:rPr lang="ru-RU" dirty="0" smtClean="0">
                <a:solidFill>
                  <a:srgbClr val="002060"/>
                </a:solidFill>
              </a:rPr>
              <a:t>информационные проспекты для родителей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-дни (недели) открытых дверей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-открытые занятия и др. виды деятельности для родителей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          -выпуск газет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195" name="Picture 3" descr="D:\Мои документы\Desktop\58941343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25144"/>
            <a:ext cx="172819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77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Спасибо за внимание!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6146" name="Picture 2" descr="D:\Мои документы\Desktop\image61217414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6696744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40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Семья – основной фактор, определяющий личность ребёнка - дошкольника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D:\Мои документы\Desktop\main_53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72816"/>
            <a:ext cx="540060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30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Характеристика особых отношений</a:t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i="1" dirty="0" smtClean="0">
                <a:solidFill>
                  <a:schemeClr val="bg1"/>
                </a:solidFill>
              </a:rPr>
              <a:t>педагогов и родителей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 rot="1405615">
            <a:off x="6848039" y="2165411"/>
            <a:ext cx="2465733" cy="731520"/>
          </a:xfrm>
          <a:prstGeom prst="curvedDownArrow">
            <a:avLst>
              <a:gd name="adj1" fmla="val 25000"/>
              <a:gd name="adj2" fmla="val 50000"/>
              <a:gd name="adj3" fmla="val 778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 rot="9143065">
            <a:off x="6637903" y="4821955"/>
            <a:ext cx="2104306" cy="731520"/>
          </a:xfrm>
          <a:prstGeom prst="curvedDownArrow">
            <a:avLst>
              <a:gd name="adj1" fmla="val 25000"/>
              <a:gd name="adj2" fmla="val 50000"/>
              <a:gd name="adj3" fmla="val 778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rot="12936271">
            <a:off x="492504" y="5034310"/>
            <a:ext cx="2542368" cy="731520"/>
          </a:xfrm>
          <a:prstGeom prst="curvedDownArrow">
            <a:avLst>
              <a:gd name="adj1" fmla="val 25000"/>
              <a:gd name="adj2" fmla="val 50000"/>
              <a:gd name="adj3" fmla="val 778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 rot="20662254">
            <a:off x="47602" y="2119275"/>
            <a:ext cx="2755307" cy="731520"/>
          </a:xfrm>
          <a:prstGeom prst="curvedDownArrow">
            <a:avLst>
              <a:gd name="adj1" fmla="val 25000"/>
              <a:gd name="adj2" fmla="val 50000"/>
              <a:gd name="adj3" fmla="val 778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3052471"/>
            <a:ext cx="3312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Готовность к </a:t>
            </a:r>
            <a:r>
              <a:rPr lang="ru-RU" sz="4000" dirty="0"/>
              <a:t>к</a:t>
            </a:r>
            <a:r>
              <a:rPr lang="ru-RU" sz="4000" dirty="0" smtClean="0"/>
              <a:t>онтактам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010172" y="5629781"/>
            <a:ext cx="422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Взаимоуважение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3429000"/>
            <a:ext cx="4727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Заинтересованность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50511" y="1729032"/>
            <a:ext cx="3953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доверительность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7445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Социальные и психологические проблемы современных родителей: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Изменение взаимоотношений в семьях от традиционного патриархального к либеральному типу взаимоотношений, чаще формальному.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Тревога родителей за будущее детей, их здоровье.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Острое прохождение кризисов (следствие развод).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Усталость.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5" name="Picture 3" descr="D:\Мои документы\Desktop\sport%20(1209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1440160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94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Социальные и психологические проблемы современных родителей: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Психическое и физическое перенапряжение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Возникающее чувство одиночества.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Отсутствие понимания.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Рост вины перед детьми.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Осознание своей несостоятельности, беспомощности.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099" name="Picture 3" descr="D:\Мои документы\Desktop\11144704_96089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013176"/>
            <a:ext cx="1872208" cy="140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91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i="1" dirty="0" smtClean="0"/>
              <a:t>Основным условием гармонизации сотрудничества с родителем является-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708920"/>
            <a:ext cx="51896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профессиональная компетентность и общая культура педагога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5123" name="Picture 3" descr="D:\Мои документы\Desktop\woman_bounce_soccer_ball_knees_hg_cl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492896"/>
            <a:ext cx="230425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67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Линии взаимодействия с семьей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dirty="0" smtClean="0">
                <a:solidFill>
                  <a:srgbClr val="002060"/>
                </a:solidFill>
              </a:rPr>
              <a:t>Индивидуальный подход (консультации, беседы)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>
                <a:solidFill>
                  <a:srgbClr val="002060"/>
                </a:solidFill>
              </a:rPr>
              <a:t>Дифференцированный подход (работа с малой группой родителей, 3-5 семей)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>
                <a:solidFill>
                  <a:srgbClr val="002060"/>
                </a:solidFill>
              </a:rPr>
              <a:t>Через ребёнка (показ родителям результата своей работы).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9219" name="Picture 3" descr="D:\Мои документы\Desktop\sport%20(43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29200"/>
            <a:ext cx="122413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2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Психолого-педагогические основы взаимодействия:</a:t>
            </a:r>
            <a:endParaRPr lang="ru-RU" i="1" dirty="0"/>
          </a:p>
        </p:txBody>
      </p:sp>
      <p:sp>
        <p:nvSpPr>
          <p:cNvPr id="4" name="Стрелка вниз 3"/>
          <p:cNvSpPr/>
          <p:nvPr/>
        </p:nvSpPr>
        <p:spPr>
          <a:xfrm rot="4392632">
            <a:off x="3077647" y="1004478"/>
            <a:ext cx="504056" cy="14218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7939143">
            <a:off x="5770235" y="1108474"/>
            <a:ext cx="504056" cy="13401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43607" y="2172236"/>
            <a:ext cx="27754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solidFill>
                  <a:srgbClr val="002060"/>
                </a:solidFill>
              </a:rPr>
              <a:t>доверие</a:t>
            </a:r>
            <a:endParaRPr lang="ru-RU" sz="4000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4189" y="2217131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диалог</a:t>
            </a:r>
            <a:endParaRPr lang="ru-RU" sz="4000" dirty="0">
              <a:solidFill>
                <a:srgbClr val="00206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005933" y="2731620"/>
            <a:ext cx="0" cy="500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524377" y="3836947"/>
            <a:ext cx="597768" cy="500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3569" y="3319277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Родитель доверяет</a:t>
            </a:r>
            <a:endParaRPr lang="ru-RU" sz="2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1096049" y="3836947"/>
            <a:ext cx="565212" cy="500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0837" y="4434764"/>
            <a:ext cx="2235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Компетентный педагог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3261" y="4437112"/>
            <a:ext cx="2519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Любящий детей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40837" y="5435932"/>
            <a:ext cx="8623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2060"/>
                </a:solidFill>
              </a:rPr>
              <a:t>Важно: общение с родителями на равных, без демонстрации своего педагогического превосходства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91412" y="2864254"/>
            <a:ext cx="2551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(Отход  от монологовой формы общения)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598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Сотрудничество с семьёй</a:t>
            </a:r>
            <a:br>
              <a:rPr lang="ru-RU" i="1" dirty="0" smtClean="0"/>
            </a:br>
            <a:r>
              <a:rPr lang="ru-RU" i="1" dirty="0" smtClean="0">
                <a:solidFill>
                  <a:srgbClr val="002060"/>
                </a:solidFill>
              </a:rPr>
              <a:t>(традиционные формы):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3300" dirty="0" smtClean="0">
                <a:solidFill>
                  <a:srgbClr val="002060"/>
                </a:solidFill>
              </a:rPr>
              <a:t>Родительская конференция – 1 раз в год (для всех родителей ДОУ).</a:t>
            </a:r>
          </a:p>
          <a:p>
            <a:pPr>
              <a:buFont typeface="Wingdings" pitchFamily="2" charset="2"/>
              <a:buChar char="Ø"/>
            </a:pPr>
            <a:r>
              <a:rPr lang="ru-RU" sz="3300" dirty="0" smtClean="0">
                <a:solidFill>
                  <a:srgbClr val="002060"/>
                </a:solidFill>
              </a:rPr>
              <a:t>Родительское собрание – 4 раза в год (должны предусматриваться методы активизации родителей).</a:t>
            </a:r>
          </a:p>
          <a:p>
            <a:pPr>
              <a:buFont typeface="Wingdings" pitchFamily="2" charset="2"/>
              <a:buChar char="Ø"/>
            </a:pPr>
            <a:r>
              <a:rPr lang="ru-RU" sz="3300" dirty="0" smtClean="0">
                <a:solidFill>
                  <a:srgbClr val="002060"/>
                </a:solidFill>
              </a:rPr>
              <a:t>Родительские уголки (стенды) – в рубрике «Советы специалистов» помещается информация, может домашнее задание (но всё очень конкретно без задач). Стенд около физкультурного зала – размещается информация об освоении программного материала, сетка занятий и оказание дополнительных.</a:t>
            </a:r>
          </a:p>
          <a:p>
            <a:pPr>
              <a:buFont typeface="Wingdings" pitchFamily="2" charset="2"/>
              <a:buChar char="Ø"/>
            </a:pPr>
            <a:r>
              <a:rPr lang="ru-RU" sz="3300" dirty="0" smtClean="0">
                <a:solidFill>
                  <a:srgbClr val="002060"/>
                </a:solidFill>
              </a:rPr>
              <a:t>Педагогическая беседа (ситуативная) – 1 раз в мес. планируется с подгруппой родителей</a:t>
            </a: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17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471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Тема Office</vt:lpstr>
      <vt:lpstr>1_Тема Office</vt:lpstr>
      <vt:lpstr>Педагогическая поддержка семьи  и повышение компетентности родителей в вопросах  развития и образования,  охраны и укрепления здоровья детей.</vt:lpstr>
      <vt:lpstr>Семья – основной фактор, определяющий личность ребёнка - дошкольника </vt:lpstr>
      <vt:lpstr>Характеристика особых отношений педагогов и родителей</vt:lpstr>
      <vt:lpstr>Социальные и психологические проблемы современных родителей:</vt:lpstr>
      <vt:lpstr>Социальные и психологические проблемы современных родителей:</vt:lpstr>
      <vt:lpstr>Основным условием гармонизации сотрудничества с родителем является-</vt:lpstr>
      <vt:lpstr>Линии взаимодействия с семьей</vt:lpstr>
      <vt:lpstr>Психолого-педагогические основы взаимодействия:</vt:lpstr>
      <vt:lpstr>Сотрудничество с семьёй (традиционные формы):</vt:lpstr>
      <vt:lpstr>Нетрадиционные формы (по Т.В.Кротовой)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поддержка семьи и повышение компетентности родителей в вопросах развития и образования, охраны и укрепления здоровья детей.</dc:title>
  <dc:creator>DetSad2</dc:creator>
  <cp:lastModifiedBy>DetSad2</cp:lastModifiedBy>
  <cp:revision>28</cp:revision>
  <dcterms:created xsi:type="dcterms:W3CDTF">2016-08-18T09:47:25Z</dcterms:created>
  <dcterms:modified xsi:type="dcterms:W3CDTF">2024-01-17T08:16:32Z</dcterms:modified>
</cp:coreProperties>
</file>