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9" r:id="rId3"/>
    <p:sldId id="258" r:id="rId4"/>
    <p:sldId id="262" r:id="rId5"/>
    <p:sldId id="260" r:id="rId6"/>
    <p:sldId id="264" r:id="rId7"/>
    <p:sldId id="270" r:id="rId8"/>
    <p:sldId id="265" r:id="rId9"/>
    <p:sldId id="271" r:id="rId10"/>
    <p:sldId id="263" r:id="rId11"/>
    <p:sldId id="272" r:id="rId12"/>
    <p:sldId id="266" r:id="rId13"/>
    <p:sldId id="273" r:id="rId14"/>
    <p:sldId id="268" r:id="rId15"/>
    <p:sldId id="274" r:id="rId16"/>
    <p:sldId id="267" r:id="rId17"/>
    <p:sldId id="275" r:id="rId18"/>
    <p:sldId id="269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6932-EEA1-43B7-8091-5559A6102BFB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BDFC-71C8-48F5-BC98-AC5333BAE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1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6932-EEA1-43B7-8091-5559A6102BFB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BDFC-71C8-48F5-BC98-AC5333BAE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804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6932-EEA1-43B7-8091-5559A6102BFB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BDFC-71C8-48F5-BC98-AC5333BAE0E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4368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6932-EEA1-43B7-8091-5559A6102BFB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BDFC-71C8-48F5-BC98-AC5333BAE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203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6932-EEA1-43B7-8091-5559A6102BFB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BDFC-71C8-48F5-BC98-AC5333BAE0E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8339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6932-EEA1-43B7-8091-5559A6102BFB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BDFC-71C8-48F5-BC98-AC5333BAE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577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6932-EEA1-43B7-8091-5559A6102BFB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BDFC-71C8-48F5-BC98-AC5333BAE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174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6932-EEA1-43B7-8091-5559A6102BFB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BDFC-71C8-48F5-BC98-AC5333BAE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266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6932-EEA1-43B7-8091-5559A6102BFB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BDFC-71C8-48F5-BC98-AC5333BAE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103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6932-EEA1-43B7-8091-5559A6102BFB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BDFC-71C8-48F5-BC98-AC5333BAE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39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6932-EEA1-43B7-8091-5559A6102BFB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BDFC-71C8-48F5-BC98-AC5333BAE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261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6932-EEA1-43B7-8091-5559A6102BFB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BDFC-71C8-48F5-BC98-AC5333BAE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77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6932-EEA1-43B7-8091-5559A6102BFB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BDFC-71C8-48F5-BC98-AC5333BAE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68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6932-EEA1-43B7-8091-5559A6102BFB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BDFC-71C8-48F5-BC98-AC5333BAE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868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6932-EEA1-43B7-8091-5559A6102BFB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BDFC-71C8-48F5-BC98-AC5333BAE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27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6932-EEA1-43B7-8091-5559A6102BFB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BDFC-71C8-48F5-BC98-AC5333BAE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38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56932-EEA1-43B7-8091-5559A6102BFB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3A2BDFC-71C8-48F5-BC98-AC5333BAE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8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5923" y="173707"/>
            <a:ext cx="7772400" cy="1470025"/>
          </a:xfrm>
        </p:spPr>
        <p:txBody>
          <a:bodyPr/>
          <a:lstStyle/>
          <a:p>
            <a:r>
              <a:rPr lang="ru-RU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2983" y="1340768"/>
            <a:ext cx="5760640" cy="2088232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и 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пособия </a:t>
            </a:r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методике 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Марии </a:t>
            </a:r>
            <a:r>
              <a:rPr lang="ru-RU" alt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своими руками</a:t>
            </a:r>
            <a:endParaRPr lang="ru-RU" sz="32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BatangChe" panose="02030609000101010101" pitchFamily="49" charset="-127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56992"/>
            <a:ext cx="3332376" cy="279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7657" y="260648"/>
            <a:ext cx="4951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№1 «Маленькая страна»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Новочебоксарска Чувашской Республики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3538" y="5022253"/>
            <a:ext cx="3316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Катанаева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Евгения Геннадьевна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3976" y="6150515"/>
            <a:ext cx="101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520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B1A9420-F6BC-42C7-AFE3-B0E7DAC9A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531" y="1379464"/>
            <a:ext cx="3080941" cy="308094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35CA49-747E-4D57-9D6D-A820856D2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03176"/>
          </a:xfrm>
        </p:spPr>
        <p:txBody>
          <a:bodyPr/>
          <a:lstStyle/>
          <a:p>
            <a:r>
              <a:rPr lang="ru-RU" b="1" dirty="0"/>
              <a:t>Монтессори материалы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6DAB730-DD92-480D-BE2B-42F92BEAD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152" y="4460405"/>
            <a:ext cx="2234940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Звуковые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цилиндры</a:t>
            </a:r>
          </a:p>
        </p:txBody>
      </p:sp>
      <p:sp>
        <p:nvSpPr>
          <p:cNvPr id="10" name="Объект 5">
            <a:extLst>
              <a:ext uri="{FF2B5EF4-FFF2-40B4-BE49-F238E27FC236}">
                <a16:creationId xmlns="" xmlns:a16="http://schemas.microsoft.com/office/drawing/2014/main" id="{37319E88-6512-4356-BAB1-55B1FB1ED55C}"/>
              </a:ext>
            </a:extLst>
          </p:cNvPr>
          <p:cNvSpPr txBox="1">
            <a:spLocks/>
          </p:cNvSpPr>
          <p:nvPr/>
        </p:nvSpPr>
        <p:spPr>
          <a:xfrm>
            <a:off x="467544" y="1556792"/>
            <a:ext cx="4968552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способности к различению звуков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способности к различению громкости звука </a:t>
            </a:r>
          </a:p>
          <a:p>
            <a:pPr marL="0" indent="0" algn="just">
              <a:buNone/>
            </a:pP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3,5-4 года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больше адекватных стимулов получают органы слуха, тем больше впечатлений ребёнок может получить об окружающем мире звуков, чтобы использовать полученную им информацию в своих собственных целях, на благо собственного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2164660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5762601" cy="875184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Своими руками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72791"/>
            <a:ext cx="3772065" cy="282904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68760"/>
            <a:ext cx="3003798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36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35CA49-747E-4D57-9D6D-A820856D2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03176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 материалы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6DAB730-DD92-480D-BE2B-42F92BEAD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064" y="5013176"/>
            <a:ext cx="2234940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Сортировочные цилиндры</a:t>
            </a:r>
          </a:p>
        </p:txBody>
      </p:sp>
      <p:sp>
        <p:nvSpPr>
          <p:cNvPr id="10" name="Объект 5">
            <a:extLst>
              <a:ext uri="{FF2B5EF4-FFF2-40B4-BE49-F238E27FC236}">
                <a16:creationId xmlns="" xmlns:a16="http://schemas.microsoft.com/office/drawing/2014/main" id="{37319E88-6512-4356-BAB1-55B1FB1ED55C}"/>
              </a:ext>
            </a:extLst>
          </p:cNvPr>
          <p:cNvSpPr txBox="1">
            <a:spLocks/>
          </p:cNvSpPr>
          <p:nvPr/>
        </p:nvSpPr>
        <p:spPr>
          <a:xfrm>
            <a:off x="899592" y="1772816"/>
            <a:ext cx="4536504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геометрических форм, цветов,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тренировка координации движения рук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моторики.</a:t>
            </a:r>
          </a:p>
          <a:p>
            <a:pPr marL="0" indent="0" algn="just">
              <a:buNone/>
            </a:pPr>
            <a:endParaRPr lang="ru-RU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1,5-2 года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F1CFDB6-6275-4FDA-83A6-268677B57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772816"/>
            <a:ext cx="3004090" cy="300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36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09600"/>
            <a:ext cx="5625672" cy="13208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Своими руками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4824"/>
            <a:ext cx="2754305" cy="36724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80" y="1772816"/>
            <a:ext cx="280831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49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35CA49-747E-4D57-9D6D-A820856D2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03176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 материалы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6DAB730-DD92-480D-BE2B-42F92BEAD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4048" y="4941168"/>
            <a:ext cx="2234940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Цилиндры-вкладыши</a:t>
            </a:r>
          </a:p>
        </p:txBody>
      </p:sp>
      <p:sp>
        <p:nvSpPr>
          <p:cNvPr id="10" name="Объект 5">
            <a:extLst>
              <a:ext uri="{FF2B5EF4-FFF2-40B4-BE49-F238E27FC236}">
                <a16:creationId xmlns="" xmlns:a16="http://schemas.microsoft.com/office/drawing/2014/main" id="{37319E88-6512-4356-BAB1-55B1FB1ED55C}"/>
              </a:ext>
            </a:extLst>
          </p:cNvPr>
          <p:cNvSpPr txBox="1">
            <a:spLocks/>
          </p:cNvSpPr>
          <p:nvPr/>
        </p:nvSpPr>
        <p:spPr>
          <a:xfrm>
            <a:off x="899592" y="1772816"/>
            <a:ext cx="4536504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зрительно-моторной координации,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пинцетного захвата,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действовать двумя руками и различения цветов</a:t>
            </a:r>
            <a:endParaRPr lang="ru-RU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года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FCE8B52-BBEA-4678-8D60-0220EC57F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3" y="2204863"/>
            <a:ext cx="3232420" cy="242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34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332656"/>
            <a:ext cx="4826497" cy="5871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Своими руками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3672408" cy="489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071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398FC21-47A3-47A6-ACAE-F15610746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524" y="4722280"/>
            <a:ext cx="2608572" cy="1826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35CA49-747E-4D57-9D6D-A820856D2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03176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 материалы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6DAB730-DD92-480D-BE2B-42F92BEAD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712" y="6116232"/>
            <a:ext cx="2060098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Лабиринты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5">
            <a:extLst>
              <a:ext uri="{FF2B5EF4-FFF2-40B4-BE49-F238E27FC236}">
                <a16:creationId xmlns="" xmlns:a16="http://schemas.microsoft.com/office/drawing/2014/main" id="{37319E88-6512-4356-BAB1-55B1FB1ED55C}"/>
              </a:ext>
            </a:extLst>
          </p:cNvPr>
          <p:cNvSpPr txBox="1">
            <a:spLocks/>
          </p:cNvSpPr>
          <p:nvPr/>
        </p:nvSpPr>
        <p:spPr>
          <a:xfrm>
            <a:off x="899592" y="1772816"/>
            <a:ext cx="4536504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Межполушарное взаимодействие,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тренировка координации движения рук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долгосрочной памяти,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процесса развития речи.</a:t>
            </a:r>
          </a:p>
          <a:p>
            <a:pPr marL="0" indent="0" algn="just">
              <a:buNone/>
            </a:pPr>
            <a:endParaRPr lang="ru-RU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года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4406222-4A8C-4089-8416-276A6AD56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276" y="775400"/>
            <a:ext cx="1811070" cy="1357456"/>
          </a:xfrm>
          <a:prstGeom prst="rect">
            <a:avLst/>
          </a:prstGeom>
        </p:spPr>
      </p:pic>
      <p:sp>
        <p:nvSpPr>
          <p:cNvPr id="12" name="Объект 5">
            <a:extLst>
              <a:ext uri="{FF2B5EF4-FFF2-40B4-BE49-F238E27FC236}">
                <a16:creationId xmlns="" xmlns:a16="http://schemas.microsoft.com/office/drawing/2014/main" id="{538FF95A-BE84-4A1D-9DCD-7339E2D25896}"/>
              </a:ext>
            </a:extLst>
          </p:cNvPr>
          <p:cNvSpPr txBox="1">
            <a:spLocks/>
          </p:cNvSpPr>
          <p:nvPr/>
        </p:nvSpPr>
        <p:spPr>
          <a:xfrm>
            <a:off x="5868145" y="2132856"/>
            <a:ext cx="2376263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Умные тропинки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4962384"/>
            <a:ext cx="1989640" cy="149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077" y="2708920"/>
            <a:ext cx="1371468" cy="18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51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Своими руками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98941"/>
            <a:ext cx="2808312" cy="37444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98941"/>
            <a:ext cx="280831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80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35CA49-747E-4D57-9D6D-A820856D2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03176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 материалы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6DAB730-DD92-480D-BE2B-42F92BEAD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920" y="4756185"/>
            <a:ext cx="2631956" cy="1340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Нанизывание шариков на штыри</a:t>
            </a:r>
          </a:p>
        </p:txBody>
      </p:sp>
      <p:sp>
        <p:nvSpPr>
          <p:cNvPr id="10" name="Объект 5">
            <a:extLst>
              <a:ext uri="{FF2B5EF4-FFF2-40B4-BE49-F238E27FC236}">
                <a16:creationId xmlns="" xmlns:a16="http://schemas.microsoft.com/office/drawing/2014/main" id="{37319E88-6512-4356-BAB1-55B1FB1ED55C}"/>
              </a:ext>
            </a:extLst>
          </p:cNvPr>
          <p:cNvSpPr txBox="1">
            <a:spLocks/>
          </p:cNvSpPr>
          <p:nvPr/>
        </p:nvSpPr>
        <p:spPr>
          <a:xfrm>
            <a:off x="899592" y="1772816"/>
            <a:ext cx="4536504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азвития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мелкой моторики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оординации движения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зрительного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 размера.</a:t>
            </a:r>
          </a:p>
          <a:p>
            <a:pPr marL="0" indent="0" algn="just">
              <a:buNone/>
            </a:pPr>
            <a:endParaRPr lang="ru-RU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 года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EF70A5F-614F-4EF4-8327-B9B034288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855" y="1951092"/>
            <a:ext cx="3314693" cy="248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52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Своими руками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17576"/>
            <a:ext cx="2733768" cy="36450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1817576"/>
            <a:ext cx="2733768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67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509AC3-8451-47FA-9272-E0CD84599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41660"/>
            <a:ext cx="6122641" cy="73116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Мария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F728827-B8BD-414F-AD8F-1AA80B699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39682"/>
            <a:ext cx="5618585" cy="46940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появилась на стыке 19-20 веков.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автор - итальянский врач и педагог Мария Монтессори.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Родилась в 1870 году. Мария стала первой в Италии женщиной врачом. Впервые свою систему она начала применять в клинике для умственно отсталых детей, где она работала ассистентом. Мария приносила заброшенным, одиноким детям "игрушки" – бусины, лоскутки, картонные коробки. Эти предметы пробуждали интерес юных пациентов, и дети буквально "оживали" на глазах.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1907 году Марии предложат возглавить "Дом ребенка" – детский сад для здоровых детей, где она сможет в полной мере применить разработанные педагогические техники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FC1945A-A0CB-42FD-A37F-1A073F49F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271" y="1004681"/>
            <a:ext cx="1802161" cy="261673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94C87E0-6B7B-4271-A24E-7B101E274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4071020"/>
            <a:ext cx="2592288" cy="176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37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944" y="1427768"/>
            <a:ext cx="6347713" cy="13208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80928"/>
            <a:ext cx="517622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131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29E103-F40E-45CA-9069-8E737821E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8354889" cy="13208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чем суть методики Марии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101082F-7CB0-4930-82CF-B9AA55436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861980"/>
            <a:ext cx="8640960" cy="5976664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 –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система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 ребенок самостоятельно развивается,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опираясь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на дидактически подготовленную среду.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Строится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идеях свободного воспитания, естественном психологическом, социальном и физическом развитии ребенка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заповедей Марии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Никогда не трогай ребенка, пока он сам к тебе не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обратится.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  Никогда не говори плохо о ребенке, ни при нем, ни без него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Концентрируйся на развитии хорошего в ребенке, так что в итоге плохому будет оставаться все меньше и меньше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  Будь активен в подготовке среды. Проявляй постоянную педантичную заботу о ней. Помогай ребенку устанавливать конструктивное взаимодействие с ней. Показывай место каждого развивающего материала и правильные способы работы с ним.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  Будь готов откликнуться на призыв ребенка, который нуждается в тебе. Всегда прислушивайся и отвечай ребенку, который обращается к тебе.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  Уважай ребенка, который сделал ошибку и сможет сейчас или чуть позже исправить ее, но немедленно твердо останавливай любое некорректное использование материала и любое действие, угрожающее безопасности самого ребенка или других детей, его развитию.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  Уважай ребенка отдыхающего или наблюдающего за работой других, или размышляющего о том, что он делал или собирается делать. Никогда не зови и не принуждай к другим активным действиям.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  Помогай тем, кто ищет работу и не может ее выбрать.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  Концентрируйся на развитии хорошего в ребенке, так что в итоге плохому будет оставаться все меньше и меньше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  Будь неустанным, повторяя ребенку презентации, от которых он ранее отказывался, помогая ребенку осваивать ранее неосвоенное, преодолевать несовершенство. Делай это, наполняя окружающий мир заботой, сдержанностью и тишиной, милосердием и любовью. Сделай готовность помочь очевидной для ребенка, который находится в поиске, и незаметной для того ребенка, который уже все нашел.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 Всегда в обращении с ребенком используй лучшие манеры и предлагай ему лучшее в тебе и лучшее из того, что есть в твоем распоряжении.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94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971C51-40C2-4B55-A826-33DC2D90A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01038F9-207E-41D1-8005-36FB80BB3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412776"/>
            <a:ext cx="6347714" cy="4628587"/>
          </a:xfrm>
        </p:spPr>
        <p:txBody>
          <a:bodyPr>
            <a:normAutofit fontScale="85000" lnSpcReduction="20000"/>
          </a:bodyPr>
          <a:lstStyle/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Основополагающий 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«Помоги мне сделать это самому»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не наставник, а помощник. 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педагога – выявить интересы ребенка и обеспечить ему благоприятную соответствующую среду для занятий и изучения сферы интереса.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Самостоятельность. Ребенок сам выбирает, что ему интересно в данный момент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Запрещена критика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предметы в доступности для детей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конкуренции со сверстниками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единой образовательной программы для всех детей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разновозрастные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Соблюдения правил жизни в группе (дисциплина)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866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9B3F24-690D-48CE-9A45-FEDAC28C8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Зоны развивающей среды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44C4F7D-1857-4372-AA42-254ADCB15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556792"/>
            <a:ext cx="3962401" cy="4392488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естествознания,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практических навыков для жизни,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языковая,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сенсорная. 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9C1FA82-FC67-4416-8599-B6430B352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671" y="1268760"/>
            <a:ext cx="3897847" cy="29249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380228"/>
            <a:ext cx="3456384" cy="2315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290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35CA49-747E-4D57-9D6D-A820856D2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03176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 материалы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6DAB730-DD92-480D-BE2B-42F92BEAD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5157192"/>
            <a:ext cx="3024335" cy="1128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Рамки - вкладыши</a:t>
            </a:r>
          </a:p>
        </p:txBody>
      </p:sp>
      <p:sp>
        <p:nvSpPr>
          <p:cNvPr id="10" name="Объект 5">
            <a:extLst>
              <a:ext uri="{FF2B5EF4-FFF2-40B4-BE49-F238E27FC236}">
                <a16:creationId xmlns="" xmlns:a16="http://schemas.microsoft.com/office/drawing/2014/main" id="{37319E88-6512-4356-BAB1-55B1FB1ED55C}"/>
              </a:ext>
            </a:extLst>
          </p:cNvPr>
          <p:cNvSpPr txBox="1">
            <a:spLocks/>
          </p:cNvSpPr>
          <p:nvPr/>
        </p:nvSpPr>
        <p:spPr>
          <a:xfrm>
            <a:off x="713426" y="1556792"/>
            <a:ext cx="4722670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выработка умения узнавать и различать форму плоских фигур,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мелкой моторики,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подготовка к письму и рисованию,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внимания, аккуратности, воображения, сопоставления.</a:t>
            </a:r>
          </a:p>
          <a:p>
            <a:pPr marL="0" indent="0" algn="just">
              <a:buNone/>
            </a:pP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1,5-2 года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015D0E8-4D88-46B4-952A-3AE745E21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641" y="2589499"/>
            <a:ext cx="2304256" cy="23042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535162C-FF36-4EC2-99D6-09CBAE653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280" y="980728"/>
            <a:ext cx="2145027" cy="160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476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09600"/>
            <a:ext cx="5976664" cy="875184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Своими руками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935794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35CA49-747E-4D57-9D6D-A820856D2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03176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 материалы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6DAB730-DD92-480D-BE2B-42F92BEAD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128" y="3308277"/>
            <a:ext cx="2234940" cy="1128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Цветные таблички</a:t>
            </a:r>
          </a:p>
        </p:txBody>
      </p:sp>
      <p:sp>
        <p:nvSpPr>
          <p:cNvPr id="10" name="Объект 5">
            <a:extLst>
              <a:ext uri="{FF2B5EF4-FFF2-40B4-BE49-F238E27FC236}">
                <a16:creationId xmlns="" xmlns:a16="http://schemas.microsoft.com/office/drawing/2014/main" id="{37319E88-6512-4356-BAB1-55B1FB1ED55C}"/>
              </a:ext>
            </a:extLst>
          </p:cNvPr>
          <p:cNvSpPr txBox="1">
            <a:spLocks/>
          </p:cNvSpPr>
          <p:nvPr/>
        </p:nvSpPr>
        <p:spPr>
          <a:xfrm>
            <a:off x="713426" y="1556792"/>
            <a:ext cx="4722670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распознавание цветов,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названий различных цветов спектра,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утончение зрения,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умения сравнивать и анализировать оттенки, готовится к художественному творчеству и к изучению мира природы</a:t>
            </a:r>
          </a:p>
          <a:p>
            <a:pPr marL="0" indent="0" algn="just">
              <a:buNone/>
            </a:pP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1,5-2 года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CF754EB-63F0-40A7-AE71-DF5EC3AAC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639" y="4437112"/>
            <a:ext cx="3013551" cy="20058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F60BC2B-4554-479C-8402-B854C2D36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639" y="1124744"/>
            <a:ext cx="2650095" cy="212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72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75184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Своими руками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00808"/>
            <a:ext cx="3103128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3057804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7688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315</TotalTime>
  <Words>540</Words>
  <Application>Microsoft Office PowerPoint</Application>
  <PresentationFormat>Экран (4:3)</PresentationFormat>
  <Paragraphs>119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  </vt:lpstr>
      <vt:lpstr>Мария Монтессори </vt:lpstr>
      <vt:lpstr>В чем суть методики Марии Монтессори?</vt:lpstr>
      <vt:lpstr>Принципы</vt:lpstr>
      <vt:lpstr>Зоны развивающей среды</vt:lpstr>
      <vt:lpstr>Монтессори материалы</vt:lpstr>
      <vt:lpstr>Своими руками</vt:lpstr>
      <vt:lpstr>Монтессори материалы</vt:lpstr>
      <vt:lpstr>Своими руками</vt:lpstr>
      <vt:lpstr>Монтессори материалы</vt:lpstr>
      <vt:lpstr>Своими руками</vt:lpstr>
      <vt:lpstr>Монтессори материалы</vt:lpstr>
      <vt:lpstr>Своими руками</vt:lpstr>
      <vt:lpstr>Монтессори материалы</vt:lpstr>
      <vt:lpstr>Своими руками</vt:lpstr>
      <vt:lpstr>Монтессори материалы</vt:lpstr>
      <vt:lpstr>Своими руками</vt:lpstr>
      <vt:lpstr>Монтессори материалы</vt:lpstr>
      <vt:lpstr>Своими руками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User50</dc:creator>
  <cp:lastModifiedBy>дс1</cp:lastModifiedBy>
  <cp:revision>27</cp:revision>
  <dcterms:created xsi:type="dcterms:W3CDTF">2023-04-26T10:15:33Z</dcterms:created>
  <dcterms:modified xsi:type="dcterms:W3CDTF">2023-04-27T06:12:48Z</dcterms:modified>
</cp:coreProperties>
</file>