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76" r:id="rId3"/>
    <p:sldId id="279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85" r:id="rId22"/>
    <p:sldId id="265" r:id="rId23"/>
    <p:sldId id="266" r:id="rId24"/>
    <p:sldId id="267" r:id="rId25"/>
    <p:sldId id="268" r:id="rId26"/>
    <p:sldId id="270" r:id="rId27"/>
    <p:sldId id="269" r:id="rId28"/>
    <p:sldId id="271" r:id="rId29"/>
    <p:sldId id="272" r:id="rId30"/>
    <p:sldId id="273" r:id="rId31"/>
    <p:sldId id="274" r:id="rId32"/>
    <p:sldId id="286" r:id="rId33"/>
    <p:sldId id="283" r:id="rId34"/>
    <p:sldId id="287" r:id="rId35"/>
    <p:sldId id="280" r:id="rId36"/>
    <p:sldId id="281" r:id="rId37"/>
    <p:sldId id="28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МА" initials="М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54CF5-9EA5-4FB0-9043-4DAC7B48B9F0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F7257-4E18-44F2-B3B0-A12186230D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F7257-4E18-44F2-B3B0-A12186230D9B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F7257-4E18-44F2-B3B0-A12186230D9B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248638A-92D8-4E8D-B814-C63E495FD804}" type="datetimeFigureOut">
              <a:rPr lang="ru-RU" smtClean="0"/>
              <a:pPr/>
              <a:t>14.11.2014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FDA321-2285-493F-A846-6DD88CF47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Урок геометрии в 8 классе по теме    «Площади фигур»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500570"/>
            <a:ext cx="5114778" cy="1675086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Учитель математики</a:t>
            </a:r>
          </a:p>
          <a:p>
            <a:r>
              <a:rPr lang="ru-RU" dirty="0" smtClean="0"/>
              <a:t>Аксянова Людмила Анатольевна,</a:t>
            </a:r>
            <a:endParaRPr lang="ru-RU" dirty="0" smtClean="0"/>
          </a:p>
          <a:p>
            <a:r>
              <a:rPr lang="ru-RU" dirty="0" smtClean="0"/>
              <a:t>первая</a:t>
            </a:r>
            <a:r>
              <a:rPr lang="ru-RU" dirty="0" smtClean="0"/>
              <a:t> </a:t>
            </a:r>
            <a:r>
              <a:rPr lang="ru-RU" dirty="0" smtClean="0"/>
              <a:t>квалификационная категория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№2.</a:t>
            </a:r>
          </a:p>
        </p:txBody>
      </p:sp>
      <p:sp>
        <p:nvSpPr>
          <p:cNvPr id="301064" name="Line 8"/>
          <p:cNvSpPr>
            <a:spLocks noChangeShapeType="1"/>
          </p:cNvSpPr>
          <p:nvPr/>
        </p:nvSpPr>
        <p:spPr bwMode="auto">
          <a:xfrm>
            <a:off x="755650" y="2133600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065" name="Line 9"/>
          <p:cNvSpPr>
            <a:spLocks noChangeShapeType="1"/>
          </p:cNvSpPr>
          <p:nvPr/>
        </p:nvSpPr>
        <p:spPr bwMode="auto">
          <a:xfrm>
            <a:off x="1547813" y="2133600"/>
            <a:ext cx="720725" cy="1366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066" name="Line 10"/>
          <p:cNvSpPr>
            <a:spLocks noChangeShapeType="1"/>
          </p:cNvSpPr>
          <p:nvPr/>
        </p:nvSpPr>
        <p:spPr bwMode="auto">
          <a:xfrm>
            <a:off x="250825" y="3500438"/>
            <a:ext cx="20177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067" name="Line 11"/>
          <p:cNvSpPr>
            <a:spLocks noChangeShapeType="1"/>
          </p:cNvSpPr>
          <p:nvPr/>
        </p:nvSpPr>
        <p:spPr bwMode="auto">
          <a:xfrm flipH="1">
            <a:off x="250825" y="2133600"/>
            <a:ext cx="504825" cy="1366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068" name="Text Box 12"/>
          <p:cNvSpPr txBox="1">
            <a:spLocks noChangeArrowheads="1"/>
          </p:cNvSpPr>
          <p:nvPr/>
        </p:nvSpPr>
        <p:spPr bwMode="auto">
          <a:xfrm>
            <a:off x="447675" y="161925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В</a:t>
            </a:r>
          </a:p>
        </p:txBody>
      </p:sp>
      <p:sp>
        <p:nvSpPr>
          <p:cNvPr id="301069" name="Text Box 13"/>
          <p:cNvSpPr txBox="1">
            <a:spLocks noChangeArrowheads="1"/>
          </p:cNvSpPr>
          <p:nvPr/>
        </p:nvSpPr>
        <p:spPr bwMode="auto">
          <a:xfrm>
            <a:off x="1600200" y="1619250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С</a:t>
            </a:r>
          </a:p>
        </p:txBody>
      </p:sp>
      <p:sp>
        <p:nvSpPr>
          <p:cNvPr id="301070" name="Text Box 14"/>
          <p:cNvSpPr txBox="1">
            <a:spLocks noChangeArrowheads="1"/>
          </p:cNvSpPr>
          <p:nvPr/>
        </p:nvSpPr>
        <p:spPr bwMode="auto">
          <a:xfrm>
            <a:off x="2319338" y="3203575"/>
            <a:ext cx="1841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3200"/>
          </a:p>
        </p:txBody>
      </p:sp>
      <p:sp>
        <p:nvSpPr>
          <p:cNvPr id="301071" name="Text Box 15"/>
          <p:cNvSpPr txBox="1">
            <a:spLocks noChangeArrowheads="1"/>
          </p:cNvSpPr>
          <p:nvPr/>
        </p:nvSpPr>
        <p:spPr bwMode="auto">
          <a:xfrm>
            <a:off x="0" y="3571876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/>
              <a:t>А</a:t>
            </a:r>
          </a:p>
        </p:txBody>
      </p:sp>
      <p:sp>
        <p:nvSpPr>
          <p:cNvPr id="301072" name="Text Box 16"/>
          <p:cNvSpPr txBox="1">
            <a:spLocks noChangeArrowheads="1"/>
          </p:cNvSpPr>
          <p:nvPr/>
        </p:nvSpPr>
        <p:spPr bwMode="auto">
          <a:xfrm>
            <a:off x="2285984" y="3429000"/>
            <a:ext cx="4587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/>
              <a:t>Д</a:t>
            </a:r>
          </a:p>
        </p:txBody>
      </p:sp>
      <p:sp>
        <p:nvSpPr>
          <p:cNvPr id="301073" name="Line 17"/>
          <p:cNvSpPr>
            <a:spLocks noChangeShapeType="1"/>
          </p:cNvSpPr>
          <p:nvPr/>
        </p:nvSpPr>
        <p:spPr bwMode="auto">
          <a:xfrm>
            <a:off x="755650" y="2133600"/>
            <a:ext cx="0" cy="1366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074" name="Text Box 18"/>
          <p:cNvSpPr txBox="1">
            <a:spLocks noChangeArrowheads="1"/>
          </p:cNvSpPr>
          <p:nvPr/>
        </p:nvSpPr>
        <p:spPr bwMode="auto">
          <a:xfrm>
            <a:off x="714348" y="3571876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/>
              <a:t>Н</a:t>
            </a:r>
          </a:p>
        </p:txBody>
      </p:sp>
      <p:sp>
        <p:nvSpPr>
          <p:cNvPr id="301076" name="Text Box 20"/>
          <p:cNvSpPr txBox="1">
            <a:spLocks noChangeArrowheads="1"/>
          </p:cNvSpPr>
          <p:nvPr/>
        </p:nvSpPr>
        <p:spPr bwMode="auto">
          <a:xfrm>
            <a:off x="1166813" y="3203575"/>
            <a:ext cx="1841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3200"/>
          </a:p>
        </p:txBody>
      </p:sp>
      <p:sp>
        <p:nvSpPr>
          <p:cNvPr id="301080" name="Text Box 24"/>
          <p:cNvSpPr txBox="1">
            <a:spLocks noChangeArrowheads="1"/>
          </p:cNvSpPr>
          <p:nvPr/>
        </p:nvSpPr>
        <p:spPr bwMode="auto">
          <a:xfrm>
            <a:off x="6516688" y="1844675"/>
            <a:ext cx="124618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Дано:</a:t>
            </a:r>
          </a:p>
        </p:txBody>
      </p:sp>
      <p:sp>
        <p:nvSpPr>
          <p:cNvPr id="301081" name="Text Box 25"/>
          <p:cNvSpPr txBox="1">
            <a:spLocks noChangeArrowheads="1"/>
          </p:cNvSpPr>
          <p:nvPr/>
        </p:nvSpPr>
        <p:spPr bwMode="auto">
          <a:xfrm>
            <a:off x="6227763" y="2349500"/>
            <a:ext cx="7143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АД </a:t>
            </a:r>
            <a:r>
              <a:rPr lang="ru-RU" sz="2800">
                <a:cs typeface="Arial" charset="0"/>
              </a:rPr>
              <a:t>›</a:t>
            </a:r>
          </a:p>
        </p:txBody>
      </p:sp>
      <p:sp>
        <p:nvSpPr>
          <p:cNvPr id="301085" name="Text Box 29"/>
          <p:cNvSpPr txBox="1">
            <a:spLocks noChangeArrowheads="1"/>
          </p:cNvSpPr>
          <p:nvPr/>
        </p:nvSpPr>
        <p:spPr bwMode="auto">
          <a:xfrm>
            <a:off x="6856413" y="2414588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301092" name="Text Box 36"/>
          <p:cNvSpPr txBox="1">
            <a:spLocks noChangeArrowheads="1"/>
          </p:cNvSpPr>
          <p:nvPr/>
        </p:nvSpPr>
        <p:spPr bwMode="auto">
          <a:xfrm>
            <a:off x="6877050" y="2420938"/>
            <a:ext cx="156368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ВС в 4 раза</a:t>
            </a:r>
          </a:p>
          <a:p>
            <a:endParaRPr lang="ru-RU" sz="2000"/>
          </a:p>
        </p:txBody>
      </p:sp>
      <p:sp>
        <p:nvSpPr>
          <p:cNvPr id="301095" name="Text Box 39"/>
          <p:cNvSpPr txBox="1">
            <a:spLocks noChangeArrowheads="1"/>
          </p:cNvSpPr>
          <p:nvPr/>
        </p:nvSpPr>
        <p:spPr bwMode="auto">
          <a:xfrm>
            <a:off x="6280150" y="2774950"/>
            <a:ext cx="14017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ВН=6см</a:t>
            </a:r>
          </a:p>
          <a:p>
            <a:r>
              <a:rPr lang="en-US" sz="2000"/>
              <a:t>S=45</a:t>
            </a:r>
            <a:r>
              <a:rPr lang="ru-RU" sz="2000"/>
              <a:t>кв.см</a:t>
            </a:r>
          </a:p>
        </p:txBody>
      </p:sp>
      <p:sp>
        <p:nvSpPr>
          <p:cNvPr id="301097" name="Line 41"/>
          <p:cNvSpPr>
            <a:spLocks noChangeShapeType="1"/>
          </p:cNvSpPr>
          <p:nvPr/>
        </p:nvSpPr>
        <p:spPr bwMode="auto">
          <a:xfrm>
            <a:off x="6084888" y="3500438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098" name="Text Box 42"/>
          <p:cNvSpPr txBox="1">
            <a:spLocks noChangeArrowheads="1"/>
          </p:cNvSpPr>
          <p:nvPr/>
        </p:nvSpPr>
        <p:spPr bwMode="auto">
          <a:xfrm>
            <a:off x="6135688" y="3640138"/>
            <a:ext cx="20240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ВС и АД.</a:t>
            </a:r>
          </a:p>
        </p:txBody>
      </p:sp>
      <p:sp>
        <p:nvSpPr>
          <p:cNvPr id="301099" name="Text Box 43"/>
          <p:cNvSpPr txBox="1">
            <a:spLocks noChangeArrowheads="1"/>
          </p:cNvSpPr>
          <p:nvPr/>
        </p:nvSpPr>
        <p:spPr bwMode="auto">
          <a:xfrm>
            <a:off x="808038" y="255905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1102" name="Line 46"/>
          <p:cNvSpPr>
            <a:spLocks noChangeShapeType="1"/>
          </p:cNvSpPr>
          <p:nvPr/>
        </p:nvSpPr>
        <p:spPr bwMode="auto">
          <a:xfrm>
            <a:off x="755650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103" name="Line 47"/>
          <p:cNvSpPr>
            <a:spLocks noChangeShapeType="1"/>
          </p:cNvSpPr>
          <p:nvPr/>
        </p:nvSpPr>
        <p:spPr bwMode="auto">
          <a:xfrm>
            <a:off x="971550" y="3284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1104" name="Text Box 48"/>
          <p:cNvSpPr txBox="1">
            <a:spLocks noChangeArrowheads="1"/>
          </p:cNvSpPr>
          <p:nvPr/>
        </p:nvSpPr>
        <p:spPr bwMode="auto">
          <a:xfrm>
            <a:off x="808038" y="169545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cs typeface="Arial" charset="0"/>
              </a:rPr>
              <a:t>?</a:t>
            </a:r>
          </a:p>
        </p:txBody>
      </p:sp>
      <p:sp>
        <p:nvSpPr>
          <p:cNvPr id="301105" name="Text Box 49"/>
          <p:cNvSpPr txBox="1">
            <a:spLocks noChangeArrowheads="1"/>
          </p:cNvSpPr>
          <p:nvPr/>
        </p:nvSpPr>
        <p:spPr bwMode="auto">
          <a:xfrm>
            <a:off x="1384300" y="34956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cs typeface="Arial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1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1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1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4" grpId="0" animBg="1"/>
      <p:bldP spid="301065" grpId="0" animBg="1"/>
      <p:bldP spid="301066" grpId="0" animBg="1"/>
      <p:bldP spid="301067" grpId="0" animBg="1"/>
      <p:bldP spid="301068" grpId="0"/>
      <p:bldP spid="301069" grpId="0"/>
      <p:bldP spid="301070" grpId="0"/>
      <p:bldP spid="301071" grpId="0"/>
      <p:bldP spid="301072" grpId="0"/>
      <p:bldP spid="301073" grpId="0" animBg="1"/>
      <p:bldP spid="301074" grpId="0"/>
      <p:bldP spid="301076" grpId="0"/>
      <p:bldP spid="301080" grpId="0"/>
      <p:bldP spid="301081" grpId="0"/>
      <p:bldP spid="301085" grpId="0"/>
      <p:bldP spid="301092" grpId="0"/>
      <p:bldP spid="301095" grpId="0"/>
      <p:bldP spid="301097" grpId="0" animBg="1"/>
      <p:bldP spid="301098" grpId="0"/>
      <p:bldP spid="301099" grpId="0"/>
      <p:bldP spid="301102" grpId="0" animBg="1"/>
      <p:bldP spid="301103" grpId="0" animBg="1"/>
      <p:bldP spid="301104" grpId="0"/>
      <p:bldP spid="301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385175" cy="1431925"/>
          </a:xfrm>
        </p:spPr>
        <p:txBody>
          <a:bodyPr/>
          <a:lstStyle/>
          <a:p>
            <a:r>
              <a:rPr lang="ru-RU" dirty="0"/>
              <a:t>Задача №3.</a:t>
            </a:r>
          </a:p>
        </p:txBody>
      </p:sp>
      <p:sp>
        <p:nvSpPr>
          <p:cNvPr id="302094" name="Line 14"/>
          <p:cNvSpPr>
            <a:spLocks noChangeShapeType="1"/>
          </p:cNvSpPr>
          <p:nvPr/>
        </p:nvSpPr>
        <p:spPr bwMode="auto">
          <a:xfrm>
            <a:off x="1387475" y="2997200"/>
            <a:ext cx="1008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095" name="Line 15"/>
          <p:cNvSpPr>
            <a:spLocks noChangeShapeType="1"/>
          </p:cNvSpPr>
          <p:nvPr/>
        </p:nvSpPr>
        <p:spPr bwMode="auto">
          <a:xfrm>
            <a:off x="1387475" y="1989138"/>
            <a:ext cx="1008063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098" name="Line 18"/>
          <p:cNvSpPr>
            <a:spLocks noChangeShapeType="1"/>
          </p:cNvSpPr>
          <p:nvPr/>
        </p:nvSpPr>
        <p:spPr bwMode="auto">
          <a:xfrm flipH="1">
            <a:off x="379413" y="2997200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099" name="Line 19"/>
          <p:cNvSpPr>
            <a:spLocks noChangeShapeType="1"/>
          </p:cNvSpPr>
          <p:nvPr/>
        </p:nvSpPr>
        <p:spPr bwMode="auto">
          <a:xfrm flipH="1">
            <a:off x="379413" y="1989138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>
            <a:off x="379413" y="19891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02" name="Text Box 22"/>
          <p:cNvSpPr txBox="1">
            <a:spLocks noChangeArrowheads="1"/>
          </p:cNvSpPr>
          <p:nvPr/>
        </p:nvSpPr>
        <p:spPr bwMode="auto">
          <a:xfrm>
            <a:off x="0" y="1550988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2103" name="Text Box 23"/>
          <p:cNvSpPr txBox="1">
            <a:spLocks noChangeArrowheads="1"/>
          </p:cNvSpPr>
          <p:nvPr/>
        </p:nvSpPr>
        <p:spPr bwMode="auto">
          <a:xfrm>
            <a:off x="1366838" y="155098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2105" name="Text Box 25"/>
          <p:cNvSpPr txBox="1">
            <a:spLocks noChangeArrowheads="1"/>
          </p:cNvSpPr>
          <p:nvPr/>
        </p:nvSpPr>
        <p:spPr bwMode="auto">
          <a:xfrm>
            <a:off x="2303463" y="2919413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2106" name="Text Box 26"/>
          <p:cNvSpPr txBox="1">
            <a:spLocks noChangeArrowheads="1"/>
          </p:cNvSpPr>
          <p:nvPr/>
        </p:nvSpPr>
        <p:spPr bwMode="auto">
          <a:xfrm>
            <a:off x="71438" y="2919413"/>
            <a:ext cx="354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2125" name="Line 45"/>
          <p:cNvSpPr>
            <a:spLocks noChangeShapeType="1"/>
          </p:cNvSpPr>
          <p:nvPr/>
        </p:nvSpPr>
        <p:spPr bwMode="auto">
          <a:xfrm>
            <a:off x="4592638" y="300355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26" name="Line 46"/>
          <p:cNvSpPr>
            <a:spLocks noChangeShapeType="1"/>
          </p:cNvSpPr>
          <p:nvPr/>
        </p:nvSpPr>
        <p:spPr bwMode="auto">
          <a:xfrm>
            <a:off x="4592638" y="1995488"/>
            <a:ext cx="10080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27" name="Line 47"/>
          <p:cNvSpPr>
            <a:spLocks noChangeShapeType="1"/>
          </p:cNvSpPr>
          <p:nvPr/>
        </p:nvSpPr>
        <p:spPr bwMode="auto">
          <a:xfrm flipH="1">
            <a:off x="3584575" y="300355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28" name="Line 48"/>
          <p:cNvSpPr>
            <a:spLocks noChangeShapeType="1"/>
          </p:cNvSpPr>
          <p:nvPr/>
        </p:nvSpPr>
        <p:spPr bwMode="auto">
          <a:xfrm flipH="1">
            <a:off x="3584575" y="199548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29" name="Line 49"/>
          <p:cNvSpPr>
            <a:spLocks noChangeShapeType="1"/>
          </p:cNvSpPr>
          <p:nvPr/>
        </p:nvSpPr>
        <p:spPr bwMode="auto">
          <a:xfrm>
            <a:off x="3584575" y="199548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30" name="Text Box 50"/>
          <p:cNvSpPr txBox="1">
            <a:spLocks noChangeArrowheads="1"/>
          </p:cNvSpPr>
          <p:nvPr/>
        </p:nvSpPr>
        <p:spPr bwMode="auto">
          <a:xfrm>
            <a:off x="3205163" y="1557338"/>
            <a:ext cx="354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2131" name="Text Box 51"/>
          <p:cNvSpPr txBox="1">
            <a:spLocks noChangeArrowheads="1"/>
          </p:cNvSpPr>
          <p:nvPr/>
        </p:nvSpPr>
        <p:spPr bwMode="auto">
          <a:xfrm>
            <a:off x="4572000" y="155733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2132" name="Text Box 52"/>
          <p:cNvSpPr txBox="1">
            <a:spLocks noChangeArrowheads="1"/>
          </p:cNvSpPr>
          <p:nvPr/>
        </p:nvSpPr>
        <p:spPr bwMode="auto">
          <a:xfrm>
            <a:off x="5508625" y="2924175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2133" name="Text Box 53"/>
          <p:cNvSpPr txBox="1">
            <a:spLocks noChangeArrowheads="1"/>
          </p:cNvSpPr>
          <p:nvPr/>
        </p:nvSpPr>
        <p:spPr bwMode="auto">
          <a:xfrm>
            <a:off x="3276600" y="2925763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2134" name="Line 54"/>
          <p:cNvSpPr>
            <a:spLocks noChangeShapeType="1"/>
          </p:cNvSpPr>
          <p:nvPr/>
        </p:nvSpPr>
        <p:spPr bwMode="auto">
          <a:xfrm>
            <a:off x="7885113" y="29972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35" name="Line 55"/>
          <p:cNvSpPr>
            <a:spLocks noChangeShapeType="1"/>
          </p:cNvSpPr>
          <p:nvPr/>
        </p:nvSpPr>
        <p:spPr bwMode="auto">
          <a:xfrm>
            <a:off x="7872413" y="1995488"/>
            <a:ext cx="10080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36" name="Line 56"/>
          <p:cNvSpPr>
            <a:spLocks noChangeShapeType="1"/>
          </p:cNvSpPr>
          <p:nvPr/>
        </p:nvSpPr>
        <p:spPr bwMode="auto">
          <a:xfrm flipH="1">
            <a:off x="6864350" y="300355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37" name="Line 57"/>
          <p:cNvSpPr>
            <a:spLocks noChangeShapeType="1"/>
          </p:cNvSpPr>
          <p:nvPr/>
        </p:nvSpPr>
        <p:spPr bwMode="auto">
          <a:xfrm flipH="1">
            <a:off x="6864350" y="199548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38" name="Line 58"/>
          <p:cNvSpPr>
            <a:spLocks noChangeShapeType="1"/>
          </p:cNvSpPr>
          <p:nvPr/>
        </p:nvSpPr>
        <p:spPr bwMode="auto">
          <a:xfrm>
            <a:off x="6864350" y="199548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39" name="Text Box 59"/>
          <p:cNvSpPr txBox="1">
            <a:spLocks noChangeArrowheads="1"/>
          </p:cNvSpPr>
          <p:nvPr/>
        </p:nvSpPr>
        <p:spPr bwMode="auto">
          <a:xfrm>
            <a:off x="6484938" y="1557338"/>
            <a:ext cx="354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2140" name="Text Box 60"/>
          <p:cNvSpPr txBox="1">
            <a:spLocks noChangeArrowheads="1"/>
          </p:cNvSpPr>
          <p:nvPr/>
        </p:nvSpPr>
        <p:spPr bwMode="auto">
          <a:xfrm>
            <a:off x="7885113" y="155733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2142" name="Text Box 62"/>
          <p:cNvSpPr txBox="1">
            <a:spLocks noChangeArrowheads="1"/>
          </p:cNvSpPr>
          <p:nvPr/>
        </p:nvSpPr>
        <p:spPr bwMode="auto">
          <a:xfrm>
            <a:off x="6588125" y="2852738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2143" name="Text Box 63"/>
          <p:cNvSpPr txBox="1">
            <a:spLocks noChangeArrowheads="1"/>
          </p:cNvSpPr>
          <p:nvPr/>
        </p:nvSpPr>
        <p:spPr bwMode="auto">
          <a:xfrm>
            <a:off x="990600" y="3579813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Дано:</a:t>
            </a:r>
          </a:p>
        </p:txBody>
      </p:sp>
      <p:sp>
        <p:nvSpPr>
          <p:cNvPr id="302144" name="Text Box 64"/>
          <p:cNvSpPr txBox="1">
            <a:spLocks noChangeArrowheads="1"/>
          </p:cNvSpPr>
          <p:nvPr/>
        </p:nvSpPr>
        <p:spPr bwMode="auto">
          <a:xfrm>
            <a:off x="611188" y="4005263"/>
            <a:ext cx="1128712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ВС=4см</a:t>
            </a:r>
          </a:p>
          <a:p>
            <a:r>
              <a:rPr lang="ru-RU" sz="2000"/>
              <a:t>АД=6см</a:t>
            </a:r>
          </a:p>
          <a:p>
            <a:r>
              <a:rPr lang="ru-RU" sz="2000"/>
              <a:t>АВ=5см</a:t>
            </a:r>
          </a:p>
        </p:txBody>
      </p:sp>
      <p:sp>
        <p:nvSpPr>
          <p:cNvPr id="302145" name="Line 65"/>
          <p:cNvSpPr>
            <a:spLocks noChangeShapeType="1"/>
          </p:cNvSpPr>
          <p:nvPr/>
        </p:nvSpPr>
        <p:spPr bwMode="auto">
          <a:xfrm>
            <a:off x="0" y="5013325"/>
            <a:ext cx="1835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46" name="Text Box 66"/>
          <p:cNvSpPr txBox="1">
            <a:spLocks noChangeArrowheads="1"/>
          </p:cNvSpPr>
          <p:nvPr/>
        </p:nvSpPr>
        <p:spPr bwMode="auto">
          <a:xfrm>
            <a:off x="630238" y="5091113"/>
            <a:ext cx="12176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</a:t>
            </a:r>
            <a:r>
              <a:rPr lang="en-US" sz="2000"/>
              <a:t>S.</a:t>
            </a:r>
            <a:endParaRPr lang="ru-RU" sz="2000"/>
          </a:p>
        </p:txBody>
      </p:sp>
      <p:sp>
        <p:nvSpPr>
          <p:cNvPr id="302147" name="Text Box 67"/>
          <p:cNvSpPr txBox="1">
            <a:spLocks noChangeArrowheads="1"/>
          </p:cNvSpPr>
          <p:nvPr/>
        </p:nvSpPr>
        <p:spPr bwMode="auto">
          <a:xfrm>
            <a:off x="4230688" y="3579813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Дано:</a:t>
            </a:r>
          </a:p>
        </p:txBody>
      </p:sp>
      <p:sp>
        <p:nvSpPr>
          <p:cNvPr id="302148" name="Text Box 68"/>
          <p:cNvSpPr txBox="1">
            <a:spLocks noChangeArrowheads="1"/>
          </p:cNvSpPr>
          <p:nvPr/>
        </p:nvSpPr>
        <p:spPr bwMode="auto">
          <a:xfrm>
            <a:off x="3851275" y="4005263"/>
            <a:ext cx="1128713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ВС=4см</a:t>
            </a:r>
          </a:p>
          <a:p>
            <a:r>
              <a:rPr lang="ru-RU" sz="2000"/>
              <a:t>АВ=5см</a:t>
            </a:r>
          </a:p>
          <a:p>
            <a:endParaRPr lang="ru-RU" sz="2000"/>
          </a:p>
        </p:txBody>
      </p:sp>
      <p:sp>
        <p:nvSpPr>
          <p:cNvPr id="302149" name="Text Box 69"/>
          <p:cNvSpPr txBox="1">
            <a:spLocks noChangeArrowheads="1"/>
          </p:cNvSpPr>
          <p:nvPr/>
        </p:nvSpPr>
        <p:spPr bwMode="auto">
          <a:xfrm>
            <a:off x="3870325" y="5091113"/>
            <a:ext cx="12176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</a:t>
            </a:r>
            <a:r>
              <a:rPr lang="en-US" sz="2000"/>
              <a:t>S.</a:t>
            </a:r>
            <a:endParaRPr lang="ru-RU" sz="2000"/>
          </a:p>
        </p:txBody>
      </p:sp>
      <p:sp>
        <p:nvSpPr>
          <p:cNvPr id="302150" name="Text Box 70"/>
          <p:cNvSpPr txBox="1">
            <a:spLocks noChangeArrowheads="1"/>
          </p:cNvSpPr>
          <p:nvPr/>
        </p:nvSpPr>
        <p:spPr bwMode="auto">
          <a:xfrm>
            <a:off x="7472363" y="3579813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Дано:</a:t>
            </a:r>
          </a:p>
        </p:txBody>
      </p:sp>
      <p:sp>
        <p:nvSpPr>
          <p:cNvPr id="302151" name="Text Box 71"/>
          <p:cNvSpPr txBox="1">
            <a:spLocks noChangeArrowheads="1"/>
          </p:cNvSpPr>
          <p:nvPr/>
        </p:nvSpPr>
        <p:spPr bwMode="auto">
          <a:xfrm>
            <a:off x="7092950" y="4005263"/>
            <a:ext cx="1128713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ВС=4см</a:t>
            </a:r>
          </a:p>
          <a:p>
            <a:r>
              <a:rPr lang="ru-RU" sz="2000"/>
              <a:t>АВ=5см</a:t>
            </a:r>
          </a:p>
          <a:p>
            <a:endParaRPr lang="ru-RU" sz="2000"/>
          </a:p>
        </p:txBody>
      </p:sp>
      <p:sp>
        <p:nvSpPr>
          <p:cNvPr id="302152" name="Text Box 72"/>
          <p:cNvSpPr txBox="1">
            <a:spLocks noChangeArrowheads="1"/>
          </p:cNvSpPr>
          <p:nvPr/>
        </p:nvSpPr>
        <p:spPr bwMode="auto">
          <a:xfrm>
            <a:off x="7112000" y="5091113"/>
            <a:ext cx="12176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</a:t>
            </a:r>
            <a:r>
              <a:rPr lang="en-US" sz="2000"/>
              <a:t>S.</a:t>
            </a:r>
            <a:endParaRPr lang="ru-RU" sz="2000"/>
          </a:p>
        </p:txBody>
      </p:sp>
      <p:sp>
        <p:nvSpPr>
          <p:cNvPr id="302153" name="Line 73"/>
          <p:cNvSpPr>
            <a:spLocks noChangeShapeType="1"/>
          </p:cNvSpPr>
          <p:nvPr/>
        </p:nvSpPr>
        <p:spPr bwMode="auto">
          <a:xfrm>
            <a:off x="3419475" y="50133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54" name="Line 74"/>
          <p:cNvSpPr>
            <a:spLocks noChangeShapeType="1"/>
          </p:cNvSpPr>
          <p:nvPr/>
        </p:nvSpPr>
        <p:spPr bwMode="auto">
          <a:xfrm>
            <a:off x="7019925" y="5013325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55" name="Text Box 75"/>
          <p:cNvSpPr txBox="1">
            <a:spLocks noChangeArrowheads="1"/>
          </p:cNvSpPr>
          <p:nvPr/>
        </p:nvSpPr>
        <p:spPr bwMode="auto">
          <a:xfrm>
            <a:off x="663575" y="1335088"/>
            <a:ext cx="409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i="1"/>
              <a:t>а)</a:t>
            </a:r>
          </a:p>
        </p:txBody>
      </p:sp>
      <p:sp>
        <p:nvSpPr>
          <p:cNvPr id="302156" name="Text Box 76"/>
          <p:cNvSpPr txBox="1">
            <a:spLocks noChangeArrowheads="1"/>
          </p:cNvSpPr>
          <p:nvPr/>
        </p:nvSpPr>
        <p:spPr bwMode="auto">
          <a:xfrm>
            <a:off x="3975100" y="1406525"/>
            <a:ext cx="4111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i="1"/>
              <a:t>б)</a:t>
            </a:r>
          </a:p>
        </p:txBody>
      </p:sp>
      <p:sp>
        <p:nvSpPr>
          <p:cNvPr id="302157" name="Text Box 77"/>
          <p:cNvSpPr txBox="1">
            <a:spLocks noChangeArrowheads="1"/>
          </p:cNvSpPr>
          <p:nvPr/>
        </p:nvSpPr>
        <p:spPr bwMode="auto">
          <a:xfrm>
            <a:off x="7288213" y="1406525"/>
            <a:ext cx="4016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i="1"/>
              <a:t>в)</a:t>
            </a:r>
          </a:p>
        </p:txBody>
      </p:sp>
      <p:sp>
        <p:nvSpPr>
          <p:cNvPr id="302159" name="Line 79"/>
          <p:cNvSpPr>
            <a:spLocks noChangeShapeType="1"/>
          </p:cNvSpPr>
          <p:nvPr/>
        </p:nvSpPr>
        <p:spPr bwMode="auto">
          <a:xfrm flipH="1">
            <a:off x="3924300" y="4724400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60" name="Line 80"/>
          <p:cNvSpPr>
            <a:spLocks noChangeShapeType="1"/>
          </p:cNvSpPr>
          <p:nvPr/>
        </p:nvSpPr>
        <p:spPr bwMode="auto">
          <a:xfrm>
            <a:off x="3924300" y="48688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61" name="Text Box 81"/>
          <p:cNvSpPr txBox="1">
            <a:spLocks noChangeArrowheads="1"/>
          </p:cNvSpPr>
          <p:nvPr/>
        </p:nvSpPr>
        <p:spPr bwMode="auto">
          <a:xfrm>
            <a:off x="4048125" y="4575175"/>
            <a:ext cx="7858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Д=45</a:t>
            </a:r>
          </a:p>
        </p:txBody>
      </p:sp>
      <p:sp>
        <p:nvSpPr>
          <p:cNvPr id="302166" name="Line 86"/>
          <p:cNvSpPr>
            <a:spLocks noChangeShapeType="1"/>
          </p:cNvSpPr>
          <p:nvPr/>
        </p:nvSpPr>
        <p:spPr bwMode="auto">
          <a:xfrm flipH="1">
            <a:off x="7235825" y="47244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67" name="Line 87"/>
          <p:cNvSpPr>
            <a:spLocks noChangeShapeType="1"/>
          </p:cNvSpPr>
          <p:nvPr/>
        </p:nvSpPr>
        <p:spPr bwMode="auto">
          <a:xfrm>
            <a:off x="7235825" y="48688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68" name="Text Box 88"/>
          <p:cNvSpPr txBox="1">
            <a:spLocks noChangeArrowheads="1"/>
          </p:cNvSpPr>
          <p:nvPr/>
        </p:nvSpPr>
        <p:spPr bwMode="auto">
          <a:xfrm>
            <a:off x="7288213" y="4575175"/>
            <a:ext cx="939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С=135</a:t>
            </a:r>
          </a:p>
        </p:txBody>
      </p:sp>
      <p:sp>
        <p:nvSpPr>
          <p:cNvPr id="302169" name="Text Box 89"/>
          <p:cNvSpPr txBox="1">
            <a:spLocks noChangeArrowheads="1"/>
          </p:cNvSpPr>
          <p:nvPr/>
        </p:nvSpPr>
        <p:spPr bwMode="auto">
          <a:xfrm>
            <a:off x="950913" y="1622425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</a:t>
            </a:r>
          </a:p>
        </p:txBody>
      </p:sp>
      <p:sp>
        <p:nvSpPr>
          <p:cNvPr id="302170" name="Text Box 90"/>
          <p:cNvSpPr txBox="1">
            <a:spLocks noChangeArrowheads="1"/>
          </p:cNvSpPr>
          <p:nvPr/>
        </p:nvSpPr>
        <p:spPr bwMode="auto">
          <a:xfrm>
            <a:off x="4264025" y="162242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</a:t>
            </a:r>
          </a:p>
        </p:txBody>
      </p:sp>
      <p:sp>
        <p:nvSpPr>
          <p:cNvPr id="302171" name="Text Box 91"/>
          <p:cNvSpPr txBox="1">
            <a:spLocks noChangeArrowheads="1"/>
          </p:cNvSpPr>
          <p:nvPr/>
        </p:nvSpPr>
        <p:spPr bwMode="auto">
          <a:xfrm>
            <a:off x="7072313" y="1622425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</a:t>
            </a:r>
          </a:p>
        </p:txBody>
      </p:sp>
      <p:sp>
        <p:nvSpPr>
          <p:cNvPr id="302172" name="Text Box 92"/>
          <p:cNvSpPr txBox="1">
            <a:spLocks noChangeArrowheads="1"/>
          </p:cNvSpPr>
          <p:nvPr/>
        </p:nvSpPr>
        <p:spPr bwMode="auto">
          <a:xfrm>
            <a:off x="-92075" y="22717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</a:t>
            </a:r>
          </a:p>
        </p:txBody>
      </p:sp>
      <p:sp>
        <p:nvSpPr>
          <p:cNvPr id="302173" name="Text Box 93"/>
          <p:cNvSpPr txBox="1">
            <a:spLocks noChangeArrowheads="1"/>
          </p:cNvSpPr>
          <p:nvPr/>
        </p:nvSpPr>
        <p:spPr bwMode="auto">
          <a:xfrm>
            <a:off x="3327400" y="22717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</a:t>
            </a:r>
          </a:p>
        </p:txBody>
      </p:sp>
      <p:sp>
        <p:nvSpPr>
          <p:cNvPr id="302174" name="Text Box 94"/>
          <p:cNvSpPr txBox="1">
            <a:spLocks noChangeArrowheads="1"/>
          </p:cNvSpPr>
          <p:nvPr/>
        </p:nvSpPr>
        <p:spPr bwMode="auto">
          <a:xfrm>
            <a:off x="6640513" y="227171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</a:t>
            </a:r>
          </a:p>
        </p:txBody>
      </p:sp>
      <p:sp>
        <p:nvSpPr>
          <p:cNvPr id="302175" name="Text Box 95"/>
          <p:cNvSpPr txBox="1">
            <a:spLocks noChangeArrowheads="1"/>
          </p:cNvSpPr>
          <p:nvPr/>
        </p:nvSpPr>
        <p:spPr bwMode="auto">
          <a:xfrm>
            <a:off x="1023938" y="299085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2176" name="Text Box 96"/>
          <p:cNvSpPr txBox="1">
            <a:spLocks noChangeArrowheads="1"/>
          </p:cNvSpPr>
          <p:nvPr/>
        </p:nvSpPr>
        <p:spPr bwMode="auto">
          <a:xfrm>
            <a:off x="4984750" y="2630488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45</a:t>
            </a:r>
          </a:p>
        </p:txBody>
      </p:sp>
      <p:sp>
        <p:nvSpPr>
          <p:cNvPr id="302177" name="Text Box 97"/>
          <p:cNvSpPr txBox="1">
            <a:spLocks noChangeArrowheads="1"/>
          </p:cNvSpPr>
          <p:nvPr/>
        </p:nvSpPr>
        <p:spPr bwMode="auto">
          <a:xfrm>
            <a:off x="7596188" y="1989138"/>
            <a:ext cx="608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135</a:t>
            </a:r>
          </a:p>
        </p:txBody>
      </p:sp>
      <p:sp>
        <p:nvSpPr>
          <p:cNvPr id="302178" name="Line 98"/>
          <p:cNvSpPr>
            <a:spLocks noChangeShapeType="1"/>
          </p:cNvSpPr>
          <p:nvPr/>
        </p:nvSpPr>
        <p:spPr bwMode="auto">
          <a:xfrm>
            <a:off x="395288" y="27813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79" name="Line 99"/>
          <p:cNvSpPr>
            <a:spLocks noChangeShapeType="1"/>
          </p:cNvSpPr>
          <p:nvPr/>
        </p:nvSpPr>
        <p:spPr bwMode="auto">
          <a:xfrm>
            <a:off x="539750" y="2781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83" name="Line 103"/>
          <p:cNvSpPr>
            <a:spLocks noChangeShapeType="1"/>
          </p:cNvSpPr>
          <p:nvPr/>
        </p:nvSpPr>
        <p:spPr bwMode="auto">
          <a:xfrm>
            <a:off x="3563938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85" name="Line 105"/>
          <p:cNvSpPr>
            <a:spLocks noChangeShapeType="1"/>
          </p:cNvSpPr>
          <p:nvPr/>
        </p:nvSpPr>
        <p:spPr bwMode="auto">
          <a:xfrm>
            <a:off x="3779838" y="2781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88" name="Line 108"/>
          <p:cNvSpPr>
            <a:spLocks noChangeShapeType="1"/>
          </p:cNvSpPr>
          <p:nvPr/>
        </p:nvSpPr>
        <p:spPr bwMode="auto">
          <a:xfrm>
            <a:off x="6877050" y="278130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89" name="Line 109"/>
          <p:cNvSpPr>
            <a:spLocks noChangeShapeType="1"/>
          </p:cNvSpPr>
          <p:nvPr/>
        </p:nvSpPr>
        <p:spPr bwMode="auto">
          <a:xfrm>
            <a:off x="7019925" y="2781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92" name="Line 112"/>
          <p:cNvSpPr>
            <a:spLocks noChangeShapeType="1"/>
          </p:cNvSpPr>
          <p:nvPr/>
        </p:nvSpPr>
        <p:spPr bwMode="auto">
          <a:xfrm>
            <a:off x="4572000" y="19891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93" name="Text Box 113"/>
          <p:cNvSpPr txBox="1">
            <a:spLocks noChangeArrowheads="1"/>
          </p:cNvSpPr>
          <p:nvPr/>
        </p:nvSpPr>
        <p:spPr bwMode="auto">
          <a:xfrm>
            <a:off x="4551363" y="2919413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</a:t>
            </a:r>
          </a:p>
        </p:txBody>
      </p:sp>
      <p:sp>
        <p:nvSpPr>
          <p:cNvPr id="302196" name="Line 116"/>
          <p:cNvSpPr>
            <a:spLocks noChangeShapeType="1"/>
          </p:cNvSpPr>
          <p:nvPr/>
        </p:nvSpPr>
        <p:spPr bwMode="auto">
          <a:xfrm>
            <a:off x="7885113" y="19891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2197" name="Text Box 117"/>
          <p:cNvSpPr txBox="1">
            <a:spLocks noChangeArrowheads="1"/>
          </p:cNvSpPr>
          <p:nvPr/>
        </p:nvSpPr>
        <p:spPr bwMode="auto">
          <a:xfrm>
            <a:off x="7793038" y="2990850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</a:t>
            </a:r>
          </a:p>
        </p:txBody>
      </p:sp>
      <p:sp>
        <p:nvSpPr>
          <p:cNvPr id="302198" name="Text Box 118"/>
          <p:cNvSpPr txBox="1">
            <a:spLocks noChangeArrowheads="1"/>
          </p:cNvSpPr>
          <p:nvPr/>
        </p:nvSpPr>
        <p:spPr bwMode="auto">
          <a:xfrm>
            <a:off x="8316913" y="2565400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45</a:t>
            </a:r>
          </a:p>
        </p:txBody>
      </p:sp>
      <p:sp>
        <p:nvSpPr>
          <p:cNvPr id="302199" name="Text Box 119"/>
          <p:cNvSpPr txBox="1">
            <a:spLocks noChangeArrowheads="1"/>
          </p:cNvSpPr>
          <p:nvPr/>
        </p:nvSpPr>
        <p:spPr bwMode="auto">
          <a:xfrm>
            <a:off x="5364163" y="2565400"/>
            <a:ext cx="2413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"/>
              <a:t>о</a:t>
            </a:r>
          </a:p>
        </p:txBody>
      </p:sp>
      <p:sp>
        <p:nvSpPr>
          <p:cNvPr id="302201" name="Text Box 121"/>
          <p:cNvSpPr txBox="1">
            <a:spLocks noChangeArrowheads="1"/>
          </p:cNvSpPr>
          <p:nvPr/>
        </p:nvSpPr>
        <p:spPr bwMode="auto">
          <a:xfrm>
            <a:off x="8715404" y="2571744"/>
            <a:ext cx="184150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о</a:t>
            </a:r>
          </a:p>
        </p:txBody>
      </p:sp>
      <p:sp>
        <p:nvSpPr>
          <p:cNvPr id="302206" name="Text Box 126"/>
          <p:cNvSpPr txBox="1">
            <a:spLocks noChangeArrowheads="1"/>
          </p:cNvSpPr>
          <p:nvPr/>
        </p:nvSpPr>
        <p:spPr bwMode="auto">
          <a:xfrm>
            <a:off x="8027988" y="1844675"/>
            <a:ext cx="2413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"/>
              <a:t>о</a:t>
            </a:r>
          </a:p>
        </p:txBody>
      </p:sp>
      <p:sp>
        <p:nvSpPr>
          <p:cNvPr id="302210" name="Text Box 130"/>
          <p:cNvSpPr txBox="1">
            <a:spLocks noChangeArrowheads="1"/>
          </p:cNvSpPr>
          <p:nvPr/>
        </p:nvSpPr>
        <p:spPr bwMode="auto">
          <a:xfrm>
            <a:off x="8583613" y="2871788"/>
            <a:ext cx="3619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2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2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2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2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2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2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2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2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2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2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2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2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2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2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2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2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2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2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2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2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2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2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2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2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2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2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2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02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2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2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2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2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2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2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02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2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2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2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2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2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02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02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02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02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02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02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02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2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2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2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02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2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02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02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02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02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02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02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02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02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02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02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02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02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302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02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02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02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02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02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02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02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02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02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02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02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02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02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02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302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302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02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302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302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302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302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302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302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02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302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30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30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0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0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0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30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302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302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302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302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302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302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302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302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94" grpId="0" animBg="1"/>
      <p:bldP spid="302095" grpId="0" animBg="1"/>
      <p:bldP spid="302098" grpId="0" animBg="1"/>
      <p:bldP spid="302099" grpId="0" animBg="1"/>
      <p:bldP spid="302101" grpId="0" animBg="1"/>
      <p:bldP spid="302102" grpId="0"/>
      <p:bldP spid="302103" grpId="0"/>
      <p:bldP spid="302105" grpId="0"/>
      <p:bldP spid="302106" grpId="0"/>
      <p:bldP spid="302125" grpId="0" animBg="1"/>
      <p:bldP spid="302126" grpId="0" animBg="1"/>
      <p:bldP spid="302127" grpId="0" animBg="1"/>
      <p:bldP spid="302128" grpId="0" animBg="1"/>
      <p:bldP spid="302129" grpId="0" animBg="1"/>
      <p:bldP spid="302130" grpId="0"/>
      <p:bldP spid="302131" grpId="0"/>
      <p:bldP spid="302132" grpId="0"/>
      <p:bldP spid="302133" grpId="0"/>
      <p:bldP spid="302134" grpId="0" animBg="1"/>
      <p:bldP spid="302135" grpId="0" animBg="1"/>
      <p:bldP spid="302136" grpId="0" animBg="1"/>
      <p:bldP spid="302137" grpId="0" animBg="1"/>
      <p:bldP spid="302138" grpId="0" animBg="1"/>
      <p:bldP spid="302139" grpId="0"/>
      <p:bldP spid="302140" grpId="0"/>
      <p:bldP spid="302142" grpId="0"/>
      <p:bldP spid="302143" grpId="0"/>
      <p:bldP spid="302144" grpId="0"/>
      <p:bldP spid="302145" grpId="0" animBg="1"/>
      <p:bldP spid="302146" grpId="0"/>
      <p:bldP spid="302147" grpId="0"/>
      <p:bldP spid="302148" grpId="0"/>
      <p:bldP spid="302149" grpId="0"/>
      <p:bldP spid="302150" grpId="0"/>
      <p:bldP spid="302151" grpId="0"/>
      <p:bldP spid="302152" grpId="0"/>
      <p:bldP spid="302153" grpId="0" animBg="1"/>
      <p:bldP spid="302154" grpId="0" animBg="1"/>
      <p:bldP spid="302155" grpId="0"/>
      <p:bldP spid="302156" grpId="0"/>
      <p:bldP spid="302157" grpId="0"/>
      <p:bldP spid="302159" grpId="0" animBg="1"/>
      <p:bldP spid="302160" grpId="0" animBg="1"/>
      <p:bldP spid="302161" grpId="0"/>
      <p:bldP spid="302166" grpId="0" animBg="1"/>
      <p:bldP spid="302167" grpId="0" animBg="1"/>
      <p:bldP spid="302168" grpId="0"/>
      <p:bldP spid="302169" grpId="0"/>
      <p:bldP spid="302170" grpId="0"/>
      <p:bldP spid="302171" grpId="0"/>
      <p:bldP spid="302172" grpId="0"/>
      <p:bldP spid="302173" grpId="0"/>
      <p:bldP spid="302174" grpId="0"/>
      <p:bldP spid="302175" grpId="0"/>
      <p:bldP spid="302176" grpId="0"/>
      <p:bldP spid="302177" grpId="0"/>
      <p:bldP spid="302178" grpId="0" animBg="1"/>
      <p:bldP spid="302179" grpId="0" animBg="1"/>
      <p:bldP spid="302183" grpId="0" animBg="1"/>
      <p:bldP spid="302185" grpId="0" animBg="1"/>
      <p:bldP spid="302188" grpId="0" animBg="1"/>
      <p:bldP spid="302189" grpId="0" animBg="1"/>
      <p:bldP spid="302192" grpId="0" animBg="1"/>
      <p:bldP spid="302193" grpId="0"/>
      <p:bldP spid="302196" grpId="0" animBg="1"/>
      <p:bldP spid="302197" grpId="0"/>
      <p:bldP spid="3021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385175" cy="1431925"/>
          </a:xfrm>
        </p:spPr>
        <p:txBody>
          <a:bodyPr/>
          <a:lstStyle/>
          <a:p>
            <a:r>
              <a:rPr lang="ru-RU"/>
              <a:t>Задача №4.</a:t>
            </a:r>
          </a:p>
        </p:txBody>
      </p:sp>
      <p:sp>
        <p:nvSpPr>
          <p:cNvPr id="305157" name="Line 5"/>
          <p:cNvSpPr>
            <a:spLocks noChangeShapeType="1"/>
          </p:cNvSpPr>
          <p:nvPr/>
        </p:nvSpPr>
        <p:spPr bwMode="auto">
          <a:xfrm flipV="1">
            <a:off x="250825" y="2276475"/>
            <a:ext cx="2160588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58" name="Line 6"/>
          <p:cNvSpPr>
            <a:spLocks noChangeShapeType="1"/>
          </p:cNvSpPr>
          <p:nvPr/>
        </p:nvSpPr>
        <p:spPr bwMode="auto">
          <a:xfrm>
            <a:off x="2411413" y="2276475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59" name="Line 7"/>
          <p:cNvSpPr>
            <a:spLocks noChangeShapeType="1"/>
          </p:cNvSpPr>
          <p:nvPr/>
        </p:nvSpPr>
        <p:spPr bwMode="auto">
          <a:xfrm>
            <a:off x="3132138" y="2276475"/>
            <a:ext cx="287337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60" name="Line 8"/>
          <p:cNvSpPr>
            <a:spLocks noChangeShapeType="1"/>
          </p:cNvSpPr>
          <p:nvPr/>
        </p:nvSpPr>
        <p:spPr bwMode="auto">
          <a:xfrm>
            <a:off x="250825" y="3429000"/>
            <a:ext cx="3168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62" name="Text Box 10"/>
          <p:cNvSpPr txBox="1">
            <a:spLocks noChangeArrowheads="1"/>
          </p:cNvSpPr>
          <p:nvPr/>
        </p:nvSpPr>
        <p:spPr bwMode="auto">
          <a:xfrm>
            <a:off x="250825" y="3429000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5163" name="Text Box 11"/>
          <p:cNvSpPr txBox="1">
            <a:spLocks noChangeArrowheads="1"/>
          </p:cNvSpPr>
          <p:nvPr/>
        </p:nvSpPr>
        <p:spPr bwMode="auto">
          <a:xfrm>
            <a:off x="2247900" y="1766888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5164" name="Text Box 12"/>
          <p:cNvSpPr txBox="1">
            <a:spLocks noChangeArrowheads="1"/>
          </p:cNvSpPr>
          <p:nvPr/>
        </p:nvSpPr>
        <p:spPr bwMode="auto">
          <a:xfrm>
            <a:off x="3111500" y="176688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5165" name="Text Box 13"/>
          <p:cNvSpPr txBox="1">
            <a:spLocks noChangeArrowheads="1"/>
          </p:cNvSpPr>
          <p:nvPr/>
        </p:nvSpPr>
        <p:spPr bwMode="auto">
          <a:xfrm>
            <a:off x="3400425" y="3351213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5166" name="Text Box 14"/>
          <p:cNvSpPr txBox="1">
            <a:spLocks noChangeArrowheads="1"/>
          </p:cNvSpPr>
          <p:nvPr/>
        </p:nvSpPr>
        <p:spPr bwMode="auto">
          <a:xfrm>
            <a:off x="1311275" y="23431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5167" name="Text Box 15"/>
          <p:cNvSpPr txBox="1">
            <a:spLocks noChangeArrowheads="1"/>
          </p:cNvSpPr>
          <p:nvPr/>
        </p:nvSpPr>
        <p:spPr bwMode="auto">
          <a:xfrm>
            <a:off x="2608263" y="169545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</a:t>
            </a:r>
          </a:p>
        </p:txBody>
      </p:sp>
      <p:sp>
        <p:nvSpPr>
          <p:cNvPr id="305168" name="Text Box 16"/>
          <p:cNvSpPr txBox="1">
            <a:spLocks noChangeArrowheads="1"/>
          </p:cNvSpPr>
          <p:nvPr/>
        </p:nvSpPr>
        <p:spPr bwMode="auto">
          <a:xfrm>
            <a:off x="2176463" y="3422650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11</a:t>
            </a:r>
          </a:p>
        </p:txBody>
      </p:sp>
      <p:sp>
        <p:nvSpPr>
          <p:cNvPr id="305169" name="Line 17"/>
          <p:cNvSpPr>
            <a:spLocks noChangeShapeType="1"/>
          </p:cNvSpPr>
          <p:nvPr/>
        </p:nvSpPr>
        <p:spPr bwMode="auto">
          <a:xfrm>
            <a:off x="539750" y="3284538"/>
            <a:ext cx="714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70" name="Text Box 18"/>
          <p:cNvSpPr txBox="1">
            <a:spLocks noChangeArrowheads="1"/>
          </p:cNvSpPr>
          <p:nvPr/>
        </p:nvSpPr>
        <p:spPr bwMode="auto">
          <a:xfrm>
            <a:off x="735013" y="3063875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30</a:t>
            </a:r>
          </a:p>
        </p:txBody>
      </p:sp>
      <p:sp>
        <p:nvSpPr>
          <p:cNvPr id="305172" name="Line 20"/>
          <p:cNvSpPr>
            <a:spLocks noChangeShapeType="1"/>
          </p:cNvSpPr>
          <p:nvPr/>
        </p:nvSpPr>
        <p:spPr bwMode="auto">
          <a:xfrm flipV="1">
            <a:off x="4664075" y="2282825"/>
            <a:ext cx="2160588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73" name="Line 21"/>
          <p:cNvSpPr>
            <a:spLocks noChangeShapeType="1"/>
          </p:cNvSpPr>
          <p:nvPr/>
        </p:nvSpPr>
        <p:spPr bwMode="auto">
          <a:xfrm>
            <a:off x="6804025" y="2276475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74" name="Line 22"/>
          <p:cNvSpPr>
            <a:spLocks noChangeShapeType="1"/>
          </p:cNvSpPr>
          <p:nvPr/>
        </p:nvSpPr>
        <p:spPr bwMode="auto">
          <a:xfrm>
            <a:off x="7545388" y="2282825"/>
            <a:ext cx="287337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75" name="Line 23"/>
          <p:cNvSpPr>
            <a:spLocks noChangeShapeType="1"/>
          </p:cNvSpPr>
          <p:nvPr/>
        </p:nvSpPr>
        <p:spPr bwMode="auto">
          <a:xfrm>
            <a:off x="4643438" y="3429000"/>
            <a:ext cx="3168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76" name="Text Box 24"/>
          <p:cNvSpPr txBox="1">
            <a:spLocks noChangeArrowheads="1"/>
          </p:cNvSpPr>
          <p:nvPr/>
        </p:nvSpPr>
        <p:spPr bwMode="auto">
          <a:xfrm>
            <a:off x="4664075" y="3435350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5177" name="Text Box 25"/>
          <p:cNvSpPr txBox="1">
            <a:spLocks noChangeArrowheads="1"/>
          </p:cNvSpPr>
          <p:nvPr/>
        </p:nvSpPr>
        <p:spPr bwMode="auto">
          <a:xfrm>
            <a:off x="6661150" y="1773238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5178" name="Text Box 26"/>
          <p:cNvSpPr txBox="1">
            <a:spLocks noChangeArrowheads="1"/>
          </p:cNvSpPr>
          <p:nvPr/>
        </p:nvSpPr>
        <p:spPr bwMode="auto">
          <a:xfrm>
            <a:off x="7524750" y="177323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5179" name="Text Box 27"/>
          <p:cNvSpPr txBox="1">
            <a:spLocks noChangeArrowheads="1"/>
          </p:cNvSpPr>
          <p:nvPr/>
        </p:nvSpPr>
        <p:spPr bwMode="auto">
          <a:xfrm>
            <a:off x="7813675" y="3357563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5180" name="Text Box 28"/>
          <p:cNvSpPr txBox="1">
            <a:spLocks noChangeArrowheads="1"/>
          </p:cNvSpPr>
          <p:nvPr/>
        </p:nvSpPr>
        <p:spPr bwMode="auto">
          <a:xfrm>
            <a:off x="5724525" y="234950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5181" name="Text Box 29"/>
          <p:cNvSpPr txBox="1">
            <a:spLocks noChangeArrowheads="1"/>
          </p:cNvSpPr>
          <p:nvPr/>
        </p:nvSpPr>
        <p:spPr bwMode="auto">
          <a:xfrm>
            <a:off x="7021513" y="170180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</a:t>
            </a:r>
          </a:p>
        </p:txBody>
      </p:sp>
      <p:sp>
        <p:nvSpPr>
          <p:cNvPr id="305182" name="Text Box 30"/>
          <p:cNvSpPr txBox="1">
            <a:spLocks noChangeArrowheads="1"/>
          </p:cNvSpPr>
          <p:nvPr/>
        </p:nvSpPr>
        <p:spPr bwMode="auto">
          <a:xfrm>
            <a:off x="6589713" y="3429000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11</a:t>
            </a:r>
          </a:p>
        </p:txBody>
      </p:sp>
      <p:sp>
        <p:nvSpPr>
          <p:cNvPr id="305183" name="Line 31"/>
          <p:cNvSpPr>
            <a:spLocks noChangeShapeType="1"/>
          </p:cNvSpPr>
          <p:nvPr/>
        </p:nvSpPr>
        <p:spPr bwMode="auto">
          <a:xfrm>
            <a:off x="4953000" y="3290888"/>
            <a:ext cx="714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85" name="Text Box 33"/>
          <p:cNvSpPr txBox="1">
            <a:spLocks noChangeArrowheads="1"/>
          </p:cNvSpPr>
          <p:nvPr/>
        </p:nvSpPr>
        <p:spPr bwMode="auto">
          <a:xfrm>
            <a:off x="1384300" y="3663950"/>
            <a:ext cx="1473200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Дано:</a:t>
            </a:r>
          </a:p>
          <a:p>
            <a:r>
              <a:rPr lang="ru-RU" dirty="0"/>
              <a:t>ВС=2см</a:t>
            </a:r>
          </a:p>
          <a:p>
            <a:r>
              <a:rPr lang="ru-RU" dirty="0"/>
              <a:t>АВ=6см</a:t>
            </a:r>
          </a:p>
          <a:p>
            <a:r>
              <a:rPr lang="ru-RU" dirty="0"/>
              <a:t>АД=11см</a:t>
            </a:r>
          </a:p>
          <a:p>
            <a:r>
              <a:rPr lang="ru-RU" dirty="0"/>
              <a:t> А=30</a:t>
            </a:r>
          </a:p>
        </p:txBody>
      </p:sp>
      <p:sp>
        <p:nvSpPr>
          <p:cNvPr id="305186" name="Line 34"/>
          <p:cNvSpPr>
            <a:spLocks noChangeShapeType="1"/>
          </p:cNvSpPr>
          <p:nvPr/>
        </p:nvSpPr>
        <p:spPr bwMode="auto">
          <a:xfrm flipH="1">
            <a:off x="1476375" y="5300663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87" name="Line 35"/>
          <p:cNvSpPr>
            <a:spLocks noChangeShapeType="1"/>
          </p:cNvSpPr>
          <p:nvPr/>
        </p:nvSpPr>
        <p:spPr bwMode="auto">
          <a:xfrm>
            <a:off x="1476375" y="55165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89" name="Line 37"/>
          <p:cNvSpPr>
            <a:spLocks noChangeShapeType="1"/>
          </p:cNvSpPr>
          <p:nvPr/>
        </p:nvSpPr>
        <p:spPr bwMode="auto">
          <a:xfrm>
            <a:off x="900113" y="5661025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90" name="Text Box 38"/>
          <p:cNvSpPr txBox="1">
            <a:spLocks noChangeArrowheads="1"/>
          </p:cNvSpPr>
          <p:nvPr/>
        </p:nvSpPr>
        <p:spPr bwMode="auto">
          <a:xfrm>
            <a:off x="1166813" y="5656263"/>
            <a:ext cx="12176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</a:t>
            </a:r>
            <a:r>
              <a:rPr lang="en-US" sz="2000"/>
              <a:t>S</a:t>
            </a:r>
            <a:r>
              <a:rPr lang="ru-RU" sz="2000"/>
              <a:t>.</a:t>
            </a:r>
          </a:p>
        </p:txBody>
      </p:sp>
      <p:sp>
        <p:nvSpPr>
          <p:cNvPr id="305191" name="Text Box 39"/>
          <p:cNvSpPr txBox="1">
            <a:spLocks noChangeArrowheads="1"/>
          </p:cNvSpPr>
          <p:nvPr/>
        </p:nvSpPr>
        <p:spPr bwMode="auto">
          <a:xfrm>
            <a:off x="5795963" y="3860800"/>
            <a:ext cx="1473200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Дано:</a:t>
            </a:r>
          </a:p>
          <a:p>
            <a:r>
              <a:rPr lang="ru-RU"/>
              <a:t>ВС=2см</a:t>
            </a:r>
          </a:p>
          <a:p>
            <a:r>
              <a:rPr lang="ru-RU"/>
              <a:t>АВ=6см</a:t>
            </a:r>
          </a:p>
          <a:p>
            <a:r>
              <a:rPr lang="ru-RU"/>
              <a:t>АД=11см</a:t>
            </a:r>
          </a:p>
          <a:p>
            <a:r>
              <a:rPr lang="ru-RU"/>
              <a:t> В=150</a:t>
            </a:r>
          </a:p>
        </p:txBody>
      </p:sp>
      <p:sp>
        <p:nvSpPr>
          <p:cNvPr id="305192" name="Line 40"/>
          <p:cNvSpPr>
            <a:spLocks noChangeShapeType="1"/>
          </p:cNvSpPr>
          <p:nvPr/>
        </p:nvSpPr>
        <p:spPr bwMode="auto">
          <a:xfrm>
            <a:off x="5364163" y="57340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93" name="Text Box 41"/>
          <p:cNvSpPr txBox="1">
            <a:spLocks noChangeArrowheads="1"/>
          </p:cNvSpPr>
          <p:nvPr/>
        </p:nvSpPr>
        <p:spPr bwMode="auto">
          <a:xfrm>
            <a:off x="5775325" y="5727700"/>
            <a:ext cx="12176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</a:t>
            </a:r>
            <a:r>
              <a:rPr lang="en-US" sz="2000"/>
              <a:t>S</a:t>
            </a:r>
            <a:r>
              <a:rPr lang="ru-RU" sz="2000"/>
              <a:t>.</a:t>
            </a:r>
          </a:p>
        </p:txBody>
      </p:sp>
      <p:sp>
        <p:nvSpPr>
          <p:cNvPr id="305194" name="Line 42"/>
          <p:cNvSpPr>
            <a:spLocks noChangeShapeType="1"/>
          </p:cNvSpPr>
          <p:nvPr/>
        </p:nvSpPr>
        <p:spPr bwMode="auto">
          <a:xfrm flipH="1">
            <a:off x="5795963" y="5516563"/>
            <a:ext cx="714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95" name="Line 43"/>
          <p:cNvSpPr>
            <a:spLocks noChangeShapeType="1"/>
          </p:cNvSpPr>
          <p:nvPr/>
        </p:nvSpPr>
        <p:spPr bwMode="auto">
          <a:xfrm>
            <a:off x="5795963" y="5661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96" name="Line 44"/>
          <p:cNvSpPr>
            <a:spLocks noChangeShapeType="1"/>
          </p:cNvSpPr>
          <p:nvPr/>
        </p:nvSpPr>
        <p:spPr bwMode="auto">
          <a:xfrm>
            <a:off x="2411413" y="2276475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97" name="Line 45"/>
          <p:cNvSpPr>
            <a:spLocks noChangeShapeType="1"/>
          </p:cNvSpPr>
          <p:nvPr/>
        </p:nvSpPr>
        <p:spPr bwMode="auto">
          <a:xfrm>
            <a:off x="6877050" y="2276475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198" name="Text Box 46"/>
          <p:cNvSpPr txBox="1">
            <a:spLocks noChangeArrowheads="1"/>
          </p:cNvSpPr>
          <p:nvPr/>
        </p:nvSpPr>
        <p:spPr bwMode="auto">
          <a:xfrm>
            <a:off x="6640513" y="2271713"/>
            <a:ext cx="608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150</a:t>
            </a:r>
          </a:p>
        </p:txBody>
      </p:sp>
      <p:sp>
        <p:nvSpPr>
          <p:cNvPr id="305199" name="Line 47"/>
          <p:cNvSpPr>
            <a:spLocks noChangeShapeType="1"/>
          </p:cNvSpPr>
          <p:nvPr/>
        </p:nvSpPr>
        <p:spPr bwMode="auto">
          <a:xfrm>
            <a:off x="2411413" y="32131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201" name="Line 49"/>
          <p:cNvSpPr>
            <a:spLocks noChangeShapeType="1"/>
          </p:cNvSpPr>
          <p:nvPr/>
        </p:nvSpPr>
        <p:spPr bwMode="auto">
          <a:xfrm>
            <a:off x="2555875" y="32131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202" name="Line 50"/>
          <p:cNvSpPr>
            <a:spLocks noChangeShapeType="1"/>
          </p:cNvSpPr>
          <p:nvPr/>
        </p:nvSpPr>
        <p:spPr bwMode="auto">
          <a:xfrm>
            <a:off x="6877050" y="328453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204" name="Line 52"/>
          <p:cNvSpPr>
            <a:spLocks noChangeShapeType="1"/>
          </p:cNvSpPr>
          <p:nvPr/>
        </p:nvSpPr>
        <p:spPr bwMode="auto">
          <a:xfrm>
            <a:off x="7019925" y="32845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5205" name="Text Box 53"/>
          <p:cNvSpPr txBox="1">
            <a:spLocks noChangeArrowheads="1"/>
          </p:cNvSpPr>
          <p:nvPr/>
        </p:nvSpPr>
        <p:spPr bwMode="auto">
          <a:xfrm>
            <a:off x="5148263" y="3095625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30</a:t>
            </a:r>
            <a:endParaRPr lang="ru-RU" sz="2800"/>
          </a:p>
        </p:txBody>
      </p:sp>
      <p:sp>
        <p:nvSpPr>
          <p:cNvPr id="305211" name="Rectangle 59"/>
          <p:cNvSpPr>
            <a:spLocks noChangeArrowheads="1"/>
          </p:cNvSpPr>
          <p:nvPr/>
        </p:nvSpPr>
        <p:spPr bwMode="auto">
          <a:xfrm>
            <a:off x="1042988" y="2997200"/>
            <a:ext cx="2413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"/>
              <a:t>о</a:t>
            </a:r>
          </a:p>
        </p:txBody>
      </p:sp>
      <p:sp>
        <p:nvSpPr>
          <p:cNvPr id="305212" name="Text Box 60"/>
          <p:cNvSpPr txBox="1">
            <a:spLocks noChangeArrowheads="1"/>
          </p:cNvSpPr>
          <p:nvPr/>
        </p:nvSpPr>
        <p:spPr bwMode="auto">
          <a:xfrm>
            <a:off x="5435600" y="2997200"/>
            <a:ext cx="271463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о</a:t>
            </a:r>
          </a:p>
        </p:txBody>
      </p:sp>
      <p:sp>
        <p:nvSpPr>
          <p:cNvPr id="305214" name="Text Box 62"/>
          <p:cNvSpPr txBox="1">
            <a:spLocks noChangeArrowheads="1"/>
          </p:cNvSpPr>
          <p:nvPr/>
        </p:nvSpPr>
        <p:spPr bwMode="auto">
          <a:xfrm>
            <a:off x="7164388" y="2276475"/>
            <a:ext cx="18415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800"/>
          </a:p>
        </p:txBody>
      </p:sp>
      <p:sp>
        <p:nvSpPr>
          <p:cNvPr id="305215" name="Text Box 63"/>
          <p:cNvSpPr txBox="1">
            <a:spLocks noChangeArrowheads="1"/>
          </p:cNvSpPr>
          <p:nvPr/>
        </p:nvSpPr>
        <p:spPr bwMode="auto">
          <a:xfrm>
            <a:off x="7019925" y="2205038"/>
            <a:ext cx="241300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"/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5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5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5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5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5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5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0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5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5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5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05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05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05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05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0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0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0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5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05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  <p:bldP spid="305157" grpId="0" animBg="1"/>
      <p:bldP spid="305158" grpId="0" animBg="1"/>
      <p:bldP spid="305159" grpId="0" animBg="1"/>
      <p:bldP spid="305160" grpId="0" animBg="1"/>
      <p:bldP spid="305162" grpId="0"/>
      <p:bldP spid="305163" grpId="0"/>
      <p:bldP spid="305164" grpId="0"/>
      <p:bldP spid="305165" grpId="0"/>
      <p:bldP spid="305166" grpId="0"/>
      <p:bldP spid="305167" grpId="0"/>
      <p:bldP spid="305168" grpId="0"/>
      <p:bldP spid="305169" grpId="0" animBg="1"/>
      <p:bldP spid="305170" grpId="0"/>
      <p:bldP spid="305172" grpId="0" animBg="1"/>
      <p:bldP spid="305173" grpId="0" animBg="1"/>
      <p:bldP spid="305174" grpId="0" animBg="1"/>
      <p:bldP spid="305175" grpId="0" animBg="1"/>
      <p:bldP spid="305176" grpId="0"/>
      <p:bldP spid="305177" grpId="0"/>
      <p:bldP spid="305178" grpId="0"/>
      <p:bldP spid="305179" grpId="0"/>
      <p:bldP spid="305180" grpId="0"/>
      <p:bldP spid="305181" grpId="0"/>
      <p:bldP spid="305182" grpId="0"/>
      <p:bldP spid="305183" grpId="0" animBg="1"/>
      <p:bldP spid="305185" grpId="0"/>
      <p:bldP spid="305186" grpId="0" animBg="1"/>
      <p:bldP spid="305187" grpId="0" animBg="1"/>
      <p:bldP spid="305189" grpId="0" animBg="1"/>
      <p:bldP spid="305190" grpId="0"/>
      <p:bldP spid="305191" grpId="0"/>
      <p:bldP spid="305192" grpId="0" animBg="1"/>
      <p:bldP spid="305193" grpId="0"/>
      <p:bldP spid="305194" grpId="0" animBg="1"/>
      <p:bldP spid="305195" grpId="0" animBg="1"/>
      <p:bldP spid="305196" grpId="0" animBg="1"/>
      <p:bldP spid="305197" grpId="0" animBg="1"/>
      <p:bldP spid="305198" grpId="0"/>
      <p:bldP spid="305199" grpId="0" animBg="1"/>
      <p:bldP spid="305201" grpId="0" animBg="1"/>
      <p:bldP spid="305202" grpId="0" animBg="1"/>
      <p:bldP spid="305204" grpId="0" animBg="1"/>
      <p:bldP spid="3052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№5.</a:t>
            </a:r>
          </a:p>
        </p:txBody>
      </p:sp>
      <p:sp>
        <p:nvSpPr>
          <p:cNvPr id="306180" name="Line 4"/>
          <p:cNvSpPr>
            <a:spLocks noChangeShapeType="1"/>
          </p:cNvSpPr>
          <p:nvPr/>
        </p:nvSpPr>
        <p:spPr bwMode="auto">
          <a:xfrm>
            <a:off x="971550" y="1989138"/>
            <a:ext cx="2160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181" name="Line 5"/>
          <p:cNvSpPr>
            <a:spLocks noChangeShapeType="1"/>
          </p:cNvSpPr>
          <p:nvPr/>
        </p:nvSpPr>
        <p:spPr bwMode="auto">
          <a:xfrm>
            <a:off x="971550" y="1989138"/>
            <a:ext cx="0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182" name="Line 6"/>
          <p:cNvSpPr>
            <a:spLocks noChangeShapeType="1"/>
          </p:cNvSpPr>
          <p:nvPr/>
        </p:nvSpPr>
        <p:spPr bwMode="auto">
          <a:xfrm flipH="1">
            <a:off x="250825" y="1989138"/>
            <a:ext cx="720725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183" name="Line 7"/>
          <p:cNvSpPr>
            <a:spLocks noChangeShapeType="1"/>
          </p:cNvSpPr>
          <p:nvPr/>
        </p:nvSpPr>
        <p:spPr bwMode="auto">
          <a:xfrm>
            <a:off x="250825" y="3357563"/>
            <a:ext cx="4537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184" name="Line 8"/>
          <p:cNvSpPr>
            <a:spLocks noChangeShapeType="1"/>
          </p:cNvSpPr>
          <p:nvPr/>
        </p:nvSpPr>
        <p:spPr bwMode="auto">
          <a:xfrm>
            <a:off x="3132138" y="1989138"/>
            <a:ext cx="1655762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185" name="Text Box 9"/>
          <p:cNvSpPr txBox="1">
            <a:spLocks noChangeArrowheads="1"/>
          </p:cNvSpPr>
          <p:nvPr/>
        </p:nvSpPr>
        <p:spPr bwMode="auto">
          <a:xfrm>
            <a:off x="214282" y="3429000"/>
            <a:ext cx="42068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А</a:t>
            </a:r>
          </a:p>
        </p:txBody>
      </p:sp>
      <p:sp>
        <p:nvSpPr>
          <p:cNvPr id="306186" name="Text Box 10"/>
          <p:cNvSpPr txBox="1">
            <a:spLocks noChangeArrowheads="1"/>
          </p:cNvSpPr>
          <p:nvPr/>
        </p:nvSpPr>
        <p:spPr bwMode="auto">
          <a:xfrm>
            <a:off x="808038" y="1452563"/>
            <a:ext cx="42068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306194" name="Text Box 18"/>
          <p:cNvSpPr txBox="1">
            <a:spLocks noChangeArrowheads="1"/>
          </p:cNvSpPr>
          <p:nvPr/>
        </p:nvSpPr>
        <p:spPr bwMode="auto">
          <a:xfrm>
            <a:off x="3400425" y="1668463"/>
            <a:ext cx="4413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306195" name="Text Box 19"/>
          <p:cNvSpPr txBox="1">
            <a:spLocks noChangeArrowheads="1"/>
          </p:cNvSpPr>
          <p:nvPr/>
        </p:nvSpPr>
        <p:spPr bwMode="auto">
          <a:xfrm>
            <a:off x="4767263" y="3252788"/>
            <a:ext cx="4254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Д</a:t>
            </a:r>
          </a:p>
        </p:txBody>
      </p:sp>
      <p:sp>
        <p:nvSpPr>
          <p:cNvPr id="306196" name="Text Box 20"/>
          <p:cNvSpPr txBox="1">
            <a:spLocks noChangeArrowheads="1"/>
          </p:cNvSpPr>
          <p:nvPr/>
        </p:nvSpPr>
        <p:spPr bwMode="auto">
          <a:xfrm>
            <a:off x="928662" y="3429000"/>
            <a:ext cx="4413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Н</a:t>
            </a:r>
          </a:p>
        </p:txBody>
      </p:sp>
      <p:sp>
        <p:nvSpPr>
          <p:cNvPr id="306197" name="Text Box 21"/>
          <p:cNvSpPr txBox="1">
            <a:spLocks noChangeArrowheads="1"/>
          </p:cNvSpPr>
          <p:nvPr/>
        </p:nvSpPr>
        <p:spPr bwMode="auto">
          <a:xfrm>
            <a:off x="2103438" y="15509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</a:t>
            </a:r>
          </a:p>
        </p:txBody>
      </p:sp>
      <p:sp>
        <p:nvSpPr>
          <p:cNvPr id="306198" name="Text Box 22"/>
          <p:cNvSpPr txBox="1">
            <a:spLocks noChangeArrowheads="1"/>
          </p:cNvSpPr>
          <p:nvPr/>
        </p:nvSpPr>
        <p:spPr bwMode="auto">
          <a:xfrm>
            <a:off x="1023938" y="24145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</a:t>
            </a:r>
          </a:p>
        </p:txBody>
      </p:sp>
      <p:sp>
        <p:nvSpPr>
          <p:cNvPr id="306199" name="Text Box 23"/>
          <p:cNvSpPr txBox="1">
            <a:spLocks noChangeArrowheads="1"/>
          </p:cNvSpPr>
          <p:nvPr/>
        </p:nvSpPr>
        <p:spPr bwMode="auto">
          <a:xfrm>
            <a:off x="2643174" y="342900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7</a:t>
            </a:r>
          </a:p>
        </p:txBody>
      </p:sp>
      <p:sp>
        <p:nvSpPr>
          <p:cNvPr id="306200" name="Text Box 24"/>
          <p:cNvSpPr txBox="1">
            <a:spLocks noChangeArrowheads="1"/>
          </p:cNvSpPr>
          <p:nvPr/>
        </p:nvSpPr>
        <p:spPr bwMode="auto">
          <a:xfrm>
            <a:off x="7143750" y="1766888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Дано:</a:t>
            </a:r>
          </a:p>
        </p:txBody>
      </p:sp>
      <p:sp>
        <p:nvSpPr>
          <p:cNvPr id="306201" name="Text Box 25"/>
          <p:cNvSpPr txBox="1">
            <a:spLocks noChangeArrowheads="1"/>
          </p:cNvSpPr>
          <p:nvPr/>
        </p:nvSpPr>
        <p:spPr bwMode="auto">
          <a:xfrm>
            <a:off x="6000760" y="2428868"/>
            <a:ext cx="208438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ВС:АД:ВН=3:7:2</a:t>
            </a:r>
          </a:p>
          <a:p>
            <a:r>
              <a:rPr lang="en-US" sz="2000" dirty="0"/>
              <a:t>S</a:t>
            </a:r>
            <a:r>
              <a:rPr lang="ru-RU" sz="2000" dirty="0"/>
              <a:t>=90кв.см</a:t>
            </a:r>
          </a:p>
        </p:txBody>
      </p:sp>
      <p:sp>
        <p:nvSpPr>
          <p:cNvPr id="306203" name="Line 27"/>
          <p:cNvSpPr>
            <a:spLocks noChangeShapeType="1"/>
          </p:cNvSpPr>
          <p:nvPr/>
        </p:nvSpPr>
        <p:spPr bwMode="auto">
          <a:xfrm>
            <a:off x="5867400" y="3068638"/>
            <a:ext cx="2881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204" name="Text Box 28"/>
          <p:cNvSpPr txBox="1">
            <a:spLocks noChangeArrowheads="1"/>
          </p:cNvSpPr>
          <p:nvPr/>
        </p:nvSpPr>
        <p:spPr bwMode="auto">
          <a:xfrm>
            <a:off x="5992813" y="3135313"/>
            <a:ext cx="20240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ВС и АД.</a:t>
            </a:r>
          </a:p>
        </p:txBody>
      </p:sp>
      <p:sp>
        <p:nvSpPr>
          <p:cNvPr id="306205" name="Line 29"/>
          <p:cNvSpPr>
            <a:spLocks noChangeShapeType="1"/>
          </p:cNvSpPr>
          <p:nvPr/>
        </p:nvSpPr>
        <p:spPr bwMode="auto">
          <a:xfrm>
            <a:off x="971550" y="31416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206" name="Line 30"/>
          <p:cNvSpPr>
            <a:spLocks noChangeShapeType="1"/>
          </p:cNvSpPr>
          <p:nvPr/>
        </p:nvSpPr>
        <p:spPr bwMode="auto">
          <a:xfrm>
            <a:off x="1187450" y="3141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6207" name="Line 31"/>
          <p:cNvSpPr>
            <a:spLocks noChangeShapeType="1"/>
          </p:cNvSpPr>
          <p:nvPr/>
        </p:nvSpPr>
        <p:spPr bwMode="auto">
          <a:xfrm>
            <a:off x="1116013" y="3141663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6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6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6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6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180" grpId="0" animBg="1"/>
      <p:bldP spid="306181" grpId="0" animBg="1"/>
      <p:bldP spid="306182" grpId="0" animBg="1"/>
      <p:bldP spid="306183" grpId="0" animBg="1"/>
      <p:bldP spid="306184" grpId="0" animBg="1"/>
      <p:bldP spid="306185" grpId="0"/>
      <p:bldP spid="306186" grpId="0"/>
      <p:bldP spid="306194" grpId="0"/>
      <p:bldP spid="306195" grpId="0"/>
      <p:bldP spid="306196" grpId="0"/>
      <p:bldP spid="306197" grpId="0"/>
      <p:bldP spid="306198" grpId="0"/>
      <p:bldP spid="306199" grpId="0"/>
      <p:bldP spid="306200" grpId="0"/>
      <p:bldP spid="306201" grpId="0"/>
      <p:bldP spid="306203" grpId="0" animBg="1"/>
      <p:bldP spid="306204" grpId="0"/>
      <p:bldP spid="306205" grpId="0" animBg="1"/>
      <p:bldP spid="306206" grpId="0" animBg="1"/>
      <p:bldP spid="3062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28596" y="0"/>
            <a:ext cx="68580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Теоретический тест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642918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1 вариант </a:t>
            </a:r>
          </a:p>
          <a:p>
            <a:r>
              <a:rPr lang="ru-RU" sz="2800" b="1" dirty="0" smtClean="0"/>
              <a:t>1</a:t>
            </a:r>
            <a:r>
              <a:rPr lang="ru-RU" sz="2800" b="1" dirty="0"/>
              <a:t>. Выберите верные утверждения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571612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а) площадь прямоугольника равна произведению двух его сторон;                                                                  б) площадь квадрата равна квадрату его стороны;                                                                      в) площадь прямоугольника равна удвоенному произведению двух его соседних сторон. 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71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2</a:t>
            </a:r>
            <a:r>
              <a:rPr lang="ru-RU" sz="2800" b="1" dirty="0"/>
              <a:t>. Закончите фразу : «Площадь ромба равна половине произведения …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70009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а) его сторон;                                                                                                                                                              б) его стороны и высоты, проведенной к этой стороне;                                                                            в) его диагоналей.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214422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3. По формуле </a:t>
            </a:r>
            <a:r>
              <a:rPr lang="en-US" sz="2800" b="1" dirty="0"/>
              <a:t>S</a:t>
            </a:r>
            <a:r>
              <a:rPr lang="ru-RU" sz="2800" b="1" dirty="0"/>
              <a:t>=</a:t>
            </a:r>
            <a:r>
              <a:rPr lang="en-US" sz="2800" b="1" dirty="0"/>
              <a:t>ah</a:t>
            </a:r>
            <a:r>
              <a:rPr lang="en-US" sz="2800" b="1" baseline="-25000" dirty="0"/>
              <a:t>a</a:t>
            </a:r>
            <a:r>
              <a:rPr lang="ru-RU" sz="2800" b="1" dirty="0"/>
              <a:t> можно вычислить площадь: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3071810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а) параллелограмма;                                                                                                                                            б) треугольника;                                                                                                                                      в)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7215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4. Площадь трапеции </a:t>
            </a:r>
            <a:r>
              <a:rPr lang="en-US" sz="2800" b="1" dirty="0"/>
              <a:t>ABCD</a:t>
            </a:r>
            <a:r>
              <a:rPr lang="ru-RU" sz="2800" b="1" dirty="0"/>
              <a:t> с основаниями АВ и </a:t>
            </a:r>
            <a:r>
              <a:rPr lang="en-US" sz="2800" b="1" dirty="0"/>
              <a:t>CD</a:t>
            </a:r>
            <a:r>
              <a:rPr lang="ru-RU" sz="2800" b="1" dirty="0"/>
              <a:t> и высотой ВН вычисляется по формуле: </a:t>
            </a:r>
            <a:endParaRPr lang="ru-RU" sz="2800" dirty="0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13" name="Picture 4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285992"/>
            <a:ext cx="3857652" cy="571504"/>
          </a:xfrm>
          <a:prstGeom prst="rect">
            <a:avLst/>
          </a:prstGeom>
          <a:noFill/>
        </p:spPr>
      </p:pic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8716" name="Picture 4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071810"/>
            <a:ext cx="3857652" cy="571504"/>
          </a:xfrm>
          <a:prstGeom prst="rect">
            <a:avLst/>
          </a:prstGeom>
          <a:noFill/>
        </p:spPr>
      </p:pic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19" name="Picture 4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857628"/>
            <a:ext cx="3786214" cy="571504"/>
          </a:xfrm>
          <a:prstGeom prst="rect">
            <a:avLst/>
          </a:prstGeom>
          <a:noFill/>
        </p:spPr>
      </p:pic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94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71546"/>
            <a:ext cx="7358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5. Выберите верное утверждение:     </a:t>
            </a:r>
            <a:r>
              <a:rPr lang="ru-RU" sz="2800" b="1" dirty="0" smtClean="0"/>
              <a:t>площадь </a:t>
            </a:r>
            <a:r>
              <a:rPr lang="ru-RU" sz="2800" b="1" dirty="0"/>
              <a:t>прямоугольного треугольника </a:t>
            </a:r>
            <a:r>
              <a:rPr lang="ru-RU" sz="2800" b="1" dirty="0" smtClean="0"/>
              <a:t>равна</a:t>
            </a:r>
            <a:r>
              <a:rPr lang="ru-RU" sz="2800" b="1" dirty="0"/>
              <a:t>:</a:t>
            </a:r>
            <a:endParaRPr lang="ru-RU" sz="2800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2928934"/>
            <a:ext cx="70009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 половине произведения его стороны на какую-либо его высоту;                                                                         б) половине произведения его катетов;                                                                                                                       в) произведению его стороны на проведенную к ней высоту.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214290"/>
            <a:ext cx="7786742" cy="138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В треугольниках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и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MNK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угол В равен  углу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Отношение площадей треугольников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и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MNK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равно: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357430"/>
            <a:ext cx="3143272" cy="928694"/>
          </a:xfrm>
          <a:prstGeom prst="rect">
            <a:avLst/>
          </a:prstGeom>
          <a:noFill/>
        </p:spPr>
      </p:pic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643314"/>
            <a:ext cx="2071702" cy="857256"/>
          </a:xfrm>
          <a:prstGeom prst="rect">
            <a:avLst/>
          </a:prstGeom>
          <a:noFill/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143512"/>
            <a:ext cx="2000264" cy="928694"/>
          </a:xfrm>
          <a:prstGeom prst="rect">
            <a:avLst/>
          </a:prstGeom>
          <a:noFill/>
        </p:spPr>
      </p:pic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57166"/>
            <a:ext cx="6286544" cy="1071570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4000" b="0" i="1" dirty="0" smtClean="0">
                <a:ln w="500"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4000" b="0" i="1" dirty="0">
              <a:ln w="500">
                <a:solidFill>
                  <a:srgbClr val="7030A0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400" dirty="0" smtClean="0"/>
              <a:t>1</a:t>
            </a:r>
            <a:r>
              <a:rPr lang="ru-RU" sz="2400" smtClean="0"/>
              <a:t>.  Провести </a:t>
            </a:r>
            <a:r>
              <a:rPr lang="ru-RU" sz="2400" dirty="0" smtClean="0"/>
              <a:t>диагностику усвоения стандартной системы знаний и умений каждого ученика на заключительном этапе изучения темы: проверить и закрепить теоретический материал; проверить умение слышать и видеть  формулу; совершенствовать навыки решения задач на вычисление площадей фигур; подготовить учащихся к контрольной работе;</a:t>
            </a:r>
          </a:p>
          <a:p>
            <a:pPr algn="just">
              <a:buNone/>
            </a:pPr>
            <a:r>
              <a:rPr lang="ru-RU" sz="2400" dirty="0" smtClean="0"/>
              <a:t>2. Научить обобщать и систематизировать знания, осмысливать материл, делать выводы по материалу обязательного уровня.</a:t>
            </a:r>
          </a:p>
          <a:p>
            <a:pPr algn="just">
              <a:buNone/>
            </a:pPr>
            <a:r>
              <a:rPr lang="ru-RU" sz="2400" dirty="0" smtClean="0"/>
              <a:t>3. Содействовать рациональной организации труда; развивать познавательные процессы, память, воображение, мышление, внимание, наблюдательность, сообразительность; выработать самооценку в выборе пути, критерии оценки своей работы и работы товарища; воспитывать настойчивость, добросовестное отношение к труду, математическую культуру и грамотность.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357166"/>
            <a:ext cx="4071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 урока</a:t>
            </a:r>
            <a:endParaRPr lang="ru-RU" sz="4000" b="1" i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0" y="285728"/>
            <a:ext cx="7715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В треугольниках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MNK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и  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OS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высоты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и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OT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равны.  Тогда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MNK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:S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=…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85720" y="1714488"/>
            <a:ext cx="78581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a)  MN:PO;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MK:PS;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 NK:OS.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к тесту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 вариант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 вариант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928802"/>
          <a:ext cx="7143804" cy="2049694"/>
        </p:xfrm>
        <a:graphic>
          <a:graphicData uri="http://schemas.openxmlformats.org/drawingml/2006/table">
            <a:tbl>
              <a:tblPr/>
              <a:tblGrid>
                <a:gridCol w="1020330"/>
                <a:gridCol w="1020330"/>
                <a:gridCol w="1020330"/>
                <a:gridCol w="1020330"/>
                <a:gridCol w="1020330"/>
                <a:gridCol w="1021077"/>
                <a:gridCol w="1021077"/>
              </a:tblGrid>
              <a:tr h="1068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80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643422"/>
          <a:ext cx="7215239" cy="2214578"/>
        </p:xfrm>
        <a:graphic>
          <a:graphicData uri="http://schemas.openxmlformats.org/drawingml/2006/table">
            <a:tbl>
              <a:tblPr/>
              <a:tblGrid>
                <a:gridCol w="1030533"/>
                <a:gridCol w="1030533"/>
                <a:gridCol w="1030533"/>
                <a:gridCol w="1030533"/>
                <a:gridCol w="1030533"/>
                <a:gridCol w="1031287"/>
                <a:gridCol w="1031287"/>
              </a:tblGrid>
              <a:tr h="1107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07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642918"/>
          <a:ext cx="7572427" cy="61573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86214"/>
                <a:gridCol w="3786213"/>
              </a:tblGrid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1.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</a:t>
                      </a:r>
                      <a:r>
                        <a:rPr kumimoji="0" lang="ru-RU" sz="2800" kern="1200" baseline="-250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тр.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A                      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A)</a:t>
                      </a:r>
                      <a:r>
                        <a:rPr lang="en-US" sz="2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ab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571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85852" y="0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 «Вспомни»</a:t>
            </a:r>
            <a:endParaRPr kumimoji="0" lang="ru-RU" sz="2800" b="1" i="1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214546" y="1071546"/>
            <a:ext cx="135732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034" y="1857364"/>
            <a:ext cx="1500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/>
              <a:t>S</a:t>
            </a:r>
            <a:r>
              <a:rPr lang="ru-RU" sz="2800" baseline="-25000" dirty="0" err="1" smtClean="0"/>
              <a:t>кв.</a:t>
            </a:r>
            <a:r>
              <a:rPr lang="ru-RU" sz="2800" dirty="0" err="1" smtClean="0"/>
              <a:t>=</a:t>
            </a:r>
            <a:endParaRPr lang="ru-RU" sz="2800" dirty="0" smtClean="0"/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1928802"/>
            <a:ext cx="714380" cy="7143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43108" y="185736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2500306"/>
            <a:ext cx="249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1868" y="15001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14678" y="24288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357686" y="214311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000240"/>
            <a:ext cx="1500198" cy="714380"/>
          </a:xfrm>
          <a:prstGeom prst="rect">
            <a:avLst/>
          </a:prstGeom>
          <a:noFill/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307181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71472" y="2928934"/>
            <a:ext cx="14287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араллелограмм 18"/>
          <p:cNvSpPr/>
          <p:nvPr/>
        </p:nvSpPr>
        <p:spPr>
          <a:xfrm>
            <a:off x="2500298" y="2857496"/>
            <a:ext cx="1071570" cy="914400"/>
          </a:xfrm>
          <a:prstGeom prst="parallelogram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143108" y="34290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357422" y="278605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571868" y="278605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50043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357686" y="321468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 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2910" y="421481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500034" y="4000504"/>
            <a:ext cx="16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трап.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Трапеция 30"/>
          <p:cNvSpPr/>
          <p:nvPr/>
        </p:nvSpPr>
        <p:spPr>
          <a:xfrm>
            <a:off x="2714612" y="3929066"/>
            <a:ext cx="914400" cy="785818"/>
          </a:xfrm>
          <a:prstGeom prst="trapezoi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428860" y="450057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428992" y="378619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643306" y="44291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286248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4429124" y="428625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Г)  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ah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0034" y="5143512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ru-RU" sz="2400" baseline="-30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пр.тр.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Прямоугольный треугольник 49"/>
          <p:cNvSpPr/>
          <p:nvPr/>
        </p:nvSpPr>
        <p:spPr>
          <a:xfrm>
            <a:off x="2857488" y="4857760"/>
            <a:ext cx="914400" cy="785818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571736" y="3857628"/>
            <a:ext cx="327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2500298" y="550070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786182" y="542926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429124" y="528638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ah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0034" y="607220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500034" y="6072206"/>
            <a:ext cx="16430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S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прямоуг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786050" y="6000768"/>
            <a:ext cx="914400" cy="6286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428860" y="6488668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585789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3643306" y="585789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3714744" y="64886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4500562" y="61436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57488" y="8572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2500298" y="478632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3214678" y="185736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7715304" cy="6357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857652"/>
              </a:tblGrid>
              <a:tr h="138589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430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430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430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430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7158" y="57148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7. </a:t>
            </a:r>
            <a:r>
              <a:rPr lang="en-US" sz="2400" dirty="0" smtClean="0"/>
              <a:t>S</a:t>
            </a:r>
            <a:r>
              <a:rPr lang="ru-RU" sz="2400" baseline="-25000" dirty="0" err="1" smtClean="0"/>
              <a:t>тр.</a:t>
            </a:r>
            <a:r>
              <a:rPr lang="ru-RU" sz="2400" dirty="0" err="1" smtClean="0"/>
              <a:t>=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42910" y="928670"/>
            <a:ext cx="15716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(формула Герона)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2143108" y="642918"/>
            <a:ext cx="785818" cy="3571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714612" y="428604"/>
            <a:ext cx="1214446" cy="78581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>
            <a:off x="2357422" y="1214422"/>
            <a:ext cx="1571636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71670" y="107154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357422" y="21429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786182" y="78579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143372" y="571480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Ж)  </a:t>
            </a:r>
          </a:p>
          <a:p>
            <a:endParaRPr lang="ru-RU" dirty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28604"/>
            <a:ext cx="857256" cy="857256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92867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857884" y="2071678"/>
            <a:ext cx="785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4" name="AutoShape 8"/>
          <p:cNvSpPr>
            <a:spLocks noChangeShapeType="1"/>
          </p:cNvSpPr>
          <p:nvPr/>
        </p:nvSpPr>
        <p:spPr bwMode="auto">
          <a:xfrm flipV="1">
            <a:off x="1142976" y="-285776"/>
            <a:ext cx="91440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85720" y="2071678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8.S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ромба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Блок-схема: решение 47"/>
          <p:cNvSpPr/>
          <p:nvPr/>
        </p:nvSpPr>
        <p:spPr>
          <a:xfrm>
            <a:off x="2357422" y="1857364"/>
            <a:ext cx="1571636" cy="785818"/>
          </a:xfrm>
          <a:prstGeom prst="flowChartDecis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2071670" y="207167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2786050" y="157161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3857620" y="2000240"/>
            <a:ext cx="46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3214678" y="250030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214810" y="2000240"/>
            <a:ext cx="5000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57158" y="3286124"/>
            <a:ext cx="1714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Равнобедренный треугольник 57"/>
          <p:cNvSpPr/>
          <p:nvPr/>
        </p:nvSpPr>
        <p:spPr>
          <a:xfrm>
            <a:off x="2500298" y="3000372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214546" y="371475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786050" y="278605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3571868" y="3643314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286248" y="3286124"/>
            <a:ext cx="785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И)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143248"/>
            <a:ext cx="214314" cy="857256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5214942" y="3143248"/>
            <a:ext cx="571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357158" y="4500570"/>
            <a:ext cx="1857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 </a:t>
            </a:r>
            <a:r>
              <a:rPr kumimoji="0" lang="ru-RU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Прямоугольный треугольник 67"/>
          <p:cNvSpPr/>
          <p:nvPr/>
        </p:nvSpPr>
        <p:spPr>
          <a:xfrm>
            <a:off x="2714612" y="4214818"/>
            <a:ext cx="914400" cy="914400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2428860" y="48577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2428860" y="407194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3714744" y="485776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4286248" y="4429132"/>
            <a:ext cx="642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594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286256"/>
            <a:ext cx="2857520" cy="785818"/>
          </a:xfrm>
          <a:prstGeom prst="rect">
            <a:avLst/>
          </a:prstGeom>
          <a:noFill/>
        </p:spPr>
      </p:pic>
      <p:sp>
        <p:nvSpPr>
          <p:cNvPr id="77" name="TextBox 76"/>
          <p:cNvSpPr txBox="1"/>
          <p:nvPr/>
        </p:nvSpPr>
        <p:spPr>
          <a:xfrm>
            <a:off x="428596" y="5857892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11. S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трап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Трапеция 77"/>
          <p:cNvSpPr/>
          <p:nvPr/>
        </p:nvSpPr>
        <p:spPr>
          <a:xfrm>
            <a:off x="2428860" y="5429264"/>
            <a:ext cx="1200152" cy="1071570"/>
          </a:xfrm>
          <a:prstGeom prst="trapezoi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>
            <a:stCxn id="78" idx="1"/>
            <a:endCxn id="78" idx="3"/>
          </p:cNvCxnSpPr>
          <p:nvPr/>
        </p:nvCxnSpPr>
        <p:spPr>
          <a:xfrm rot="10800000" flipH="1">
            <a:off x="2562806" y="5965049"/>
            <a:ext cx="9322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2357422" y="628652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500298" y="5715016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3286116" y="5572140"/>
            <a:ext cx="285752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3286116" y="5643578"/>
            <a:ext cx="285752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V="1">
            <a:off x="3428992" y="6072206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3428992" y="6143644"/>
            <a:ext cx="285752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071670" y="621508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00" name="TextBox 99"/>
          <p:cNvSpPr txBox="1"/>
          <p:nvPr/>
        </p:nvSpPr>
        <p:spPr>
          <a:xfrm>
            <a:off x="2357422" y="52863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3500430" y="528638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3714744" y="61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2214546" y="578645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3500430" y="5715016"/>
            <a:ext cx="3321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en-US" dirty="0" smtClean="0"/>
              <a:t>N</a:t>
            </a:r>
            <a:endParaRPr lang="ru-RU" b="1" dirty="0" smtClean="0">
              <a:solidFill>
                <a:schemeClr val="lt1"/>
              </a:solidFill>
            </a:endParaRPr>
          </a:p>
          <a:p>
            <a:pPr fontAlgn="t"/>
            <a:endParaRPr lang="ru-RU" dirty="0" smtClean="0">
              <a:solidFill>
                <a:schemeClr val="dk1"/>
              </a:solidFill>
            </a:endParaRPr>
          </a:p>
          <a:p>
            <a:pPr fontAlgn="t"/>
            <a:endParaRPr lang="ru-RU" dirty="0" smtClean="0">
              <a:solidFill>
                <a:schemeClr val="dk1"/>
              </a:solidFill>
            </a:endParaRPr>
          </a:p>
          <a:p>
            <a:pPr fontAlgn="t"/>
            <a:endParaRPr lang="ru-RU" dirty="0" smtClean="0">
              <a:solidFill>
                <a:schemeClr val="dk1"/>
              </a:solidFill>
            </a:endParaRPr>
          </a:p>
          <a:p>
            <a:pPr fontAlgn="t"/>
            <a:endParaRPr lang="ru-RU" dirty="0" smtClean="0">
              <a:solidFill>
                <a:schemeClr val="dk1"/>
              </a:solidFill>
            </a:endParaRPr>
          </a:p>
          <a:p>
            <a:endParaRPr lang="ru-RU" dirty="0"/>
          </a:p>
        </p:txBody>
      </p:sp>
      <p:pic>
        <p:nvPicPr>
          <p:cNvPr id="10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500702"/>
            <a:ext cx="1143008" cy="928694"/>
          </a:xfrm>
          <a:prstGeom prst="rect">
            <a:avLst/>
          </a:prstGeom>
          <a:noFill/>
        </p:spPr>
      </p:pic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5000628" y="2071678"/>
            <a:ext cx="857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596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143116"/>
            <a:ext cx="142876" cy="500066"/>
          </a:xfrm>
          <a:prstGeom prst="rect">
            <a:avLst/>
          </a:prstGeom>
          <a:noFill/>
        </p:spPr>
      </p:pic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857884" y="2071678"/>
            <a:ext cx="785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286248" y="5715016"/>
            <a:ext cx="617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Л)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714612" y="214290"/>
            <a:ext cx="18918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000240"/>
          <a:ext cx="7715312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92"/>
                <a:gridCol w="701392"/>
                <a:gridCol w="701392"/>
                <a:gridCol w="701392"/>
                <a:gridCol w="701392"/>
                <a:gridCol w="701392"/>
                <a:gridCol w="701392"/>
                <a:gridCol w="701392"/>
                <a:gridCol w="701392"/>
                <a:gridCol w="701392"/>
                <a:gridCol w="701392"/>
              </a:tblGrid>
              <a:tr h="1143008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14290"/>
            <a:ext cx="75650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Устное решение задач по готовым чертежам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3" name="Параллелограмм 12"/>
          <p:cNvSpPr/>
          <p:nvPr/>
        </p:nvSpPr>
        <p:spPr>
          <a:xfrm>
            <a:off x="500034" y="3000372"/>
            <a:ext cx="2071702" cy="1571636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28992" y="114298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435769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264318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643174" y="271462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214546" y="43576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500430" y="2714620"/>
            <a:ext cx="4681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параллелограмм,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ВК  - высоты,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ВН=4,8см, АВ=6см,ВС=10см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1868" y="4572008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Найти: ВК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143638" y="3785396"/>
            <a:ext cx="1571636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928662" y="3000372"/>
            <a:ext cx="1571636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14348" y="457200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500298" y="31432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4000504"/>
            <a:ext cx="3000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357818" y="4572008"/>
            <a:ext cx="1357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57620" y="5429264"/>
            <a:ext cx="30718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                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                                                                                     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</a:t>
            </a:r>
          </a:p>
          <a:p>
            <a:r>
              <a:rPr lang="ru-RU" dirty="0" smtClean="0"/>
              <a:t>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71480"/>
            <a:ext cx="2842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214414" y="2000240"/>
            <a:ext cx="2143140" cy="221457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57224" y="400050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171448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28992" y="407194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142976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178827" y="417909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214414" y="378619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571604" y="400050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57752" y="2000240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29190" y="2500306"/>
            <a:ext cx="2220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AC=BC=4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14876" y="3429000"/>
            <a:ext cx="24449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ABC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071678"/>
            <a:ext cx="238126" cy="523877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42860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14348" y="3929066"/>
            <a:ext cx="2500330" cy="158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392877" y="2964653"/>
            <a:ext cx="1285884" cy="64294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357290" y="2643182"/>
            <a:ext cx="1857388" cy="128588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43240" y="3714752"/>
            <a:ext cx="463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142976" y="228599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378619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143372" y="1571612"/>
            <a:ext cx="1117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071678"/>
            <a:ext cx="3571900" cy="1000132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43438" y="1714488"/>
            <a:ext cx="3357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6314" y="235743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928934"/>
            <a:ext cx="3643338" cy="78581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3857620" y="3786190"/>
            <a:ext cx="300039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Найти: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857620" y="1928802"/>
            <a:ext cx="385765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Дано: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-ромб,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=16, 	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=48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4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786182" y="3357562"/>
            <a:ext cx="264320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2427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Найти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BD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>
            <a:off x="428596" y="2357430"/>
            <a:ext cx="2714644" cy="2214578"/>
          </a:xfrm>
          <a:prstGeom prst="flowChartDecis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328612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14480" y="207167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321468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45720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86116" y="571480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 4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6" idx="1"/>
            <a:endCxn id="6" idx="3"/>
          </p:cNvCxnSpPr>
          <p:nvPr/>
        </p:nvCxnSpPr>
        <p:spPr>
          <a:xfrm rot="10800000" flipH="1">
            <a:off x="428596" y="3464719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678629" y="3464717"/>
            <a:ext cx="2214578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929190" y="2071678"/>
            <a:ext cx="31432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Дано: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-трапеция,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929190" y="3071810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BC:AD=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BK=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929190" y="4000504"/>
            <a:ext cx="24288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80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929190" y="4572008"/>
            <a:ext cx="20717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Найти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BC, AD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571480"/>
            <a:ext cx="1085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 5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рапеция 7"/>
          <p:cNvSpPr/>
          <p:nvPr/>
        </p:nvSpPr>
        <p:spPr>
          <a:xfrm>
            <a:off x="857224" y="2357430"/>
            <a:ext cx="3214710" cy="2571768"/>
          </a:xfrm>
          <a:prstGeom prst="trapezoid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250001" y="3607595"/>
            <a:ext cx="257176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472" y="478632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285852" y="20002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357554" y="192880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143372" y="47148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500166" y="50006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71604" y="435769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857356" y="464344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52"/>
            <a:ext cx="7286676" cy="634651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1. Мотивационная беседа с последующей постановкой цели.</a:t>
            </a:r>
          </a:p>
          <a:p>
            <a:pPr>
              <a:buNone/>
            </a:pPr>
            <a:r>
              <a:rPr lang="ru-RU" dirty="0" smtClean="0"/>
              <a:t>2. Проверка домашнего задания</a:t>
            </a:r>
            <a:r>
              <a:rPr lang="ru-RU" dirty="0" smtClean="0"/>
              <a:t>. Защита проектов-презентаций.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Актуализация опорных знаний – теоретический тест, с помощью которого ведется повторение основных вопросов темы.</a:t>
            </a:r>
          </a:p>
          <a:p>
            <a:pPr>
              <a:buNone/>
            </a:pPr>
            <a:r>
              <a:rPr lang="ru-RU" dirty="0" smtClean="0"/>
              <a:t>4. Диагностика усвоения системы знаний и умений и ее применение для выполнения практических заданий стандартного уровня с переходом на более высокий уровень: </a:t>
            </a:r>
          </a:p>
          <a:p>
            <a:pPr>
              <a:buNone/>
            </a:pPr>
            <a:r>
              <a:rPr lang="ru-RU" dirty="0" smtClean="0"/>
              <a:t>   а) конкурс «Вспомни».</a:t>
            </a:r>
          </a:p>
          <a:p>
            <a:pPr>
              <a:buNone/>
            </a:pPr>
            <a:r>
              <a:rPr lang="ru-RU" dirty="0" smtClean="0"/>
              <a:t>   б) устное решение задач.</a:t>
            </a:r>
          </a:p>
          <a:p>
            <a:pPr>
              <a:buNone/>
            </a:pPr>
            <a:r>
              <a:rPr lang="ru-RU" dirty="0" smtClean="0"/>
              <a:t>   в)  письменное  решение задач.</a:t>
            </a:r>
          </a:p>
          <a:p>
            <a:pPr>
              <a:buNone/>
            </a:pPr>
            <a:r>
              <a:rPr lang="ru-RU" dirty="0" smtClean="0"/>
              <a:t>5. Подведение итогов урока.</a:t>
            </a:r>
          </a:p>
          <a:p>
            <a:pPr>
              <a:buNone/>
            </a:pPr>
            <a:r>
              <a:rPr lang="ru-RU" dirty="0" smtClean="0"/>
              <a:t>6. Домашнее задание. </a:t>
            </a:r>
          </a:p>
          <a:p>
            <a:pPr>
              <a:buNone/>
            </a:pPr>
            <a:r>
              <a:rPr lang="ru-RU" dirty="0" smtClean="0"/>
              <a:t>7. Рефлексия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214290"/>
            <a:ext cx="41485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урока</a:t>
            </a:r>
            <a:endParaRPr lang="ru-RU" sz="4000" b="1" i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4744" y="571480"/>
            <a:ext cx="957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№6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643438" y="2928934"/>
            <a:ext cx="38576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=5 см,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=17см,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=13см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428868"/>
            <a:ext cx="30673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ABCD-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прямоуг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48869" y="4000504"/>
            <a:ext cx="3194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Найти : площадь трапеции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00100" y="4286256"/>
            <a:ext cx="3143272" cy="7143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107125" y="3393281"/>
            <a:ext cx="1785950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00100" y="2500306"/>
            <a:ext cx="1785950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536017" y="2750339"/>
            <a:ext cx="1857388" cy="135732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857356" y="3429000"/>
            <a:ext cx="185738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14876" y="1857364"/>
            <a:ext cx="1117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endParaRPr lang="ru-RU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1472" y="421481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207167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571736" y="207167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929058" y="43576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643174" y="435769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5380672"/>
            <a:ext cx="79295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857224" y="142852"/>
            <a:ext cx="6715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Письменное решение задач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1802" y="714356"/>
            <a:ext cx="1891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Задача №1 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643438" y="1500174"/>
            <a:ext cx="30718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Дано: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1500174"/>
            <a:ext cx="285752" cy="428628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286512" y="1500174"/>
            <a:ext cx="12858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714876" y="1928802"/>
            <a:ext cx="2786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=3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=6см,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786314" y="2357430"/>
            <a:ext cx="28575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OD=4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714876" y="2714620"/>
            <a:ext cx="2786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AOC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S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39 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4714876" y="3214686"/>
            <a:ext cx="20717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Найти: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AOC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571472" y="1428736"/>
            <a:ext cx="2357454" cy="192882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1428728" y="1571612"/>
            <a:ext cx="2143140" cy="21431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07125" y="2035959"/>
            <a:ext cx="1785950" cy="85725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2107389" y="2250273"/>
            <a:ext cx="2286016" cy="64294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58" y="328612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214414" y="121442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714612" y="11429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571868" y="357187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928794" y="171448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714480" y="15716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357422" y="135729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500298" y="28574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264318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21428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000628" y="46434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14282" y="50004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214546" y="857232"/>
            <a:ext cx="371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7239000" cy="4846320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Треугольники </a:t>
            </a:r>
            <a:r>
              <a:rPr lang="en-US" dirty="0" smtClean="0"/>
              <a:t>AOC</a:t>
            </a:r>
            <a:r>
              <a:rPr lang="ru-RU" dirty="0" smtClean="0"/>
              <a:t>  и   </a:t>
            </a:r>
            <a:r>
              <a:rPr lang="en-US" dirty="0" smtClean="0"/>
              <a:t>BOD</a:t>
            </a:r>
            <a:r>
              <a:rPr lang="ru-RU" dirty="0" smtClean="0"/>
              <a:t>  имеют равные углы </a:t>
            </a:r>
            <a:r>
              <a:rPr lang="en-US" dirty="0" smtClean="0"/>
              <a:t>(   AOC=   BOD</a:t>
            </a:r>
            <a:r>
              <a:rPr lang="ru-RU" dirty="0" smtClean="0"/>
              <a:t>, как </a:t>
            </a:r>
            <a:r>
              <a:rPr lang="ru-RU" dirty="0" smtClean="0"/>
              <a:t>вертикальные), значит , 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Так как                   = 39, то          +</a:t>
            </a: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= 39, тогда           =24      , следовательно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Ответ: 24</a:t>
            </a:r>
            <a:endParaRPr lang="ru-RU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3464" y="2000241"/>
            <a:ext cx="241411" cy="500066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143248"/>
            <a:ext cx="857256" cy="92869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3357562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3143248"/>
            <a:ext cx="1000132" cy="88247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14678" y="3357562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143248"/>
            <a:ext cx="1285884" cy="857256"/>
          </a:xfrm>
          <a:prstGeom prst="rect">
            <a:avLst/>
          </a:prstGeom>
          <a:noFill/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214686"/>
            <a:ext cx="436565" cy="78581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286380" y="3357562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тогда</a:t>
            </a:r>
            <a:endParaRPr lang="ru-RU" dirty="0"/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000372"/>
            <a:ext cx="1143008" cy="1055084"/>
          </a:xfrm>
          <a:prstGeom prst="rect">
            <a:avLst/>
          </a:prstGeom>
          <a:noFill/>
        </p:spPr>
      </p:pic>
      <p:pic>
        <p:nvPicPr>
          <p:cNvPr id="13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3286123"/>
            <a:ext cx="857256" cy="589363"/>
          </a:xfrm>
          <a:prstGeom prst="rect">
            <a:avLst/>
          </a:prstGeom>
          <a:noFill/>
        </p:spPr>
      </p:pic>
      <p:pic>
        <p:nvPicPr>
          <p:cNvPr id="14" name="Picture 1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071678"/>
            <a:ext cx="202325" cy="419101"/>
          </a:xfrm>
          <a:prstGeom prst="rect">
            <a:avLst/>
          </a:prstGeom>
          <a:noFill/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143380"/>
            <a:ext cx="866778" cy="544982"/>
          </a:xfrm>
          <a:prstGeom prst="rect">
            <a:avLst/>
          </a:prstGeom>
          <a:noFill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143380"/>
            <a:ext cx="733862" cy="500066"/>
          </a:xfrm>
          <a:prstGeom prst="rect">
            <a:avLst/>
          </a:prstGeom>
          <a:noFill/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143380"/>
            <a:ext cx="857256" cy="642942"/>
          </a:xfrm>
          <a:prstGeom prst="rect">
            <a:avLst/>
          </a:prstGeom>
          <a:noFill/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214818"/>
            <a:ext cx="1176341" cy="571504"/>
          </a:xfrm>
          <a:prstGeom prst="rect">
            <a:avLst/>
          </a:prstGeom>
          <a:noFill/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643446"/>
            <a:ext cx="1000132" cy="714380"/>
          </a:xfrm>
          <a:prstGeom prst="rect">
            <a:avLst/>
          </a:prstGeom>
          <a:noFill/>
        </p:spPr>
      </p:pic>
      <p:pic>
        <p:nvPicPr>
          <p:cNvPr id="21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786322"/>
            <a:ext cx="727369" cy="500066"/>
          </a:xfrm>
          <a:prstGeom prst="rect">
            <a:avLst/>
          </a:prstGeom>
          <a:noFill/>
        </p:spPr>
      </p:pic>
      <p:pic>
        <p:nvPicPr>
          <p:cNvPr id="22" name="Picture 22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857760"/>
            <a:ext cx="487077" cy="428628"/>
          </a:xfrm>
          <a:prstGeom prst="rect">
            <a:avLst/>
          </a:prstGeom>
          <a:noFill/>
        </p:spPr>
      </p:pic>
      <p:pic>
        <p:nvPicPr>
          <p:cNvPr id="23" name="Picture 25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5214950"/>
            <a:ext cx="1285884" cy="803678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2143108" y="5500702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24=15</a:t>
            </a:r>
            <a:endParaRPr lang="ru-RU" dirty="0"/>
          </a:p>
        </p:txBody>
      </p:sp>
      <p:pic>
        <p:nvPicPr>
          <p:cNvPr id="25" name="Picture 2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5429264"/>
            <a:ext cx="642942" cy="461012"/>
          </a:xfrm>
          <a:prstGeom prst="rect">
            <a:avLst/>
          </a:prstGeom>
          <a:noFill/>
        </p:spPr>
      </p:pic>
      <p:pic>
        <p:nvPicPr>
          <p:cNvPr id="26" name="Picture 2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857892"/>
            <a:ext cx="642942" cy="461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0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Задача № 2</a:t>
            </a: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1214422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Дано: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МРК,  Т€ МК, МТ=5см, КТ=10см,МР=12см,      КР=9см.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500694" y="1357298"/>
            <a:ext cx="142876" cy="142876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57224" y="2428868"/>
            <a:ext cx="3071834" cy="158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57224" y="1000108"/>
            <a:ext cx="1857388" cy="142876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607455" y="1107265"/>
            <a:ext cx="1428760" cy="121444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472" y="2214554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643174" y="6429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929058" y="22145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1643042" y="1357298"/>
            <a:ext cx="1428760" cy="71438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14876" y="2143116"/>
            <a:ext cx="2601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Найти: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МРТ,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PTK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85918" y="242886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2035951" y="1750207"/>
            <a:ext cx="135732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714612" y="2143116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2928926" y="228599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Формула" r:id="rId3" imgW="114120" imgH="215640" progId="Equation.3">
              <p:embed/>
            </p:oleObj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500298" y="2428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7239000" cy="114300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способ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 способ (решить самостоятельно дома)</a:t>
            </a:r>
            <a:endParaRPr lang="ru-RU" dirty="0"/>
          </a:p>
        </p:txBody>
      </p:sp>
      <p:pic>
        <p:nvPicPr>
          <p:cNvPr id="43010" name="Picture 2" descr="http://festival.1september.ru/articles/640898/img7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071678"/>
            <a:ext cx="9144725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929198"/>
            <a:ext cx="372670" cy="428628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929198"/>
            <a:ext cx="785818" cy="50006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85720" y="214290"/>
            <a:ext cx="771530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к контрольной работе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1 уровень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№1. Сторона треугольника равна 5 см, а высота, проведенная к ней, в два раза больше стороны. Найдите площадь треугольника.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№2. Катеты прямоугольного треугольника равны 6 и 8 см. Найдите гипотенузу и площадь треугольника.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№3. Найдите площадь и периметр ромба, если его диагонали равны 8 и 10 см.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№4.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 прямоугольной трапеции АВСК большая боковая равна 3     см,            , а высота СН делит основание АК пополам. Найдите площадь трапеции.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5720" y="571480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572000" y="2143116"/>
            <a:ext cx="2199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2071678"/>
            <a:ext cx="57150" cy="209550"/>
          </a:xfrm>
          <a:prstGeom prst="rect">
            <a:avLst/>
          </a:prstGeom>
          <a:noFill/>
        </p:spPr>
      </p:pic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9946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071810"/>
            <a:ext cx="857256" cy="428628"/>
          </a:xfrm>
          <a:prstGeom prst="rect">
            <a:avLst/>
          </a:prstGeom>
          <a:noFill/>
        </p:spPr>
      </p:pic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071810"/>
            <a:ext cx="723901" cy="500066"/>
          </a:xfrm>
          <a:prstGeom prst="rect">
            <a:avLst/>
          </a:prstGeom>
          <a:noFill/>
        </p:spPr>
      </p:pic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57158" y="928670"/>
            <a:ext cx="735811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№1. Смежные стороны параллелограмма 52 и 30 см, а острый угол равен 30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Найдите площадь параллелограмма.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№2. Вычислите площадь трапеции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ABCD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основаниями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если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=24см, ВС=16см,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1214414" y="3000372"/>
            <a:ext cx="5000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357158" y="3357562"/>
            <a:ext cx="7429552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№3. Дан треугольник АВС. На стороне АС отмечена точка К так, что АК=6см, КС=9см. Найдите площади треугольников АВК и СВК, если АВ=13см,  ВС=14см.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№4. Высота равностороннего треугольника равна 6см. Найдите сумму расстояний от произвольной точки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взятой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 этого треугольника, до его сторон.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7290" y="3071810"/>
            <a:ext cx="34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143240" y="357166"/>
            <a:ext cx="1753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 уровень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500306"/>
            <a:ext cx="6500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Спасибо за урок!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  </a:t>
            </a:r>
            <a:br>
              <a:rPr lang="ru-RU"/>
            </a:br>
            <a:endParaRPr lang="ru-RU"/>
          </a:p>
        </p:txBody>
      </p:sp>
      <p:sp>
        <p:nvSpPr>
          <p:cNvPr id="2334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11188" y="2133600"/>
            <a:ext cx="8007350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dirty="0"/>
          </a:p>
          <a:p>
            <a:pPr>
              <a:lnSpc>
                <a:spcPct val="80000"/>
              </a:lnSpc>
            </a:pPr>
            <a:r>
              <a:rPr lang="ru-RU" dirty="0"/>
              <a:t>  </a:t>
            </a:r>
            <a:r>
              <a:rPr lang="ru-RU" dirty="0" smtClean="0"/>
              <a:t>   </a:t>
            </a:r>
            <a:r>
              <a:rPr lang="ru-RU" dirty="0"/>
              <a:t>А                  В</a:t>
            </a:r>
          </a:p>
          <a:p>
            <a:pPr>
              <a:lnSpc>
                <a:spcPct val="80000"/>
              </a:lnSpc>
            </a:pPr>
            <a:endParaRPr lang="ru-RU" dirty="0"/>
          </a:p>
          <a:p>
            <a:pPr algn="r">
              <a:lnSpc>
                <a:spcPct val="80000"/>
              </a:lnSpc>
              <a:buFont typeface="Wingdings" pitchFamily="2" charset="2"/>
              <a:buNone/>
            </a:pPr>
            <a:endParaRPr lang="ru-RU" dirty="0"/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Арисова Анастасия</a:t>
            </a:r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Ученица 8 а класса</a:t>
            </a:r>
          </a:p>
          <a:p>
            <a:pPr marL="0" indent="0" algn="r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СОШ № 40</a:t>
            </a:r>
            <a:endParaRPr lang="ru-RU" dirty="0" smtClean="0"/>
          </a:p>
        </p:txBody>
      </p:sp>
      <p:sp>
        <p:nvSpPr>
          <p:cNvPr id="233476" name="WordArt 4"/>
          <p:cNvSpPr>
            <a:spLocks noChangeArrowheads="1" noChangeShapeType="1" noTextEdit="1"/>
          </p:cNvSpPr>
          <p:nvPr/>
        </p:nvSpPr>
        <p:spPr bwMode="auto">
          <a:xfrm>
            <a:off x="1547813" y="260350"/>
            <a:ext cx="5616575" cy="24257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ru-RU" sz="54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Трапеция</a:t>
            </a:r>
          </a:p>
        </p:txBody>
      </p:sp>
      <p:sp>
        <p:nvSpPr>
          <p:cNvPr id="233477" name="AutoShape 5"/>
          <p:cNvSpPr>
            <a:spLocks noChangeArrowheads="1"/>
          </p:cNvSpPr>
          <p:nvPr/>
        </p:nvSpPr>
        <p:spPr bwMode="auto">
          <a:xfrm rot="10800000">
            <a:off x="1142976" y="2857496"/>
            <a:ext cx="3167063" cy="1295400"/>
          </a:xfrm>
          <a:prstGeom prst="flowChartManualOperati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2862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4286256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 animBg="1"/>
      <p:bldP spid="2334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23850" y="2924175"/>
            <a:ext cx="77771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«Трапеция»- слово греческое, означавшее в древности  «столик» (по гречески  «трапедзион» -обеденный стол) </a:t>
            </a:r>
          </a:p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 В начале термин «трапеция» применяется  не в современном , в другом смысле любой четырехугольник.  Трапеция в нашем смысле встречается впервые у древнегреческого математика  Пасидона. В средние века трапецей называли, по Евклиду, любой четырехугольник.Лишь в 18 веке слово приобретает современный смысл.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2352675" y="25415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,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 rot="10800000">
            <a:off x="6877050" y="908050"/>
            <a:ext cx="1873250" cy="86995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WordArt 15"/>
          <p:cNvSpPr>
            <a:spLocks noChangeArrowheads="1" noChangeShapeType="1" noTextEdit="1"/>
          </p:cNvSpPr>
          <p:nvPr/>
        </p:nvSpPr>
        <p:spPr bwMode="auto">
          <a:xfrm>
            <a:off x="539750" y="765175"/>
            <a:ext cx="5183188" cy="1295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Трапеция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8" grpId="0"/>
      <p:bldP spid="143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65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2636838"/>
            <a:ext cx="2159000" cy="1735137"/>
            <a:chOff x="295" y="2160"/>
            <a:chExt cx="1360" cy="1093"/>
          </a:xfrm>
        </p:grpSpPr>
        <p:sp>
          <p:nvSpPr>
            <p:cNvPr id="236549" name="AutoShape 5"/>
            <p:cNvSpPr>
              <a:spLocks noChangeArrowheads="1"/>
            </p:cNvSpPr>
            <p:nvPr/>
          </p:nvSpPr>
          <p:spPr bwMode="auto">
            <a:xfrm rot="10800000">
              <a:off x="521" y="2387"/>
              <a:ext cx="1043" cy="57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50" name="Line 6"/>
            <p:cNvSpPr>
              <a:spLocks noChangeShapeType="1"/>
            </p:cNvSpPr>
            <p:nvPr/>
          </p:nvSpPr>
          <p:spPr bwMode="auto">
            <a:xfrm>
              <a:off x="793" y="2387"/>
              <a:ext cx="0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6551" name="Text Box 7"/>
            <p:cNvSpPr txBox="1">
              <a:spLocks noChangeArrowheads="1"/>
            </p:cNvSpPr>
            <p:nvPr/>
          </p:nvSpPr>
          <p:spPr bwMode="auto">
            <a:xfrm>
              <a:off x="295" y="3022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Garamond" pitchFamily="18" charset="0"/>
                </a:rPr>
                <a:t>A</a:t>
              </a:r>
              <a:endParaRPr lang="ru-RU" sz="1800">
                <a:latin typeface="Garamond" pitchFamily="18" charset="0"/>
              </a:endParaRPr>
            </a:p>
          </p:txBody>
        </p:sp>
        <p:sp>
          <p:nvSpPr>
            <p:cNvPr id="236552" name="Text Box 8"/>
            <p:cNvSpPr txBox="1">
              <a:spLocks noChangeArrowheads="1"/>
            </p:cNvSpPr>
            <p:nvPr/>
          </p:nvSpPr>
          <p:spPr bwMode="auto">
            <a:xfrm>
              <a:off x="703" y="3022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Garamond" pitchFamily="18" charset="0"/>
                </a:rPr>
                <a:t>E</a:t>
              </a:r>
              <a:endParaRPr lang="ru-RU" sz="1800">
                <a:latin typeface="Garamond" pitchFamily="18" charset="0"/>
              </a:endParaRPr>
            </a:p>
          </p:txBody>
        </p:sp>
        <p:sp>
          <p:nvSpPr>
            <p:cNvPr id="236553" name="Text Box 9"/>
            <p:cNvSpPr txBox="1">
              <a:spLocks noChangeArrowheads="1"/>
            </p:cNvSpPr>
            <p:nvPr/>
          </p:nvSpPr>
          <p:spPr bwMode="auto">
            <a:xfrm>
              <a:off x="1383" y="297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Garamond" pitchFamily="18" charset="0"/>
                </a:rPr>
                <a:t>D</a:t>
              </a:r>
              <a:endParaRPr lang="ru-RU" sz="1800">
                <a:latin typeface="Garamond" pitchFamily="18" charset="0"/>
              </a:endParaRPr>
            </a:p>
          </p:txBody>
        </p:sp>
        <p:sp>
          <p:nvSpPr>
            <p:cNvPr id="236554" name="Text Box 10"/>
            <p:cNvSpPr txBox="1">
              <a:spLocks noChangeArrowheads="1"/>
            </p:cNvSpPr>
            <p:nvPr/>
          </p:nvSpPr>
          <p:spPr bwMode="auto">
            <a:xfrm>
              <a:off x="521" y="216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Garamond" pitchFamily="18" charset="0"/>
                </a:rPr>
                <a:t>B</a:t>
              </a:r>
              <a:endParaRPr lang="ru-RU" sz="1800">
                <a:latin typeface="Garamond" pitchFamily="18" charset="0"/>
              </a:endParaRPr>
            </a:p>
          </p:txBody>
        </p:sp>
        <p:sp>
          <p:nvSpPr>
            <p:cNvPr id="236555" name="Text Box 11"/>
            <p:cNvSpPr txBox="1">
              <a:spLocks noChangeArrowheads="1"/>
            </p:cNvSpPr>
            <p:nvPr/>
          </p:nvSpPr>
          <p:spPr bwMode="auto">
            <a:xfrm>
              <a:off x="1247" y="2160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Garamond" pitchFamily="18" charset="0"/>
                </a:rPr>
                <a:t>C</a:t>
              </a:r>
              <a:endParaRPr lang="ru-RU" sz="1800">
                <a:latin typeface="Garamond" pitchFamily="18" charset="0"/>
              </a:endParaRPr>
            </a:p>
          </p:txBody>
        </p:sp>
      </p:grp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3454400" y="3141663"/>
            <a:ext cx="56896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Высота трапеции- перпендикуляр,</a:t>
            </a:r>
            <a:r>
              <a:rPr lang="en-US" sz="1800">
                <a:latin typeface="Garamond" pitchFamily="18" charset="0"/>
              </a:rPr>
              <a:t> </a:t>
            </a:r>
            <a:r>
              <a:rPr lang="ru-RU" sz="1800">
                <a:latin typeface="Garamond" pitchFamily="18" charset="0"/>
              </a:rPr>
              <a:t>проведенный из любой точки одного из оснований к прямой,</a:t>
            </a:r>
            <a:r>
              <a:rPr lang="en-US" sz="1800">
                <a:latin typeface="Garamond" pitchFamily="18" charset="0"/>
              </a:rPr>
              <a:t> </a:t>
            </a:r>
            <a:r>
              <a:rPr lang="ru-RU" sz="1800">
                <a:latin typeface="Garamond" pitchFamily="18" charset="0"/>
              </a:rPr>
              <a:t>содержащий другое основание.</a:t>
            </a:r>
          </a:p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Высота прямоугольной трапеции равна боковой стороне ,перпендикулярной  основаниям.</a:t>
            </a:r>
          </a:p>
        </p:txBody>
      </p:sp>
      <p:sp>
        <p:nvSpPr>
          <p:cNvPr id="236557" name="Text Box 13"/>
          <p:cNvSpPr txBox="1">
            <a:spLocks noChangeArrowheads="1"/>
          </p:cNvSpPr>
          <p:nvPr/>
        </p:nvSpPr>
        <p:spPr bwMode="auto">
          <a:xfrm>
            <a:off x="646113" y="4508500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ВЕ- высота трапеции АВС</a:t>
            </a:r>
            <a:r>
              <a:rPr lang="en-US" sz="1800">
                <a:latin typeface="Garamond" pitchFamily="18" charset="0"/>
              </a:rPr>
              <a:t>D</a:t>
            </a:r>
            <a:endParaRPr lang="ru-RU" sz="1800">
              <a:latin typeface="Garamond" pitchFamily="18" charset="0"/>
            </a:endParaRPr>
          </a:p>
        </p:txBody>
      </p:sp>
      <p:graphicFrame>
        <p:nvGraphicFramePr>
          <p:cNvPr id="236558" name="Object 14"/>
          <p:cNvGraphicFramePr>
            <a:graphicFrameLocks noChangeAspect="1"/>
          </p:cNvGraphicFramePr>
          <p:nvPr/>
        </p:nvGraphicFramePr>
        <p:xfrm>
          <a:off x="4765675" y="2528888"/>
          <a:ext cx="114300" cy="215900"/>
        </p:xfrm>
        <a:graphic>
          <a:graphicData uri="http://schemas.openxmlformats.org/presentationml/2006/ole">
            <p:oleObj spid="_x0000_s46082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236559" name="Object 15"/>
          <p:cNvGraphicFramePr>
            <a:graphicFrameLocks noChangeAspect="1"/>
          </p:cNvGraphicFramePr>
          <p:nvPr/>
        </p:nvGraphicFramePr>
        <p:xfrm>
          <a:off x="4765675" y="2528888"/>
          <a:ext cx="114300" cy="215900"/>
        </p:xfrm>
        <a:graphic>
          <a:graphicData uri="http://schemas.openxmlformats.org/presentationml/2006/ole">
            <p:oleObj spid="_x0000_s46083" name="Формула" r:id="rId4" imgW="114120" imgH="215640" progId="Equation.3">
              <p:embed/>
            </p:oleObj>
          </a:graphicData>
        </a:graphic>
      </p:graphicFrame>
      <p:sp>
        <p:nvSpPr>
          <p:cNvPr id="236561" name="Line 17"/>
          <p:cNvSpPr>
            <a:spLocks noChangeShapeType="1"/>
          </p:cNvSpPr>
          <p:nvPr/>
        </p:nvSpPr>
        <p:spPr bwMode="auto">
          <a:xfrm>
            <a:off x="1403350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6562" name="Line 18"/>
          <p:cNvSpPr>
            <a:spLocks noChangeShapeType="1"/>
          </p:cNvSpPr>
          <p:nvPr/>
        </p:nvSpPr>
        <p:spPr bwMode="auto">
          <a:xfrm>
            <a:off x="1619250" y="3716338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6563" name="WordArt 19"/>
          <p:cNvSpPr>
            <a:spLocks noChangeArrowheads="1" noChangeShapeType="1" noTextEdit="1"/>
          </p:cNvSpPr>
          <p:nvPr/>
        </p:nvSpPr>
        <p:spPr bwMode="auto">
          <a:xfrm>
            <a:off x="3132138" y="1557338"/>
            <a:ext cx="2808287" cy="307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ВЫСОТА</a:t>
            </a:r>
          </a:p>
        </p:txBody>
      </p:sp>
      <p:sp>
        <p:nvSpPr>
          <p:cNvPr id="236564" name="Line 20"/>
          <p:cNvSpPr>
            <a:spLocks noChangeShapeType="1"/>
          </p:cNvSpPr>
          <p:nvPr/>
        </p:nvSpPr>
        <p:spPr bwMode="auto">
          <a:xfrm>
            <a:off x="1979613" y="3933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6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6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867400" y="4724400"/>
            <a:ext cx="2736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Garamond" pitchFamily="18" charset="0"/>
              </a:rPr>
              <a:t>Равнобедренная трапеция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68313" y="4652963"/>
            <a:ext cx="3167062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Garamond" pitchFamily="18" charset="0"/>
              </a:rPr>
              <a:t>Прямоугольная</a:t>
            </a:r>
            <a:r>
              <a:rPr lang="ru-RU">
                <a:latin typeface="Garamond" pitchFamily="18" charset="0"/>
              </a:rPr>
              <a:t> трапеция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827088" y="2852738"/>
            <a:ext cx="2592387" cy="1152525"/>
            <a:chOff x="2517" y="754"/>
            <a:chExt cx="952" cy="726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2517" y="754"/>
              <a:ext cx="952" cy="726"/>
              <a:chOff x="2472" y="935"/>
              <a:chExt cx="952" cy="726"/>
            </a:xfrm>
          </p:grpSpPr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2472" y="935"/>
                <a:ext cx="0" cy="7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2472" y="1661"/>
                <a:ext cx="9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2472" y="935"/>
                <a:ext cx="58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3061" y="935"/>
                <a:ext cx="363" cy="7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2517" y="1253"/>
              <a:ext cx="182" cy="227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539750" y="2492375"/>
            <a:ext cx="3587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А</a:t>
            </a:r>
          </a:p>
        </p:txBody>
      </p:sp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2411413" y="2565400"/>
            <a:ext cx="3603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В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323850" y="3860800"/>
            <a:ext cx="576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С</a:t>
            </a:r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3348038" y="3860800"/>
            <a:ext cx="431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</a:t>
            </a:r>
            <a:endParaRPr lang="ru-RU" sz="1800"/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5867400" y="3573463"/>
            <a:ext cx="57626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С</a:t>
            </a:r>
          </a:p>
        </p:txBody>
      </p:sp>
      <p:sp>
        <p:nvSpPr>
          <p:cNvPr id="2111" name="Text Box 63"/>
          <p:cNvSpPr txBox="1">
            <a:spLocks noChangeArrowheads="1"/>
          </p:cNvSpPr>
          <p:nvPr/>
        </p:nvSpPr>
        <p:spPr bwMode="auto">
          <a:xfrm>
            <a:off x="6443663" y="1989138"/>
            <a:ext cx="358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А</a:t>
            </a:r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7956550" y="1989138"/>
            <a:ext cx="36036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В</a:t>
            </a:r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8459788" y="3500438"/>
            <a:ext cx="431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</a:t>
            </a:r>
            <a:endParaRPr lang="ru-RU" sz="1800"/>
          </a:p>
        </p:txBody>
      </p:sp>
      <p:graphicFrame>
        <p:nvGraphicFramePr>
          <p:cNvPr id="2119" name="Object 71"/>
          <p:cNvGraphicFramePr>
            <a:graphicFrameLocks noChangeAspect="1"/>
          </p:cNvGraphicFramePr>
          <p:nvPr/>
        </p:nvGraphicFramePr>
        <p:xfrm>
          <a:off x="2771775" y="2492375"/>
          <a:ext cx="165100" cy="152400"/>
        </p:xfrm>
        <a:graphic>
          <a:graphicData uri="http://schemas.openxmlformats.org/presentationml/2006/ole">
            <p:oleObj spid="_x0000_s47106" name="Microsoft Equation 3.0" r:id="rId3" imgW="164880" imgH="152280" progId="Equation.3">
              <p:embed/>
            </p:oleObj>
          </a:graphicData>
        </a:graphic>
      </p:graphicFrame>
      <p:sp>
        <p:nvSpPr>
          <p:cNvPr id="2120" name="Line 72"/>
          <p:cNvSpPr>
            <a:spLocks noChangeShapeType="1"/>
          </p:cNvSpPr>
          <p:nvPr/>
        </p:nvSpPr>
        <p:spPr bwMode="auto">
          <a:xfrm flipH="1" flipV="1">
            <a:off x="4500563" y="1844675"/>
            <a:ext cx="144462" cy="10795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121" name="Object 73"/>
          <p:cNvGraphicFramePr>
            <a:graphicFrameLocks noChangeAspect="1"/>
          </p:cNvGraphicFramePr>
          <p:nvPr/>
        </p:nvGraphicFramePr>
        <p:xfrm>
          <a:off x="3419475" y="2492375"/>
          <a:ext cx="165100" cy="152400"/>
        </p:xfrm>
        <a:graphic>
          <a:graphicData uri="http://schemas.openxmlformats.org/presentationml/2006/ole">
            <p:oleObj spid="_x0000_s47107" name="Формула" r:id="rId4" imgW="164880" imgH="152280" progId="Equation.3">
              <p:embed/>
            </p:oleObj>
          </a:graphicData>
        </a:graphic>
      </p:graphicFrame>
      <p:sp>
        <p:nvSpPr>
          <p:cNvPr id="2122" name="WordArt 74"/>
          <p:cNvSpPr>
            <a:spLocks noChangeArrowheads="1" noChangeShapeType="1" noTextEdit="1"/>
          </p:cNvSpPr>
          <p:nvPr/>
        </p:nvSpPr>
        <p:spPr bwMode="auto">
          <a:xfrm>
            <a:off x="2987675" y="981075"/>
            <a:ext cx="3313113" cy="81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Виды трапеций</a:t>
            </a:r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2895600" y="2343150"/>
            <a:ext cx="6413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 = </a:t>
            </a:r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3492500" y="2349500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2125" name="Text Box 77"/>
          <p:cNvSpPr txBox="1">
            <a:spLocks noChangeArrowheads="1"/>
          </p:cNvSpPr>
          <p:nvPr/>
        </p:nvSpPr>
        <p:spPr bwMode="auto">
          <a:xfrm>
            <a:off x="3759200" y="2339975"/>
            <a:ext cx="6842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= 9</a:t>
            </a:r>
            <a:r>
              <a:rPr lang="th-TH" sz="2000">
                <a:cs typeface="Tahoma" pitchFamily="34" charset="0"/>
              </a:rPr>
              <a:t>ํํํ</a:t>
            </a:r>
            <a:r>
              <a:rPr lang="ru-RU" sz="2000"/>
              <a:t>0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356100" y="2276475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000">
                <a:cs typeface="Tahoma" pitchFamily="34" charset="0"/>
              </a:rPr>
              <a:t>ํํํ</a:t>
            </a:r>
          </a:p>
        </p:txBody>
      </p:sp>
      <p:sp>
        <p:nvSpPr>
          <p:cNvPr id="2132" name="Text Box 84"/>
          <p:cNvSpPr txBox="1">
            <a:spLocks noChangeArrowheads="1"/>
          </p:cNvSpPr>
          <p:nvPr/>
        </p:nvSpPr>
        <p:spPr bwMode="auto">
          <a:xfrm>
            <a:off x="3111500" y="3063875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4284663" y="2276475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6732588" y="3860800"/>
            <a:ext cx="10271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АС=ВД</a:t>
            </a:r>
          </a:p>
        </p:txBody>
      </p:sp>
      <p:sp>
        <p:nvSpPr>
          <p:cNvPr id="2146" name="AutoShape 98"/>
          <p:cNvSpPr>
            <a:spLocks noChangeArrowheads="1"/>
          </p:cNvSpPr>
          <p:nvPr/>
        </p:nvSpPr>
        <p:spPr bwMode="auto">
          <a:xfrm rot="10800000">
            <a:off x="6227763" y="2349500"/>
            <a:ext cx="2376487" cy="11509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147" name="Line 99"/>
          <p:cNvSpPr>
            <a:spLocks noChangeShapeType="1"/>
          </p:cNvSpPr>
          <p:nvPr/>
        </p:nvSpPr>
        <p:spPr bwMode="auto">
          <a:xfrm>
            <a:off x="6372225" y="2636838"/>
            <a:ext cx="3603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 flipH="1">
            <a:off x="8027988" y="2636838"/>
            <a:ext cx="4318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70" grpId="0"/>
      <p:bldP spid="2106" grpId="0"/>
      <p:bldP spid="2107" grpId="0"/>
      <p:bldP spid="2108" grpId="0"/>
      <p:bldP spid="2109" grpId="0"/>
      <p:bldP spid="2110" grpId="0"/>
      <p:bldP spid="2111" grpId="0"/>
      <p:bldP spid="2112" grpId="0"/>
      <p:bldP spid="2113" grpId="0"/>
      <p:bldP spid="2122" grpId="0" animBg="1"/>
      <p:bldP spid="2123" grpId="0"/>
      <p:bldP spid="2124" grpId="0"/>
      <p:bldP spid="2125" grpId="0"/>
      <p:bldP spid="2130" grpId="0"/>
      <p:bldP spid="2132" grpId="0"/>
      <p:bldP spid="2133" grpId="0"/>
      <p:bldP spid="2143" grpId="0"/>
      <p:bldP spid="2146" grpId="0" animBg="1"/>
      <p:bldP spid="2147" grpId="0" animBg="1"/>
      <p:bldP spid="21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95288" y="2565400"/>
            <a:ext cx="4535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Площадь трапеции равна произведению полусуммы  ее оснований на высоту.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867400" y="1341438"/>
            <a:ext cx="2232025" cy="1735137"/>
            <a:chOff x="3424" y="618"/>
            <a:chExt cx="1406" cy="1093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606" y="845"/>
              <a:ext cx="907" cy="635"/>
              <a:chOff x="3651" y="845"/>
              <a:chExt cx="907" cy="635"/>
            </a:xfrm>
          </p:grpSpPr>
          <p:sp>
            <p:nvSpPr>
              <p:cNvPr id="12295" name="AutoShape 7"/>
              <p:cNvSpPr>
                <a:spLocks noChangeArrowheads="1"/>
              </p:cNvSpPr>
              <p:nvPr/>
            </p:nvSpPr>
            <p:spPr bwMode="auto">
              <a:xfrm rot="10800000">
                <a:off x="3651" y="845"/>
                <a:ext cx="907" cy="63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3878" y="845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>
                <a:off x="3878" y="845"/>
                <a:ext cx="68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 flipV="1">
              <a:off x="4513" y="845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4287" y="84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3424" y="148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latin typeface="Garamond" pitchFamily="18" charset="0"/>
                </a:rPr>
                <a:t>А</a:t>
              </a: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3742" y="14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latin typeface="Garamond" pitchFamily="18" charset="0"/>
                </a:rPr>
                <a:t>Н</a:t>
              </a:r>
            </a:p>
          </p:txBody>
        </p: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3697" y="61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latin typeface="Garamond" pitchFamily="18" charset="0"/>
                </a:rPr>
                <a:t>В</a:t>
              </a:r>
            </a:p>
          </p:txBody>
        </p:sp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4241" y="618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latin typeface="Garamond" pitchFamily="18" charset="0"/>
                </a:rPr>
                <a:t>С</a:t>
              </a:r>
            </a:p>
          </p:txBody>
        </p:sp>
        <p:sp>
          <p:nvSpPr>
            <p:cNvPr id="12306" name="Text Box 18"/>
            <p:cNvSpPr txBox="1">
              <a:spLocks noChangeArrowheads="1"/>
            </p:cNvSpPr>
            <p:nvPr/>
          </p:nvSpPr>
          <p:spPr bwMode="auto">
            <a:xfrm>
              <a:off x="4513" y="709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latin typeface="Garamond" pitchFamily="18" charset="0"/>
                </a:rPr>
                <a:t>Н1</a:t>
              </a:r>
            </a:p>
          </p:txBody>
        </p:sp>
        <p:sp>
          <p:nvSpPr>
            <p:cNvPr id="12307" name="Text Box 19"/>
            <p:cNvSpPr txBox="1">
              <a:spLocks noChangeArrowheads="1"/>
            </p:cNvSpPr>
            <p:nvPr/>
          </p:nvSpPr>
          <p:spPr bwMode="auto">
            <a:xfrm>
              <a:off x="4468" y="14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Garamond" pitchFamily="18" charset="0"/>
                </a:rPr>
                <a:t>D</a:t>
              </a:r>
              <a:endParaRPr lang="ru-RU" sz="1800">
                <a:latin typeface="Garamond" pitchFamily="18" charset="0"/>
              </a:endParaRPr>
            </a:p>
          </p:txBody>
        </p:sp>
      </p:grp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4822825" y="3213100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latin typeface="Garamond" pitchFamily="18" charset="0"/>
              </a:rPr>
              <a:t>Диагональ В</a:t>
            </a:r>
            <a:r>
              <a:rPr lang="en-US" sz="1800">
                <a:latin typeface="Garamond" pitchFamily="18" charset="0"/>
              </a:rPr>
              <a:t>D</a:t>
            </a:r>
            <a:r>
              <a:rPr lang="ru-RU" sz="1800">
                <a:latin typeface="Garamond" pitchFamily="18" charset="0"/>
              </a:rPr>
              <a:t> разделяет  трапецию на два треугольника 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95288" y="3716338"/>
            <a:ext cx="3960812" cy="1152525"/>
            <a:chOff x="657" y="2886"/>
            <a:chExt cx="2813" cy="771"/>
          </a:xfrm>
        </p:grpSpPr>
        <p:sp>
          <p:nvSpPr>
            <p:cNvPr id="12315" name="AutoShape 27"/>
            <p:cNvSpPr>
              <a:spLocks noChangeArrowheads="1"/>
            </p:cNvSpPr>
            <p:nvPr/>
          </p:nvSpPr>
          <p:spPr bwMode="auto">
            <a:xfrm rot="10800000">
              <a:off x="657" y="2886"/>
              <a:ext cx="2813" cy="77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14" name="Object 26"/>
            <p:cNvGraphicFramePr>
              <a:graphicFrameLocks noChangeAspect="1"/>
            </p:cNvGraphicFramePr>
            <p:nvPr/>
          </p:nvGraphicFramePr>
          <p:xfrm>
            <a:off x="1156" y="3067"/>
            <a:ext cx="1815" cy="586"/>
          </p:xfrm>
          <a:graphic>
            <a:graphicData uri="http://schemas.openxmlformats.org/presentationml/2006/ole">
              <p:oleObj spid="_x0000_s48131" name="Формула" r:id="rId3" imgW="1218960" imgH="393480" progId="Equation.3">
                <p:embed/>
              </p:oleObj>
            </a:graphicData>
          </a:graphic>
        </p:graphicFrame>
      </p:grpSp>
      <p:sp>
        <p:nvSpPr>
          <p:cNvPr id="12317" name="WordArt 29"/>
          <p:cNvSpPr>
            <a:spLocks noChangeArrowheads="1" noChangeShapeType="1" noTextEdit="1"/>
          </p:cNvSpPr>
          <p:nvPr/>
        </p:nvSpPr>
        <p:spPr bwMode="auto">
          <a:xfrm>
            <a:off x="2411413" y="620713"/>
            <a:ext cx="4105275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площадь трапеции</a:t>
            </a:r>
          </a:p>
        </p:txBody>
      </p:sp>
      <p:sp>
        <p:nvSpPr>
          <p:cNvPr id="12319" name="WordArt 31"/>
          <p:cNvSpPr>
            <a:spLocks noChangeArrowheads="1" noChangeShapeType="1" noTextEdit="1"/>
          </p:cNvSpPr>
          <p:nvPr/>
        </p:nvSpPr>
        <p:spPr bwMode="auto">
          <a:xfrm>
            <a:off x="468313" y="1916113"/>
            <a:ext cx="18002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chemeClr val="hlink">
                    <a:alpha val="39999"/>
                  </a:schemeClr>
                </a:solidFill>
                <a:latin typeface="Arial"/>
                <a:cs typeface="Arial"/>
              </a:rPr>
              <a:t>теорема:</a:t>
            </a:r>
          </a:p>
        </p:txBody>
      </p:sp>
      <p:graphicFrame>
        <p:nvGraphicFramePr>
          <p:cNvPr id="12320" name="Object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8130" name="Формула" r:id="rId4" imgW="114120" imgH="215640" progId="Equation.3">
              <p:embed/>
            </p:oleObj>
          </a:graphicData>
        </a:graphic>
      </p:graphicFrame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6516688" y="24923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6732588" y="24923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74517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7451725" y="191611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317" grpId="0" animBg="1"/>
      <p:bldP spid="12321" grpId="0" animBg="1"/>
      <p:bldP spid="12322" grpId="0" animBg="1"/>
      <p:bldP spid="12323" grpId="0" animBg="1"/>
      <p:bldP spid="123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0"/>
            <a:ext cx="8385175" cy="1431925"/>
          </a:xfrm>
        </p:spPr>
        <p:txBody>
          <a:bodyPr/>
          <a:lstStyle/>
          <a:p>
            <a:r>
              <a:rPr lang="ru-RU"/>
              <a:t>Задача №1.</a:t>
            </a:r>
          </a:p>
        </p:txBody>
      </p:sp>
      <p:sp>
        <p:nvSpPr>
          <p:cNvPr id="3000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341438"/>
            <a:ext cx="8424863" cy="55165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</p:txBody>
      </p:sp>
      <p:sp>
        <p:nvSpPr>
          <p:cNvPr id="300040" name="Line 8"/>
          <p:cNvSpPr>
            <a:spLocks noChangeShapeType="1"/>
          </p:cNvSpPr>
          <p:nvPr/>
        </p:nvSpPr>
        <p:spPr bwMode="auto">
          <a:xfrm>
            <a:off x="755650" y="21336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41" name="Line 9"/>
          <p:cNvSpPr>
            <a:spLocks noChangeShapeType="1"/>
          </p:cNvSpPr>
          <p:nvPr/>
        </p:nvSpPr>
        <p:spPr bwMode="auto">
          <a:xfrm>
            <a:off x="1547813" y="2133600"/>
            <a:ext cx="7207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42" name="Line 10"/>
          <p:cNvSpPr>
            <a:spLocks noChangeShapeType="1"/>
          </p:cNvSpPr>
          <p:nvPr/>
        </p:nvSpPr>
        <p:spPr bwMode="auto">
          <a:xfrm>
            <a:off x="250825" y="3500438"/>
            <a:ext cx="2017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44" name="Line 12"/>
          <p:cNvSpPr>
            <a:spLocks noChangeShapeType="1"/>
          </p:cNvSpPr>
          <p:nvPr/>
        </p:nvSpPr>
        <p:spPr bwMode="auto">
          <a:xfrm flipH="1">
            <a:off x="250825" y="2133600"/>
            <a:ext cx="5048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46" name="Text Box 14"/>
          <p:cNvSpPr txBox="1">
            <a:spLocks noChangeArrowheads="1"/>
          </p:cNvSpPr>
          <p:nvPr/>
        </p:nvSpPr>
        <p:spPr bwMode="auto">
          <a:xfrm>
            <a:off x="447675" y="1766888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0052" name="Text Box 20"/>
          <p:cNvSpPr txBox="1">
            <a:spLocks noChangeArrowheads="1"/>
          </p:cNvSpPr>
          <p:nvPr/>
        </p:nvSpPr>
        <p:spPr bwMode="auto">
          <a:xfrm>
            <a:off x="1600200" y="176688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2319338" y="335121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300055" name="Text Box 23"/>
          <p:cNvSpPr txBox="1">
            <a:spLocks noChangeArrowheads="1"/>
          </p:cNvSpPr>
          <p:nvPr/>
        </p:nvSpPr>
        <p:spPr bwMode="auto">
          <a:xfrm>
            <a:off x="0" y="3429000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0056" name="Text Box 24"/>
          <p:cNvSpPr txBox="1">
            <a:spLocks noChangeArrowheads="1"/>
          </p:cNvSpPr>
          <p:nvPr/>
        </p:nvSpPr>
        <p:spPr bwMode="auto">
          <a:xfrm>
            <a:off x="2176463" y="3495675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0057" name="Line 25"/>
          <p:cNvSpPr>
            <a:spLocks noChangeShapeType="1"/>
          </p:cNvSpPr>
          <p:nvPr/>
        </p:nvSpPr>
        <p:spPr bwMode="auto">
          <a:xfrm>
            <a:off x="3563938" y="21336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58" name="Line 26"/>
          <p:cNvSpPr>
            <a:spLocks noChangeShapeType="1"/>
          </p:cNvSpPr>
          <p:nvPr/>
        </p:nvSpPr>
        <p:spPr bwMode="auto">
          <a:xfrm>
            <a:off x="4356100" y="2133600"/>
            <a:ext cx="7207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59" name="Line 27"/>
          <p:cNvSpPr>
            <a:spLocks noChangeShapeType="1"/>
          </p:cNvSpPr>
          <p:nvPr/>
        </p:nvSpPr>
        <p:spPr bwMode="auto">
          <a:xfrm>
            <a:off x="3059113" y="3500438"/>
            <a:ext cx="2017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60" name="Line 28"/>
          <p:cNvSpPr>
            <a:spLocks noChangeShapeType="1"/>
          </p:cNvSpPr>
          <p:nvPr/>
        </p:nvSpPr>
        <p:spPr bwMode="auto">
          <a:xfrm flipH="1">
            <a:off x="3059113" y="2133600"/>
            <a:ext cx="5048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61" name="Text Box 29"/>
          <p:cNvSpPr txBox="1">
            <a:spLocks noChangeArrowheads="1"/>
          </p:cNvSpPr>
          <p:nvPr/>
        </p:nvSpPr>
        <p:spPr bwMode="auto">
          <a:xfrm>
            <a:off x="3255963" y="1766888"/>
            <a:ext cx="354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0062" name="Text Box 30"/>
          <p:cNvSpPr txBox="1">
            <a:spLocks noChangeArrowheads="1"/>
          </p:cNvSpPr>
          <p:nvPr/>
        </p:nvSpPr>
        <p:spPr bwMode="auto">
          <a:xfrm>
            <a:off x="4408488" y="176688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0063" name="Text Box 31"/>
          <p:cNvSpPr txBox="1">
            <a:spLocks noChangeArrowheads="1"/>
          </p:cNvSpPr>
          <p:nvPr/>
        </p:nvSpPr>
        <p:spPr bwMode="auto">
          <a:xfrm>
            <a:off x="5127625" y="335121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300064" name="Text Box 32"/>
          <p:cNvSpPr txBox="1">
            <a:spLocks noChangeArrowheads="1"/>
          </p:cNvSpPr>
          <p:nvPr/>
        </p:nvSpPr>
        <p:spPr bwMode="auto">
          <a:xfrm>
            <a:off x="2967038" y="3495675"/>
            <a:ext cx="354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0065" name="Line 33"/>
          <p:cNvSpPr>
            <a:spLocks noChangeShapeType="1"/>
          </p:cNvSpPr>
          <p:nvPr/>
        </p:nvSpPr>
        <p:spPr bwMode="auto">
          <a:xfrm>
            <a:off x="6372225" y="21336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66" name="Line 34"/>
          <p:cNvSpPr>
            <a:spLocks noChangeShapeType="1"/>
          </p:cNvSpPr>
          <p:nvPr/>
        </p:nvSpPr>
        <p:spPr bwMode="auto">
          <a:xfrm>
            <a:off x="7164388" y="2133600"/>
            <a:ext cx="7207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67" name="Line 35"/>
          <p:cNvSpPr>
            <a:spLocks noChangeShapeType="1"/>
          </p:cNvSpPr>
          <p:nvPr/>
        </p:nvSpPr>
        <p:spPr bwMode="auto">
          <a:xfrm>
            <a:off x="5867400" y="3500438"/>
            <a:ext cx="2017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68" name="Line 36"/>
          <p:cNvSpPr>
            <a:spLocks noChangeShapeType="1"/>
          </p:cNvSpPr>
          <p:nvPr/>
        </p:nvSpPr>
        <p:spPr bwMode="auto">
          <a:xfrm flipH="1">
            <a:off x="5867400" y="2133600"/>
            <a:ext cx="504825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69" name="Text Box 37"/>
          <p:cNvSpPr txBox="1">
            <a:spLocks noChangeArrowheads="1"/>
          </p:cNvSpPr>
          <p:nvPr/>
        </p:nvSpPr>
        <p:spPr bwMode="auto">
          <a:xfrm>
            <a:off x="6064250" y="1766888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</a:t>
            </a:r>
          </a:p>
        </p:txBody>
      </p:sp>
      <p:sp>
        <p:nvSpPr>
          <p:cNvPr id="300070" name="Text Box 38"/>
          <p:cNvSpPr txBox="1">
            <a:spLocks noChangeArrowheads="1"/>
          </p:cNvSpPr>
          <p:nvPr/>
        </p:nvSpPr>
        <p:spPr bwMode="auto">
          <a:xfrm>
            <a:off x="7216775" y="1766888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С</a:t>
            </a:r>
          </a:p>
        </p:txBody>
      </p:sp>
      <p:sp>
        <p:nvSpPr>
          <p:cNvPr id="300071" name="Text Box 39"/>
          <p:cNvSpPr txBox="1">
            <a:spLocks noChangeArrowheads="1"/>
          </p:cNvSpPr>
          <p:nvPr/>
        </p:nvSpPr>
        <p:spPr bwMode="auto">
          <a:xfrm>
            <a:off x="7935913" y="335121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300072" name="Text Box 40"/>
          <p:cNvSpPr txBox="1">
            <a:spLocks noChangeArrowheads="1"/>
          </p:cNvSpPr>
          <p:nvPr/>
        </p:nvSpPr>
        <p:spPr bwMode="auto">
          <a:xfrm>
            <a:off x="5775325" y="3495675"/>
            <a:ext cx="354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</a:t>
            </a:r>
          </a:p>
        </p:txBody>
      </p:sp>
      <p:sp>
        <p:nvSpPr>
          <p:cNvPr id="300073" name="Text Box 41"/>
          <p:cNvSpPr txBox="1">
            <a:spLocks noChangeArrowheads="1"/>
          </p:cNvSpPr>
          <p:nvPr/>
        </p:nvSpPr>
        <p:spPr bwMode="auto">
          <a:xfrm>
            <a:off x="7793038" y="3495675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0074" name="Text Box 42"/>
          <p:cNvSpPr txBox="1">
            <a:spLocks noChangeArrowheads="1"/>
          </p:cNvSpPr>
          <p:nvPr/>
        </p:nvSpPr>
        <p:spPr bwMode="auto">
          <a:xfrm>
            <a:off x="4911725" y="3495675"/>
            <a:ext cx="355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</a:t>
            </a:r>
          </a:p>
        </p:txBody>
      </p:sp>
      <p:sp>
        <p:nvSpPr>
          <p:cNvPr id="300075" name="Line 43"/>
          <p:cNvSpPr>
            <a:spLocks noChangeShapeType="1"/>
          </p:cNvSpPr>
          <p:nvPr/>
        </p:nvSpPr>
        <p:spPr bwMode="auto">
          <a:xfrm>
            <a:off x="755650" y="2133600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76" name="Line 44"/>
          <p:cNvSpPr>
            <a:spLocks noChangeShapeType="1"/>
          </p:cNvSpPr>
          <p:nvPr/>
        </p:nvSpPr>
        <p:spPr bwMode="auto">
          <a:xfrm>
            <a:off x="3563938" y="2133600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79" name="Line 47"/>
          <p:cNvSpPr>
            <a:spLocks noChangeShapeType="1"/>
          </p:cNvSpPr>
          <p:nvPr/>
        </p:nvSpPr>
        <p:spPr bwMode="auto">
          <a:xfrm>
            <a:off x="6372225" y="2133600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80" name="Text Box 48"/>
          <p:cNvSpPr txBox="1">
            <a:spLocks noChangeArrowheads="1"/>
          </p:cNvSpPr>
          <p:nvPr/>
        </p:nvSpPr>
        <p:spPr bwMode="auto">
          <a:xfrm>
            <a:off x="663575" y="3495675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</a:t>
            </a:r>
          </a:p>
        </p:txBody>
      </p:sp>
      <p:sp>
        <p:nvSpPr>
          <p:cNvPr id="300081" name="Text Box 49"/>
          <p:cNvSpPr txBox="1">
            <a:spLocks noChangeArrowheads="1"/>
          </p:cNvSpPr>
          <p:nvPr/>
        </p:nvSpPr>
        <p:spPr bwMode="auto">
          <a:xfrm>
            <a:off x="3543300" y="3495675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</a:t>
            </a:r>
          </a:p>
        </p:txBody>
      </p:sp>
      <p:sp>
        <p:nvSpPr>
          <p:cNvPr id="300083" name="Text Box 51"/>
          <p:cNvSpPr txBox="1">
            <a:spLocks noChangeArrowheads="1"/>
          </p:cNvSpPr>
          <p:nvPr/>
        </p:nvSpPr>
        <p:spPr bwMode="auto">
          <a:xfrm>
            <a:off x="6351588" y="3495675"/>
            <a:ext cx="36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</a:t>
            </a:r>
          </a:p>
        </p:txBody>
      </p:sp>
      <p:sp>
        <p:nvSpPr>
          <p:cNvPr id="300084" name="Text Box 52"/>
          <p:cNvSpPr txBox="1">
            <a:spLocks noChangeArrowheads="1"/>
          </p:cNvSpPr>
          <p:nvPr/>
        </p:nvSpPr>
        <p:spPr bwMode="auto">
          <a:xfrm>
            <a:off x="684213" y="4005263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Дано:</a:t>
            </a:r>
          </a:p>
        </p:txBody>
      </p:sp>
      <p:sp>
        <p:nvSpPr>
          <p:cNvPr id="300085" name="Text Box 53"/>
          <p:cNvSpPr txBox="1">
            <a:spLocks noChangeArrowheads="1"/>
          </p:cNvSpPr>
          <p:nvPr/>
        </p:nvSpPr>
        <p:spPr bwMode="auto">
          <a:xfrm>
            <a:off x="3492500" y="4076700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Дано:</a:t>
            </a:r>
          </a:p>
        </p:txBody>
      </p:sp>
      <p:sp>
        <p:nvSpPr>
          <p:cNvPr id="300086" name="Text Box 54"/>
          <p:cNvSpPr txBox="1">
            <a:spLocks noChangeArrowheads="1"/>
          </p:cNvSpPr>
          <p:nvPr/>
        </p:nvSpPr>
        <p:spPr bwMode="auto">
          <a:xfrm>
            <a:off x="6516688" y="4149725"/>
            <a:ext cx="847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Дано:</a:t>
            </a:r>
          </a:p>
        </p:txBody>
      </p:sp>
      <p:sp>
        <p:nvSpPr>
          <p:cNvPr id="300087" name="Text Box 55"/>
          <p:cNvSpPr txBox="1">
            <a:spLocks noChangeArrowheads="1"/>
          </p:cNvSpPr>
          <p:nvPr/>
        </p:nvSpPr>
        <p:spPr bwMode="auto">
          <a:xfrm>
            <a:off x="376238" y="4503738"/>
            <a:ext cx="22066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АВСД - трапеция</a:t>
            </a:r>
          </a:p>
        </p:txBody>
      </p:sp>
      <p:sp>
        <p:nvSpPr>
          <p:cNvPr id="300088" name="Text Box 56"/>
          <p:cNvSpPr txBox="1">
            <a:spLocks noChangeArrowheads="1"/>
          </p:cNvSpPr>
          <p:nvPr/>
        </p:nvSpPr>
        <p:spPr bwMode="auto">
          <a:xfrm>
            <a:off x="2987675" y="4508500"/>
            <a:ext cx="22066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АВСД - трапеция</a:t>
            </a:r>
          </a:p>
        </p:txBody>
      </p:sp>
      <p:sp>
        <p:nvSpPr>
          <p:cNvPr id="300089" name="Text Box 57"/>
          <p:cNvSpPr txBox="1">
            <a:spLocks noChangeArrowheads="1"/>
          </p:cNvSpPr>
          <p:nvPr/>
        </p:nvSpPr>
        <p:spPr bwMode="auto">
          <a:xfrm>
            <a:off x="5940425" y="4581525"/>
            <a:ext cx="22066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АВСД - трапеция</a:t>
            </a:r>
          </a:p>
        </p:txBody>
      </p:sp>
      <p:sp>
        <p:nvSpPr>
          <p:cNvPr id="300090" name="Text Box 58"/>
          <p:cNvSpPr txBox="1">
            <a:spLocks noChangeArrowheads="1"/>
          </p:cNvSpPr>
          <p:nvPr/>
        </p:nvSpPr>
        <p:spPr bwMode="auto">
          <a:xfrm>
            <a:off x="376238" y="4935538"/>
            <a:ext cx="1128712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ВС=4см</a:t>
            </a:r>
          </a:p>
          <a:p>
            <a:r>
              <a:rPr lang="ru-RU" sz="2000"/>
              <a:t>АД=6см</a:t>
            </a:r>
          </a:p>
          <a:p>
            <a:r>
              <a:rPr lang="ru-RU" sz="2000"/>
              <a:t>ВН=3см</a:t>
            </a:r>
          </a:p>
        </p:txBody>
      </p:sp>
      <p:sp>
        <p:nvSpPr>
          <p:cNvPr id="300091" name="Line 59"/>
          <p:cNvSpPr>
            <a:spLocks noChangeShapeType="1"/>
          </p:cNvSpPr>
          <p:nvPr/>
        </p:nvSpPr>
        <p:spPr bwMode="auto">
          <a:xfrm>
            <a:off x="0" y="6021388"/>
            <a:ext cx="2627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92" name="Text Box 60"/>
          <p:cNvSpPr txBox="1">
            <a:spLocks noChangeArrowheads="1"/>
          </p:cNvSpPr>
          <p:nvPr/>
        </p:nvSpPr>
        <p:spPr bwMode="auto">
          <a:xfrm>
            <a:off x="447675" y="6159500"/>
            <a:ext cx="12176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</a:t>
            </a:r>
            <a:r>
              <a:rPr lang="en-US" sz="2000"/>
              <a:t>S</a:t>
            </a:r>
            <a:r>
              <a:rPr lang="ru-RU" sz="2000"/>
              <a:t>.</a:t>
            </a:r>
          </a:p>
        </p:txBody>
      </p:sp>
      <p:sp>
        <p:nvSpPr>
          <p:cNvPr id="300093" name="Text Box 61"/>
          <p:cNvSpPr txBox="1">
            <a:spLocks noChangeArrowheads="1"/>
          </p:cNvSpPr>
          <p:nvPr/>
        </p:nvSpPr>
        <p:spPr bwMode="auto">
          <a:xfrm>
            <a:off x="3111500" y="4935538"/>
            <a:ext cx="1401763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ВС=4см</a:t>
            </a:r>
          </a:p>
          <a:p>
            <a:r>
              <a:rPr lang="ru-RU" sz="2000"/>
              <a:t>АД=6см</a:t>
            </a:r>
          </a:p>
          <a:p>
            <a:r>
              <a:rPr lang="en-US" sz="2000"/>
              <a:t>S=15</a:t>
            </a:r>
            <a:r>
              <a:rPr lang="ru-RU" sz="2000"/>
              <a:t>кв.см</a:t>
            </a:r>
          </a:p>
        </p:txBody>
      </p:sp>
      <p:sp>
        <p:nvSpPr>
          <p:cNvPr id="300094" name="Line 62"/>
          <p:cNvSpPr>
            <a:spLocks noChangeShapeType="1"/>
          </p:cNvSpPr>
          <p:nvPr/>
        </p:nvSpPr>
        <p:spPr bwMode="auto">
          <a:xfrm>
            <a:off x="2987675" y="602138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95" name="Text Box 63"/>
          <p:cNvSpPr txBox="1">
            <a:spLocks noChangeArrowheads="1"/>
          </p:cNvSpPr>
          <p:nvPr/>
        </p:nvSpPr>
        <p:spPr bwMode="auto">
          <a:xfrm>
            <a:off x="3255963" y="6088063"/>
            <a:ext cx="14017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ВН.</a:t>
            </a:r>
          </a:p>
        </p:txBody>
      </p:sp>
      <p:sp>
        <p:nvSpPr>
          <p:cNvPr id="300096" name="Text Box 64"/>
          <p:cNvSpPr txBox="1">
            <a:spLocks noChangeArrowheads="1"/>
          </p:cNvSpPr>
          <p:nvPr/>
        </p:nvSpPr>
        <p:spPr bwMode="auto">
          <a:xfrm>
            <a:off x="6084888" y="5013325"/>
            <a:ext cx="1401762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АД=6см</a:t>
            </a:r>
          </a:p>
          <a:p>
            <a:r>
              <a:rPr lang="ru-RU" sz="2000"/>
              <a:t>ВН=3см</a:t>
            </a:r>
          </a:p>
          <a:p>
            <a:r>
              <a:rPr lang="en-US" sz="2000"/>
              <a:t>S=</a:t>
            </a:r>
            <a:r>
              <a:rPr lang="ru-RU" sz="2000"/>
              <a:t>15кв.см</a:t>
            </a:r>
          </a:p>
        </p:txBody>
      </p:sp>
      <p:sp>
        <p:nvSpPr>
          <p:cNvPr id="300097" name="Line 65"/>
          <p:cNvSpPr>
            <a:spLocks noChangeShapeType="1"/>
          </p:cNvSpPr>
          <p:nvPr/>
        </p:nvSpPr>
        <p:spPr bwMode="auto">
          <a:xfrm>
            <a:off x="5940425" y="6021388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098" name="Text Box 66"/>
          <p:cNvSpPr txBox="1">
            <a:spLocks noChangeArrowheads="1"/>
          </p:cNvSpPr>
          <p:nvPr/>
        </p:nvSpPr>
        <p:spPr bwMode="auto">
          <a:xfrm>
            <a:off x="6135688" y="6015038"/>
            <a:ext cx="14017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Найти ВС.</a:t>
            </a:r>
          </a:p>
        </p:txBody>
      </p:sp>
      <p:sp>
        <p:nvSpPr>
          <p:cNvPr id="300100" name="Text Box 68"/>
          <p:cNvSpPr txBox="1">
            <a:spLocks noChangeArrowheads="1"/>
          </p:cNvSpPr>
          <p:nvPr/>
        </p:nvSpPr>
        <p:spPr bwMode="auto">
          <a:xfrm>
            <a:off x="827088" y="1268413"/>
            <a:ext cx="409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i="1"/>
              <a:t>а)</a:t>
            </a:r>
          </a:p>
        </p:txBody>
      </p:sp>
      <p:sp>
        <p:nvSpPr>
          <p:cNvPr id="300101" name="Text Box 69"/>
          <p:cNvSpPr txBox="1">
            <a:spLocks noChangeArrowheads="1"/>
          </p:cNvSpPr>
          <p:nvPr/>
        </p:nvSpPr>
        <p:spPr bwMode="auto">
          <a:xfrm>
            <a:off x="3759200" y="1335088"/>
            <a:ext cx="4111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i="1"/>
              <a:t>б)</a:t>
            </a:r>
          </a:p>
        </p:txBody>
      </p:sp>
      <p:sp>
        <p:nvSpPr>
          <p:cNvPr id="300102" name="Text Box 70"/>
          <p:cNvSpPr txBox="1">
            <a:spLocks noChangeArrowheads="1"/>
          </p:cNvSpPr>
          <p:nvPr/>
        </p:nvSpPr>
        <p:spPr bwMode="auto">
          <a:xfrm>
            <a:off x="6640513" y="1406525"/>
            <a:ext cx="4016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i="1"/>
              <a:t>в)</a:t>
            </a:r>
          </a:p>
        </p:txBody>
      </p:sp>
      <p:sp>
        <p:nvSpPr>
          <p:cNvPr id="300103" name="Text Box 71"/>
          <p:cNvSpPr txBox="1">
            <a:spLocks noChangeArrowheads="1"/>
          </p:cNvSpPr>
          <p:nvPr/>
        </p:nvSpPr>
        <p:spPr bwMode="auto">
          <a:xfrm>
            <a:off x="1042988" y="177323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</a:t>
            </a:r>
          </a:p>
        </p:txBody>
      </p:sp>
      <p:sp>
        <p:nvSpPr>
          <p:cNvPr id="300104" name="Text Box 72"/>
          <p:cNvSpPr txBox="1">
            <a:spLocks noChangeArrowheads="1"/>
          </p:cNvSpPr>
          <p:nvPr/>
        </p:nvSpPr>
        <p:spPr bwMode="auto">
          <a:xfrm>
            <a:off x="1166813" y="335121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300105" name="Text Box 73"/>
          <p:cNvSpPr txBox="1">
            <a:spLocks noChangeArrowheads="1"/>
          </p:cNvSpPr>
          <p:nvPr/>
        </p:nvSpPr>
        <p:spPr bwMode="auto">
          <a:xfrm>
            <a:off x="1239838" y="342265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0108" name="Text Box 76"/>
          <p:cNvSpPr txBox="1">
            <a:spLocks noChangeArrowheads="1"/>
          </p:cNvSpPr>
          <p:nvPr/>
        </p:nvSpPr>
        <p:spPr bwMode="auto">
          <a:xfrm>
            <a:off x="3759200" y="1766888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</a:t>
            </a:r>
          </a:p>
        </p:txBody>
      </p:sp>
      <p:sp>
        <p:nvSpPr>
          <p:cNvPr id="300109" name="Text Box 77"/>
          <p:cNvSpPr txBox="1">
            <a:spLocks noChangeArrowheads="1"/>
          </p:cNvSpPr>
          <p:nvPr/>
        </p:nvSpPr>
        <p:spPr bwMode="auto">
          <a:xfrm>
            <a:off x="6856413" y="342265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0110" name="Text Box 78"/>
          <p:cNvSpPr txBox="1">
            <a:spLocks noChangeArrowheads="1"/>
          </p:cNvSpPr>
          <p:nvPr/>
        </p:nvSpPr>
        <p:spPr bwMode="auto">
          <a:xfrm>
            <a:off x="4067175" y="342900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</a:t>
            </a:r>
          </a:p>
        </p:txBody>
      </p:sp>
      <p:sp>
        <p:nvSpPr>
          <p:cNvPr id="300111" name="Text Box 79"/>
          <p:cNvSpPr txBox="1">
            <a:spLocks noChangeArrowheads="1"/>
          </p:cNvSpPr>
          <p:nvPr/>
        </p:nvSpPr>
        <p:spPr bwMode="auto">
          <a:xfrm>
            <a:off x="468313" y="256540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</a:t>
            </a:r>
          </a:p>
        </p:txBody>
      </p:sp>
      <p:sp>
        <p:nvSpPr>
          <p:cNvPr id="300112" name="Text Box 80"/>
          <p:cNvSpPr txBox="1">
            <a:spLocks noChangeArrowheads="1"/>
          </p:cNvSpPr>
          <p:nvPr/>
        </p:nvSpPr>
        <p:spPr bwMode="auto">
          <a:xfrm>
            <a:off x="1166813" y="2774950"/>
            <a:ext cx="6429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S=</a:t>
            </a:r>
            <a:r>
              <a:rPr lang="en-US" sz="2000">
                <a:cs typeface="Arial" charset="0"/>
              </a:rPr>
              <a:t>?</a:t>
            </a:r>
          </a:p>
        </p:txBody>
      </p:sp>
      <p:sp>
        <p:nvSpPr>
          <p:cNvPr id="300115" name="Text Box 83"/>
          <p:cNvSpPr txBox="1">
            <a:spLocks noChangeArrowheads="1"/>
          </p:cNvSpPr>
          <p:nvPr/>
        </p:nvSpPr>
        <p:spPr bwMode="auto">
          <a:xfrm>
            <a:off x="3851275" y="2781300"/>
            <a:ext cx="7842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S=</a:t>
            </a:r>
            <a:r>
              <a:rPr lang="en-US" sz="2000">
                <a:cs typeface="Arial" charset="0"/>
              </a:rPr>
              <a:t>15</a:t>
            </a:r>
          </a:p>
        </p:txBody>
      </p:sp>
      <p:sp>
        <p:nvSpPr>
          <p:cNvPr id="300116" name="Text Box 84"/>
          <p:cNvSpPr txBox="1">
            <a:spLocks noChangeArrowheads="1"/>
          </p:cNvSpPr>
          <p:nvPr/>
        </p:nvSpPr>
        <p:spPr bwMode="auto">
          <a:xfrm>
            <a:off x="6588125" y="2781300"/>
            <a:ext cx="7842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S=</a:t>
            </a:r>
            <a:r>
              <a:rPr lang="en-US" sz="2000">
                <a:cs typeface="Arial" charset="0"/>
              </a:rPr>
              <a:t>15</a:t>
            </a:r>
          </a:p>
        </p:txBody>
      </p:sp>
      <p:sp>
        <p:nvSpPr>
          <p:cNvPr id="300117" name="Text Box 85"/>
          <p:cNvSpPr txBox="1">
            <a:spLocks noChangeArrowheads="1"/>
          </p:cNvSpPr>
          <p:nvPr/>
        </p:nvSpPr>
        <p:spPr bwMode="auto">
          <a:xfrm>
            <a:off x="6084888" y="2708275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  <a:endParaRPr lang="ru-RU" sz="2000"/>
          </a:p>
        </p:txBody>
      </p:sp>
      <p:sp>
        <p:nvSpPr>
          <p:cNvPr id="300118" name="Text Box 86"/>
          <p:cNvSpPr txBox="1">
            <a:spLocks noChangeArrowheads="1"/>
          </p:cNvSpPr>
          <p:nvPr/>
        </p:nvSpPr>
        <p:spPr bwMode="auto">
          <a:xfrm>
            <a:off x="3276600" y="27082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cs typeface="Arial" charset="0"/>
              </a:rPr>
              <a:t>?</a:t>
            </a:r>
          </a:p>
        </p:txBody>
      </p:sp>
      <p:sp>
        <p:nvSpPr>
          <p:cNvPr id="300119" name="Text Box 87"/>
          <p:cNvSpPr txBox="1">
            <a:spLocks noChangeArrowheads="1"/>
          </p:cNvSpPr>
          <p:nvPr/>
        </p:nvSpPr>
        <p:spPr bwMode="auto">
          <a:xfrm>
            <a:off x="6588125" y="1773238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cs typeface="Arial" charset="0"/>
              </a:rPr>
              <a:t>?</a:t>
            </a:r>
          </a:p>
        </p:txBody>
      </p:sp>
      <p:sp>
        <p:nvSpPr>
          <p:cNvPr id="300120" name="Line 88"/>
          <p:cNvSpPr>
            <a:spLocks noChangeShapeType="1"/>
          </p:cNvSpPr>
          <p:nvPr/>
        </p:nvSpPr>
        <p:spPr bwMode="auto">
          <a:xfrm>
            <a:off x="755650" y="33575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21" name="Line 89"/>
          <p:cNvSpPr>
            <a:spLocks noChangeShapeType="1"/>
          </p:cNvSpPr>
          <p:nvPr/>
        </p:nvSpPr>
        <p:spPr bwMode="auto">
          <a:xfrm>
            <a:off x="900113" y="33575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22" name="Line 90"/>
          <p:cNvSpPr>
            <a:spLocks noChangeShapeType="1"/>
          </p:cNvSpPr>
          <p:nvPr/>
        </p:nvSpPr>
        <p:spPr bwMode="auto">
          <a:xfrm>
            <a:off x="3563938" y="33575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23" name="Line 91"/>
          <p:cNvSpPr>
            <a:spLocks noChangeShapeType="1"/>
          </p:cNvSpPr>
          <p:nvPr/>
        </p:nvSpPr>
        <p:spPr bwMode="auto">
          <a:xfrm>
            <a:off x="3708400" y="33575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25" name="Line 93"/>
          <p:cNvSpPr>
            <a:spLocks noChangeShapeType="1"/>
          </p:cNvSpPr>
          <p:nvPr/>
        </p:nvSpPr>
        <p:spPr bwMode="auto">
          <a:xfrm>
            <a:off x="6372225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26" name="Line 94"/>
          <p:cNvSpPr>
            <a:spLocks noChangeShapeType="1"/>
          </p:cNvSpPr>
          <p:nvPr/>
        </p:nvSpPr>
        <p:spPr bwMode="auto">
          <a:xfrm>
            <a:off x="6588125" y="3284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27" name="Line 95"/>
          <p:cNvSpPr>
            <a:spLocks noChangeShapeType="1"/>
          </p:cNvSpPr>
          <p:nvPr/>
        </p:nvSpPr>
        <p:spPr bwMode="auto">
          <a:xfrm>
            <a:off x="1692275" y="3500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0136" name="Line 104"/>
          <p:cNvSpPr>
            <a:spLocks noChangeShapeType="1"/>
          </p:cNvSpPr>
          <p:nvPr/>
        </p:nvSpPr>
        <p:spPr bwMode="auto">
          <a:xfrm>
            <a:off x="7524750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0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0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0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0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0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0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0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0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0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0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0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0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0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0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0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0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0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0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0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0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0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0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0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0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0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0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0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0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0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0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0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0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00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0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0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0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0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0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00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00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00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00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00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00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00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0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0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00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00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0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0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0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0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00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00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00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0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00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00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00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00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00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00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30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300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00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00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0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00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00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300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00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00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00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00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00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300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300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300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00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300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300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300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300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00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300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30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30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0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0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0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30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30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30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30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0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00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00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300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00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300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300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300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300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30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30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4" grpId="0"/>
      <p:bldP spid="300040" grpId="0" animBg="1"/>
      <p:bldP spid="300041" grpId="0" animBg="1"/>
      <p:bldP spid="300042" grpId="0" animBg="1"/>
      <p:bldP spid="300044" grpId="0" animBg="1"/>
      <p:bldP spid="300057" grpId="0" animBg="1"/>
      <p:bldP spid="300058" grpId="0" animBg="1"/>
      <p:bldP spid="300059" grpId="0" animBg="1"/>
      <p:bldP spid="300060" grpId="0" animBg="1"/>
      <p:bldP spid="300061" grpId="0"/>
      <p:bldP spid="300062" grpId="0"/>
      <p:bldP spid="300063" grpId="0"/>
      <p:bldP spid="300064" grpId="0"/>
      <p:bldP spid="300065" grpId="0" animBg="1"/>
      <p:bldP spid="300066" grpId="0" animBg="1"/>
      <p:bldP spid="300067" grpId="0" animBg="1"/>
      <p:bldP spid="300068" grpId="0" animBg="1"/>
      <p:bldP spid="300069" grpId="0"/>
      <p:bldP spid="300070" grpId="0"/>
      <p:bldP spid="300071" grpId="0"/>
      <p:bldP spid="300072" grpId="0"/>
      <p:bldP spid="300073" grpId="0"/>
      <p:bldP spid="300074" grpId="0"/>
      <p:bldP spid="300075" grpId="0" animBg="1"/>
      <p:bldP spid="300076" grpId="0" animBg="1"/>
      <p:bldP spid="300079" grpId="0" animBg="1"/>
      <p:bldP spid="300081" grpId="0"/>
      <p:bldP spid="300083" grpId="0"/>
      <p:bldP spid="300084" grpId="0"/>
      <p:bldP spid="300085" grpId="0"/>
      <p:bldP spid="300086" grpId="0"/>
      <p:bldP spid="300087" grpId="0"/>
      <p:bldP spid="300088" grpId="0"/>
      <p:bldP spid="300089" grpId="0"/>
      <p:bldP spid="300090" grpId="0"/>
      <p:bldP spid="300091" grpId="0" animBg="1"/>
      <p:bldP spid="300092" grpId="0"/>
      <p:bldP spid="300093" grpId="0"/>
      <p:bldP spid="300094" grpId="0" animBg="1"/>
      <p:bldP spid="300095" grpId="0"/>
      <p:bldP spid="300096" grpId="0"/>
      <p:bldP spid="300097" grpId="0" animBg="1"/>
      <p:bldP spid="300098" grpId="0"/>
      <p:bldP spid="300101" grpId="0"/>
      <p:bldP spid="300102" grpId="0"/>
      <p:bldP spid="300108" grpId="0"/>
      <p:bldP spid="300109" grpId="0"/>
      <p:bldP spid="300110" grpId="0"/>
      <p:bldP spid="300115" grpId="0"/>
      <p:bldP spid="300116" grpId="0"/>
      <p:bldP spid="300117" grpId="0"/>
      <p:bldP spid="300118" grpId="0"/>
      <p:bldP spid="300119" grpId="0"/>
      <p:bldP spid="300120" grpId="0" animBg="1"/>
      <p:bldP spid="300121" grpId="0" animBg="1"/>
      <p:bldP spid="300122" grpId="0" animBg="1"/>
      <p:bldP spid="300123" grpId="0" animBg="1"/>
      <p:bldP spid="300125" grpId="0" animBg="1"/>
      <p:bldP spid="3001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1603</TotalTime>
  <Words>1521</Words>
  <Application>Microsoft Office PowerPoint</Application>
  <PresentationFormat>Экран (4:3)</PresentationFormat>
  <Paragraphs>513</Paragraphs>
  <Slides>37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40" baseType="lpstr">
      <vt:lpstr>Изящная</vt:lpstr>
      <vt:lpstr>Формула</vt:lpstr>
      <vt:lpstr>Microsoft Equation 3.0</vt:lpstr>
      <vt:lpstr>Урок геометрии в 8 классе по теме    «Площади фигур»  </vt:lpstr>
      <vt:lpstr>   </vt:lpstr>
      <vt:lpstr>Слайд 3</vt:lpstr>
      <vt:lpstr>   </vt:lpstr>
      <vt:lpstr>Слайд 5</vt:lpstr>
      <vt:lpstr>Слайд 6</vt:lpstr>
      <vt:lpstr>Слайд 7</vt:lpstr>
      <vt:lpstr>Слайд 8</vt:lpstr>
      <vt:lpstr>Задача №1.</vt:lpstr>
      <vt:lpstr>Задача №2.</vt:lpstr>
      <vt:lpstr>Задача №3.</vt:lpstr>
      <vt:lpstr>Задача №4.</vt:lpstr>
      <vt:lpstr>Задача №5.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Ответы к тесту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Решение </vt:lpstr>
      <vt:lpstr>Слайд 33</vt:lpstr>
      <vt:lpstr>Решение</vt:lpstr>
      <vt:lpstr>Слайд 35</vt:lpstr>
      <vt:lpstr>Слайд 36</vt:lpstr>
      <vt:lpstr>Слайд 37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Площади фигур</dc:title>
  <dc:creator>МАМА</dc:creator>
  <cp:lastModifiedBy>User</cp:lastModifiedBy>
  <cp:revision>169</cp:revision>
  <dcterms:created xsi:type="dcterms:W3CDTF">2009-11-28T13:24:26Z</dcterms:created>
  <dcterms:modified xsi:type="dcterms:W3CDTF">2014-11-14T11:39:42Z</dcterms:modified>
</cp:coreProperties>
</file>