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C9A093"/>
    <a:srgbClr val="F1F1F1"/>
    <a:srgbClr val="385592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 userDrawn="1"/>
        </p:nvSpPr>
        <p:spPr>
          <a:xfrm>
            <a:off x="1304365" y="0"/>
            <a:ext cx="3039035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2" y="1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htsgh21.edu21.cap.ru/abiturient/vstupiteljnie-ispitani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8100" y="189470"/>
            <a:ext cx="6510046" cy="86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1309" y="4250723"/>
            <a:ext cx="6587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3374"/>
                </a:solidFill>
              </a:rPr>
              <a:t>07.02.01 </a:t>
            </a:r>
            <a:br>
              <a:rPr lang="ru-RU" sz="2800" dirty="0" smtClean="0">
                <a:solidFill>
                  <a:srgbClr val="003374"/>
                </a:solidFill>
              </a:rPr>
            </a:br>
            <a:r>
              <a:rPr lang="ru-RU" sz="2800" dirty="0" smtClean="0">
                <a:solidFill>
                  <a:srgbClr val="003374"/>
                </a:solidFill>
              </a:rPr>
              <a:t>Архитектура</a:t>
            </a:r>
            <a:br>
              <a:rPr lang="ru-RU" sz="2800" dirty="0" smtClean="0">
                <a:solidFill>
                  <a:srgbClr val="003374"/>
                </a:solidFill>
              </a:rPr>
            </a:br>
            <a:r>
              <a:rPr lang="ru-RU" sz="2800" dirty="0" smtClean="0">
                <a:solidFill>
                  <a:srgbClr val="003374"/>
                </a:solidFill>
              </a:rPr>
              <a:t>Квалификация – Архитектор</a:t>
            </a:r>
            <a:br>
              <a:rPr lang="ru-RU" sz="2800" dirty="0" smtClean="0">
                <a:solidFill>
                  <a:srgbClr val="003374"/>
                </a:solidFill>
              </a:rPr>
            </a:br>
            <a:r>
              <a:rPr lang="ru-RU" sz="2800" dirty="0" smtClean="0">
                <a:solidFill>
                  <a:srgbClr val="003374"/>
                </a:solidFill>
              </a:rPr>
              <a:t>Срок обучения на базе 9 </a:t>
            </a:r>
            <a:r>
              <a:rPr lang="ru-RU" sz="2800" dirty="0" err="1" smtClean="0">
                <a:solidFill>
                  <a:srgbClr val="003374"/>
                </a:solidFill>
              </a:rPr>
              <a:t>кл</a:t>
            </a:r>
            <a:r>
              <a:rPr lang="ru-RU" sz="2800" dirty="0" smtClean="0">
                <a:solidFill>
                  <a:srgbClr val="003374"/>
                </a:solidFill>
              </a:rPr>
              <a:t>. – </a:t>
            </a:r>
            <a:r>
              <a:rPr lang="ru-RU" sz="2800" dirty="0" smtClean="0">
                <a:solidFill>
                  <a:srgbClr val="003374"/>
                </a:solidFill>
              </a:rPr>
              <a:t>2г</a:t>
            </a:r>
            <a:r>
              <a:rPr lang="ru-RU" sz="2800" dirty="0" smtClean="0">
                <a:solidFill>
                  <a:srgbClr val="003374"/>
                </a:solidFill>
              </a:rPr>
              <a:t>. 10м.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Основные виды профессиональной деятельности: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167" y="1400433"/>
            <a:ext cx="773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377440" y="1324945"/>
            <a:ext cx="676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Проектирование объектов архитектурной среды;</a:t>
            </a:r>
          </a:p>
          <a:p>
            <a:r>
              <a:rPr lang="ru-RU" sz="2400" dirty="0" smtClean="0"/>
              <a:t>Планирование и организация процесса архитектурного проектирования; </a:t>
            </a:r>
          </a:p>
          <a:p>
            <a:r>
              <a:rPr lang="ru-RU" sz="2400" dirty="0" smtClean="0"/>
              <a:t>Осуществление мероприятий по реализации принятых проектных решений.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60" y="3507970"/>
            <a:ext cx="3682537" cy="276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3507971"/>
            <a:ext cx="3682537" cy="276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Прием в техникум: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382" y="1135024"/>
            <a:ext cx="6355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Осуществляется на общедоступной основе, без вступительных экзаменов, кроме специальностей 54.02.01 Дизайн (по отраслям) и 07.02.01 Архитектура (по данным специальностям проходят вступительные испытания в форме выполнения творческой работы). </a:t>
            </a:r>
            <a:r>
              <a:rPr lang="en-US" dirty="0" smtClean="0">
                <a:hlinkClick r:id="rId2"/>
              </a:rPr>
              <a:t>https://chtsgh21.edu21.cap.ru/abiturient/vstupiteljnie-ispitaniya/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поступлении учитываются результаты освоения поступающими образовательной программы основного общего или среднего общего образования, указанные в представленных поступающими документах об образовании (аттестат).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83" y="4376649"/>
            <a:ext cx="2132215" cy="213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7" y="4376649"/>
            <a:ext cx="2842953" cy="213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Виды практик: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211" y="1293341"/>
            <a:ext cx="75540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УП.01.01 Учебная практика и ПП.01.01 Производственная практика по ПМ.01Проектирование объектов архитектурной среды;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УП.02.01 Учебная практика и ПП.02.01Производственная практика по ПМ.02 Осуществление мероприятий по реализации принятых проектных решений;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УП.03.01 Учебная практика по ПМ.03 Освоение одной или нескольких профессий рабочих, должностей служащих;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Преддипломная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Базы производственных практик: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4216" y="1079157"/>
            <a:ext cx="6211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ООО «Строительная компания «</a:t>
            </a:r>
            <a:r>
              <a:rPr lang="ru-RU" sz="1600" dirty="0" err="1" smtClean="0"/>
              <a:t>ПромРегион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«Тех.Плюс»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АвтоТехЦентр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«СИГМА»</a:t>
            </a:r>
          </a:p>
          <a:p>
            <a:r>
              <a:rPr lang="ru-RU" sz="1600" dirty="0" smtClean="0"/>
              <a:t>ООО «Каркас – М»»</a:t>
            </a:r>
          </a:p>
          <a:p>
            <a:r>
              <a:rPr lang="ru-RU" sz="1600" dirty="0" smtClean="0"/>
              <a:t>ООО «СТРОЙТЕХНОЛОГИИ»</a:t>
            </a:r>
          </a:p>
          <a:p>
            <a:r>
              <a:rPr lang="ru-RU" sz="1600" dirty="0" smtClean="0"/>
              <a:t>Казенное учреждение Чувашской Республики «Управление автомобильных дорог Чувашской Республики» Министерства транспорта и дорожного хозяйства Чувашской Республики</a:t>
            </a:r>
          </a:p>
          <a:p>
            <a:r>
              <a:rPr lang="ru-RU" sz="1600" dirty="0" smtClean="0"/>
              <a:t>ООО «САПР»</a:t>
            </a:r>
          </a:p>
          <a:p>
            <a:r>
              <a:rPr lang="ru-RU" sz="1600" dirty="0" smtClean="0"/>
              <a:t>ООО «Промышленное и гражданское строительство»</a:t>
            </a:r>
          </a:p>
          <a:p>
            <a:r>
              <a:rPr lang="ru-RU" sz="1600" dirty="0" smtClean="0"/>
              <a:t>ООО «Мега ЮРМА»</a:t>
            </a:r>
          </a:p>
          <a:p>
            <a:r>
              <a:rPr lang="ru-RU" sz="1600" dirty="0" smtClean="0"/>
              <a:t>ООО «СТРОЙСАД»</a:t>
            </a:r>
          </a:p>
          <a:p>
            <a:r>
              <a:rPr lang="ru-RU" sz="1600" dirty="0" smtClean="0"/>
              <a:t>АО «Дороги и Мосты» </a:t>
            </a:r>
          </a:p>
          <a:p>
            <a:r>
              <a:rPr lang="ru-RU" sz="1600" dirty="0" smtClean="0"/>
              <a:t>ООО «ЦЕНТРСТОЙ»</a:t>
            </a:r>
          </a:p>
          <a:p>
            <a:r>
              <a:rPr lang="ru-RU" sz="1600" dirty="0" smtClean="0"/>
              <a:t>ООО «Строительная компания «ЭНКИ»</a:t>
            </a:r>
          </a:p>
          <a:p>
            <a:r>
              <a:rPr lang="ru-RU" sz="1600" dirty="0" smtClean="0"/>
              <a:t>АО «Поволжский центр тракторов и строительно-дорожных машин» </a:t>
            </a:r>
          </a:p>
          <a:p>
            <a:r>
              <a:rPr lang="ru-RU" sz="1600" dirty="0" smtClean="0"/>
              <a:t>АО «Специализированный застройщик «</a:t>
            </a:r>
            <a:r>
              <a:rPr lang="ru-RU" sz="1600" dirty="0" err="1" smtClean="0"/>
              <a:t>Инвестиционно-строительная</a:t>
            </a:r>
            <a:r>
              <a:rPr lang="ru-RU" sz="1600" dirty="0" smtClean="0"/>
              <a:t> компания «</a:t>
            </a:r>
            <a:r>
              <a:rPr lang="ru-RU" sz="1600" dirty="0" err="1" smtClean="0"/>
              <a:t>Честр-Групп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Стройоптим</a:t>
            </a:r>
            <a:r>
              <a:rPr lang="ru-RU" sz="16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Базы производственных практик: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0649" y="1145059"/>
            <a:ext cx="66561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ООО «Мастер Дом»</a:t>
            </a:r>
          </a:p>
          <a:p>
            <a:r>
              <a:rPr lang="ru-RU" sz="1600" dirty="0" smtClean="0"/>
              <a:t>ООО «Передвижная механизированная колонна №8»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Теплокомплект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«ЮНИТЕХ»</a:t>
            </a:r>
          </a:p>
          <a:p>
            <a:r>
              <a:rPr lang="ru-RU" sz="1600" dirty="0" smtClean="0"/>
              <a:t>ФГУП «Главное управление специального строительства»</a:t>
            </a:r>
          </a:p>
          <a:p>
            <a:r>
              <a:rPr lang="ru-RU" sz="1600" dirty="0" smtClean="0"/>
              <a:t>ООО «ИДЕАЛ БИЗНЕС ГРУПП»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Плазмотех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«КРЕМЛЬ 1»</a:t>
            </a:r>
          </a:p>
          <a:p>
            <a:r>
              <a:rPr lang="ru-RU" sz="1600" dirty="0" smtClean="0"/>
              <a:t>ООО  «</a:t>
            </a:r>
            <a:r>
              <a:rPr lang="ru-RU" sz="1600" dirty="0" err="1" smtClean="0"/>
              <a:t>Светлон</a:t>
            </a:r>
            <a:r>
              <a:rPr lang="ru-RU" sz="1600" dirty="0" smtClean="0"/>
              <a:t>» 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Гравелстрой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Интехстрой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ООО «</a:t>
            </a:r>
            <a:r>
              <a:rPr lang="ru-RU" sz="1600" dirty="0" err="1" smtClean="0"/>
              <a:t>Строймонтаж</a:t>
            </a:r>
            <a:r>
              <a:rPr lang="ru-RU" sz="1600" dirty="0" smtClean="0"/>
              <a:t> СП»</a:t>
            </a:r>
          </a:p>
          <a:p>
            <a:r>
              <a:rPr lang="ru-RU" sz="1600" dirty="0" smtClean="0"/>
              <a:t>ООО «Максимум»</a:t>
            </a:r>
          </a:p>
          <a:p>
            <a:r>
              <a:rPr lang="ru-RU" sz="1600" dirty="0" smtClean="0"/>
              <a:t>ООО «Проектный Институт «ГИПРОДОР»</a:t>
            </a:r>
          </a:p>
          <a:p>
            <a:r>
              <a:rPr lang="ru-RU" sz="1600" dirty="0" smtClean="0"/>
              <a:t>ФЗ АО «ЗВЕЗДОПАД»</a:t>
            </a:r>
          </a:p>
          <a:p>
            <a:r>
              <a:rPr lang="ru-RU" sz="1600" dirty="0" smtClean="0"/>
              <a:t>ООО «Нижегородская строительная компания»</a:t>
            </a:r>
          </a:p>
          <a:p>
            <a:r>
              <a:rPr lang="ru-RU" sz="1600" dirty="0" smtClean="0"/>
              <a:t>АО «Специализированный застройщик  «Группа Компаний Системной Консолидации» (АО «СЗ «Группа КСК»)</a:t>
            </a:r>
          </a:p>
          <a:p>
            <a:r>
              <a:rPr lang="ru-RU" sz="1600" dirty="0" smtClean="0"/>
              <a:t>ООО «Железобетонные конструкции №9»</a:t>
            </a:r>
          </a:p>
          <a:p>
            <a:r>
              <a:rPr lang="ru-RU" sz="1600" dirty="0" smtClean="0"/>
              <a:t>ООО «Управляющая компания «Сквер»</a:t>
            </a:r>
          </a:p>
          <a:p>
            <a:r>
              <a:rPr lang="ru-RU" sz="1600" dirty="0" smtClean="0"/>
              <a:t>ООО «Строительное правление – 28»</a:t>
            </a:r>
          </a:p>
          <a:p>
            <a:r>
              <a:rPr lang="ru-RU" sz="1600" dirty="0" smtClean="0"/>
              <a:t>ООО «Мастер Кровли»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3374"/>
                </a:solidFill>
              </a:rPr>
              <a:t>Общепрофессиональные</a:t>
            </a:r>
            <a:r>
              <a:rPr lang="ru-RU" dirty="0" smtClean="0">
                <a:solidFill>
                  <a:srgbClr val="003374"/>
                </a:solidFill>
              </a:rPr>
              <a:t> дисциплины: 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189" y="1441622"/>
            <a:ext cx="67467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ОП.01 Техническая механика</a:t>
            </a:r>
          </a:p>
          <a:p>
            <a:r>
              <a:rPr lang="ru-RU" dirty="0" smtClean="0"/>
              <a:t>ОП.02 Начертательная геометрия</a:t>
            </a:r>
          </a:p>
          <a:p>
            <a:r>
              <a:rPr lang="ru-RU" dirty="0" smtClean="0"/>
              <a:t>ОП.03 Рисунок и живопись</a:t>
            </a:r>
          </a:p>
          <a:p>
            <a:r>
              <a:rPr lang="ru-RU" dirty="0" smtClean="0"/>
              <a:t>ОП.04 История архитектуры </a:t>
            </a:r>
          </a:p>
          <a:p>
            <a:r>
              <a:rPr lang="ru-RU" dirty="0" smtClean="0"/>
              <a:t>ОП.05 Типология зданий</a:t>
            </a:r>
          </a:p>
          <a:p>
            <a:r>
              <a:rPr lang="ru-RU" dirty="0" smtClean="0"/>
              <a:t>ОП.06 Архитектурное материаловедение</a:t>
            </a:r>
          </a:p>
          <a:p>
            <a:r>
              <a:rPr lang="ru-RU" dirty="0" smtClean="0"/>
              <a:t>ОП.07 Основы геодезии</a:t>
            </a:r>
          </a:p>
          <a:p>
            <a:r>
              <a:rPr lang="ru-RU" dirty="0" smtClean="0"/>
              <a:t>ОП.08 Основы экономики архитектурного проектирования</a:t>
            </a:r>
          </a:p>
          <a:p>
            <a:r>
              <a:rPr lang="ru-RU" dirty="0" smtClean="0"/>
              <a:t>ОП.09 Безопасность жизнедеятельности </a:t>
            </a:r>
          </a:p>
          <a:p>
            <a:r>
              <a:rPr lang="ru-RU" dirty="0" smtClean="0"/>
              <a:t>ОП.10 Инженерные сети и оборудование зданий и территорий</a:t>
            </a:r>
          </a:p>
          <a:p>
            <a:r>
              <a:rPr lang="ru-RU" dirty="0" smtClean="0"/>
              <a:t>ОП.11Правовое обеспечение профессиональной деятельности</a:t>
            </a:r>
          </a:p>
          <a:p>
            <a:r>
              <a:rPr lang="ru-RU" dirty="0" smtClean="0"/>
              <a:t>ОП.12 Информационные технологии в профессиональной деятельности </a:t>
            </a:r>
          </a:p>
          <a:p>
            <a:r>
              <a:rPr lang="ru-RU" dirty="0" smtClean="0"/>
              <a:t>ОП.13 Экономика организаций</a:t>
            </a:r>
          </a:p>
          <a:p>
            <a:r>
              <a:rPr lang="ru-RU" dirty="0" smtClean="0"/>
              <a:t>ОП.14 Системы автоматизированного проектирования в строительстве</a:t>
            </a:r>
          </a:p>
          <a:p>
            <a:r>
              <a:rPr lang="ru-RU" dirty="0" smtClean="0"/>
              <a:t>ОП.15 Современная архитектура и </a:t>
            </a:r>
            <a:r>
              <a:rPr lang="ru-RU" dirty="0" err="1" smtClean="0"/>
              <a:t>урбанистика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74"/>
                </a:solidFill>
              </a:rPr>
              <a:t>Материально-техническое, учебно-методическое, кадровое обеспечение специальности</a:t>
            </a:r>
            <a:endParaRPr lang="en-US" dirty="0">
              <a:solidFill>
                <a:srgbClr val="003374"/>
              </a:solidFill>
              <a:latin typeface="+mn-lt"/>
            </a:endParaRPr>
          </a:p>
        </p:txBody>
      </p:sp>
      <p:pic>
        <p:nvPicPr>
          <p:cNvPr id="6" name="Содержимое 3" descr="_DSC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082" y="1464335"/>
            <a:ext cx="3744416" cy="249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-1x-1x80_20230304_1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914" y="4050518"/>
            <a:ext cx="367240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 технику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916" y="1761861"/>
            <a:ext cx="4355976" cy="291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456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Основные виды профессиональной деятельности: </vt:lpstr>
      <vt:lpstr>Прием в техникум:</vt:lpstr>
      <vt:lpstr>Виды практик: </vt:lpstr>
      <vt:lpstr>Базы производственных практик: </vt:lpstr>
      <vt:lpstr>Базы производственных практик:</vt:lpstr>
      <vt:lpstr>Общепрофессиональные дисциплины: </vt:lpstr>
      <vt:lpstr>Материально-техническое, учебно-методическое, кадровое обеспечение специальности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Артемьева Светлана Николаевна</cp:lastModifiedBy>
  <cp:revision>30</cp:revision>
  <dcterms:created xsi:type="dcterms:W3CDTF">2016-11-18T14:12:19Z</dcterms:created>
  <dcterms:modified xsi:type="dcterms:W3CDTF">2024-08-02T11:42:03Z</dcterms:modified>
</cp:coreProperties>
</file>